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3" r:id="rId2"/>
  </p:sldMasterIdLst>
  <p:notesMasterIdLst>
    <p:notesMasterId r:id="rId37"/>
  </p:notesMasterIdLst>
  <p:sldIdLst>
    <p:sldId id="272" r:id="rId3"/>
    <p:sldId id="313" r:id="rId4"/>
    <p:sldId id="314" r:id="rId5"/>
    <p:sldId id="256" r:id="rId6"/>
    <p:sldId id="265" r:id="rId7"/>
    <p:sldId id="257" r:id="rId8"/>
    <p:sldId id="315" r:id="rId9"/>
    <p:sldId id="316" r:id="rId10"/>
    <p:sldId id="317" r:id="rId11"/>
    <p:sldId id="318" r:id="rId12"/>
    <p:sldId id="320" r:id="rId13"/>
    <p:sldId id="319" r:id="rId14"/>
    <p:sldId id="321" r:id="rId15"/>
    <p:sldId id="346" r:id="rId16"/>
    <p:sldId id="324" r:id="rId17"/>
    <p:sldId id="325" r:id="rId18"/>
    <p:sldId id="326" r:id="rId19"/>
    <p:sldId id="327" r:id="rId20"/>
    <p:sldId id="3158" r:id="rId21"/>
    <p:sldId id="330" r:id="rId22"/>
    <p:sldId id="328" r:id="rId23"/>
    <p:sldId id="331" r:id="rId24"/>
    <p:sldId id="336" r:id="rId25"/>
    <p:sldId id="337" r:id="rId26"/>
    <p:sldId id="338" r:id="rId27"/>
    <p:sldId id="339" r:id="rId28"/>
    <p:sldId id="340" r:id="rId29"/>
    <p:sldId id="341" r:id="rId30"/>
    <p:sldId id="335" r:id="rId31"/>
    <p:sldId id="342" r:id="rId32"/>
    <p:sldId id="343" r:id="rId33"/>
    <p:sldId id="344" r:id="rId34"/>
    <p:sldId id="288" r:id="rId35"/>
    <p:sldId id="345" r:id="rId36"/>
  </p:sldIdLst>
  <p:sldSz cx="9144000" cy="5143500" type="screen16x9"/>
  <p:notesSz cx="6858000" cy="9144000"/>
  <p:embeddedFontLst>
    <p:embeddedFont>
      <p:font typeface="Nanum Gothic Coding" panose="020B0604020202020204" charset="-127"/>
      <p:regular r:id="rId38"/>
      <p:bold r:id="rId39"/>
    </p:embeddedFont>
    <p:embeddedFont>
      <p:font typeface="Dosis" pitchFamily="2" charset="0"/>
      <p:regular r:id="rId40"/>
      <p:bold r:id="rId41"/>
    </p:embeddedFont>
    <p:embeddedFont>
      <p:font typeface="iCiel Cadena" panose="02000503000000020004" charset="0"/>
      <p:bold r:id="rId42"/>
    </p:embeddedFont>
    <p:embeddedFont>
      <p:font typeface="Roboto Condensed Light" panose="02000000000000000000" pitchFamily="2" charset="0"/>
      <p:regular r:id="rId43"/>
      <p:italic r:id="rId44"/>
    </p:embeddedFont>
    <p:embeddedFont>
      <p:font typeface="Segoe Print" panose="02000600000000000000" pitchFamily="2" charset="0"/>
      <p:regular r:id="rId45"/>
      <p:bold r:id="rId46"/>
    </p:embeddedFont>
    <p:embeddedFont>
      <p:font typeface="UTM Avo" panose="02040603050506020204" pitchFamily="18"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B9B18E10-8F50-4EAD-8786-FDD1242D66F8}">
          <p14:sldIdLst>
            <p14:sldId id="272"/>
            <p14:sldId id="313"/>
            <p14:sldId id="314"/>
            <p14:sldId id="256"/>
            <p14:sldId id="265"/>
            <p14:sldId id="257"/>
            <p14:sldId id="315"/>
            <p14:sldId id="316"/>
            <p14:sldId id="317"/>
            <p14:sldId id="318"/>
            <p14:sldId id="320"/>
            <p14:sldId id="319"/>
            <p14:sldId id="321"/>
            <p14:sldId id="346"/>
            <p14:sldId id="324"/>
            <p14:sldId id="325"/>
            <p14:sldId id="326"/>
            <p14:sldId id="327"/>
            <p14:sldId id="3158"/>
            <p14:sldId id="330"/>
            <p14:sldId id="328"/>
            <p14:sldId id="331"/>
            <p14:sldId id="336"/>
            <p14:sldId id="337"/>
            <p14:sldId id="338"/>
            <p14:sldId id="339"/>
            <p14:sldId id="340"/>
            <p14:sldId id="341"/>
            <p14:sldId id="335"/>
            <p14:sldId id="342"/>
            <p14:sldId id="343"/>
            <p14:sldId id="344"/>
            <p14:sldId id="288"/>
            <p14:sldId id="34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ảo Đào" initials="TĐ" lastIdx="1" clrIdx="0">
    <p:extLst>
      <p:ext uri="{19B8F6BF-5375-455C-9EA6-DF929625EA0E}">
        <p15:presenceInfo xmlns:p15="http://schemas.microsoft.com/office/powerpoint/2012/main" userId="2aacd304fb7097e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CC66"/>
    <a:srgbClr val="000000"/>
    <a:srgbClr val="BB7953"/>
    <a:srgbClr val="99FF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9FFC5F-C342-4E64-BE27-533C2C1C225C}">
  <a:tblStyle styleId="{029FFC5F-C342-4E64-BE27-533C2C1C22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90" autoAdjust="0"/>
  </p:normalViewPr>
  <p:slideViewPr>
    <p:cSldViewPr snapToGrid="0">
      <p:cViewPr varScale="1">
        <p:scale>
          <a:sx n="90" d="100"/>
          <a:sy n="90" d="100"/>
        </p:scale>
        <p:origin x="114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6"/>
        <p:cNvGrpSpPr/>
        <p:nvPr/>
      </p:nvGrpSpPr>
      <p:grpSpPr>
        <a:xfrm>
          <a:off x="0" y="0"/>
          <a:ext cx="0" cy="0"/>
          <a:chOff x="0" y="0"/>
          <a:chExt cx="0" cy="0"/>
        </a:xfrm>
      </p:grpSpPr>
      <p:sp>
        <p:nvSpPr>
          <p:cNvPr id="6577" name="Google Shape;6577;gd20afeacc7_0_32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8" name="Google Shape;6578;gd20afeacc7_0_32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486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2522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6665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247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0064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3274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594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035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671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971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919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541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3021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593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166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657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543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134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583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9"/>
        <p:cNvGrpSpPr/>
        <p:nvPr/>
      </p:nvGrpSpPr>
      <p:grpSpPr>
        <a:xfrm>
          <a:off x="0" y="0"/>
          <a:ext cx="0" cy="0"/>
          <a:chOff x="0" y="0"/>
          <a:chExt cx="0" cy="0"/>
        </a:xfrm>
      </p:grpSpPr>
      <p:sp>
        <p:nvSpPr>
          <p:cNvPr id="8290" name="Google Shape;8290;gd20afeacc7_0_32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1" name="Google Shape;8291;gd20afeacc7_0_32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6"/>
        <p:cNvGrpSpPr/>
        <p:nvPr/>
      </p:nvGrpSpPr>
      <p:grpSpPr>
        <a:xfrm>
          <a:off x="0" y="0"/>
          <a:ext cx="0" cy="0"/>
          <a:chOff x="0" y="0"/>
          <a:chExt cx="0" cy="0"/>
        </a:xfrm>
      </p:grpSpPr>
      <p:sp>
        <p:nvSpPr>
          <p:cNvPr id="6577" name="Google Shape;6577;gd20afeacc7_0_32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8" name="Google Shape;6578;gd20afeacc7_0_32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9306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008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0"/>
        <p:cNvGrpSpPr/>
        <p:nvPr/>
      </p:nvGrpSpPr>
      <p:grpSpPr>
        <a:xfrm>
          <a:off x="0" y="0"/>
          <a:ext cx="0" cy="0"/>
          <a:chOff x="0" y="0"/>
          <a:chExt cx="0" cy="0"/>
        </a:xfrm>
      </p:grpSpPr>
      <p:sp>
        <p:nvSpPr>
          <p:cNvPr id="5101" name="Google Shape;51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2" name="Google Shape;51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7"/>
        <p:cNvGrpSpPr/>
        <p:nvPr/>
      </p:nvGrpSpPr>
      <p:grpSpPr>
        <a:xfrm>
          <a:off x="0" y="0"/>
          <a:ext cx="0" cy="0"/>
          <a:chOff x="0" y="0"/>
          <a:chExt cx="0" cy="0"/>
        </a:xfrm>
      </p:grpSpPr>
      <p:sp>
        <p:nvSpPr>
          <p:cNvPr id="5878" name="Google Shape;5878;gd20afeacc7_0_32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9" name="Google Shape;5879;gd20afeacc7_0_32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0831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3613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0"/>
        <p:cNvGrpSpPr/>
        <p:nvPr/>
      </p:nvGrpSpPr>
      <p:grpSpPr>
        <a:xfrm>
          <a:off x="0" y="0"/>
          <a:ext cx="0" cy="0"/>
          <a:chOff x="0" y="0"/>
          <a:chExt cx="0" cy="0"/>
        </a:xfrm>
      </p:grpSpPr>
      <p:sp>
        <p:nvSpPr>
          <p:cNvPr id="5131" name="Google Shape;5131;g1168376c6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2" name="Google Shape;5132;g1168376c6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vi-VN"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Một số kênh trao đổi thông tin phổ biến hiện nay là: thư điện tử, diễn đàn, mạng xã hội,</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tin </a:t>
            </a:r>
            <a:r>
              <a:rPr kumimoji="0" lang="en-US" sz="11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nhắn</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tức</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thì</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Blog </a:t>
            </a:r>
            <a:r>
              <a:rPr kumimoji="0" lang="en-US" sz="11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và</a:t>
            </a:r>
            <a:r>
              <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website, </a:t>
            </a:r>
            <a:r>
              <a:rPr kumimoji="0" lang="vi-VN"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kumimoji="0" lang="vi-VN" sz="11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Thông tin trên Internet tồn tại với nhiều dạng khác nhau như dạng văn bản, hình ảnh, âm thanh, video, phần mềm,…</a:t>
            </a:r>
          </a:p>
        </p:txBody>
      </p:sp>
    </p:spTree>
    <p:extLst>
      <p:ext uri="{BB962C8B-B14F-4D97-AF65-F5344CB8AC3E}">
        <p14:creationId xmlns:p14="http://schemas.microsoft.com/office/powerpoint/2010/main" val="3642797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73000">
              <a:schemeClr val="accent3"/>
            </a:gs>
            <a:gs pos="100000">
              <a:schemeClr val="accent2"/>
            </a:gs>
          </a:gsLst>
          <a:lin ang="5400700" scaled="0"/>
        </a:gra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499" y="85"/>
            <a:ext cx="9153479" cy="5143338"/>
            <a:chOff x="-4499" y="85"/>
            <a:chExt cx="9153479" cy="5143338"/>
          </a:xfrm>
        </p:grpSpPr>
        <p:sp>
          <p:nvSpPr>
            <p:cNvPr id="10" name="Google Shape;10;p2"/>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347375" y="249475"/>
            <a:ext cx="8449275" cy="4648800"/>
            <a:chOff x="347375" y="249475"/>
            <a:chExt cx="8449275" cy="4648800"/>
          </a:xfrm>
        </p:grpSpPr>
        <p:grpSp>
          <p:nvGrpSpPr>
            <p:cNvPr id="160" name="Google Shape;160;p2"/>
            <p:cNvGrpSpPr/>
            <p:nvPr/>
          </p:nvGrpSpPr>
          <p:grpSpPr>
            <a:xfrm>
              <a:off x="347375" y="249475"/>
              <a:ext cx="8449200" cy="369900"/>
              <a:chOff x="347375" y="249475"/>
              <a:chExt cx="8449200" cy="369900"/>
            </a:xfrm>
          </p:grpSpPr>
          <p:sp>
            <p:nvSpPr>
              <p:cNvPr id="161" name="Google Shape;161;p2"/>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162" name="Google Shape;162;p2"/>
              <p:cNvGrpSpPr/>
              <p:nvPr/>
            </p:nvGrpSpPr>
            <p:grpSpPr>
              <a:xfrm>
                <a:off x="7968325" y="355525"/>
                <a:ext cx="655400" cy="157800"/>
                <a:chOff x="7968325" y="355525"/>
                <a:chExt cx="655400" cy="157800"/>
              </a:xfrm>
            </p:grpSpPr>
            <p:sp>
              <p:nvSpPr>
                <p:cNvPr id="163" name="Google Shape;163;p2"/>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4" name="Google Shape;164;p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165" name="Google Shape;165;p2"/>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6" name="Google Shape;166;p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167" name="Google Shape;167;p2"/>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170" name="Google Shape;170;p2"/>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171" name="Google Shape;171;p2"/>
          <p:cNvSpPr txBox="1">
            <a:spLocks noGrp="1"/>
          </p:cNvSpPr>
          <p:nvPr>
            <p:ph type="ctrTitle"/>
          </p:nvPr>
        </p:nvSpPr>
        <p:spPr>
          <a:xfrm>
            <a:off x="954000" y="1260431"/>
            <a:ext cx="7236000" cy="2186100"/>
          </a:xfrm>
          <a:prstGeom prst="rect">
            <a:avLst/>
          </a:prstGeom>
        </p:spPr>
        <p:txBody>
          <a:bodyPr spcFirstLastPara="1" wrap="square" lIns="91425" tIns="91425" rIns="91425" bIns="91425" anchor="b" anchorCtr="0">
            <a:noAutofit/>
          </a:bodyPr>
          <a:lstStyle>
            <a:lvl1pPr lvl="0" algn="ctr">
              <a:lnSpc>
                <a:spcPct val="90000"/>
              </a:lnSpc>
              <a:spcBef>
                <a:spcPts val="100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2" name="Google Shape;172;p2"/>
          <p:cNvSpPr txBox="1">
            <a:spLocks noGrp="1"/>
          </p:cNvSpPr>
          <p:nvPr>
            <p:ph type="subTitle" idx="1"/>
          </p:nvPr>
        </p:nvSpPr>
        <p:spPr>
          <a:xfrm>
            <a:off x="1871462" y="3550363"/>
            <a:ext cx="5404800" cy="332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3" name="Google Shape;173;p2">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4" name="Google Shape;174;p2">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pPr defTabSz="685800">
              <a:buClrTx/>
            </a:pPr>
            <a:fld id="{B28593A9-40E4-4715-BB88-DD783705E2B1}" type="datetimeFigureOut">
              <a:rPr lang="en-US" kern="1200" smtClean="0">
                <a:solidFill>
                  <a:prstClr val="black">
                    <a:tint val="75000"/>
                  </a:prstClr>
                </a:solidFill>
                <a:latin typeface="Calibri" panose="020F0502020204030204"/>
                <a:ea typeface="+mn-ea"/>
                <a:cs typeface="+mn-cs"/>
              </a:rPr>
              <a:pPr defTabSz="685800">
                <a:buClrTx/>
              </a:pPr>
              <a:t>10/6/2024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pPr defTabSz="685800">
              <a:buClrTx/>
            </a:pPr>
            <a:fld id="{A1D6A31A-DEAA-4B37-8FF5-84366831316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45894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gradFill>
          <a:gsLst>
            <a:gs pos="0">
              <a:schemeClr val="accent4"/>
            </a:gs>
            <a:gs pos="73000">
              <a:schemeClr val="accent3"/>
            </a:gs>
            <a:gs pos="100000">
              <a:schemeClr val="accent2"/>
            </a:gs>
          </a:gsLst>
          <a:lin ang="5400700" scaled="0"/>
        </a:gradFill>
        <a:effectLst/>
      </p:bgPr>
    </p:bg>
    <p:spTree>
      <p:nvGrpSpPr>
        <p:cNvPr id="1" name="Shape 343"/>
        <p:cNvGrpSpPr/>
        <p:nvPr/>
      </p:nvGrpSpPr>
      <p:grpSpPr>
        <a:xfrm>
          <a:off x="0" y="0"/>
          <a:ext cx="0" cy="0"/>
          <a:chOff x="0" y="0"/>
          <a:chExt cx="0" cy="0"/>
        </a:xfrm>
      </p:grpSpPr>
      <p:grpSp>
        <p:nvGrpSpPr>
          <p:cNvPr id="344" name="Google Shape;344;p4"/>
          <p:cNvGrpSpPr/>
          <p:nvPr/>
        </p:nvGrpSpPr>
        <p:grpSpPr>
          <a:xfrm>
            <a:off x="-4499" y="85"/>
            <a:ext cx="9153479" cy="5143338"/>
            <a:chOff x="-4499" y="85"/>
            <a:chExt cx="9153479" cy="5143338"/>
          </a:xfrm>
        </p:grpSpPr>
        <p:sp>
          <p:nvSpPr>
            <p:cNvPr id="345" name="Google Shape;345;p4"/>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4"/>
          <p:cNvGrpSpPr/>
          <p:nvPr/>
        </p:nvGrpSpPr>
        <p:grpSpPr>
          <a:xfrm>
            <a:off x="347375" y="249475"/>
            <a:ext cx="8449275" cy="4648800"/>
            <a:chOff x="347375" y="249475"/>
            <a:chExt cx="8449275" cy="4648800"/>
          </a:xfrm>
        </p:grpSpPr>
        <p:grpSp>
          <p:nvGrpSpPr>
            <p:cNvPr id="495" name="Google Shape;495;p4"/>
            <p:cNvGrpSpPr/>
            <p:nvPr/>
          </p:nvGrpSpPr>
          <p:grpSpPr>
            <a:xfrm>
              <a:off x="347375" y="249475"/>
              <a:ext cx="8449200" cy="369900"/>
              <a:chOff x="347375" y="249475"/>
              <a:chExt cx="8449200" cy="369900"/>
            </a:xfrm>
          </p:grpSpPr>
          <p:sp>
            <p:nvSpPr>
              <p:cNvPr id="496" name="Google Shape;496;p4"/>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497" name="Google Shape;497;p4"/>
              <p:cNvGrpSpPr/>
              <p:nvPr/>
            </p:nvGrpSpPr>
            <p:grpSpPr>
              <a:xfrm>
                <a:off x="7968325" y="355525"/>
                <a:ext cx="655400" cy="157800"/>
                <a:chOff x="7968325" y="355525"/>
                <a:chExt cx="655400" cy="157800"/>
              </a:xfrm>
            </p:grpSpPr>
            <p:sp>
              <p:nvSpPr>
                <p:cNvPr id="498" name="Google Shape;498;p4"/>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9" name="Google Shape;499;p4"/>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500" name="Google Shape;500;p4"/>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1" name="Google Shape;501;p4"/>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502" name="Google Shape;502;p4"/>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4" name="Google Shape;504;p4"/>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505" name="Google Shape;505;p4"/>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506" name="Google Shape;506;p4"/>
          <p:cNvSpPr txBox="1">
            <a:spLocks noGrp="1"/>
          </p:cNvSpPr>
          <p:nvPr>
            <p:ph type="title"/>
          </p:nvPr>
        </p:nvSpPr>
        <p:spPr>
          <a:xfrm>
            <a:off x="713100" y="620100"/>
            <a:ext cx="7717800" cy="492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07" name="Google Shape;507;p4"/>
          <p:cNvSpPr txBox="1">
            <a:spLocks noGrp="1"/>
          </p:cNvSpPr>
          <p:nvPr>
            <p:ph type="body" idx="1"/>
          </p:nvPr>
        </p:nvSpPr>
        <p:spPr>
          <a:xfrm>
            <a:off x="713100" y="1152475"/>
            <a:ext cx="7524000" cy="3130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1"/>
              </a:buClr>
              <a:buSzPts val="1200"/>
              <a:buFont typeface="Dosis"/>
              <a:buAutoNum type="arabicPeriod"/>
              <a:defRPr sz="1100">
                <a:latin typeface="Dosis"/>
                <a:ea typeface="Dosis"/>
                <a:cs typeface="Dosis"/>
                <a:sym typeface="Dosis"/>
              </a:defRPr>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508" name="Google Shape;508;p4">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09" name="Google Shape;509;p4">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chemeClr val="accent4"/>
            </a:gs>
            <a:gs pos="73000">
              <a:schemeClr val="accent3"/>
            </a:gs>
            <a:gs pos="100000">
              <a:schemeClr val="accent2"/>
            </a:gs>
          </a:gsLst>
          <a:lin ang="5400700" scaled="0"/>
        </a:gradFill>
        <a:effectLst/>
      </p:bgPr>
    </p:bg>
    <p:spTree>
      <p:nvGrpSpPr>
        <p:cNvPr id="1" name="Shape 680"/>
        <p:cNvGrpSpPr/>
        <p:nvPr/>
      </p:nvGrpSpPr>
      <p:grpSpPr>
        <a:xfrm>
          <a:off x="0" y="0"/>
          <a:ext cx="0" cy="0"/>
          <a:chOff x="0" y="0"/>
          <a:chExt cx="0" cy="0"/>
        </a:xfrm>
      </p:grpSpPr>
      <p:grpSp>
        <p:nvGrpSpPr>
          <p:cNvPr id="681" name="Google Shape;681;p6"/>
          <p:cNvGrpSpPr/>
          <p:nvPr/>
        </p:nvGrpSpPr>
        <p:grpSpPr>
          <a:xfrm>
            <a:off x="-4499" y="85"/>
            <a:ext cx="9153479" cy="5143338"/>
            <a:chOff x="-4499" y="85"/>
            <a:chExt cx="9153479" cy="5143338"/>
          </a:xfrm>
        </p:grpSpPr>
        <p:sp>
          <p:nvSpPr>
            <p:cNvPr id="682" name="Google Shape;682;p6"/>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6"/>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6"/>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6"/>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6"/>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6"/>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6"/>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6"/>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6"/>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6"/>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6"/>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6"/>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6"/>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6"/>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6"/>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6"/>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6"/>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6"/>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6"/>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6"/>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6"/>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6"/>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6"/>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6"/>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6"/>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6"/>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6"/>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6"/>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6"/>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6"/>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6"/>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6"/>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6"/>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6"/>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6"/>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6"/>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6"/>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6"/>
          <p:cNvGrpSpPr/>
          <p:nvPr/>
        </p:nvGrpSpPr>
        <p:grpSpPr>
          <a:xfrm>
            <a:off x="347375" y="249475"/>
            <a:ext cx="8449275" cy="4648800"/>
            <a:chOff x="347375" y="249475"/>
            <a:chExt cx="8449275" cy="4648800"/>
          </a:xfrm>
        </p:grpSpPr>
        <p:grpSp>
          <p:nvGrpSpPr>
            <p:cNvPr id="832" name="Google Shape;832;p6"/>
            <p:cNvGrpSpPr/>
            <p:nvPr/>
          </p:nvGrpSpPr>
          <p:grpSpPr>
            <a:xfrm>
              <a:off x="347375" y="249475"/>
              <a:ext cx="8449200" cy="369900"/>
              <a:chOff x="347375" y="249475"/>
              <a:chExt cx="8449200" cy="369900"/>
            </a:xfrm>
          </p:grpSpPr>
          <p:sp>
            <p:nvSpPr>
              <p:cNvPr id="833" name="Google Shape;833;p6"/>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834" name="Google Shape;834;p6"/>
              <p:cNvGrpSpPr/>
              <p:nvPr/>
            </p:nvGrpSpPr>
            <p:grpSpPr>
              <a:xfrm>
                <a:off x="7968325" y="355525"/>
                <a:ext cx="655400" cy="157800"/>
                <a:chOff x="7968325" y="355525"/>
                <a:chExt cx="655400" cy="157800"/>
              </a:xfrm>
            </p:grpSpPr>
            <p:sp>
              <p:nvSpPr>
                <p:cNvPr id="835" name="Google Shape;835;p6"/>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6" name="Google Shape;836;p6"/>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837" name="Google Shape;837;p6"/>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8" name="Google Shape;838;p6"/>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839" name="Google Shape;839;p6"/>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1" name="Google Shape;841;p6"/>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842" name="Google Shape;842;p6"/>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843" name="Google Shape;843;p6"/>
          <p:cNvSpPr txBox="1">
            <a:spLocks noGrp="1"/>
          </p:cNvSpPr>
          <p:nvPr>
            <p:ph type="title"/>
          </p:nvPr>
        </p:nvSpPr>
        <p:spPr>
          <a:xfrm>
            <a:off x="713100" y="620100"/>
            <a:ext cx="7717800" cy="492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844" name="Google Shape;844;p6">
            <a:hlinkClick r:id="" action="ppaction://hlinkshowjump?jump=previousslide"/>
          </p:cNvPr>
          <p:cNvSpPr txBox="1">
            <a:spLocks noGrp="1"/>
          </p:cNvSpPr>
          <p:nvPr>
            <p:ph type="subTitle" idx="1"/>
          </p:nvPr>
        </p:nvSpPr>
        <p:spPr>
          <a:xfrm>
            <a:off x="786872"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45" name="Google Shape;845;p6">
            <a:hlinkClick r:id="" action="ppaction://hlinkshowjump?jump=nextslide"/>
          </p:cNvPr>
          <p:cNvSpPr txBox="1">
            <a:spLocks noGrp="1"/>
          </p:cNvSpPr>
          <p:nvPr>
            <p:ph type="subTitle" idx="2"/>
          </p:nvPr>
        </p:nvSpPr>
        <p:spPr>
          <a:xfrm>
            <a:off x="7622672"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01"/>
        <p:cNvGrpSpPr/>
        <p:nvPr/>
      </p:nvGrpSpPr>
      <p:grpSpPr>
        <a:xfrm>
          <a:off x="0" y="0"/>
          <a:ext cx="0" cy="0"/>
          <a:chOff x="0" y="0"/>
          <a:chExt cx="0" cy="0"/>
        </a:xfrm>
      </p:grpSpPr>
      <p:grpSp>
        <p:nvGrpSpPr>
          <p:cNvPr id="1502" name="Google Shape;1502;p11"/>
          <p:cNvGrpSpPr/>
          <p:nvPr/>
        </p:nvGrpSpPr>
        <p:grpSpPr>
          <a:xfrm>
            <a:off x="-4499" y="85"/>
            <a:ext cx="9153479" cy="5143338"/>
            <a:chOff x="-4499" y="85"/>
            <a:chExt cx="9153479" cy="5143338"/>
          </a:xfrm>
        </p:grpSpPr>
        <p:sp>
          <p:nvSpPr>
            <p:cNvPr id="1503" name="Google Shape;1503;p11"/>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1"/>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1"/>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1"/>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1"/>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1"/>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1"/>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1"/>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1"/>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1"/>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1"/>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1"/>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1"/>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1"/>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1"/>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1"/>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1"/>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1"/>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1"/>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1"/>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1"/>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1"/>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1"/>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1"/>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1"/>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1"/>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1"/>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1"/>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1"/>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1"/>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1"/>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1"/>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1"/>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1"/>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1"/>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1"/>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1"/>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1"/>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1"/>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1"/>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1"/>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1"/>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1"/>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1"/>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1"/>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1"/>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1"/>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1"/>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1"/>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1"/>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1"/>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1"/>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1"/>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1"/>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1"/>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1"/>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1"/>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1"/>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1"/>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1"/>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1"/>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1"/>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1"/>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1"/>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1"/>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1"/>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1"/>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1"/>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1"/>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1"/>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1"/>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1"/>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1"/>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1"/>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1"/>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1"/>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1"/>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1"/>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1"/>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1"/>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1"/>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1"/>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1"/>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1"/>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1"/>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1"/>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1"/>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1"/>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1"/>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1"/>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1"/>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1"/>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1"/>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1"/>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1"/>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1"/>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1"/>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1"/>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1"/>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1"/>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1"/>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1"/>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1"/>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1"/>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1"/>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1"/>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1"/>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1"/>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1"/>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1"/>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1"/>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1"/>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1"/>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1"/>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1"/>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1"/>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1"/>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1"/>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1"/>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1"/>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1"/>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1"/>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1"/>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1"/>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1"/>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1"/>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1"/>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1"/>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1"/>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1"/>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1"/>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1"/>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1"/>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1"/>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1"/>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1"/>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1"/>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1"/>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1"/>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1"/>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1"/>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1"/>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1"/>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1"/>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1"/>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1"/>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1"/>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1"/>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1"/>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2" name="Google Shape;1652;p11"/>
          <p:cNvGrpSpPr/>
          <p:nvPr/>
        </p:nvGrpSpPr>
        <p:grpSpPr>
          <a:xfrm>
            <a:off x="347375" y="249475"/>
            <a:ext cx="8449275" cy="4648800"/>
            <a:chOff x="347375" y="249475"/>
            <a:chExt cx="8449275" cy="4648800"/>
          </a:xfrm>
        </p:grpSpPr>
        <p:grpSp>
          <p:nvGrpSpPr>
            <p:cNvPr id="1653" name="Google Shape;1653;p11"/>
            <p:cNvGrpSpPr/>
            <p:nvPr/>
          </p:nvGrpSpPr>
          <p:grpSpPr>
            <a:xfrm>
              <a:off x="347375" y="249475"/>
              <a:ext cx="8449200" cy="369900"/>
              <a:chOff x="347375" y="249475"/>
              <a:chExt cx="8449200" cy="369900"/>
            </a:xfrm>
          </p:grpSpPr>
          <p:sp>
            <p:nvSpPr>
              <p:cNvPr id="1654" name="Google Shape;1654;p11"/>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1655" name="Google Shape;1655;p11"/>
              <p:cNvGrpSpPr/>
              <p:nvPr/>
            </p:nvGrpSpPr>
            <p:grpSpPr>
              <a:xfrm>
                <a:off x="7968325" y="355525"/>
                <a:ext cx="655400" cy="157800"/>
                <a:chOff x="7968325" y="355525"/>
                <a:chExt cx="655400" cy="157800"/>
              </a:xfrm>
            </p:grpSpPr>
            <p:sp>
              <p:nvSpPr>
                <p:cNvPr id="1656" name="Google Shape;1656;p11"/>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57" name="Google Shape;1657;p11"/>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1658" name="Google Shape;1658;p11"/>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59" name="Google Shape;1659;p11"/>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1660" name="Google Shape;1660;p11"/>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1"/>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62" name="Google Shape;1662;p11"/>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1663" name="Google Shape;1663;p11"/>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1664" name="Google Shape;1664;p11"/>
          <p:cNvSpPr txBox="1">
            <a:spLocks noGrp="1"/>
          </p:cNvSpPr>
          <p:nvPr>
            <p:ph type="title" hasCustomPrompt="1"/>
          </p:nvPr>
        </p:nvSpPr>
        <p:spPr>
          <a:xfrm>
            <a:off x="1931840" y="1645750"/>
            <a:ext cx="5280300" cy="1400100"/>
          </a:xfrm>
          <a:prstGeom prst="rect">
            <a:avLst/>
          </a:prstGeom>
        </p:spPr>
        <p:txBody>
          <a:bodyPr spcFirstLastPara="1" wrap="square" lIns="91425" tIns="91425" rIns="91425" bIns="91425" anchor="b"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r>
              <a:t>xx%</a:t>
            </a:r>
          </a:p>
        </p:txBody>
      </p:sp>
      <p:sp>
        <p:nvSpPr>
          <p:cNvPr id="1665" name="Google Shape;1665;p11"/>
          <p:cNvSpPr txBox="1">
            <a:spLocks noGrp="1"/>
          </p:cNvSpPr>
          <p:nvPr>
            <p:ph type="subTitle" idx="1"/>
          </p:nvPr>
        </p:nvSpPr>
        <p:spPr>
          <a:xfrm>
            <a:off x="1931850" y="3104150"/>
            <a:ext cx="52803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666" name="Google Shape;1666;p11">
            <a:hlinkClick r:id="" action="ppaction://hlinkshowjump?jump=previousslide"/>
          </p:cNvPr>
          <p:cNvSpPr txBox="1">
            <a:spLocks noGrp="1"/>
          </p:cNvSpPr>
          <p:nvPr>
            <p:ph type="subTitle" idx="2"/>
          </p:nvPr>
        </p:nvSpPr>
        <p:spPr>
          <a:xfrm>
            <a:off x="786872"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67" name="Google Shape;1667;p11">
            <a:hlinkClick r:id="" action="ppaction://hlinkshowjump?jump=nextslide"/>
          </p:cNvPr>
          <p:cNvSpPr txBox="1">
            <a:spLocks noGrp="1"/>
          </p:cNvSpPr>
          <p:nvPr>
            <p:ph type="subTitle" idx="3"/>
          </p:nvPr>
        </p:nvSpPr>
        <p:spPr>
          <a:xfrm>
            <a:off x="7622672"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6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BLANK_19">
    <p:spTree>
      <p:nvGrpSpPr>
        <p:cNvPr id="1" name="Shape 4064"/>
        <p:cNvGrpSpPr/>
        <p:nvPr/>
      </p:nvGrpSpPr>
      <p:grpSpPr>
        <a:xfrm>
          <a:off x="0" y="0"/>
          <a:ext cx="0" cy="0"/>
          <a:chOff x="0" y="0"/>
          <a:chExt cx="0" cy="0"/>
        </a:xfrm>
      </p:grpSpPr>
      <p:grpSp>
        <p:nvGrpSpPr>
          <p:cNvPr id="4065" name="Google Shape;4065;p27"/>
          <p:cNvGrpSpPr/>
          <p:nvPr/>
        </p:nvGrpSpPr>
        <p:grpSpPr>
          <a:xfrm>
            <a:off x="-4499" y="85"/>
            <a:ext cx="9153479" cy="5143338"/>
            <a:chOff x="-4499" y="85"/>
            <a:chExt cx="9153479" cy="5143338"/>
          </a:xfrm>
        </p:grpSpPr>
        <p:sp>
          <p:nvSpPr>
            <p:cNvPr id="4066" name="Google Shape;4066;p27"/>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7"/>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7"/>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7"/>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7"/>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7"/>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7"/>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7"/>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7"/>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7"/>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7"/>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7"/>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7"/>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7"/>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27"/>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7"/>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7"/>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7"/>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7"/>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7"/>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7"/>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7"/>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7"/>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7"/>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7"/>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7"/>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7"/>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7"/>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7"/>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7"/>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7"/>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7"/>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7"/>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7"/>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7"/>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7"/>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7"/>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7"/>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7"/>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7"/>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7"/>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7"/>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7"/>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7"/>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7"/>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7"/>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7"/>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7"/>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7"/>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7"/>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7"/>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7"/>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7"/>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27"/>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27"/>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27"/>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7"/>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7"/>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7"/>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27"/>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27"/>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27"/>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7"/>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7"/>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7"/>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7"/>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7"/>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7"/>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7"/>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7"/>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7"/>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7"/>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7"/>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27"/>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27"/>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7"/>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7"/>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7"/>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7"/>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7"/>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7"/>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7"/>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7"/>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7"/>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7"/>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7"/>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7"/>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7"/>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7"/>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7"/>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7"/>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27"/>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27"/>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7"/>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7"/>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7"/>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7"/>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7"/>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7"/>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7"/>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7"/>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7"/>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7"/>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7"/>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7"/>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7"/>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7"/>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7"/>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7"/>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7"/>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7"/>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7"/>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7"/>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7"/>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7"/>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7"/>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7"/>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7"/>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7"/>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7"/>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7"/>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7"/>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7"/>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7"/>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7"/>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7"/>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7"/>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7"/>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7"/>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7"/>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7"/>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7"/>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7"/>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7"/>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7"/>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7"/>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7"/>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7"/>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7"/>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7"/>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7"/>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7"/>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7"/>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7"/>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7"/>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7"/>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7"/>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7"/>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7"/>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5" name="Google Shape;4215;p27"/>
          <p:cNvGrpSpPr/>
          <p:nvPr/>
        </p:nvGrpSpPr>
        <p:grpSpPr>
          <a:xfrm>
            <a:off x="347375" y="249475"/>
            <a:ext cx="8449275" cy="4648800"/>
            <a:chOff x="347375" y="249475"/>
            <a:chExt cx="8449275" cy="4648800"/>
          </a:xfrm>
        </p:grpSpPr>
        <p:grpSp>
          <p:nvGrpSpPr>
            <p:cNvPr id="4216" name="Google Shape;4216;p27"/>
            <p:cNvGrpSpPr/>
            <p:nvPr/>
          </p:nvGrpSpPr>
          <p:grpSpPr>
            <a:xfrm>
              <a:off x="347375" y="249475"/>
              <a:ext cx="8449200" cy="369900"/>
              <a:chOff x="347375" y="249475"/>
              <a:chExt cx="8449200" cy="369900"/>
            </a:xfrm>
          </p:grpSpPr>
          <p:sp>
            <p:nvSpPr>
              <p:cNvPr id="4217" name="Google Shape;4217;p27"/>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4218" name="Google Shape;4218;p27"/>
              <p:cNvGrpSpPr/>
              <p:nvPr/>
            </p:nvGrpSpPr>
            <p:grpSpPr>
              <a:xfrm>
                <a:off x="7968325" y="355525"/>
                <a:ext cx="655400" cy="157800"/>
                <a:chOff x="7968325" y="355525"/>
                <a:chExt cx="655400" cy="157800"/>
              </a:xfrm>
            </p:grpSpPr>
            <p:sp>
              <p:nvSpPr>
                <p:cNvPr id="4219" name="Google Shape;4219;p27"/>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20" name="Google Shape;4220;p27"/>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4221" name="Google Shape;4221;p27"/>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22" name="Google Shape;4222;p27"/>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4223" name="Google Shape;4223;p27"/>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7"/>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25" name="Google Shape;4225;p27"/>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4226" name="Google Shape;4226;p27"/>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
        <p:nvSpPr>
          <p:cNvPr id="4227" name="Google Shape;4227;p27"/>
          <p:cNvSpPr txBox="1">
            <a:spLocks noGrp="1"/>
          </p:cNvSpPr>
          <p:nvPr>
            <p:ph type="subTitle" idx="1"/>
          </p:nvPr>
        </p:nvSpPr>
        <p:spPr>
          <a:xfrm>
            <a:off x="1186788" y="2871149"/>
            <a:ext cx="3044100" cy="735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28" name="Google Shape;4228;p27"/>
          <p:cNvSpPr txBox="1">
            <a:spLocks noGrp="1"/>
          </p:cNvSpPr>
          <p:nvPr>
            <p:ph type="title"/>
          </p:nvPr>
        </p:nvSpPr>
        <p:spPr>
          <a:xfrm>
            <a:off x="815012" y="1827700"/>
            <a:ext cx="3783900" cy="90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229" name="Google Shape;4229;p27">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30" name="Google Shape;4230;p27">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200">
                <a:latin typeface="Nanum Gothic Coding"/>
                <a:ea typeface="Nanum Gothic Coding"/>
                <a:cs typeface="Nanum Gothic Coding"/>
                <a:sym typeface="Nanum Gothic Coding"/>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8">
    <p:bg>
      <p:bgPr>
        <a:gradFill>
          <a:gsLst>
            <a:gs pos="0">
              <a:schemeClr val="accent4"/>
            </a:gs>
            <a:gs pos="37000">
              <a:schemeClr val="accent1"/>
            </a:gs>
            <a:gs pos="70000">
              <a:schemeClr val="accent3"/>
            </a:gs>
            <a:gs pos="100000">
              <a:schemeClr val="accent2"/>
            </a:gs>
          </a:gsLst>
          <a:lin ang="5400700" scaled="0"/>
        </a:gradFill>
        <a:effectLst/>
      </p:bgPr>
    </p:bg>
    <p:spTree>
      <p:nvGrpSpPr>
        <p:cNvPr id="1" name="Shape 4757"/>
        <p:cNvGrpSpPr/>
        <p:nvPr/>
      </p:nvGrpSpPr>
      <p:grpSpPr>
        <a:xfrm>
          <a:off x="0" y="0"/>
          <a:ext cx="0" cy="0"/>
          <a:chOff x="0" y="0"/>
          <a:chExt cx="0" cy="0"/>
        </a:xfrm>
      </p:grpSpPr>
      <p:grpSp>
        <p:nvGrpSpPr>
          <p:cNvPr id="4758" name="Google Shape;4758;p31"/>
          <p:cNvGrpSpPr/>
          <p:nvPr/>
        </p:nvGrpSpPr>
        <p:grpSpPr>
          <a:xfrm>
            <a:off x="-4499" y="85"/>
            <a:ext cx="9153479" cy="5143338"/>
            <a:chOff x="-4499" y="85"/>
            <a:chExt cx="9153479" cy="5143338"/>
          </a:xfrm>
        </p:grpSpPr>
        <p:sp>
          <p:nvSpPr>
            <p:cNvPr id="4759" name="Google Shape;4759;p31"/>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1"/>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1"/>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31"/>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31"/>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1"/>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31"/>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31"/>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31"/>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1"/>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31"/>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31"/>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31"/>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31"/>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31"/>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31"/>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31"/>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31"/>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31"/>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31"/>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31"/>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31"/>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31"/>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31"/>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31"/>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31"/>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31"/>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1"/>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1"/>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1"/>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31"/>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31"/>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31"/>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31"/>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31"/>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31"/>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31"/>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31"/>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31"/>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31"/>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31"/>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31"/>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31"/>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31"/>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31"/>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31"/>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31"/>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31"/>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31"/>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31"/>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31"/>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31"/>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31"/>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31"/>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31"/>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31"/>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31"/>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31"/>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31"/>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31"/>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31"/>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31"/>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31"/>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31"/>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31"/>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31"/>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31"/>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31"/>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31"/>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31"/>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31"/>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31"/>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31"/>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31"/>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31"/>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31"/>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31"/>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31"/>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31"/>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31"/>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31"/>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31"/>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31"/>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31"/>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31"/>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31"/>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31"/>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31"/>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31"/>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31"/>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31"/>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31"/>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31"/>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31"/>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31"/>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31"/>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31"/>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31"/>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31"/>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31"/>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31"/>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31"/>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31"/>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31"/>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31"/>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31"/>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31"/>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31"/>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31"/>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31"/>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31"/>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31"/>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31"/>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31"/>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31"/>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31"/>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31"/>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31"/>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31"/>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31"/>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31"/>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31"/>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31"/>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31"/>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31"/>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31"/>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31"/>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31"/>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31"/>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31"/>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31"/>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31"/>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31"/>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31"/>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31"/>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31"/>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31"/>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31"/>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31"/>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31"/>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31"/>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31"/>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31"/>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31"/>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31"/>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31"/>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31"/>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31"/>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31"/>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8" name="Google Shape;4908;p31"/>
          <p:cNvGrpSpPr/>
          <p:nvPr/>
        </p:nvGrpSpPr>
        <p:grpSpPr>
          <a:xfrm>
            <a:off x="347375" y="249475"/>
            <a:ext cx="8449275" cy="4648800"/>
            <a:chOff x="347375" y="249475"/>
            <a:chExt cx="8449275" cy="4648800"/>
          </a:xfrm>
        </p:grpSpPr>
        <p:grpSp>
          <p:nvGrpSpPr>
            <p:cNvPr id="4909" name="Google Shape;4909;p31"/>
            <p:cNvGrpSpPr/>
            <p:nvPr/>
          </p:nvGrpSpPr>
          <p:grpSpPr>
            <a:xfrm>
              <a:off x="347375" y="249475"/>
              <a:ext cx="8449200" cy="369900"/>
              <a:chOff x="347375" y="249475"/>
              <a:chExt cx="8449200" cy="369900"/>
            </a:xfrm>
          </p:grpSpPr>
          <p:sp>
            <p:nvSpPr>
              <p:cNvPr id="4910" name="Google Shape;4910;p31"/>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4911" name="Google Shape;4911;p31"/>
              <p:cNvGrpSpPr/>
              <p:nvPr/>
            </p:nvGrpSpPr>
            <p:grpSpPr>
              <a:xfrm>
                <a:off x="7968325" y="355525"/>
                <a:ext cx="655400" cy="157800"/>
                <a:chOff x="7968325" y="355525"/>
                <a:chExt cx="655400" cy="157800"/>
              </a:xfrm>
            </p:grpSpPr>
            <p:sp>
              <p:nvSpPr>
                <p:cNvPr id="4912" name="Google Shape;4912;p31"/>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13" name="Google Shape;4913;p31"/>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4914" name="Google Shape;4914;p31"/>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15" name="Google Shape;4915;p31"/>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4916" name="Google Shape;4916;p31"/>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31"/>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18" name="Google Shape;4918;p31"/>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4919" name="Google Shape;4919;p31"/>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7">
    <p:bg>
      <p:bgPr>
        <a:gradFill>
          <a:gsLst>
            <a:gs pos="0">
              <a:schemeClr val="accent4"/>
            </a:gs>
            <a:gs pos="73000">
              <a:schemeClr val="lt2"/>
            </a:gs>
            <a:gs pos="100000">
              <a:schemeClr val="accent2"/>
            </a:gs>
          </a:gsLst>
          <a:lin ang="5400700" scaled="0"/>
        </a:gradFill>
        <a:effectLst/>
      </p:bgPr>
    </p:bg>
    <p:spTree>
      <p:nvGrpSpPr>
        <p:cNvPr id="1" name="Shape 4920"/>
        <p:cNvGrpSpPr/>
        <p:nvPr/>
      </p:nvGrpSpPr>
      <p:grpSpPr>
        <a:xfrm>
          <a:off x="0" y="0"/>
          <a:ext cx="0" cy="0"/>
          <a:chOff x="0" y="0"/>
          <a:chExt cx="0" cy="0"/>
        </a:xfrm>
      </p:grpSpPr>
      <p:grpSp>
        <p:nvGrpSpPr>
          <p:cNvPr id="4921" name="Google Shape;4921;p32"/>
          <p:cNvGrpSpPr/>
          <p:nvPr/>
        </p:nvGrpSpPr>
        <p:grpSpPr>
          <a:xfrm>
            <a:off x="-4499" y="85"/>
            <a:ext cx="9153479" cy="5143338"/>
            <a:chOff x="-4499" y="85"/>
            <a:chExt cx="9153479" cy="5143338"/>
          </a:xfrm>
        </p:grpSpPr>
        <p:sp>
          <p:nvSpPr>
            <p:cNvPr id="4922" name="Google Shape;4922;p32"/>
            <p:cNvSpPr/>
            <p:nvPr/>
          </p:nvSpPr>
          <p:spPr>
            <a:xfrm>
              <a:off x="-4499" y="502840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32"/>
            <p:cNvSpPr/>
            <p:nvPr/>
          </p:nvSpPr>
          <p:spPr>
            <a:xfrm>
              <a:off x="-4499" y="488954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32"/>
            <p:cNvSpPr/>
            <p:nvPr/>
          </p:nvSpPr>
          <p:spPr>
            <a:xfrm>
              <a:off x="-4499" y="475068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32"/>
            <p:cNvSpPr/>
            <p:nvPr/>
          </p:nvSpPr>
          <p:spPr>
            <a:xfrm>
              <a:off x="-4499" y="461278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32"/>
            <p:cNvSpPr/>
            <p:nvPr/>
          </p:nvSpPr>
          <p:spPr>
            <a:xfrm>
              <a:off x="-4499" y="447392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32"/>
            <p:cNvSpPr/>
            <p:nvPr/>
          </p:nvSpPr>
          <p:spPr>
            <a:xfrm>
              <a:off x="-4499" y="433506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32"/>
            <p:cNvSpPr/>
            <p:nvPr/>
          </p:nvSpPr>
          <p:spPr>
            <a:xfrm>
              <a:off x="-4499" y="419620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32"/>
            <p:cNvSpPr/>
            <p:nvPr/>
          </p:nvSpPr>
          <p:spPr>
            <a:xfrm>
              <a:off x="-4499" y="405734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32"/>
            <p:cNvSpPr/>
            <p:nvPr/>
          </p:nvSpPr>
          <p:spPr>
            <a:xfrm>
              <a:off x="-4499" y="391848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32"/>
            <p:cNvSpPr/>
            <p:nvPr/>
          </p:nvSpPr>
          <p:spPr>
            <a:xfrm>
              <a:off x="-4499" y="377962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32"/>
            <p:cNvSpPr/>
            <p:nvPr/>
          </p:nvSpPr>
          <p:spPr>
            <a:xfrm>
              <a:off x="-4499" y="364168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32"/>
            <p:cNvSpPr/>
            <p:nvPr/>
          </p:nvSpPr>
          <p:spPr>
            <a:xfrm>
              <a:off x="-4499" y="350282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32"/>
            <p:cNvSpPr/>
            <p:nvPr/>
          </p:nvSpPr>
          <p:spPr>
            <a:xfrm>
              <a:off x="-4499" y="336399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32"/>
            <p:cNvSpPr/>
            <p:nvPr/>
          </p:nvSpPr>
          <p:spPr>
            <a:xfrm>
              <a:off x="-4499" y="322513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32"/>
            <p:cNvSpPr/>
            <p:nvPr/>
          </p:nvSpPr>
          <p:spPr>
            <a:xfrm>
              <a:off x="-4499" y="308628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32"/>
            <p:cNvSpPr/>
            <p:nvPr/>
          </p:nvSpPr>
          <p:spPr>
            <a:xfrm>
              <a:off x="-4499" y="294742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32"/>
            <p:cNvSpPr/>
            <p:nvPr/>
          </p:nvSpPr>
          <p:spPr>
            <a:xfrm>
              <a:off x="-4499" y="280856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32"/>
            <p:cNvSpPr/>
            <p:nvPr/>
          </p:nvSpPr>
          <p:spPr>
            <a:xfrm>
              <a:off x="-4499" y="267062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32"/>
            <p:cNvSpPr/>
            <p:nvPr/>
          </p:nvSpPr>
          <p:spPr>
            <a:xfrm>
              <a:off x="-4499" y="253176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32"/>
            <p:cNvSpPr/>
            <p:nvPr/>
          </p:nvSpPr>
          <p:spPr>
            <a:xfrm>
              <a:off x="-4499" y="239290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32"/>
            <p:cNvSpPr/>
            <p:nvPr/>
          </p:nvSpPr>
          <p:spPr>
            <a:xfrm>
              <a:off x="-4499" y="225404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32"/>
            <p:cNvSpPr/>
            <p:nvPr/>
          </p:nvSpPr>
          <p:spPr>
            <a:xfrm>
              <a:off x="-4499" y="211518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32"/>
            <p:cNvSpPr/>
            <p:nvPr/>
          </p:nvSpPr>
          <p:spPr>
            <a:xfrm>
              <a:off x="-4499" y="197632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32"/>
            <p:cNvSpPr/>
            <p:nvPr/>
          </p:nvSpPr>
          <p:spPr>
            <a:xfrm>
              <a:off x="-4499" y="183841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32"/>
            <p:cNvSpPr/>
            <p:nvPr/>
          </p:nvSpPr>
          <p:spPr>
            <a:xfrm>
              <a:off x="-4499" y="169955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32"/>
            <p:cNvSpPr/>
            <p:nvPr/>
          </p:nvSpPr>
          <p:spPr>
            <a:xfrm>
              <a:off x="-4499" y="156069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32"/>
            <p:cNvSpPr/>
            <p:nvPr/>
          </p:nvSpPr>
          <p:spPr>
            <a:xfrm>
              <a:off x="-4499" y="142184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32"/>
            <p:cNvSpPr/>
            <p:nvPr/>
          </p:nvSpPr>
          <p:spPr>
            <a:xfrm>
              <a:off x="-4499" y="128298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32"/>
            <p:cNvSpPr/>
            <p:nvPr/>
          </p:nvSpPr>
          <p:spPr>
            <a:xfrm>
              <a:off x="-4499" y="114412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32"/>
            <p:cNvSpPr/>
            <p:nvPr/>
          </p:nvSpPr>
          <p:spPr>
            <a:xfrm>
              <a:off x="-4499" y="100526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32"/>
            <p:cNvSpPr/>
            <p:nvPr/>
          </p:nvSpPr>
          <p:spPr>
            <a:xfrm>
              <a:off x="-4499" y="86735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32"/>
            <p:cNvSpPr/>
            <p:nvPr/>
          </p:nvSpPr>
          <p:spPr>
            <a:xfrm>
              <a:off x="-4499" y="72849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32"/>
            <p:cNvSpPr/>
            <p:nvPr/>
          </p:nvSpPr>
          <p:spPr>
            <a:xfrm>
              <a:off x="-4499" y="58963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32"/>
            <p:cNvSpPr/>
            <p:nvPr/>
          </p:nvSpPr>
          <p:spPr>
            <a:xfrm>
              <a:off x="-4499" y="45077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32"/>
            <p:cNvSpPr/>
            <p:nvPr/>
          </p:nvSpPr>
          <p:spPr>
            <a:xfrm>
              <a:off x="-4499" y="31191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32"/>
            <p:cNvSpPr/>
            <p:nvPr/>
          </p:nvSpPr>
          <p:spPr>
            <a:xfrm>
              <a:off x="-4499" y="17305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32"/>
            <p:cNvSpPr/>
            <p:nvPr/>
          </p:nvSpPr>
          <p:spPr>
            <a:xfrm>
              <a:off x="-4499" y="3419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32"/>
            <p:cNvSpPr/>
            <p:nvPr/>
          </p:nvSpPr>
          <p:spPr>
            <a:xfrm>
              <a:off x="5269" y="509935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32"/>
            <p:cNvSpPr/>
            <p:nvPr/>
          </p:nvSpPr>
          <p:spPr>
            <a:xfrm>
              <a:off x="5269" y="4960498"/>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32"/>
            <p:cNvSpPr/>
            <p:nvPr/>
          </p:nvSpPr>
          <p:spPr>
            <a:xfrm>
              <a:off x="5269" y="482163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32"/>
            <p:cNvSpPr/>
            <p:nvPr/>
          </p:nvSpPr>
          <p:spPr>
            <a:xfrm>
              <a:off x="5269" y="468373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32"/>
            <p:cNvSpPr/>
            <p:nvPr/>
          </p:nvSpPr>
          <p:spPr>
            <a:xfrm>
              <a:off x="5269" y="454487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32"/>
            <p:cNvSpPr/>
            <p:nvPr/>
          </p:nvSpPr>
          <p:spPr>
            <a:xfrm>
              <a:off x="5269" y="4406012"/>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32"/>
            <p:cNvSpPr/>
            <p:nvPr/>
          </p:nvSpPr>
          <p:spPr>
            <a:xfrm>
              <a:off x="5269" y="426715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32"/>
            <p:cNvSpPr/>
            <p:nvPr/>
          </p:nvSpPr>
          <p:spPr>
            <a:xfrm>
              <a:off x="5269" y="412829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32"/>
            <p:cNvSpPr/>
            <p:nvPr/>
          </p:nvSpPr>
          <p:spPr>
            <a:xfrm>
              <a:off x="5269" y="398943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32"/>
            <p:cNvSpPr/>
            <p:nvPr/>
          </p:nvSpPr>
          <p:spPr>
            <a:xfrm>
              <a:off x="5269" y="3850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32"/>
            <p:cNvSpPr/>
            <p:nvPr/>
          </p:nvSpPr>
          <p:spPr>
            <a:xfrm>
              <a:off x="5269" y="371263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32"/>
            <p:cNvSpPr/>
            <p:nvPr/>
          </p:nvSpPr>
          <p:spPr>
            <a:xfrm>
              <a:off x="5269" y="357377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32"/>
            <p:cNvSpPr/>
            <p:nvPr/>
          </p:nvSpPr>
          <p:spPr>
            <a:xfrm>
              <a:off x="5269" y="343494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32"/>
            <p:cNvSpPr/>
            <p:nvPr/>
          </p:nvSpPr>
          <p:spPr>
            <a:xfrm>
              <a:off x="5269" y="329608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32"/>
            <p:cNvSpPr/>
            <p:nvPr/>
          </p:nvSpPr>
          <p:spPr>
            <a:xfrm>
              <a:off x="5269" y="3157230"/>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32"/>
            <p:cNvSpPr/>
            <p:nvPr/>
          </p:nvSpPr>
          <p:spPr>
            <a:xfrm>
              <a:off x="5269" y="301837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32"/>
            <p:cNvSpPr/>
            <p:nvPr/>
          </p:nvSpPr>
          <p:spPr>
            <a:xfrm>
              <a:off x="5269" y="2879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32"/>
            <p:cNvSpPr/>
            <p:nvPr/>
          </p:nvSpPr>
          <p:spPr>
            <a:xfrm>
              <a:off x="5269" y="274157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32"/>
            <p:cNvSpPr/>
            <p:nvPr/>
          </p:nvSpPr>
          <p:spPr>
            <a:xfrm>
              <a:off x="5269" y="2602713"/>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32"/>
            <p:cNvSpPr/>
            <p:nvPr/>
          </p:nvSpPr>
          <p:spPr>
            <a:xfrm>
              <a:off x="5269" y="246385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32"/>
            <p:cNvSpPr/>
            <p:nvPr/>
          </p:nvSpPr>
          <p:spPr>
            <a:xfrm>
              <a:off x="5269" y="232499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32"/>
            <p:cNvSpPr/>
            <p:nvPr/>
          </p:nvSpPr>
          <p:spPr>
            <a:xfrm>
              <a:off x="5269" y="218613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32"/>
            <p:cNvSpPr/>
            <p:nvPr/>
          </p:nvSpPr>
          <p:spPr>
            <a:xfrm>
              <a:off x="5269" y="204727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32"/>
            <p:cNvSpPr/>
            <p:nvPr/>
          </p:nvSpPr>
          <p:spPr>
            <a:xfrm>
              <a:off x="5269" y="190936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32"/>
            <p:cNvSpPr/>
            <p:nvPr/>
          </p:nvSpPr>
          <p:spPr>
            <a:xfrm>
              <a:off x="5269" y="177050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32"/>
            <p:cNvSpPr/>
            <p:nvPr/>
          </p:nvSpPr>
          <p:spPr>
            <a:xfrm>
              <a:off x="5269" y="163164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32"/>
            <p:cNvSpPr/>
            <p:nvPr/>
          </p:nvSpPr>
          <p:spPr>
            <a:xfrm>
              <a:off x="5269" y="149279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32"/>
            <p:cNvSpPr/>
            <p:nvPr/>
          </p:nvSpPr>
          <p:spPr>
            <a:xfrm>
              <a:off x="5269" y="1353931"/>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32"/>
            <p:cNvSpPr/>
            <p:nvPr/>
          </p:nvSpPr>
          <p:spPr>
            <a:xfrm>
              <a:off x="5269" y="121507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32"/>
            <p:cNvSpPr/>
            <p:nvPr/>
          </p:nvSpPr>
          <p:spPr>
            <a:xfrm>
              <a:off x="5269" y="107621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32"/>
            <p:cNvSpPr/>
            <p:nvPr/>
          </p:nvSpPr>
          <p:spPr>
            <a:xfrm>
              <a:off x="5269" y="93830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32"/>
            <p:cNvSpPr/>
            <p:nvPr/>
          </p:nvSpPr>
          <p:spPr>
            <a:xfrm>
              <a:off x="5269" y="799445"/>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32"/>
            <p:cNvSpPr/>
            <p:nvPr/>
          </p:nvSpPr>
          <p:spPr>
            <a:xfrm>
              <a:off x="5269" y="66058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32"/>
            <p:cNvSpPr/>
            <p:nvPr/>
          </p:nvSpPr>
          <p:spPr>
            <a:xfrm>
              <a:off x="5269" y="52172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32"/>
            <p:cNvSpPr/>
            <p:nvPr/>
          </p:nvSpPr>
          <p:spPr>
            <a:xfrm>
              <a:off x="5269" y="38286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32"/>
            <p:cNvSpPr/>
            <p:nvPr/>
          </p:nvSpPr>
          <p:spPr>
            <a:xfrm>
              <a:off x="5269" y="24400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32"/>
            <p:cNvSpPr/>
            <p:nvPr/>
          </p:nvSpPr>
          <p:spPr>
            <a:xfrm>
              <a:off x="5269" y="10514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32"/>
            <p:cNvSpPr/>
            <p:nvPr/>
          </p:nvSpPr>
          <p:spPr>
            <a:xfrm>
              <a:off x="1601" y="506334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32"/>
            <p:cNvSpPr/>
            <p:nvPr/>
          </p:nvSpPr>
          <p:spPr>
            <a:xfrm>
              <a:off x="1601" y="492448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32"/>
            <p:cNvSpPr/>
            <p:nvPr/>
          </p:nvSpPr>
          <p:spPr>
            <a:xfrm>
              <a:off x="1601" y="478562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32"/>
            <p:cNvSpPr/>
            <p:nvPr/>
          </p:nvSpPr>
          <p:spPr>
            <a:xfrm>
              <a:off x="1601" y="4647719"/>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32"/>
            <p:cNvSpPr/>
            <p:nvPr/>
          </p:nvSpPr>
          <p:spPr>
            <a:xfrm>
              <a:off x="1601" y="450886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32"/>
            <p:cNvSpPr/>
            <p:nvPr/>
          </p:nvSpPr>
          <p:spPr>
            <a:xfrm>
              <a:off x="1601" y="437000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32"/>
            <p:cNvSpPr/>
            <p:nvPr/>
          </p:nvSpPr>
          <p:spPr>
            <a:xfrm>
              <a:off x="1601" y="423114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32"/>
            <p:cNvSpPr/>
            <p:nvPr/>
          </p:nvSpPr>
          <p:spPr>
            <a:xfrm>
              <a:off x="1601" y="409228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32"/>
            <p:cNvSpPr/>
            <p:nvPr/>
          </p:nvSpPr>
          <p:spPr>
            <a:xfrm>
              <a:off x="1601" y="395342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32"/>
            <p:cNvSpPr/>
            <p:nvPr/>
          </p:nvSpPr>
          <p:spPr>
            <a:xfrm>
              <a:off x="1601" y="381456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32"/>
            <p:cNvSpPr/>
            <p:nvPr/>
          </p:nvSpPr>
          <p:spPr>
            <a:xfrm>
              <a:off x="1601" y="3676625"/>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32"/>
            <p:cNvSpPr/>
            <p:nvPr/>
          </p:nvSpPr>
          <p:spPr>
            <a:xfrm>
              <a:off x="1601" y="3537766"/>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32"/>
            <p:cNvSpPr/>
            <p:nvPr/>
          </p:nvSpPr>
          <p:spPr>
            <a:xfrm>
              <a:off x="1601" y="3398937"/>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32"/>
            <p:cNvSpPr/>
            <p:nvPr/>
          </p:nvSpPr>
          <p:spPr>
            <a:xfrm>
              <a:off x="1601" y="3260078"/>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32"/>
            <p:cNvSpPr/>
            <p:nvPr/>
          </p:nvSpPr>
          <p:spPr>
            <a:xfrm>
              <a:off x="1601" y="3121219"/>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32"/>
            <p:cNvSpPr/>
            <p:nvPr/>
          </p:nvSpPr>
          <p:spPr>
            <a:xfrm>
              <a:off x="1601" y="298236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32"/>
            <p:cNvSpPr/>
            <p:nvPr/>
          </p:nvSpPr>
          <p:spPr>
            <a:xfrm>
              <a:off x="1601" y="284350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32"/>
            <p:cNvSpPr/>
            <p:nvPr/>
          </p:nvSpPr>
          <p:spPr>
            <a:xfrm>
              <a:off x="1601" y="270556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32"/>
            <p:cNvSpPr/>
            <p:nvPr/>
          </p:nvSpPr>
          <p:spPr>
            <a:xfrm>
              <a:off x="1601" y="256670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32"/>
            <p:cNvSpPr/>
            <p:nvPr/>
          </p:nvSpPr>
          <p:spPr>
            <a:xfrm>
              <a:off x="1601" y="2427843"/>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32"/>
            <p:cNvSpPr/>
            <p:nvPr/>
          </p:nvSpPr>
          <p:spPr>
            <a:xfrm>
              <a:off x="1601" y="228898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32"/>
            <p:cNvSpPr/>
            <p:nvPr/>
          </p:nvSpPr>
          <p:spPr>
            <a:xfrm>
              <a:off x="1601" y="2150125"/>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32"/>
            <p:cNvSpPr/>
            <p:nvPr/>
          </p:nvSpPr>
          <p:spPr>
            <a:xfrm>
              <a:off x="1601" y="2011266"/>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32"/>
            <p:cNvSpPr/>
            <p:nvPr/>
          </p:nvSpPr>
          <p:spPr>
            <a:xfrm>
              <a:off x="1601" y="187335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32"/>
            <p:cNvSpPr/>
            <p:nvPr/>
          </p:nvSpPr>
          <p:spPr>
            <a:xfrm>
              <a:off x="1601" y="1734498"/>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32"/>
            <p:cNvSpPr/>
            <p:nvPr/>
          </p:nvSpPr>
          <p:spPr>
            <a:xfrm>
              <a:off x="1601" y="1595639"/>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32"/>
            <p:cNvSpPr/>
            <p:nvPr/>
          </p:nvSpPr>
          <p:spPr>
            <a:xfrm>
              <a:off x="1601" y="145678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32"/>
            <p:cNvSpPr/>
            <p:nvPr/>
          </p:nvSpPr>
          <p:spPr>
            <a:xfrm>
              <a:off x="1601" y="1317920"/>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32"/>
            <p:cNvSpPr/>
            <p:nvPr/>
          </p:nvSpPr>
          <p:spPr>
            <a:xfrm>
              <a:off x="1601" y="117906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32"/>
            <p:cNvSpPr/>
            <p:nvPr/>
          </p:nvSpPr>
          <p:spPr>
            <a:xfrm>
              <a:off x="1601" y="104020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32"/>
            <p:cNvSpPr/>
            <p:nvPr/>
          </p:nvSpPr>
          <p:spPr>
            <a:xfrm>
              <a:off x="1601" y="90229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32"/>
            <p:cNvSpPr/>
            <p:nvPr/>
          </p:nvSpPr>
          <p:spPr>
            <a:xfrm>
              <a:off x="1601" y="76343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32"/>
            <p:cNvSpPr/>
            <p:nvPr/>
          </p:nvSpPr>
          <p:spPr>
            <a:xfrm>
              <a:off x="1601" y="624575"/>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32"/>
            <p:cNvSpPr/>
            <p:nvPr/>
          </p:nvSpPr>
          <p:spPr>
            <a:xfrm>
              <a:off x="1601" y="48571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32"/>
            <p:cNvSpPr/>
            <p:nvPr/>
          </p:nvSpPr>
          <p:spPr>
            <a:xfrm>
              <a:off x="1601" y="34685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32"/>
            <p:cNvSpPr/>
            <p:nvPr/>
          </p:nvSpPr>
          <p:spPr>
            <a:xfrm>
              <a:off x="1601" y="20799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32"/>
            <p:cNvSpPr/>
            <p:nvPr/>
          </p:nvSpPr>
          <p:spPr>
            <a:xfrm>
              <a:off x="1601" y="69139"/>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32"/>
            <p:cNvSpPr/>
            <p:nvPr/>
          </p:nvSpPr>
          <p:spPr>
            <a:xfrm>
              <a:off x="1601" y="513315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32"/>
            <p:cNvSpPr/>
            <p:nvPr/>
          </p:nvSpPr>
          <p:spPr>
            <a:xfrm>
              <a:off x="1601" y="4994292"/>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32"/>
            <p:cNvSpPr/>
            <p:nvPr/>
          </p:nvSpPr>
          <p:spPr>
            <a:xfrm>
              <a:off x="1601" y="4855433"/>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32"/>
            <p:cNvSpPr/>
            <p:nvPr/>
          </p:nvSpPr>
          <p:spPr>
            <a:xfrm>
              <a:off x="1601" y="4716574"/>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32"/>
            <p:cNvSpPr/>
            <p:nvPr/>
          </p:nvSpPr>
          <p:spPr>
            <a:xfrm>
              <a:off x="1601" y="457866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32"/>
            <p:cNvSpPr/>
            <p:nvPr/>
          </p:nvSpPr>
          <p:spPr>
            <a:xfrm>
              <a:off x="1601" y="4439806"/>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32"/>
            <p:cNvSpPr/>
            <p:nvPr/>
          </p:nvSpPr>
          <p:spPr>
            <a:xfrm>
              <a:off x="1601" y="4300947"/>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32"/>
            <p:cNvSpPr/>
            <p:nvPr/>
          </p:nvSpPr>
          <p:spPr>
            <a:xfrm>
              <a:off x="1601" y="4162088"/>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32"/>
            <p:cNvSpPr/>
            <p:nvPr/>
          </p:nvSpPr>
          <p:spPr>
            <a:xfrm>
              <a:off x="1601" y="4023229"/>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32"/>
            <p:cNvSpPr/>
            <p:nvPr/>
          </p:nvSpPr>
          <p:spPr>
            <a:xfrm>
              <a:off x="1601" y="3884370"/>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32"/>
            <p:cNvSpPr/>
            <p:nvPr/>
          </p:nvSpPr>
          <p:spPr>
            <a:xfrm>
              <a:off x="1601" y="3745511"/>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32"/>
            <p:cNvSpPr/>
            <p:nvPr/>
          </p:nvSpPr>
          <p:spPr>
            <a:xfrm>
              <a:off x="1601" y="3607571"/>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32"/>
            <p:cNvSpPr/>
            <p:nvPr/>
          </p:nvSpPr>
          <p:spPr>
            <a:xfrm>
              <a:off x="1601" y="3468712"/>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32"/>
            <p:cNvSpPr/>
            <p:nvPr/>
          </p:nvSpPr>
          <p:spPr>
            <a:xfrm>
              <a:off x="1601" y="3329884"/>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32"/>
            <p:cNvSpPr/>
            <p:nvPr/>
          </p:nvSpPr>
          <p:spPr>
            <a:xfrm>
              <a:off x="1601" y="319102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32"/>
            <p:cNvSpPr/>
            <p:nvPr/>
          </p:nvSpPr>
          <p:spPr>
            <a:xfrm>
              <a:off x="1601" y="3052165"/>
              <a:ext cx="9143711" cy="10271"/>
            </a:xfrm>
            <a:custGeom>
              <a:avLst/>
              <a:gdLst/>
              <a:ahLst/>
              <a:cxnLst/>
              <a:rect l="l" t="t" r="r" b="b"/>
              <a:pathLst>
                <a:path w="257969" h="335" extrusionOk="0">
                  <a:moveTo>
                    <a:pt x="0" y="0"/>
                  </a:moveTo>
                  <a:lnTo>
                    <a:pt x="257969" y="0"/>
                  </a:lnTo>
                  <a:lnTo>
                    <a:pt x="257969" y="334"/>
                  </a:lnTo>
                  <a:lnTo>
                    <a:pt x="0" y="33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32"/>
            <p:cNvSpPr/>
            <p:nvPr/>
          </p:nvSpPr>
          <p:spPr>
            <a:xfrm>
              <a:off x="1601" y="2913306"/>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32"/>
            <p:cNvSpPr/>
            <p:nvPr/>
          </p:nvSpPr>
          <p:spPr>
            <a:xfrm>
              <a:off x="1601" y="2774447"/>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32"/>
            <p:cNvSpPr/>
            <p:nvPr/>
          </p:nvSpPr>
          <p:spPr>
            <a:xfrm>
              <a:off x="1601" y="2636508"/>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32"/>
            <p:cNvSpPr/>
            <p:nvPr/>
          </p:nvSpPr>
          <p:spPr>
            <a:xfrm>
              <a:off x="1601" y="2497649"/>
              <a:ext cx="9143711" cy="9351"/>
            </a:xfrm>
            <a:custGeom>
              <a:avLst/>
              <a:gdLst/>
              <a:ahLst/>
              <a:cxnLst/>
              <a:rect l="l" t="t" r="r" b="b"/>
              <a:pathLst>
                <a:path w="257969" h="305" extrusionOk="0">
                  <a:moveTo>
                    <a:pt x="0" y="1"/>
                  </a:moveTo>
                  <a:lnTo>
                    <a:pt x="257969" y="1"/>
                  </a:lnTo>
                  <a:lnTo>
                    <a:pt x="257969" y="305"/>
                  </a:lnTo>
                  <a:lnTo>
                    <a:pt x="0" y="30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32"/>
            <p:cNvSpPr/>
            <p:nvPr/>
          </p:nvSpPr>
          <p:spPr>
            <a:xfrm>
              <a:off x="1601" y="235879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32"/>
            <p:cNvSpPr/>
            <p:nvPr/>
          </p:nvSpPr>
          <p:spPr>
            <a:xfrm>
              <a:off x="1601" y="2219930"/>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32"/>
            <p:cNvSpPr/>
            <p:nvPr/>
          </p:nvSpPr>
          <p:spPr>
            <a:xfrm>
              <a:off x="1601" y="2081071"/>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32"/>
            <p:cNvSpPr/>
            <p:nvPr/>
          </p:nvSpPr>
          <p:spPr>
            <a:xfrm>
              <a:off x="1601" y="1942212"/>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32"/>
            <p:cNvSpPr/>
            <p:nvPr/>
          </p:nvSpPr>
          <p:spPr>
            <a:xfrm>
              <a:off x="1601" y="1804303"/>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32"/>
            <p:cNvSpPr/>
            <p:nvPr/>
          </p:nvSpPr>
          <p:spPr>
            <a:xfrm>
              <a:off x="1601" y="1665444"/>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32"/>
            <p:cNvSpPr/>
            <p:nvPr/>
          </p:nvSpPr>
          <p:spPr>
            <a:xfrm>
              <a:off x="1601" y="1526585"/>
              <a:ext cx="9143711" cy="9351"/>
            </a:xfrm>
            <a:custGeom>
              <a:avLst/>
              <a:gdLst/>
              <a:ahLst/>
              <a:cxnLst/>
              <a:rect l="l" t="t" r="r" b="b"/>
              <a:pathLst>
                <a:path w="257969" h="305" extrusionOk="0">
                  <a:moveTo>
                    <a:pt x="0" y="1"/>
                  </a:moveTo>
                  <a:lnTo>
                    <a:pt x="257969" y="1"/>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32"/>
            <p:cNvSpPr/>
            <p:nvPr/>
          </p:nvSpPr>
          <p:spPr>
            <a:xfrm>
              <a:off x="1601" y="1387726"/>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32"/>
            <p:cNvSpPr/>
            <p:nvPr/>
          </p:nvSpPr>
          <p:spPr>
            <a:xfrm>
              <a:off x="1601" y="1248867"/>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32"/>
            <p:cNvSpPr/>
            <p:nvPr/>
          </p:nvSpPr>
          <p:spPr>
            <a:xfrm>
              <a:off x="1601" y="1110008"/>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32"/>
            <p:cNvSpPr/>
            <p:nvPr/>
          </p:nvSpPr>
          <p:spPr>
            <a:xfrm>
              <a:off x="1601" y="971149"/>
              <a:ext cx="9143711" cy="10302"/>
            </a:xfrm>
            <a:custGeom>
              <a:avLst/>
              <a:gdLst/>
              <a:ahLst/>
              <a:cxnLst/>
              <a:rect l="l" t="t" r="r" b="b"/>
              <a:pathLst>
                <a:path w="257969" h="336"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32"/>
            <p:cNvSpPr/>
            <p:nvPr/>
          </p:nvSpPr>
          <p:spPr>
            <a:xfrm>
              <a:off x="1601" y="833240"/>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32"/>
            <p:cNvSpPr/>
            <p:nvPr/>
          </p:nvSpPr>
          <p:spPr>
            <a:xfrm>
              <a:off x="1601" y="694381"/>
              <a:ext cx="9143711" cy="9351"/>
            </a:xfrm>
            <a:custGeom>
              <a:avLst/>
              <a:gdLst/>
              <a:ahLst/>
              <a:cxnLst/>
              <a:rect l="l" t="t" r="r" b="b"/>
              <a:pathLst>
                <a:path w="257969" h="305" extrusionOk="0">
                  <a:moveTo>
                    <a:pt x="0" y="0"/>
                  </a:moveTo>
                  <a:lnTo>
                    <a:pt x="257969" y="0"/>
                  </a:lnTo>
                  <a:lnTo>
                    <a:pt x="257969" y="304"/>
                  </a:lnTo>
                  <a:lnTo>
                    <a:pt x="0" y="304"/>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32"/>
            <p:cNvSpPr/>
            <p:nvPr/>
          </p:nvSpPr>
          <p:spPr>
            <a:xfrm>
              <a:off x="1601" y="555522"/>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32"/>
            <p:cNvSpPr/>
            <p:nvPr/>
          </p:nvSpPr>
          <p:spPr>
            <a:xfrm>
              <a:off x="1601" y="41666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32"/>
            <p:cNvSpPr/>
            <p:nvPr/>
          </p:nvSpPr>
          <p:spPr>
            <a:xfrm>
              <a:off x="1601" y="277803"/>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32"/>
            <p:cNvSpPr/>
            <p:nvPr/>
          </p:nvSpPr>
          <p:spPr>
            <a:xfrm>
              <a:off x="1601" y="138944"/>
              <a:ext cx="9143711" cy="10271"/>
            </a:xfrm>
            <a:custGeom>
              <a:avLst/>
              <a:gdLst/>
              <a:ahLst/>
              <a:cxnLst/>
              <a:rect l="l" t="t" r="r" b="b"/>
              <a:pathLst>
                <a:path w="257969" h="335" extrusionOk="0">
                  <a:moveTo>
                    <a:pt x="0" y="0"/>
                  </a:moveTo>
                  <a:lnTo>
                    <a:pt x="257969" y="0"/>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32"/>
            <p:cNvSpPr/>
            <p:nvPr/>
          </p:nvSpPr>
          <p:spPr>
            <a:xfrm>
              <a:off x="1601" y="85"/>
              <a:ext cx="9143711" cy="10271"/>
            </a:xfrm>
            <a:custGeom>
              <a:avLst/>
              <a:gdLst/>
              <a:ahLst/>
              <a:cxnLst/>
              <a:rect l="l" t="t" r="r" b="b"/>
              <a:pathLst>
                <a:path w="257969" h="335" extrusionOk="0">
                  <a:moveTo>
                    <a:pt x="0" y="1"/>
                  </a:moveTo>
                  <a:lnTo>
                    <a:pt x="257969" y="1"/>
                  </a:lnTo>
                  <a:lnTo>
                    <a:pt x="257969" y="335"/>
                  </a:lnTo>
                  <a:lnTo>
                    <a:pt x="0" y="335"/>
                  </a:lnTo>
                  <a:close/>
                </a:path>
              </a:pathLst>
            </a:custGeom>
            <a:solidFill>
              <a:srgbClr val="FFFFFF">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1" name="Google Shape;5071;p32"/>
          <p:cNvGrpSpPr/>
          <p:nvPr/>
        </p:nvGrpSpPr>
        <p:grpSpPr>
          <a:xfrm>
            <a:off x="347375" y="249475"/>
            <a:ext cx="8449275" cy="4648800"/>
            <a:chOff x="347375" y="249475"/>
            <a:chExt cx="8449275" cy="4648800"/>
          </a:xfrm>
        </p:grpSpPr>
        <p:grpSp>
          <p:nvGrpSpPr>
            <p:cNvPr id="5072" name="Google Shape;5072;p32"/>
            <p:cNvGrpSpPr/>
            <p:nvPr/>
          </p:nvGrpSpPr>
          <p:grpSpPr>
            <a:xfrm>
              <a:off x="347375" y="249475"/>
              <a:ext cx="8449200" cy="369900"/>
              <a:chOff x="347375" y="249475"/>
              <a:chExt cx="8449200" cy="369900"/>
            </a:xfrm>
          </p:grpSpPr>
          <p:sp>
            <p:nvSpPr>
              <p:cNvPr id="5073" name="Google Shape;5073;p32"/>
              <p:cNvSpPr/>
              <p:nvPr/>
            </p:nvSpPr>
            <p:spPr>
              <a:xfrm>
                <a:off x="347375" y="249475"/>
                <a:ext cx="8449200" cy="3699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nvGrpSpPr>
              <p:cNvPr id="5074" name="Google Shape;5074;p32"/>
              <p:cNvGrpSpPr/>
              <p:nvPr/>
            </p:nvGrpSpPr>
            <p:grpSpPr>
              <a:xfrm>
                <a:off x="7968325" y="355525"/>
                <a:ext cx="655400" cy="157800"/>
                <a:chOff x="7968325" y="355525"/>
                <a:chExt cx="655400" cy="157800"/>
              </a:xfrm>
            </p:grpSpPr>
            <p:sp>
              <p:nvSpPr>
                <p:cNvPr id="5075" name="Google Shape;5075;p32"/>
                <p:cNvSpPr/>
                <p:nvPr/>
              </p:nvSpPr>
              <p:spPr>
                <a:xfrm>
                  <a:off x="84662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76" name="Google Shape;5076;p3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5077" name="Google Shape;5077;p32"/>
                <p:cNvSpPr/>
                <p:nvPr/>
              </p:nvSpPr>
              <p:spPr>
                <a:xfrm>
                  <a:off x="821727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78" name="Google Shape;5078;p3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5079" name="Google Shape;5079;p32"/>
                <p:cNvSpPr/>
                <p:nvPr/>
              </p:nvSpPr>
              <p:spPr>
                <a:xfrm>
                  <a:off x="7968325" y="356425"/>
                  <a:ext cx="157500" cy="155700"/>
                </a:xfrm>
                <a:prstGeom prst="rect">
                  <a:avLst/>
                </a:prstGeom>
                <a:solidFill>
                  <a:schemeClr val="l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3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81" name="Google Shape;5081;p3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5082" name="Google Shape;5082;p32"/>
            <p:cNvSpPr/>
            <p:nvPr/>
          </p:nvSpPr>
          <p:spPr>
            <a:xfrm>
              <a:off x="347450" y="619375"/>
              <a:ext cx="8449200" cy="42789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38100" dir="306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800">
                <a:latin typeface="Nanum Gothic Coding"/>
                <a:ea typeface="Nanum Gothic Coding"/>
                <a:cs typeface="Nanum Gothic Coding"/>
                <a:sym typeface="Nanum Gothic Coding"/>
              </a:endParaRPr>
            </a:p>
          </p:txBody>
        </p:sp>
      </p:grpSp>
      <p:grpSp>
        <p:nvGrpSpPr>
          <p:cNvPr id="5083" name="Google Shape;5083;p32"/>
          <p:cNvGrpSpPr/>
          <p:nvPr/>
        </p:nvGrpSpPr>
        <p:grpSpPr>
          <a:xfrm>
            <a:off x="1041014" y="999990"/>
            <a:ext cx="7069200" cy="3538650"/>
            <a:chOff x="812175" y="971325"/>
            <a:chExt cx="7069200" cy="3538650"/>
          </a:xfrm>
        </p:grpSpPr>
        <p:sp>
          <p:nvSpPr>
            <p:cNvPr id="5084" name="Google Shape;5084;p32"/>
            <p:cNvSpPr/>
            <p:nvPr/>
          </p:nvSpPr>
          <p:spPr>
            <a:xfrm>
              <a:off x="812175" y="971325"/>
              <a:ext cx="7069200" cy="1251900"/>
            </a:xfrm>
            <a:prstGeom prst="roundRect">
              <a:avLst>
                <a:gd name="adj" fmla="val 0"/>
              </a:avLst>
            </a:prstGeom>
            <a:solidFill>
              <a:schemeClr val="lt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085" name="Google Shape;5085;p32"/>
            <p:cNvSpPr/>
            <p:nvPr/>
          </p:nvSpPr>
          <p:spPr>
            <a:xfrm>
              <a:off x="812175" y="1375575"/>
              <a:ext cx="7069200" cy="31344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5086" name="Google Shape;5086;p32"/>
            <p:cNvGrpSpPr/>
            <p:nvPr/>
          </p:nvGrpSpPr>
          <p:grpSpPr>
            <a:xfrm>
              <a:off x="7053102" y="1101050"/>
              <a:ext cx="655400" cy="157800"/>
              <a:chOff x="7968325" y="355525"/>
              <a:chExt cx="655400" cy="157800"/>
            </a:xfrm>
          </p:grpSpPr>
          <p:sp>
            <p:nvSpPr>
              <p:cNvPr id="5087" name="Google Shape;5087;p32"/>
              <p:cNvSpPr/>
              <p:nvPr/>
            </p:nvSpPr>
            <p:spPr>
              <a:xfrm>
                <a:off x="8466225" y="356425"/>
                <a:ext cx="157500" cy="155700"/>
              </a:xfrm>
              <a:prstGeom prst="rect">
                <a:avLst/>
              </a:prstGeom>
              <a:solidFill>
                <a:schemeClr val="lt2"/>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88" name="Google Shape;5088;p3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5089" name="Google Shape;5089;p32"/>
              <p:cNvSpPr/>
              <p:nvPr/>
            </p:nvSpPr>
            <p:spPr>
              <a:xfrm>
                <a:off x="8217275" y="356425"/>
                <a:ext cx="157500" cy="155700"/>
              </a:xfrm>
              <a:prstGeom prst="rect">
                <a:avLst/>
              </a:prstGeom>
              <a:solidFill>
                <a:schemeClr val="lt2"/>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90" name="Google Shape;5090;p3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5091" name="Google Shape;5091;p32"/>
              <p:cNvSpPr/>
              <p:nvPr/>
            </p:nvSpPr>
            <p:spPr>
              <a:xfrm>
                <a:off x="7968325" y="356425"/>
                <a:ext cx="157500" cy="155700"/>
              </a:xfrm>
              <a:prstGeom prst="rect">
                <a:avLst/>
              </a:prstGeom>
              <a:solidFill>
                <a:schemeClr val="lt2"/>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3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93" name="Google Shape;5093;p3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pPr defTabSz="685800">
              <a:buClrTx/>
            </a:pPr>
            <a:fld id="{B28593A9-40E4-4715-BB88-DD783705E2B1}" type="datetimeFigureOut">
              <a:rPr lang="en-US" kern="1200" smtClean="0">
                <a:solidFill>
                  <a:prstClr val="black">
                    <a:tint val="75000"/>
                  </a:prstClr>
                </a:solidFill>
                <a:latin typeface="Calibri" panose="020F0502020204030204"/>
                <a:ea typeface="+mn-ea"/>
                <a:cs typeface="+mn-cs"/>
              </a:rPr>
              <a:pPr defTabSz="685800">
                <a:buClrTx/>
              </a:pPr>
              <a:t>10/6/2024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pPr defTabSz="685800">
              <a:buClrTx/>
            </a:pPr>
            <a:fld id="{A1D6A31A-DEAA-4B37-8FF5-84366831316E}"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65680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4"/>
            </a:gs>
            <a:gs pos="73000">
              <a:schemeClr val="accent3"/>
            </a:gs>
            <a:gs pos="100000">
              <a:schemeClr val="accent2"/>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620100"/>
            <a:ext cx="7717800" cy="4920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1pPr>
            <a:lvl2pPr lvl="1">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2pPr>
            <a:lvl3pPr lvl="2">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3pPr>
            <a:lvl4pPr lvl="3">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4pPr>
            <a:lvl5pPr lvl="4">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5pPr>
            <a:lvl6pPr lvl="5">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6pPr>
            <a:lvl7pPr lvl="6">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7pPr>
            <a:lvl8pPr lvl="7">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8pPr>
            <a:lvl9pPr lvl="8">
              <a:spcBef>
                <a:spcPts val="0"/>
              </a:spcBef>
              <a:spcAft>
                <a:spcPts val="0"/>
              </a:spcAft>
              <a:buClr>
                <a:schemeClr val="dk1"/>
              </a:buClr>
              <a:buSzPts val="3200"/>
              <a:buFont typeface="Nanum Gothic Coding"/>
              <a:buNone/>
              <a:defRPr sz="3200">
                <a:solidFill>
                  <a:schemeClr val="dk1"/>
                </a:solidFill>
                <a:latin typeface="Nanum Gothic Coding"/>
                <a:ea typeface="Nanum Gothic Coding"/>
                <a:cs typeface="Nanum Gothic Coding"/>
                <a:sym typeface="Nanum Gothic Coding"/>
              </a:defRPr>
            </a:lvl9pPr>
          </a:lstStyle>
          <a:p>
            <a:endParaRPr/>
          </a:p>
        </p:txBody>
      </p:sp>
      <p:sp>
        <p:nvSpPr>
          <p:cNvPr id="7" name="Google Shape;7;p1"/>
          <p:cNvSpPr txBox="1">
            <a:spLocks noGrp="1"/>
          </p:cNvSpPr>
          <p:nvPr>
            <p:ph type="body" idx="1"/>
          </p:nvPr>
        </p:nvSpPr>
        <p:spPr>
          <a:xfrm>
            <a:off x="713100" y="1152475"/>
            <a:ext cx="7717800" cy="3451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1pPr>
            <a:lvl2pPr marL="914400" lvl="1"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2pPr>
            <a:lvl3pPr marL="1371600" lvl="2"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3pPr>
            <a:lvl4pPr marL="1828800" lvl="3"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4pPr>
            <a:lvl5pPr marL="2286000" lvl="4"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5pPr>
            <a:lvl6pPr marL="2743200" lvl="5"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6pPr>
            <a:lvl7pPr marL="3200400" lvl="6"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7pPr>
            <a:lvl8pPr marL="3657600" lvl="7"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8pPr>
            <a:lvl9pPr marL="4114800" lvl="8" indent="-317500">
              <a:lnSpc>
                <a:spcPct val="100000"/>
              </a:lnSpc>
              <a:spcBef>
                <a:spcPts val="0"/>
              </a:spcBef>
              <a:spcAft>
                <a:spcPts val="0"/>
              </a:spcAft>
              <a:buClr>
                <a:schemeClr val="dk1"/>
              </a:buClr>
              <a:buSzPts val="1400"/>
              <a:buFont typeface="Dosis"/>
              <a:buChar char="■"/>
              <a:defRPr>
                <a:solidFill>
                  <a:schemeClr val="dk1"/>
                </a:solidFill>
                <a:latin typeface="Dosis"/>
                <a:ea typeface="Dosis"/>
                <a:cs typeface="Dosis"/>
                <a:sym typeface="Dosi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7" r:id="rId4"/>
    <p:sldLayoutId id="2147483658" r:id="rId5"/>
    <p:sldLayoutId id="2147483673" r:id="rId6"/>
    <p:sldLayoutId id="2147483677" r:id="rId7"/>
    <p:sldLayoutId id="214748367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10/6/2024</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974627697"/>
      </p:ext>
    </p:extLst>
  </p:cSld>
  <p:clrMap bg1="lt1" tx1="dk1" bg2="lt2" tx2="dk2" accent1="accent1" accent2="accent2" accent3="accent3" accent4="accent4" accent5="accent5" accent6="accent6" hlink="hlink" folHlink="folHlink"/>
  <p:sldLayoutIdLst>
    <p:sldLayoutId id="2147483684" r:id="rId1"/>
    <p:sldLayoutId id="2147483685"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22.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2.sv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hyperlink" Target="6%20m&#7841;ng%20x&#227;%20h&#7897;i%20an%20to&#224;n%20cho%20tr&#7867;%20d&#432;&#7899;i%2013%20tu&#7893;i.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slideLayout" Target="../slideLayouts/slideLayout9.xml"/><Relationship Id="rId7" Type="http://schemas.openxmlformats.org/officeDocument/2006/relationships/image" Target="../media/image38.png"/><Relationship Id="rId12" Type="http://schemas.openxmlformats.org/officeDocument/2006/relationships/image" Target="../media/image4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notesSlide" Target="../notesSlides/notesSlide22.xml"/><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3.emf"/><Relationship Id="rId3" Type="http://schemas.microsoft.com/office/2007/relationships/media" Target="../media/media3.mp3"/><Relationship Id="rId21" Type="http://schemas.openxmlformats.org/officeDocument/2006/relationships/image" Target="../media/image42.png"/><Relationship Id="rId7" Type="http://schemas.openxmlformats.org/officeDocument/2006/relationships/audio" Target="../media/audio2.wav"/><Relationship Id="rId12" Type="http://schemas.openxmlformats.org/officeDocument/2006/relationships/image" Target="../media/image48.png"/><Relationship Id="rId17" Type="http://schemas.openxmlformats.org/officeDocument/2006/relationships/image" Target="../media/image52.png"/><Relationship Id="rId2" Type="http://schemas.openxmlformats.org/officeDocument/2006/relationships/audio" Target="../media/media2.wav"/><Relationship Id="rId16" Type="http://schemas.openxmlformats.org/officeDocument/2006/relationships/image" Target="../media/image51.png"/><Relationship Id="rId20" Type="http://schemas.openxmlformats.org/officeDocument/2006/relationships/image" Target="../media/image54.png"/><Relationship Id="rId1" Type="http://schemas.microsoft.com/office/2007/relationships/media" Target="../media/media2.wav"/><Relationship Id="rId6" Type="http://schemas.openxmlformats.org/officeDocument/2006/relationships/notesSlide" Target="../notesSlides/notesSlide23.xml"/><Relationship Id="rId11" Type="http://schemas.openxmlformats.org/officeDocument/2006/relationships/image" Target="../media/image47.png"/><Relationship Id="rId5" Type="http://schemas.openxmlformats.org/officeDocument/2006/relationships/slideLayout" Target="../slideLayouts/slideLayout10.xml"/><Relationship Id="rId15" Type="http://schemas.openxmlformats.org/officeDocument/2006/relationships/image" Target="../media/image37.png"/><Relationship Id="rId10" Type="http://schemas.openxmlformats.org/officeDocument/2006/relationships/image" Target="../media/image36.png"/><Relationship Id="rId19" Type="http://schemas.openxmlformats.org/officeDocument/2006/relationships/image" Target="../media/image40.png"/><Relationship Id="rId4" Type="http://schemas.openxmlformats.org/officeDocument/2006/relationships/audio" Target="../media/media3.mp3"/><Relationship Id="rId9" Type="http://schemas.openxmlformats.org/officeDocument/2006/relationships/image" Target="../media/image46.png"/><Relationship Id="rId1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6.png"/><Relationship Id="rId18"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45.png"/><Relationship Id="rId12" Type="http://schemas.openxmlformats.org/officeDocument/2006/relationships/image" Target="../media/image55.png"/><Relationship Id="rId17" Type="http://schemas.openxmlformats.org/officeDocument/2006/relationships/image" Target="../media/image52.png"/><Relationship Id="rId2" Type="http://schemas.openxmlformats.org/officeDocument/2006/relationships/audio" Target="../media/media2.wav"/><Relationship Id="rId16" Type="http://schemas.openxmlformats.org/officeDocument/2006/relationships/image" Target="../media/image40.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48.png"/><Relationship Id="rId5" Type="http://schemas.openxmlformats.org/officeDocument/2006/relationships/slideLayout" Target="../slideLayouts/slideLayout10.xml"/><Relationship Id="rId15" Type="http://schemas.openxmlformats.org/officeDocument/2006/relationships/image" Target="../media/image53.emf"/><Relationship Id="rId10" Type="http://schemas.openxmlformats.org/officeDocument/2006/relationships/image" Target="../media/image47.png"/><Relationship Id="rId19" Type="http://schemas.openxmlformats.org/officeDocument/2006/relationships/image" Target="../media/image42.png"/><Relationship Id="rId4" Type="http://schemas.openxmlformats.org/officeDocument/2006/relationships/audio" Target="../media/media3.mp3"/><Relationship Id="rId9" Type="http://schemas.openxmlformats.org/officeDocument/2006/relationships/image" Target="../media/image36.png"/><Relationship Id="rId1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7.png"/><Relationship Id="rId18"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45.png"/><Relationship Id="rId12" Type="http://schemas.openxmlformats.org/officeDocument/2006/relationships/image" Target="../media/image49.png"/><Relationship Id="rId17" Type="http://schemas.openxmlformats.org/officeDocument/2006/relationships/image" Target="../media/image52.png"/><Relationship Id="rId2" Type="http://schemas.openxmlformats.org/officeDocument/2006/relationships/audio" Target="../media/media2.wav"/><Relationship Id="rId16" Type="http://schemas.openxmlformats.org/officeDocument/2006/relationships/image" Target="../media/image40.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55.png"/><Relationship Id="rId5" Type="http://schemas.openxmlformats.org/officeDocument/2006/relationships/slideLayout" Target="../slideLayouts/slideLayout10.xml"/><Relationship Id="rId15" Type="http://schemas.openxmlformats.org/officeDocument/2006/relationships/image" Target="../media/image53.emf"/><Relationship Id="rId10" Type="http://schemas.openxmlformats.org/officeDocument/2006/relationships/image" Target="../media/image47.png"/><Relationship Id="rId19" Type="http://schemas.openxmlformats.org/officeDocument/2006/relationships/image" Target="../media/image42.png"/><Relationship Id="rId4" Type="http://schemas.openxmlformats.org/officeDocument/2006/relationships/audio" Target="../media/media3.mp3"/><Relationship Id="rId9" Type="http://schemas.openxmlformats.org/officeDocument/2006/relationships/image" Target="../media/image36.png"/><Relationship Id="rId1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2.png"/><Relationship Id="rId18"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45.png"/><Relationship Id="rId12" Type="http://schemas.openxmlformats.org/officeDocument/2006/relationships/image" Target="../media/image55.png"/><Relationship Id="rId17" Type="http://schemas.openxmlformats.org/officeDocument/2006/relationships/image" Target="../media/image40.png"/><Relationship Id="rId2" Type="http://schemas.openxmlformats.org/officeDocument/2006/relationships/audio" Target="../media/media2.wav"/><Relationship Id="rId16" Type="http://schemas.openxmlformats.org/officeDocument/2006/relationships/image" Target="../media/image53.emf"/><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48.png"/><Relationship Id="rId5" Type="http://schemas.openxmlformats.org/officeDocument/2006/relationships/slideLayout" Target="../slideLayouts/slideLayout10.xml"/><Relationship Id="rId15" Type="http://schemas.openxmlformats.org/officeDocument/2006/relationships/image" Target="../media/image51.png"/><Relationship Id="rId10" Type="http://schemas.openxmlformats.org/officeDocument/2006/relationships/image" Target="../media/image56.png"/><Relationship Id="rId19" Type="http://schemas.openxmlformats.org/officeDocument/2006/relationships/image" Target="../media/image42.png"/><Relationship Id="rId4" Type="http://schemas.openxmlformats.org/officeDocument/2006/relationships/audio" Target="../media/media3.mp3"/><Relationship Id="rId9" Type="http://schemas.openxmlformats.org/officeDocument/2006/relationships/image" Target="../media/image36.png"/><Relationship Id="rId1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7.png"/><Relationship Id="rId18"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45.png"/><Relationship Id="rId12" Type="http://schemas.openxmlformats.org/officeDocument/2006/relationships/image" Target="../media/image49.png"/><Relationship Id="rId17" Type="http://schemas.openxmlformats.org/officeDocument/2006/relationships/image" Target="../media/image52.png"/><Relationship Id="rId2" Type="http://schemas.openxmlformats.org/officeDocument/2006/relationships/audio" Target="../media/media2.wav"/><Relationship Id="rId16" Type="http://schemas.openxmlformats.org/officeDocument/2006/relationships/image" Target="../media/image40.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55.png"/><Relationship Id="rId5" Type="http://schemas.openxmlformats.org/officeDocument/2006/relationships/slideLayout" Target="../slideLayouts/slideLayout10.xml"/><Relationship Id="rId15" Type="http://schemas.openxmlformats.org/officeDocument/2006/relationships/image" Target="../media/image53.emf"/><Relationship Id="rId10" Type="http://schemas.openxmlformats.org/officeDocument/2006/relationships/image" Target="../media/image47.png"/><Relationship Id="rId19" Type="http://schemas.openxmlformats.org/officeDocument/2006/relationships/image" Target="../media/image42.png"/><Relationship Id="rId4" Type="http://schemas.openxmlformats.org/officeDocument/2006/relationships/audio" Target="../media/media3.mp3"/><Relationship Id="rId9" Type="http://schemas.openxmlformats.org/officeDocument/2006/relationships/image" Target="../media/image36.png"/><Relationship Id="rId1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21.pn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2.sv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2.sv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22.sv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sv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8.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9.sv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79"/>
        <p:cNvGrpSpPr/>
        <p:nvPr/>
      </p:nvGrpSpPr>
      <p:grpSpPr>
        <a:xfrm>
          <a:off x="0" y="0"/>
          <a:ext cx="0" cy="0"/>
          <a:chOff x="0" y="0"/>
          <a:chExt cx="0" cy="0"/>
        </a:xfrm>
      </p:grpSpPr>
      <p:grpSp>
        <p:nvGrpSpPr>
          <p:cNvPr id="6582" name="Google Shape;6582;p52"/>
          <p:cNvGrpSpPr/>
          <p:nvPr/>
        </p:nvGrpSpPr>
        <p:grpSpPr>
          <a:xfrm>
            <a:off x="1265400" y="971325"/>
            <a:ext cx="6613200" cy="3200850"/>
            <a:chOff x="1268175" y="963075"/>
            <a:chExt cx="6613200" cy="3200850"/>
          </a:xfrm>
        </p:grpSpPr>
        <p:sp>
          <p:nvSpPr>
            <p:cNvPr id="6583" name="Google Shape;6583;p52"/>
            <p:cNvSpPr/>
            <p:nvPr/>
          </p:nvSpPr>
          <p:spPr>
            <a:xfrm>
              <a:off x="1268175" y="963075"/>
              <a:ext cx="6613200" cy="1251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6584" name="Google Shape;6584;p52"/>
            <p:cNvSpPr/>
            <p:nvPr/>
          </p:nvSpPr>
          <p:spPr>
            <a:xfrm>
              <a:off x="1268175" y="1367325"/>
              <a:ext cx="6613200" cy="27966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6585" name="Google Shape;6585;p52"/>
            <p:cNvGrpSpPr/>
            <p:nvPr/>
          </p:nvGrpSpPr>
          <p:grpSpPr>
            <a:xfrm>
              <a:off x="7053102" y="1092800"/>
              <a:ext cx="655400" cy="157800"/>
              <a:chOff x="7968325" y="355525"/>
              <a:chExt cx="655400" cy="157800"/>
            </a:xfrm>
          </p:grpSpPr>
          <p:sp>
            <p:nvSpPr>
              <p:cNvPr id="6586" name="Google Shape;6586;p52"/>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87" name="Google Shape;6587;p5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6588" name="Google Shape;6588;p52"/>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89" name="Google Shape;6589;p5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6590" name="Google Shape;6590;p52"/>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5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92" name="Google Shape;6592;p5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6594" name="Google Shape;6594;p52"/>
          <p:cNvSpPr txBox="1">
            <a:spLocks noGrp="1"/>
          </p:cNvSpPr>
          <p:nvPr>
            <p:ph type="subTitle" idx="1"/>
          </p:nvPr>
        </p:nvSpPr>
        <p:spPr>
          <a:xfrm>
            <a:off x="1195720" y="1862938"/>
            <a:ext cx="6752560" cy="156151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000" b="1">
                <a:solidFill>
                  <a:srgbClr val="000000"/>
                </a:solidFill>
                <a:latin typeface="+mj-lt"/>
              </a:rPr>
              <a:t>CHÀO MỪNG CÁC EM ĐẾN VỚI BUỔI HỌC NGÀY HÔM NAY!</a:t>
            </a:r>
          </a:p>
        </p:txBody>
      </p:sp>
      <p:grpSp>
        <p:nvGrpSpPr>
          <p:cNvPr id="6595" name="Google Shape;6595;p52"/>
          <p:cNvGrpSpPr/>
          <p:nvPr/>
        </p:nvGrpSpPr>
        <p:grpSpPr>
          <a:xfrm>
            <a:off x="1805966" y="4258746"/>
            <a:ext cx="442346" cy="544800"/>
            <a:chOff x="1349513" y="3255625"/>
            <a:chExt cx="442346" cy="544800"/>
          </a:xfrm>
        </p:grpSpPr>
        <p:sp>
          <p:nvSpPr>
            <p:cNvPr id="6596" name="Google Shape;6596;p52"/>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52"/>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8" name="Google Shape;6598;p52"/>
          <p:cNvGrpSpPr/>
          <p:nvPr/>
        </p:nvGrpSpPr>
        <p:grpSpPr>
          <a:xfrm>
            <a:off x="247098" y="901706"/>
            <a:ext cx="519622" cy="494824"/>
            <a:chOff x="7231778" y="3446525"/>
            <a:chExt cx="519622" cy="494824"/>
          </a:xfrm>
        </p:grpSpPr>
        <p:sp>
          <p:nvSpPr>
            <p:cNvPr id="6599" name="Google Shape;6599;p52"/>
            <p:cNvSpPr/>
            <p:nvPr/>
          </p:nvSpPr>
          <p:spPr>
            <a:xfrm>
              <a:off x="7475700" y="3446525"/>
              <a:ext cx="275700" cy="275700"/>
            </a:xfrm>
            <a:prstGeom prst="star4">
              <a:avLst>
                <a:gd name="adj" fmla="val 15639"/>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52"/>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1" name="Google Shape;6601;p52"/>
          <p:cNvGrpSpPr/>
          <p:nvPr/>
        </p:nvGrpSpPr>
        <p:grpSpPr>
          <a:xfrm>
            <a:off x="7331984" y="332137"/>
            <a:ext cx="432485" cy="580225"/>
            <a:chOff x="7473303" y="1083625"/>
            <a:chExt cx="432485" cy="580225"/>
          </a:xfrm>
        </p:grpSpPr>
        <p:sp>
          <p:nvSpPr>
            <p:cNvPr id="6602" name="Google Shape;6602;p52"/>
            <p:cNvSpPr/>
            <p:nvPr/>
          </p:nvSpPr>
          <p:spPr>
            <a:xfrm>
              <a:off x="7473303" y="1083625"/>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52"/>
            <p:cNvSpPr/>
            <p:nvPr/>
          </p:nvSpPr>
          <p:spPr>
            <a:xfrm>
              <a:off x="7555688" y="1313750"/>
              <a:ext cx="350100" cy="350100"/>
            </a:xfrm>
            <a:prstGeom prst="star4">
              <a:avLst>
                <a:gd name="adj" fmla="val 15639"/>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4" name="Google Shape;6604;p52"/>
          <p:cNvGrpSpPr/>
          <p:nvPr/>
        </p:nvGrpSpPr>
        <p:grpSpPr>
          <a:xfrm>
            <a:off x="8107714" y="4258056"/>
            <a:ext cx="487822" cy="453303"/>
            <a:chOff x="1248463" y="1078375"/>
            <a:chExt cx="487822" cy="453303"/>
          </a:xfrm>
        </p:grpSpPr>
        <p:sp>
          <p:nvSpPr>
            <p:cNvPr id="6605" name="Google Shape;6605;p52"/>
            <p:cNvSpPr/>
            <p:nvPr/>
          </p:nvSpPr>
          <p:spPr>
            <a:xfrm>
              <a:off x="1460565" y="12290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52"/>
            <p:cNvSpPr/>
            <p:nvPr/>
          </p:nvSpPr>
          <p:spPr>
            <a:xfrm>
              <a:off x="1306386" y="1423149"/>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52"/>
            <p:cNvSpPr/>
            <p:nvPr/>
          </p:nvSpPr>
          <p:spPr>
            <a:xfrm>
              <a:off x="1248463" y="107837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8" name="Google Shape;6608;p52"/>
          <p:cNvGrpSpPr/>
          <p:nvPr/>
        </p:nvGrpSpPr>
        <p:grpSpPr>
          <a:xfrm>
            <a:off x="8290351" y="863900"/>
            <a:ext cx="123600" cy="3239150"/>
            <a:chOff x="8290351" y="863900"/>
            <a:chExt cx="123600" cy="3239150"/>
          </a:xfrm>
        </p:grpSpPr>
        <p:sp>
          <p:nvSpPr>
            <p:cNvPr id="6609" name="Google Shape;6609;p52"/>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52"/>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52"/>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52"/>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52"/>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4" name="Google Shape;6614;p52"/>
          <p:cNvSpPr/>
          <p:nvPr/>
        </p:nvSpPr>
        <p:spPr>
          <a:xfrm>
            <a:off x="8291538" y="2226028"/>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5">
            <a:extLst>
              <a:ext uri="{FF2B5EF4-FFF2-40B4-BE49-F238E27FC236}">
                <a16:creationId xmlns:a16="http://schemas.microsoft.com/office/drawing/2014/main" id="{C411EE0E-FC1A-A6BA-E5C6-431761DCC2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4429" y="2265928"/>
            <a:ext cx="2094038" cy="2761920"/>
          </a:xfrm>
          <a:prstGeom prst="rect">
            <a:avLst/>
          </a:prstGeom>
        </p:spPr>
      </p:pic>
      <p:pic>
        <p:nvPicPr>
          <p:cNvPr id="11" name="Picture 5">
            <a:extLst>
              <a:ext uri="{FF2B5EF4-FFF2-40B4-BE49-F238E27FC236}">
                <a16:creationId xmlns:a16="http://schemas.microsoft.com/office/drawing/2014/main" id="{6120EB72-557B-103E-A706-E9FF3C7C91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371512">
            <a:off x="6087005" y="3114510"/>
            <a:ext cx="1575018" cy="17394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3835866" y="1861587"/>
            <a:ext cx="4345031" cy="1420325"/>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Thư điện tử, diễn đàn, mạng xã hội,… là những kênh trao đổi thông tin thông dụng trên Internet.</a:t>
            </a:r>
          </a:p>
        </p:txBody>
      </p:sp>
      <p:pic>
        <p:nvPicPr>
          <p:cNvPr id="3" name="Picture 3">
            <a:extLst>
              <a:ext uri="{FF2B5EF4-FFF2-40B4-BE49-F238E27FC236}">
                <a16:creationId xmlns:a16="http://schemas.microsoft.com/office/drawing/2014/main" id="{6C9B66D5-BAE3-2829-22E0-09B4E30F8C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45798" y="3814847"/>
            <a:ext cx="1858013" cy="1001004"/>
          </a:xfrm>
          <a:prstGeom prst="rect">
            <a:avLst/>
          </a:prstGeom>
        </p:spPr>
      </p:pic>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620" y="-35392"/>
            <a:ext cx="1254873" cy="1202397"/>
          </a:xfrm>
          <a:prstGeom prst="rect">
            <a:avLst/>
          </a:prstGeom>
        </p:spPr>
      </p:pic>
      <p:pic>
        <p:nvPicPr>
          <p:cNvPr id="2" name="Picture 2">
            <a:extLst>
              <a:ext uri="{FF2B5EF4-FFF2-40B4-BE49-F238E27FC236}">
                <a16:creationId xmlns:a16="http://schemas.microsoft.com/office/drawing/2014/main" id="{2965B894-4B20-3583-FD5E-F2DD6DAF80F4}"/>
              </a:ext>
            </a:extLst>
          </p:cNvPr>
          <p:cNvPicPr>
            <a:picLocks noChangeAspect="1"/>
          </p:cNvPicPr>
          <p:nvPr/>
        </p:nvPicPr>
        <p:blipFill>
          <a:blip r:embed="rId7"/>
          <a:srcRect/>
          <a:stretch>
            <a:fillRect/>
          </a:stretch>
        </p:blipFill>
        <p:spPr>
          <a:xfrm>
            <a:off x="434017" y="1238817"/>
            <a:ext cx="3573797" cy="3132383"/>
          </a:xfrm>
          <a:prstGeom prst="ellipse">
            <a:avLst/>
          </a:prstGeom>
        </p:spPr>
      </p:pic>
    </p:spTree>
    <p:extLst>
      <p:ext uri="{BB962C8B-B14F-4D97-AF65-F5344CB8AC3E}">
        <p14:creationId xmlns:p14="http://schemas.microsoft.com/office/powerpoint/2010/main" val="2607415566"/>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1011909" y="1337060"/>
            <a:ext cx="7140033" cy="3215689"/>
          </a:xfrm>
          <a:prstGeom prst="rect">
            <a:avLst/>
          </a:prstGeom>
          <a:noFill/>
        </p:spPr>
        <p:txBody>
          <a:bodyPr wrap="square">
            <a:spAutoFit/>
          </a:bodyPr>
          <a:lstStyle/>
          <a:p>
            <a:pPr marR="0" algn="just">
              <a:lnSpc>
                <a:spcPct val="150000"/>
              </a:lnSpc>
              <a:spcBef>
                <a:spcPts val="0"/>
              </a:spcBef>
              <a:spcAft>
                <a:spcPts val="800"/>
              </a:spcAft>
            </a:pPr>
            <a:r>
              <a:rPr lang="en-US" sz="2000" b="1" i="1">
                <a:latin typeface="+mn-lt"/>
                <a:ea typeface="Calibri" panose="020F0502020204030204" pitchFamily="34" charset="0"/>
                <a:cs typeface="Times New Roman" panose="02020603050405020304" pitchFamily="18" charset="0"/>
              </a:rPr>
              <a:t>Đọc </a:t>
            </a:r>
            <a:r>
              <a:rPr lang="vi-VN" sz="2000" b="1" i="1">
                <a:latin typeface="+mn-lt"/>
                <a:ea typeface="Calibri" panose="020F0502020204030204" pitchFamily="34" charset="0"/>
                <a:cs typeface="Times New Roman" panose="02020603050405020304" pitchFamily="18" charset="0"/>
              </a:rPr>
              <a:t>thông tin mục 1</a:t>
            </a:r>
            <a:r>
              <a:rPr lang="en-US" sz="2000" b="1" i="1">
                <a:latin typeface="+mn-lt"/>
                <a:ea typeface="Calibri" panose="020F0502020204030204" pitchFamily="34" charset="0"/>
                <a:cs typeface="Times New Roman" panose="02020603050405020304" pitchFamily="18" charset="0"/>
              </a:rPr>
              <a:t>b</a:t>
            </a:r>
            <a:r>
              <a:rPr lang="vi-VN" sz="2000" b="1" i="1">
                <a:latin typeface="+mn-lt"/>
                <a:ea typeface="Calibri" panose="020F0502020204030204" pitchFamily="34" charset="0"/>
                <a:cs typeface="Times New Roman" panose="02020603050405020304" pitchFamily="18" charset="0"/>
              </a:rPr>
              <a:t> – SGK tr.18 và trả lời câu hỏi:</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Mạng xã hội là gì?</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Cách tổ chức mạng xã hội phổ biến nhất để người sử dụng tham gia là gì?</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Con người có thể giao tiếp trên các trang mạng xã hội bằng những cách nào?</a:t>
            </a:r>
          </a:p>
        </p:txBody>
      </p:sp>
      <p:sp>
        <p:nvSpPr>
          <p:cNvPr id="2" name="Oval 1">
            <a:extLst>
              <a:ext uri="{FF2B5EF4-FFF2-40B4-BE49-F238E27FC236}">
                <a16:creationId xmlns:a16="http://schemas.microsoft.com/office/drawing/2014/main" id="{0D95FA4A-6CB2-9227-E346-14F781B0D3A8}"/>
              </a:ext>
            </a:extLst>
          </p:cNvPr>
          <p:cNvSpPr/>
          <p:nvPr/>
        </p:nvSpPr>
        <p:spPr>
          <a:xfrm>
            <a:off x="465126" y="1370279"/>
            <a:ext cx="529845" cy="492000"/>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2060"/>
                </a:solidFill>
              </a:rPr>
              <a:t>?</a:t>
            </a:r>
          </a:p>
        </p:txBody>
      </p:sp>
      <p:sp>
        <p:nvSpPr>
          <p:cNvPr id="3" name="TextBox 2">
            <a:extLst>
              <a:ext uri="{FF2B5EF4-FFF2-40B4-BE49-F238E27FC236}">
                <a16:creationId xmlns:a16="http://schemas.microsoft.com/office/drawing/2014/main" id="{A77DED2F-8189-F548-3EA5-C8CB9EC46CB0}"/>
              </a:ext>
            </a:extLst>
          </p:cNvPr>
          <p:cNvSpPr txBox="1"/>
          <p:nvPr/>
        </p:nvSpPr>
        <p:spPr>
          <a:xfrm>
            <a:off x="504072" y="726604"/>
            <a:ext cx="6875550" cy="477054"/>
          </a:xfrm>
          <a:prstGeom prst="rect">
            <a:avLst/>
          </a:prstGeom>
          <a:noFill/>
        </p:spPr>
        <p:txBody>
          <a:bodyPr wrap="square" rtlCol="0">
            <a:spAutoFit/>
          </a:bodyPr>
          <a:lstStyle/>
          <a:p>
            <a:r>
              <a:rPr lang="en-US" sz="2500" b="1">
                <a:solidFill>
                  <a:srgbClr val="FF0000"/>
                </a:solidFill>
              </a:rPr>
              <a:t>b. Mạng xã hội</a:t>
            </a:r>
          </a:p>
        </p:txBody>
      </p:sp>
    </p:spTree>
    <p:extLst>
      <p:ext uri="{BB962C8B-B14F-4D97-AF65-F5344CB8AC3E}">
        <p14:creationId xmlns:p14="http://schemas.microsoft.com/office/powerpoint/2010/main" val="23897301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pic>
        <p:nvPicPr>
          <p:cNvPr id="2050" name="Picture 2" descr="TẠI SAO BÂY GIỜ LÀ LÚC BẠN NÊN XÂY DỰNG CỘNG ĐỒNG TRỰC TUYẾN">
            <a:extLst>
              <a:ext uri="{FF2B5EF4-FFF2-40B4-BE49-F238E27FC236}">
                <a16:creationId xmlns:a16="http://schemas.microsoft.com/office/drawing/2014/main" id="{7C1DB265-813C-F552-DCB9-8AF069163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75" y="960671"/>
            <a:ext cx="2927236" cy="1646570"/>
          </a:xfrm>
          <a:prstGeom prst="rect">
            <a:avLst/>
          </a:prstGeom>
          <a:noFill/>
          <a:extLst>
            <a:ext uri="{909E8E84-426E-40DD-AFC4-6F175D3DCCD1}">
              <a14:hiddenFill xmlns:a14="http://schemas.microsoft.com/office/drawing/2010/main">
                <a:solidFill>
                  <a:srgbClr val="FFFFFF"/>
                </a:solidFill>
              </a14:hiddenFill>
            </a:ext>
          </a:extLst>
        </p:spPr>
      </p:pic>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19994" y="4182829"/>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3587824" y="1347939"/>
            <a:ext cx="4514213" cy="872034"/>
          </a:xfrm>
          <a:prstGeom prst="rect">
            <a:avLst/>
          </a:prstGeom>
          <a:noFill/>
        </p:spPr>
        <p:txBody>
          <a:bodyPr wrap="square">
            <a:spAutoFit/>
          </a:bodyPr>
          <a:lstStyle/>
          <a:p>
            <a:pPr marR="0" algn="just">
              <a:lnSpc>
                <a:spcPct val="150000"/>
              </a:lnSpc>
              <a:spcBef>
                <a:spcPts val="0"/>
              </a:spcBef>
              <a:spcAft>
                <a:spcPts val="800"/>
              </a:spcAft>
            </a:pPr>
            <a:r>
              <a:rPr lang="vi-VN" sz="1800" dirty="0">
                <a:latin typeface="+mn-lt"/>
                <a:ea typeface="Calibri" panose="020F0502020204030204" pitchFamily="34" charset="0"/>
                <a:cs typeface="Times New Roman" panose="02020603050405020304" pitchFamily="18" charset="0"/>
              </a:rPr>
              <a:t>Mạng xã hội là một cộng đồng trực tuyến để mọi người có thể tương tác với nhau.</a:t>
            </a:r>
          </a:p>
        </p:txBody>
      </p:sp>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620" y="-35392"/>
            <a:ext cx="1254873" cy="1202397"/>
          </a:xfrm>
          <a:prstGeom prst="rect">
            <a:avLst/>
          </a:prstGeom>
        </p:spPr>
      </p:pic>
      <p:sp>
        <p:nvSpPr>
          <p:cNvPr id="8" name="TextBox 7">
            <a:extLst>
              <a:ext uri="{FF2B5EF4-FFF2-40B4-BE49-F238E27FC236}">
                <a16:creationId xmlns:a16="http://schemas.microsoft.com/office/drawing/2014/main" id="{6F33B5EA-1045-6C24-511A-395A1BD3A4F8}"/>
              </a:ext>
            </a:extLst>
          </p:cNvPr>
          <p:cNvSpPr txBox="1"/>
          <p:nvPr/>
        </p:nvSpPr>
        <p:spPr>
          <a:xfrm>
            <a:off x="620408" y="3075846"/>
            <a:ext cx="4098144" cy="1287532"/>
          </a:xfrm>
          <a:prstGeom prst="rect">
            <a:avLst/>
          </a:prstGeom>
          <a:noFill/>
        </p:spPr>
        <p:txBody>
          <a:bodyPr wrap="square">
            <a:spAutoFit/>
          </a:bodyPr>
          <a:lstStyle/>
          <a:p>
            <a:pPr marR="0" algn="just">
              <a:lnSpc>
                <a:spcPct val="150000"/>
              </a:lnSpc>
              <a:spcBef>
                <a:spcPts val="0"/>
              </a:spcBef>
              <a:spcAft>
                <a:spcPts val="800"/>
              </a:spcAft>
            </a:pPr>
            <a:r>
              <a:rPr lang="vi-VN" sz="1800" dirty="0">
                <a:latin typeface="+mn-lt"/>
                <a:ea typeface="Calibri" panose="020F0502020204030204" pitchFamily="34" charset="0"/>
                <a:cs typeface="Times New Roman" panose="02020603050405020304" pitchFamily="18" charset="0"/>
              </a:rPr>
              <a:t>Cách tổ chức mạng xã hội phổ biến nhất để người sử dụng tham gia là dưới dạng các website.</a:t>
            </a:r>
          </a:p>
        </p:txBody>
      </p:sp>
      <p:pic>
        <p:nvPicPr>
          <p:cNvPr id="5" name="Picture 4" descr="A screenshot of a social media chat&#10;&#10;Description automatically generated">
            <a:extLst>
              <a:ext uri="{FF2B5EF4-FFF2-40B4-BE49-F238E27FC236}">
                <a16:creationId xmlns:a16="http://schemas.microsoft.com/office/drawing/2014/main" id="{00AA095A-DA1A-AF35-EC8C-1B193ADBD7D9}"/>
              </a:ext>
            </a:extLst>
          </p:cNvPr>
          <p:cNvPicPr>
            <a:picLocks noChangeAspect="1"/>
          </p:cNvPicPr>
          <p:nvPr/>
        </p:nvPicPr>
        <p:blipFill>
          <a:blip r:embed="rId6"/>
          <a:stretch>
            <a:fillRect/>
          </a:stretch>
        </p:blipFill>
        <p:spPr>
          <a:xfrm>
            <a:off x="5020164" y="2719128"/>
            <a:ext cx="3560718" cy="2000968"/>
          </a:xfrm>
          <a:prstGeom prst="rect">
            <a:avLst/>
          </a:prstGeom>
        </p:spPr>
      </p:pic>
    </p:spTree>
    <p:extLst>
      <p:ext uri="{BB962C8B-B14F-4D97-AF65-F5344CB8AC3E}">
        <p14:creationId xmlns:p14="http://schemas.microsoft.com/office/powerpoint/2010/main" val="392044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500"/>
                                        <p:tgtEl>
                                          <p:spTgt spid="205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2793"/>
            <a:ext cx="1036822" cy="993464"/>
          </a:xfrm>
          <a:prstGeom prst="rect">
            <a:avLst/>
          </a:prstGeom>
        </p:spPr>
      </p:pic>
      <p:sp>
        <p:nvSpPr>
          <p:cNvPr id="8" name="TextBox 7">
            <a:extLst>
              <a:ext uri="{FF2B5EF4-FFF2-40B4-BE49-F238E27FC236}">
                <a16:creationId xmlns:a16="http://schemas.microsoft.com/office/drawing/2014/main" id="{6F33B5EA-1045-6C24-511A-395A1BD3A4F8}"/>
              </a:ext>
            </a:extLst>
          </p:cNvPr>
          <p:cNvSpPr txBox="1"/>
          <p:nvPr/>
        </p:nvSpPr>
        <p:spPr>
          <a:xfrm>
            <a:off x="605767" y="772300"/>
            <a:ext cx="7298174" cy="1881990"/>
          </a:xfrm>
          <a:prstGeom prst="rect">
            <a:avLst/>
          </a:prstGeom>
          <a:noFill/>
        </p:spPr>
        <p:txBody>
          <a:bodyPr wrap="square">
            <a:spAutoFit/>
          </a:bodyPr>
          <a:lstStyle/>
          <a:p>
            <a:pPr marR="0" algn="just">
              <a:lnSpc>
                <a:spcPct val="150000"/>
              </a:lnSpc>
              <a:spcBef>
                <a:spcPts val="0"/>
              </a:spcBef>
              <a:spcAft>
                <a:spcPts val="800"/>
              </a:spcAft>
            </a:pPr>
            <a:r>
              <a:rPr lang="vi-VN" sz="2000">
                <a:latin typeface="+mn-lt"/>
                <a:ea typeface="Calibri" panose="020F0502020204030204" pitchFamily="34" charset="0"/>
                <a:cs typeface="Times New Roman" panose="02020603050405020304" pitchFamily="18" charset="0"/>
              </a:rPr>
              <a:t>Con người có thể giao tiếp trên mạng xã hội bằng những cách khác nhau như: tin nhắn riêng tư, đưa ra nhận xét trên trang của bạn bè, đăng ảnh và video lên, thảo luận học tập, chơi trò chơi trực tuyến,…</a:t>
            </a:r>
          </a:p>
        </p:txBody>
      </p:sp>
      <p:pic>
        <p:nvPicPr>
          <p:cNvPr id="2" name="Picture 2">
            <a:extLst>
              <a:ext uri="{FF2B5EF4-FFF2-40B4-BE49-F238E27FC236}">
                <a16:creationId xmlns:a16="http://schemas.microsoft.com/office/drawing/2014/main" id="{232D9BEE-EA92-E7A4-5D2B-F405C9EEA06C}"/>
              </a:ext>
            </a:extLst>
          </p:cNvPr>
          <p:cNvPicPr>
            <a:picLocks noChangeAspect="1"/>
          </p:cNvPicPr>
          <p:nvPr/>
        </p:nvPicPr>
        <p:blipFill rotWithShape="1">
          <a:blip r:embed="rId5"/>
          <a:srcRect b="15942"/>
          <a:stretch/>
        </p:blipFill>
        <p:spPr>
          <a:xfrm>
            <a:off x="1626468" y="2780790"/>
            <a:ext cx="5891063" cy="2091220"/>
          </a:xfrm>
          <a:prstGeom prst="rect">
            <a:avLst/>
          </a:prstGeom>
        </p:spPr>
      </p:pic>
    </p:spTree>
    <p:extLst>
      <p:ext uri="{BB962C8B-B14F-4D97-AF65-F5344CB8AC3E}">
        <p14:creationId xmlns:p14="http://schemas.microsoft.com/office/powerpoint/2010/main" val="3051613510"/>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2793"/>
            <a:ext cx="1036822" cy="993464"/>
          </a:xfrm>
          <a:prstGeom prst="rect">
            <a:avLst/>
          </a:prstGeom>
        </p:spPr>
      </p:pic>
      <p:pic>
        <p:nvPicPr>
          <p:cNvPr id="3" name="Picture 2">
            <a:extLst>
              <a:ext uri="{FF2B5EF4-FFF2-40B4-BE49-F238E27FC236}">
                <a16:creationId xmlns:a16="http://schemas.microsoft.com/office/drawing/2014/main" id="{6FE75F72-20D8-D749-B2A5-1D8C0DE08388}"/>
              </a:ext>
            </a:extLst>
          </p:cNvPr>
          <p:cNvPicPr>
            <a:picLocks noChangeAspect="1"/>
          </p:cNvPicPr>
          <p:nvPr/>
        </p:nvPicPr>
        <p:blipFill>
          <a:blip r:embed="rId5"/>
          <a:stretch>
            <a:fillRect/>
          </a:stretch>
        </p:blipFill>
        <p:spPr>
          <a:xfrm>
            <a:off x="747012" y="714671"/>
            <a:ext cx="7850705" cy="4104979"/>
          </a:xfrm>
          <a:prstGeom prst="rect">
            <a:avLst/>
          </a:prstGeom>
        </p:spPr>
      </p:pic>
    </p:spTree>
    <p:extLst>
      <p:ext uri="{BB962C8B-B14F-4D97-AF65-F5344CB8AC3E}">
        <p14:creationId xmlns:p14="http://schemas.microsoft.com/office/powerpoint/2010/main" val="1298579499"/>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770" y="86007"/>
            <a:ext cx="1245110" cy="1193042"/>
          </a:xfrm>
          <a:prstGeom prst="rect">
            <a:avLst/>
          </a:prstGeom>
        </p:spPr>
      </p:pic>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570918" y="3747777"/>
            <a:ext cx="2106997" cy="1135144"/>
          </a:xfrm>
          <a:prstGeom prst="rect">
            <a:avLst/>
          </a:prstGeom>
        </p:spPr>
      </p:pic>
      <p:sp>
        <p:nvSpPr>
          <p:cNvPr id="5" name="Rectangle: Rounded Corners 4">
            <a:extLst>
              <a:ext uri="{FF2B5EF4-FFF2-40B4-BE49-F238E27FC236}">
                <a16:creationId xmlns:a16="http://schemas.microsoft.com/office/drawing/2014/main" id="{43A8AE5F-B9A3-77BC-EFA7-3971497B5F06}"/>
              </a:ext>
            </a:extLst>
          </p:cNvPr>
          <p:cNvSpPr/>
          <p:nvPr/>
        </p:nvSpPr>
        <p:spPr>
          <a:xfrm>
            <a:off x="2554480" y="887613"/>
            <a:ext cx="3508744" cy="644801"/>
          </a:xfrm>
          <a:prstGeom prst="roundRect">
            <a:avLst/>
          </a:prstGeom>
          <a:solidFill>
            <a:srgbClr val="FF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0000"/>
                </a:solidFill>
              </a:rPr>
              <a:t>Kết luận</a:t>
            </a:r>
          </a:p>
        </p:txBody>
      </p:sp>
      <p:sp>
        <p:nvSpPr>
          <p:cNvPr id="6" name="TextBox 5">
            <a:extLst>
              <a:ext uri="{FF2B5EF4-FFF2-40B4-BE49-F238E27FC236}">
                <a16:creationId xmlns:a16="http://schemas.microsoft.com/office/drawing/2014/main" id="{B5834EFF-E934-B57E-DF59-403ECF7CEF23}"/>
              </a:ext>
            </a:extLst>
          </p:cNvPr>
          <p:cNvSpPr txBox="1"/>
          <p:nvPr/>
        </p:nvSpPr>
        <p:spPr>
          <a:xfrm>
            <a:off x="570102" y="1793888"/>
            <a:ext cx="7477500" cy="2420599"/>
          </a:xfrm>
          <a:prstGeom prst="rect">
            <a:avLst/>
          </a:prstGeom>
          <a:solidFill>
            <a:srgbClr val="FFC000"/>
          </a:solidFill>
        </p:spPr>
        <p:txBody>
          <a:bodyPr wrap="square">
            <a:spAutoFit/>
          </a:bodyPr>
          <a:lstStyle/>
          <a:p>
            <a:pPr marL="342900" indent="-342900" algn="just">
              <a:lnSpc>
                <a:spcPct val="150000"/>
              </a:lnSpc>
              <a:spcBef>
                <a:spcPts val="600"/>
              </a:spcBef>
              <a:buFont typeface="Wingdings" panose="05000000000000000000" pitchFamily="2" charset="2"/>
              <a:buChar char="§"/>
            </a:pPr>
            <a:r>
              <a:rPr lang="vi-VN" sz="2000" dirty="0"/>
              <a:t>Tham gia mạng xã hội là tham gia một cộng đồng trực tuyến, nơi mọi người tương tác với nhau theo nhiều cách.</a:t>
            </a:r>
          </a:p>
          <a:p>
            <a:pPr marL="342900" indent="-342900" algn="just">
              <a:lnSpc>
                <a:spcPct val="150000"/>
              </a:lnSpc>
              <a:spcBef>
                <a:spcPts val="600"/>
              </a:spcBef>
              <a:buFont typeface="Wingdings" panose="05000000000000000000" pitchFamily="2" charset="2"/>
              <a:buChar char="§"/>
            </a:pPr>
            <a:r>
              <a:rPr lang="vi-VN" sz="2000" dirty="0"/>
              <a:t>Mạng xã hội thường được tổ chức dưới dạng các website. Mỗi mạng xã hội thường có mục đích nhất định như: thảo luận, chia sẻ ảnh, video,…</a:t>
            </a:r>
          </a:p>
        </p:txBody>
      </p:sp>
    </p:spTree>
    <p:extLst>
      <p:ext uri="{BB962C8B-B14F-4D97-AF65-F5344CB8AC3E}">
        <p14:creationId xmlns:p14="http://schemas.microsoft.com/office/powerpoint/2010/main" val="240686726"/>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6F33B5EA-1045-6C24-511A-395A1BD3A4F8}"/>
              </a:ext>
            </a:extLst>
          </p:cNvPr>
          <p:cNvSpPr txBox="1"/>
          <p:nvPr/>
        </p:nvSpPr>
        <p:spPr>
          <a:xfrm>
            <a:off x="472275" y="687278"/>
            <a:ext cx="2776359" cy="661813"/>
          </a:xfrm>
          <a:prstGeom prst="wedgeRoundRectCallout">
            <a:avLst>
              <a:gd name="adj1" fmla="val -62576"/>
              <a:gd name="adj2" fmla="val -61207"/>
              <a:gd name="adj3" fmla="val 16667"/>
            </a:avLst>
          </a:prstGeom>
          <a:solidFill>
            <a:srgbClr val="FF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R="0" algn="just">
              <a:lnSpc>
                <a:spcPct val="150000"/>
              </a:lnSpc>
              <a:spcBef>
                <a:spcPts val="0"/>
              </a:spcBef>
              <a:spcAft>
                <a:spcPts val="800"/>
              </a:spcAft>
            </a:pPr>
            <a:r>
              <a:rPr lang="en-US" sz="2500" b="1">
                <a:latin typeface="+mn-lt"/>
                <a:ea typeface="Calibri" panose="020F0502020204030204" pitchFamily="34" charset="0"/>
                <a:cs typeface="Times New Roman" panose="02020603050405020304" pitchFamily="18" charset="0"/>
              </a:rPr>
              <a:t>Thảo luận nhóm</a:t>
            </a:r>
            <a:endParaRPr lang="vi-VN" sz="2500" b="1">
              <a:latin typeface="+mn-lt"/>
              <a:ea typeface="Calibri" panose="020F0502020204030204" pitchFamily="34" charset="0"/>
              <a:cs typeface="Times New Roman" panose="02020603050405020304" pitchFamily="18" charset="0"/>
            </a:endParaRPr>
          </a:p>
        </p:txBody>
      </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32024" y="3768469"/>
            <a:ext cx="2106997" cy="1135144"/>
          </a:xfrm>
          <a:prstGeom prst="rect">
            <a:avLst/>
          </a:prstGeom>
        </p:spPr>
      </p:pic>
      <p:sp>
        <p:nvSpPr>
          <p:cNvPr id="2" name="Rectangle: Rounded Corners 1">
            <a:extLst>
              <a:ext uri="{FF2B5EF4-FFF2-40B4-BE49-F238E27FC236}">
                <a16:creationId xmlns:a16="http://schemas.microsoft.com/office/drawing/2014/main" id="{27835BEE-18E1-0153-4E0F-5E774B675B05}"/>
              </a:ext>
            </a:extLst>
          </p:cNvPr>
          <p:cNvSpPr/>
          <p:nvPr/>
        </p:nvSpPr>
        <p:spPr>
          <a:xfrm>
            <a:off x="1245435" y="1586332"/>
            <a:ext cx="6358270" cy="1339335"/>
          </a:xfrm>
          <a:prstGeom prst="roundRect">
            <a:avLst/>
          </a:prstGeom>
          <a:solidFill>
            <a:schemeClr val="tx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FF0000"/>
                </a:solidFill>
              </a:rPr>
              <a:t>Nhóm 1: </a:t>
            </a:r>
            <a:r>
              <a:rPr lang="en-US" sz="2000">
                <a:solidFill>
                  <a:srgbClr val="000000"/>
                </a:solidFill>
              </a:rPr>
              <a:t>Tìm hiểu về mặt tích cực của mạng xã hội. Nêu ví dụ.</a:t>
            </a:r>
          </a:p>
        </p:txBody>
      </p:sp>
      <p:sp>
        <p:nvSpPr>
          <p:cNvPr id="6" name="Rectangle: Rounded Corners 5">
            <a:extLst>
              <a:ext uri="{FF2B5EF4-FFF2-40B4-BE49-F238E27FC236}">
                <a16:creationId xmlns:a16="http://schemas.microsoft.com/office/drawing/2014/main" id="{0859A088-9889-8F4A-D88C-70815FFEC345}"/>
              </a:ext>
            </a:extLst>
          </p:cNvPr>
          <p:cNvSpPr/>
          <p:nvPr/>
        </p:nvSpPr>
        <p:spPr>
          <a:xfrm>
            <a:off x="1293204" y="3162908"/>
            <a:ext cx="6358270" cy="1339335"/>
          </a:xfrm>
          <a:prstGeom prst="roundRect">
            <a:avLst/>
          </a:prstGeom>
          <a:solidFill>
            <a:schemeClr val="tx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FF0000"/>
                </a:solidFill>
              </a:rPr>
              <a:t>Nhóm 2: </a:t>
            </a:r>
            <a:r>
              <a:rPr lang="en-US" sz="2000">
                <a:solidFill>
                  <a:srgbClr val="000000"/>
                </a:solidFill>
              </a:rPr>
              <a:t>Tìm hiểu về mặt tiêu cực của mạng xã hội. Nêu ví dụ</a:t>
            </a:r>
          </a:p>
        </p:txBody>
      </p:sp>
    </p:spTree>
    <p:extLst>
      <p:ext uri="{BB962C8B-B14F-4D97-AF65-F5344CB8AC3E}">
        <p14:creationId xmlns:p14="http://schemas.microsoft.com/office/powerpoint/2010/main" val="257999214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32024" y="3768469"/>
            <a:ext cx="2106997" cy="1135144"/>
          </a:xfrm>
          <a:prstGeom prst="rect">
            <a:avLst/>
          </a:prstGeom>
        </p:spPr>
      </p:pic>
      <p:sp>
        <p:nvSpPr>
          <p:cNvPr id="4" name="TextBox 3">
            <a:extLst>
              <a:ext uri="{FF2B5EF4-FFF2-40B4-BE49-F238E27FC236}">
                <a16:creationId xmlns:a16="http://schemas.microsoft.com/office/drawing/2014/main" id="{AF6BB4A2-D08F-7320-C8F4-28ADC86AF27D}"/>
              </a:ext>
            </a:extLst>
          </p:cNvPr>
          <p:cNvSpPr txBox="1"/>
          <p:nvPr/>
        </p:nvSpPr>
        <p:spPr>
          <a:xfrm>
            <a:off x="1869887" y="881822"/>
            <a:ext cx="5061098" cy="477054"/>
          </a:xfrm>
          <a:prstGeom prst="rect">
            <a:avLst/>
          </a:prstGeom>
          <a:noFill/>
        </p:spPr>
        <p:txBody>
          <a:bodyPr wrap="square" rtlCol="0">
            <a:spAutoFit/>
          </a:bodyPr>
          <a:lstStyle/>
          <a:p>
            <a:r>
              <a:rPr lang="en-US" sz="2500" b="1"/>
              <a:t>Điểm tích cực của mạng xã hội</a:t>
            </a:r>
          </a:p>
        </p:txBody>
      </p:sp>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987609241"/>
              </p:ext>
            </p:extLst>
          </p:nvPr>
        </p:nvGraphicFramePr>
        <p:xfrm>
          <a:off x="747012" y="1591598"/>
          <a:ext cx="7080910" cy="2770188"/>
        </p:xfrm>
        <a:graphic>
          <a:graphicData uri="http://schemas.openxmlformats.org/drawingml/2006/table">
            <a:tbl>
              <a:tblPr firstRow="1" firstCol="1" bandRow="1">
                <a:tableStyleId>{029FFC5F-C342-4E64-BE27-533C2C1C225C}</a:tableStyleId>
              </a:tblPr>
              <a:tblGrid>
                <a:gridCol w="7080910">
                  <a:extLst>
                    <a:ext uri="{9D8B030D-6E8A-4147-A177-3AD203B41FA5}">
                      <a16:colId xmlns:a16="http://schemas.microsoft.com/office/drawing/2014/main" val="3318494098"/>
                    </a:ext>
                  </a:extLst>
                </a:gridCol>
              </a:tblGrid>
              <a:tr h="668459">
                <a:tc>
                  <a:txBody>
                    <a:bodyPr/>
                    <a:lstStyle/>
                    <a:p>
                      <a:pPr marL="342900" marR="0" indent="-342900" algn="just">
                        <a:lnSpc>
                          <a:spcPct val="150000"/>
                        </a:lnSpc>
                        <a:spcBef>
                          <a:spcPts val="600"/>
                        </a:spcBef>
                        <a:spcAft>
                          <a:spcPts val="0"/>
                        </a:spcAft>
                        <a:buFont typeface="Wingdings" panose="05000000000000000000" pitchFamily="2" charset="2"/>
                        <a:buChar char="ü"/>
                      </a:pPr>
                      <a:r>
                        <a:rPr lang="en-US" sz="2000">
                          <a:effectLst/>
                        </a:rPr>
                        <a:t>Kết nối bạn bè, tiếp nhận thông tin và học hỏi kiến thức, kĩ năng hay bày tỏ quan điểm cá nhân,…</a:t>
                      </a:r>
                    </a:p>
                    <a:p>
                      <a:pPr marL="342900" marR="0" indent="-342900" algn="just">
                        <a:lnSpc>
                          <a:spcPct val="150000"/>
                        </a:lnSpc>
                        <a:spcBef>
                          <a:spcPts val="600"/>
                        </a:spcBef>
                        <a:spcAft>
                          <a:spcPts val="0"/>
                        </a:spcAft>
                        <a:buFont typeface="Wingdings" panose="05000000000000000000" pitchFamily="2" charset="2"/>
                        <a:buChar char="ü"/>
                      </a:pPr>
                      <a:r>
                        <a:rPr lang="en-US" sz="2000" b="1">
                          <a:effectLst/>
                        </a:rPr>
                        <a:t>Ví dụ: </a:t>
                      </a:r>
                      <a:r>
                        <a:rPr lang="en-US" sz="2000">
                          <a:effectLst/>
                        </a:rPr>
                        <a:t>Có một người bạn cũ của em đã sang nước ngoài nên từ lâu lắm rồi em không gặp được. Nhờ sự trợ giúp của mạng xã hội em đã kết bạn và tìm lại được thông tin của bạn đó.</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spTree>
    <p:extLst>
      <p:ext uri="{BB962C8B-B14F-4D97-AF65-F5344CB8AC3E}">
        <p14:creationId xmlns:p14="http://schemas.microsoft.com/office/powerpoint/2010/main" val="3771112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93633" y="3896859"/>
            <a:ext cx="2106997" cy="1135144"/>
          </a:xfrm>
          <a:prstGeom prst="rect">
            <a:avLst/>
          </a:prstGeom>
        </p:spPr>
      </p:pic>
      <p:sp>
        <p:nvSpPr>
          <p:cNvPr id="4" name="TextBox 3">
            <a:extLst>
              <a:ext uri="{FF2B5EF4-FFF2-40B4-BE49-F238E27FC236}">
                <a16:creationId xmlns:a16="http://schemas.microsoft.com/office/drawing/2014/main" id="{AF6BB4A2-D08F-7320-C8F4-28ADC86AF27D}"/>
              </a:ext>
            </a:extLst>
          </p:cNvPr>
          <p:cNvSpPr txBox="1"/>
          <p:nvPr/>
        </p:nvSpPr>
        <p:spPr>
          <a:xfrm>
            <a:off x="1869887" y="881822"/>
            <a:ext cx="5061098" cy="477054"/>
          </a:xfrm>
          <a:prstGeom prst="rect">
            <a:avLst/>
          </a:prstGeom>
          <a:noFill/>
        </p:spPr>
        <p:txBody>
          <a:bodyPr wrap="square" rtlCol="0">
            <a:spAutoFit/>
          </a:bodyPr>
          <a:lstStyle/>
          <a:p>
            <a:r>
              <a:rPr lang="en-US" sz="2500" b="1" dirty="0" err="1"/>
              <a:t>Điểm</a:t>
            </a:r>
            <a:r>
              <a:rPr lang="en-US" sz="2500" b="1" dirty="0"/>
              <a:t> </a:t>
            </a:r>
            <a:r>
              <a:rPr lang="en-US" sz="2500" b="1" dirty="0" err="1"/>
              <a:t>tiêu</a:t>
            </a:r>
            <a:r>
              <a:rPr lang="en-US" sz="2500" b="1" dirty="0"/>
              <a:t> </a:t>
            </a:r>
            <a:r>
              <a:rPr lang="en-US" sz="2500" b="1" dirty="0" err="1"/>
              <a:t>cực</a:t>
            </a:r>
            <a:r>
              <a:rPr lang="en-US" sz="2500" b="1" dirty="0"/>
              <a:t> </a:t>
            </a:r>
            <a:r>
              <a:rPr lang="en-US" sz="2500" b="1" dirty="0" err="1"/>
              <a:t>của</a:t>
            </a:r>
            <a:r>
              <a:rPr lang="en-US" sz="2500" b="1" dirty="0"/>
              <a:t> </a:t>
            </a:r>
            <a:r>
              <a:rPr lang="en-US" sz="2500" b="1" dirty="0" err="1"/>
              <a:t>mạng</a:t>
            </a:r>
            <a:r>
              <a:rPr lang="en-US" sz="2500" b="1" dirty="0"/>
              <a:t> </a:t>
            </a:r>
            <a:r>
              <a:rPr lang="en-US" sz="2500" b="1" dirty="0" err="1"/>
              <a:t>xã</a:t>
            </a:r>
            <a:r>
              <a:rPr lang="en-US" sz="2500" b="1" dirty="0"/>
              <a:t> </a:t>
            </a:r>
            <a:r>
              <a:rPr lang="en-US" sz="2500" b="1" dirty="0" err="1"/>
              <a:t>hội</a:t>
            </a:r>
            <a:endParaRPr lang="en-US" sz="2500" b="1" dirty="0"/>
          </a:p>
        </p:txBody>
      </p:sp>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2840882940"/>
              </p:ext>
            </p:extLst>
          </p:nvPr>
        </p:nvGraphicFramePr>
        <p:xfrm>
          <a:off x="637247" y="1570976"/>
          <a:ext cx="7526377" cy="2762949"/>
        </p:xfrm>
        <a:graphic>
          <a:graphicData uri="http://schemas.openxmlformats.org/drawingml/2006/table">
            <a:tbl>
              <a:tblPr firstRow="1" firstCol="1" bandRow="1">
                <a:tableStyleId>{029FFC5F-C342-4E64-BE27-533C2C1C225C}</a:tableStyleId>
              </a:tblPr>
              <a:tblGrid>
                <a:gridCol w="7526377">
                  <a:extLst>
                    <a:ext uri="{9D8B030D-6E8A-4147-A177-3AD203B41FA5}">
                      <a16:colId xmlns:a16="http://schemas.microsoft.com/office/drawing/2014/main" val="3318494098"/>
                    </a:ext>
                  </a:extLst>
                </a:gridCol>
              </a:tblGrid>
              <a:tr h="668459">
                <a:tc>
                  <a:txBody>
                    <a:bodyPr/>
                    <a:lstStyle/>
                    <a:p>
                      <a:pPr marL="342900" marR="0" indent="-342900" algn="just">
                        <a:lnSpc>
                          <a:spcPct val="150000"/>
                        </a:lnSpc>
                        <a:spcBef>
                          <a:spcPts val="600"/>
                        </a:spcBef>
                        <a:spcAft>
                          <a:spcPts val="0"/>
                        </a:spcAft>
                        <a:buFont typeface="Wingdings" panose="05000000000000000000" pitchFamily="2" charset="2"/>
                        <a:buChar char="§"/>
                      </a:pPr>
                      <a:r>
                        <a:rPr lang="vi-VN" sz="2000" dirty="0">
                          <a:effectLst/>
                        </a:rPr>
                        <a:t>Đăng thông tin giả, thông tin đe dọa, bắt nạt,… gây hậu quả cho người khác và chính bản thân mình.</a:t>
                      </a:r>
                    </a:p>
                    <a:p>
                      <a:pPr marL="342900" marR="0" indent="-342900" algn="just">
                        <a:lnSpc>
                          <a:spcPct val="150000"/>
                        </a:lnSpc>
                        <a:spcBef>
                          <a:spcPts val="600"/>
                        </a:spcBef>
                        <a:spcAft>
                          <a:spcPts val="0"/>
                        </a:spcAft>
                        <a:buFont typeface="Wingdings" panose="05000000000000000000" pitchFamily="2" charset="2"/>
                        <a:buChar char="§"/>
                      </a:pPr>
                      <a:r>
                        <a:rPr lang="vi-VN" sz="2000" b="1" dirty="0">
                          <a:effectLst/>
                        </a:rPr>
                        <a:t>Ví dụ: </a:t>
                      </a:r>
                      <a:r>
                        <a:rPr lang="vi-VN" sz="2000" dirty="0">
                          <a:effectLst/>
                        </a:rPr>
                        <a:t>Trong đợt đại dịch Covid-19 vừa qua, có rất nhiều cá nhân đã sử dụng mạng xã hội để tuyên truyền những thông tin giả, sai sự thật về công tác phòng chống dịch dẫn đến hậu quả khiến nhiều người tin thật và chia sẻ thông tin sai trái.</a:t>
                      </a: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spTree>
    <p:extLst>
      <p:ext uri="{BB962C8B-B14F-4D97-AF65-F5344CB8AC3E}">
        <p14:creationId xmlns:p14="http://schemas.microsoft.com/office/powerpoint/2010/main" val="276908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239ED3-E2B0-455C-8F88-0424A9C5114E}"/>
              </a:ext>
            </a:extLst>
          </p:cNvPr>
          <p:cNvSpPr/>
          <p:nvPr/>
        </p:nvSpPr>
        <p:spPr>
          <a:xfrm>
            <a:off x="1022368" y="1058343"/>
            <a:ext cx="7430256" cy="864532"/>
          </a:xfrm>
          <a:prstGeom prst="rect">
            <a:avLst/>
          </a:prstGeom>
        </p:spPr>
        <p:txBody>
          <a:bodyPr wrap="square">
            <a:spAutoFit/>
          </a:bodyPr>
          <a:lstStyle/>
          <a:p>
            <a:pPr algn="just" defTabSz="257175">
              <a:lnSpc>
                <a:spcPct val="150000"/>
              </a:lnSpc>
              <a:buClrTx/>
            </a:pPr>
            <a:r>
              <a:rPr lang="vi-VN" sz="1800" kern="1200">
                <a:latin typeface="UTM Avo" panose="02040603050506020204" pitchFamily="18" charset="0"/>
                <a:cs typeface="Times New Roman" panose="02020603050405020304" pitchFamily="18" charset="0"/>
              </a:rPr>
              <a:t>Mạng xã hội luôn có tính hai mặt, tốt và xấu. Vì vậy, chúng ta cần cân nhắc và tìm hiểu kĩ trước khi quyết định tham gia.</a:t>
            </a:r>
          </a:p>
        </p:txBody>
      </p:sp>
      <p:pic>
        <p:nvPicPr>
          <p:cNvPr id="6" name="Picture 5" descr="A picture containing text, toy, doll, vector graphics&#10;&#10;Description automatically generated">
            <a:extLst>
              <a:ext uri="{FF2B5EF4-FFF2-40B4-BE49-F238E27FC236}">
                <a16:creationId xmlns:a16="http://schemas.microsoft.com/office/drawing/2014/main" id="{F6CBCBA6-B96A-4AF3-87E0-AA22A1FB0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91" y="2151539"/>
            <a:ext cx="1705943" cy="1705943"/>
          </a:xfrm>
          <a:prstGeom prst="rect">
            <a:avLst/>
          </a:prstGeom>
        </p:spPr>
      </p:pic>
      <p:sp>
        <p:nvSpPr>
          <p:cNvPr id="11" name="Speech Bubble: Rectangle with Corners Rounded 10">
            <a:extLst>
              <a:ext uri="{FF2B5EF4-FFF2-40B4-BE49-F238E27FC236}">
                <a16:creationId xmlns:a16="http://schemas.microsoft.com/office/drawing/2014/main" id="{9DE26872-6301-4304-9FCE-6D3FCE9473BA}"/>
              </a:ext>
            </a:extLst>
          </p:cNvPr>
          <p:cNvSpPr/>
          <p:nvPr/>
        </p:nvSpPr>
        <p:spPr>
          <a:xfrm>
            <a:off x="1588584" y="2169299"/>
            <a:ext cx="6069330" cy="681647"/>
          </a:xfrm>
          <a:prstGeom prst="wedgeRoundRectCallout">
            <a:avLst>
              <a:gd name="adj1" fmla="val -52220"/>
              <a:gd name="adj2" fmla="val 47240"/>
              <a:gd name="adj3" fmla="val 16667"/>
            </a:avLst>
          </a:prstGeom>
          <a:solidFill>
            <a:schemeClr val="accent3">
              <a:alpha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srgbClr val="FFFFFF"/>
              </a:solidFill>
              <a:latin typeface="Segoe Print"/>
            </a:endParaRPr>
          </a:p>
        </p:txBody>
      </p:sp>
      <p:pic>
        <p:nvPicPr>
          <p:cNvPr id="8" name="Picture 7" descr="A picture containing text, toy, vector graphics&#10;&#10;Description automatically generated">
            <a:extLst>
              <a:ext uri="{FF2B5EF4-FFF2-40B4-BE49-F238E27FC236}">
                <a16:creationId xmlns:a16="http://schemas.microsoft.com/office/drawing/2014/main" id="{2144E502-8926-4FD6-B887-E10A5E061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2611" y="2151539"/>
            <a:ext cx="1705943" cy="1705943"/>
          </a:xfrm>
          <a:prstGeom prst="rect">
            <a:avLst/>
          </a:prstGeom>
        </p:spPr>
      </p:pic>
      <p:sp>
        <p:nvSpPr>
          <p:cNvPr id="12" name="Speech Bubble: Rectangle with Corners Rounded 11">
            <a:extLst>
              <a:ext uri="{FF2B5EF4-FFF2-40B4-BE49-F238E27FC236}">
                <a16:creationId xmlns:a16="http://schemas.microsoft.com/office/drawing/2014/main" id="{1A01DCD0-DD9C-48C4-9A61-6E3736614FC6}"/>
              </a:ext>
            </a:extLst>
          </p:cNvPr>
          <p:cNvSpPr/>
          <p:nvPr/>
        </p:nvSpPr>
        <p:spPr>
          <a:xfrm>
            <a:off x="1588584" y="2904623"/>
            <a:ext cx="6069330" cy="1001843"/>
          </a:xfrm>
          <a:prstGeom prst="wedgeRoundRectCallout">
            <a:avLst>
              <a:gd name="adj1" fmla="val 52488"/>
              <a:gd name="adj2" fmla="val 3125"/>
              <a:gd name="adj3" fmla="val 16667"/>
            </a:avLst>
          </a:prstGeom>
          <a:solidFill>
            <a:schemeClr val="accent6">
              <a:lumMod val="60000"/>
              <a:lumOff val="40000"/>
              <a:alpha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srgbClr val="FFFFFF"/>
              </a:solidFill>
              <a:latin typeface="Segoe Print"/>
            </a:endParaRPr>
          </a:p>
        </p:txBody>
      </p:sp>
      <p:sp>
        <p:nvSpPr>
          <p:cNvPr id="9" name="Rectangle 8">
            <a:extLst>
              <a:ext uri="{FF2B5EF4-FFF2-40B4-BE49-F238E27FC236}">
                <a16:creationId xmlns:a16="http://schemas.microsoft.com/office/drawing/2014/main" id="{AF5A7DEB-C21C-4BEE-9BEC-4A8828E21FD0}"/>
              </a:ext>
            </a:extLst>
          </p:cNvPr>
          <p:cNvSpPr/>
          <p:nvPr/>
        </p:nvSpPr>
        <p:spPr>
          <a:xfrm>
            <a:off x="1637109" y="2169299"/>
            <a:ext cx="5981700" cy="675121"/>
          </a:xfrm>
          <a:prstGeom prst="rect">
            <a:avLst/>
          </a:prstGeom>
        </p:spPr>
        <p:txBody>
          <a:bodyPr wrap="square">
            <a:spAutoFit/>
          </a:bodyPr>
          <a:lstStyle/>
          <a:p>
            <a:pPr algn="just" defTabSz="257175">
              <a:lnSpc>
                <a:spcPct val="150000"/>
              </a:lnSpc>
              <a:buClrTx/>
            </a:pPr>
            <a:r>
              <a:rPr lang="en-US" sz="1350" b="1" kern="1200">
                <a:solidFill>
                  <a:srgbClr val="FF0000"/>
                </a:solidFill>
                <a:latin typeface="UTM Avo" panose="02040603050506020204" pitchFamily="18" charset="0"/>
                <a:cs typeface="Times New Roman" panose="02020603050405020304" pitchFamily="18" charset="0"/>
              </a:rPr>
              <a:t>NÊN</a:t>
            </a:r>
            <a:r>
              <a:rPr lang="en-US" sz="1350" b="1" kern="1200">
                <a:latin typeface="UTM Avo" panose="02040603050506020204" pitchFamily="18" charset="0"/>
                <a:cs typeface="Times New Roman" panose="02020603050405020304" pitchFamily="18" charset="0"/>
              </a:rPr>
              <a:t> </a:t>
            </a:r>
            <a:r>
              <a:rPr lang="vi-VN" sz="1350" b="1" kern="1200">
                <a:latin typeface="UTM Avo" panose="02040603050506020204" pitchFamily="18" charset="0"/>
                <a:cs typeface="Times New Roman" panose="02020603050405020304" pitchFamily="18" charset="0"/>
              </a:rPr>
              <a:t>tận dụng mạng xã hội để kết nối bạn bè, tiếp nhận thông tin và học hỏi kiến thức, kĩ năng hay bày tỏ quan điểm cá nhân,...</a:t>
            </a:r>
          </a:p>
        </p:txBody>
      </p:sp>
      <p:sp>
        <p:nvSpPr>
          <p:cNvPr id="10" name="Rectangle 9">
            <a:extLst>
              <a:ext uri="{FF2B5EF4-FFF2-40B4-BE49-F238E27FC236}">
                <a16:creationId xmlns:a16="http://schemas.microsoft.com/office/drawing/2014/main" id="{C5A4445D-F652-4E19-AB65-AF3586CE1FEA}"/>
              </a:ext>
            </a:extLst>
          </p:cNvPr>
          <p:cNvSpPr/>
          <p:nvPr/>
        </p:nvSpPr>
        <p:spPr>
          <a:xfrm>
            <a:off x="1637109" y="2920319"/>
            <a:ext cx="5981700" cy="986745"/>
          </a:xfrm>
          <a:prstGeom prst="rect">
            <a:avLst/>
          </a:prstGeom>
        </p:spPr>
        <p:txBody>
          <a:bodyPr wrap="square">
            <a:spAutoFit/>
          </a:bodyPr>
          <a:lstStyle/>
          <a:p>
            <a:pPr algn="just" defTabSz="257175">
              <a:lnSpc>
                <a:spcPct val="150000"/>
              </a:lnSpc>
              <a:buClrTx/>
            </a:pPr>
            <a:r>
              <a:rPr lang="en-US" sz="1350" b="1" kern="1200">
                <a:solidFill>
                  <a:srgbClr val="FF0000"/>
                </a:solidFill>
                <a:latin typeface="UTM Avo" panose="02040603050506020204" pitchFamily="18" charset="0"/>
                <a:cs typeface="Times New Roman" panose="02020603050405020304" pitchFamily="18" charset="0"/>
              </a:rPr>
              <a:t>KHÔNG NÊN </a:t>
            </a:r>
            <a:r>
              <a:rPr lang="vi-VN" sz="1350" b="1" kern="1200">
                <a:latin typeface="UTM Avo" panose="02040603050506020204" pitchFamily="18" charset="0"/>
                <a:cs typeface="Times New Roman" panose="02020603050405020304" pitchFamily="18" charset="0"/>
              </a:rPr>
              <a:t>sử dụng mạng xã hội. và thông tin vào mục đích sai trái như đăng</a:t>
            </a:r>
            <a:r>
              <a:rPr lang="en-US" sz="1350" b="1" kern="1200">
                <a:latin typeface="UTM Avo" panose="02040603050506020204" pitchFamily="18" charset="0"/>
                <a:cs typeface="Times New Roman" panose="02020603050405020304" pitchFamily="18" charset="0"/>
              </a:rPr>
              <a:t> </a:t>
            </a:r>
            <a:r>
              <a:rPr lang="vi-VN" sz="1350" b="1" kern="1200">
                <a:latin typeface="UTM Avo" panose="02040603050506020204" pitchFamily="18" charset="0"/>
                <a:cs typeface="Times New Roman" panose="02020603050405020304" pitchFamily="18" charset="0"/>
              </a:rPr>
              <a:t>thông tin giả, thông tin đe doạ, bắt nạt,... gây hậu quả cho người khác hoặc cho chính bản thân mình.</a:t>
            </a:r>
          </a:p>
        </p:txBody>
      </p:sp>
      <p:pic>
        <p:nvPicPr>
          <p:cNvPr id="4" name="Picture 3">
            <a:extLst>
              <a:ext uri="{FF2B5EF4-FFF2-40B4-BE49-F238E27FC236}">
                <a16:creationId xmlns:a16="http://schemas.microsoft.com/office/drawing/2014/main" id="{7568228C-93ED-4566-8179-22AD08ACFCE9}"/>
              </a:ext>
            </a:extLst>
          </p:cNvPr>
          <p:cNvPicPr>
            <a:picLocks noChangeAspect="1"/>
          </p:cNvPicPr>
          <p:nvPr/>
        </p:nvPicPr>
        <p:blipFill>
          <a:blip r:embed="rId4"/>
          <a:stretch>
            <a:fillRect/>
          </a:stretch>
        </p:blipFill>
        <p:spPr>
          <a:xfrm>
            <a:off x="474437" y="1107741"/>
            <a:ext cx="547931" cy="546129"/>
          </a:xfrm>
          <a:prstGeom prst="rect">
            <a:avLst/>
          </a:prstGeom>
        </p:spPr>
      </p:pic>
    </p:spTree>
    <p:extLst>
      <p:ext uri="{BB962C8B-B14F-4D97-AF65-F5344CB8AC3E}">
        <p14:creationId xmlns:p14="http://schemas.microsoft.com/office/powerpoint/2010/main" val="32953001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1+#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1+#ppt_w/2"/>
                                          </p:val>
                                        </p:tav>
                                        <p:tav tm="100000">
                                          <p:val>
                                            <p:strVal val="#ppt_x"/>
                                          </p:val>
                                        </p:tav>
                                      </p:tavLst>
                                    </p:anim>
                                    <p:anim calcmode="lin" valueType="num">
                                      <p:cBhvr additive="base">
                                        <p:cTn id="4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 name="Cloud 4">
            <a:extLst>
              <a:ext uri="{FF2B5EF4-FFF2-40B4-BE49-F238E27FC236}">
                <a16:creationId xmlns:a16="http://schemas.microsoft.com/office/drawing/2014/main" id="{6B43E671-D36F-2342-C4E8-4E6CBD351A60}"/>
              </a:ext>
            </a:extLst>
          </p:cNvPr>
          <p:cNvSpPr/>
          <p:nvPr/>
        </p:nvSpPr>
        <p:spPr>
          <a:xfrm>
            <a:off x="3821955" y="2348379"/>
            <a:ext cx="4452633" cy="1963271"/>
          </a:xfrm>
          <a:prstGeom prst="cloud">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8CFD9F71-EE06-7B3C-A028-74933D524D9F}"/>
              </a:ext>
            </a:extLst>
          </p:cNvPr>
          <p:cNvSpPr/>
          <p:nvPr/>
        </p:nvSpPr>
        <p:spPr>
          <a:xfrm>
            <a:off x="297225" y="1227493"/>
            <a:ext cx="4452633" cy="1963271"/>
          </a:xfrm>
          <a:prstGeom prst="cloud">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4" name="Google Shape;5134;p37">
            <a:hlinkClick r:id="" action="ppaction://hlinkshowjump?jump=previousslide"/>
          </p:cNvPr>
          <p:cNvSpPr/>
          <p:nvPr/>
        </p:nvSpPr>
        <p:spPr>
          <a:xfrm>
            <a:off x="717526" y="434332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5" name="Google Shape;5135;p37">
            <a:hlinkClick r:id="" action="ppaction://hlinkshowjump?jump=nextslide"/>
          </p:cNvPr>
          <p:cNvSpPr/>
          <p:nvPr/>
        </p:nvSpPr>
        <p:spPr>
          <a:xfrm>
            <a:off x="7553326" y="434332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36" name="Google Shape;5136;p37"/>
          <p:cNvSpPr txBox="1">
            <a:spLocks noGrp="1"/>
          </p:cNvSpPr>
          <p:nvPr>
            <p:ph type="title"/>
          </p:nvPr>
        </p:nvSpPr>
        <p:spPr>
          <a:xfrm>
            <a:off x="4217490" y="2914103"/>
            <a:ext cx="3884998" cy="1184697"/>
          </a:xfrm>
          <a:prstGeom prst="rect">
            <a:avLst/>
          </a:prstGeom>
        </p:spPr>
        <p:txBody>
          <a:bodyPr spcFirstLastPara="1" wrap="square" lIns="91425" tIns="91425" rIns="91425" bIns="91425" anchor="ctr" anchorCtr="0">
            <a:noAutofit/>
          </a:bodyPr>
          <a:lstStyle/>
          <a:p>
            <a:pPr lvl="0" algn="ctr" rtl="0">
              <a:lnSpc>
                <a:spcPct val="150000"/>
              </a:lnSpc>
              <a:spcBef>
                <a:spcPts val="0"/>
              </a:spcBef>
              <a:spcAft>
                <a:spcPts val="0"/>
              </a:spcAft>
            </a:pPr>
            <a:r>
              <a:rPr lang="vi-VN" sz="2000">
                <a:solidFill>
                  <a:srgbClr val="000000"/>
                </a:solidFill>
                <a:latin typeface="+mn-lt"/>
              </a:rPr>
              <a:t>Em hãy kể tên những cách trao đổi thông tin giữa người với người mà em biết</a:t>
            </a:r>
            <a:r>
              <a:rPr lang="en-US" sz="2000">
                <a:solidFill>
                  <a:srgbClr val="000000"/>
                </a:solidFill>
                <a:latin typeface="+mn-lt"/>
              </a:rPr>
              <a:t>?</a:t>
            </a:r>
            <a:br>
              <a:rPr lang="vi-VN" sz="2000">
                <a:solidFill>
                  <a:srgbClr val="000000"/>
                </a:solidFill>
                <a:latin typeface="+mn-lt"/>
              </a:rPr>
            </a:br>
            <a:endParaRPr lang="vi-VN" sz="2000">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1" name="Google Shape;5151;p37">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5152" name="Google Shape;5152;p37">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sp>
        <p:nvSpPr>
          <p:cNvPr id="2" name="Google Shape;5136;p37">
            <a:extLst>
              <a:ext uri="{FF2B5EF4-FFF2-40B4-BE49-F238E27FC236}">
                <a16:creationId xmlns:a16="http://schemas.microsoft.com/office/drawing/2014/main" id="{483EDF19-8264-67D1-E3F9-4B9CA6784D3C}"/>
              </a:ext>
            </a:extLst>
          </p:cNvPr>
          <p:cNvSpPr txBox="1">
            <a:spLocks/>
          </p:cNvSpPr>
          <p:nvPr/>
        </p:nvSpPr>
        <p:spPr>
          <a:xfrm>
            <a:off x="633825" y="714671"/>
            <a:ext cx="7717800" cy="492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1pPr>
            <a:lvl2pPr marR="0" lvl="1"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2pPr>
            <a:lvl3pPr marR="0" lvl="2"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3pPr>
            <a:lvl4pPr marR="0" lvl="3"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4pPr>
            <a:lvl5pPr marR="0" lvl="4"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5pPr>
            <a:lvl6pPr marR="0" lvl="5"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6pPr>
            <a:lvl7pPr marR="0" lvl="6"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7pPr>
            <a:lvl8pPr marR="0" lvl="7"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8pPr>
            <a:lvl9pPr marR="0" lvl="8"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9pPr>
          </a:lstStyle>
          <a:p>
            <a:r>
              <a:rPr lang="en-US" sz="2500" b="1">
                <a:solidFill>
                  <a:srgbClr val="000000"/>
                </a:solidFill>
                <a:latin typeface="+mj-lt"/>
              </a:rPr>
              <a:t>KHỞI ĐỘNG</a:t>
            </a:r>
          </a:p>
        </p:txBody>
      </p:sp>
      <p:sp>
        <p:nvSpPr>
          <p:cNvPr id="3" name="Google Shape;5136;p37">
            <a:extLst>
              <a:ext uri="{FF2B5EF4-FFF2-40B4-BE49-F238E27FC236}">
                <a16:creationId xmlns:a16="http://schemas.microsoft.com/office/drawing/2014/main" id="{D956C653-DA32-7A41-B4E5-DC73126C269F}"/>
              </a:ext>
            </a:extLst>
          </p:cNvPr>
          <p:cNvSpPr txBox="1">
            <a:spLocks/>
          </p:cNvSpPr>
          <p:nvPr/>
        </p:nvSpPr>
        <p:spPr>
          <a:xfrm>
            <a:off x="458842" y="1464877"/>
            <a:ext cx="4247911" cy="15290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1pPr>
            <a:lvl2pPr marR="0" lvl="1"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2pPr>
            <a:lvl3pPr marR="0" lvl="2"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3pPr>
            <a:lvl4pPr marR="0" lvl="3"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4pPr>
            <a:lvl5pPr marR="0" lvl="4"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5pPr>
            <a:lvl6pPr marR="0" lvl="5"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6pPr>
            <a:lvl7pPr marR="0" lvl="6"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7pPr>
            <a:lvl8pPr marR="0" lvl="7"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8pPr>
            <a:lvl9pPr marR="0" lvl="8"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9pPr>
          </a:lstStyle>
          <a:p>
            <a:pPr algn="ctr">
              <a:lnSpc>
                <a:spcPct val="150000"/>
              </a:lnSpc>
            </a:pPr>
            <a:r>
              <a:rPr lang="vi-VN" sz="2000">
                <a:solidFill>
                  <a:srgbClr val="000000"/>
                </a:solidFill>
                <a:latin typeface="+mn-lt"/>
              </a:rPr>
              <a:t>Em hãy nêu một số lợi ích của Internet đối với cuộc sống của con người ngày nay</a:t>
            </a:r>
            <a:r>
              <a:rPr lang="en-US" sz="2000">
                <a:solidFill>
                  <a:srgbClr val="000000"/>
                </a:solidFill>
                <a:latin typeface="+mn-lt"/>
              </a:rPr>
              <a:t>?</a:t>
            </a:r>
            <a:endParaRPr lang="vi-VN" sz="2000">
              <a:solidFill>
                <a:srgbClr val="000000"/>
              </a:solidFill>
              <a:latin typeface="+mn-lt"/>
            </a:endParaRPr>
          </a:p>
        </p:txBody>
      </p:sp>
      <p:pic>
        <p:nvPicPr>
          <p:cNvPr id="6" name="Picture 5">
            <a:extLst>
              <a:ext uri="{FF2B5EF4-FFF2-40B4-BE49-F238E27FC236}">
                <a16:creationId xmlns:a16="http://schemas.microsoft.com/office/drawing/2014/main" id="{5667E9EB-C367-28E3-CB8A-E0B730F47C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7012" y="3071532"/>
            <a:ext cx="2912339" cy="2020435"/>
          </a:xfrm>
          <a:prstGeom prst="rect">
            <a:avLst/>
          </a:prstGeom>
        </p:spPr>
      </p:pic>
    </p:spTree>
    <p:extLst>
      <p:ext uri="{BB962C8B-B14F-4D97-AF65-F5344CB8AC3E}">
        <p14:creationId xmlns:p14="http://schemas.microsoft.com/office/powerpoint/2010/main" val="6835695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136"/>
                                        </p:tgtEl>
                                        <p:attrNameLst>
                                          <p:attrName>style.visibility</p:attrName>
                                        </p:attrNameLst>
                                      </p:cBhvr>
                                      <p:to>
                                        <p:strVal val="visible"/>
                                      </p:to>
                                    </p:set>
                                    <p:anim calcmode="lin" valueType="num">
                                      <p:cBhvr additive="base">
                                        <p:cTn id="16" dur="500" fill="hold"/>
                                        <p:tgtEl>
                                          <p:spTgt spid="5136"/>
                                        </p:tgtEl>
                                        <p:attrNameLst>
                                          <p:attrName>ppt_x</p:attrName>
                                        </p:attrNameLst>
                                      </p:cBhvr>
                                      <p:tavLst>
                                        <p:tav tm="0">
                                          <p:val>
                                            <p:strVal val="#ppt_x"/>
                                          </p:val>
                                        </p:tav>
                                        <p:tav tm="100000">
                                          <p:val>
                                            <p:strVal val="#ppt_x"/>
                                          </p:val>
                                        </p:tav>
                                      </p:tavLst>
                                    </p:anim>
                                    <p:anim calcmode="lin" valueType="num">
                                      <p:cBhvr additive="base">
                                        <p:cTn id="17" dur="500" fill="hold"/>
                                        <p:tgtEl>
                                          <p:spTgt spid="513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5136" grpId="0"/>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33371" y="3726528"/>
            <a:ext cx="2393213" cy="1289343"/>
          </a:xfrm>
          <a:prstGeom prst="rect">
            <a:avLst/>
          </a:prstGeom>
        </p:spPr>
      </p:pic>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1470846569"/>
              </p:ext>
            </p:extLst>
          </p:nvPr>
        </p:nvGraphicFramePr>
        <p:xfrm>
          <a:off x="647325" y="1336216"/>
          <a:ext cx="7331616" cy="2479160"/>
        </p:xfrm>
        <a:graphic>
          <a:graphicData uri="http://schemas.openxmlformats.org/drawingml/2006/table">
            <a:tbl>
              <a:tblPr firstRow="1" firstCol="1" bandRow="1">
                <a:tableStyleId>{029FFC5F-C342-4E64-BE27-533C2C1C225C}</a:tableStyleId>
              </a:tblPr>
              <a:tblGrid>
                <a:gridCol w="7331616">
                  <a:extLst>
                    <a:ext uri="{9D8B030D-6E8A-4147-A177-3AD203B41FA5}">
                      <a16:colId xmlns:a16="http://schemas.microsoft.com/office/drawing/2014/main" val="3318494098"/>
                    </a:ext>
                  </a:extLst>
                </a:gridCol>
              </a:tblGrid>
              <a:tr h="2479160">
                <a:tc>
                  <a:txBody>
                    <a:bodyPr/>
                    <a:lstStyle/>
                    <a:p>
                      <a:pPr marL="0" marR="0" indent="0" algn="just">
                        <a:lnSpc>
                          <a:spcPct val="150000"/>
                        </a:lnSpc>
                        <a:spcBef>
                          <a:spcPts val="600"/>
                        </a:spcBef>
                        <a:spcAft>
                          <a:spcPts val="0"/>
                        </a:spcAft>
                        <a:buFont typeface="Wingdings" panose="05000000000000000000" pitchFamily="2" charset="2"/>
                        <a:buNone/>
                      </a:pPr>
                      <a:r>
                        <a:rPr lang="vi-VN" sz="2000" b="1" i="1">
                          <a:solidFill>
                            <a:srgbClr val="FF0000"/>
                          </a:solidFill>
                          <a:effectLst/>
                        </a:rPr>
                        <a:t>Câu 2</a:t>
                      </a:r>
                      <a:r>
                        <a:rPr lang="en-US" sz="2000" b="1" i="1">
                          <a:solidFill>
                            <a:srgbClr val="FF0000"/>
                          </a:solidFill>
                          <a:effectLst/>
                        </a:rPr>
                        <a:t>/LT</a:t>
                      </a:r>
                      <a:r>
                        <a:rPr lang="vi-VN" sz="2000" b="1" i="1">
                          <a:solidFill>
                            <a:srgbClr val="FF0000"/>
                          </a:solidFill>
                          <a:effectLst/>
                        </a:rPr>
                        <a:t>. </a:t>
                      </a:r>
                      <a:r>
                        <a:rPr lang="vi-VN" sz="2000" b="1" i="1">
                          <a:solidFill>
                            <a:schemeClr val="tx1"/>
                          </a:solidFill>
                          <a:effectLst/>
                        </a:rPr>
                        <a:t>“Đưa thông tin sai sự thật lên mạng, sử dụng thông tin vào mục đích sai trái là hành vi bị nghiêm cấm và có thể bị phạt theo quy định của pháp luật”. Theo em điều đó là:</a:t>
                      </a:r>
                    </a:p>
                    <a:p>
                      <a:pPr marL="0" marR="0" indent="0" algn="just">
                        <a:lnSpc>
                          <a:spcPct val="150000"/>
                        </a:lnSpc>
                        <a:spcBef>
                          <a:spcPts val="600"/>
                        </a:spcBef>
                        <a:spcAft>
                          <a:spcPts val="0"/>
                        </a:spcAft>
                        <a:buFont typeface="Wingdings" panose="05000000000000000000" pitchFamily="2" charset="2"/>
                        <a:buNone/>
                      </a:pPr>
                      <a:r>
                        <a:rPr lang="en-US" sz="2000" b="0" i="0">
                          <a:solidFill>
                            <a:schemeClr val="tx1"/>
                          </a:solidFill>
                          <a:effectLst/>
                        </a:rPr>
                        <a:t>           A</a:t>
                      </a:r>
                      <a:r>
                        <a:rPr lang="vi-VN" sz="2000" b="0" i="0">
                          <a:solidFill>
                            <a:schemeClr val="tx1"/>
                          </a:solidFill>
                          <a:effectLst/>
                        </a:rPr>
                        <a:t>. Đúng                                    </a:t>
                      </a:r>
                      <a:r>
                        <a:rPr lang="en-US" sz="2000" b="0" i="0">
                          <a:solidFill>
                            <a:schemeClr val="tx1"/>
                          </a:solidFill>
                          <a:effectLst/>
                        </a:rPr>
                        <a:t>                 </a:t>
                      </a:r>
                      <a:r>
                        <a:rPr lang="vi-VN" sz="2000" b="0" i="0">
                          <a:solidFill>
                            <a:schemeClr val="tx1"/>
                          </a:solidFill>
                          <a:effectLst/>
                        </a:rPr>
                        <a:t>B. Sai</a:t>
                      </a: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707" y="118150"/>
            <a:ext cx="1245110" cy="1193042"/>
          </a:xfrm>
          <a:prstGeom prst="rect">
            <a:avLst/>
          </a:prstGeom>
        </p:spPr>
      </p:pic>
      <p:pic>
        <p:nvPicPr>
          <p:cNvPr id="4" name="Picture 6">
            <a:extLst>
              <a:ext uri="{FF2B5EF4-FFF2-40B4-BE49-F238E27FC236}">
                <a16:creationId xmlns:a16="http://schemas.microsoft.com/office/drawing/2014/main" id="{2BDEF57E-22FA-FF50-7E50-A009874A3E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14397">
            <a:off x="605446" y="3266877"/>
            <a:ext cx="804802" cy="804802"/>
          </a:xfrm>
          <a:prstGeom prst="rect">
            <a:avLst/>
          </a:prstGeom>
        </p:spPr>
      </p:pic>
    </p:spTree>
    <p:extLst>
      <p:ext uri="{BB962C8B-B14F-4D97-AF65-F5344CB8AC3E}">
        <p14:creationId xmlns:p14="http://schemas.microsoft.com/office/powerpoint/2010/main" val="2735288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3">
            <a:extLst>
              <a:ext uri="{FF2B5EF4-FFF2-40B4-BE49-F238E27FC236}">
                <a16:creationId xmlns:a16="http://schemas.microsoft.com/office/drawing/2014/main" id="{E793264A-3AFB-3072-9886-A37380A34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33371" y="3726528"/>
            <a:ext cx="2393213" cy="1289343"/>
          </a:xfrm>
          <a:prstGeom prst="rect">
            <a:avLst/>
          </a:prstGeom>
        </p:spPr>
      </p:pic>
      <p:graphicFrame>
        <p:nvGraphicFramePr>
          <p:cNvPr id="7" name="Table 6">
            <a:extLst>
              <a:ext uri="{FF2B5EF4-FFF2-40B4-BE49-F238E27FC236}">
                <a16:creationId xmlns:a16="http://schemas.microsoft.com/office/drawing/2014/main" id="{58512C0B-C191-7E91-991A-36E2E13A33D5}"/>
              </a:ext>
            </a:extLst>
          </p:cNvPr>
          <p:cNvGraphicFramePr>
            <a:graphicFrameLocks noGrp="1"/>
          </p:cNvGraphicFramePr>
          <p:nvPr>
            <p:extLst>
              <p:ext uri="{D42A27DB-BD31-4B8C-83A1-F6EECF244321}">
                <p14:modId xmlns:p14="http://schemas.microsoft.com/office/powerpoint/2010/main" val="1384835475"/>
              </p:ext>
            </p:extLst>
          </p:nvPr>
        </p:nvGraphicFramePr>
        <p:xfrm>
          <a:off x="958040" y="1921495"/>
          <a:ext cx="6871937" cy="2033440"/>
        </p:xfrm>
        <a:graphic>
          <a:graphicData uri="http://schemas.openxmlformats.org/drawingml/2006/table">
            <a:tbl>
              <a:tblPr firstRow="1" firstCol="1" bandRow="1">
                <a:tableStyleId>{029FFC5F-C342-4E64-BE27-533C2C1C225C}</a:tableStyleId>
              </a:tblPr>
              <a:tblGrid>
                <a:gridCol w="6871937">
                  <a:extLst>
                    <a:ext uri="{9D8B030D-6E8A-4147-A177-3AD203B41FA5}">
                      <a16:colId xmlns:a16="http://schemas.microsoft.com/office/drawing/2014/main" val="3318494098"/>
                    </a:ext>
                  </a:extLst>
                </a:gridCol>
              </a:tblGrid>
              <a:tr h="2033440">
                <a:tc>
                  <a:txBody>
                    <a:bodyPr/>
                    <a:lstStyle/>
                    <a:p>
                      <a:pPr marL="342900" marR="0" indent="-342900" algn="just">
                        <a:lnSpc>
                          <a:spcPct val="150000"/>
                        </a:lnSpc>
                        <a:spcBef>
                          <a:spcPts val="600"/>
                        </a:spcBef>
                        <a:spcAft>
                          <a:spcPts val="0"/>
                        </a:spcAft>
                        <a:buFont typeface="Wingdings" panose="05000000000000000000" pitchFamily="2" charset="2"/>
                        <a:buChar char="§"/>
                      </a:pPr>
                      <a:r>
                        <a:rPr lang="vi-VN" sz="2000" dirty="0">
                          <a:effectLst/>
                        </a:rPr>
                        <a:t>Mạng xã hội giúp người sử dụng kết nối, giao lưu, chia sẻ và thảo luận các vấn đề mà họ quan tâm.</a:t>
                      </a:r>
                    </a:p>
                    <a:p>
                      <a:pPr marL="342900" marR="0" indent="-342900" algn="just">
                        <a:lnSpc>
                          <a:spcPct val="150000"/>
                        </a:lnSpc>
                        <a:spcBef>
                          <a:spcPts val="600"/>
                        </a:spcBef>
                        <a:spcAft>
                          <a:spcPts val="0"/>
                        </a:spcAft>
                        <a:buFont typeface="Wingdings" panose="05000000000000000000" pitchFamily="2" charset="2"/>
                        <a:buChar char="§"/>
                      </a:pPr>
                      <a:r>
                        <a:rPr lang="vi-VN" sz="2000" dirty="0">
                          <a:effectLst/>
                        </a:rPr>
                        <a:t>Cần tuần thủ đúng các quy định khi sử dụng mạng xã hội và các kênh trao đổi thông tin trên Internet.</a:t>
                      </a:r>
                    </a:p>
                  </a:txBody>
                  <a:tcPr marL="36737" marR="36737"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771966672"/>
                  </a:ext>
                </a:extLst>
              </a:tr>
            </a:tbl>
          </a:graphicData>
        </a:graphic>
      </p:graphicFrame>
      <p:pic>
        <p:nvPicPr>
          <p:cNvPr id="9" name="Picture 9">
            <a:extLst>
              <a:ext uri="{FF2B5EF4-FFF2-40B4-BE49-F238E27FC236}">
                <a16:creationId xmlns:a16="http://schemas.microsoft.com/office/drawing/2014/main" id="{CC40971B-2A35-5CA0-FC7E-6DBEAEF06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707" y="118150"/>
            <a:ext cx="1245110" cy="1193042"/>
          </a:xfrm>
          <a:prstGeom prst="rect">
            <a:avLst/>
          </a:prstGeom>
        </p:spPr>
      </p:pic>
      <p:sp>
        <p:nvSpPr>
          <p:cNvPr id="2" name="Rectangle: Rounded Corners 1">
            <a:extLst>
              <a:ext uri="{FF2B5EF4-FFF2-40B4-BE49-F238E27FC236}">
                <a16:creationId xmlns:a16="http://schemas.microsoft.com/office/drawing/2014/main" id="{657A71EC-59AD-6171-5186-413A3EA848F6}"/>
              </a:ext>
            </a:extLst>
          </p:cNvPr>
          <p:cNvSpPr/>
          <p:nvPr/>
        </p:nvSpPr>
        <p:spPr>
          <a:xfrm>
            <a:off x="3113982" y="995683"/>
            <a:ext cx="2560051" cy="644801"/>
          </a:xfrm>
          <a:prstGeom prst="roundRect">
            <a:avLst/>
          </a:prstGeom>
          <a:solidFill>
            <a:srgbClr val="FF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0000"/>
                </a:solidFill>
              </a:rPr>
              <a:t>Kết luận</a:t>
            </a:r>
          </a:p>
        </p:txBody>
      </p:sp>
    </p:spTree>
    <p:extLst>
      <p:ext uri="{BB962C8B-B14F-4D97-AF65-F5344CB8AC3E}">
        <p14:creationId xmlns:p14="http://schemas.microsoft.com/office/powerpoint/2010/main" val="285839086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136" name="Google Shape;5136;p37"/>
          <p:cNvSpPr txBox="1">
            <a:spLocks noGrp="1"/>
          </p:cNvSpPr>
          <p:nvPr>
            <p:ph type="title"/>
          </p:nvPr>
        </p:nvSpPr>
        <p:spPr>
          <a:xfrm>
            <a:off x="633825" y="714671"/>
            <a:ext cx="7717800"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FF0000"/>
                </a:solidFill>
                <a:latin typeface="+mj-lt"/>
              </a:rPr>
              <a:t>2. Thực hành: Sử dụng mạng xã hội</a:t>
            </a:r>
            <a:endParaRPr sz="2500" b="1">
              <a:solidFill>
                <a:srgbClr val="FF0000"/>
              </a:solidFill>
              <a:latin typeface="+mj-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CA10D710-2C38-E3CE-4347-C023711F585D}"/>
              </a:ext>
            </a:extLst>
          </p:cNvPr>
          <p:cNvSpPr txBox="1"/>
          <p:nvPr/>
        </p:nvSpPr>
        <p:spPr>
          <a:xfrm>
            <a:off x="1038037" y="1320207"/>
            <a:ext cx="6631355" cy="2550506"/>
          </a:xfrm>
          <a:prstGeom prst="rect">
            <a:avLst/>
          </a:prstGeom>
          <a:noFill/>
        </p:spPr>
        <p:txBody>
          <a:bodyPr wrap="square">
            <a:spAutoFit/>
          </a:bodyPr>
          <a:lstStyle/>
          <a:p>
            <a:pPr marL="0" marR="0" algn="just">
              <a:lnSpc>
                <a:spcPct val="150000"/>
              </a:lnSpc>
              <a:spcBef>
                <a:spcPts val="0"/>
              </a:spcBef>
              <a:spcAft>
                <a:spcPts val="800"/>
              </a:spcAft>
            </a:pPr>
            <a:r>
              <a:rPr lang="vi-VN" sz="2000">
                <a:solidFill>
                  <a:srgbClr val="000000"/>
                </a:solidFill>
                <a:effectLst/>
                <a:latin typeface="+mn-lt"/>
                <a:ea typeface="Calibri" panose="020F0502020204030204" pitchFamily="34" charset="0"/>
                <a:cs typeface="Times New Roman" panose="02020603050405020304" pitchFamily="18" charset="0"/>
              </a:rPr>
              <a:t>a) Tạo tài khoản trên một trang mạng xã hội phù hợp với lứa tuổi của em.</a:t>
            </a:r>
          </a:p>
          <a:p>
            <a:pPr marL="0" marR="0" algn="just">
              <a:lnSpc>
                <a:spcPct val="150000"/>
              </a:lnSpc>
              <a:spcBef>
                <a:spcPts val="0"/>
              </a:spcBef>
              <a:spcAft>
                <a:spcPts val="800"/>
              </a:spcAft>
            </a:pPr>
            <a:r>
              <a:rPr lang="vi-VN" sz="2000">
                <a:solidFill>
                  <a:srgbClr val="000000"/>
                </a:solidFill>
                <a:effectLst/>
                <a:latin typeface="+mn-lt"/>
                <a:ea typeface="Calibri" panose="020F0502020204030204" pitchFamily="34" charset="0"/>
                <a:cs typeface="Times New Roman" panose="02020603050405020304" pitchFamily="18" charset="0"/>
              </a:rPr>
              <a:t>b) Sử dụng một số chức năng như: xem, chia sẻ thông tin dạng văn bản, hình ảnh,… trên mạng xã hội.</a:t>
            </a:r>
          </a:p>
          <a:p>
            <a:pPr marL="0" marR="0" algn="just">
              <a:lnSpc>
                <a:spcPct val="150000"/>
              </a:lnSpc>
              <a:spcBef>
                <a:spcPts val="0"/>
              </a:spcBef>
              <a:spcAft>
                <a:spcPts val="800"/>
              </a:spcAft>
            </a:pPr>
            <a:r>
              <a:rPr lang="vi-VN" sz="2000">
                <a:solidFill>
                  <a:srgbClr val="000000"/>
                </a:solidFill>
                <a:effectLst/>
                <a:latin typeface="+mn-lt"/>
                <a:ea typeface="Calibri" panose="020F0502020204030204" pitchFamily="34" charset="0"/>
                <a:cs typeface="Times New Roman" panose="02020603050405020304" pitchFamily="18" charset="0"/>
              </a:rPr>
              <a:t>c) Kết nối với ít nhất một bạn cùng lớp.</a:t>
            </a:r>
          </a:p>
        </p:txBody>
      </p:sp>
      <p:sp>
        <p:nvSpPr>
          <p:cNvPr id="8" name="Google Shape;5136;p37">
            <a:hlinkClick r:id="rId3" action="ppaction://hlinkfile"/>
            <a:extLst>
              <a:ext uri="{FF2B5EF4-FFF2-40B4-BE49-F238E27FC236}">
                <a16:creationId xmlns:a16="http://schemas.microsoft.com/office/drawing/2014/main" id="{EE0CF9A5-CA72-F93F-0544-326B07386F5A}"/>
              </a:ext>
            </a:extLst>
          </p:cNvPr>
          <p:cNvSpPr txBox="1">
            <a:spLocks/>
          </p:cNvSpPr>
          <p:nvPr/>
        </p:nvSpPr>
        <p:spPr>
          <a:xfrm>
            <a:off x="1787013" y="4130930"/>
            <a:ext cx="5592609" cy="492000"/>
          </a:xfrm>
          <a:prstGeom prst="rect">
            <a:avLst/>
          </a:prstGeom>
          <a:solidFill>
            <a:srgbClr val="FF99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1pPr>
            <a:lvl2pPr marR="0" lvl="1"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2pPr>
            <a:lvl3pPr marR="0" lvl="2"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3pPr>
            <a:lvl4pPr marR="0" lvl="3"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4pPr>
            <a:lvl5pPr marR="0" lvl="4"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5pPr>
            <a:lvl6pPr marR="0" lvl="5"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6pPr>
            <a:lvl7pPr marR="0" lvl="6"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7pPr>
            <a:lvl8pPr marR="0" lvl="7"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8pPr>
            <a:lvl9pPr marR="0" lvl="8"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9pPr>
          </a:lstStyle>
          <a:p>
            <a:pPr algn="ctr"/>
            <a:r>
              <a:rPr lang="en-US" sz="2000" b="1">
                <a:solidFill>
                  <a:schemeClr val="bg2"/>
                </a:solidFill>
                <a:latin typeface="+mj-lt"/>
              </a:rPr>
              <a:t>6 mạng xã hội an toàn cho trẻ dưới 13 tuổi</a:t>
            </a:r>
          </a:p>
        </p:txBody>
      </p:sp>
    </p:spTree>
    <p:extLst>
      <p:ext uri="{BB962C8B-B14F-4D97-AF65-F5344CB8AC3E}">
        <p14:creationId xmlns:p14="http://schemas.microsoft.com/office/powerpoint/2010/main" val="48418815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170969" y="3565285"/>
            <a:ext cx="859531" cy="300082"/>
          </a:xfrm>
          <a:prstGeom prst="rect">
            <a:avLst/>
          </a:prstGeom>
          <a:noFill/>
        </p:spPr>
        <p:txBody>
          <a:bodyPr wrap="none" rtlCol="0">
            <a:spAutoFit/>
          </a:bodyPr>
          <a:lstStyle/>
          <a:p>
            <a:pPr defTabSz="685800">
              <a:buClrTx/>
            </a:pPr>
            <a:r>
              <a:rPr lang="en-US" sz="1350" b="1" kern="1200" dirty="0" err="1">
                <a:solidFill>
                  <a:prstClr val="black"/>
                </a:solidFill>
                <a:latin typeface="Calibri" panose="020F0502020204030204"/>
                <a:ea typeface="+mn-ea"/>
                <a:cs typeface="+mn-cs"/>
              </a:rPr>
              <a:t>Nhạc</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nền</a:t>
            </a:r>
            <a:endParaRPr lang="en-US" sz="1350" b="1"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65513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6">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13822" y="1847383"/>
            <a:ext cx="3297456" cy="1399353"/>
            <a:chOff x="418429" y="2463177"/>
            <a:chExt cx="4396608" cy="1865804"/>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23565" y="2463177"/>
              <a:ext cx="3714957"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srgbClr val="9C5043"/>
                  </a:solidFill>
                  <a:latin typeface="Arial" panose="020B0604020202020204" pitchFamily="34" charset="0"/>
                  <a:ea typeface="Tahoma" panose="020B0604030504040204" pitchFamily="34" charset="0"/>
                  <a:cs typeface="Arial" panose="020B0604020202020204" pitchFamily="34" charset="0"/>
                </a:rPr>
                <a:t>Bồ câu đưa thư</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250" kern="1200">
                  <a:solidFill>
                    <a:srgbClr val="9C5043"/>
                  </a:solidFill>
                  <a:latin typeface="Arial" panose="020B0604020202020204" pitchFamily="34" charset="0"/>
                  <a:ea typeface="Tahoma" panose="020B0604030504040204" pitchFamily="34" charset="0"/>
                  <a:cs typeface="Arial" panose="020B0604020202020204" pitchFamily="34" charset="0"/>
                </a:rPr>
                <a:t>Thư điện tử (email)</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Mạng xã hội </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pt-BR" sz="2250" kern="1200">
                  <a:solidFill>
                    <a:srgbClr val="9C5043"/>
                  </a:solidFill>
                  <a:latin typeface="Arial" panose="020B0604020202020204" pitchFamily="34" charset="0"/>
                  <a:ea typeface="Tahoma" panose="020B0604030504040204" pitchFamily="34" charset="0"/>
                  <a:cs typeface="Arial" panose="020B0604020202020204" pitchFamily="34" charset="0"/>
                </a:rPr>
                <a:t>Cả A, B, C đều đúng</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b="1" kern="1200">
                    <a:solidFill>
                      <a:prstClr val="white"/>
                    </a:solidFill>
                    <a:latin typeface="Arial" panose="020B0604020202020204" pitchFamily="34" charset="0"/>
                    <a:ea typeface="Tahoma" panose="020B0604030504040204" pitchFamily="34" charset="0"/>
                    <a:cs typeface="Arial" panose="020B0604020202020204" pitchFamily="34" charset="0"/>
                  </a:rPr>
                  <a:t>Đâu </a:t>
                </a:r>
                <a:r>
                  <a:rPr lang="en-US" sz="2250" b="1" kern="1200">
                    <a:solidFill>
                      <a:schemeClr val="bg1"/>
                    </a:solidFill>
                    <a:latin typeface="Arial" panose="020B0604020202020204" pitchFamily="34" charset="0"/>
                    <a:ea typeface="Tahoma" panose="020B0604030504040204" pitchFamily="34" charset="0"/>
                    <a:cs typeface="Arial" panose="020B0604020202020204" pitchFamily="34" charset="0"/>
                  </a:rPr>
                  <a:t>KHÔNG PHẢI </a:t>
                </a:r>
                <a:r>
                  <a:rPr lang="vi-VN" sz="2250" b="1" kern="1200">
                    <a:solidFill>
                      <a:prstClr val="white"/>
                    </a:solidFill>
                    <a:latin typeface="Arial" panose="020B0604020202020204" pitchFamily="34" charset="0"/>
                    <a:ea typeface="Tahoma" panose="020B0604030504040204" pitchFamily="34" charset="0"/>
                    <a:cs typeface="Arial" panose="020B0604020202020204" pitchFamily="34" charset="0"/>
                  </a:rPr>
                  <a:t>là kênh trao đổi thông tin phổ biến trên Internet hiện nay?</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49"/>
            <a:ext cx="1210588"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Đúng</a:t>
            </a:r>
            <a:endParaRPr lang="en-US" sz="1350" b="1" kern="1200" dirty="0">
              <a:solidFill>
                <a:prstClr val="black"/>
              </a:solidFill>
              <a:latin typeface="Calibri" panose="020F0502020204030204"/>
              <a:ea typeface="+mn-ea"/>
              <a:cs typeface="+mn-cs"/>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6" y="2718812"/>
            <a:ext cx="1042273"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Sai</a:t>
            </a:r>
          </a:p>
        </p:txBody>
      </p:sp>
    </p:spTree>
    <p:extLst>
      <p:ext uri="{BB962C8B-B14F-4D97-AF65-F5344CB8AC3E}">
        <p14:creationId xmlns:p14="http://schemas.microsoft.com/office/powerpoint/2010/main" val="1394973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3315"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pt-BR" sz="2250" kern="1200">
                  <a:solidFill>
                    <a:srgbClr val="9C5043"/>
                  </a:solidFill>
                  <a:latin typeface="Arial" panose="020B0604020202020204" pitchFamily="34" charset="0"/>
                  <a:ea typeface="Tahoma" panose="020B0604030504040204" pitchFamily="34" charset="0"/>
                  <a:cs typeface="Arial" panose="020B0604020202020204" pitchFamily="34" charset="0"/>
                </a:rPr>
                <a:t>Cả A, B, C đều đúng</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5434"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250" kern="1200">
                  <a:solidFill>
                    <a:srgbClr val="9C5043"/>
                  </a:solidFill>
                  <a:latin typeface="Arial" panose="020B0604020202020204" pitchFamily="34" charset="0"/>
                  <a:ea typeface="Tahoma" panose="020B0604030504040204" pitchFamily="34" charset="0"/>
                  <a:cs typeface="Arial" panose="020B0604020202020204" pitchFamily="34" charset="0"/>
                </a:rPr>
                <a:t>Gọi điện thoại cho người thân</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Đăng ảnh, video, trang thái của em</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Nhắn tin với bạn bè </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b="1" kern="1200">
                    <a:solidFill>
                      <a:prstClr val="white"/>
                    </a:solidFill>
                    <a:latin typeface="Arial" panose="020B0604020202020204" pitchFamily="34" charset="0"/>
                    <a:ea typeface="Tahoma" panose="020B0604030504040204" pitchFamily="34" charset="0"/>
                    <a:cs typeface="Arial" panose="020B0604020202020204" pitchFamily="34" charset="0"/>
                  </a:rPr>
                  <a:t>Em có thể sử dụng mạng xã hội Facebook để:</a:t>
                </a:r>
                <a:endParaRPr lang="en-US" sz="225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27346" y="3305943"/>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20951" y="2084348"/>
            <a:ext cx="365522" cy="365522"/>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343483" y="1527749"/>
            <a:ext cx="1210588"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Đúng</a:t>
            </a:r>
            <a:endParaRPr lang="en-US" sz="1350" b="1" kern="1200" dirty="0">
              <a:solidFill>
                <a:prstClr val="black"/>
              </a:solidFill>
              <a:latin typeface="Calibri" panose="020F0502020204030204"/>
              <a:ea typeface="+mn-ea"/>
              <a:cs typeface="+mn-cs"/>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275751" y="2646256"/>
            <a:ext cx="1042273" cy="507831"/>
          </a:xfrm>
          <a:prstGeom prst="rect">
            <a:avLst/>
          </a:prstGeom>
          <a:noFill/>
        </p:spPr>
        <p:txBody>
          <a:bodyPr wrap="none" rtlCol="0">
            <a:spAutoFit/>
          </a:bodyPr>
          <a:lstStyle/>
          <a:p>
            <a:pPr algn="ctr" defTabSz="685800">
              <a:buClrTx/>
            </a:pPr>
            <a:r>
              <a:rPr lang="en-US" sz="1350" b="1" kern="1200" dirty="0" err="1">
                <a:solidFill>
                  <a:prstClr val="black"/>
                </a:solidFill>
                <a:latin typeface="Calibri" panose="020F0502020204030204"/>
                <a:ea typeface="+mn-ea"/>
                <a:cs typeface="+mn-cs"/>
              </a:rPr>
              <a:t>Âm</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thanh</a:t>
            </a:r>
            <a:r>
              <a:rPr lang="en-US" sz="1350" b="1" kern="1200" dirty="0">
                <a:solidFill>
                  <a:prstClr val="black"/>
                </a:solidFill>
                <a:latin typeface="Calibri" panose="020F0502020204030204"/>
                <a:ea typeface="+mn-ea"/>
                <a:cs typeface="+mn-cs"/>
              </a:rPr>
              <a:t> </a:t>
            </a:r>
          </a:p>
          <a:p>
            <a:pPr algn="ctr" defTabSz="685800">
              <a:buClrTx/>
            </a:pPr>
            <a:r>
              <a:rPr lang="en-US" sz="1350" b="1" kern="1200" dirty="0" err="1">
                <a:solidFill>
                  <a:prstClr val="black"/>
                </a:solidFill>
                <a:latin typeface="Calibri" panose="020F0502020204030204"/>
                <a:ea typeface="+mn-ea"/>
                <a:cs typeface="+mn-cs"/>
              </a:rPr>
              <a:t>khi</a:t>
            </a:r>
            <a:r>
              <a:rPr lang="en-US" sz="1350" b="1" kern="1200" dirty="0">
                <a:solidFill>
                  <a:prstClr val="black"/>
                </a:solidFill>
                <a:latin typeface="Calibri" panose="020F0502020204030204"/>
                <a:ea typeface="+mn-ea"/>
                <a:cs typeface="+mn-cs"/>
              </a:rPr>
              <a:t> </a:t>
            </a:r>
            <a:r>
              <a:rPr lang="en-US" sz="1350" b="1" kern="1200" dirty="0" err="1">
                <a:solidFill>
                  <a:prstClr val="black"/>
                </a:solidFill>
                <a:latin typeface="Calibri" panose="020F0502020204030204"/>
                <a:ea typeface="+mn-ea"/>
                <a:cs typeface="+mn-cs"/>
              </a:rPr>
              <a:t>chọn</a:t>
            </a:r>
            <a:r>
              <a:rPr lang="en-US" sz="1350" b="1" kern="1200" dirty="0">
                <a:solidFill>
                  <a:prstClr val="black"/>
                </a:solidFill>
                <a:latin typeface="Calibri" panose="020F0502020204030204"/>
                <a:ea typeface="+mn-ea"/>
                <a:cs typeface="+mn-cs"/>
              </a:rPr>
              <a:t> Sai</a:t>
            </a:r>
          </a:p>
        </p:txBody>
      </p:sp>
    </p:spTree>
    <p:extLst>
      <p:ext uri="{BB962C8B-B14F-4D97-AF65-F5344CB8AC3E}">
        <p14:creationId xmlns:p14="http://schemas.microsoft.com/office/powerpoint/2010/main" val="3658109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kern="1200">
                  <a:solidFill>
                    <a:srgbClr val="9C5043"/>
                  </a:solidFill>
                  <a:latin typeface="Arial" panose="020B0604020202020204" pitchFamily="34" charset="0"/>
                  <a:ea typeface="Tahoma" panose="020B0604030504040204" pitchFamily="34" charset="0"/>
                  <a:cs typeface="Arial" panose="020B0604020202020204" pitchFamily="34" charset="0"/>
                </a:rPr>
                <a:t>Tẩy chay những thông tin đe dọa, bắt nạt,…</a:t>
              </a:r>
              <a:r>
                <a:rPr lang="en-US" sz="1875" kern="1200">
                  <a:solidFill>
                    <a:srgbClr val="9C5043"/>
                  </a:solidFill>
                  <a:latin typeface="Arial" panose="020B0604020202020204" pitchFamily="34" charset="0"/>
                  <a:ea typeface="Tahoma" panose="020B0604030504040204" pitchFamily="34" charset="0"/>
                  <a:cs typeface="Arial" panose="020B0604020202020204" pitchFamily="34" charset="0"/>
                </a:rPr>
                <a:t>gây tai họa cho người khác</a:t>
              </a:r>
              <a:r>
                <a:rPr lang="vi-VN" sz="1875" kern="1200">
                  <a:solidFill>
                    <a:srgbClr val="9C5043"/>
                  </a:solidFill>
                  <a:latin typeface="Arial" panose="020B0604020202020204" pitchFamily="34" charset="0"/>
                  <a:ea typeface="Tahoma" panose="020B0604030504040204" pitchFamily="34" charset="0"/>
                  <a:cs typeface="Arial" panose="020B0604020202020204" pitchFamily="34" charset="0"/>
                </a:rPr>
                <a:t> </a:t>
              </a:r>
              <a:endParaRPr lang="en-US" sz="1875"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kern="1200">
                  <a:solidFill>
                    <a:srgbClr val="9C5043"/>
                  </a:solidFill>
                  <a:latin typeface="Arial" panose="020B0604020202020204" pitchFamily="34" charset="0"/>
                  <a:ea typeface="Tahoma" panose="020B0604030504040204" pitchFamily="34" charset="0"/>
                  <a:cs typeface="Tahoma" panose="020B0604030504040204" pitchFamily="34" charset="0"/>
                </a:rPr>
                <a:t>Đăng những thông tin có tính chất chống phá </a:t>
              </a:r>
              <a:endParaRPr lang="en-US" sz="1875" kern="1200">
                <a:solidFill>
                  <a:srgbClr val="9C5043"/>
                </a:solidFill>
                <a:latin typeface="Calibri" panose="020F0502020204030204"/>
                <a:ea typeface="Tahoma" panose="020B0604030504040204" pitchFamily="34" charset="0"/>
                <a:cs typeface="Tahoma" panose="020B0604030504040204" pitchFamily="34" charset="0"/>
              </a:endParaRPr>
            </a:p>
            <a:p>
              <a:pPr algn="ctr" defTabSz="685800">
                <a:lnSpc>
                  <a:spcPct val="150000"/>
                </a:lnSpc>
                <a:buClrTx/>
              </a:pPr>
              <a:r>
                <a:rPr lang="vi-VN" sz="1875" kern="1200">
                  <a:solidFill>
                    <a:srgbClr val="9C5043"/>
                  </a:solidFill>
                  <a:latin typeface="Arial" panose="020B0604020202020204" pitchFamily="34" charset="0"/>
                  <a:ea typeface="Tahoma" panose="020B0604030504040204" pitchFamily="34" charset="0"/>
                  <a:cs typeface="Tahoma" panose="020B0604030504040204" pitchFamily="34" charset="0"/>
                </a:rPr>
                <a:t>nhà nước</a:t>
              </a:r>
              <a:endParaRPr lang="en-US" sz="1875" kern="12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2"/>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kern="1200">
                  <a:solidFill>
                    <a:srgbClr val="9C5043"/>
                  </a:solidFill>
                  <a:latin typeface="Arial" panose="020B0604020202020204" pitchFamily="34" charset="0"/>
                  <a:ea typeface="Tahoma" panose="020B0604030504040204" pitchFamily="34" charset="0"/>
                  <a:cs typeface="Arial" panose="020B0604020202020204" pitchFamily="34" charset="0"/>
                </a:rPr>
                <a:t>Đăng ảnh xúc phạm đến một người bạn của em</a:t>
              </a:r>
              <a:endParaRPr lang="en-US" sz="1875"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pt-BR" sz="1875" kern="1200">
                  <a:solidFill>
                    <a:srgbClr val="9C5043"/>
                  </a:solidFill>
                  <a:latin typeface="Arial" panose="020B0604020202020204" pitchFamily="34" charset="0"/>
                  <a:ea typeface="Tahoma" panose="020B0604030504040204" pitchFamily="34" charset="0"/>
                  <a:cs typeface="Arial" panose="020B0604020202020204" pitchFamily="34" charset="0"/>
                </a:rPr>
                <a:t>Chia sẻ những thông tin sai sự thật trong giai đoạn dịch bệnh</a:t>
              </a:r>
              <a:endParaRPr lang="en-US" sz="1875"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b="1" kern="1200">
                    <a:solidFill>
                      <a:prstClr val="white"/>
                    </a:solidFill>
                    <a:latin typeface="Arial" panose="020B0604020202020204" pitchFamily="34" charset="0"/>
                    <a:ea typeface="Tahoma" panose="020B0604030504040204" pitchFamily="34" charset="0"/>
                    <a:cs typeface="Arial" panose="020B0604020202020204" pitchFamily="34" charset="0"/>
                  </a:rPr>
                  <a:t>Trong các hành vi sau đây, hành vi nào KHÔNG mang tính tiêu cực khi sử dụng mạng xã hội?</a:t>
                </a:r>
                <a:endParaRPr lang="en-US" sz="225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2060373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13 tuổi</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14 tuổi</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fi-FI" sz="2250" kern="1200">
                  <a:solidFill>
                    <a:srgbClr val="9C5043"/>
                  </a:solidFill>
                  <a:latin typeface="Arial" panose="020B0604020202020204" pitchFamily="34" charset="0"/>
                  <a:ea typeface="Tahoma" panose="020B0604030504040204" pitchFamily="34" charset="0"/>
                  <a:cs typeface="Arial" panose="020B0604020202020204" pitchFamily="34" charset="0"/>
                </a:rPr>
                <a:t>12 tuổi</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15 tuổi</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1875" b="1" kern="1200">
                    <a:solidFill>
                      <a:prstClr val="white"/>
                    </a:solidFill>
                    <a:latin typeface="Arial" panose="020B0604020202020204" pitchFamily="34" charset="0"/>
                    <a:ea typeface="Tahoma" panose="020B0604030504040204" pitchFamily="34" charset="0"/>
                    <a:cs typeface="Tahoma" panose="020B0604030504040204" pitchFamily="34" charset="0"/>
                  </a:rPr>
                  <a:t>Độ tuổi quy định tối thiểu của người dùng khi tham gia là thành viên của một số trang mạng xã hội là bao nhiêu</a:t>
                </a:r>
                <a:r>
                  <a:rPr lang="en-US" sz="1875" b="1" kern="1200">
                    <a:solidFill>
                      <a:prstClr val="white"/>
                    </a:solidFill>
                    <a:latin typeface="Calibri" panose="020F0502020204030204"/>
                    <a:ea typeface="Tahoma" panose="020B0604030504040204" pitchFamily="34" charset="0"/>
                    <a:cs typeface="Tahoma" panose="020B0604030504040204" pitchFamily="34" charset="0"/>
                  </a:rPr>
                  <a:t> </a:t>
                </a:r>
                <a:r>
                  <a:rPr lang="en-US" sz="1875" b="1" kern="1200">
                    <a:solidFill>
                      <a:prstClr val="white"/>
                    </a:solidFill>
                    <a:latin typeface="Arial" panose="020B0604020202020204" pitchFamily="34" charset="0"/>
                    <a:ea typeface="Tahoma" panose="020B0604030504040204" pitchFamily="34" charset="0"/>
                    <a:cs typeface="Arial" panose="020B0604020202020204" pitchFamily="34" charset="0"/>
                  </a:rPr>
                  <a:t>?</a:t>
                </a:r>
                <a:endParaRPr lang="en-US" sz="1875"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36112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13821" y="3488843"/>
            <a:ext cx="3297456" cy="1398735"/>
            <a:chOff x="418429" y="2464001"/>
            <a:chExt cx="4396608" cy="1864980"/>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48080" y="2464001"/>
              <a:ext cx="371682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srgbClr val="9C5043"/>
                  </a:solidFill>
                  <a:latin typeface="Arial" panose="020B0604020202020204" pitchFamily="34" charset="0"/>
                  <a:ea typeface="Tahoma" panose="020B0604030504040204" pitchFamily="34" charset="0"/>
                  <a:cs typeface="Tahoma" panose="020B0604030504040204" pitchFamily="34" charset="0"/>
                </a:rPr>
                <a:t>Bình luận xấu về người khác.</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srgbClr val="9C5043"/>
                  </a:solidFill>
                  <a:latin typeface="Arial" panose="020B0604020202020204" pitchFamily="34" charset="0"/>
                  <a:ea typeface="Tahoma" panose="020B0604030504040204" pitchFamily="34" charset="0"/>
                  <a:cs typeface="Arial" panose="020B0604020202020204" pitchFamily="34" charset="0"/>
                </a:rPr>
                <a:t>Giao lưu với bạn</a:t>
              </a: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34049"/>
            <a:ext cx="3310301" cy="1412687"/>
            <a:chOff x="7376963" y="2445398"/>
            <a:chExt cx="4413735" cy="1883583"/>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5387" y="2445398"/>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vi-VN" sz="2250" kern="1200">
                  <a:solidFill>
                    <a:srgbClr val="9C5043"/>
                  </a:solidFill>
                  <a:latin typeface="Arial" panose="020B0604020202020204" pitchFamily="34" charset="0"/>
                  <a:ea typeface="Tahoma" panose="020B0604030504040204" pitchFamily="34" charset="0"/>
                  <a:cs typeface="Tahoma" panose="020B0604030504040204" pitchFamily="34" charset="0"/>
                </a:rPr>
                <a:t>Học hỏi kiến thức</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kern="1200">
                  <a:solidFill>
                    <a:srgbClr val="9C5043"/>
                  </a:solidFill>
                  <a:latin typeface="Arial" panose="020B0604020202020204" pitchFamily="34" charset="0"/>
                  <a:ea typeface="Tahoma" panose="020B0604030504040204" pitchFamily="34" charset="0"/>
                  <a:cs typeface="Arial" panose="020B0604020202020204" pitchFamily="34" charset="0"/>
                </a:rPr>
                <a:t>Chia sẻ các hình ảnh phù hợp của mình.</a:t>
              </a:r>
              <a:endParaRPr lang="en-US" sz="225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250" b="1" kern="1200">
                    <a:solidFill>
                      <a:prstClr val="white"/>
                    </a:solidFill>
                    <a:latin typeface="Arial" panose="020B0604020202020204" pitchFamily="34" charset="0"/>
                    <a:ea typeface="Tahoma" panose="020B0604030504040204" pitchFamily="34" charset="0"/>
                    <a:cs typeface="Arial" panose="020B0604020202020204" pitchFamily="34" charset="0"/>
                  </a:rPr>
                  <a:t>KHÔNG</a:t>
                </a:r>
                <a:r>
                  <a:rPr lang="vi-VN" sz="2250" b="1" kern="1200">
                    <a:solidFill>
                      <a:prstClr val="white"/>
                    </a:solidFill>
                    <a:latin typeface="Arial" panose="020B0604020202020204" pitchFamily="34" charset="0"/>
                    <a:ea typeface="Tahoma" panose="020B0604030504040204" pitchFamily="34" charset="0"/>
                    <a:cs typeface="Arial" panose="020B0604020202020204" pitchFamily="34" charset="0"/>
                  </a:rPr>
                  <a:t> nên dùng mạng xã hội cho mục đích nào sau đây?</a:t>
                </a:r>
                <a:endParaRPr lang="en-US" sz="225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defTabSz="685800">
                <a:buClrTx/>
              </a:pPr>
              <a:r>
                <a:rPr lang="en-US" sz="3150" kern="1200" dirty="0">
                  <a:solidFill>
                    <a:prstClr val="white"/>
                  </a:solidFill>
                  <a:latin typeface="iCiel Cadena" panose="02000503000000020004" pitchFamily="50" charset="0"/>
                  <a:ea typeface="+mn-ea"/>
                  <a:cs typeface="+mn-cs"/>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1499514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11" name="Cloud 10">
            <a:extLst>
              <a:ext uri="{FF2B5EF4-FFF2-40B4-BE49-F238E27FC236}">
                <a16:creationId xmlns:a16="http://schemas.microsoft.com/office/drawing/2014/main" id="{35FF6704-D547-1DE4-4CA0-F207C99AAFA7}"/>
              </a:ext>
            </a:extLst>
          </p:cNvPr>
          <p:cNvSpPr/>
          <p:nvPr/>
        </p:nvSpPr>
        <p:spPr>
          <a:xfrm>
            <a:off x="647325" y="1311192"/>
            <a:ext cx="3841346" cy="2070965"/>
          </a:xfrm>
          <a:prstGeom prst="cloud">
            <a:avLst/>
          </a:prstGeom>
          <a:solidFill>
            <a:srgbClr val="FFCC66"/>
          </a:solidFill>
          <a:ln>
            <a:solidFill>
              <a:srgbClr val="BB79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7D8D8A-7C42-C0A2-0DAF-CB585940DB66}"/>
              </a:ext>
            </a:extLst>
          </p:cNvPr>
          <p:cNvSpPr txBox="1"/>
          <p:nvPr/>
        </p:nvSpPr>
        <p:spPr>
          <a:xfrm>
            <a:off x="776036" y="1803192"/>
            <a:ext cx="3583924" cy="1287532"/>
          </a:xfrm>
          <a:prstGeom prst="rect">
            <a:avLst/>
          </a:prstGeom>
          <a:noFill/>
        </p:spPr>
        <p:txBody>
          <a:bodyPr wrap="square">
            <a:spAutoFit/>
          </a:bodyPr>
          <a:lstStyle/>
          <a:p>
            <a:pPr marL="0" marR="0" algn="ctr">
              <a:lnSpc>
                <a:spcPct val="150000"/>
              </a:lnSpc>
              <a:spcBef>
                <a:spcPts val="0"/>
              </a:spcBef>
              <a:spcAft>
                <a:spcPts val="0"/>
              </a:spcAft>
            </a:pPr>
            <a:r>
              <a:rPr lang="en-US" sz="1800" b="1">
                <a:solidFill>
                  <a:srgbClr val="000000"/>
                </a:solidFill>
                <a:effectLst/>
                <a:latin typeface="+mj-lt"/>
                <a:ea typeface="Calibri" panose="020F0502020204030204" pitchFamily="34" charset="0"/>
                <a:cs typeface="Times New Roman" panose="02020603050405020304" pitchFamily="18" charset="0"/>
              </a:rPr>
              <a:t>Bài tập 1:</a:t>
            </a:r>
            <a:r>
              <a:rPr lang="en-US" sz="1800">
                <a:solidFill>
                  <a:srgbClr val="000000"/>
                </a:solidFill>
                <a:effectLst/>
                <a:latin typeface="+mj-lt"/>
                <a:ea typeface="Calibri" panose="020F0502020204030204" pitchFamily="34" charset="0"/>
                <a:cs typeface="Times New Roman" panose="02020603050405020304" pitchFamily="18" charset="0"/>
              </a:rPr>
              <a:t> Em hãy nêu tên ba kênh trao đổi thông tin trên Internet.</a:t>
            </a:r>
            <a:endParaRPr lang="en-US" sz="1800">
              <a:effectLst/>
              <a:latin typeface="+mj-lt"/>
              <a:ea typeface="Calibri" panose="020F0502020204030204" pitchFamily="34" charset="0"/>
              <a:cs typeface="Times New Roman" panose="02020603050405020304" pitchFamily="18" charset="0"/>
            </a:endParaRPr>
          </a:p>
        </p:txBody>
      </p:sp>
      <p:sp>
        <p:nvSpPr>
          <p:cNvPr id="5136" name="Google Shape;5136;p37"/>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LUYỆN TẬP</a:t>
            </a:r>
            <a:endParaRPr sz="2500" b="1">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900A179B-2DD0-0C14-231A-7F3D8F9C36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707" y="118150"/>
            <a:ext cx="1245110" cy="1193042"/>
          </a:xfrm>
          <a:prstGeom prst="rect">
            <a:avLst/>
          </a:prstGeom>
        </p:spPr>
      </p:pic>
      <p:pic>
        <p:nvPicPr>
          <p:cNvPr id="8" name="Picture 3">
            <a:extLst>
              <a:ext uri="{FF2B5EF4-FFF2-40B4-BE49-F238E27FC236}">
                <a16:creationId xmlns:a16="http://schemas.microsoft.com/office/drawing/2014/main" id="{71FDC87F-7D0B-56D6-CA0B-13E7F62E5B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50787" y="3756962"/>
            <a:ext cx="2393213" cy="1289343"/>
          </a:xfrm>
          <a:prstGeom prst="rect">
            <a:avLst/>
          </a:prstGeom>
        </p:spPr>
      </p:pic>
      <p:sp>
        <p:nvSpPr>
          <p:cNvPr id="14" name="Arrow: Right 13">
            <a:extLst>
              <a:ext uri="{FF2B5EF4-FFF2-40B4-BE49-F238E27FC236}">
                <a16:creationId xmlns:a16="http://schemas.microsoft.com/office/drawing/2014/main" id="{D402D651-A3D9-84C1-B13C-3624EE91C176}"/>
              </a:ext>
            </a:extLst>
          </p:cNvPr>
          <p:cNvSpPr/>
          <p:nvPr/>
        </p:nvSpPr>
        <p:spPr>
          <a:xfrm>
            <a:off x="3720736" y="3348172"/>
            <a:ext cx="639028" cy="5259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09BE708-755B-0886-3D96-F2D997108612}"/>
              </a:ext>
            </a:extLst>
          </p:cNvPr>
          <p:cNvSpPr txBox="1"/>
          <p:nvPr/>
        </p:nvSpPr>
        <p:spPr>
          <a:xfrm>
            <a:off x="4532819" y="2598005"/>
            <a:ext cx="3595063" cy="1881990"/>
          </a:xfrm>
          <a:prstGeom prst="rect">
            <a:avLst/>
          </a:prstGeom>
          <a:noFill/>
        </p:spPr>
        <p:txBody>
          <a:bodyPr wrap="square" rtlCol="0">
            <a:spAutoFit/>
          </a:bodyPr>
          <a:lstStyle/>
          <a:p>
            <a:pPr>
              <a:lnSpc>
                <a:spcPct val="150000"/>
              </a:lnSpc>
            </a:pPr>
            <a:r>
              <a:rPr lang="en-US" sz="2000">
                <a:solidFill>
                  <a:srgbClr val="000000"/>
                </a:solidFill>
                <a:effectLst/>
                <a:latin typeface="+mj-lt"/>
                <a:ea typeface="Calibri" panose="020F0502020204030204" pitchFamily="34" charset="0"/>
              </a:rPr>
              <a:t>Ba kênh trao đổi thông tin trên Internet là: thư điện tử, mạng xã hội, báo điện tử, cổng thông tin, diễn đàn,…</a:t>
            </a:r>
            <a:endParaRPr lang="en-US" sz="2000">
              <a:latin typeface="+mj-lt"/>
            </a:endParaRPr>
          </a:p>
        </p:txBody>
      </p:sp>
      <p:pic>
        <p:nvPicPr>
          <p:cNvPr id="16" name="Picture 15">
            <a:extLst>
              <a:ext uri="{FF2B5EF4-FFF2-40B4-BE49-F238E27FC236}">
                <a16:creationId xmlns:a16="http://schemas.microsoft.com/office/drawing/2014/main" id="{977D01DC-7517-3335-3A52-7A3BD2E491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9269" y="3582724"/>
            <a:ext cx="1244761" cy="1355680"/>
          </a:xfrm>
          <a:prstGeom prst="rect">
            <a:avLst/>
          </a:prstGeom>
        </p:spPr>
      </p:pic>
    </p:spTree>
    <p:extLst>
      <p:ext uri="{BB962C8B-B14F-4D97-AF65-F5344CB8AC3E}">
        <p14:creationId xmlns:p14="http://schemas.microsoft.com/office/powerpoint/2010/main" val="2768335130"/>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102943" y="4259029"/>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5136;p37">
            <a:extLst>
              <a:ext uri="{FF2B5EF4-FFF2-40B4-BE49-F238E27FC236}">
                <a16:creationId xmlns:a16="http://schemas.microsoft.com/office/drawing/2014/main" id="{D956C653-DA32-7A41-B4E5-DC73126C269F}"/>
              </a:ext>
            </a:extLst>
          </p:cNvPr>
          <p:cNvSpPr txBox="1">
            <a:spLocks/>
          </p:cNvSpPr>
          <p:nvPr/>
        </p:nvSpPr>
        <p:spPr>
          <a:xfrm>
            <a:off x="444437" y="3048429"/>
            <a:ext cx="4498059" cy="15890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1pPr>
            <a:lvl2pPr marR="0" lvl="1"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2pPr>
            <a:lvl3pPr marR="0" lvl="2"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3pPr>
            <a:lvl4pPr marR="0" lvl="3"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4pPr>
            <a:lvl5pPr marR="0" lvl="4"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5pPr>
            <a:lvl6pPr marR="0" lvl="5"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6pPr>
            <a:lvl7pPr marR="0" lvl="6"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7pPr>
            <a:lvl8pPr marR="0" lvl="7"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8pPr>
            <a:lvl9pPr marR="0" lvl="8"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9pPr>
          </a:lstStyle>
          <a:p>
            <a:pPr marL="342900" indent="-342900" algn="just">
              <a:lnSpc>
                <a:spcPct val="150000"/>
              </a:lnSpc>
              <a:buFont typeface="Wingdings" panose="05000000000000000000" pitchFamily="2" charset="2"/>
              <a:buChar char="§"/>
            </a:pPr>
            <a:r>
              <a:rPr lang="en-US" sz="2000">
                <a:solidFill>
                  <a:srgbClr val="000000"/>
                </a:solidFill>
                <a:latin typeface="+mn-lt"/>
              </a:rPr>
              <a:t>Internet giúp tìm kiếm thông tin, t</a:t>
            </a:r>
            <a:r>
              <a:rPr lang="vi-VN" sz="2000">
                <a:solidFill>
                  <a:srgbClr val="000000"/>
                </a:solidFill>
                <a:latin typeface="+mn-lt"/>
              </a:rPr>
              <a:t>rao đổi thông tin, học tập,</a:t>
            </a:r>
            <a:r>
              <a:rPr lang="en-US" sz="2000">
                <a:solidFill>
                  <a:srgbClr val="000000"/>
                </a:solidFill>
                <a:latin typeface="+mn-lt"/>
              </a:rPr>
              <a:t> giải trí,</a:t>
            </a:r>
            <a:r>
              <a:rPr lang="vi-VN" sz="2000">
                <a:solidFill>
                  <a:srgbClr val="000000"/>
                </a:solidFill>
                <a:latin typeface="+mn-lt"/>
              </a:rPr>
              <a:t> gọi điện, nhắn tin cho bạn bè, người thân,…</a:t>
            </a:r>
          </a:p>
        </p:txBody>
      </p:sp>
      <p:pic>
        <p:nvPicPr>
          <p:cNvPr id="1026" name="Picture 2" descr="Internet là gì? Được thiết lập vào năm nào? Có lợi ích gì?">
            <a:extLst>
              <a:ext uri="{FF2B5EF4-FFF2-40B4-BE49-F238E27FC236}">
                <a16:creationId xmlns:a16="http://schemas.microsoft.com/office/drawing/2014/main" id="{C9ABB72D-8C94-ABB9-7763-395630954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802" y="1222161"/>
            <a:ext cx="3186633" cy="3065650"/>
          </a:xfrm>
          <a:prstGeom prst="ellipse">
            <a:avLst/>
          </a:prstGeom>
          <a:noFill/>
          <a:extLst>
            <a:ext uri="{909E8E84-426E-40DD-AFC4-6F175D3DCCD1}">
              <a14:hiddenFill xmlns:a14="http://schemas.microsoft.com/office/drawing/2010/main">
                <a:solidFill>
                  <a:srgbClr val="FFFFFF"/>
                </a:solidFill>
              </a14:hiddenFill>
            </a:ext>
          </a:extLst>
        </p:spPr>
      </p:pic>
      <p:sp>
        <p:nvSpPr>
          <p:cNvPr id="10" name="Google Shape;5136;p37">
            <a:extLst>
              <a:ext uri="{FF2B5EF4-FFF2-40B4-BE49-F238E27FC236}">
                <a16:creationId xmlns:a16="http://schemas.microsoft.com/office/drawing/2014/main" id="{F5D96C87-500D-898F-1FF9-252A23178531}"/>
              </a:ext>
            </a:extLst>
          </p:cNvPr>
          <p:cNvSpPr txBox="1">
            <a:spLocks/>
          </p:cNvSpPr>
          <p:nvPr/>
        </p:nvSpPr>
        <p:spPr>
          <a:xfrm>
            <a:off x="460805" y="952230"/>
            <a:ext cx="4498059" cy="15890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1pPr>
            <a:lvl2pPr marR="0" lvl="1"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2pPr>
            <a:lvl3pPr marR="0" lvl="2"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3pPr>
            <a:lvl4pPr marR="0" lvl="3"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4pPr>
            <a:lvl5pPr marR="0" lvl="4"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5pPr>
            <a:lvl6pPr marR="0" lvl="5"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6pPr>
            <a:lvl7pPr marR="0" lvl="6"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7pPr>
            <a:lvl8pPr marR="0" lvl="7"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8pPr>
            <a:lvl9pPr marR="0" lvl="8" algn="l" rtl="0">
              <a:lnSpc>
                <a:spcPct val="100000"/>
              </a:lnSpc>
              <a:spcBef>
                <a:spcPts val="0"/>
              </a:spcBef>
              <a:spcAft>
                <a:spcPts val="0"/>
              </a:spcAft>
              <a:buClr>
                <a:schemeClr val="dk1"/>
              </a:buClr>
              <a:buSzPts val="3200"/>
              <a:buFont typeface="Nanum Gothic Coding"/>
              <a:buNone/>
              <a:defRPr sz="3200" b="0" i="0" u="none" strike="noStrike" cap="none">
                <a:solidFill>
                  <a:schemeClr val="dk1"/>
                </a:solidFill>
                <a:latin typeface="Nanum Gothic Coding"/>
                <a:ea typeface="Nanum Gothic Coding"/>
                <a:cs typeface="Nanum Gothic Coding"/>
                <a:sym typeface="Nanum Gothic Coding"/>
              </a:defRPr>
            </a:lvl9pPr>
          </a:lstStyle>
          <a:p>
            <a:pPr marL="342900" indent="-342900" algn="just">
              <a:lnSpc>
                <a:spcPct val="150000"/>
              </a:lnSpc>
              <a:buFont typeface="Wingdings" panose="05000000000000000000" pitchFamily="2" charset="2"/>
              <a:buChar char="§"/>
            </a:pPr>
            <a:r>
              <a:rPr lang="en-US" sz="2000">
                <a:solidFill>
                  <a:srgbClr val="000000"/>
                </a:solidFill>
                <a:latin typeface="+mn-lt"/>
              </a:rPr>
              <a:t>Những cách trao đổi thông tin: </a:t>
            </a:r>
            <a:r>
              <a:rPr lang="vi-VN" sz="2000">
                <a:solidFill>
                  <a:srgbClr val="000000"/>
                </a:solidFill>
                <a:latin typeface="+mn-lt"/>
              </a:rPr>
              <a:t>gửi thư qua bưu điện, sử dụng điện báo, giử thư bằng thư điện tử, điện thoại, fax, điện tín,…</a:t>
            </a:r>
          </a:p>
        </p:txBody>
      </p:sp>
    </p:spTree>
    <p:extLst>
      <p:ext uri="{BB962C8B-B14F-4D97-AF65-F5344CB8AC3E}">
        <p14:creationId xmlns:p14="http://schemas.microsoft.com/office/powerpoint/2010/main" val="1543995831"/>
      </p:ext>
    </p:extLst>
  </p:cSld>
  <p:clrMapOvr>
    <a:masterClrMapping/>
  </p:clrMapOvr>
  <p:transition spd="slow">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3" name="TextBox 2">
            <a:extLst>
              <a:ext uri="{FF2B5EF4-FFF2-40B4-BE49-F238E27FC236}">
                <a16:creationId xmlns:a16="http://schemas.microsoft.com/office/drawing/2014/main" id="{217D8D8A-7C42-C0A2-0DAF-CB585940DB66}"/>
              </a:ext>
            </a:extLst>
          </p:cNvPr>
          <p:cNvSpPr txBox="1"/>
          <p:nvPr/>
        </p:nvSpPr>
        <p:spPr>
          <a:xfrm>
            <a:off x="839352" y="1311192"/>
            <a:ext cx="6508473" cy="3266985"/>
          </a:xfrm>
          <a:prstGeom prst="rect">
            <a:avLst/>
          </a:prstGeom>
          <a:noFill/>
        </p:spPr>
        <p:txBody>
          <a:bodyPr wrap="square">
            <a:spAutoFit/>
          </a:bodyPr>
          <a:lstStyle/>
          <a:p>
            <a:pPr marL="0" marR="0">
              <a:lnSpc>
                <a:spcPct val="150000"/>
              </a:lnSpc>
              <a:spcBef>
                <a:spcPts val="0"/>
              </a:spcBef>
              <a:spcAft>
                <a:spcPts val="0"/>
              </a:spcAft>
            </a:pPr>
            <a:r>
              <a:rPr lang="vi-VN" sz="2000" b="1" i="1">
                <a:solidFill>
                  <a:srgbClr val="FF0000"/>
                </a:solidFill>
                <a:effectLst/>
                <a:latin typeface="+mn-lt"/>
                <a:ea typeface="Calibri" panose="020F0502020204030204" pitchFamily="34" charset="0"/>
                <a:cs typeface="Times New Roman" panose="02020603050405020304" pitchFamily="18" charset="0"/>
              </a:rPr>
              <a:t>Bài tập 2: </a:t>
            </a:r>
            <a:r>
              <a:rPr lang="vi-VN" sz="2000" b="1" i="1">
                <a:solidFill>
                  <a:srgbClr val="000000"/>
                </a:solidFill>
                <a:effectLst/>
                <a:latin typeface="+mn-lt"/>
                <a:ea typeface="Calibri" panose="020F0502020204030204" pitchFamily="34" charset="0"/>
                <a:cs typeface="Times New Roman" panose="02020603050405020304" pitchFamily="18" charset="0"/>
              </a:rPr>
              <a:t>Các câu nói sau đây đúng hay sai?</a:t>
            </a:r>
          </a:p>
          <a:p>
            <a:pPr marL="0" marR="0">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a) Mạng xã hội giúp mọi người tương tác với nhau mà không cần gặp mặt.</a:t>
            </a:r>
            <a:r>
              <a:rPr lang="vi-VN" sz="20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 </a:t>
            </a:r>
            <a:endParaRPr lang="vi-VN" sz="2000">
              <a:solidFill>
                <a:srgbClr val="000000"/>
              </a:solidFill>
              <a:effectLst/>
              <a:latin typeface="+mn-lt"/>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b) Tất cả các website đều là mạng xã hội</a:t>
            </a:r>
          </a:p>
          <a:p>
            <a:pPr marL="0" marR="0">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c) Người xấu có thể đưa tin giả lên mạng xã hội. Vì vậy, chỉ nên trò chuyện với người mình quen biết.</a:t>
            </a:r>
          </a:p>
          <a:p>
            <a:pPr marL="0" marR="0">
              <a:lnSpc>
                <a:spcPct val="150000"/>
              </a:lnSpc>
              <a:spcBef>
                <a:spcPts val="0"/>
              </a:spcBef>
              <a:spcAft>
                <a:spcPts val="0"/>
              </a:spcAft>
            </a:pPr>
            <a:r>
              <a:rPr lang="vi-VN" sz="2000">
                <a:solidFill>
                  <a:srgbClr val="000000"/>
                </a:solidFill>
                <a:effectLst/>
                <a:latin typeface="+mn-lt"/>
                <a:ea typeface="Calibri" panose="020F0502020204030204" pitchFamily="34" charset="0"/>
                <a:cs typeface="Times New Roman" panose="02020603050405020304" pitchFamily="18" charset="0"/>
              </a:rPr>
              <a:t>d) Bất cứ tuổi nào cũng có thể tham gia mạng xã hội.</a:t>
            </a:r>
          </a:p>
        </p:txBody>
      </p:sp>
      <p:sp>
        <p:nvSpPr>
          <p:cNvPr id="5136" name="Google Shape;5136;p37"/>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LUYỆN TẬP</a:t>
            </a:r>
            <a:endParaRPr sz="2500" b="1">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900A179B-2DD0-0C14-231A-7F3D8F9C36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707" y="118150"/>
            <a:ext cx="1245110" cy="1193042"/>
          </a:xfrm>
          <a:prstGeom prst="rect">
            <a:avLst/>
          </a:prstGeom>
        </p:spPr>
      </p:pic>
      <p:pic>
        <p:nvPicPr>
          <p:cNvPr id="8" name="Picture 3">
            <a:extLst>
              <a:ext uri="{FF2B5EF4-FFF2-40B4-BE49-F238E27FC236}">
                <a16:creationId xmlns:a16="http://schemas.microsoft.com/office/drawing/2014/main" id="{71FDC87F-7D0B-56D6-CA0B-13E7F62E5B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50787" y="3756962"/>
            <a:ext cx="2393213" cy="1289343"/>
          </a:xfrm>
          <a:prstGeom prst="rect">
            <a:avLst/>
          </a:prstGeom>
        </p:spPr>
      </p:pic>
      <p:sp>
        <p:nvSpPr>
          <p:cNvPr id="5" name="TextBox 4">
            <a:extLst>
              <a:ext uri="{FF2B5EF4-FFF2-40B4-BE49-F238E27FC236}">
                <a16:creationId xmlns:a16="http://schemas.microsoft.com/office/drawing/2014/main" id="{1B5C0AA0-02E8-57F5-52B4-291ECAE5125C}"/>
              </a:ext>
            </a:extLst>
          </p:cNvPr>
          <p:cNvSpPr txBox="1"/>
          <p:nvPr/>
        </p:nvSpPr>
        <p:spPr>
          <a:xfrm>
            <a:off x="7103903" y="2054360"/>
            <a:ext cx="484155" cy="630942"/>
          </a:xfrm>
          <a:prstGeom prst="rect">
            <a:avLst/>
          </a:prstGeom>
          <a:noFill/>
        </p:spPr>
        <p:txBody>
          <a:bodyPr wrap="square">
            <a:spAutoFit/>
          </a:bodyPr>
          <a:lstStyle/>
          <a:p>
            <a:r>
              <a:rPr lang="vi-VN" sz="35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a:t>
            </a:r>
            <a:endParaRPr lang="en-US" sz="3500"/>
          </a:p>
        </p:txBody>
      </p:sp>
      <p:sp>
        <p:nvSpPr>
          <p:cNvPr id="7" name="TextBox 6">
            <a:extLst>
              <a:ext uri="{FF2B5EF4-FFF2-40B4-BE49-F238E27FC236}">
                <a16:creationId xmlns:a16="http://schemas.microsoft.com/office/drawing/2014/main" id="{AD0E6FC4-87FB-05B5-544B-6D9EF9E87D6C}"/>
              </a:ext>
            </a:extLst>
          </p:cNvPr>
          <p:cNvSpPr txBox="1"/>
          <p:nvPr/>
        </p:nvSpPr>
        <p:spPr>
          <a:xfrm>
            <a:off x="7126109" y="2685302"/>
            <a:ext cx="629106" cy="630942"/>
          </a:xfrm>
          <a:prstGeom prst="rect">
            <a:avLst/>
          </a:prstGeom>
          <a:noFill/>
        </p:spPr>
        <p:txBody>
          <a:bodyPr wrap="square">
            <a:spAutoFit/>
          </a:bodyPr>
          <a:lstStyle/>
          <a:p>
            <a:r>
              <a:rPr lang="vi-VN" sz="35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a:t>
            </a:r>
            <a:endParaRPr lang="en-US" sz="3500"/>
          </a:p>
        </p:txBody>
      </p:sp>
      <p:sp>
        <p:nvSpPr>
          <p:cNvPr id="9" name="TextBox 8">
            <a:extLst>
              <a:ext uri="{FF2B5EF4-FFF2-40B4-BE49-F238E27FC236}">
                <a16:creationId xmlns:a16="http://schemas.microsoft.com/office/drawing/2014/main" id="{019152FC-30A9-CAF9-78E8-A254945EC17E}"/>
              </a:ext>
            </a:extLst>
          </p:cNvPr>
          <p:cNvSpPr txBox="1"/>
          <p:nvPr/>
        </p:nvSpPr>
        <p:spPr>
          <a:xfrm>
            <a:off x="7140738" y="3336970"/>
            <a:ext cx="484155" cy="630942"/>
          </a:xfrm>
          <a:prstGeom prst="rect">
            <a:avLst/>
          </a:prstGeom>
          <a:noFill/>
        </p:spPr>
        <p:txBody>
          <a:bodyPr wrap="square">
            <a:spAutoFit/>
          </a:bodyPr>
          <a:lstStyle/>
          <a:p>
            <a:r>
              <a:rPr lang="vi-VN" sz="35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a:t>
            </a:r>
            <a:endParaRPr lang="en-US" sz="3500"/>
          </a:p>
        </p:txBody>
      </p:sp>
      <p:sp>
        <p:nvSpPr>
          <p:cNvPr id="12" name="TextBox 11">
            <a:extLst>
              <a:ext uri="{FF2B5EF4-FFF2-40B4-BE49-F238E27FC236}">
                <a16:creationId xmlns:a16="http://schemas.microsoft.com/office/drawing/2014/main" id="{2B85B53F-A4B4-825F-A1B4-3152CF389CA0}"/>
              </a:ext>
            </a:extLst>
          </p:cNvPr>
          <p:cNvSpPr txBox="1"/>
          <p:nvPr/>
        </p:nvSpPr>
        <p:spPr>
          <a:xfrm>
            <a:off x="7130189" y="4021151"/>
            <a:ext cx="629106" cy="630942"/>
          </a:xfrm>
          <a:prstGeom prst="rect">
            <a:avLst/>
          </a:prstGeom>
          <a:noFill/>
        </p:spPr>
        <p:txBody>
          <a:bodyPr wrap="square">
            <a:spAutoFit/>
          </a:bodyPr>
          <a:lstStyle/>
          <a:p>
            <a:r>
              <a:rPr lang="vi-VN" sz="3500">
                <a:solidFill>
                  <a:srgbClr val="000000"/>
                </a:solidFill>
                <a:effectLst/>
                <a:latin typeface="+mn-lt"/>
                <a:ea typeface="Calibri" panose="020F0502020204030204" pitchFamily="34" charset="0"/>
                <a:cs typeface="Times New Roman" panose="02020603050405020304" pitchFamily="18" charset="0"/>
                <a:sym typeface="Wingdings" panose="05000000000000000000" pitchFamily="2" charset="2"/>
              </a:rPr>
              <a:t></a:t>
            </a:r>
            <a:endParaRPr lang="en-US" sz="3500"/>
          </a:p>
        </p:txBody>
      </p:sp>
    </p:spTree>
    <p:extLst>
      <p:ext uri="{BB962C8B-B14F-4D97-AF65-F5344CB8AC3E}">
        <p14:creationId xmlns:p14="http://schemas.microsoft.com/office/powerpoint/2010/main" val="189009125"/>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3" name="TextBox 2">
            <a:extLst>
              <a:ext uri="{FF2B5EF4-FFF2-40B4-BE49-F238E27FC236}">
                <a16:creationId xmlns:a16="http://schemas.microsoft.com/office/drawing/2014/main" id="{217D8D8A-7C42-C0A2-0DAF-CB585940DB66}"/>
              </a:ext>
            </a:extLst>
          </p:cNvPr>
          <p:cNvSpPr txBox="1"/>
          <p:nvPr/>
        </p:nvSpPr>
        <p:spPr>
          <a:xfrm>
            <a:off x="882489" y="1239195"/>
            <a:ext cx="7469136" cy="1420325"/>
          </a:xfrm>
          <a:prstGeom prst="rect">
            <a:avLst/>
          </a:prstGeom>
          <a:noFill/>
        </p:spPr>
        <p:txBody>
          <a:bodyPr wrap="square">
            <a:spAutoFit/>
          </a:bodyPr>
          <a:lstStyle/>
          <a:p>
            <a:pPr marL="0" marR="0">
              <a:lnSpc>
                <a:spcPct val="150000"/>
              </a:lnSpc>
              <a:spcBef>
                <a:spcPts val="0"/>
              </a:spcBef>
              <a:spcAft>
                <a:spcPts val="0"/>
              </a:spcAft>
            </a:pPr>
            <a:r>
              <a:rPr lang="vi-VN" sz="2000" b="1" i="1">
                <a:solidFill>
                  <a:srgbClr val="FF0000"/>
                </a:solidFill>
                <a:effectLst/>
                <a:latin typeface="+mn-lt"/>
                <a:ea typeface="Calibri" panose="020F0502020204030204" pitchFamily="34" charset="0"/>
                <a:cs typeface="Times New Roman" panose="02020603050405020304" pitchFamily="18" charset="0"/>
              </a:rPr>
              <a:t>Bài 1: </a:t>
            </a:r>
            <a:r>
              <a:rPr lang="vi-VN" sz="2000" i="1">
                <a:effectLst/>
                <a:latin typeface="+mn-lt"/>
                <a:ea typeface="Calibri" panose="020F0502020204030204" pitchFamily="34" charset="0"/>
                <a:cs typeface="Times New Roman" panose="02020603050405020304" pitchFamily="18" charset="0"/>
              </a:rPr>
              <a:t>Em hãy tìm hiểu kĩ một mạng xã hội (ví dụ: Zalo, Lotus) mà em quan tâm và giới thiệu với các bạn hay người thân về mạng xã hội đó. </a:t>
            </a:r>
          </a:p>
        </p:txBody>
      </p:sp>
      <p:sp>
        <p:nvSpPr>
          <p:cNvPr id="5136" name="Google Shape;5136;p37"/>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VẬN DỤNG</a:t>
            </a:r>
            <a:endParaRPr sz="2500" b="1">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900A179B-2DD0-0C14-231A-7F3D8F9C36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707" y="118150"/>
            <a:ext cx="1245110" cy="1193042"/>
          </a:xfrm>
          <a:prstGeom prst="rect">
            <a:avLst/>
          </a:prstGeom>
        </p:spPr>
      </p:pic>
      <p:pic>
        <p:nvPicPr>
          <p:cNvPr id="2" name="Picture 4">
            <a:extLst>
              <a:ext uri="{FF2B5EF4-FFF2-40B4-BE49-F238E27FC236}">
                <a16:creationId xmlns:a16="http://schemas.microsoft.com/office/drawing/2014/main" id="{32AADF10-FAB0-32D3-A3D2-465E9860A2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2263" y="2916015"/>
            <a:ext cx="1689427" cy="1689427"/>
          </a:xfrm>
          <a:prstGeom prst="rect">
            <a:avLst/>
          </a:prstGeom>
        </p:spPr>
      </p:pic>
      <p:sp>
        <p:nvSpPr>
          <p:cNvPr id="6" name="TextBox 5">
            <a:extLst>
              <a:ext uri="{FF2B5EF4-FFF2-40B4-BE49-F238E27FC236}">
                <a16:creationId xmlns:a16="http://schemas.microsoft.com/office/drawing/2014/main" id="{03AE6956-B185-C3EC-5A95-9DB208157CD8}"/>
              </a:ext>
            </a:extLst>
          </p:cNvPr>
          <p:cNvSpPr txBox="1"/>
          <p:nvPr/>
        </p:nvSpPr>
        <p:spPr>
          <a:xfrm>
            <a:off x="2905385" y="2659520"/>
            <a:ext cx="5446240" cy="2118529"/>
          </a:xfrm>
          <a:prstGeom prst="rect">
            <a:avLst/>
          </a:prstGeom>
          <a:noFill/>
        </p:spPr>
        <p:txBody>
          <a:bodyPr wrap="square" rtlCol="0">
            <a:spAutoFit/>
          </a:bodyPr>
          <a:lstStyle/>
          <a:p>
            <a:pPr marL="285750" indent="-285750">
              <a:lnSpc>
                <a:spcPct val="150000"/>
              </a:lnSpc>
              <a:buFontTx/>
              <a:buChar char="-"/>
            </a:pPr>
            <a:r>
              <a:rPr lang="vi-VN" sz="1800"/>
              <a:t>Ứng dụng cho phép người dùng gọi điện, nhắn tin kết nối với nhau trên không gian mạng.</a:t>
            </a:r>
          </a:p>
          <a:p>
            <a:pPr marL="285750" indent="-285750">
              <a:lnSpc>
                <a:spcPct val="150000"/>
              </a:lnSpc>
              <a:buFontTx/>
              <a:buChar char="-"/>
            </a:pPr>
            <a:r>
              <a:rPr lang="vi-VN" sz="1800"/>
              <a:t>Người dùng đủ 13 tuổi mới có thể đăng kí sử dụng tài khoản.</a:t>
            </a:r>
          </a:p>
          <a:p>
            <a:pPr marL="285750" indent="-285750">
              <a:lnSpc>
                <a:spcPct val="150000"/>
              </a:lnSpc>
              <a:buFontTx/>
              <a:buChar char="-"/>
            </a:pPr>
            <a:r>
              <a:rPr lang="vi-VN" sz="1800"/>
              <a:t>Lưu ý bảo mật thông tin khi sử dụng zalo.</a:t>
            </a:r>
            <a:endParaRPr lang="en-US" sz="1800"/>
          </a:p>
        </p:txBody>
      </p:sp>
    </p:spTree>
    <p:extLst>
      <p:ext uri="{BB962C8B-B14F-4D97-AF65-F5344CB8AC3E}">
        <p14:creationId xmlns:p14="http://schemas.microsoft.com/office/powerpoint/2010/main" val="1103435418"/>
      </p:ext>
    </p:extLst>
  </p:cSld>
  <p:clrMapOvr>
    <a:masterClrMapping/>
  </p:clrMapOvr>
  <p:transition spd="slow">
    <p:comb/>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3" name="TextBox 2">
            <a:extLst>
              <a:ext uri="{FF2B5EF4-FFF2-40B4-BE49-F238E27FC236}">
                <a16:creationId xmlns:a16="http://schemas.microsoft.com/office/drawing/2014/main" id="{217D8D8A-7C42-C0A2-0DAF-CB585940DB66}"/>
              </a:ext>
            </a:extLst>
          </p:cNvPr>
          <p:cNvSpPr txBox="1"/>
          <p:nvPr/>
        </p:nvSpPr>
        <p:spPr>
          <a:xfrm>
            <a:off x="882489" y="1239195"/>
            <a:ext cx="7469136" cy="1420325"/>
          </a:xfrm>
          <a:prstGeom prst="rect">
            <a:avLst/>
          </a:prstGeom>
          <a:noFill/>
        </p:spPr>
        <p:txBody>
          <a:bodyPr wrap="square">
            <a:spAutoFit/>
          </a:bodyPr>
          <a:lstStyle/>
          <a:p>
            <a:pPr marL="0" marR="0">
              <a:lnSpc>
                <a:spcPct val="150000"/>
              </a:lnSpc>
              <a:spcBef>
                <a:spcPts val="0"/>
              </a:spcBef>
              <a:spcAft>
                <a:spcPts val="0"/>
              </a:spcAft>
            </a:pPr>
            <a:r>
              <a:rPr lang="vi-VN" sz="2000" b="1" i="1">
                <a:solidFill>
                  <a:srgbClr val="FF0000"/>
                </a:solidFill>
                <a:effectLst/>
                <a:latin typeface="+mn-lt"/>
                <a:ea typeface="Calibri" panose="020F0502020204030204" pitchFamily="34" charset="0"/>
                <a:cs typeface="Times New Roman" panose="02020603050405020304" pitchFamily="18" charset="0"/>
              </a:rPr>
              <a:t>Bài tập 2: </a:t>
            </a:r>
            <a:r>
              <a:rPr lang="vi-VN" sz="2000" b="1" i="1">
                <a:effectLst/>
                <a:latin typeface="+mn-lt"/>
                <a:ea typeface="Calibri" panose="020F0502020204030204" pitchFamily="34" charset="0"/>
                <a:cs typeface="Times New Roman" panose="02020603050405020304" pitchFamily="18" charset="0"/>
              </a:rPr>
              <a:t>Em hãy tìm hiểu thêm những ví dụ cụ thể về hậu quả của việc sử dụng thông tin vào mục đích sai trái. Hãy chia sẻ với người thân và bạn bè để cùng phòng tránh.</a:t>
            </a:r>
            <a:endParaRPr lang="vi-VN" sz="2000" i="1">
              <a:effectLst/>
              <a:latin typeface="+mn-lt"/>
              <a:ea typeface="Calibri" panose="020F0502020204030204" pitchFamily="34" charset="0"/>
              <a:cs typeface="Times New Roman" panose="02020603050405020304" pitchFamily="18" charset="0"/>
            </a:endParaRPr>
          </a:p>
        </p:txBody>
      </p:sp>
      <p:sp>
        <p:nvSpPr>
          <p:cNvPr id="5136" name="Google Shape;5136;p37"/>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VẬN DỤNG</a:t>
            </a:r>
            <a:endParaRPr sz="2500" b="1">
              <a:solidFill>
                <a:srgbClr val="000000"/>
              </a:solidFill>
              <a:latin typeface="+mn-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9">
            <a:extLst>
              <a:ext uri="{FF2B5EF4-FFF2-40B4-BE49-F238E27FC236}">
                <a16:creationId xmlns:a16="http://schemas.microsoft.com/office/drawing/2014/main" id="{900A179B-2DD0-0C14-231A-7F3D8F9C36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707" y="118150"/>
            <a:ext cx="1245110" cy="1193042"/>
          </a:xfrm>
          <a:prstGeom prst="rect">
            <a:avLst/>
          </a:prstGeom>
        </p:spPr>
      </p:pic>
      <p:sp>
        <p:nvSpPr>
          <p:cNvPr id="6" name="TextBox 5">
            <a:extLst>
              <a:ext uri="{FF2B5EF4-FFF2-40B4-BE49-F238E27FC236}">
                <a16:creationId xmlns:a16="http://schemas.microsoft.com/office/drawing/2014/main" id="{03AE6956-B185-C3EC-5A95-9DB208157CD8}"/>
              </a:ext>
            </a:extLst>
          </p:cNvPr>
          <p:cNvSpPr txBox="1"/>
          <p:nvPr/>
        </p:nvSpPr>
        <p:spPr>
          <a:xfrm>
            <a:off x="1268701" y="2974885"/>
            <a:ext cx="7082924" cy="1703030"/>
          </a:xfrm>
          <a:prstGeom prst="rect">
            <a:avLst/>
          </a:prstGeom>
          <a:noFill/>
        </p:spPr>
        <p:txBody>
          <a:bodyPr wrap="square" rtlCol="0">
            <a:spAutoFit/>
          </a:bodyPr>
          <a:lstStyle/>
          <a:p>
            <a:pPr marL="285750" indent="-285750">
              <a:lnSpc>
                <a:spcPct val="150000"/>
              </a:lnSpc>
              <a:buFontTx/>
              <a:buChar char="-"/>
            </a:pPr>
            <a:r>
              <a:rPr lang="vi-VN" sz="1800"/>
              <a:t>Những thông tin xấu, đoạn video cắt ghép của một người có thể xúc phạm nhân phẩm, danh dự của người khác, thậm chí ảnh hưởng đến tâm lí và tính mạng của họ.</a:t>
            </a:r>
          </a:p>
          <a:p>
            <a:pPr marL="285750" indent="-285750">
              <a:lnSpc>
                <a:spcPct val="150000"/>
              </a:lnSpc>
              <a:buFontTx/>
              <a:buChar char="-"/>
            </a:pPr>
            <a:r>
              <a:rPr lang="vi-VN" sz="1800"/>
              <a:t>Những thông tin lừa đảo có thể gây thiệt hại cho nạn nhân.</a:t>
            </a:r>
          </a:p>
        </p:txBody>
      </p:sp>
      <p:sp>
        <p:nvSpPr>
          <p:cNvPr id="5" name="Arrow: Right 4">
            <a:extLst>
              <a:ext uri="{FF2B5EF4-FFF2-40B4-BE49-F238E27FC236}">
                <a16:creationId xmlns:a16="http://schemas.microsoft.com/office/drawing/2014/main" id="{D5930D9F-F15F-ABC6-D770-E3F3FF47C1D9}"/>
              </a:ext>
            </a:extLst>
          </p:cNvPr>
          <p:cNvSpPr/>
          <p:nvPr/>
        </p:nvSpPr>
        <p:spPr>
          <a:xfrm>
            <a:off x="629673" y="3572815"/>
            <a:ext cx="639028" cy="52598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691413"/>
      </p:ext>
    </p:extLst>
  </p:cSld>
  <p:clrMapOvr>
    <a:masterClrMapping/>
  </p:clrMapOvr>
  <p:transition spd="slow">
    <p:comb/>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92"/>
        <p:cNvGrpSpPr/>
        <p:nvPr/>
      </p:nvGrpSpPr>
      <p:grpSpPr>
        <a:xfrm>
          <a:off x="0" y="0"/>
          <a:ext cx="0" cy="0"/>
          <a:chOff x="0" y="0"/>
          <a:chExt cx="0" cy="0"/>
        </a:xfrm>
      </p:grpSpPr>
      <p:sp>
        <p:nvSpPr>
          <p:cNvPr id="8293" name="Google Shape;8293;p68">
            <a:hlinkClick r:id="" action="ppaction://hlinkshowjump?jump=previousslide"/>
          </p:cNvPr>
          <p:cNvSpPr/>
          <p:nvPr/>
        </p:nvSpPr>
        <p:spPr>
          <a:xfrm>
            <a:off x="737286" y="437027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8294" name="Google Shape;8294;p68">
            <a:hlinkClick r:id="" action="ppaction://hlinkshowjump?jump=nextslide"/>
          </p:cNvPr>
          <p:cNvSpPr/>
          <p:nvPr/>
        </p:nvSpPr>
        <p:spPr>
          <a:xfrm>
            <a:off x="7573086" y="437027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8295" name="Google Shape;8295;p68"/>
          <p:cNvGrpSpPr/>
          <p:nvPr/>
        </p:nvGrpSpPr>
        <p:grpSpPr>
          <a:xfrm>
            <a:off x="511624" y="1417225"/>
            <a:ext cx="3044100" cy="1765601"/>
            <a:chOff x="713075" y="1225734"/>
            <a:chExt cx="3991525" cy="2895891"/>
          </a:xfrm>
        </p:grpSpPr>
        <p:sp>
          <p:nvSpPr>
            <p:cNvPr id="8296" name="Google Shape;8296;p68"/>
            <p:cNvSpPr/>
            <p:nvPr/>
          </p:nvSpPr>
          <p:spPr>
            <a:xfrm>
              <a:off x="713075" y="1225734"/>
              <a:ext cx="3991500" cy="369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8297" name="Google Shape;8297;p68"/>
            <p:cNvGrpSpPr/>
            <p:nvPr/>
          </p:nvGrpSpPr>
          <p:grpSpPr>
            <a:xfrm>
              <a:off x="3925025" y="1331775"/>
              <a:ext cx="655400" cy="157800"/>
              <a:chOff x="7968325" y="355525"/>
              <a:chExt cx="655400" cy="157800"/>
            </a:xfrm>
          </p:grpSpPr>
          <p:sp>
            <p:nvSpPr>
              <p:cNvPr id="8298" name="Google Shape;8298;p68"/>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99" name="Google Shape;8299;p68"/>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8300" name="Google Shape;8300;p68"/>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01" name="Google Shape;8301;p68"/>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8302" name="Google Shape;8302;p68"/>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68"/>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04" name="Google Shape;8304;p68"/>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sp>
          <p:nvSpPr>
            <p:cNvPr id="8305" name="Google Shape;8305;p68"/>
            <p:cNvSpPr/>
            <p:nvPr/>
          </p:nvSpPr>
          <p:spPr>
            <a:xfrm>
              <a:off x="713100" y="1595625"/>
              <a:ext cx="3991500" cy="25260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sp>
        <p:nvSpPr>
          <p:cNvPr id="8311" name="Google Shape;8311;p68"/>
          <p:cNvSpPr/>
          <p:nvPr/>
        </p:nvSpPr>
        <p:spPr>
          <a:xfrm rot="-5400000">
            <a:off x="6168959" y="2510187"/>
            <a:ext cx="656700" cy="26700"/>
          </a:xfrm>
          <a:prstGeom prst="roundRect">
            <a:avLst>
              <a:gd name="adj" fmla="val 50000"/>
            </a:avLst>
          </a:prstGeom>
          <a:solidFill>
            <a:srgbClr val="FFFFFF">
              <a:alpha val="36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68"/>
          <p:cNvSpPr/>
          <p:nvPr/>
        </p:nvSpPr>
        <p:spPr>
          <a:xfrm>
            <a:off x="740398" y="1019137"/>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68"/>
          <p:cNvSpPr/>
          <p:nvPr/>
        </p:nvSpPr>
        <p:spPr>
          <a:xfrm>
            <a:off x="5171963" y="4224300"/>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68"/>
          <p:cNvSpPr/>
          <p:nvPr/>
        </p:nvSpPr>
        <p:spPr>
          <a:xfrm>
            <a:off x="7687838" y="824025"/>
            <a:ext cx="350100" cy="350100"/>
          </a:xfrm>
          <a:prstGeom prst="star4">
            <a:avLst>
              <a:gd name="adj" fmla="val 15639"/>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16" name="Google Shape;8316;p68"/>
          <p:cNvGrpSpPr/>
          <p:nvPr/>
        </p:nvGrpSpPr>
        <p:grpSpPr>
          <a:xfrm>
            <a:off x="4167084" y="3402143"/>
            <a:ext cx="366288" cy="328886"/>
            <a:chOff x="4056463" y="3513414"/>
            <a:chExt cx="366288" cy="328886"/>
          </a:xfrm>
        </p:grpSpPr>
        <p:sp>
          <p:nvSpPr>
            <p:cNvPr id="8317" name="Google Shape;8317;p68"/>
            <p:cNvSpPr/>
            <p:nvPr/>
          </p:nvSpPr>
          <p:spPr>
            <a:xfrm>
              <a:off x="4268586" y="3513414"/>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68"/>
            <p:cNvSpPr/>
            <p:nvPr/>
          </p:nvSpPr>
          <p:spPr>
            <a:xfrm>
              <a:off x="4056463" y="3630200"/>
              <a:ext cx="212100" cy="212100"/>
            </a:xfrm>
            <a:prstGeom prst="star4">
              <a:avLst>
                <a:gd name="adj" fmla="val 15639"/>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9" name="Google Shape;8319;p68"/>
          <p:cNvGrpSpPr/>
          <p:nvPr/>
        </p:nvGrpSpPr>
        <p:grpSpPr>
          <a:xfrm>
            <a:off x="8290351" y="863900"/>
            <a:ext cx="123600" cy="3239150"/>
            <a:chOff x="8290351" y="863900"/>
            <a:chExt cx="123600" cy="3239150"/>
          </a:xfrm>
        </p:grpSpPr>
        <p:sp>
          <p:nvSpPr>
            <p:cNvPr id="8320" name="Google Shape;8320;p68"/>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68"/>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68"/>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68"/>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68"/>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5" name="Google Shape;8325;p68"/>
          <p:cNvSpPr/>
          <p:nvPr/>
        </p:nvSpPr>
        <p:spPr>
          <a:xfrm>
            <a:off x="8311298" y="365715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68"/>
          <p:cNvSpPr/>
          <p:nvPr/>
        </p:nvSpPr>
        <p:spPr>
          <a:xfrm>
            <a:off x="2690653" y="898275"/>
            <a:ext cx="212100" cy="201600"/>
          </a:xfrm>
          <a:prstGeom prst="star5">
            <a:avLst>
              <a:gd name="adj" fmla="val 19098"/>
              <a:gd name="hf" fmla="val 105146"/>
              <a:gd name="vf" fmla="val 110557"/>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68">
            <a:hlinkClick r:id="" action="ppaction://hlinkshowjump?jump=previousslide"/>
          </p:cNvPr>
          <p:cNvSpPr txBox="1">
            <a:spLocks noGrp="1"/>
          </p:cNvSpPr>
          <p:nvPr>
            <p:ph type="subTitle" idx="2"/>
          </p:nvPr>
        </p:nvSpPr>
        <p:spPr>
          <a:xfrm>
            <a:off x="807485" y="438510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8328" name="Google Shape;8328;p68">
            <a:hlinkClick r:id="" action="ppaction://hlinkshowjump?jump=nextslide"/>
          </p:cNvPr>
          <p:cNvSpPr txBox="1">
            <a:spLocks noGrp="1"/>
          </p:cNvSpPr>
          <p:nvPr>
            <p:ph type="subTitle" idx="3"/>
          </p:nvPr>
        </p:nvSpPr>
        <p:spPr>
          <a:xfrm>
            <a:off x="7643285" y="438510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sp>
        <p:nvSpPr>
          <p:cNvPr id="5" name="Subtitle 4">
            <a:extLst>
              <a:ext uri="{FF2B5EF4-FFF2-40B4-BE49-F238E27FC236}">
                <a16:creationId xmlns:a16="http://schemas.microsoft.com/office/drawing/2014/main" id="{6B1088D9-04EF-00BE-8EF0-04BC15065163}"/>
              </a:ext>
            </a:extLst>
          </p:cNvPr>
          <p:cNvSpPr>
            <a:spLocks noGrp="1"/>
          </p:cNvSpPr>
          <p:nvPr>
            <p:ph type="subTitle" idx="1"/>
          </p:nvPr>
        </p:nvSpPr>
        <p:spPr>
          <a:xfrm>
            <a:off x="473573" y="2051874"/>
            <a:ext cx="3044100" cy="735000"/>
          </a:xfrm>
        </p:spPr>
        <p:txBody>
          <a:bodyPr/>
          <a:lstStyle/>
          <a:p>
            <a:pPr>
              <a:lnSpc>
                <a:spcPct val="150000"/>
              </a:lnSpc>
            </a:pPr>
            <a:r>
              <a:rPr lang="vi-VN" sz="2000">
                <a:latin typeface="+mn-lt"/>
              </a:rPr>
              <a:t>Ôn tập lại nội dung bài học ngày hôm nay</a:t>
            </a:r>
            <a:endParaRPr lang="en-US" sz="2000">
              <a:latin typeface="+mn-lt"/>
            </a:endParaRPr>
          </a:p>
        </p:txBody>
      </p:sp>
      <p:sp>
        <p:nvSpPr>
          <p:cNvPr id="6" name="Google Shape;5136;p37">
            <a:extLst>
              <a:ext uri="{FF2B5EF4-FFF2-40B4-BE49-F238E27FC236}">
                <a16:creationId xmlns:a16="http://schemas.microsoft.com/office/drawing/2014/main" id="{C0BE5950-495E-B503-95A3-33234B83CBA0}"/>
              </a:ext>
            </a:extLst>
          </p:cNvPr>
          <p:cNvSpPr txBox="1">
            <a:spLocks noGrp="1"/>
          </p:cNvSpPr>
          <p:nvPr>
            <p:ph type="title"/>
          </p:nvPr>
        </p:nvSpPr>
        <p:spPr>
          <a:xfrm>
            <a:off x="1178586" y="714671"/>
            <a:ext cx="6786827" cy="49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b="1">
                <a:solidFill>
                  <a:srgbClr val="000000"/>
                </a:solidFill>
                <a:latin typeface="+mn-lt"/>
              </a:rPr>
              <a:t>HƯỚNG DẪN VỀ NHÀ</a:t>
            </a:r>
            <a:endParaRPr sz="2500" b="1">
              <a:solidFill>
                <a:srgbClr val="000000"/>
              </a:solidFill>
              <a:latin typeface="+mn-lt"/>
            </a:endParaRPr>
          </a:p>
        </p:txBody>
      </p:sp>
      <p:grpSp>
        <p:nvGrpSpPr>
          <p:cNvPr id="7" name="Google Shape;8295;p68">
            <a:extLst>
              <a:ext uri="{FF2B5EF4-FFF2-40B4-BE49-F238E27FC236}">
                <a16:creationId xmlns:a16="http://schemas.microsoft.com/office/drawing/2014/main" id="{36489270-26C5-CC58-A1C1-DC90D46CF33C}"/>
              </a:ext>
            </a:extLst>
          </p:cNvPr>
          <p:cNvGrpSpPr/>
          <p:nvPr/>
        </p:nvGrpSpPr>
        <p:grpSpPr>
          <a:xfrm>
            <a:off x="2996446" y="2848228"/>
            <a:ext cx="3044100" cy="1765601"/>
            <a:chOff x="713075" y="1225734"/>
            <a:chExt cx="3991525" cy="2895891"/>
          </a:xfrm>
        </p:grpSpPr>
        <p:sp>
          <p:nvSpPr>
            <p:cNvPr id="8" name="Google Shape;8296;p68">
              <a:extLst>
                <a:ext uri="{FF2B5EF4-FFF2-40B4-BE49-F238E27FC236}">
                  <a16:creationId xmlns:a16="http://schemas.microsoft.com/office/drawing/2014/main" id="{C9B0944D-CA5B-AAE4-915F-8609C4A7D8C8}"/>
                </a:ext>
              </a:extLst>
            </p:cNvPr>
            <p:cNvSpPr/>
            <p:nvPr/>
          </p:nvSpPr>
          <p:spPr>
            <a:xfrm>
              <a:off x="713075" y="1225734"/>
              <a:ext cx="3991500" cy="369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9" name="Google Shape;8297;p68">
              <a:extLst>
                <a:ext uri="{FF2B5EF4-FFF2-40B4-BE49-F238E27FC236}">
                  <a16:creationId xmlns:a16="http://schemas.microsoft.com/office/drawing/2014/main" id="{D6CBE03A-32B0-0D8D-E927-2E1B8A109886}"/>
                </a:ext>
              </a:extLst>
            </p:cNvPr>
            <p:cNvGrpSpPr/>
            <p:nvPr/>
          </p:nvGrpSpPr>
          <p:grpSpPr>
            <a:xfrm>
              <a:off x="3925025" y="1331775"/>
              <a:ext cx="655400" cy="157800"/>
              <a:chOff x="7968325" y="355525"/>
              <a:chExt cx="655400" cy="157800"/>
            </a:xfrm>
          </p:grpSpPr>
          <p:sp>
            <p:nvSpPr>
              <p:cNvPr id="11" name="Google Shape;8298;p68">
                <a:extLst>
                  <a:ext uri="{FF2B5EF4-FFF2-40B4-BE49-F238E27FC236}">
                    <a16:creationId xmlns:a16="http://schemas.microsoft.com/office/drawing/2014/main" id="{CDCAE287-AA7C-DE78-6B04-0871547DFA0B}"/>
                  </a:ext>
                </a:extLst>
              </p:cNvPr>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8299;p68">
                <a:extLst>
                  <a:ext uri="{FF2B5EF4-FFF2-40B4-BE49-F238E27FC236}">
                    <a16:creationId xmlns:a16="http://schemas.microsoft.com/office/drawing/2014/main" id="{AF75230E-EED7-AD10-FEC5-959EB9C30AE3}"/>
                  </a:ext>
                </a:extLst>
              </p:cNvPr>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13" name="Google Shape;8300;p68">
                <a:extLst>
                  <a:ext uri="{FF2B5EF4-FFF2-40B4-BE49-F238E27FC236}">
                    <a16:creationId xmlns:a16="http://schemas.microsoft.com/office/drawing/2014/main" id="{44810171-3DB6-419D-7FA2-75D5665AA760}"/>
                  </a:ext>
                </a:extLst>
              </p:cNvPr>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 name="Google Shape;8301;p68">
                <a:extLst>
                  <a:ext uri="{FF2B5EF4-FFF2-40B4-BE49-F238E27FC236}">
                    <a16:creationId xmlns:a16="http://schemas.microsoft.com/office/drawing/2014/main" id="{FAA9EE8E-2D6C-3526-B4F4-4EA135C6C85D}"/>
                  </a:ext>
                </a:extLst>
              </p:cNvPr>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15" name="Google Shape;8302;p68">
                <a:extLst>
                  <a:ext uri="{FF2B5EF4-FFF2-40B4-BE49-F238E27FC236}">
                    <a16:creationId xmlns:a16="http://schemas.microsoft.com/office/drawing/2014/main" id="{58619CE6-BFE1-1559-9FC5-7056B2544763}"/>
                  </a:ext>
                </a:extLst>
              </p:cNvPr>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303;p68">
                <a:extLst>
                  <a:ext uri="{FF2B5EF4-FFF2-40B4-BE49-F238E27FC236}">
                    <a16:creationId xmlns:a16="http://schemas.microsoft.com/office/drawing/2014/main" id="{4C35790C-D4A6-0B67-9123-C74E84623D65}"/>
                  </a:ext>
                </a:extLst>
              </p:cNvPr>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8304;p68">
                <a:extLst>
                  <a:ext uri="{FF2B5EF4-FFF2-40B4-BE49-F238E27FC236}">
                    <a16:creationId xmlns:a16="http://schemas.microsoft.com/office/drawing/2014/main" id="{649D931C-A620-BB9E-D253-35E4E6AC72F8}"/>
                  </a:ext>
                </a:extLst>
              </p:cNvPr>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sp>
          <p:nvSpPr>
            <p:cNvPr id="10" name="Google Shape;8305;p68">
              <a:extLst>
                <a:ext uri="{FF2B5EF4-FFF2-40B4-BE49-F238E27FC236}">
                  <a16:creationId xmlns:a16="http://schemas.microsoft.com/office/drawing/2014/main" id="{3930D26C-8A42-236E-E453-1E4FEDAD1D33}"/>
                </a:ext>
              </a:extLst>
            </p:cNvPr>
            <p:cNvSpPr/>
            <p:nvPr/>
          </p:nvSpPr>
          <p:spPr>
            <a:xfrm>
              <a:off x="713100" y="1595625"/>
              <a:ext cx="3991500" cy="25260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sp>
        <p:nvSpPr>
          <p:cNvPr id="18" name="Subtitle 4">
            <a:extLst>
              <a:ext uri="{FF2B5EF4-FFF2-40B4-BE49-F238E27FC236}">
                <a16:creationId xmlns:a16="http://schemas.microsoft.com/office/drawing/2014/main" id="{8F1B82C1-6782-9388-6219-3DD1334B2C83}"/>
              </a:ext>
            </a:extLst>
          </p:cNvPr>
          <p:cNvSpPr txBox="1">
            <a:spLocks/>
          </p:cNvSpPr>
          <p:nvPr/>
        </p:nvSpPr>
        <p:spPr>
          <a:xfrm>
            <a:off x="2857134" y="3572821"/>
            <a:ext cx="3044100" cy="73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1pPr>
            <a:lvl2pPr marL="914400" marR="0" lvl="1"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2pPr>
            <a:lvl3pPr marL="1371600" marR="0" lvl="2"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3pPr>
            <a:lvl4pPr marL="1828800" marR="0" lvl="3"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4pPr>
            <a:lvl5pPr marL="2286000" marR="0" lvl="4"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5pPr>
            <a:lvl6pPr marL="2743200" marR="0" lvl="5"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6pPr>
            <a:lvl7pPr marL="3200400" marR="0" lvl="6"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7pPr>
            <a:lvl8pPr marL="3657600" marR="0" lvl="7"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8pPr>
            <a:lvl9pPr marL="4114800" marR="0" lvl="8"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9pPr>
          </a:lstStyle>
          <a:p>
            <a:pPr>
              <a:lnSpc>
                <a:spcPct val="150000"/>
              </a:lnSpc>
            </a:pPr>
            <a:r>
              <a:rPr lang="vi-VN" sz="2000">
                <a:latin typeface="+mn-lt"/>
              </a:rPr>
              <a:t>Làm bài tập trong sách bài tập Tin học</a:t>
            </a:r>
            <a:endParaRPr lang="en-US" sz="2000">
              <a:latin typeface="+mn-lt"/>
            </a:endParaRPr>
          </a:p>
        </p:txBody>
      </p:sp>
      <p:grpSp>
        <p:nvGrpSpPr>
          <p:cNvPr id="19" name="Google Shape;8295;p68">
            <a:extLst>
              <a:ext uri="{FF2B5EF4-FFF2-40B4-BE49-F238E27FC236}">
                <a16:creationId xmlns:a16="http://schemas.microsoft.com/office/drawing/2014/main" id="{A1ACBB98-3131-A0ED-51FC-B84C11A6CF72}"/>
              </a:ext>
            </a:extLst>
          </p:cNvPr>
          <p:cNvGrpSpPr/>
          <p:nvPr/>
        </p:nvGrpSpPr>
        <p:grpSpPr>
          <a:xfrm>
            <a:off x="4988609" y="1481480"/>
            <a:ext cx="3044100" cy="1765601"/>
            <a:chOff x="713075" y="1225734"/>
            <a:chExt cx="3991525" cy="2895891"/>
          </a:xfrm>
        </p:grpSpPr>
        <p:sp>
          <p:nvSpPr>
            <p:cNvPr id="20" name="Google Shape;8296;p68">
              <a:extLst>
                <a:ext uri="{FF2B5EF4-FFF2-40B4-BE49-F238E27FC236}">
                  <a16:creationId xmlns:a16="http://schemas.microsoft.com/office/drawing/2014/main" id="{7990A7F3-480A-2542-9CE9-309615AF515F}"/>
                </a:ext>
              </a:extLst>
            </p:cNvPr>
            <p:cNvSpPr/>
            <p:nvPr/>
          </p:nvSpPr>
          <p:spPr>
            <a:xfrm>
              <a:off x="713075" y="1225734"/>
              <a:ext cx="3991500" cy="369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21" name="Google Shape;8297;p68">
              <a:extLst>
                <a:ext uri="{FF2B5EF4-FFF2-40B4-BE49-F238E27FC236}">
                  <a16:creationId xmlns:a16="http://schemas.microsoft.com/office/drawing/2014/main" id="{994F4A1C-19BD-A600-DF2A-0BF090917E64}"/>
                </a:ext>
              </a:extLst>
            </p:cNvPr>
            <p:cNvGrpSpPr/>
            <p:nvPr/>
          </p:nvGrpSpPr>
          <p:grpSpPr>
            <a:xfrm>
              <a:off x="3925025" y="1331775"/>
              <a:ext cx="655400" cy="157800"/>
              <a:chOff x="7968325" y="355525"/>
              <a:chExt cx="655400" cy="157800"/>
            </a:xfrm>
          </p:grpSpPr>
          <p:sp>
            <p:nvSpPr>
              <p:cNvPr id="23" name="Google Shape;8298;p68">
                <a:extLst>
                  <a:ext uri="{FF2B5EF4-FFF2-40B4-BE49-F238E27FC236}">
                    <a16:creationId xmlns:a16="http://schemas.microsoft.com/office/drawing/2014/main" id="{B620CF32-10CB-D5DC-B1DE-E1C71B88B223}"/>
                  </a:ext>
                </a:extLst>
              </p:cNvPr>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 name="Google Shape;8299;p68">
                <a:extLst>
                  <a:ext uri="{FF2B5EF4-FFF2-40B4-BE49-F238E27FC236}">
                    <a16:creationId xmlns:a16="http://schemas.microsoft.com/office/drawing/2014/main" id="{F3ECDD9C-B02A-959D-0171-7A8A745B8E8C}"/>
                  </a:ext>
                </a:extLst>
              </p:cNvPr>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25" name="Google Shape;8300;p68">
                <a:extLst>
                  <a:ext uri="{FF2B5EF4-FFF2-40B4-BE49-F238E27FC236}">
                    <a16:creationId xmlns:a16="http://schemas.microsoft.com/office/drawing/2014/main" id="{21EF706C-AFFB-5BAE-BD69-90FFE64612EF}"/>
                  </a:ext>
                </a:extLst>
              </p:cNvPr>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 name="Google Shape;8301;p68">
                <a:extLst>
                  <a:ext uri="{FF2B5EF4-FFF2-40B4-BE49-F238E27FC236}">
                    <a16:creationId xmlns:a16="http://schemas.microsoft.com/office/drawing/2014/main" id="{8D2C985D-EBE8-BAEA-C8F6-E2A856DA63F7}"/>
                  </a:ext>
                </a:extLst>
              </p:cNvPr>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27" name="Google Shape;8302;p68">
                <a:extLst>
                  <a:ext uri="{FF2B5EF4-FFF2-40B4-BE49-F238E27FC236}">
                    <a16:creationId xmlns:a16="http://schemas.microsoft.com/office/drawing/2014/main" id="{69CE6BF7-D544-CA6C-BB66-94719A5BA10C}"/>
                  </a:ext>
                </a:extLst>
              </p:cNvPr>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03;p68">
                <a:extLst>
                  <a:ext uri="{FF2B5EF4-FFF2-40B4-BE49-F238E27FC236}">
                    <a16:creationId xmlns:a16="http://schemas.microsoft.com/office/drawing/2014/main" id="{3A6D9FEE-5BA7-5AE7-428F-E73F10ADB870}"/>
                  </a:ext>
                </a:extLst>
              </p:cNvPr>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 name="Google Shape;8304;p68">
                <a:extLst>
                  <a:ext uri="{FF2B5EF4-FFF2-40B4-BE49-F238E27FC236}">
                    <a16:creationId xmlns:a16="http://schemas.microsoft.com/office/drawing/2014/main" id="{19823595-ADC1-9BA1-F3EF-EF5440E277BB}"/>
                  </a:ext>
                </a:extLst>
              </p:cNvPr>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sp>
          <p:nvSpPr>
            <p:cNvPr id="22" name="Google Shape;8305;p68">
              <a:extLst>
                <a:ext uri="{FF2B5EF4-FFF2-40B4-BE49-F238E27FC236}">
                  <a16:creationId xmlns:a16="http://schemas.microsoft.com/office/drawing/2014/main" id="{CD67B0BC-3007-39A3-6A3B-27B9AAE506E6}"/>
                </a:ext>
              </a:extLst>
            </p:cNvPr>
            <p:cNvSpPr/>
            <p:nvPr/>
          </p:nvSpPr>
          <p:spPr>
            <a:xfrm>
              <a:off x="713100" y="1595625"/>
              <a:ext cx="3991500" cy="25260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sp>
        <p:nvSpPr>
          <p:cNvPr id="30" name="Subtitle 4">
            <a:extLst>
              <a:ext uri="{FF2B5EF4-FFF2-40B4-BE49-F238E27FC236}">
                <a16:creationId xmlns:a16="http://schemas.microsoft.com/office/drawing/2014/main" id="{D8F706DA-5FE6-3603-5289-333C6CEE22F5}"/>
              </a:ext>
            </a:extLst>
          </p:cNvPr>
          <p:cNvSpPr txBox="1">
            <a:spLocks/>
          </p:cNvSpPr>
          <p:nvPr/>
        </p:nvSpPr>
        <p:spPr>
          <a:xfrm>
            <a:off x="4892535" y="2140800"/>
            <a:ext cx="3044100" cy="735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1pPr>
            <a:lvl2pPr marL="914400" marR="0" lvl="1"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2pPr>
            <a:lvl3pPr marL="1371600" marR="0" lvl="2"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3pPr>
            <a:lvl4pPr marL="1828800" marR="0" lvl="3"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4pPr>
            <a:lvl5pPr marL="2286000" marR="0" lvl="4"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5pPr>
            <a:lvl6pPr marL="2743200" marR="0" lvl="5"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6pPr>
            <a:lvl7pPr marL="3200400" marR="0" lvl="6"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7pPr>
            <a:lvl8pPr marL="3657600" marR="0" lvl="7"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8pPr>
            <a:lvl9pPr marL="4114800" marR="0" lvl="8" indent="-317500" algn="ctr" rtl="0">
              <a:lnSpc>
                <a:spcPct val="100000"/>
              </a:lnSpc>
              <a:spcBef>
                <a:spcPts val="0"/>
              </a:spcBef>
              <a:spcAft>
                <a:spcPts val="0"/>
              </a:spcAft>
              <a:buClr>
                <a:schemeClr val="dk1"/>
              </a:buClr>
              <a:buSzPts val="1400"/>
              <a:buFont typeface="Dosis"/>
              <a:buNone/>
              <a:defRPr sz="1400" b="0" i="0" u="none" strike="noStrike" cap="none">
                <a:solidFill>
                  <a:schemeClr val="dk1"/>
                </a:solidFill>
                <a:latin typeface="Dosis"/>
                <a:ea typeface="Dosis"/>
                <a:cs typeface="Dosis"/>
                <a:sym typeface="Dosis"/>
              </a:defRPr>
            </a:lvl9pPr>
          </a:lstStyle>
          <a:p>
            <a:pPr>
              <a:lnSpc>
                <a:spcPct val="150000"/>
              </a:lnSpc>
            </a:pPr>
            <a:r>
              <a:rPr lang="vi-VN" sz="2000">
                <a:latin typeface="+mn-lt"/>
              </a:rPr>
              <a:t>Chuẩn bị cho bài học của tiết học mới</a:t>
            </a:r>
            <a:endParaRPr lang="en-US" sz="2000">
              <a:latin typeface="+mn-lt"/>
            </a:endParaRPr>
          </a:p>
        </p:txBody>
      </p:sp>
    </p:spTree>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79"/>
        <p:cNvGrpSpPr/>
        <p:nvPr/>
      </p:nvGrpSpPr>
      <p:grpSpPr>
        <a:xfrm>
          <a:off x="0" y="0"/>
          <a:ext cx="0" cy="0"/>
          <a:chOff x="0" y="0"/>
          <a:chExt cx="0" cy="0"/>
        </a:xfrm>
      </p:grpSpPr>
      <p:grpSp>
        <p:nvGrpSpPr>
          <p:cNvPr id="6582" name="Google Shape;6582;p52"/>
          <p:cNvGrpSpPr/>
          <p:nvPr/>
        </p:nvGrpSpPr>
        <p:grpSpPr>
          <a:xfrm>
            <a:off x="1265400" y="971325"/>
            <a:ext cx="6613200" cy="3200850"/>
            <a:chOff x="1268175" y="963075"/>
            <a:chExt cx="6613200" cy="3200850"/>
          </a:xfrm>
        </p:grpSpPr>
        <p:sp>
          <p:nvSpPr>
            <p:cNvPr id="6583" name="Google Shape;6583;p52"/>
            <p:cNvSpPr/>
            <p:nvPr/>
          </p:nvSpPr>
          <p:spPr>
            <a:xfrm>
              <a:off x="1268175" y="963075"/>
              <a:ext cx="6613200" cy="12519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6584" name="Google Shape;6584;p52"/>
            <p:cNvSpPr/>
            <p:nvPr/>
          </p:nvSpPr>
          <p:spPr>
            <a:xfrm>
              <a:off x="1268175" y="1367325"/>
              <a:ext cx="6613200" cy="2796600"/>
            </a:xfrm>
            <a:prstGeom prst="roundRect">
              <a:avLst>
                <a:gd name="adj" fmla="val 0"/>
              </a:avLst>
            </a:prstGeom>
            <a:solidFill>
              <a:schemeClr val="dk2"/>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grpSp>
          <p:nvGrpSpPr>
            <p:cNvPr id="6585" name="Google Shape;6585;p52"/>
            <p:cNvGrpSpPr/>
            <p:nvPr/>
          </p:nvGrpSpPr>
          <p:grpSpPr>
            <a:xfrm>
              <a:off x="7053102" y="1092800"/>
              <a:ext cx="655400" cy="157800"/>
              <a:chOff x="7968325" y="355525"/>
              <a:chExt cx="655400" cy="157800"/>
            </a:xfrm>
          </p:grpSpPr>
          <p:sp>
            <p:nvSpPr>
              <p:cNvPr id="6586" name="Google Shape;6586;p52"/>
              <p:cNvSpPr/>
              <p:nvPr/>
            </p:nvSpPr>
            <p:spPr>
              <a:xfrm>
                <a:off x="84662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87" name="Google Shape;6587;p52"/>
              <p:cNvCxnSpPr/>
              <p:nvPr/>
            </p:nvCxnSpPr>
            <p:spPr>
              <a:xfrm>
                <a:off x="8466225" y="355525"/>
                <a:ext cx="155700" cy="157800"/>
              </a:xfrm>
              <a:prstGeom prst="straightConnector1">
                <a:avLst/>
              </a:prstGeom>
              <a:noFill/>
              <a:ln w="9525" cap="flat" cmpd="sng">
                <a:solidFill>
                  <a:schemeClr val="dk1"/>
                </a:solidFill>
                <a:prstDash val="solid"/>
                <a:round/>
                <a:headEnd type="none" w="med" len="med"/>
                <a:tailEnd type="none" w="med" len="med"/>
              </a:ln>
            </p:spPr>
          </p:cxnSp>
          <p:sp>
            <p:nvSpPr>
              <p:cNvPr id="6588" name="Google Shape;6588;p52"/>
              <p:cNvSpPr/>
              <p:nvPr/>
            </p:nvSpPr>
            <p:spPr>
              <a:xfrm>
                <a:off x="821727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89" name="Google Shape;6589;p52"/>
              <p:cNvCxnSpPr/>
              <p:nvPr/>
            </p:nvCxnSpPr>
            <p:spPr>
              <a:xfrm flipH="1">
                <a:off x="8469525" y="355525"/>
                <a:ext cx="154200" cy="155700"/>
              </a:xfrm>
              <a:prstGeom prst="straightConnector1">
                <a:avLst/>
              </a:prstGeom>
              <a:noFill/>
              <a:ln w="9525" cap="flat" cmpd="sng">
                <a:solidFill>
                  <a:schemeClr val="dk1"/>
                </a:solidFill>
                <a:prstDash val="solid"/>
                <a:round/>
                <a:headEnd type="none" w="med" len="med"/>
                <a:tailEnd type="none" w="med" len="med"/>
              </a:ln>
            </p:spPr>
          </p:cxnSp>
          <p:sp>
            <p:nvSpPr>
              <p:cNvPr id="6590" name="Google Shape;6590;p52"/>
              <p:cNvSpPr/>
              <p:nvPr/>
            </p:nvSpPr>
            <p:spPr>
              <a:xfrm>
                <a:off x="7968325" y="356425"/>
                <a:ext cx="157500" cy="155700"/>
              </a:xfrm>
              <a:prstGeom prst="rect">
                <a:avLst/>
              </a:prstGeom>
              <a:solidFill>
                <a:schemeClr val="accent1"/>
              </a:solidFill>
              <a:ln w="9525" cap="flat" cmpd="sng">
                <a:solidFill>
                  <a:schemeClr val="dk1"/>
                </a:solidFill>
                <a:prstDash val="solid"/>
                <a:round/>
                <a:headEnd type="none" w="sm" len="sm"/>
                <a:tailEnd type="none" w="sm" len="sm"/>
              </a:ln>
              <a:effectLst>
                <a:outerShdw dist="19050" dir="342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52"/>
              <p:cNvSpPr/>
              <p:nvPr/>
            </p:nvSpPr>
            <p:spPr>
              <a:xfrm>
                <a:off x="8236325" y="436075"/>
                <a:ext cx="119400" cy="55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92" name="Google Shape;6592;p52"/>
              <p:cNvCxnSpPr/>
              <p:nvPr/>
            </p:nvCxnSpPr>
            <p:spPr>
              <a:xfrm>
                <a:off x="7985275" y="434425"/>
                <a:ext cx="123600" cy="0"/>
              </a:xfrm>
              <a:prstGeom prst="straightConnector1">
                <a:avLst/>
              </a:prstGeom>
              <a:noFill/>
              <a:ln w="9525" cap="flat" cmpd="sng">
                <a:solidFill>
                  <a:schemeClr val="dk1"/>
                </a:solidFill>
                <a:prstDash val="solid"/>
                <a:round/>
                <a:headEnd type="none" w="med" len="med"/>
                <a:tailEnd type="none" w="med" len="med"/>
              </a:ln>
            </p:spPr>
          </p:cxnSp>
        </p:grpSp>
      </p:grpSp>
      <p:sp>
        <p:nvSpPr>
          <p:cNvPr id="6594" name="Google Shape;6594;p52"/>
          <p:cNvSpPr txBox="1">
            <a:spLocks noGrp="1"/>
          </p:cNvSpPr>
          <p:nvPr>
            <p:ph type="subTitle" idx="1"/>
          </p:nvPr>
        </p:nvSpPr>
        <p:spPr>
          <a:xfrm>
            <a:off x="1195720" y="1862938"/>
            <a:ext cx="6752560" cy="156151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3000" b="1">
                <a:solidFill>
                  <a:srgbClr val="000000"/>
                </a:solidFill>
                <a:latin typeface="+mn-lt"/>
              </a:rPr>
              <a:t>CẢM ƠN CÁC EM ĐÃ CHÚ Ý </a:t>
            </a:r>
          </a:p>
          <a:p>
            <a:pPr marL="0" lvl="0" indent="0" algn="ctr" rtl="0">
              <a:lnSpc>
                <a:spcPct val="150000"/>
              </a:lnSpc>
              <a:spcBef>
                <a:spcPts val="0"/>
              </a:spcBef>
              <a:spcAft>
                <a:spcPts val="0"/>
              </a:spcAft>
              <a:buNone/>
            </a:pPr>
            <a:r>
              <a:rPr lang="vi-VN" sz="3000" b="1">
                <a:solidFill>
                  <a:srgbClr val="000000"/>
                </a:solidFill>
                <a:latin typeface="+mn-lt"/>
              </a:rPr>
              <a:t>LẮNG NGHE BÀI GIẢNG!</a:t>
            </a:r>
            <a:endParaRPr lang="en-US" sz="3000" b="1">
              <a:solidFill>
                <a:srgbClr val="000000"/>
              </a:solidFill>
              <a:latin typeface="+mn-lt"/>
            </a:endParaRPr>
          </a:p>
        </p:txBody>
      </p:sp>
      <p:grpSp>
        <p:nvGrpSpPr>
          <p:cNvPr id="6595" name="Google Shape;6595;p52"/>
          <p:cNvGrpSpPr/>
          <p:nvPr/>
        </p:nvGrpSpPr>
        <p:grpSpPr>
          <a:xfrm>
            <a:off x="1805966" y="4258746"/>
            <a:ext cx="442346" cy="544800"/>
            <a:chOff x="1349513" y="3255625"/>
            <a:chExt cx="442346" cy="544800"/>
          </a:xfrm>
        </p:grpSpPr>
        <p:sp>
          <p:nvSpPr>
            <p:cNvPr id="6596" name="Google Shape;6596;p52"/>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52"/>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8" name="Google Shape;6598;p52"/>
          <p:cNvGrpSpPr/>
          <p:nvPr/>
        </p:nvGrpSpPr>
        <p:grpSpPr>
          <a:xfrm>
            <a:off x="247098" y="901706"/>
            <a:ext cx="519622" cy="494824"/>
            <a:chOff x="7231778" y="3446525"/>
            <a:chExt cx="519622" cy="494824"/>
          </a:xfrm>
        </p:grpSpPr>
        <p:sp>
          <p:nvSpPr>
            <p:cNvPr id="6599" name="Google Shape;6599;p52"/>
            <p:cNvSpPr/>
            <p:nvPr/>
          </p:nvSpPr>
          <p:spPr>
            <a:xfrm>
              <a:off x="7475700" y="3446525"/>
              <a:ext cx="275700" cy="275700"/>
            </a:xfrm>
            <a:prstGeom prst="star4">
              <a:avLst>
                <a:gd name="adj" fmla="val 15639"/>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52"/>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1" name="Google Shape;6601;p52"/>
          <p:cNvGrpSpPr/>
          <p:nvPr/>
        </p:nvGrpSpPr>
        <p:grpSpPr>
          <a:xfrm>
            <a:off x="7331984" y="332137"/>
            <a:ext cx="432485" cy="580225"/>
            <a:chOff x="7473303" y="1083625"/>
            <a:chExt cx="432485" cy="580225"/>
          </a:xfrm>
        </p:grpSpPr>
        <p:sp>
          <p:nvSpPr>
            <p:cNvPr id="6602" name="Google Shape;6602;p52"/>
            <p:cNvSpPr/>
            <p:nvPr/>
          </p:nvSpPr>
          <p:spPr>
            <a:xfrm>
              <a:off x="7473303" y="1083625"/>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52"/>
            <p:cNvSpPr/>
            <p:nvPr/>
          </p:nvSpPr>
          <p:spPr>
            <a:xfrm>
              <a:off x="7555688" y="1313750"/>
              <a:ext cx="350100" cy="350100"/>
            </a:xfrm>
            <a:prstGeom prst="star4">
              <a:avLst>
                <a:gd name="adj" fmla="val 15639"/>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4" name="Google Shape;6604;p52"/>
          <p:cNvGrpSpPr/>
          <p:nvPr/>
        </p:nvGrpSpPr>
        <p:grpSpPr>
          <a:xfrm>
            <a:off x="8107714" y="4258056"/>
            <a:ext cx="487822" cy="453303"/>
            <a:chOff x="1248463" y="1078375"/>
            <a:chExt cx="487822" cy="453303"/>
          </a:xfrm>
        </p:grpSpPr>
        <p:sp>
          <p:nvSpPr>
            <p:cNvPr id="6605" name="Google Shape;6605;p52"/>
            <p:cNvSpPr/>
            <p:nvPr/>
          </p:nvSpPr>
          <p:spPr>
            <a:xfrm>
              <a:off x="1460565" y="12290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52"/>
            <p:cNvSpPr/>
            <p:nvPr/>
          </p:nvSpPr>
          <p:spPr>
            <a:xfrm>
              <a:off x="1306386" y="1423149"/>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52"/>
            <p:cNvSpPr/>
            <p:nvPr/>
          </p:nvSpPr>
          <p:spPr>
            <a:xfrm>
              <a:off x="1248463" y="107837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8" name="Google Shape;6608;p52"/>
          <p:cNvGrpSpPr/>
          <p:nvPr/>
        </p:nvGrpSpPr>
        <p:grpSpPr>
          <a:xfrm>
            <a:off x="8290351" y="863900"/>
            <a:ext cx="123600" cy="3239150"/>
            <a:chOff x="8290351" y="863900"/>
            <a:chExt cx="123600" cy="3239150"/>
          </a:xfrm>
        </p:grpSpPr>
        <p:sp>
          <p:nvSpPr>
            <p:cNvPr id="6609" name="Google Shape;6609;p52"/>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52"/>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52"/>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52"/>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52"/>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4" name="Google Shape;6614;p52"/>
          <p:cNvSpPr/>
          <p:nvPr/>
        </p:nvSpPr>
        <p:spPr>
          <a:xfrm>
            <a:off x="8291538" y="2226028"/>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5">
            <a:extLst>
              <a:ext uri="{FF2B5EF4-FFF2-40B4-BE49-F238E27FC236}">
                <a16:creationId xmlns:a16="http://schemas.microsoft.com/office/drawing/2014/main" id="{C411EE0E-FC1A-A6BA-E5C6-431761DCC2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4429" y="2265928"/>
            <a:ext cx="2094038" cy="2761920"/>
          </a:xfrm>
          <a:prstGeom prst="rect">
            <a:avLst/>
          </a:prstGeom>
        </p:spPr>
      </p:pic>
      <p:pic>
        <p:nvPicPr>
          <p:cNvPr id="11" name="Picture 5">
            <a:extLst>
              <a:ext uri="{FF2B5EF4-FFF2-40B4-BE49-F238E27FC236}">
                <a16:creationId xmlns:a16="http://schemas.microsoft.com/office/drawing/2014/main" id="{6120EB72-557B-103E-A706-E9FF3C7C91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371512">
            <a:off x="6087005" y="3114510"/>
            <a:ext cx="1575018" cy="1739478"/>
          </a:xfrm>
          <a:prstGeom prst="rect">
            <a:avLst/>
          </a:prstGeom>
        </p:spPr>
      </p:pic>
    </p:spTree>
    <p:extLst>
      <p:ext uri="{BB962C8B-B14F-4D97-AF65-F5344CB8AC3E}">
        <p14:creationId xmlns:p14="http://schemas.microsoft.com/office/powerpoint/2010/main" val="27548913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03"/>
        <p:cNvGrpSpPr/>
        <p:nvPr/>
      </p:nvGrpSpPr>
      <p:grpSpPr>
        <a:xfrm>
          <a:off x="0" y="0"/>
          <a:ext cx="0" cy="0"/>
          <a:chOff x="0" y="0"/>
          <a:chExt cx="0" cy="0"/>
        </a:xfrm>
      </p:grpSpPr>
      <p:sp>
        <p:nvSpPr>
          <p:cNvPr id="5104" name="Google Shape;5104;p36">
            <a:hlinkClick r:id="" action="ppaction://hlinkshowjump?jump=previousslide"/>
          </p:cNvPr>
          <p:cNvSpPr/>
          <p:nvPr/>
        </p:nvSpPr>
        <p:spPr>
          <a:xfrm>
            <a:off x="717526" y="4343325"/>
            <a:ext cx="882600" cy="275700"/>
          </a:xfrm>
          <a:prstGeom prst="roundRect">
            <a:avLst>
              <a:gd name="adj" fmla="val 0"/>
            </a:avLst>
          </a:prstGeom>
          <a:solidFill>
            <a:schemeClr val="l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lvl="0" indent="0" algn="ctr" rtl="0">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05" name="Google Shape;5105;p36">
            <a:hlinkClick r:id="" action="ppaction://hlinkshowjump?jump=nextslide"/>
          </p:cNvPr>
          <p:cNvSpPr/>
          <p:nvPr/>
        </p:nvSpPr>
        <p:spPr>
          <a:xfrm>
            <a:off x="7553326" y="4343325"/>
            <a:ext cx="882600" cy="275700"/>
          </a:xfrm>
          <a:prstGeom prst="roundRect">
            <a:avLst>
              <a:gd name="adj" fmla="val 0"/>
            </a:avLst>
          </a:prstGeom>
          <a:solidFill>
            <a:schemeClr val="accent1"/>
          </a:solidFill>
          <a:ln w="9525" cap="flat" cmpd="sng">
            <a:solidFill>
              <a:schemeClr val="dk1"/>
            </a:solidFill>
            <a:prstDash val="solid"/>
            <a:round/>
            <a:headEnd type="none" w="sm" len="sm"/>
            <a:tailEnd type="none" w="sm" len="sm"/>
          </a:ln>
          <a:effectLst>
            <a:outerShdw dist="28575" dir="3420000" algn="bl" rotWithShape="0">
              <a:schemeClr val="dk1"/>
            </a:outerShdw>
          </a:effectLst>
        </p:spPr>
        <p:txBody>
          <a:bodyPr spcFirstLastPara="1" wrap="square" lIns="91425" tIns="73150" rIns="91425" bIns="91425" anchor="ctr" anchorCtr="0">
            <a:noAutofit/>
          </a:bodyPr>
          <a:lstStyle/>
          <a:p>
            <a:pPr marL="0" marR="0" lvl="0" indent="0" algn="ctr" rtl="0">
              <a:lnSpc>
                <a:spcPct val="100000"/>
              </a:lnSpc>
              <a:spcBef>
                <a:spcPts val="0"/>
              </a:spcBef>
              <a:spcAft>
                <a:spcPts val="0"/>
              </a:spcAft>
              <a:buNone/>
            </a:pPr>
            <a:endParaRPr sz="1200">
              <a:solidFill>
                <a:schemeClr val="dk1"/>
              </a:solidFill>
              <a:latin typeface="Nanum Gothic Coding"/>
              <a:ea typeface="Nanum Gothic Coding"/>
              <a:cs typeface="Nanum Gothic Coding"/>
              <a:sym typeface="Nanum Gothic Coding"/>
            </a:endParaRPr>
          </a:p>
        </p:txBody>
      </p:sp>
      <p:sp>
        <p:nvSpPr>
          <p:cNvPr id="5106" name="Google Shape;5106;p36"/>
          <p:cNvSpPr txBox="1">
            <a:spLocks noGrp="1"/>
          </p:cNvSpPr>
          <p:nvPr>
            <p:ph type="ctrTitle"/>
          </p:nvPr>
        </p:nvSpPr>
        <p:spPr>
          <a:xfrm>
            <a:off x="787725" y="1376409"/>
            <a:ext cx="7236000" cy="2488920"/>
          </a:xfrm>
          <a:prstGeom prst="rect">
            <a:avLst/>
          </a:prstGeom>
        </p:spPr>
        <p:txBody>
          <a:bodyPr spcFirstLastPara="1" wrap="square" lIns="91425" tIns="91425" rIns="91425" bIns="91425" anchor="b" anchorCtr="0">
            <a:noAutofit/>
          </a:bodyPr>
          <a:lstStyle/>
          <a:p>
            <a:pPr marL="0" lvl="0" indent="0" algn="ctr" rtl="0">
              <a:lnSpc>
                <a:spcPct val="150000"/>
              </a:lnSpc>
              <a:spcBef>
                <a:spcPts val="1000"/>
              </a:spcBef>
              <a:spcAft>
                <a:spcPts val="1000"/>
              </a:spcAft>
              <a:buClr>
                <a:schemeClr val="dk1"/>
              </a:buClr>
              <a:buSzPts val="1100"/>
              <a:buFont typeface="Arial"/>
              <a:buNone/>
            </a:pPr>
            <a:r>
              <a:rPr lang="en" sz="3000" b="1">
                <a:latin typeface="+mj-lt"/>
              </a:rPr>
              <a:t>BÀI 4: </a:t>
            </a:r>
            <a:r>
              <a:rPr lang="en-US" sz="3000" b="1">
                <a:latin typeface="+mj-lt"/>
              </a:rPr>
              <a:t>MẠNG XÃ HỘI VÀ MỘT SỐ KÊNH TRAO ĐỔI THÔNG TIN </a:t>
            </a:r>
            <a:br>
              <a:rPr lang="en-US" sz="3000" b="1">
                <a:latin typeface="+mj-lt"/>
              </a:rPr>
            </a:br>
            <a:r>
              <a:rPr lang="en-US" sz="3000" b="1">
                <a:latin typeface="+mj-lt"/>
              </a:rPr>
              <a:t>TRÊN INTERNET</a:t>
            </a:r>
            <a:endParaRPr sz="3000" b="1">
              <a:latin typeface="+mj-lt"/>
            </a:endParaRPr>
          </a:p>
        </p:txBody>
      </p:sp>
      <p:grpSp>
        <p:nvGrpSpPr>
          <p:cNvPr id="5108" name="Google Shape;5108;p36"/>
          <p:cNvGrpSpPr/>
          <p:nvPr/>
        </p:nvGrpSpPr>
        <p:grpSpPr>
          <a:xfrm>
            <a:off x="1349513" y="3255625"/>
            <a:ext cx="442346" cy="544800"/>
            <a:chOff x="1349513" y="3255625"/>
            <a:chExt cx="442346" cy="544800"/>
          </a:xfrm>
        </p:grpSpPr>
        <p:sp>
          <p:nvSpPr>
            <p:cNvPr id="5109" name="Google Shape;5109;p36"/>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36"/>
            <p:cNvSpPr/>
            <p:nvPr/>
          </p:nvSpPr>
          <p:spPr>
            <a:xfrm>
              <a:off x="1441759" y="3467725"/>
              <a:ext cx="350100" cy="332700"/>
            </a:xfrm>
            <a:prstGeom prst="star5">
              <a:avLst>
                <a:gd name="adj" fmla="val 19098"/>
                <a:gd name="hf" fmla="val 105146"/>
                <a:gd name="vf" fmla="val 110557"/>
              </a:avLst>
            </a:prstGeom>
            <a:solidFill>
              <a:schemeClr val="accen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1" name="Google Shape;5111;p36"/>
          <p:cNvGrpSpPr/>
          <p:nvPr/>
        </p:nvGrpSpPr>
        <p:grpSpPr>
          <a:xfrm>
            <a:off x="7231778" y="3446525"/>
            <a:ext cx="519622" cy="494824"/>
            <a:chOff x="7231778" y="3446525"/>
            <a:chExt cx="519622" cy="494824"/>
          </a:xfrm>
        </p:grpSpPr>
        <p:sp>
          <p:nvSpPr>
            <p:cNvPr id="5112" name="Google Shape;5112;p36"/>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36"/>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4" name="Google Shape;5114;p36"/>
          <p:cNvGrpSpPr/>
          <p:nvPr/>
        </p:nvGrpSpPr>
        <p:grpSpPr>
          <a:xfrm>
            <a:off x="7473303" y="1083625"/>
            <a:ext cx="432485" cy="580225"/>
            <a:chOff x="7473303" y="1083625"/>
            <a:chExt cx="432485" cy="580225"/>
          </a:xfrm>
        </p:grpSpPr>
        <p:sp>
          <p:nvSpPr>
            <p:cNvPr id="5115" name="Google Shape;5115;p36"/>
            <p:cNvSpPr/>
            <p:nvPr/>
          </p:nvSpPr>
          <p:spPr>
            <a:xfrm>
              <a:off x="7473303" y="1083625"/>
              <a:ext cx="212100" cy="201600"/>
            </a:xfrm>
            <a:prstGeom prst="star5">
              <a:avLst>
                <a:gd name="adj" fmla="val 19098"/>
                <a:gd name="hf" fmla="val 105146"/>
                <a:gd name="vf" fmla="val 110557"/>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36"/>
            <p:cNvSpPr/>
            <p:nvPr/>
          </p:nvSpPr>
          <p:spPr>
            <a:xfrm>
              <a:off x="7555688" y="1313750"/>
              <a:ext cx="350100" cy="350100"/>
            </a:xfrm>
            <a:prstGeom prst="star4">
              <a:avLst>
                <a:gd name="adj" fmla="val 15639"/>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7" name="Google Shape;5117;p36"/>
          <p:cNvGrpSpPr/>
          <p:nvPr/>
        </p:nvGrpSpPr>
        <p:grpSpPr>
          <a:xfrm>
            <a:off x="1248463" y="1078375"/>
            <a:ext cx="487822" cy="453303"/>
            <a:chOff x="1248463" y="1078375"/>
            <a:chExt cx="487822" cy="453303"/>
          </a:xfrm>
        </p:grpSpPr>
        <p:sp>
          <p:nvSpPr>
            <p:cNvPr id="5118" name="Google Shape;5118;p36"/>
            <p:cNvSpPr/>
            <p:nvPr/>
          </p:nvSpPr>
          <p:spPr>
            <a:xfrm>
              <a:off x="1460565" y="12290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36"/>
            <p:cNvSpPr/>
            <p:nvPr/>
          </p:nvSpPr>
          <p:spPr>
            <a:xfrm>
              <a:off x="1306386" y="1423149"/>
              <a:ext cx="154164" cy="108529"/>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accen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36"/>
            <p:cNvSpPr/>
            <p:nvPr/>
          </p:nvSpPr>
          <p:spPr>
            <a:xfrm>
              <a:off x="1248463" y="107837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1" name="Google Shape;5121;p36"/>
          <p:cNvGrpSpPr/>
          <p:nvPr/>
        </p:nvGrpSpPr>
        <p:grpSpPr>
          <a:xfrm>
            <a:off x="8290351" y="863900"/>
            <a:ext cx="123600" cy="3239150"/>
            <a:chOff x="8290351" y="863900"/>
            <a:chExt cx="123600" cy="3239150"/>
          </a:xfrm>
        </p:grpSpPr>
        <p:sp>
          <p:nvSpPr>
            <p:cNvPr id="5122" name="Google Shape;5122;p36"/>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36"/>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36"/>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36"/>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36"/>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7" name="Google Shape;5127;p36"/>
          <p:cNvSpPr/>
          <p:nvPr/>
        </p:nvSpPr>
        <p:spPr>
          <a:xfrm>
            <a:off x="8291538" y="985700"/>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36">
            <a:hlinkClick r:id="" action="ppaction://hlinkshowjump?jump=previousslide"/>
          </p:cNvPr>
          <p:cNvSpPr txBox="1">
            <a:spLocks noGrp="1"/>
          </p:cNvSpPr>
          <p:nvPr>
            <p:ph type="subTitle" idx="2"/>
          </p:nvPr>
        </p:nvSpPr>
        <p:spPr>
          <a:xfrm>
            <a:off x="7877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a:t>
            </a:r>
            <a:endParaRPr/>
          </a:p>
        </p:txBody>
      </p:sp>
      <p:sp>
        <p:nvSpPr>
          <p:cNvPr id="5129" name="Google Shape;5129;p36">
            <a:hlinkClick r:id="" action="ppaction://hlinkshowjump?jump=nextslide"/>
          </p:cNvPr>
          <p:cNvSpPr txBox="1">
            <a:spLocks noGrp="1"/>
          </p:cNvSpPr>
          <p:nvPr>
            <p:ph type="subTitle" idx="3"/>
          </p:nvPr>
        </p:nvSpPr>
        <p:spPr>
          <a:xfrm>
            <a:off x="7623525" y="4358150"/>
            <a:ext cx="742200" cy="2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Next</a:t>
            </a:r>
            <a:endParaRPr/>
          </a:p>
        </p:txBody>
      </p:sp>
      <p:pic>
        <p:nvPicPr>
          <p:cNvPr id="4" name="Picture 3">
            <a:extLst>
              <a:ext uri="{FF2B5EF4-FFF2-40B4-BE49-F238E27FC236}">
                <a16:creationId xmlns:a16="http://schemas.microsoft.com/office/drawing/2014/main" id="{F603104F-219F-4AB3-5535-8326E166DB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58825" y="3899271"/>
            <a:ext cx="2160201" cy="116380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80"/>
        <p:cNvGrpSpPr/>
        <p:nvPr/>
      </p:nvGrpSpPr>
      <p:grpSpPr>
        <a:xfrm>
          <a:off x="0" y="0"/>
          <a:ext cx="0" cy="0"/>
          <a:chOff x="0" y="0"/>
          <a:chExt cx="0" cy="0"/>
        </a:xfrm>
      </p:grpSpPr>
      <p:pic>
        <p:nvPicPr>
          <p:cNvPr id="12" name="Picture 13">
            <a:extLst>
              <a:ext uri="{FF2B5EF4-FFF2-40B4-BE49-F238E27FC236}">
                <a16:creationId xmlns:a16="http://schemas.microsoft.com/office/drawing/2014/main" id="{4D40FB57-83A5-8F35-60FD-55E8034828E8}"/>
              </a:ext>
            </a:extLst>
          </p:cNvPr>
          <p:cNvPicPr>
            <a:picLocks noChangeAspect="1"/>
          </p:cNvPicPr>
          <p:nvPr/>
        </p:nvPicPr>
        <p:blipFill>
          <a:blip r:embed="rId3"/>
          <a:srcRect/>
          <a:stretch>
            <a:fillRect/>
          </a:stretch>
        </p:blipFill>
        <p:spPr>
          <a:xfrm>
            <a:off x="6881903" y="2672246"/>
            <a:ext cx="1916424" cy="2254954"/>
          </a:xfrm>
          <a:prstGeom prst="rect">
            <a:avLst/>
          </a:prstGeom>
        </p:spPr>
      </p:pic>
      <p:sp>
        <p:nvSpPr>
          <p:cNvPr id="5883" name="Google Shape;5883;p45"/>
          <p:cNvSpPr txBox="1">
            <a:spLocks noGrp="1"/>
          </p:cNvSpPr>
          <p:nvPr>
            <p:ph type="title"/>
          </p:nvPr>
        </p:nvSpPr>
        <p:spPr>
          <a:xfrm>
            <a:off x="713100" y="714671"/>
            <a:ext cx="7717800"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b="1">
                <a:latin typeface="+mj-lt"/>
              </a:rPr>
              <a:t>N</a:t>
            </a:r>
            <a:r>
              <a:rPr lang="en" sz="3000" b="1">
                <a:latin typeface="+mj-lt"/>
              </a:rPr>
              <a:t>ội dung bài học </a:t>
            </a:r>
            <a:endParaRPr sz="3000" b="1">
              <a:latin typeface="+mj-lt"/>
            </a:endParaRPr>
          </a:p>
        </p:txBody>
      </p:sp>
      <p:grpSp>
        <p:nvGrpSpPr>
          <p:cNvPr id="5950" name="Google Shape;5950;p45"/>
          <p:cNvGrpSpPr/>
          <p:nvPr/>
        </p:nvGrpSpPr>
        <p:grpSpPr>
          <a:xfrm>
            <a:off x="8290351" y="863900"/>
            <a:ext cx="123600" cy="3239150"/>
            <a:chOff x="8290351" y="863900"/>
            <a:chExt cx="123600" cy="3239150"/>
          </a:xfrm>
        </p:grpSpPr>
        <p:sp>
          <p:nvSpPr>
            <p:cNvPr id="5951" name="Google Shape;5951;p45"/>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45"/>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45"/>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45"/>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45"/>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Rounded Corners 6">
            <a:extLst>
              <a:ext uri="{FF2B5EF4-FFF2-40B4-BE49-F238E27FC236}">
                <a16:creationId xmlns:a16="http://schemas.microsoft.com/office/drawing/2014/main" id="{9A49FEFE-4CA4-BA6F-280F-5462D87413F2}"/>
              </a:ext>
            </a:extLst>
          </p:cNvPr>
          <p:cNvSpPr/>
          <p:nvPr/>
        </p:nvSpPr>
        <p:spPr>
          <a:xfrm>
            <a:off x="780491" y="1832530"/>
            <a:ext cx="701749" cy="648586"/>
          </a:xfrm>
          <a:prstGeom prst="round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0000"/>
                </a:solidFill>
              </a:rPr>
              <a:t>1</a:t>
            </a:r>
          </a:p>
        </p:txBody>
      </p:sp>
      <p:sp>
        <p:nvSpPr>
          <p:cNvPr id="8" name="TextBox 7">
            <a:extLst>
              <a:ext uri="{FF2B5EF4-FFF2-40B4-BE49-F238E27FC236}">
                <a16:creationId xmlns:a16="http://schemas.microsoft.com/office/drawing/2014/main" id="{285CD369-8E26-171F-B8A6-A5625A2F5EBC}"/>
              </a:ext>
            </a:extLst>
          </p:cNvPr>
          <p:cNvSpPr txBox="1"/>
          <p:nvPr/>
        </p:nvSpPr>
        <p:spPr>
          <a:xfrm>
            <a:off x="1943600" y="1569194"/>
            <a:ext cx="6285114" cy="1175258"/>
          </a:xfrm>
          <a:prstGeom prst="rect">
            <a:avLst/>
          </a:prstGeom>
          <a:noFill/>
        </p:spPr>
        <p:txBody>
          <a:bodyPr wrap="square" rtlCol="0">
            <a:spAutoFit/>
          </a:bodyPr>
          <a:lstStyle/>
          <a:p>
            <a:pPr>
              <a:lnSpc>
                <a:spcPct val="150000"/>
              </a:lnSpc>
            </a:pPr>
            <a:r>
              <a:rPr lang="en-US" sz="2500"/>
              <a:t>Mạng xã hội - Kênh trao đổi thông tin phổ biến trên internet</a:t>
            </a:r>
          </a:p>
        </p:txBody>
      </p:sp>
      <p:sp>
        <p:nvSpPr>
          <p:cNvPr id="9" name="Rectangle: Rounded Corners 8">
            <a:extLst>
              <a:ext uri="{FF2B5EF4-FFF2-40B4-BE49-F238E27FC236}">
                <a16:creationId xmlns:a16="http://schemas.microsoft.com/office/drawing/2014/main" id="{087D86C0-E652-5084-9E34-4C11FB231619}"/>
              </a:ext>
            </a:extLst>
          </p:cNvPr>
          <p:cNvSpPr/>
          <p:nvPr/>
        </p:nvSpPr>
        <p:spPr>
          <a:xfrm>
            <a:off x="780491" y="3201546"/>
            <a:ext cx="701749" cy="648586"/>
          </a:xfrm>
          <a:prstGeom prst="roundRect">
            <a:avLst/>
          </a:prstGeom>
          <a:solidFill>
            <a:schemeClr val="tx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0000"/>
                </a:solidFill>
              </a:rPr>
              <a:t>2</a:t>
            </a:r>
          </a:p>
        </p:txBody>
      </p:sp>
      <p:sp>
        <p:nvSpPr>
          <p:cNvPr id="10" name="TextBox 9">
            <a:extLst>
              <a:ext uri="{FF2B5EF4-FFF2-40B4-BE49-F238E27FC236}">
                <a16:creationId xmlns:a16="http://schemas.microsoft.com/office/drawing/2014/main" id="{E6B86414-D02A-98AB-3C23-E6E8C1DFA9C2}"/>
              </a:ext>
            </a:extLst>
          </p:cNvPr>
          <p:cNvSpPr txBox="1"/>
          <p:nvPr/>
        </p:nvSpPr>
        <p:spPr>
          <a:xfrm>
            <a:off x="1943600" y="3201546"/>
            <a:ext cx="6285114" cy="598177"/>
          </a:xfrm>
          <a:prstGeom prst="rect">
            <a:avLst/>
          </a:prstGeom>
          <a:noFill/>
        </p:spPr>
        <p:txBody>
          <a:bodyPr wrap="square" rtlCol="0">
            <a:spAutoFit/>
          </a:bodyPr>
          <a:lstStyle/>
          <a:p>
            <a:pPr>
              <a:lnSpc>
                <a:spcPct val="150000"/>
              </a:lnSpc>
            </a:pPr>
            <a:r>
              <a:rPr lang="en-US" sz="2500"/>
              <a:t>Thực hành: Sử dụng mạng xã hội</a:t>
            </a:r>
          </a:p>
        </p:txBody>
      </p:sp>
      <p:pic>
        <p:nvPicPr>
          <p:cNvPr id="14" name="Picture 6">
            <a:extLst>
              <a:ext uri="{FF2B5EF4-FFF2-40B4-BE49-F238E27FC236}">
                <a16:creationId xmlns:a16="http://schemas.microsoft.com/office/drawing/2014/main" id="{55A33B28-C7C2-AA55-01D6-4319528810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2508" y="3758316"/>
            <a:ext cx="1647327" cy="1647327"/>
          </a:xfrm>
          <a:prstGeom prst="rect">
            <a:avLst/>
          </a:prstGeom>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sp>
        <p:nvSpPr>
          <p:cNvPr id="5136" name="Google Shape;5136;p37"/>
          <p:cNvSpPr txBox="1">
            <a:spLocks noGrp="1"/>
          </p:cNvSpPr>
          <p:nvPr>
            <p:ph type="title"/>
          </p:nvPr>
        </p:nvSpPr>
        <p:spPr>
          <a:xfrm>
            <a:off x="633825" y="714671"/>
            <a:ext cx="7717800" cy="492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b="1">
                <a:solidFill>
                  <a:srgbClr val="0070C0"/>
                </a:solidFill>
                <a:latin typeface="+mj-lt"/>
              </a:rPr>
              <a:t>1. Mạng xã hội – Kênh trao đổi thông tin phổ biến</a:t>
            </a:r>
            <a:endParaRPr sz="2500" b="1">
              <a:solidFill>
                <a:srgbClr val="0070C0"/>
              </a:solidFill>
              <a:latin typeface="+mj-lt"/>
            </a:endParaRPr>
          </a:p>
        </p:txBody>
      </p:sp>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CA10D710-2C38-E3CE-4347-C023711F585D}"/>
              </a:ext>
            </a:extLst>
          </p:cNvPr>
          <p:cNvSpPr txBox="1"/>
          <p:nvPr/>
        </p:nvSpPr>
        <p:spPr>
          <a:xfrm>
            <a:off x="1177170" y="2208529"/>
            <a:ext cx="6631355" cy="1984582"/>
          </a:xfrm>
          <a:prstGeom prst="rect">
            <a:avLst/>
          </a:prstGeom>
          <a:noFill/>
        </p:spPr>
        <p:txBody>
          <a:bodyPr wrap="square">
            <a:spAutoFit/>
          </a:bodyPr>
          <a:lstStyle/>
          <a:p>
            <a:pPr marL="0" marR="0" algn="just">
              <a:lnSpc>
                <a:spcPct val="150000"/>
              </a:lnSpc>
              <a:spcBef>
                <a:spcPts val="0"/>
              </a:spcBef>
              <a:spcAft>
                <a:spcPts val="800"/>
              </a:spcAft>
            </a:pPr>
            <a:r>
              <a:rPr lang="en-US" sz="2000" i="1">
                <a:solidFill>
                  <a:srgbClr val="000000"/>
                </a:solidFill>
                <a:effectLst/>
                <a:latin typeface="+mj-lt"/>
                <a:ea typeface="Calibri" panose="020F0502020204030204" pitchFamily="34" charset="0"/>
                <a:cs typeface="Times New Roman" panose="02020603050405020304" pitchFamily="18" charset="0"/>
              </a:rPr>
              <a:t>1. Ở lớp 6 em đã biết sử dụng Internet để nhận và gửi thông tin. Đó là cách nào?</a:t>
            </a:r>
            <a:endParaRPr lang="en-US" sz="2000" i="1">
              <a:effectLst/>
              <a:latin typeface="+mj-lt"/>
              <a:ea typeface="Calibri" panose="020F0502020204030204" pitchFamily="34" charset="0"/>
              <a:cs typeface="Times New Roman" panose="02020603050405020304" pitchFamily="18" charset="0"/>
            </a:endParaRPr>
          </a:p>
          <a:p>
            <a:pPr marL="0" marR="0" algn="just">
              <a:lnSpc>
                <a:spcPct val="150000"/>
              </a:lnSpc>
              <a:spcBef>
                <a:spcPts val="0"/>
              </a:spcBef>
              <a:spcAft>
                <a:spcPts val="800"/>
              </a:spcAft>
            </a:pPr>
            <a:r>
              <a:rPr lang="en-US" sz="2000" i="1">
                <a:solidFill>
                  <a:srgbClr val="000000"/>
                </a:solidFill>
                <a:effectLst/>
                <a:latin typeface="+mj-lt"/>
                <a:ea typeface="Calibri" panose="020F0502020204030204" pitchFamily="34" charset="0"/>
                <a:cs typeface="Times New Roman" panose="02020603050405020304" pitchFamily="18" charset="0"/>
              </a:rPr>
              <a:t>2. Em có biết cách trao đổi thông tin nào trên Internet đang được sử dụng nhiều nhất không? Tại sao?</a:t>
            </a:r>
            <a:endParaRPr lang="en-US" sz="2000" i="1">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538B49D-DCA2-DF53-F05B-9EB98CA2DE50}"/>
              </a:ext>
            </a:extLst>
          </p:cNvPr>
          <p:cNvSpPr txBox="1"/>
          <p:nvPr/>
        </p:nvSpPr>
        <p:spPr>
          <a:xfrm>
            <a:off x="730049" y="1400772"/>
            <a:ext cx="2169042" cy="442674"/>
          </a:xfrm>
          <a:prstGeom prst="wedgeRoundRectCallout">
            <a:avLst>
              <a:gd name="adj1" fmla="val -77696"/>
              <a:gd name="adj2" fmla="val -9557"/>
              <a:gd name="adj3" fmla="val 16667"/>
            </a:avLst>
          </a:prstGeom>
          <a:solidFill>
            <a:srgbClr val="FFCC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000"/>
              <a:t>Thảo luận nhóm</a:t>
            </a:r>
          </a:p>
        </p:txBody>
      </p:sp>
      <p:sp>
        <p:nvSpPr>
          <p:cNvPr id="7" name="Oval 6">
            <a:extLst>
              <a:ext uri="{FF2B5EF4-FFF2-40B4-BE49-F238E27FC236}">
                <a16:creationId xmlns:a16="http://schemas.microsoft.com/office/drawing/2014/main" id="{25F0CE5C-56DB-09EC-5E74-6034329CEFB2}"/>
              </a:ext>
            </a:extLst>
          </p:cNvPr>
          <p:cNvSpPr/>
          <p:nvPr/>
        </p:nvSpPr>
        <p:spPr>
          <a:xfrm>
            <a:off x="647325" y="2208529"/>
            <a:ext cx="529845" cy="492000"/>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2060"/>
                </a:solidFill>
              </a:rPr>
              <a:t>?</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CA10D710-2C38-E3CE-4347-C023711F585D}"/>
              </a:ext>
            </a:extLst>
          </p:cNvPr>
          <p:cNvSpPr txBox="1"/>
          <p:nvPr/>
        </p:nvSpPr>
        <p:spPr>
          <a:xfrm>
            <a:off x="2168118" y="912803"/>
            <a:ext cx="6121640" cy="960006"/>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a:solidFill>
                  <a:srgbClr val="000000"/>
                </a:solidFill>
                <a:effectLst/>
                <a:latin typeface="+mn-lt"/>
                <a:ea typeface="Calibri" panose="020F0502020204030204" pitchFamily="34" charset="0"/>
                <a:cs typeface="Times New Roman" panose="02020603050405020304" pitchFamily="18" charset="0"/>
              </a:rPr>
              <a:t>Ở lớp 6 em đã biết sử dụng Internet đã nhận và gửi thông tin. Đó là sử dụng Thư điện tử (email).</a:t>
            </a:r>
            <a:endParaRPr lang="en-US" sz="2000">
              <a:effectLst/>
              <a:latin typeface="+mn-lt"/>
              <a:ea typeface="Calibri" panose="020F0502020204030204" pitchFamily="34" charset="0"/>
              <a:cs typeface="Times New Roman" panose="02020603050405020304" pitchFamily="18" charset="0"/>
            </a:endParaRPr>
          </a:p>
        </p:txBody>
      </p:sp>
      <p:pic>
        <p:nvPicPr>
          <p:cNvPr id="4" name="Picture 2">
            <a:extLst>
              <a:ext uri="{FF2B5EF4-FFF2-40B4-BE49-F238E27FC236}">
                <a16:creationId xmlns:a16="http://schemas.microsoft.com/office/drawing/2014/main" id="{394774F2-2844-2383-8D31-15CC5F4758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2275" y="772300"/>
            <a:ext cx="1519888" cy="1139916"/>
          </a:xfrm>
          <a:prstGeom prst="rect">
            <a:avLst/>
          </a:prstGeom>
        </p:spPr>
      </p:pic>
      <p:pic>
        <p:nvPicPr>
          <p:cNvPr id="8" name="Picture 5">
            <a:extLst>
              <a:ext uri="{FF2B5EF4-FFF2-40B4-BE49-F238E27FC236}">
                <a16:creationId xmlns:a16="http://schemas.microsoft.com/office/drawing/2014/main" id="{6A60F7E6-927D-0368-BC0D-669B4FEA7E0E}"/>
              </a:ext>
            </a:extLst>
          </p:cNvPr>
          <p:cNvPicPr>
            <a:picLocks noChangeAspect="1"/>
          </p:cNvPicPr>
          <p:nvPr/>
        </p:nvPicPr>
        <p:blipFill>
          <a:blip r:embed="rId5"/>
          <a:srcRect/>
          <a:stretch>
            <a:fillRect/>
          </a:stretch>
        </p:blipFill>
        <p:spPr>
          <a:xfrm>
            <a:off x="4836672" y="3647632"/>
            <a:ext cx="1166130" cy="1166130"/>
          </a:xfrm>
          <a:prstGeom prst="rect">
            <a:avLst/>
          </a:prstGeom>
        </p:spPr>
      </p:pic>
      <p:pic>
        <p:nvPicPr>
          <p:cNvPr id="9" name="Picture 6">
            <a:extLst>
              <a:ext uri="{FF2B5EF4-FFF2-40B4-BE49-F238E27FC236}">
                <a16:creationId xmlns:a16="http://schemas.microsoft.com/office/drawing/2014/main" id="{EA3F5981-455B-B716-CD84-DA6A0C198E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54780" y="3647632"/>
            <a:ext cx="1166131" cy="1166131"/>
          </a:xfrm>
          <a:prstGeom prst="rect">
            <a:avLst/>
          </a:prstGeom>
        </p:spPr>
      </p:pic>
      <p:pic>
        <p:nvPicPr>
          <p:cNvPr id="10" name="Picture 3">
            <a:extLst>
              <a:ext uri="{FF2B5EF4-FFF2-40B4-BE49-F238E27FC236}">
                <a16:creationId xmlns:a16="http://schemas.microsoft.com/office/drawing/2014/main" id="{8974BE59-DE60-5B43-B7DD-3AA9A8F376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87184" y="3646200"/>
            <a:ext cx="1166130" cy="1166130"/>
          </a:xfrm>
          <a:prstGeom prst="rect">
            <a:avLst/>
          </a:prstGeom>
        </p:spPr>
      </p:pic>
      <p:sp>
        <p:nvSpPr>
          <p:cNvPr id="15" name="TextBox 14">
            <a:extLst>
              <a:ext uri="{FF2B5EF4-FFF2-40B4-BE49-F238E27FC236}">
                <a16:creationId xmlns:a16="http://schemas.microsoft.com/office/drawing/2014/main" id="{A1C9DA2D-7DC7-8371-4E9C-80F1DD37F79F}"/>
              </a:ext>
            </a:extLst>
          </p:cNvPr>
          <p:cNvSpPr txBox="1"/>
          <p:nvPr/>
        </p:nvSpPr>
        <p:spPr>
          <a:xfrm>
            <a:off x="730049" y="2115949"/>
            <a:ext cx="7578439" cy="1420325"/>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a:solidFill>
                  <a:srgbClr val="000000"/>
                </a:solidFill>
                <a:effectLst/>
                <a:latin typeface="+mn-lt"/>
                <a:ea typeface="Calibri" panose="020F0502020204030204" pitchFamily="34" charset="0"/>
                <a:cs typeface="Times New Roman" panose="02020603050405020304" pitchFamily="18" charset="0"/>
              </a:rPr>
              <a:t>Cách trao đổi thông tin nào trên Internet đang được sử dụng nhiều nhất là mạng xã hội như Facebook, Zalo, Instagram, Twitter</a:t>
            </a:r>
            <a:r>
              <a:rPr lang="en-US" sz="2000">
                <a:solidFill>
                  <a:srgbClr val="000000"/>
                </a:solidFill>
                <a:effectLst/>
                <a:latin typeface="+mn-lt"/>
                <a:ea typeface="Calibri" panose="020F0502020204030204" pitchFamily="34" charset="0"/>
                <a:cs typeface="Times New Roman" panose="02020603050405020304" pitchFamily="18" charset="0"/>
              </a:rPr>
              <a:t>…vì tính năng nhanh chóng và không giới hạn.</a:t>
            </a:r>
            <a:endParaRPr lang="en-US" sz="2000">
              <a:effectLst/>
              <a:latin typeface="+mn-lt"/>
              <a:ea typeface="Calibri" panose="020F0502020204030204" pitchFamily="34" charset="0"/>
              <a:cs typeface="Times New Roman" panose="02020603050405020304" pitchFamily="18" charset="0"/>
            </a:endParaRPr>
          </a:p>
        </p:txBody>
      </p:sp>
      <p:pic>
        <p:nvPicPr>
          <p:cNvPr id="1026" name="Picture 2" descr="Giải mã chiến lược kinh doanh của Zalo - Ứng dụng tin nhắn #1 Việt nam">
            <a:extLst>
              <a:ext uri="{FF2B5EF4-FFF2-40B4-BE49-F238E27FC236}">
                <a16:creationId xmlns:a16="http://schemas.microsoft.com/office/drawing/2014/main" id="{36F70178-D664-6A82-A302-3A6E64516F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3590" y="3646200"/>
            <a:ext cx="1167562" cy="116756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5148;p37">
            <a:extLst>
              <a:ext uri="{FF2B5EF4-FFF2-40B4-BE49-F238E27FC236}">
                <a16:creationId xmlns:a16="http://schemas.microsoft.com/office/drawing/2014/main" id="{F3BED8F3-1243-8D09-C9E5-B19E6FBEA277}"/>
              </a:ext>
            </a:extLst>
          </p:cNvPr>
          <p:cNvGrpSpPr/>
          <p:nvPr/>
        </p:nvGrpSpPr>
        <p:grpSpPr>
          <a:xfrm>
            <a:off x="204979" y="3826400"/>
            <a:ext cx="442346" cy="544800"/>
            <a:chOff x="1349513" y="3255625"/>
            <a:chExt cx="442346" cy="544800"/>
          </a:xfrm>
        </p:grpSpPr>
        <p:sp>
          <p:nvSpPr>
            <p:cNvPr id="3" name="Google Shape;5149;p37">
              <a:extLst>
                <a:ext uri="{FF2B5EF4-FFF2-40B4-BE49-F238E27FC236}">
                  <a16:creationId xmlns:a16="http://schemas.microsoft.com/office/drawing/2014/main" id="{F6E20F06-5556-23C1-C86E-601F380F6BC5}"/>
                </a:ext>
              </a:extLst>
            </p:cNvPr>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150;p37">
              <a:extLst>
                <a:ext uri="{FF2B5EF4-FFF2-40B4-BE49-F238E27FC236}">
                  <a16:creationId xmlns:a16="http://schemas.microsoft.com/office/drawing/2014/main" id="{A5B6CA99-4018-897E-F49A-C9C6327A860F}"/>
                </a:ext>
              </a:extLst>
            </p:cNvPr>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6200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ppt_x"/>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1011909" y="1337060"/>
            <a:ext cx="7140033" cy="3215689"/>
          </a:xfrm>
          <a:prstGeom prst="rect">
            <a:avLst/>
          </a:prstGeom>
          <a:noFill/>
        </p:spPr>
        <p:txBody>
          <a:bodyPr wrap="square">
            <a:spAutoFit/>
          </a:bodyPr>
          <a:lstStyle/>
          <a:p>
            <a:pPr marR="0" algn="just">
              <a:lnSpc>
                <a:spcPct val="150000"/>
              </a:lnSpc>
              <a:spcBef>
                <a:spcPts val="0"/>
              </a:spcBef>
              <a:spcAft>
                <a:spcPts val="800"/>
              </a:spcAft>
            </a:pPr>
            <a:r>
              <a:rPr lang="en-US" sz="2000" b="1" i="1">
                <a:latin typeface="+mn-lt"/>
                <a:ea typeface="Calibri" panose="020F0502020204030204" pitchFamily="34" charset="0"/>
                <a:cs typeface="Times New Roman" panose="02020603050405020304" pitchFamily="18" charset="0"/>
              </a:rPr>
              <a:t>Đọc </a:t>
            </a:r>
            <a:r>
              <a:rPr lang="vi-VN" sz="2000" b="1" i="1">
                <a:latin typeface="+mn-lt"/>
                <a:ea typeface="Calibri" panose="020F0502020204030204" pitchFamily="34" charset="0"/>
                <a:cs typeface="Times New Roman" panose="02020603050405020304" pitchFamily="18" charset="0"/>
              </a:rPr>
              <a:t>thông tin mục 1a – SGK tr.18 và trả lời câu hỏi:</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Kênh trao đổi thông tin là gì?</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Kể tên một số kênh trao đổi thông tin phổ biến trên Internet hiện nay.</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Thông tin trên Internet tồn tại dưới dạng nào?</a:t>
            </a:r>
          </a:p>
          <a:p>
            <a:pPr marL="342900" marR="0" indent="-342900" algn="just">
              <a:lnSpc>
                <a:spcPct val="150000"/>
              </a:lnSpc>
              <a:spcBef>
                <a:spcPts val="0"/>
              </a:spcBef>
              <a:spcAft>
                <a:spcPts val="800"/>
              </a:spcAft>
              <a:buFont typeface="Wingdings" panose="05000000000000000000" pitchFamily="2" charset="2"/>
              <a:buChar char="§"/>
            </a:pPr>
            <a:r>
              <a:rPr lang="vi-VN" sz="2000">
                <a:latin typeface="+mn-lt"/>
                <a:ea typeface="Calibri" panose="020F0502020204030204" pitchFamily="34" charset="0"/>
                <a:cs typeface="Times New Roman" panose="02020603050405020304" pitchFamily="18" charset="0"/>
              </a:rPr>
              <a:t>Em hay sử dụng kênh trao đổi thông tin nào nhất? Vì sao?</a:t>
            </a:r>
          </a:p>
        </p:txBody>
      </p:sp>
      <p:sp>
        <p:nvSpPr>
          <p:cNvPr id="2" name="Oval 1">
            <a:extLst>
              <a:ext uri="{FF2B5EF4-FFF2-40B4-BE49-F238E27FC236}">
                <a16:creationId xmlns:a16="http://schemas.microsoft.com/office/drawing/2014/main" id="{0D95FA4A-6CB2-9227-E346-14F781B0D3A8}"/>
              </a:ext>
            </a:extLst>
          </p:cNvPr>
          <p:cNvSpPr/>
          <p:nvPr/>
        </p:nvSpPr>
        <p:spPr>
          <a:xfrm>
            <a:off x="465126" y="1370279"/>
            <a:ext cx="529845" cy="492000"/>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2060"/>
                </a:solidFill>
              </a:rPr>
              <a:t>?</a:t>
            </a:r>
          </a:p>
        </p:txBody>
      </p:sp>
      <p:sp>
        <p:nvSpPr>
          <p:cNvPr id="3" name="TextBox 2">
            <a:extLst>
              <a:ext uri="{FF2B5EF4-FFF2-40B4-BE49-F238E27FC236}">
                <a16:creationId xmlns:a16="http://schemas.microsoft.com/office/drawing/2014/main" id="{A77DED2F-8189-F548-3EA5-C8CB9EC46CB0}"/>
              </a:ext>
            </a:extLst>
          </p:cNvPr>
          <p:cNvSpPr txBox="1"/>
          <p:nvPr/>
        </p:nvSpPr>
        <p:spPr>
          <a:xfrm>
            <a:off x="504072" y="726604"/>
            <a:ext cx="6875550" cy="477054"/>
          </a:xfrm>
          <a:prstGeom prst="rect">
            <a:avLst/>
          </a:prstGeom>
          <a:noFill/>
        </p:spPr>
        <p:txBody>
          <a:bodyPr wrap="square" rtlCol="0">
            <a:spAutoFit/>
          </a:bodyPr>
          <a:lstStyle/>
          <a:p>
            <a:r>
              <a:rPr lang="en-US" sz="2500" b="1">
                <a:solidFill>
                  <a:srgbClr val="FF0000"/>
                </a:solidFill>
              </a:rPr>
              <a:t>a. Các kênh trao đổi thông tin trên Internet</a:t>
            </a:r>
          </a:p>
        </p:txBody>
      </p:sp>
    </p:spTree>
    <p:extLst>
      <p:ext uri="{BB962C8B-B14F-4D97-AF65-F5344CB8AC3E}">
        <p14:creationId xmlns:p14="http://schemas.microsoft.com/office/powerpoint/2010/main" val="13710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grpSp>
        <p:nvGrpSpPr>
          <p:cNvPr id="5138" name="Google Shape;5138;p37"/>
          <p:cNvGrpSpPr/>
          <p:nvPr/>
        </p:nvGrpSpPr>
        <p:grpSpPr>
          <a:xfrm>
            <a:off x="8290351" y="863900"/>
            <a:ext cx="123600" cy="3239150"/>
            <a:chOff x="8290351" y="863900"/>
            <a:chExt cx="123600" cy="3239150"/>
          </a:xfrm>
        </p:grpSpPr>
        <p:sp>
          <p:nvSpPr>
            <p:cNvPr id="5139" name="Google Shape;5139;p37"/>
            <p:cNvSpPr/>
            <p:nvPr/>
          </p:nvSpPr>
          <p:spPr>
            <a:xfrm>
              <a:off x="8290351" y="863900"/>
              <a:ext cx="123600" cy="3234900"/>
            </a:xfrm>
            <a:prstGeom prst="rect">
              <a:avLst/>
            </a:prstGeom>
            <a:solidFill>
              <a:schemeClr val="lt1"/>
            </a:solidFill>
            <a:ln w="9525" cap="flat" cmpd="sng">
              <a:solidFill>
                <a:schemeClr val="dk1"/>
              </a:solidFill>
              <a:prstDash val="solid"/>
              <a:round/>
              <a:headEnd type="none" w="sm" len="sm"/>
              <a:tailEnd type="none" w="sm" len="sm"/>
            </a:ln>
            <a:effectLst>
              <a:outerShdw dist="38100" dir="318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7"/>
            <p:cNvSpPr/>
            <p:nvPr/>
          </p:nvSpPr>
          <p:spPr>
            <a:xfrm>
              <a:off x="8290425" y="86390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7"/>
            <p:cNvSpPr/>
            <p:nvPr/>
          </p:nvSpPr>
          <p:spPr>
            <a:xfrm>
              <a:off x="8291550" y="3984250"/>
              <a:ext cx="122400" cy="1188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7"/>
            <p:cNvSpPr/>
            <p:nvPr/>
          </p:nvSpPr>
          <p:spPr>
            <a:xfrm>
              <a:off x="8308488" y="884471"/>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7"/>
            <p:cNvSpPr/>
            <p:nvPr/>
          </p:nvSpPr>
          <p:spPr>
            <a:xfrm rot="10800000">
              <a:off x="8308488" y="4005550"/>
              <a:ext cx="88500" cy="762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4" name="Google Shape;5144;p37"/>
          <p:cNvSpPr/>
          <p:nvPr/>
        </p:nvSpPr>
        <p:spPr>
          <a:xfrm>
            <a:off x="8291538" y="1080449"/>
            <a:ext cx="122400" cy="79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37"/>
          <p:cNvGrpSpPr/>
          <p:nvPr/>
        </p:nvGrpSpPr>
        <p:grpSpPr>
          <a:xfrm>
            <a:off x="7103903" y="219847"/>
            <a:ext cx="519622" cy="494824"/>
            <a:chOff x="7231778" y="3446525"/>
            <a:chExt cx="519622" cy="494824"/>
          </a:xfrm>
        </p:grpSpPr>
        <p:sp>
          <p:nvSpPr>
            <p:cNvPr id="5146" name="Google Shape;5146;p37"/>
            <p:cNvSpPr/>
            <p:nvPr/>
          </p:nvSpPr>
          <p:spPr>
            <a:xfrm>
              <a:off x="7475700" y="3446525"/>
              <a:ext cx="275700" cy="2757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7"/>
            <p:cNvSpPr/>
            <p:nvPr/>
          </p:nvSpPr>
          <p:spPr>
            <a:xfrm>
              <a:off x="7231778" y="3747248"/>
              <a:ext cx="275719" cy="194101"/>
            </a:xfrm>
            <a:custGeom>
              <a:avLst/>
              <a:gdLst/>
              <a:ahLst/>
              <a:cxnLst/>
              <a:rect l="l" t="t" r="r" b="b"/>
              <a:pathLst>
                <a:path w="34508" h="24293" extrusionOk="0">
                  <a:moveTo>
                    <a:pt x="8977" y="0"/>
                  </a:moveTo>
                  <a:cubicBezTo>
                    <a:pt x="8112" y="0"/>
                    <a:pt x="7249" y="131"/>
                    <a:pt x="6420" y="403"/>
                  </a:cubicBezTo>
                  <a:cubicBezTo>
                    <a:pt x="1482" y="2008"/>
                    <a:pt x="0" y="7132"/>
                    <a:pt x="1543" y="11576"/>
                  </a:cubicBezTo>
                  <a:cubicBezTo>
                    <a:pt x="4506" y="20157"/>
                    <a:pt x="17223" y="24293"/>
                    <a:pt x="17223" y="24293"/>
                  </a:cubicBezTo>
                  <a:cubicBezTo>
                    <a:pt x="17223" y="24293"/>
                    <a:pt x="30001" y="20157"/>
                    <a:pt x="32964" y="11576"/>
                  </a:cubicBezTo>
                  <a:cubicBezTo>
                    <a:pt x="34507" y="7132"/>
                    <a:pt x="33026" y="2008"/>
                    <a:pt x="28087" y="403"/>
                  </a:cubicBezTo>
                  <a:cubicBezTo>
                    <a:pt x="27259" y="131"/>
                    <a:pt x="26395" y="0"/>
                    <a:pt x="25530" y="0"/>
                  </a:cubicBezTo>
                  <a:cubicBezTo>
                    <a:pt x="22079" y="0"/>
                    <a:pt x="18605" y="2084"/>
                    <a:pt x="17223" y="5588"/>
                  </a:cubicBezTo>
                  <a:cubicBezTo>
                    <a:pt x="15890" y="2084"/>
                    <a:pt x="12426" y="0"/>
                    <a:pt x="8977" y="0"/>
                  </a:cubicBezTo>
                  <a:close/>
                </a:path>
              </a:pathLst>
            </a:custGeom>
            <a:solidFill>
              <a:schemeClr val="lt2"/>
            </a:solidFill>
            <a:ln w="9525" cap="rnd"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8" name="Google Shape;5148;p37"/>
          <p:cNvGrpSpPr/>
          <p:nvPr/>
        </p:nvGrpSpPr>
        <p:grpSpPr>
          <a:xfrm>
            <a:off x="204979" y="3826400"/>
            <a:ext cx="442346" cy="544800"/>
            <a:chOff x="1349513" y="3255625"/>
            <a:chExt cx="442346" cy="544800"/>
          </a:xfrm>
        </p:grpSpPr>
        <p:sp>
          <p:nvSpPr>
            <p:cNvPr id="5149" name="Google Shape;5149;p37"/>
            <p:cNvSpPr/>
            <p:nvPr/>
          </p:nvSpPr>
          <p:spPr>
            <a:xfrm>
              <a:off x="1349513" y="3255625"/>
              <a:ext cx="212100" cy="212100"/>
            </a:xfrm>
            <a:prstGeom prst="star4">
              <a:avLst>
                <a:gd name="adj" fmla="val 15639"/>
              </a:avLst>
            </a:prstGeom>
            <a:solidFill>
              <a:schemeClr val="accent1"/>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7"/>
            <p:cNvSpPr/>
            <p:nvPr/>
          </p:nvSpPr>
          <p:spPr>
            <a:xfrm>
              <a:off x="1441759" y="3467725"/>
              <a:ext cx="350100" cy="332700"/>
            </a:xfrm>
            <a:prstGeom prst="star5">
              <a:avLst>
                <a:gd name="adj" fmla="val 19098"/>
                <a:gd name="hf" fmla="val 105146"/>
                <a:gd name="vf" fmla="val 110557"/>
              </a:avLst>
            </a:prstGeom>
            <a:solidFill>
              <a:schemeClr val="lt2"/>
            </a:solidFill>
            <a:ln w="9525" cap="flat" cmpd="sng">
              <a:solidFill>
                <a:schemeClr val="dk1"/>
              </a:solidFill>
              <a:prstDash val="solid"/>
              <a:round/>
              <a:headEnd type="none" w="sm" len="sm"/>
              <a:tailEnd type="none" w="sm" len="sm"/>
            </a:ln>
            <a:effectLst>
              <a:outerShdw dist="19050" dir="324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A1C9DA2D-7DC7-8371-4E9C-80F1DD37F79F}"/>
              </a:ext>
            </a:extLst>
          </p:cNvPr>
          <p:cNvSpPr txBox="1"/>
          <p:nvPr/>
        </p:nvSpPr>
        <p:spPr>
          <a:xfrm>
            <a:off x="443160" y="1628965"/>
            <a:ext cx="3392771" cy="1881990"/>
          </a:xfrm>
          <a:prstGeom prst="rect">
            <a:avLst/>
          </a:prstGeom>
          <a:noFill/>
        </p:spPr>
        <p:txBody>
          <a:bodyPr wrap="square">
            <a:spAutoFit/>
          </a:bodyPr>
          <a:lstStyle/>
          <a:p>
            <a:pPr marL="342900" marR="0" indent="-342900" algn="just">
              <a:lnSpc>
                <a:spcPct val="150000"/>
              </a:lnSpc>
              <a:spcBef>
                <a:spcPts val="0"/>
              </a:spcBef>
              <a:spcAft>
                <a:spcPts val="800"/>
              </a:spcAft>
              <a:buFont typeface="Wingdings" panose="05000000000000000000" pitchFamily="2" charset="2"/>
              <a:buChar char="§"/>
            </a:pPr>
            <a:r>
              <a:rPr lang="vi-VN" sz="2000" b="1" dirty="0">
                <a:latin typeface="+mn-lt"/>
                <a:ea typeface="Calibri" panose="020F0502020204030204" pitchFamily="34" charset="0"/>
                <a:cs typeface="Times New Roman" panose="02020603050405020304" pitchFamily="18" charset="0"/>
              </a:rPr>
              <a:t>Kênh trao đổi thông tin</a:t>
            </a:r>
            <a:r>
              <a:rPr lang="vi-VN" sz="2000" dirty="0">
                <a:latin typeface="+mn-lt"/>
                <a:ea typeface="Calibri" panose="020F0502020204030204" pitchFamily="34" charset="0"/>
                <a:cs typeface="Times New Roman" panose="02020603050405020304" pitchFamily="18" charset="0"/>
              </a:rPr>
              <a:t> là những dịch vụ hoặc phần mềm truyền tin </a:t>
            </a:r>
            <a:r>
              <a:rPr lang="en-US" sz="2000" dirty="0" err="1">
                <a:latin typeface="+mn-lt"/>
                <a:ea typeface="Calibri" panose="020F0502020204030204" pitchFamily="34" charset="0"/>
                <a:cs typeface="Times New Roman" panose="02020603050405020304" pitchFamily="18" charset="0"/>
              </a:rPr>
              <a:t>trên</a:t>
            </a:r>
            <a:r>
              <a:rPr lang="en-US" sz="2000" dirty="0">
                <a:latin typeface="+mn-lt"/>
                <a:ea typeface="Calibri" panose="020F0502020204030204" pitchFamily="34" charset="0"/>
                <a:cs typeface="Times New Roman" panose="02020603050405020304" pitchFamily="18" charset="0"/>
              </a:rPr>
              <a:t> internet </a:t>
            </a:r>
            <a:r>
              <a:rPr lang="vi-VN" sz="2000" dirty="0">
                <a:latin typeface="+mn-lt"/>
                <a:ea typeface="Calibri" panose="020F0502020204030204" pitchFamily="34" charset="0"/>
                <a:cs typeface="Times New Roman" panose="02020603050405020304" pitchFamily="18" charset="0"/>
              </a:rPr>
              <a:t>theo hai chiều.</a:t>
            </a:r>
          </a:p>
        </p:txBody>
      </p:sp>
      <p:pic>
        <p:nvPicPr>
          <p:cNvPr id="3" name="Picture 3">
            <a:extLst>
              <a:ext uri="{FF2B5EF4-FFF2-40B4-BE49-F238E27FC236}">
                <a16:creationId xmlns:a16="http://schemas.microsoft.com/office/drawing/2014/main" id="{6C9B66D5-BAE3-2829-22E0-09B4E30F8C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81950" y="3932450"/>
            <a:ext cx="1858013" cy="1001004"/>
          </a:xfrm>
          <a:prstGeom prst="rect">
            <a:avLst/>
          </a:prstGeom>
        </p:spPr>
      </p:pic>
      <p:pic>
        <p:nvPicPr>
          <p:cNvPr id="4" name="Picture 9">
            <a:extLst>
              <a:ext uri="{FF2B5EF4-FFF2-40B4-BE49-F238E27FC236}">
                <a16:creationId xmlns:a16="http://schemas.microsoft.com/office/drawing/2014/main" id="{386BB087-E2B7-FF89-2E80-431E00E23E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620" y="-35392"/>
            <a:ext cx="1254873" cy="1202397"/>
          </a:xfrm>
          <a:prstGeom prst="rect">
            <a:avLst/>
          </a:prstGeom>
        </p:spPr>
      </p:pic>
      <p:pic>
        <p:nvPicPr>
          <p:cNvPr id="1026" name="Picture 2" descr="Thư điện tử là gì? Lợi ích và những lưu ý khi sử dụng | TIKI">
            <a:extLst>
              <a:ext uri="{FF2B5EF4-FFF2-40B4-BE49-F238E27FC236}">
                <a16:creationId xmlns:a16="http://schemas.microsoft.com/office/drawing/2014/main" id="{C8E64206-0C44-888B-A1FC-8F7159E52F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5007" y="1600818"/>
            <a:ext cx="3095404" cy="20636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ết kế website diễn đàn online tốc độ cao, tiện dụng">
            <a:extLst>
              <a:ext uri="{FF2B5EF4-FFF2-40B4-BE49-F238E27FC236}">
                <a16:creationId xmlns:a16="http://schemas.microsoft.com/office/drawing/2014/main" id="{75B52567-B8E2-B15D-405E-E8AE512332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0720" y="1691624"/>
            <a:ext cx="3763978" cy="18819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colorful circular logos&#10;&#10;Description automatically generated">
            <a:extLst>
              <a:ext uri="{FF2B5EF4-FFF2-40B4-BE49-F238E27FC236}">
                <a16:creationId xmlns:a16="http://schemas.microsoft.com/office/drawing/2014/main" id="{51EBDEB7-7069-D660-5A79-E3B1063703DC}"/>
              </a:ext>
            </a:extLst>
          </p:cNvPr>
          <p:cNvPicPr>
            <a:picLocks noChangeAspect="1"/>
          </p:cNvPicPr>
          <p:nvPr/>
        </p:nvPicPr>
        <p:blipFill>
          <a:blip r:embed="rId9"/>
          <a:stretch>
            <a:fillRect/>
          </a:stretch>
        </p:blipFill>
        <p:spPr>
          <a:xfrm>
            <a:off x="4476811" y="1039662"/>
            <a:ext cx="3201775" cy="3185912"/>
          </a:xfrm>
          <a:prstGeom prst="rect">
            <a:avLst/>
          </a:prstGeom>
        </p:spPr>
      </p:pic>
      <p:pic>
        <p:nvPicPr>
          <p:cNvPr id="7" name="Picture 6" descr="A group of icons on a white background&#10;&#10;Description automatically generated">
            <a:extLst>
              <a:ext uri="{FF2B5EF4-FFF2-40B4-BE49-F238E27FC236}">
                <a16:creationId xmlns:a16="http://schemas.microsoft.com/office/drawing/2014/main" id="{D5D44973-B171-0DE4-419D-216431DACBDF}"/>
              </a:ext>
            </a:extLst>
          </p:cNvPr>
          <p:cNvPicPr>
            <a:picLocks noChangeAspect="1"/>
          </p:cNvPicPr>
          <p:nvPr/>
        </p:nvPicPr>
        <p:blipFill>
          <a:blip r:embed="rId10"/>
          <a:stretch>
            <a:fillRect/>
          </a:stretch>
        </p:blipFill>
        <p:spPr>
          <a:xfrm>
            <a:off x="4242300" y="1540355"/>
            <a:ext cx="3660818" cy="2059210"/>
          </a:xfrm>
          <a:prstGeom prst="rect">
            <a:avLst/>
          </a:prstGeom>
        </p:spPr>
      </p:pic>
      <p:pic>
        <p:nvPicPr>
          <p:cNvPr id="9" name="Picture 8" descr="A computer and a computer&#10;&#10;Description automatically generated">
            <a:extLst>
              <a:ext uri="{FF2B5EF4-FFF2-40B4-BE49-F238E27FC236}">
                <a16:creationId xmlns:a16="http://schemas.microsoft.com/office/drawing/2014/main" id="{DA8B88BD-EB4B-D601-4224-5C4D3FD6D9F2}"/>
              </a:ext>
            </a:extLst>
          </p:cNvPr>
          <p:cNvPicPr>
            <a:picLocks noChangeAspect="1"/>
          </p:cNvPicPr>
          <p:nvPr/>
        </p:nvPicPr>
        <p:blipFill>
          <a:blip r:embed="rId11"/>
          <a:srcRect l="8995" r="8442"/>
          <a:stretch/>
        </p:blipFill>
        <p:spPr>
          <a:xfrm>
            <a:off x="4200699" y="1420828"/>
            <a:ext cx="3823519" cy="2423580"/>
          </a:xfrm>
          <a:prstGeom prst="rect">
            <a:avLst/>
          </a:prstGeom>
        </p:spPr>
      </p:pic>
    </p:spTree>
    <p:extLst>
      <p:ext uri="{BB962C8B-B14F-4D97-AF65-F5344CB8AC3E}">
        <p14:creationId xmlns:p14="http://schemas.microsoft.com/office/powerpoint/2010/main" val="30614516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xit" presetSubtype="0" fill="hold" nodeType="clickEffect">
                                  <p:stCondLst>
                                    <p:cond delay="0"/>
                                  </p:stCondLst>
                                  <p:childTnLst>
                                    <p:animEffect transition="out" filter="fade">
                                      <p:cBhvr>
                                        <p:cTn id="18" dur="1000"/>
                                        <p:tgtEl>
                                          <p:spTgt spid="1026"/>
                                        </p:tgtEl>
                                      </p:cBhvr>
                                    </p:animEffect>
                                    <p:anim calcmode="lin" valueType="num">
                                      <p:cBhvr>
                                        <p:cTn id="19" dur="1000"/>
                                        <p:tgtEl>
                                          <p:spTgt spid="1026"/>
                                        </p:tgtEl>
                                        <p:attrNameLst>
                                          <p:attrName>ppt_x</p:attrName>
                                        </p:attrNameLst>
                                      </p:cBhvr>
                                      <p:tavLst>
                                        <p:tav tm="0">
                                          <p:val>
                                            <p:strVal val="ppt_x"/>
                                          </p:val>
                                        </p:tav>
                                        <p:tav tm="100000">
                                          <p:val>
                                            <p:strVal val="ppt_x"/>
                                          </p:val>
                                        </p:tav>
                                      </p:tavLst>
                                    </p:anim>
                                    <p:anim calcmode="lin" valueType="num">
                                      <p:cBhvr>
                                        <p:cTn id="20" dur="1000"/>
                                        <p:tgtEl>
                                          <p:spTgt spid="1026"/>
                                        </p:tgtEl>
                                        <p:attrNameLst>
                                          <p:attrName>ppt_y</p:attrName>
                                        </p:attrNameLst>
                                      </p:cBhvr>
                                      <p:tavLst>
                                        <p:tav tm="0">
                                          <p:val>
                                            <p:strVal val="ppt_y"/>
                                          </p:val>
                                        </p:tav>
                                        <p:tav tm="100000">
                                          <p:val>
                                            <p:strVal val="ppt_y-.1"/>
                                          </p:val>
                                        </p:tav>
                                      </p:tavLst>
                                    </p:anim>
                                    <p:set>
                                      <p:cBhvr>
                                        <p:cTn id="21" dur="1" fill="hold">
                                          <p:stCondLst>
                                            <p:cond delay="999"/>
                                          </p:stCondLst>
                                        </p:cTn>
                                        <p:tgtEl>
                                          <p:spTgt spid="1026"/>
                                        </p:tgtEl>
                                        <p:attrNameLst>
                                          <p:attrName>style.visibility</p:attrName>
                                        </p:attrNameLst>
                                      </p:cBhvr>
                                      <p:to>
                                        <p:strVal val="hidden"/>
                                      </p:to>
                                    </p:set>
                                  </p:childTnLst>
                                </p:cTn>
                              </p:par>
                              <p:par>
                                <p:cTn id="22" presetID="42"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xit" presetSubtype="0" fill="hold" nodeType="clickEffect">
                                  <p:stCondLst>
                                    <p:cond delay="0"/>
                                  </p:stCondLst>
                                  <p:childTnLst>
                                    <p:animEffect transition="out" filter="fade">
                                      <p:cBhvr>
                                        <p:cTn id="30" dur="1000"/>
                                        <p:tgtEl>
                                          <p:spTgt spid="1028"/>
                                        </p:tgtEl>
                                      </p:cBhvr>
                                    </p:animEffect>
                                    <p:anim calcmode="lin" valueType="num">
                                      <p:cBhvr>
                                        <p:cTn id="31" dur="1000"/>
                                        <p:tgtEl>
                                          <p:spTgt spid="1028"/>
                                        </p:tgtEl>
                                        <p:attrNameLst>
                                          <p:attrName>ppt_x</p:attrName>
                                        </p:attrNameLst>
                                      </p:cBhvr>
                                      <p:tavLst>
                                        <p:tav tm="0">
                                          <p:val>
                                            <p:strVal val="ppt_x"/>
                                          </p:val>
                                        </p:tav>
                                        <p:tav tm="100000">
                                          <p:val>
                                            <p:strVal val="ppt_x"/>
                                          </p:val>
                                        </p:tav>
                                      </p:tavLst>
                                    </p:anim>
                                    <p:anim calcmode="lin" valueType="num">
                                      <p:cBhvr>
                                        <p:cTn id="32" dur="1000"/>
                                        <p:tgtEl>
                                          <p:spTgt spid="1028"/>
                                        </p:tgtEl>
                                        <p:attrNameLst>
                                          <p:attrName>ppt_y</p:attrName>
                                        </p:attrNameLst>
                                      </p:cBhvr>
                                      <p:tavLst>
                                        <p:tav tm="0">
                                          <p:val>
                                            <p:strVal val="ppt_y"/>
                                          </p:val>
                                        </p:tav>
                                        <p:tav tm="100000">
                                          <p:val>
                                            <p:strVal val="ppt_y-.1"/>
                                          </p:val>
                                        </p:tav>
                                      </p:tavLst>
                                    </p:anim>
                                    <p:set>
                                      <p:cBhvr>
                                        <p:cTn id="33" dur="1" fill="hold">
                                          <p:stCondLst>
                                            <p:cond delay="999"/>
                                          </p:stCondLst>
                                        </p:cTn>
                                        <p:tgtEl>
                                          <p:spTgt spid="1028"/>
                                        </p:tgtEl>
                                        <p:attrNameLst>
                                          <p:attrName>style.visibility</p:attrName>
                                        </p:attrNameLst>
                                      </p:cBhvr>
                                      <p:to>
                                        <p:strVal val="hidden"/>
                                      </p:to>
                                    </p:set>
                                  </p:childTnLst>
                                </p:cTn>
                              </p:par>
                              <p:par>
                                <p:cTn id="34" presetID="42"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5"/>
                                        </p:tgtEl>
                                      </p:cBhvr>
                                    </p:animEffect>
                                    <p:anim calcmode="lin" valueType="num">
                                      <p:cBhvr>
                                        <p:cTn id="43" dur="1000"/>
                                        <p:tgtEl>
                                          <p:spTgt spid="5"/>
                                        </p:tgtEl>
                                        <p:attrNameLst>
                                          <p:attrName>ppt_x</p:attrName>
                                        </p:attrNameLst>
                                      </p:cBhvr>
                                      <p:tavLst>
                                        <p:tav tm="0">
                                          <p:val>
                                            <p:strVal val="ppt_x"/>
                                          </p:val>
                                        </p:tav>
                                        <p:tav tm="100000">
                                          <p:val>
                                            <p:strVal val="ppt_x"/>
                                          </p:val>
                                        </p:tav>
                                      </p:tavLst>
                                    </p:anim>
                                    <p:anim calcmode="lin" valueType="num">
                                      <p:cBhvr>
                                        <p:cTn id="44" dur="1000"/>
                                        <p:tgtEl>
                                          <p:spTgt spid="5"/>
                                        </p:tgtEl>
                                        <p:attrNameLst>
                                          <p:attrName>ppt_y</p:attrName>
                                        </p:attrNameLst>
                                      </p:cBhvr>
                                      <p:tavLst>
                                        <p:tav tm="0">
                                          <p:val>
                                            <p:strVal val="ppt_y"/>
                                          </p:val>
                                        </p:tav>
                                        <p:tav tm="100000">
                                          <p:val>
                                            <p:strVal val="ppt_y-.1"/>
                                          </p:val>
                                        </p:tav>
                                      </p:tavLst>
                                    </p:anim>
                                    <p:set>
                                      <p:cBhvr>
                                        <p:cTn id="45" dur="1" fill="hold">
                                          <p:stCondLst>
                                            <p:cond delay="999"/>
                                          </p:stCondLst>
                                        </p:cTn>
                                        <p:tgtEl>
                                          <p:spTgt spid="5"/>
                                        </p:tgtEl>
                                        <p:attrNameLst>
                                          <p:attrName>style.visibility</p:attrName>
                                        </p:attrNameLst>
                                      </p:cBhvr>
                                      <p:to>
                                        <p:strVal val="hidden"/>
                                      </p:to>
                                    </p:set>
                                  </p:childTnLst>
                                </p:cTn>
                              </p:par>
                              <p:par>
                                <p:cTn id="46" presetID="42"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xit" presetSubtype="0" fill="hold" nodeType="clickEffect">
                                  <p:stCondLst>
                                    <p:cond delay="0"/>
                                  </p:stCondLst>
                                  <p:childTnLst>
                                    <p:animEffect transition="out" filter="fade">
                                      <p:cBhvr>
                                        <p:cTn id="54" dur="1000"/>
                                        <p:tgtEl>
                                          <p:spTgt spid="7"/>
                                        </p:tgtEl>
                                      </p:cBhvr>
                                    </p:animEffect>
                                    <p:anim calcmode="lin" valueType="num">
                                      <p:cBhvr>
                                        <p:cTn id="55" dur="1000"/>
                                        <p:tgtEl>
                                          <p:spTgt spid="7"/>
                                        </p:tgtEl>
                                        <p:attrNameLst>
                                          <p:attrName>ppt_x</p:attrName>
                                        </p:attrNameLst>
                                      </p:cBhvr>
                                      <p:tavLst>
                                        <p:tav tm="0">
                                          <p:val>
                                            <p:strVal val="ppt_x"/>
                                          </p:val>
                                        </p:tav>
                                        <p:tav tm="100000">
                                          <p:val>
                                            <p:strVal val="ppt_x"/>
                                          </p:val>
                                        </p:tav>
                                      </p:tavLst>
                                    </p:anim>
                                    <p:anim calcmode="lin" valueType="num">
                                      <p:cBhvr>
                                        <p:cTn id="56" dur="1000"/>
                                        <p:tgtEl>
                                          <p:spTgt spid="7"/>
                                        </p:tgtEl>
                                        <p:attrNameLst>
                                          <p:attrName>ppt_y</p:attrName>
                                        </p:attrNameLst>
                                      </p:cBhvr>
                                      <p:tavLst>
                                        <p:tav tm="0">
                                          <p:val>
                                            <p:strVal val="ppt_y"/>
                                          </p:val>
                                        </p:tav>
                                        <p:tav tm="100000">
                                          <p:val>
                                            <p:strVal val="ppt_y-.1"/>
                                          </p:val>
                                        </p:tav>
                                      </p:tavLst>
                                    </p:anim>
                                    <p:set>
                                      <p:cBhvr>
                                        <p:cTn id="57" dur="1" fill="hold">
                                          <p:stCondLst>
                                            <p:cond delay="999"/>
                                          </p:stCondLst>
                                        </p:cTn>
                                        <p:tgtEl>
                                          <p:spTgt spid="7"/>
                                        </p:tgtEl>
                                        <p:attrNameLst>
                                          <p:attrName>style.visibility</p:attrName>
                                        </p:attrNameLst>
                                      </p:cBhvr>
                                      <p:to>
                                        <p:strVal val="hidden"/>
                                      </p:to>
                                    </p:set>
                                  </p:childTnLst>
                                </p:cTn>
                              </p:par>
                              <p:par>
                                <p:cTn id="58" presetID="42"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Retro Internet Aesthetic Interface Theme for Marketing by Slidesgo">
  <a:themeElements>
    <a:clrScheme name="Simple Light">
      <a:dk1>
        <a:srgbClr val="000000"/>
      </a:dk1>
      <a:lt1>
        <a:srgbClr val="D9D9D9"/>
      </a:lt1>
      <a:dk2>
        <a:srgbClr val="FCFCFC"/>
      </a:dk2>
      <a:lt2>
        <a:srgbClr val="9DC6F8"/>
      </a:lt2>
      <a:accent1>
        <a:srgbClr val="F288B9"/>
      </a:accent1>
      <a:accent2>
        <a:srgbClr val="6B5E8D"/>
      </a:accent2>
      <a:accent3>
        <a:srgbClr val="8E7CC3"/>
      </a:accent3>
      <a:accent4>
        <a:srgbClr val="99999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TotalTime>
  <Words>1944</Words>
  <Application>Microsoft Office PowerPoint</Application>
  <PresentationFormat>On-screen Show (16:9)</PresentationFormat>
  <Paragraphs>147</Paragraphs>
  <Slides>34</Slides>
  <Notes>29</Notes>
  <HiddenSlides>0</HiddenSlides>
  <MMClips>11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Calibri</vt:lpstr>
      <vt:lpstr>Roboto Condensed Light</vt:lpstr>
      <vt:lpstr>Nanum Gothic Coding</vt:lpstr>
      <vt:lpstr>Wingdings</vt:lpstr>
      <vt:lpstr>iCiel Cadena</vt:lpstr>
      <vt:lpstr>Calibri Light</vt:lpstr>
      <vt:lpstr>Arial</vt:lpstr>
      <vt:lpstr>Segoe Print</vt:lpstr>
      <vt:lpstr>UTM Avo</vt:lpstr>
      <vt:lpstr>Dosis</vt:lpstr>
      <vt:lpstr>Retro Internet Aesthetic Interface Theme for Marketing by Slidesgo</vt:lpstr>
      <vt:lpstr>Office Theme</vt:lpstr>
      <vt:lpstr>PowerPoint Presentation</vt:lpstr>
      <vt:lpstr>Em hãy kể tên những cách trao đổi thông tin giữa người với người mà em biết? </vt:lpstr>
      <vt:lpstr>PowerPoint Presentation</vt:lpstr>
      <vt:lpstr>BÀI 4: MẠNG XÃ HỘI VÀ MỘT SỐ KÊNH TRAO ĐỔI THÔNG TIN  TRÊN INTERNET</vt:lpstr>
      <vt:lpstr>Nội dung bài học </vt:lpstr>
      <vt:lpstr>1. Mạng xã hội – Kênh trao đổi thông tin phổ biến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Thực hành: Sử dụng mạng xã hội</vt:lpstr>
      <vt:lpstr>PowerPoint Presentation</vt:lpstr>
      <vt:lpstr>PowerPoint Presentation</vt:lpstr>
      <vt:lpstr>PowerPoint Presentation</vt:lpstr>
      <vt:lpstr>PowerPoint Presentation</vt:lpstr>
      <vt:lpstr>PowerPoint Presentation</vt:lpstr>
      <vt:lpstr>PowerPoint Presentation</vt:lpstr>
      <vt:lpstr>LUYỆN TẬP</vt:lpstr>
      <vt:lpstr>LUYỆN TẬP</vt:lpstr>
      <vt:lpstr>VẬN DỤNG</vt:lpstr>
      <vt:lpstr>VẬN DỤNG</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phạm linh</cp:lastModifiedBy>
  <cp:revision>5</cp:revision>
  <dcterms:modified xsi:type="dcterms:W3CDTF">2024-10-06T12:45:16Z</dcterms:modified>
</cp:coreProperties>
</file>