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40"/>
  </p:notesMasterIdLst>
  <p:sldIdLst>
    <p:sldId id="371" r:id="rId2"/>
    <p:sldId id="346" r:id="rId3"/>
    <p:sldId id="397" r:id="rId4"/>
    <p:sldId id="263" r:id="rId5"/>
    <p:sldId id="402" r:id="rId6"/>
    <p:sldId id="372" r:id="rId7"/>
    <p:sldId id="401" r:id="rId8"/>
    <p:sldId id="373" r:id="rId9"/>
    <p:sldId id="345" r:id="rId10"/>
    <p:sldId id="267" r:id="rId11"/>
    <p:sldId id="400" r:id="rId12"/>
    <p:sldId id="381" r:id="rId13"/>
    <p:sldId id="382" r:id="rId14"/>
    <p:sldId id="383" r:id="rId15"/>
    <p:sldId id="384" r:id="rId16"/>
    <p:sldId id="385" r:id="rId17"/>
    <p:sldId id="386" r:id="rId18"/>
    <p:sldId id="387" r:id="rId19"/>
    <p:sldId id="362" r:id="rId20"/>
    <p:sldId id="363" r:id="rId21"/>
    <p:sldId id="364" r:id="rId22"/>
    <p:sldId id="365" r:id="rId23"/>
    <p:sldId id="366" r:id="rId24"/>
    <p:sldId id="379" r:id="rId25"/>
    <p:sldId id="367" r:id="rId26"/>
    <p:sldId id="388" r:id="rId27"/>
    <p:sldId id="389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74" r:id="rId36"/>
    <p:sldId id="376" r:id="rId37"/>
    <p:sldId id="377" r:id="rId38"/>
    <p:sldId id="360" r:id="rId3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0066"/>
    <a:srgbClr val="3399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FD89C2-7F76-481B-887A-D84E2230156C}" v="855" dt="2025-02-05T14:14:02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 autoAdjust="0"/>
    <p:restoredTop sz="94660"/>
  </p:normalViewPr>
  <p:slideViewPr>
    <p:cSldViewPr>
      <p:cViewPr varScale="1">
        <p:scale>
          <a:sx n="75" d="100"/>
          <a:sy n="75" d="100"/>
        </p:scale>
        <p:origin x="706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0E57D-1956-4595-AA7D-249BDECFEC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E9ABC-F5C4-4BB7-8DA0-BD8EE9EFC52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4AD2518-3A26-46D1-A5BC-676EA7D5033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D5F8A8-9EAD-4BF6-B8F4-67999D08B5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A2176DE-4C65-4264-9543-FEE18A657D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7B53E8-DC6F-4D21-B471-3588D0089C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C4252-5021-4A65-A3C7-D73625123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B66468D-423E-4B9E-A787-863CCFAB5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0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37488E9-A190-49F7-8BB0-4915F1F1AC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3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98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949" marR="50904" algn="just">
              <a:lnSpc>
                <a:spcPct val="115000"/>
              </a:lnSpc>
              <a:tabLst>
                <a:tab pos="176101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40AF1-241F-463A-8508-92C4EB2DF3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63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66468D-423E-4B9E-A787-863CCFAB5F2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61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2284E3F-ADFF-71C9-5431-A04F89082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117A9B8-6FDF-5B88-D605-64BEF5F969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DF35592-BED3-E8F5-4D9D-302D5F37A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3ABB5BA-35B6-62BB-8493-1C79DE127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9FD5D4-350E-E99B-7CFB-EBC7C2A4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678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AA5EB2A-36B6-0F1E-BF21-221870A99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F2624AD-ACFA-450F-3083-8E264CA96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5764F3F-496C-FCDE-FBE6-9C6966C5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A02D87-C6AC-4500-2052-D388EE4D2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E07D09D-BF8F-F38F-68E4-C6212CD44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8937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3DA48B4-4FD4-888D-49A5-8B58DC85D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F77DBFE-5AE7-80FD-E677-DA7E66C9C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0C3376C-0212-4A52-2986-8BE93539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D743F1E-13DE-A0FD-49E7-2101441D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CD4F6B3-9EE7-AD8B-716E-DA7461D8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395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556141-CC32-55AB-41A7-F89BFB18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9560D5-D10A-36FA-8895-DDE71856E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ED6726-DCA9-3591-9B32-FF2DA90B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8C31090-4432-28BE-6075-8B731F83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2B6C21-8607-470B-F74D-EEA735B43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44292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87AE88E-55AB-9189-24FC-41E52D6F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3611AAF-7C29-3F74-844F-34002CDE5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18D5BE4-AF28-EE6A-A110-3F77A147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049232F-78BD-995B-3E7E-3AAEE2580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EEDA44-033C-A784-AD47-0EA9BD2F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4338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0BFD61D-DA3D-531F-9291-43A2886F5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893457D-6916-FF08-06F2-B4590E7B6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BC943401-3824-1C00-F5E1-2EBE56446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C45213F-9D60-FFBE-EE8E-C6F30A754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3563CB3-6A9B-58E7-633C-3B5412EA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306D29D-3B95-0193-CAB6-162D8EF4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0931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E68015-2A11-1AE3-E2E5-CA21ABB21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92E6253-E41C-2A51-BB72-CE27C93D1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F1F48FF-B8EE-87B7-DF67-A310774FF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0C1C0A0-6A0D-05BC-B19B-93F5006E45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4A27593-572B-8BFA-73F9-09AA5DA10F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790CA5D-CCD2-BD6A-8B1C-95D11CED5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D33F0E2-6688-8218-AD47-28E1D6B1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B0A24F9-9F61-A1B4-76BF-64DC149CD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2761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46492D-3A32-B13F-C226-55CCFC97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AC0FACC-E3A9-8B48-DE82-59EEA773E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8C6CF70-61F1-AC5A-4A72-BF1F62F33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5E84FC14-FEBD-1076-F5C5-779453C0D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194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67287AE-E79B-BDBB-0409-C670E352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00B48A2-871F-ECFE-2A02-A3749650B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9AF1E78-13B7-C370-12F9-32198210E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6139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73F7B8C-B202-435E-27C0-59929C2FB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BC0EB04-3EE3-B6EC-C5F5-501B5636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ABFEFD7-A687-7DE3-082E-55191AFAA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B808FD7-3692-8F37-4C29-64912D27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BE8A5B4-84C7-9790-CE3F-B1211575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49866FB-E35F-1AEC-2723-6CA34F14E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718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D87FCB-A490-C6DC-C21C-86F3C9C4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BE866D9A-E5D6-7FDA-BB1A-CED54339F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2EE04EC-191B-F01A-5FB9-4555C6B7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90D9C3A-9FA0-92F7-0BF9-A2228BCF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0C922A3-2D3F-BC2E-96B8-FB9C8544C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78B15B1-EE75-F4FB-F038-4CE1C683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248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FC8B1C7-C068-250F-AAA6-3CE105557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E0B4DD2-25D6-A2AF-BBF5-AC55936E8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31D574-C710-12C0-A0E5-A5D9983407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8108E6F-0BFE-1438-D059-AA9BB8644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2159738-36CA-6C24-8710-702C19903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EDEBD967-844B-4A62-8E25-21A7895858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03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1.png"/><Relationship Id="rId5" Type="http://schemas.openxmlformats.org/officeDocument/2006/relationships/image" Target="../media/image421.png"/><Relationship Id="rId4" Type="http://schemas.openxmlformats.org/officeDocument/2006/relationships/image" Target="../media/image4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" Target="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5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3.wav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3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57.png"/><Relationship Id="rId23" Type="http://schemas.openxmlformats.org/officeDocument/2006/relationships/audio" Target="NULL"/><Relationship Id="rId10" Type="http://schemas.openxmlformats.org/officeDocument/2006/relationships/image" Target="../media/image52.emf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audio" Target="NUL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emf"/><Relationship Id="rId18" Type="http://schemas.openxmlformats.org/officeDocument/2006/relationships/image" Target="../media/image59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7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24" Type="http://schemas.openxmlformats.org/officeDocument/2006/relationships/image" Target="../media/image600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audio" Target="NULL"/><Relationship Id="rId10" Type="http://schemas.openxmlformats.org/officeDocument/2006/relationships/image" Target="../media/image71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6.png"/><Relationship Id="rId22" Type="http://schemas.openxmlformats.org/officeDocument/2006/relationships/image" Target="../media/image74.png"/><Relationship Id="rId27" Type="http://schemas.openxmlformats.org/officeDocument/2006/relationships/audio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23" Type="http://schemas.openxmlformats.org/officeDocument/2006/relationships/audio" Target="NULL"/><Relationship Id="rId10" Type="http://schemas.openxmlformats.org/officeDocument/2006/relationships/image" Target="../media/image76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6.png"/><Relationship Id="rId22" Type="http://schemas.openxmlformats.org/officeDocument/2006/relationships/audio" Target="NUL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7.xml"/><Relationship Id="rId21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55.emf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openxmlformats.org/officeDocument/2006/relationships/image" Target="../media/image63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24" Type="http://schemas.openxmlformats.org/officeDocument/2006/relationships/audio" Target="../media/audio4.wav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audio" Target="../media/audio3.wav"/><Relationship Id="rId10" Type="http://schemas.openxmlformats.org/officeDocument/2006/relationships/image" Target="../media/image53.png"/><Relationship Id="rId19" Type="http://schemas.openxmlformats.org/officeDocument/2006/relationships/image" Target="../media/image61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7.pn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emf"/><Relationship Id="rId18" Type="http://schemas.openxmlformats.org/officeDocument/2006/relationships/image" Target="../media/image630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62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64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28" Type="http://schemas.openxmlformats.org/officeDocument/2006/relationships/audio" Target="NULL"/><Relationship Id="rId10" Type="http://schemas.openxmlformats.org/officeDocument/2006/relationships/image" Target="../media/image620.png"/><Relationship Id="rId19" Type="http://schemas.openxmlformats.org/officeDocument/2006/relationships/image" Target="../media/image59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6.png"/><Relationship Id="rId22" Type="http://schemas.openxmlformats.org/officeDocument/2006/relationships/image" Target="../media/image650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1.png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49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24" Type="http://schemas.openxmlformats.org/officeDocument/2006/relationships/audio" Target="NULL"/><Relationship Id="rId5" Type="http://schemas.openxmlformats.org/officeDocument/2006/relationships/audio" Target="../media/audio1.wav"/><Relationship Id="rId15" Type="http://schemas.openxmlformats.org/officeDocument/2006/relationships/image" Target="../media/image56.png"/><Relationship Id="rId23" Type="http://schemas.openxmlformats.org/officeDocument/2006/relationships/audio" Target="NULL"/><Relationship Id="rId10" Type="http://schemas.openxmlformats.org/officeDocument/2006/relationships/image" Target="../media/image52.emf"/><Relationship Id="rId19" Type="http://schemas.openxmlformats.org/officeDocument/2006/relationships/image" Target="../media/image5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1.png"/><Relationship Id="rId14" Type="http://schemas.openxmlformats.org/officeDocument/2006/relationships/image" Target="../media/image55.emf"/><Relationship Id="rId22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30.png"/><Relationship Id="rId7" Type="http://schemas.openxmlformats.org/officeDocument/2006/relationships/audio" Target="../media/audio4.wav"/><Relationship Id="rId12" Type="http://schemas.openxmlformats.org/officeDocument/2006/relationships/image" Target="../media/image55.emf"/><Relationship Id="rId17" Type="http://schemas.openxmlformats.org/officeDocument/2006/relationships/image" Target="../media/image41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image" Target="../media/image440.png"/><Relationship Id="rId28" Type="http://schemas.openxmlformats.org/officeDocument/2006/relationships/audio" Target="NULL"/><Relationship Id="rId10" Type="http://schemas.openxmlformats.org/officeDocument/2006/relationships/image" Target="../media/image53.png"/><Relationship Id="rId19" Type="http://schemas.openxmlformats.org/officeDocument/2006/relationships/image" Target="../media/image420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audio" Target="NUL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49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23" Type="http://schemas.openxmlformats.org/officeDocument/2006/relationships/audio" Target="NULL"/><Relationship Id="rId10" Type="http://schemas.openxmlformats.org/officeDocument/2006/relationships/image" Target="../media/image390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6.png"/><Relationship Id="rId22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3" Type="http://schemas.openxmlformats.org/officeDocument/2006/relationships/image" Target="../media/image2.GIF"/><Relationship Id="rId12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wmf"/><Relationship Id="rId11" Type="http://schemas.openxmlformats.org/officeDocument/2006/relationships/image" Target="../media/image35.png"/><Relationship Id="rId5" Type="http://schemas.openxmlformats.org/officeDocument/2006/relationships/image" Target="../media/image3.wmf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emf"/><Relationship Id="rId1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2.mp3"/><Relationship Id="rId16" Type="http://schemas.openxmlformats.org/officeDocument/2006/relationships/image" Target="../media/image67.png"/><Relationship Id="rId20" Type="http://schemas.openxmlformats.org/officeDocument/2006/relationships/image" Target="../media/image61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57.png"/><Relationship Id="rId23" Type="http://schemas.openxmlformats.org/officeDocument/2006/relationships/audio" Target="NULL"/><Relationship Id="rId10" Type="http://schemas.openxmlformats.org/officeDocument/2006/relationships/image" Target="../media/image67.png"/><Relationship Id="rId19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6.png"/><Relationship Id="rId22" Type="http://schemas.openxmlformats.org/officeDocument/2006/relationships/audio" Target="NUL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59.png"/><Relationship Id="rId26" Type="http://schemas.openxmlformats.org/officeDocument/2006/relationships/audio" Target="NUL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70.png"/><Relationship Id="rId7" Type="http://schemas.openxmlformats.org/officeDocument/2006/relationships/audio" Target="../media/audio4.wav"/><Relationship Id="rId12" Type="http://schemas.openxmlformats.org/officeDocument/2006/relationships/image" Target="../media/image55.emf"/><Relationship Id="rId17" Type="http://schemas.openxmlformats.org/officeDocument/2006/relationships/image" Target="../media/image400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8.png"/><Relationship Id="rId20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54.png"/><Relationship Id="rId5" Type="http://schemas.openxmlformats.org/officeDocument/2006/relationships/audio" Target="../media/audio2.wav"/><Relationship Id="rId15" Type="http://schemas.openxmlformats.org/officeDocument/2006/relationships/image" Target="../media/image49.png"/><Relationship Id="rId23" Type="http://schemas.openxmlformats.org/officeDocument/2006/relationships/image" Target="../media/image480.png"/><Relationship Id="rId28" Type="http://schemas.openxmlformats.org/officeDocument/2006/relationships/audio" Target="NULL"/><Relationship Id="rId10" Type="http://schemas.openxmlformats.org/officeDocument/2006/relationships/image" Target="../media/image53.png"/><Relationship Id="rId19" Type="http://schemas.openxmlformats.org/officeDocument/2006/relationships/image" Target="../media/image450.png"/><Relationship Id="rId4" Type="http://schemas.openxmlformats.org/officeDocument/2006/relationships/audio" Target="../media/audio1.wav"/><Relationship Id="rId9" Type="http://schemas.openxmlformats.org/officeDocument/2006/relationships/image" Target="../media/image52.emf"/><Relationship Id="rId14" Type="http://schemas.openxmlformats.org/officeDocument/2006/relationships/image" Target="../media/image57.png"/><Relationship Id="rId22" Type="http://schemas.openxmlformats.org/officeDocument/2006/relationships/image" Target="../media/image61.png"/><Relationship Id="rId27" Type="http://schemas.openxmlformats.org/officeDocument/2006/relationships/audio" Target="NUL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7" Type="http://schemas.openxmlformats.org/officeDocument/2006/relationships/image" Target="../media/image28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1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wmf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78.emf"/><Relationship Id="rId4" Type="http://schemas.openxmlformats.org/officeDocument/2006/relationships/image" Target="../media/image75.wmf"/><Relationship Id="rId9" Type="http://schemas.openxmlformats.org/officeDocument/2006/relationships/image" Target="../media/image2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oleObject" Target="../embeddings/oleObject19.bin"/><Relationship Id="rId7" Type="http://schemas.openxmlformats.org/officeDocument/2006/relationships/oleObject" Target="../embeddings/oleObject21.bin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82.emf"/><Relationship Id="rId4" Type="http://schemas.openxmlformats.org/officeDocument/2006/relationships/image" Target="../media/image79.wmf"/><Relationship Id="rId9" Type="http://schemas.openxmlformats.org/officeDocument/2006/relationships/image" Target="../media/image28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3.wmf"/><Relationship Id="rId3" Type="http://schemas.openxmlformats.org/officeDocument/2006/relationships/image" Target="../media/image5.wmf"/><Relationship Id="rId7" Type="http://schemas.openxmlformats.org/officeDocument/2006/relationships/image" Target="../media/image8.emf"/><Relationship Id="rId12" Type="http://schemas.openxmlformats.org/officeDocument/2006/relationships/oleObject" Target="../embeddings/oleObject1.bin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5" Type="http://schemas.openxmlformats.org/officeDocument/2006/relationships/image" Target="../media/image14.w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4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8.wmf"/><Relationship Id="rId7" Type="http://schemas.openxmlformats.org/officeDocument/2006/relationships/image" Target="../media/image20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26.wmf"/><Relationship Id="rId2" Type="http://schemas.openxmlformats.org/officeDocument/2006/relationships/image" Target="../media/image16.emf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15.emf"/><Relationship Id="rId10" Type="http://schemas.openxmlformats.org/officeDocument/2006/relationships/image" Target="../media/image25.wmf"/><Relationship Id="rId4" Type="http://schemas.openxmlformats.org/officeDocument/2006/relationships/image" Target="../media/image22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2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4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52600" y="1600200"/>
            <a:ext cx="8323976" cy="214674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vi-VN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29 +30 </a:t>
            </a:r>
          </a:p>
          <a:p>
            <a:pPr algn="ctr">
              <a:defRPr/>
            </a:pP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5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vi-VN" sz="4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0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17">
            <a:extLst>
              <a:ext uri="{FF2B5EF4-FFF2-40B4-BE49-F238E27FC236}">
                <a16:creationId xmlns:a16="http://schemas.microsoft.com/office/drawing/2014/main" id="{C039B714-740C-4134-9FF3-CB49C4B7C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3854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4827651" y="1419163"/>
            <a:ext cx="1387341" cy="1543961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V="1">
            <a:off x="4827651" y="2499138"/>
            <a:ext cx="1659696" cy="430526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4827651" y="2865663"/>
            <a:ext cx="886340" cy="1516624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636651" y="2203453"/>
            <a:ext cx="4191000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</a:t>
            </a:r>
            <a:endParaRPr lang="en-US" sz="3200"/>
          </a:p>
        </p:txBody>
      </p:sp>
      <p:sp>
        <p:nvSpPr>
          <p:cNvPr id="22" name="Rounded Rectangle 21"/>
          <p:cNvSpPr/>
          <p:nvPr/>
        </p:nvSpPr>
        <p:spPr>
          <a:xfrm>
            <a:off x="6214992" y="484630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ba góc của một tam giác bằng 180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87347" y="1885461"/>
            <a:ext cx="5062608" cy="980202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hai góc nhọn trong tam giác vuông bằng 90</a:t>
            </a:r>
            <a:r>
              <a:rPr lang="en-US" sz="2800" b="1" i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13991" y="3225349"/>
            <a:ext cx="6172200" cy="3286287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vuông gọi là tam giác vuông.</a:t>
            </a:r>
          </a:p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giác có 3 góc nhọn gọi là tam giác nhọn.</a:t>
            </a:r>
          </a:p>
          <a:p>
            <a:pPr algn="ctr"/>
            <a:r>
              <a:rPr 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có 1 góc tù gọi là tam giác tù.</a:t>
            </a:r>
          </a:p>
          <a:p>
            <a:pPr algn="ctr"/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0" grpId="0" animBg="1"/>
      <p:bldP spid="13" grpId="0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4EB8F01-9820-2EAE-ED7A-4E672F20A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800"/>
            <a:ext cx="11734800" cy="25776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83">
                <a:extLst>
                  <a:ext uri="{FF2B5EF4-FFF2-40B4-BE49-F238E27FC236}">
                    <a16:creationId xmlns:a16="http://schemas.microsoft.com/office/drawing/2014/main" id="{64C5DBC8-0893-D618-327A-71150B8468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000" y="3048000"/>
                <a:ext cx="1089660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vi-VN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14:m>
                  <m:oMath xmlns:m="http://schemas.openxmlformats.org/officeDocument/2006/math">
                    <m:r>
                      <a:rPr lang="vi-VN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21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 Box 83">
                <a:extLst>
                  <a:ext uri="{FF2B5EF4-FFF2-40B4-BE49-F238E27FC236}">
                    <a16:creationId xmlns:a16="http://schemas.microsoft.com/office/drawing/2014/main" id="{64C5DBC8-0893-D618-327A-71150B8468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00" y="3048000"/>
                <a:ext cx="10896600" cy="553998"/>
              </a:xfrm>
              <a:prstGeom prst="rect">
                <a:avLst/>
              </a:prstGeom>
              <a:blipFill>
                <a:blip r:embed="rId3"/>
                <a:stretch>
                  <a:fillRect l="-1343"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4E3DAD03-F6A8-FD5C-A27A-6AA3743552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800" y="3767512"/>
                <a:ext cx="1089660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vi-VN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14:m>
                  <m:oMath xmlns:m="http://schemas.openxmlformats.org/officeDocument/2006/math">
                    <m:r>
                      <a:rPr lang="vi-VN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14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4E3DAD03-F6A8-FD5C-A27A-6AA3743552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3767512"/>
                <a:ext cx="10896600" cy="553998"/>
              </a:xfrm>
              <a:prstGeom prst="rect">
                <a:avLst/>
              </a:prstGeom>
              <a:blipFill>
                <a:blip r:embed="rId4"/>
                <a:stretch>
                  <a:fillRect l="-1286"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6C581E3A-B51D-E5B0-0A2B-A2AABDDD1B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080" y="4605248"/>
                <a:ext cx="1089660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:r>
                  <a:rPr lang="vi-VN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14:m>
                  <m:oMath xmlns:m="http://schemas.openxmlformats.org/officeDocument/2006/math">
                    <m:r>
                      <a:rPr lang="vi-VN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17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vi-VN" altLang="en-US" sz="3000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vi-VN" altLang="en-US" sz="30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6C581E3A-B51D-E5B0-0A2B-A2AABDDD1B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4605248"/>
                <a:ext cx="10896600" cy="553998"/>
              </a:xfrm>
              <a:prstGeom prst="rect">
                <a:avLst/>
              </a:prstGeom>
              <a:blipFill>
                <a:blip r:embed="rId5"/>
                <a:stretch>
                  <a:fillRect l="-1286"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Box 83">
            <a:extLst>
              <a:ext uri="{FF2B5EF4-FFF2-40B4-BE49-F238E27FC236}">
                <a16:creationId xmlns:a16="http://schemas.microsoft.com/office/drawing/2014/main" id="{7B605F26-7280-570F-43C1-92F4AE2D6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" y="5508560"/>
            <a:ext cx="11572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vi-VN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toán này các em rút ra nhận xét gì về quan hệ giữa 3 cạnh của một tam?</a:t>
            </a:r>
            <a:endParaRPr lang="en-US" alt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0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628711" y="1110708"/>
            <a:ext cx="16914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102" y="1641482"/>
            <a:ext cx="11032898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63692" y="192234"/>
            <a:ext cx="9944645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vi-VN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961" y="2832194"/>
            <a:ext cx="4305039" cy="3148963"/>
          </a:xfrm>
          <a:prstGeom prst="rect">
            <a:avLst/>
          </a:prstGeom>
        </p:spPr>
      </p:pic>
      <p:sp>
        <p:nvSpPr>
          <p:cNvPr id="8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599" y="2988351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12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luôn có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đẳng thức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94581" y="3518857"/>
                <a:ext cx="3545393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78141" y="4717141"/>
                <a:ext cx="2987987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31619" y="4103711"/>
                <a:ext cx="3823723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54" descr="Book-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552" y="69305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9E19730-7077-451D-B304-D20D22EF816E}"/>
              </a:ext>
            </a:extLst>
          </p:cNvPr>
          <p:cNvSpPr txBox="1"/>
          <p:nvPr/>
        </p:nvSpPr>
        <p:spPr>
          <a:xfrm>
            <a:off x="344885" y="5780358"/>
            <a:ext cx="91678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bất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được gọi là </a:t>
            </a:r>
            <a:r>
              <a:rPr lang="en-US" sz="3000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 đẳng thức tam </a:t>
            </a:r>
            <a:r>
              <a:rPr lang="en-US" sz="30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0" grpId="0"/>
      <p:bldP spid="11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95601" y="869950"/>
                <a:ext cx="2819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869950"/>
                <a:ext cx="403859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21568" y="1489074"/>
                <a:ext cx="28194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12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⇒ 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m:rPr>
                          <m:sty m:val="p"/>
                        </m:rPr>
                        <a:rPr lang="en-US" altLang="en-US" sz="300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oMath>
                  </m:oMathPara>
                </a14:m>
                <a:endParaRPr lang="en-US" alt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0967" y="1489074"/>
                <a:ext cx="4038599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loud Callout 18"/>
          <p:cNvSpPr/>
          <p:nvPr/>
        </p:nvSpPr>
        <p:spPr>
          <a:xfrm>
            <a:off x="1524000" y="2647319"/>
            <a:ext cx="7620000" cy="1924681"/>
          </a:xfrm>
          <a:prstGeom prst="cloudCallout">
            <a:avLst>
              <a:gd name="adj1" fmla="val -62488"/>
              <a:gd name="adj2" fmla="val 4213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noProof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 độ dài hai cạnh nhỏ hơn độ dài cạnh còn lại.</a:t>
            </a:r>
            <a:endParaRPr lang="vi-VN" sz="3000" noProof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46861" y="192234"/>
            <a:ext cx="99783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defRPr/>
            </a:pPr>
            <a:r>
              <a:rPr lang="vi-VN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QUAN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427" y="1295400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9E5EBA59-6FAD-4CD8-8F0B-3C9329B5FC6A}"/>
              </a:ext>
            </a:extLst>
          </p:cNvPr>
          <p:cNvSpPr txBox="1"/>
          <p:nvPr/>
        </p:nvSpPr>
        <p:spPr>
          <a:xfrm>
            <a:off x="228600" y="885983"/>
            <a:ext cx="225734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078" y="2553468"/>
            <a:ext cx="3769734" cy="2757409"/>
          </a:xfrm>
          <a:prstGeom prst="rect">
            <a:avLst/>
          </a:prstGeom>
        </p:spPr>
      </p:pic>
      <p:sp>
        <p:nvSpPr>
          <p:cNvPr id="14" name="AutoShape 50">
            <a:extLst>
              <a:ext uri="{FF2B5EF4-FFF2-40B4-BE49-F238E27FC236}">
                <a16:creationId xmlns:a16="http://schemas.microsoft.com/office/drawing/2014/main" id="{56299166-7FBA-4FC6-AF36-F4339657D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4" y="1506541"/>
            <a:ext cx="10085190" cy="1123712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một cạnh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giờ cũng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 hơn hiệu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 hơn tổng 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của hai cạnh còn lại.</a:t>
            </a:r>
            <a:endParaRPr lang="vi-VN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953" y="2696813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Trong 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BC ta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 b="0" dirty="0">
                    <a:solidFill>
                      <a:srgbClr val="0000FF"/>
                    </a:solidFill>
                  </a:rPr>
                  <a:t>                 </a:t>
                </a:r>
                <a14:m>
                  <m:oMath xmlns:m="http://schemas.openxmlformats.org/officeDocument/2006/math"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227319"/>
                <a:ext cx="5068218" cy="553998"/>
              </a:xfrm>
              <a:prstGeom prst="rect">
                <a:avLst/>
              </a:prstGeom>
              <a:blipFill>
                <a:blip r:embed="rId4"/>
                <a:stretch>
                  <a:fillRect l="-2888" t="-15385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Hay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3781317"/>
                <a:ext cx="6153150" cy="630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292447" y="4606634"/>
            <a:ext cx="8169718" cy="196977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en-US" sz="30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0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8160" y="4608836"/>
            <a:ext cx="3158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: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 /46</a:t>
            </a:r>
            <a:endParaRPr lang="en-US" sz="3000" b="1" i="1" u="sng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Box 83">
                <a:extLst>
                  <a:ext uri="{FF2B5EF4-FFF2-40B4-BE49-F238E27FC236}">
                    <a16:creationId xmlns:a16="http://schemas.microsoft.com/office/drawing/2014/main" id="{8CB2F1CF-A756-207E-723D-B972307221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98798" y="3239065"/>
                <a:ext cx="50682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−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AB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 Box 83">
                <a:extLst>
                  <a:ext uri="{FF2B5EF4-FFF2-40B4-BE49-F238E27FC236}">
                    <a16:creationId xmlns:a16="http://schemas.microsoft.com/office/drawing/2014/main" id="{8CB2F1CF-A756-207E-723D-B97230722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98798" y="3239065"/>
                <a:ext cx="5068218" cy="553998"/>
              </a:xfrm>
              <a:prstGeom prst="rect">
                <a:avLst/>
              </a:prstGeom>
              <a:blipFill>
                <a:blip r:embed="rId6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31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  <p:bldP spid="19" grpId="0" animBg="1"/>
      <p:bldP spid="19" grpId="1" animBg="1"/>
      <p:bldP spid="20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các bộ độ dài đoạn thẳng dưới đây, bộ ba nào có thể là độ dài ba cạnh của một tam giác?</a:t>
            </a:r>
          </a:p>
          <a:p>
            <a:pPr marL="514350" indent="-514350"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8 cm; 11cm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cm ; 9 cm; 16 cm</a:t>
            </a:r>
          </a:p>
          <a:p>
            <a:pPr marL="514350" indent="-514350">
              <a:buFontTx/>
              <a:buAutoNum type="alphaLcParenR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cm ; 9 cm; 16 cm</a:t>
            </a:r>
          </a:p>
        </p:txBody>
      </p:sp>
    </p:spTree>
    <p:extLst>
      <p:ext uri="{BB962C8B-B14F-4D97-AF65-F5344CB8AC3E}">
        <p14:creationId xmlns:p14="http://schemas.microsoft.com/office/powerpoint/2010/main" val="167300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2143" y="3962400"/>
            <a:ext cx="1059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8 + 9 = 17 &gt; 16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9 cm; 8 cm; 16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2143" y="2140006"/>
            <a:ext cx="10501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+ 9 = 16 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9 cm; 16 cm không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9600" y="457200"/>
            <a:ext cx="1028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có : 7 + 8 = 15 &gt; 11</a:t>
            </a:r>
          </a:p>
          <a:p>
            <a:r>
              <a:rPr lang="nl-NL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: Bộ ba độ dài đoạn thẳng 7 cm; 8 cm; 11 cm là độ dài ba cạnh của một tam giác. </a:t>
            </a:r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994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vi-VN" sz="3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b="1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990600"/>
            <a:ext cx="1021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tam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=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5cm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AC =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thể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xăng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2062371"/>
            <a:ext cx="106679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0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AC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3000" y="3010718"/>
                <a:ext cx="4572000" cy="6309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300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−3&lt;</m:t>
                      </m:r>
                      <m:r>
                        <m:rPr>
                          <m:sty m:val="p"/>
                        </m:rPr>
                        <a:rPr lang="en-US" altLang="en-US" sz="3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BC</m:t>
                      </m:r>
                      <m:r>
                        <a:rPr lang="en-US" altLang="en-US" sz="3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&lt;5+3</m:t>
                      </m:r>
                    </m:oMath>
                  </m:oMathPara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13582" y="3507366"/>
                <a:ext cx="3620418" cy="6309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14:m>
                  <m:oMath xmlns:m="http://schemas.openxmlformats.org/officeDocument/2006/math">
                    <m:r>
                      <a:rPr lang="en-US" altLang="en-US" sz="300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en-US" sz="3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BC</m:t>
                    </m:r>
                    <m:r>
                      <a:rPr lang="en-US" altLang="en-US" sz="3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en-US" alt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</mc:Choice>
        <mc:Fallback xmlns="">
          <p:sp>
            <p:nvSpPr>
              <p:cNvPr id="13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5582" y="4003650"/>
                <a:ext cx="2172618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 Box 83">
            <a:extLst>
              <a:ext uri="{FF2B5EF4-FFF2-40B4-BE49-F238E27FC236}">
                <a16:creationId xmlns:a16="http://schemas.microsoft.com/office/drawing/2014/main" id="{107F651A-AB38-429C-8D44-E8226E9EB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609120"/>
            <a:ext cx="78486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Xét 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</a:t>
            </a:r>
            <a:r>
              <a:rPr lang="en-US" alt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, với cạnh BC ta có :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ts val="0"/>
                  </a:spcBef>
                  <a:spcAft>
                    <a:spcPts val="600"/>
                  </a:spcAft>
                  <a:buFontTx/>
                  <a:buNone/>
                </a:pP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Wingdings 3" panose="05040102010807070707" pitchFamily="18" charset="2"/>
                  </a:rPr>
                  <a:t>Vì độ dài </a:t>
                </a:r>
                <a:r>
                  <a:rPr lang="en-US" altLang="en-US" sz="3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 là một số nguyên (cm) nên: </a:t>
                </a:r>
                <a14:m>
                  <m:oMath xmlns:m="http://schemas.openxmlformats.org/officeDocument/2006/math"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en-US" sz="3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𝜖</m:t>
                    </m:r>
                    <m:d>
                      <m:dPr>
                        <m:begChr m:val="{"/>
                        <m:endChr m:val="}"/>
                        <m:ctrlP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3;4;5;6;7</m:t>
                        </m:r>
                      </m:e>
                    </m:d>
                  </m:oMath>
                </a14:m>
                <a:endParaRPr lang="en-US" alt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 Box 83">
                <a:extLst>
                  <a:ext uri="{FF2B5EF4-FFF2-40B4-BE49-F238E27FC236}">
                    <a16:creationId xmlns:a16="http://schemas.microsoft.com/office/drawing/2014/main" id="{107F651A-AB38-429C-8D44-E8226E9EBD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0600" y="4642639"/>
                <a:ext cx="9810750" cy="553998"/>
              </a:xfrm>
              <a:prstGeom prst="rect">
                <a:avLst/>
              </a:prstGeom>
              <a:blipFill>
                <a:blip r:embed="rId6"/>
                <a:stretch>
                  <a:fillRect l="-1492" t="-14444" b="-344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24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18" descr="nvn_125507853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26" y="425453"/>
            <a:ext cx="1371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2" name="Straight Arrow Connector 121"/>
          <p:cNvCxnSpPr/>
          <p:nvPr/>
        </p:nvCxnSpPr>
        <p:spPr>
          <a:xfrm flipV="1">
            <a:off x="3507883" y="1422620"/>
            <a:ext cx="1387341" cy="130788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252450" y="2032000"/>
            <a:ext cx="3255433" cy="13970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HỆ GIỮA BA CẠNH CỦA MỘT TAM GIÁC</a:t>
            </a:r>
            <a:endParaRPr lang="en-US" sz="2800"/>
          </a:p>
        </p:txBody>
      </p:sp>
      <p:sp>
        <p:nvSpPr>
          <p:cNvPr id="22" name="Rounded Rectangle 21"/>
          <p:cNvSpPr/>
          <p:nvPr/>
        </p:nvSpPr>
        <p:spPr>
          <a:xfrm>
            <a:off x="4923799" y="339444"/>
            <a:ext cx="6596690" cy="1692556"/>
          </a:xfrm>
          <a:prstGeom prst="round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/>
            <a:r>
              <a:rPr lang="en-US" alt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một tam giác, độ dài một cạnh bao giờ cũng lớn hơn hiệu và nhỏ hơn tổng các độ dài của hai cạnh còn lại</a:t>
            </a:r>
            <a:r>
              <a:rPr lang="en-US" altLang="en-US" sz="280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  <a:p>
            <a:pPr algn="just" eaLnBrk="1" hangingPunct="1"/>
            <a:endParaRPr lang="en-US" altLang="en-US" sz="28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214" y="1982023"/>
            <a:ext cx="3769734" cy="2757409"/>
          </a:xfrm>
          <a:prstGeom prst="rect">
            <a:avLst/>
          </a:prstGeom>
        </p:spPr>
      </p:pic>
      <p:sp>
        <p:nvSpPr>
          <p:cNvPr id="16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3222774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AB + BC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635" y="3752538"/>
            <a:ext cx="41769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 – BC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AC + BC</a:t>
            </a: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DF5DD82F-A381-4DC1-BF16-F90D8BFF8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8403" y="2714784"/>
            <a:ext cx="41478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 – AC &lt; 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&lt; AB + AC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35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8105" y="990600"/>
            <a:ext cx="1109859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 dirty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6AB1CC55-EFF4-FF94-0C47-D67F7B1A9FE4}"/>
              </a:ext>
            </a:extLst>
          </p:cNvPr>
          <p:cNvGrpSpPr/>
          <p:nvPr/>
        </p:nvGrpSpPr>
        <p:grpSpPr>
          <a:xfrm>
            <a:off x="5867400" y="4072893"/>
            <a:ext cx="4554393" cy="2042040"/>
            <a:chOff x="2016" y="912"/>
            <a:chExt cx="2976" cy="1536"/>
          </a:xfrm>
        </p:grpSpPr>
        <p:sp>
          <p:nvSpPr>
            <p:cNvPr id="4" name="Line 7">
              <a:extLst>
                <a:ext uri="{FF2B5EF4-FFF2-40B4-BE49-F238E27FC236}">
                  <a16:creationId xmlns:a16="http://schemas.microsoft.com/office/drawing/2014/main" id="{AD7AAFC8-EABB-7F63-08AE-08A2900E098D}"/>
                </a:ext>
              </a:extLst>
            </p:cNvPr>
            <p:cNvSpPr/>
            <p:nvPr/>
          </p:nvSpPr>
          <p:spPr>
            <a:xfrm flipH="1">
              <a:off x="2016" y="912"/>
              <a:ext cx="1056" cy="1536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Line 8">
              <a:extLst>
                <a:ext uri="{FF2B5EF4-FFF2-40B4-BE49-F238E27FC236}">
                  <a16:creationId xmlns:a16="http://schemas.microsoft.com/office/drawing/2014/main" id="{AC0E8155-F3A9-865E-B2E8-B4FE1F84F234}"/>
                </a:ext>
              </a:extLst>
            </p:cNvPr>
            <p:cNvSpPr/>
            <p:nvPr/>
          </p:nvSpPr>
          <p:spPr>
            <a:xfrm>
              <a:off x="2016" y="2448"/>
              <a:ext cx="2976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B51A4218-0264-11ED-AE11-441147B93475}"/>
                </a:ext>
              </a:extLst>
            </p:cNvPr>
            <p:cNvSpPr/>
            <p:nvPr/>
          </p:nvSpPr>
          <p:spPr>
            <a:xfrm>
              <a:off x="3072" y="912"/>
              <a:ext cx="1920" cy="1536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10" name="Text Box 10">
            <a:extLst>
              <a:ext uri="{FF2B5EF4-FFF2-40B4-BE49-F238E27FC236}">
                <a16:creationId xmlns:a16="http://schemas.microsoft.com/office/drawing/2014/main" id="{5F1C24CD-BC20-8724-52AB-E7654266C646}"/>
              </a:ext>
            </a:extLst>
          </p:cNvPr>
          <p:cNvSpPr txBox="1"/>
          <p:nvPr/>
        </p:nvSpPr>
        <p:spPr>
          <a:xfrm>
            <a:off x="5332005" y="5853323"/>
            <a:ext cx="44435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393D7440-F387-008C-AE49-C5BAEF259854}"/>
              </a:ext>
            </a:extLst>
          </p:cNvPr>
          <p:cNvSpPr txBox="1"/>
          <p:nvPr/>
        </p:nvSpPr>
        <p:spPr>
          <a:xfrm>
            <a:off x="10453359" y="5984256"/>
            <a:ext cx="404278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7C6ABA10-7AFF-F62A-E43C-B532ED1501C8}"/>
              </a:ext>
            </a:extLst>
          </p:cNvPr>
          <p:cNvSpPr txBox="1"/>
          <p:nvPr/>
        </p:nvSpPr>
        <p:spPr>
          <a:xfrm>
            <a:off x="6714908" y="4033400"/>
            <a:ext cx="52290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M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81965" y="696002"/>
            <a:ext cx="9071835" cy="118035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22807" y="1078706"/>
              <a:ext cx="8427888" cy="1184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</a:pPr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 ba góc của một tam giác bằng</a:t>
              </a:r>
              <a:endParaRPr lang="vi-VN" sz="3600" noProof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1" y="906027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1752600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1952" y="4379933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8991" y="4446814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9131" y="4359267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03333" y="3429000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148293" y="3989902"/>
              <a:ext cx="146835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30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3000" noProof="1">
                  <a:latin typeface="Palatino Linotype" panose="02040502050505030304" pitchFamily="18" charset="0"/>
                </a:rPr>
                <a:t>90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r>
                <a:rPr lang="en-US" sz="3000" noProof="1">
                  <a:latin typeface="Palatino Linotype" panose="02040502050505030304" pitchFamily="18" charset="0"/>
                </a:rPr>
                <a:t> 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81467" y="3309866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21982" y="3989903"/>
              <a:ext cx="15367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120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81965" y="4704036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99132" y="5635627"/>
              <a:ext cx="156666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100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64669" y="4611866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9231" y="5635627"/>
              <a:ext cx="162224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180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332404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372307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7091306" y="7116509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51257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vuông tại </a:t>
                  </a:r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, khi đó</a:t>
                  </a:r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5"/>
                  <a:ext cx="9160937" cy="1184915"/>
                </a:xfrm>
                <a:prstGeom prst="rect">
                  <a:avLst/>
                </a:prstGeom>
                <a:blipFill>
                  <a:blip r:embed="rId10"/>
                  <a:stretch>
                    <a:fillRect t="-13861" b="-435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412" y="3642361"/>
                  <a:ext cx="3875589" cy="593667"/>
                </a:xfrm>
                <a:prstGeom prst="rect">
                  <a:avLst/>
                </a:prstGeom>
                <a:blipFill>
                  <a:blip r:embed="rId18"/>
                  <a:stretch>
                    <a:fillRect l="-8274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𝟏𝟖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7454" y="3740142"/>
                  <a:ext cx="3434701" cy="593666"/>
                </a:xfrm>
                <a:prstGeom prst="rect">
                  <a:avLst/>
                </a:prstGeom>
                <a:blipFill>
                  <a:blip r:embed="rId20"/>
                  <a:stretch>
                    <a:fillRect l="-8038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0266" y="5483727"/>
                  <a:ext cx="3464624" cy="593667"/>
                </a:xfrm>
                <a:prstGeom prst="rect">
                  <a:avLst/>
                </a:prstGeom>
                <a:blipFill>
                  <a:blip r:embed="rId22"/>
                  <a:stretch>
                    <a:fillRect l="-7746" t="-21918" b="-479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8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𝟗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0041" y="5317063"/>
                  <a:ext cx="3229516" cy="593667"/>
                </a:xfrm>
                <a:prstGeom prst="rect">
                  <a:avLst/>
                </a:prstGeom>
                <a:blipFill>
                  <a:blip r:embed="rId24"/>
                  <a:stretch>
                    <a:fillRect l="-8816" t="-21918" b="-46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275255" y="1031994"/>
            <a:ext cx="8180990" cy="1050596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,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</m:acc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𝟓𝟎</m:t>
                      </m:r>
                      <m:r>
                        <a:rPr lang="en-US" sz="27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a14:m>
                  <a:r>
                    <a:rPr lang="en-US" sz="2700" b="1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. </a:t>
                  </a:r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700" b="1" i="1" noProof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700" b="1" i="1" noProof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</m:acc>
                    </m:oMath>
                  </a14:m>
                  <a:r>
                    <a:rPr lang="en-US" sz="2700" b="1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là</a:t>
                  </a:r>
                  <a:endParaRPr lang="vi-VN" sz="2700" b="1" noProof="1">
                    <a:solidFill>
                      <a:schemeClr val="accent6"/>
                    </a:solidFill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8" y="454913"/>
                  <a:ext cx="8926998" cy="695148"/>
                </a:xfrm>
                <a:prstGeom prst="rect">
                  <a:avLst/>
                </a:prstGeom>
                <a:blipFill>
                  <a:blip r:embed="rId10"/>
                  <a:stretch>
                    <a:fillRect l="-2853" t="-27027" b="-2054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716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62531" y="3950814"/>
              <a:ext cx="125034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35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030684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347704" y="3946257"/>
              <a:ext cx="1194772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latin typeface="Palatino Linotype" panose="02040502050505030304" pitchFamily="18" charset="0"/>
                </a:rPr>
                <a:t>34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384331" y="5387428"/>
              <a:ext cx="122469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60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013886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224541" y="5355841"/>
              <a:ext cx="127599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90</a:t>
              </a:r>
              <a:r>
                <a:rPr lang="en-US" sz="2800" baseline="30000" noProof="1">
                  <a:latin typeface="Palatino Linotype" panose="02040502050505030304" pitchFamily="18" charset="0"/>
                </a:rPr>
                <a:t>0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9147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325154" y="324678"/>
            <a:ext cx="8638246" cy="2936251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44398" y="541091"/>
              <a:ext cx="9029102" cy="4003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en-US" sz="2400" b="1" noProof="1">
                  <a:solidFill>
                    <a:schemeClr val="accent6"/>
                  </a:solidFill>
                  <a:latin typeface="Times New Roman" panose="02020603050405020304" pitchFamily="18" charset="0"/>
                  <a:ea typeface="MS PMincho" panose="02020600040205080304" pitchFamily="18" charset="-128"/>
                  <a:cs typeface="Times New Roman" panose="02020603050405020304" pitchFamily="18" charset="0"/>
                </a:rPr>
                <a:t>Cho hình vẽ sau. Tìm số đo x</a:t>
              </a:r>
              <a:endParaRPr lang="vi-VN" sz="2400" b="1" noProof="1">
                <a:solidFill>
                  <a:schemeClr val="accent6"/>
                </a:solidFill>
                <a:latin typeface="Times New Roman" panose="02020603050405020304" pitchFamily="18" charset="0"/>
                <a:ea typeface="MS PMincho" panose="02020600040205080304" pitchFamily="18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7769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3655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25007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046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2186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216388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27807" y="3769281"/>
              <a:ext cx="134011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40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8129888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7733" y="3799084"/>
              <a:ext cx="128026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50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195020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32427" y="5315739"/>
              <a:ext cx="131018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49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8129888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98</a:t>
              </a:r>
              <a:r>
                <a:rPr lang="en-US" sz="3000" baseline="30000" noProof="1">
                  <a:latin typeface="Palatino Linotype" panose="02040502050505030304" pitchFamily="18" charset="0"/>
                </a:rPr>
                <a:t>0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58065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4285362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00436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pic>
        <p:nvPicPr>
          <p:cNvPr id="12290" name="Picture 1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10" y="882337"/>
            <a:ext cx="4630938" cy="2159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182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202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98321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  <a:defRPr/>
                  </a:pP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3600" b="1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𝑨𝑩𝑪</m:t>
                      </m:r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biết  số đo của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</m:acc>
                      <m:r>
                        <a:rPr lang="en-US" sz="36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</m:t>
                      </m:r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𝑪</m:t>
                          </m:r>
                        </m:e>
                      </m:acc>
                    </m:oMath>
                  </a14:m>
                  <a:r>
                    <a:rPr lang="en-US" sz="3600" b="1" noProof="1">
                      <a:solidFill>
                        <a:srgbClr val="FF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tỉ lệ với 3,4,5 </a:t>
                  </a:r>
                  <a:r>
                    <a:rPr lang="en-US" sz="3600" b="1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 Tính số đo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3600" b="1" i="1" noProof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𝑨</m:t>
                          </m:r>
                        </m:e>
                      </m:acc>
                    </m:oMath>
                  </a14:m>
                  <a:endParaRPr lang="vi-VN" sz="36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29112" y="861926"/>
                  <a:ext cx="9160937" cy="2554748"/>
                </a:xfrm>
                <a:prstGeom prst="rect">
                  <a:avLst/>
                </a:prstGeom>
                <a:blipFill>
                  <a:blip r:embed="rId10"/>
                  <a:stretch>
                    <a:fillRect l="-1348" t="-5556" r="-2567" b="-203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526628" cy="1162442"/>
            <a:chOff x="2256516" y="3433557"/>
            <a:chExt cx="529258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𝟔𝟓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 </a:t>
                  </a:r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4068" y="3642361"/>
                  <a:ext cx="1804277" cy="574516"/>
                </a:xfrm>
                <a:prstGeom prst="rect">
                  <a:avLst/>
                </a:prstGeom>
                <a:blipFill>
                  <a:blip r:embed="rId18"/>
                  <a:stretch>
                    <a:fillRect l="-1827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3" y="3584667"/>
            <a:ext cx="3425561" cy="1258717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𝟕𝟓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0778" y="3740142"/>
                  <a:ext cx="1308052" cy="574516"/>
                </a:xfrm>
                <a:prstGeom prst="rect">
                  <a:avLst/>
                </a:prstGeom>
                <a:blipFill>
                  <a:blip r:embed="rId20"/>
                  <a:stretch>
                    <a:fillRect l="-21739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800" b="1" i="1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3591" y="5483727"/>
                  <a:ext cx="1337973" cy="574516"/>
                </a:xfrm>
                <a:prstGeom prst="rect">
                  <a:avLst/>
                </a:prstGeom>
                <a:blipFill>
                  <a:blip r:embed="rId22"/>
                  <a:stretch>
                    <a:fillRect l="-21341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442360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b="1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𝟒𝟓</m:t>
                      </m:r>
                      <m:r>
                        <a:rPr lang="en-US" sz="2800" b="1" i="1" noProof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°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60165" y="5317063"/>
                  <a:ext cx="1389269" cy="574516"/>
                </a:xfrm>
                <a:prstGeom prst="rect">
                  <a:avLst/>
                </a:prstGeom>
                <a:blipFill>
                  <a:blip r:embed="rId24"/>
                  <a:stretch>
                    <a:fillRect l="-21053" t="-25714" b="-5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91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6675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60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9430" y="1263833"/>
            <a:ext cx="1467429" cy="5375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0796" y="2880682"/>
            <a:ext cx="1878299" cy="6880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188832" y="963837"/>
            <a:ext cx="3573094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>
                <a:ln w="3175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0651" y="1257301"/>
            <a:ext cx="2171888" cy="7955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09346" y="969299"/>
            <a:ext cx="2958096" cy="10835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0403" y="2800502"/>
            <a:ext cx="1071939" cy="3926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919" y="2000251"/>
            <a:ext cx="2588191" cy="13991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6619" y="2000251"/>
            <a:ext cx="2441294" cy="13323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8151" y="3456306"/>
            <a:ext cx="6115698" cy="1458594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92215" y="857250"/>
            <a:ext cx="621388" cy="621388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03085" y="5013475"/>
            <a:ext cx="1582049" cy="5806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357965" y="1614482"/>
            <a:ext cx="98745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54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828800" y="685800"/>
            <a:ext cx="9071835" cy="2056478"/>
            <a:chOff x="2434106" y="246185"/>
            <a:chExt cx="9486901" cy="5904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59047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>
                    <a:lnSpc>
                      <a:spcPct val="121000"/>
                    </a:lnSpc>
                  </a:pPr>
                  <a:r>
                    <a:rPr lang="en-US" sz="36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3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𝐴𝐵𝐶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em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ã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sai</m:t>
                      </m:r>
                      <m:r>
                        <m:rPr>
                          <m:nor/>
                        </m:rPr>
                        <a:rPr lang="en-US" sz="36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trong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đá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á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sau</m:t>
                      </m:r>
                    </m:oMath>
                  </a14:m>
                  <a:endParaRPr lang="vi-VN" sz="3600" noProof="1">
                    <a:solidFill>
                      <a:schemeClr val="accent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2807" y="1078707"/>
                  <a:ext cx="8427888" cy="3849343"/>
                </a:xfrm>
                <a:prstGeom prst="rect">
                  <a:avLst/>
                </a:prstGeom>
                <a:blipFill>
                  <a:blip r:embed="rId11"/>
                  <a:stretch>
                    <a:fillRect l="-1059" t="-636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476" y="991362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435" y="1837935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8787" y="4465268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826" y="4532149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966" y="4444602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850168" y="3514335"/>
            <a:ext cx="4249867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321145" y="3989902"/>
              <a:ext cx="3122654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</a:t>
              </a:r>
              <a:r>
                <a:rPr lang="en-US" sz="2800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 </a:t>
              </a:r>
              <a:r>
                <a:rPr lang="en-US" sz="2800" noProof="1">
                  <a:latin typeface="Palatino Linotype" panose="02040502050505030304" pitchFamily="18" charset="0"/>
                </a:rPr>
                <a:t>AB + BC &gt; AC  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304525" y="3367717"/>
            <a:ext cx="4429533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341722" y="3989903"/>
              <a:ext cx="269726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665324" y="4741274"/>
            <a:ext cx="5327004" cy="1162442"/>
            <a:chOff x="1685747" y="5064919"/>
            <a:chExt cx="6409096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367526" y="5299148"/>
              <a:ext cx="560616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85747" y="5064919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367527" y="5635627"/>
              <a:ext cx="5727316" cy="5745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solidFill>
                    <a:schemeClr val="tx1">
                      <a:lumMod val="95000"/>
                      <a:lumOff val="5000"/>
                    </a:schemeClr>
                  </a:solidFill>
                  <a:latin typeface="Palatino Linotype" panose="02040502050505030304" pitchFamily="18" charset="0"/>
                </a:rPr>
                <a:t>BC – AB &lt; AC &lt; BC +  AB </a:t>
              </a:r>
              <a:endParaRPr lang="vi-VN" sz="2800" noProof="1">
                <a:solidFill>
                  <a:schemeClr val="tx1">
                    <a:lumMod val="95000"/>
                    <a:lumOff val="5000"/>
                  </a:schemeClr>
                </a:solidFill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344415" y="4726143"/>
            <a:ext cx="4446331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55768" y="5635627"/>
              <a:ext cx="286917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AB – AC &gt;  BC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785569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2919142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638141" y="7201844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003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95833E-6 -7.40741E-7 L 0.00677 -0.51551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2021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 vào bất đẳng thức tam giác, kiểm tra xem bộ ba nào trong các bộ ba đoạn thẳng cho sau đây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thể </a:t>
              </a:r>
              <a:r>
                <a:rPr lang="fr-FR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 </a:t>
              </a:r>
              <a:r>
                <a:rPr lang="fr-F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 cạnh của một tam giác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5"/>
            <a:ext cx="3771046" cy="1162442"/>
            <a:chOff x="2256516" y="3433557"/>
            <a:chExt cx="5659390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471021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1002" y="3993541"/>
                  <a:ext cx="4504904" cy="574516"/>
                </a:xfrm>
                <a:prstGeom prst="rect">
                  <a:avLst/>
                </a:prstGeom>
                <a:blipFill>
                  <a:blip r:embed="rId17"/>
                  <a:stretch>
                    <a:fillRect l="-4260" t="-25352" b="-492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040808" cy="1258717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7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;8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;10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r>
                    <a:rPr lang="en-US" sz="3000" noProof="1">
                      <a:latin typeface="Palatino Linotype" panose="02040502050505030304" pitchFamily="18" charset="0"/>
                    </a:rPr>
                    <a:t> </a:t>
                  </a:r>
                  <a:endParaRPr lang="vi-VN" sz="30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615553"/>
                </a:xfrm>
                <a:prstGeom prst="rect">
                  <a:avLst/>
                </a:prstGeom>
                <a:blipFill>
                  <a:blip r:embed="rId19"/>
                  <a:stretch>
                    <a:fillRect l="-4143" t="-19737" b="-4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110307" cy="1162442"/>
            <a:chOff x="2228026" y="5129048"/>
            <a:chExt cx="496771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;15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7976" y="5684537"/>
                  <a:ext cx="4317764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102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3980495" cy="1161393"/>
            <a:chOff x="7144988" y="5089690"/>
            <a:chExt cx="530732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04758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 </a:t>
                  </a:r>
                  <a14:m>
                    <m:oMath xmlns:m="http://schemas.openxmlformats.org/officeDocument/2006/math">
                      <m:r>
                        <a:rPr lang="en-US" sz="280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;20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;9</m:t>
                      </m:r>
                      <m:r>
                        <a:rPr lang="en-US" sz="2800" b="0" i="1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a14:m>
                  <a:endParaRPr lang="vi-VN" sz="28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83254" y="5692873"/>
                  <a:ext cx="4369059" cy="574516"/>
                </a:xfrm>
                <a:prstGeom prst="rect">
                  <a:avLst/>
                </a:prstGeom>
                <a:blipFill>
                  <a:blip r:embed="rId23"/>
                  <a:stretch>
                    <a:fillRect l="-6134" t="-25352" b="-478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0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237403" y="1031994"/>
            <a:ext cx="9573597" cy="1518893"/>
            <a:chOff x="2434106" y="246185"/>
            <a:chExt cx="10069499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10069499" cy="318281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>
                    <a:lnSpc>
                      <a:spcPct val="121000"/>
                    </a:lnSpc>
                  </a:pPr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b="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700" b="0" i="0" noProof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7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 cm,AC =  4cm.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nguyên. Vậy </a:t>
                  </a:r>
                  <a:r>
                    <a:rPr lang="en-US" sz="27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7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700" noProof="1">
                      <a:latin typeface="Palatino Linotype" panose="02040502050505030304" pitchFamily="18" charset="0"/>
                    </a:rPr>
                    <a:t>là</a:t>
                  </a:r>
                  <a:endParaRPr lang="vi-VN" sz="27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6827" y="454914"/>
                  <a:ext cx="9165134" cy="2146041"/>
                </a:xfrm>
                <a:prstGeom prst="rect">
                  <a:avLst/>
                </a:prstGeom>
                <a:blipFill>
                  <a:blip r:embed="rId10"/>
                  <a:stretch>
                    <a:fillRect l="-2519" t="-5952" r="-2379" b="-160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865" y="664989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71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3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178537" y="3429001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49913" y="3642361"/>
              <a:ext cx="4584287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285135" y="3950814"/>
              <a:ext cx="1605141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2800" noProof="1">
                  <a:latin typeface="Palatino Linotype" panose="02040502050505030304" pitchFamily="18" charset="0"/>
                </a:rPr>
                <a:t>2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92833" y="3384134"/>
            <a:ext cx="3425561" cy="1258716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170307" y="3946257"/>
              <a:ext cx="1549570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</a:t>
              </a:r>
              <a:r>
                <a:rPr lang="en-US" sz="2800" noProof="1">
                  <a:latin typeface="Palatino Linotype" panose="02040502050505030304" pitchFamily="18" charset="0"/>
                </a:rPr>
                <a:t> 4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1571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206932" y="5387428"/>
              <a:ext cx="1579493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2800" noProof="1">
                  <a:latin typeface="Palatino Linotype" panose="02040502050505030304" pitchFamily="18" charset="0"/>
                </a:rPr>
                <a:t>3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76035" y="468613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9047143" y="5355841"/>
              <a:ext cx="1630789" cy="57451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28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2800" noProof="1">
                  <a:latin typeface="Palatino Linotype" panose="02040502050505030304" pitchFamily="18" charset="0"/>
                </a:rPr>
                <a:t>1 cm</a:t>
              </a:r>
              <a:endParaRPr lang="vi-VN" sz="28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4572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2475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69665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149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Protra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94546">
            <a:off x="5108258" y="3187247"/>
            <a:ext cx="3492500" cy="1731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Picture 4" descr="Protra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4365172"/>
            <a:ext cx="3352800" cy="180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5" descr="Protracto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321" y="4288971"/>
            <a:ext cx="3476625" cy="18748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4582" name="Group 6"/>
          <p:cNvGrpSpPr/>
          <p:nvPr/>
        </p:nvGrpSpPr>
        <p:grpSpPr>
          <a:xfrm>
            <a:off x="4541520" y="3622221"/>
            <a:ext cx="4724400" cy="2438400"/>
            <a:chOff x="2016" y="912"/>
            <a:chExt cx="2976" cy="1536"/>
          </a:xfrm>
        </p:grpSpPr>
        <p:sp>
          <p:nvSpPr>
            <p:cNvPr id="4120" name="Line 7"/>
            <p:cNvSpPr/>
            <p:nvPr/>
          </p:nvSpPr>
          <p:spPr>
            <a:xfrm flipH="1">
              <a:off x="2016" y="912"/>
              <a:ext cx="1056" cy="1536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21" name="Line 8"/>
            <p:cNvSpPr/>
            <p:nvPr/>
          </p:nvSpPr>
          <p:spPr>
            <a:xfrm>
              <a:off x="2016" y="2448"/>
              <a:ext cx="2976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4122" name="Line 9"/>
            <p:cNvSpPr/>
            <p:nvPr/>
          </p:nvSpPr>
          <p:spPr>
            <a:xfrm>
              <a:off x="3072" y="912"/>
              <a:ext cx="1920" cy="1536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24586" name="Text Box 10"/>
          <p:cNvSpPr txBox="1"/>
          <p:nvPr/>
        </p:nvSpPr>
        <p:spPr>
          <a:xfrm>
            <a:off x="4389120" y="6062209"/>
            <a:ext cx="444352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7" name="Text Box 11"/>
          <p:cNvSpPr txBox="1"/>
          <p:nvPr/>
        </p:nvSpPr>
        <p:spPr>
          <a:xfrm>
            <a:off x="9113521" y="5986009"/>
            <a:ext cx="404278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P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8" name="Text Box 12"/>
          <p:cNvSpPr txBox="1"/>
          <p:nvPr/>
        </p:nvSpPr>
        <p:spPr>
          <a:xfrm>
            <a:off x="5836921" y="3166609"/>
            <a:ext cx="522900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M</a:t>
            </a:r>
            <a:endParaRPr sz="2800" b="1" baseline="300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/>
          <p:nvPr/>
        </p:nvSpPr>
        <p:spPr>
          <a:xfrm>
            <a:off x="5989320" y="3831771"/>
            <a:ext cx="636588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CC0000"/>
                </a:solidFill>
                <a:latin typeface="Arial" panose="020B0604020202020204" pitchFamily="34" charset="0"/>
              </a:rPr>
              <a:t>86</a:t>
            </a:r>
            <a:r>
              <a:rPr sz="2400" b="1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590" name="Text Box 14"/>
          <p:cNvSpPr txBox="1"/>
          <p:nvPr/>
        </p:nvSpPr>
        <p:spPr>
          <a:xfrm>
            <a:off x="4922520" y="5530396"/>
            <a:ext cx="636588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CC0000"/>
                </a:solidFill>
                <a:latin typeface="Arial" panose="020B0604020202020204" pitchFamily="34" charset="0"/>
              </a:rPr>
              <a:t>55</a:t>
            </a:r>
            <a:r>
              <a:rPr sz="2400" b="1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24591" name="Text Box 15"/>
          <p:cNvSpPr txBox="1"/>
          <p:nvPr/>
        </p:nvSpPr>
        <p:spPr>
          <a:xfrm>
            <a:off x="8122920" y="5530396"/>
            <a:ext cx="636588" cy="457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CC0000"/>
                </a:solidFill>
                <a:latin typeface="Arial" panose="020B0604020202020204" pitchFamily="34" charset="0"/>
              </a:rPr>
              <a:t>39</a:t>
            </a:r>
            <a:r>
              <a:rPr sz="2400" b="1" baseline="30000" dirty="0">
                <a:solidFill>
                  <a:srgbClr val="CC0000"/>
                </a:solidFill>
                <a:latin typeface="Arial" panose="020B0604020202020204" pitchFamily="34" charset="0"/>
              </a:rPr>
              <a:t>0</a:t>
            </a:r>
          </a:p>
        </p:txBody>
      </p:sp>
      <p:pic>
        <p:nvPicPr>
          <p:cNvPr id="54" name="Picture 53" descr="hoi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520" y="3526972"/>
            <a:ext cx="1295400" cy="906463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24605" name="Object 29"/>
          <p:cNvGraphicFramePr>
            <a:graphicFrameLocks noChangeAspect="1"/>
          </p:cNvGraphicFramePr>
          <p:nvPr/>
        </p:nvGraphicFramePr>
        <p:xfrm>
          <a:off x="1341120" y="5050971"/>
          <a:ext cx="1525588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1800" imgH="203200" progId="Equation.3">
                  <p:embed/>
                </p:oleObj>
              </mc:Choice>
              <mc:Fallback>
                <p:oleObj r:id="rId4" imgW="431800" imgH="203200" progId="Equation.3">
                  <p:embed/>
                  <p:pic>
                    <p:nvPicPr>
                      <p:cNvPr id="24605" name="Object 2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1120" y="5050971"/>
                        <a:ext cx="1525588" cy="7175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08" name="Object 32"/>
          <p:cNvGraphicFramePr>
            <a:graphicFrameLocks noChangeAspect="1"/>
          </p:cNvGraphicFramePr>
          <p:nvPr/>
        </p:nvGraphicFramePr>
        <p:xfrm>
          <a:off x="1341120" y="4335009"/>
          <a:ext cx="3581400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1054100" imgH="203200" progId="Equation.3">
                  <p:embed/>
                </p:oleObj>
              </mc:Choice>
              <mc:Fallback>
                <p:oleObj r:id="rId4" imgW="1054100" imgH="203200" progId="Equation.3">
                  <p:embed/>
                  <p:pic>
                    <p:nvPicPr>
                      <p:cNvPr id="24608" name="Object 3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41120" y="4335009"/>
                        <a:ext cx="3581400" cy="69056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AA1A7B0-E566-417D-8E73-8BC9EAE149EF}"/>
                  </a:ext>
                </a:extLst>
              </p:cNvPr>
              <p:cNvSpPr txBox="1"/>
              <p:nvPr/>
            </p:nvSpPr>
            <p:spPr>
              <a:xfrm>
                <a:off x="796834" y="2687951"/>
                <a:ext cx="1986055" cy="534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AA1A7B0-E566-417D-8E73-8BC9EAE14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4" y="2687951"/>
                <a:ext cx="1986055" cy="5347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6EF93D75-3999-4888-B3EB-73EB89248086}"/>
                  </a:ext>
                </a:extLst>
              </p:cNvPr>
              <p:cNvSpPr txBox="1"/>
              <p:nvPr/>
            </p:nvSpPr>
            <p:spPr>
              <a:xfrm>
                <a:off x="2401762" y="2732767"/>
                <a:ext cx="2547746" cy="534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𝟓𝟓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Hộp Văn bản 31">
                <a:extLst>
                  <a:ext uri="{FF2B5EF4-FFF2-40B4-BE49-F238E27FC236}">
                    <a16:creationId xmlns:a16="http://schemas.microsoft.com/office/drawing/2014/main" id="{6EF93D75-3999-4888-B3EB-73EB892480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762" y="2732767"/>
                <a:ext cx="2547746" cy="5347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8C16EF49-A550-4027-86EF-D9027BB27D82}"/>
                  </a:ext>
                </a:extLst>
              </p:cNvPr>
              <p:cNvSpPr txBox="1"/>
              <p:nvPr/>
            </p:nvSpPr>
            <p:spPr>
              <a:xfrm>
                <a:off x="4507519" y="2773271"/>
                <a:ext cx="1847532" cy="5347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  <m:r>
                        <a:rPr lang="en-US" sz="28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𝟑𝟗</m:t>
                          </m:r>
                        </m:e>
                        <m:sup>
                          <m:r>
                            <a:rPr lang="en-US" sz="2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𝒐</m:t>
                          </m:r>
                        </m:sup>
                      </m:sSup>
                    </m:oMath>
                  </m:oMathPara>
                </a14:m>
                <a:endPara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Hộp Văn bản 32">
                <a:extLst>
                  <a:ext uri="{FF2B5EF4-FFF2-40B4-BE49-F238E27FC236}">
                    <a16:creationId xmlns:a16="http://schemas.microsoft.com/office/drawing/2014/main" id="{8C16EF49-A550-4027-86EF-D9027BB27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519" y="2773271"/>
                <a:ext cx="1847532" cy="53476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5783107-30C2-4335-A4A8-D55C31A68F1A}"/>
                  </a:ext>
                </a:extLst>
              </p:cNvPr>
              <p:cNvSpPr txBox="1"/>
              <p:nvPr/>
            </p:nvSpPr>
            <p:spPr>
              <a:xfrm>
                <a:off x="1378844" y="3574460"/>
                <a:ext cx="3260008" cy="6614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</m:acc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</m:t>
                      </m:r>
                      <m:acc>
                        <m:accPr>
                          <m:chr m:val="̂"/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acc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+ </m:t>
                      </m:r>
                      <m:acc>
                        <m:accPr>
                          <m:chr m:val="̂"/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</m:acc>
                    </m:oMath>
                  </m:oMathPara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25783107-30C2-4335-A4A8-D55C31A68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844" y="3574460"/>
                <a:ext cx="3260008" cy="6614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4">
            <a:extLst>
              <a:ext uri="{FF2B5EF4-FFF2-40B4-BE49-F238E27FC236}">
                <a16:creationId xmlns:a16="http://schemas.microsoft.com/office/drawing/2014/main" id="{8C1122BF-EFEF-7B99-4413-268C83BB04A4}"/>
              </a:ext>
            </a:extLst>
          </p:cNvPr>
          <p:cNvSpPr/>
          <p:nvPr/>
        </p:nvSpPr>
        <p:spPr>
          <a:xfrm>
            <a:off x="3045000" y="122006"/>
            <a:ext cx="5227008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KHỞI ĐỘNG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2236C39-C126-71C6-BEEB-1B8158BB7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0524"/>
            <a:ext cx="110985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3000" b="0" dirty="0">
              <a:solidFill>
                <a:srgbClr val="0000FF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1200"/>
              </a:spcAft>
              <a:buFontTx/>
              <a:buChar char="-"/>
            </a:pP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AB93700-DD54-8D8E-8228-CA081617859E}"/>
              </a:ext>
            </a:extLst>
          </p:cNvPr>
          <p:cNvSpPr txBox="1"/>
          <p:nvPr/>
        </p:nvSpPr>
        <p:spPr>
          <a:xfrm>
            <a:off x="246259" y="2079026"/>
            <a:ext cx="107757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bao nhiêu?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1000"/>
                                        <p:tgtEl>
                                          <p:spTgt spid="24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/>
      <p:bldP spid="24587" grpId="0"/>
      <p:bldP spid="24588" grpId="0"/>
      <p:bldP spid="24589" grpId="0"/>
      <p:bldP spid="24590" grpId="0"/>
      <p:bldP spid="30" grpId="0"/>
      <p:bldP spid="32" grpId="0"/>
      <p:bldP spid="33" grpId="0"/>
      <p:bldP spid="3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343918" y="613347"/>
            <a:ext cx="9543282" cy="1633471"/>
            <a:chOff x="2328911" y="559095"/>
            <a:chExt cx="9486901" cy="177063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28911" y="559095"/>
              <a:ext cx="9486901" cy="177063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/>
                  <a:r>
                    <a:rPr lang="en-US" sz="2800" noProof="1">
                      <a:solidFill>
                        <a:schemeClr val="accent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∆</m:t>
                      </m:r>
                      <m:r>
                        <a:rPr lang="en-US" sz="2800" i="1" noProof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𝐴𝐵𝐶</m:t>
                      </m:r>
                    </m:oMath>
                  </a14:m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 có cạnh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AB</m:t>
                      </m:r>
                    </m:oMath>
                  </a14:m>
                  <a:r>
                    <a:rPr lang="en-US" sz="2800" noProof="1">
                      <a:solidFill>
                        <a:srgbClr val="0000FF"/>
                      </a:solidFill>
                      <a:latin typeface="Palatino Linotype" panose="02040502050505030304" pitchFamily="18" charset="0"/>
                    </a:rPr>
                    <a:t> = 10 cm, BC =  7cm.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Biết 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solidFill>
                        <a:schemeClr val="accent6"/>
                      </a:solidFill>
                      <a:latin typeface="Palatino Linotype" panose="02040502050505030304" pitchFamily="18" charset="0"/>
                    </a:rPr>
                    <a:t>là một số nguyên tố lớn hơn 11. Vậy </a:t>
                  </a:r>
                  <a:r>
                    <a:rPr lang="en-US" sz="2800" noProof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Palatino Linotype" panose="02040502050505030304" pitchFamily="18" charset="0"/>
                    </a:rPr>
                    <a:t>độ dài cạnh </a:t>
                  </a:r>
                  <a:r>
                    <a:rPr lang="en-US" sz="2800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AC </a:t>
                  </a:r>
                  <a:r>
                    <a:rPr lang="en-US" sz="2800" noProof="1">
                      <a:latin typeface="Palatino Linotype" panose="02040502050505030304" pitchFamily="18" charset="0"/>
                    </a:rPr>
                    <a:t>là</a:t>
                  </a:r>
                  <a:endParaRPr lang="vi-VN" sz="2800" b="1" noProof="1">
                    <a:solidFill>
                      <a:schemeClr val="accent6"/>
                    </a:solidFill>
                    <a:latin typeface="Times New Roman" panose="02020603050405020304" pitchFamily="18" charset="0"/>
                    <a:ea typeface="MS PMincho" panose="02020600040205080304" pitchFamily="18" charset="-128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5689" y="743808"/>
                  <a:ext cx="9029102" cy="1401210"/>
                </a:xfrm>
                <a:prstGeom prst="rect">
                  <a:avLst/>
                </a:prstGeom>
                <a:blipFill>
                  <a:blip r:embed="rId10"/>
                  <a:stretch>
                    <a:fillRect l="-2595" t="-8962" r="-2595" b="-155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2318" y="566218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04" y="1524001"/>
            <a:ext cx="1214771" cy="4048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9556" y="4379934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595" y="4446815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735" y="4359268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30937" y="3429002"/>
            <a:ext cx="3508263" cy="1162442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908275" y="3769281"/>
              <a:ext cx="197917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A. </a:t>
              </a:r>
              <a:r>
                <a:rPr lang="en-US" sz="3000" noProof="1">
                  <a:latin typeface="Palatino Linotype" panose="02040502050505030304" pitchFamily="18" charset="0"/>
                </a:rPr>
                <a:t>15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244437" y="3305431"/>
            <a:ext cx="3652281" cy="1258716"/>
            <a:chOff x="7167386" y="3353692"/>
            <a:chExt cx="4869708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645694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858201" y="3799084"/>
              <a:ext cx="1919331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B. </a:t>
              </a:r>
              <a:r>
                <a:rPr lang="en-US" sz="3000" noProof="1">
                  <a:latin typeface="Palatino Linotype" panose="02040502050505030304" pitchFamily="18" charset="0"/>
                </a:rPr>
                <a:t>17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309569" y="4704037"/>
            <a:ext cx="3529631" cy="1162442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812895" y="5315739"/>
              <a:ext cx="194925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C. </a:t>
              </a:r>
              <a:r>
                <a:rPr lang="en-US" sz="3000" noProof="1">
                  <a:latin typeface="Palatino Linotype" panose="02040502050505030304" pitchFamily="18" charset="0"/>
                </a:rPr>
                <a:t>13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244437" y="4647224"/>
            <a:ext cx="3442359" cy="1161393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269931" y="5378365"/>
              <a:ext cx="3403571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000" b="1" noProof="1">
                  <a:solidFill>
                    <a:srgbClr val="FF0000"/>
                  </a:solidFill>
                  <a:latin typeface="Palatino Linotype" panose="02040502050505030304" pitchFamily="18" charset="0"/>
                </a:rPr>
                <a:t>D. </a:t>
              </a:r>
              <a:r>
                <a:rPr lang="en-US" sz="3000" noProof="1">
                  <a:latin typeface="Palatino Linotype" panose="02040502050505030304" pitchFamily="18" charset="0"/>
                </a:rPr>
                <a:t>19 cm</a:t>
              </a:r>
              <a:endParaRPr lang="vi-VN" sz="3000" noProof="1">
                <a:latin typeface="Palatino Linotype" panose="0204050205050503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30480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399911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7118910" y="7116510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0650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1902628" y="914400"/>
            <a:ext cx="10060772" cy="1641928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29112" y="861926"/>
              <a:ext cx="9318371" cy="1931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l-GR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với hai cạnh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BC = 1cm; AC = 9cm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Tìm độ dài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 AB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biết độ dài cạnh này là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số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(cm). </a:t>
              </a:r>
              <a:r>
                <a:rPr lang="el-GR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là tam giác gì?</a:t>
              </a:r>
              <a:endParaRPr lang="vi-VN" sz="2800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898" y="1124425"/>
            <a:ext cx="1371600" cy="1067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57" y="1970998"/>
            <a:ext cx="1214771" cy="381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9209" y="4598331"/>
            <a:ext cx="1110419" cy="1143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248" y="4665212"/>
            <a:ext cx="1015581" cy="11216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388" y="4577665"/>
            <a:ext cx="1015301" cy="1217060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9887" y="1876358"/>
            <a:ext cx="365522" cy="365522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1982226" y="3640846"/>
            <a:ext cx="4625776" cy="1018776"/>
            <a:chOff x="2256516" y="3433557"/>
            <a:chExt cx="6942125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3205696" y="3641505"/>
              <a:ext cx="5867009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A.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003" y="4021921"/>
                  <a:ext cx="6013638" cy="533479"/>
                </a:xfrm>
                <a:prstGeom prst="rect">
                  <a:avLst/>
                </a:prstGeom>
                <a:blipFill>
                  <a:blip r:embed="rId17"/>
                  <a:stretch>
                    <a:fillRect l="-4110" t="-29825" b="-719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935394" y="3584667"/>
            <a:ext cx="4604660" cy="1074956"/>
            <a:chOff x="7167386" y="3353692"/>
            <a:chExt cx="4854371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1" y="3672841"/>
              <a:ext cx="4612841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B.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6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endParaRPr lang="en-US" sz="26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33851" y="4059190"/>
                  <a:ext cx="3887906" cy="533480"/>
                </a:xfrm>
                <a:prstGeom prst="rect">
                  <a:avLst/>
                </a:prstGeom>
                <a:blipFill>
                  <a:blip r:embed="rId19"/>
                  <a:stretch>
                    <a:fillRect l="-3306" t="-30357" b="-7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1979222" y="4922434"/>
            <a:ext cx="4604489" cy="1162442"/>
            <a:chOff x="2228026" y="5129048"/>
            <a:chExt cx="5564983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2"/>
              <a:ext cx="5130147" cy="10806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8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C.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10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vu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ng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8286" y="5480729"/>
                  <a:ext cx="4804723" cy="574516"/>
                </a:xfrm>
                <a:prstGeom prst="rect">
                  <a:avLst/>
                </a:prstGeom>
                <a:blipFill>
                  <a:blip r:embed="rId21"/>
                  <a:stretch>
                    <a:fillRect l="-5061" t="-27143" b="-4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6918595" y="4886664"/>
            <a:ext cx="4435205" cy="1161393"/>
            <a:chOff x="7144988" y="5089690"/>
            <a:chExt cx="5913605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5667193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2600" b="1" noProof="1">
                      <a:solidFill>
                        <a:srgbClr val="FF0000"/>
                      </a:solidFill>
                      <a:latin typeface="Palatino Linotype" panose="02040502050505030304" pitchFamily="18" charset="0"/>
                    </a:rPr>
                    <a:t>D.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cm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m:rPr>
                          <m:nor/>
                        </m:rPr>
                        <a:rPr lang="el-GR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Δ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ABC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nor/>
                        </m:rPr>
                        <a:rPr lang="en-US" sz="26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a14:m>
                  <a:endParaRPr lang="vi-VN" sz="2600" noProof="1">
                    <a:latin typeface="Palatino Linotype" panose="0204050205050503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95590" y="5693254"/>
                  <a:ext cx="4597411" cy="533480"/>
                </a:xfrm>
                <a:prstGeom prst="rect">
                  <a:avLst/>
                </a:prstGeom>
                <a:blipFill>
                  <a:blip r:embed="rId23"/>
                  <a:stretch>
                    <a:fillRect l="-5477" t="-25758" b="-4848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635147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Khi đến mỗi Slide, thầy cô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nhấp chuột trái 1 lần hoặc</a:t>
            </a:r>
            <a:br>
              <a:rPr lang="en-US">
                <a:solidFill>
                  <a:schemeClr val="tx1"/>
                </a:solidFill>
              </a:rPr>
            </a:br>
            <a:r>
              <a:rPr lang="en-US">
                <a:solidFill>
                  <a:schemeClr val="tx1"/>
                </a:solidFill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069564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6788563" y="7334907"/>
            <a:ext cx="3600450" cy="14834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Để chuyển sang câu hỏi tiếp theo, thầy cô nhấp phím mũi tên qua phải 2 lần hoặc</a:t>
            </a:r>
            <a:br>
              <a:rPr lang="en-US" sz="2100">
                <a:solidFill>
                  <a:schemeClr val="tx1"/>
                </a:solidFill>
              </a:rPr>
            </a:br>
            <a:r>
              <a:rPr lang="en-US" sz="2100">
                <a:solidFill>
                  <a:schemeClr val="tx1"/>
                </a:solidFill>
              </a:rPr>
              <a:t>nhấp chuột trái 2 lần.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1215798" y="21839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02" y="2457450"/>
            <a:ext cx="3184987" cy="30289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610100" y="1371600"/>
            <a:ext cx="6591300" cy="2057400"/>
            <a:chOff x="4114800" y="685800"/>
            <a:chExt cx="8116989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65978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</a:t>
              </a:r>
            </a:p>
            <a:p>
              <a:pPr algn="l"/>
              <a:r>
                <a:rPr lang="en-US" sz="3600" b="1">
                  <a:solidFill>
                    <a:schemeClr val="accent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999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0" y="1144265"/>
            <a:ext cx="1158422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trường học, người ta đánh dấu ba khu vực A,B,C là ba đỉnh của một tam giác , biết các khoảng cách AC = 15cm, AB = 45 cm.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a)Nếu đặt ở khu vực C một thiết bị phát Wifi có bán kính hoạt động 30m thì tại khu vực B có nhận được tín hiệu không? Tại sao?</a:t>
            </a:r>
          </a:p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Cũng câu hỏi như trên với thiết bị phát Wifi có bán kính hoạt động 60m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777" y="3544922"/>
            <a:ext cx="541972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94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6/SGK – 47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60809" y="2133600"/>
            <a:ext cx="48134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>
                <a:latin typeface="Times New Roman" panose="02020603050405020304" pitchFamily="18" charset="0"/>
                <a:cs typeface="Times New Roman" panose="02020603050405020304" pitchFamily="18" charset="0"/>
              </a:rPr>
              <a:t>(BĐT tam giác)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976312" y="1676400"/>
            <a:ext cx="45720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800">
                <a:latin typeface="Times New Roman" panose="02020603050405020304" pitchFamily="18" charset="0"/>
              </a:rPr>
              <a:t>Xét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800">
                <a:latin typeface="Times New Roman" panose="02020603050405020304" pitchFamily="18" charset="0"/>
                <a:sym typeface="Symbol" panose="05050102010706020507" pitchFamily="18" charset="2"/>
              </a:rPr>
              <a:t>ABC, với cạnh BC </a:t>
            </a:r>
            <a:r>
              <a:rPr sz="28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8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000125" y="2194348"/>
          <a:ext cx="3343275" cy="35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177480" progId="Equation.DSMT4">
                  <p:embed/>
                </p:oleObj>
              </mc:Choice>
              <mc:Fallback>
                <p:oleObj name="Equation" r:id="rId3" imgW="1663560" imgH="17748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2194348"/>
                        <a:ext cx="3343275" cy="3571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120921" y="2667000"/>
          <a:ext cx="2933700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96800" imgH="406080" progId="Equation.DSMT4">
                  <p:embed/>
                </p:oleObj>
              </mc:Choice>
              <mc:Fallback>
                <p:oleObj name="Equation" r:id="rId5" imgW="1396800" imgH="40608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0921" y="2667000"/>
                        <a:ext cx="2933700" cy="8556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5920" y="3581400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a) Nếu đặt tại C thiết bị wifi có bán kính hoạt động bằng 30 m thì thì khu vực B không nhận được tín hiệu</a:t>
            </a: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46462" y="4707213"/>
            <a:ext cx="94504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b) Nếu đặt tại C thiết bị wifi có bán kính hoạt động bằng 60 m thì thì khu vực B không nhận được tín hiệu</a:t>
            </a:r>
          </a:p>
        </p:txBody>
      </p:sp>
    </p:spTree>
    <p:extLst>
      <p:ext uri="{BB962C8B-B14F-4D97-AF65-F5344CB8AC3E}">
        <p14:creationId xmlns:p14="http://schemas.microsoft.com/office/powerpoint/2010/main" val="1594972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 b="1"/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8655" y="4778254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400780" y="2328513"/>
            <a:ext cx="123544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055258" y="176436"/>
            <a:ext cx="4168764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NHÓM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224022" y="4701377"/>
            <a:ext cx="1389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445282" y="5450261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1,2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90649" y="5335694"/>
            <a:ext cx="165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3,4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59600" y="1144265"/>
            <a:ext cx="6100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số đo x của góc trong hình 6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720" y="1868105"/>
            <a:ext cx="3895253" cy="307264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912" y="1797186"/>
            <a:ext cx="4912911" cy="287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P là điểm như hình vẽ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MNP vuông tại P,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204835"/>
              </p:ext>
            </p:extLst>
          </p:nvPr>
        </p:nvGraphicFramePr>
        <p:xfrm>
          <a:off x="932157" y="3610552"/>
          <a:ext cx="20161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02960" imgH="228600" progId="Equation.DSMT4">
                  <p:embed/>
                </p:oleObj>
              </mc:Choice>
              <mc:Fallback>
                <p:oleObj name="Equation" r:id="rId3" imgW="1002960" imgH="228600" progId="Equation.DSMT4">
                  <p:embed/>
                  <p:pic>
                    <p:nvPicPr>
                      <p:cNvPr id="16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157" y="3610552"/>
                        <a:ext cx="20161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43819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06280" imgH="330120" progId="Equation.DSMT4">
                  <p:embed/>
                </p:oleObj>
              </mc:Choice>
              <mc:Fallback>
                <p:oleObj name="Equation" r:id="rId5" imgW="2006280" imgH="33012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9436764"/>
              </p:ext>
            </p:extLst>
          </p:nvPr>
        </p:nvGraphicFramePr>
        <p:xfrm>
          <a:off x="1759530" y="4618905"/>
          <a:ext cx="2028825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02960" imgH="228600" progId="Equation.DSMT4">
                  <p:embed/>
                </p:oleObj>
              </mc:Choice>
              <mc:Fallback>
                <p:oleObj name="Equation" r:id="rId7" imgW="10029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9530" y="4618905"/>
                        <a:ext cx="2028825" cy="463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816268" y="467069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32157" y="5132361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62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6a</a:t>
            </a:r>
          </a:p>
        </p:txBody>
      </p:sp>
      <p:pic>
        <p:nvPicPr>
          <p:cNvPr id="23" name="Picture 54" descr="Book-0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545" y="1408927"/>
            <a:ext cx="3895253" cy="307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0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3" grpId="0"/>
      <p:bldP spid="22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6133D1A7-BE46-4739-80E8-B655924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4" name="TextBox 41"/>
          <p:cNvSpPr txBox="1">
            <a:spLocks noChangeArrowheads="1"/>
          </p:cNvSpPr>
          <p:nvPr/>
        </p:nvSpPr>
        <p:spPr bwMode="auto">
          <a:xfrm>
            <a:off x="976312" y="217255"/>
            <a:ext cx="57912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-  VẬN DỤNG</a:t>
            </a:r>
          </a:p>
        </p:txBody>
      </p:sp>
      <p:pic>
        <p:nvPicPr>
          <p:cNvPr id="5" name="Picture 6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48"/>
            <a:ext cx="73977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loral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225" y="-5891"/>
            <a:ext cx="7397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76312" y="1002085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2/SGK – 47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2012" y="251994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Gọi H là điểm như hình vẽ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0938" y="3631555"/>
            <a:ext cx="4813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>
                <a:latin typeface="Times New Roman" panose="02020603050405020304" pitchFamily="18" charset="0"/>
                <a:cs typeface="Times New Roman" panose="02020603050405020304" pitchFamily="18" charset="0"/>
              </a:rPr>
              <a:t>(tổng 2 góc nhọn của tam giác vuông)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/>
          <p:nvPr/>
        </p:nvSpPr>
        <p:spPr>
          <a:xfrm>
            <a:off x="827382" y="2988485"/>
            <a:ext cx="457200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2400">
                <a:latin typeface="Times New Roman" panose="02020603050405020304" pitchFamily="18" charset="0"/>
              </a:rPr>
              <a:t>Xét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</a:t>
            </a:r>
            <a:r>
              <a:rPr 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QRH vuông tại H, </a:t>
            </a:r>
            <a:r>
              <a:rPr sz="2400">
                <a:latin typeface="Times New Roman" panose="02020603050405020304" pitchFamily="18" charset="0"/>
                <a:sym typeface="Symbol" panose="05050102010706020507" pitchFamily="18" charset="2"/>
              </a:rPr>
              <a:t>ta </a:t>
            </a:r>
            <a:r>
              <a:rPr sz="2400" dirty="0">
                <a:latin typeface="Times New Roman" panose="02020603050405020304" pitchFamily="18" charset="0"/>
                <a:sym typeface="Symbol" panose="05050102010706020507" pitchFamily="18" charset="2"/>
              </a:rPr>
              <a:t>có: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292573"/>
              </p:ext>
            </p:extLst>
          </p:nvPr>
        </p:nvGraphicFramePr>
        <p:xfrm>
          <a:off x="728663" y="3570286"/>
          <a:ext cx="2424112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253800" progId="Equation.DSMT4">
                  <p:embed/>
                </p:oleObj>
              </mc:Choice>
              <mc:Fallback>
                <p:oleObj name="Equation" r:id="rId3" imgW="1206360" imgH="2538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63" y="3570286"/>
                        <a:ext cx="2424112" cy="5111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0284241"/>
              </p:ext>
            </p:extLst>
          </p:nvPr>
        </p:nvGraphicFramePr>
        <p:xfrm>
          <a:off x="1532372" y="4149079"/>
          <a:ext cx="421322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06280" imgH="330120" progId="Equation.DSMT4">
                  <p:embed/>
                </p:oleObj>
              </mc:Choice>
              <mc:Fallback>
                <p:oleObj name="Equation" r:id="rId5" imgW="2006280" imgH="33012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2372" y="4149079"/>
                        <a:ext cx="4213225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2694804"/>
              </p:ext>
            </p:extLst>
          </p:nvPr>
        </p:nvGraphicFramePr>
        <p:xfrm>
          <a:off x="1554163" y="4715199"/>
          <a:ext cx="2439987" cy="515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06360" imgH="253800" progId="Equation.DSMT4">
                  <p:embed/>
                </p:oleObj>
              </mc:Choice>
              <mc:Fallback>
                <p:oleObj name="Equation" r:id="rId7" imgW="1206360" imgH="253800" progId="Equation.DSMT4">
                  <p:embed/>
                  <p:pic>
                    <p:nvPicPr>
                      <p:cNvPr id="14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4163" y="4715199"/>
                        <a:ext cx="2439987" cy="515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16268" y="4226926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Mà :</a:t>
            </a: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138112" y="6485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6268" y="4791670"/>
            <a:ext cx="925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Nên 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2157" y="5253335"/>
            <a:ext cx="2856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Vậy : x = 52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6756" y="175004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6b</a:t>
            </a:r>
          </a:p>
        </p:txBody>
      </p:sp>
      <p:pic>
        <p:nvPicPr>
          <p:cNvPr id="20" name="Picture 54" descr="Book-09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258" y="378838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26228" y="2409728"/>
            <a:ext cx="4333983" cy="267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1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0" grpId="0"/>
      <p:bldP spid="11" grpId="0"/>
      <p:bldP spid="15" grpId="0"/>
      <p:bldP spid="17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7">
            <a:extLst>
              <a:ext uri="{FF2B5EF4-FFF2-40B4-BE49-F238E27FC236}">
                <a16:creationId xmlns:a16="http://schemas.microsoft.com/office/drawing/2014/main" id="{E5630A5E-709B-4C42-95D3-5493D24FF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74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50000">
                <a:schemeClr val="bg1"/>
              </a:gs>
              <a:gs pos="100000">
                <a:schemeClr val="accent1"/>
              </a:gs>
            </a:gsLst>
            <a:lin ang="2700000" scaled="1"/>
          </a:gradFill>
          <a:ln w="317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457200" y="1502076"/>
            <a:ext cx="1072761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 vững định lí tổng ba góc của một tam giác, tổng hai góc nhọn của </a:t>
            </a:r>
          </a:p>
          <a:p>
            <a:pPr marL="0" indent="0"/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vuông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442912" y="2526639"/>
            <a:ext cx="4612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BTVN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1;3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/46;47 ; 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42912" y="3002100"/>
            <a:ext cx="72042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57175" indent="-2571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Hai tam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70623" y="342090"/>
            <a:ext cx="5190396" cy="65402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800" b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  <p:bldP spid="25604" grpId="0"/>
      <p:bldP spid="2560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2"/>
          <p:cNvSpPr txBox="1"/>
          <p:nvPr/>
        </p:nvSpPr>
        <p:spPr>
          <a:xfrm>
            <a:off x="428342" y="1423488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GT</a:t>
            </a:r>
          </a:p>
        </p:txBody>
      </p:sp>
      <p:sp>
        <p:nvSpPr>
          <p:cNvPr id="12" name="Text Box 13"/>
          <p:cNvSpPr txBox="1"/>
          <p:nvPr/>
        </p:nvSpPr>
        <p:spPr>
          <a:xfrm>
            <a:off x="439137" y="2225091"/>
            <a:ext cx="8286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KL</a:t>
            </a:r>
          </a:p>
        </p:txBody>
      </p:sp>
      <p:graphicFrame>
        <p:nvGraphicFramePr>
          <p:cNvPr id="13" name="Object 1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4056760"/>
              </p:ext>
            </p:extLst>
          </p:nvPr>
        </p:nvGraphicFramePr>
        <p:xfrm>
          <a:off x="1492265" y="1484231"/>
          <a:ext cx="11430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31165" imgH="177800" progId="Equation.DSMT4">
                  <p:embed/>
                </p:oleObj>
              </mc:Choice>
              <mc:Fallback>
                <p:oleObj name="Equation" r:id="rId2" imgW="431165" imgH="177800" progId="Equation.DSMT4">
                  <p:embed/>
                  <p:pic>
                    <p:nvPicPr>
                      <p:cNvPr id="13" name="Object 12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2265" y="1484231"/>
                        <a:ext cx="1143000" cy="4984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398"/>
              </p:ext>
            </p:extLst>
          </p:nvPr>
        </p:nvGraphicFramePr>
        <p:xfrm>
          <a:off x="1277337" y="2052822"/>
          <a:ext cx="27432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71500" imgH="152400" progId="Equation.DSMT4">
                  <p:embed/>
                </p:oleObj>
              </mc:Choice>
              <mc:Fallback>
                <p:oleObj name="Equation" r:id="rId4" imgW="571500" imgH="152400" progId="Equation.DSMT4">
                  <p:embed/>
                  <p:pic>
                    <p:nvPicPr>
                      <p:cNvPr id="15" name="Object 12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7337" y="2052822"/>
                        <a:ext cx="2743200" cy="73183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88362" y="1641685"/>
            <a:ext cx="3041650" cy="1164405"/>
            <a:chOff x="1597025" y="2179663"/>
            <a:chExt cx="3041650" cy="1164405"/>
          </a:xfrm>
        </p:grpSpPr>
        <p:sp>
          <p:nvSpPr>
            <p:cNvPr id="16" name="Line 10"/>
            <p:cNvSpPr/>
            <p:nvPr/>
          </p:nvSpPr>
          <p:spPr>
            <a:xfrm flipH="1">
              <a:off x="2206625" y="2179663"/>
              <a:ext cx="3175" cy="1164405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7" name="Line 11"/>
            <p:cNvSpPr/>
            <p:nvPr/>
          </p:nvSpPr>
          <p:spPr>
            <a:xfrm>
              <a:off x="1597025" y="2552344"/>
              <a:ext cx="3041650" cy="3936"/>
            </a:xfrm>
            <a:prstGeom prst="line">
              <a:avLst/>
            </a:prstGeom>
            <a:ln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endParaRPr lang="vi-VN"/>
            </a:p>
          </p:txBody>
        </p:sp>
      </p:grpSp>
      <p:pic>
        <p:nvPicPr>
          <p:cNvPr id="21" name="Picture 20" descr="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752600"/>
            <a:ext cx="8458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363" y="1350430"/>
            <a:ext cx="5609043" cy="354124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794" y="1379006"/>
            <a:ext cx="5124612" cy="352140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471" y="1350430"/>
            <a:ext cx="5609043" cy="35412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1752" y="1192816"/>
            <a:ext cx="742950" cy="561975"/>
          </a:xfrm>
          <a:prstGeom prst="rect">
            <a:avLst/>
          </a:prstGeom>
        </p:spPr>
      </p:pic>
      <p:sp>
        <p:nvSpPr>
          <p:cNvPr id="47" name="Text Box 26"/>
          <p:cNvSpPr txBox="1"/>
          <p:nvPr/>
        </p:nvSpPr>
        <p:spPr>
          <a:xfrm>
            <a:off x="139882" y="3353564"/>
            <a:ext cx="25908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b="1" i="1" u="sng" dirty="0">
                <a:solidFill>
                  <a:srgbClr val="CC0000"/>
                </a:solidFill>
                <a:latin typeface="Times New Roman" panose="02020603050405020304" pitchFamily="18" charset="0"/>
              </a:rPr>
              <a:t>Chứng minh:</a:t>
            </a:r>
            <a:r>
              <a:rPr sz="3200" b="1" i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8" name="Text Box 27"/>
          <p:cNvSpPr txBox="1"/>
          <p:nvPr/>
        </p:nvSpPr>
        <p:spPr>
          <a:xfrm>
            <a:off x="479224" y="4141352"/>
            <a:ext cx="4752975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Qua A kẻ đường thẳng xy // BC</a:t>
            </a:r>
          </a:p>
        </p:txBody>
      </p:sp>
      <p:sp>
        <p:nvSpPr>
          <p:cNvPr id="49" name="Rectangle 29"/>
          <p:cNvSpPr/>
          <p:nvPr/>
        </p:nvSpPr>
        <p:spPr>
          <a:xfrm>
            <a:off x="445461" y="4655142"/>
            <a:ext cx="1143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Ta có:</a:t>
            </a:r>
          </a:p>
        </p:txBody>
      </p:sp>
      <p:sp>
        <p:nvSpPr>
          <p:cNvPr id="50" name="Rectangle 30"/>
          <p:cNvSpPr/>
          <p:nvPr/>
        </p:nvSpPr>
        <p:spPr>
          <a:xfrm>
            <a:off x="3264861" y="5240930"/>
            <a:ext cx="38862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(2) (hai góc so le trong )</a:t>
            </a:r>
            <a:r>
              <a:rPr sz="25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1" name="Text Box 43"/>
          <p:cNvSpPr txBox="1"/>
          <p:nvPr/>
        </p:nvSpPr>
        <p:spPr>
          <a:xfrm>
            <a:off x="457200" y="5805910"/>
            <a:ext cx="3276600" cy="519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Từ (1) và (2) suy ra:</a:t>
            </a:r>
          </a:p>
        </p:txBody>
      </p:sp>
      <p:graphicFrame>
        <p:nvGraphicFramePr>
          <p:cNvPr id="52" name="Object 117"/>
          <p:cNvGraphicFramePr>
            <a:graphicFrameLocks noChangeAspect="1"/>
          </p:cNvGraphicFramePr>
          <p:nvPr/>
        </p:nvGraphicFramePr>
        <p:xfrm>
          <a:off x="1817061" y="4578942"/>
          <a:ext cx="12065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31800" imgH="241300" progId="Equation.DSMT4">
                  <p:embed/>
                </p:oleObj>
              </mc:Choice>
              <mc:Fallback>
                <p:oleObj name="Equation" r:id="rId4" imgW="431800" imgH="241300" progId="Equation.DSMT4">
                  <p:embed/>
                  <p:pic>
                    <p:nvPicPr>
                      <p:cNvPr id="52" name="Object 11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817061" y="4578942"/>
                        <a:ext cx="1206500" cy="6746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" name="Object 118"/>
          <p:cNvGraphicFramePr>
            <a:graphicFrameLocks noChangeAspect="1"/>
          </p:cNvGraphicFramePr>
          <p:nvPr/>
        </p:nvGraphicFramePr>
        <p:xfrm>
          <a:off x="1817061" y="5188542"/>
          <a:ext cx="1219200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2" imgW="444500" imgH="241300" progId="Equation.3">
                  <p:embed/>
                </p:oleObj>
              </mc:Choice>
              <mc:Fallback>
                <p:oleObj r:id="rId12" imgW="444500" imgH="241300" progId="Equation.3">
                  <p:embed/>
                  <p:pic>
                    <p:nvPicPr>
                      <p:cNvPr id="53" name="Object 118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17061" y="5188542"/>
                        <a:ext cx="1219200" cy="661988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Text Box 120"/>
          <p:cNvSpPr txBox="1"/>
          <p:nvPr/>
        </p:nvSpPr>
        <p:spPr>
          <a:xfrm>
            <a:off x="3341061" y="4655142"/>
            <a:ext cx="3810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(1) (hai góc so le trong)</a:t>
            </a:r>
          </a:p>
        </p:txBody>
      </p:sp>
      <p:sp>
        <p:nvSpPr>
          <p:cNvPr id="66" name="Rectangle 7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7" name="Object 66"/>
          <p:cNvGraphicFramePr>
            <a:graphicFrameLocks noChangeAspect="1"/>
          </p:cNvGraphicFramePr>
          <p:nvPr/>
        </p:nvGraphicFramePr>
        <p:xfrm>
          <a:off x="3505201" y="5756280"/>
          <a:ext cx="6629400" cy="630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641600" imgH="254000" progId="Equation.DSMT4">
                  <p:embed/>
                </p:oleObj>
              </mc:Choice>
              <mc:Fallback>
                <p:oleObj name="Equation" r:id="rId14" imgW="2641600" imgH="254000" progId="Equation.DSMT4">
                  <p:embed/>
                  <p:pic>
                    <p:nvPicPr>
                      <p:cNvPr id="67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1" y="5756280"/>
                        <a:ext cx="6629400" cy="6301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 Box 7">
            <a:extLst>
              <a:ext uri="{FF2B5EF4-FFF2-40B4-BE49-F238E27FC236}">
                <a16:creationId xmlns:a16="http://schemas.microsoft.com/office/drawing/2014/main" id="{ADF456AD-864A-9676-7914-AC3FDA5C7019}"/>
              </a:ext>
            </a:extLst>
          </p:cNvPr>
          <p:cNvSpPr txBox="1"/>
          <p:nvPr/>
        </p:nvSpPr>
        <p:spPr>
          <a:xfrm>
            <a:off x="270836" y="707043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5FE85055-29AC-3B4A-5B83-1E0C0E7E0882}"/>
              </a:ext>
            </a:extLst>
          </p:cNvPr>
          <p:cNvSpPr txBox="1"/>
          <p:nvPr/>
        </p:nvSpPr>
        <p:spPr>
          <a:xfrm>
            <a:off x="1676400" y="770668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00FF"/>
                </a:solidFill>
                <a:latin typeface="Times New Roman" panose="02020603050405020304" pitchFamily="18" charset="0"/>
              </a:rPr>
              <a:t>Tổng ba góc của một tam giác bằng 180</a:t>
            </a:r>
            <a:r>
              <a:rPr lang="en-US" sz="30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7A95A02-27E0-D46D-BBE2-F0A89CBCA9A9}"/>
              </a:ext>
            </a:extLst>
          </p:cNvPr>
          <p:cNvSpPr txBox="1"/>
          <p:nvPr/>
        </p:nvSpPr>
        <p:spPr>
          <a:xfrm>
            <a:off x="270836" y="108335"/>
            <a:ext cx="9229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211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4.81481E-6 L 0.37526 0.001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7" grpId="0"/>
      <p:bldP spid="48" grpId="0"/>
      <p:bldP spid="49" grpId="0"/>
      <p:bldP spid="50" grpId="0"/>
      <p:bldP spid="51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26F802C0-C845-4152-B644-F50F1402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0524"/>
            <a:ext cx="1109859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5113" indent="-265113">
              <a:spcAft>
                <a:spcPts val="1200"/>
              </a:spcAft>
              <a:buFontTx/>
              <a:buChar char="-"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có 3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 được gọi là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65113" indent="-265113">
              <a:spcAft>
                <a:spcPts val="1200"/>
              </a:spcAft>
              <a:buFontTx/>
              <a:buChar char="-"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có 1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 được gọi là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cạnh đối diện với góc vuông gọi là cạnh huyền, hai cạnh còn lại gọi là 2 cạnh góc vuông</a:t>
            </a:r>
            <a:endParaRPr lang="en-US" altLang="en-US" sz="3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5113" indent="-265113">
              <a:spcAft>
                <a:spcPts val="1200"/>
              </a:spcAft>
              <a:buFontTx/>
              <a:buChar char="-"/>
            </a:pP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 có 1 </a:t>
            </a:r>
            <a:r>
              <a:rPr lang="en-US" altLang="en-US" sz="3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 được gọi là</a:t>
            </a:r>
            <a:r>
              <a:rPr lang="en-US" altLang="en-US" sz="3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endParaRPr lang="en-US" altLang="en-US" sz="3000" b="0" dirty="0">
              <a:solidFill>
                <a:srgbClr val="FF0000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8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9490" y="1617425"/>
            <a:ext cx="4566437" cy="662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THỰC</a:t>
            </a:r>
            <a:r>
              <a:rPr lang="en-US" sz="3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HÀNH</a:t>
            </a:r>
            <a:r>
              <a:rPr lang="en-US" sz="3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 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5529" y="2678154"/>
            <a:ext cx="4534953" cy="16652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sz="3200" b="1" dirty="0" err="1">
                <a:latin typeface="+mn-lt"/>
                <a:cs typeface="+mn-cs"/>
              </a:rPr>
              <a:t>Tính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số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đo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các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en-US" sz="3200" b="1" dirty="0" err="1">
                <a:latin typeface="+mn-lt"/>
                <a:cs typeface="+mn-cs"/>
              </a:rPr>
              <a:t>góc</a:t>
            </a:r>
            <a:r>
              <a:rPr lang="en-US" sz="3200" b="1" dirty="0">
                <a:latin typeface="+mn-lt"/>
                <a:cs typeface="+mn-cs"/>
              </a:rPr>
              <a:t> </a:t>
            </a:r>
            <a:r>
              <a:rPr lang="vi-VN" sz="3200" b="1" dirty="0">
                <a:latin typeface="+mn-lt"/>
                <a:cs typeface="+mn-cs"/>
              </a:rPr>
              <a:t>chưa biết của các tam giác trong hình bên.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</a:pPr>
            <a:r>
              <a:rPr lang="vi-VN" sz="3200" b="1" dirty="0">
                <a:latin typeface="+mn-lt"/>
                <a:cs typeface="+mn-cs"/>
              </a:rPr>
              <a:t>Cho biết tam giác nào là tam giác vuông, tam giác nhọn, tam giác tù?</a:t>
            </a:r>
            <a:endParaRPr lang="en-US" sz="3200" b="1" dirty="0">
              <a:latin typeface="+mn-lt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259" y="200386"/>
            <a:ext cx="5823127" cy="30571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812" y="3753184"/>
            <a:ext cx="3780381" cy="2873582"/>
          </a:xfrm>
          <a:prstGeom prst="rect">
            <a:avLst/>
          </a:prstGeom>
        </p:spPr>
      </p:pic>
      <p:pic>
        <p:nvPicPr>
          <p:cNvPr id="2" name="Picture 27">
            <a:extLst>
              <a:ext uri="{FF2B5EF4-FFF2-40B4-BE49-F238E27FC236}">
                <a16:creationId xmlns:a16="http://schemas.microsoft.com/office/drawing/2014/main" id="{2946E5DF-8630-289F-A1BE-1CFB72E57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595" y="3396343"/>
            <a:ext cx="3780381" cy="2182498"/>
          </a:xfrm>
          <a:prstGeom prst="rect">
            <a:avLst/>
          </a:prstGeom>
        </p:spPr>
      </p:pic>
      <p:sp>
        <p:nvSpPr>
          <p:cNvPr id="4" name="Text Box 7">
            <a:extLst>
              <a:ext uri="{FF2B5EF4-FFF2-40B4-BE49-F238E27FC236}">
                <a16:creationId xmlns:a16="http://schemas.microsoft.com/office/drawing/2014/main" id="{FCECD2FB-D382-8CF7-839E-312A23F63100}"/>
              </a:ext>
            </a:extLst>
          </p:cNvPr>
          <p:cNvSpPr txBox="1"/>
          <p:nvPr/>
        </p:nvSpPr>
        <p:spPr>
          <a:xfrm>
            <a:off x="543102" y="826552"/>
            <a:ext cx="1546225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b="1" i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Định lí: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47B7A508-BBEB-F5D4-65B1-24A59289DC43}"/>
              </a:ext>
            </a:extLst>
          </p:cNvPr>
          <p:cNvSpPr txBox="1"/>
          <p:nvPr/>
        </p:nvSpPr>
        <p:spPr>
          <a:xfrm>
            <a:off x="1995153" y="897341"/>
            <a:ext cx="807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góc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tam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giác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sz="3000" dirty="0">
                <a:solidFill>
                  <a:srgbClr val="0000FF"/>
                </a:solidFill>
                <a:latin typeface="Times New Roman" panose="02020603050405020304" pitchFamily="18" charset="0"/>
              </a:rPr>
              <a:t> 180</a:t>
            </a:r>
            <a:r>
              <a:rPr lang="en-US" sz="3000" baseline="30000" dirty="0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  <a:endParaRPr lang="en-US" sz="3000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79C49029-4F36-5298-013D-C51E168203D6}"/>
              </a:ext>
            </a:extLst>
          </p:cNvPr>
          <p:cNvSpPr txBox="1"/>
          <p:nvPr/>
        </p:nvSpPr>
        <p:spPr>
          <a:xfrm>
            <a:off x="1316214" y="236199"/>
            <a:ext cx="9229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7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FAE5C-A7F6-9504-23D3-6960515EE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96">
            <a:extLst>
              <a:ext uri="{FF2B5EF4-FFF2-40B4-BE49-F238E27FC236}">
                <a16:creationId xmlns:a16="http://schemas.microsoft.com/office/drawing/2014/main" id="{DFFF201E-4A0C-04DC-C7CF-567D7458B373}"/>
              </a:ext>
            </a:extLst>
          </p:cNvPr>
          <p:cNvSpPr/>
          <p:nvPr/>
        </p:nvSpPr>
        <p:spPr>
          <a:xfrm>
            <a:off x="1864842" y="195359"/>
            <a:ext cx="8456419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3200" b="1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GÓC VÀ CẠNH CỦA MỘT TAM GIÁC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41C83B-9ACB-31FC-D9CA-DCF93804FB0F}"/>
              </a:ext>
            </a:extLst>
          </p:cNvPr>
          <p:cNvSpPr txBox="1"/>
          <p:nvPr/>
        </p:nvSpPr>
        <p:spPr>
          <a:xfrm>
            <a:off x="2521527" y="3265619"/>
            <a:ext cx="49614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 Box 17">
            <a:extLst>
              <a:ext uri="{FF2B5EF4-FFF2-40B4-BE49-F238E27FC236}">
                <a16:creationId xmlns:a16="http://schemas.microsoft.com/office/drawing/2014/main" id="{996AFC1F-3E2C-DF67-7F60-FB5A9F845933}"/>
              </a:ext>
            </a:extLst>
          </p:cNvPr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Xét 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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DCE</a:t>
            </a:r>
            <a:r>
              <a:rPr sz="3000" dirty="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ta có:</a:t>
            </a: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EEFC60A-7E0A-8C9C-816D-61FFF6D10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A024B36-FF22-49F2-752F-EB55031B73C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5835" y="3336156"/>
          <a:ext cx="2168765" cy="46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500" imgH="228600" progId="Equation.DSMT4">
                  <p:embed/>
                </p:oleObj>
              </mc:Choice>
              <mc:Fallback>
                <p:oleObj name="Equation" r:id="rId2" imgW="1079500" imgH="2286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A024B36-FF22-49F2-752F-EB55031B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835" y="3336156"/>
                        <a:ext cx="2168765" cy="4606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16">
            <a:extLst>
              <a:ext uri="{FF2B5EF4-FFF2-40B4-BE49-F238E27FC236}">
                <a16:creationId xmlns:a16="http://schemas.microsoft.com/office/drawing/2014/main" id="{2EE735BE-4E08-CE94-D761-5B7AEB0B5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B97E593-D361-7322-E579-DD81923029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30512" y="3862481"/>
          <a:ext cx="2665088" cy="480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69720" imgH="228600" progId="Equation.DSMT4">
                  <p:embed/>
                </p:oleObj>
              </mc:Choice>
              <mc:Fallback>
                <p:oleObj name="Equation" r:id="rId4" imgW="1269720" imgH="228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B97E593-D361-7322-E579-DD81923029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12" y="3862481"/>
                        <a:ext cx="2665088" cy="4809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536F5858-F4F3-1909-73DE-3CEE6407A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7B4D0C29-43D3-68C1-12E2-82583D89B7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79563" y="4295775"/>
          <a:ext cx="25431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57120" imgH="482400" progId="Equation.DSMT4">
                  <p:embed/>
                </p:oleObj>
              </mc:Choice>
              <mc:Fallback>
                <p:oleObj name="Equation" r:id="rId6" imgW="1257120" imgH="48240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7B4D0C29-43D3-68C1-12E2-82583D89B7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563" y="4295775"/>
                        <a:ext cx="25431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B1FB5A94-0FC4-FD53-406D-1F3AF384D0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5424" y="2816361"/>
            <a:ext cx="5427762" cy="31398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528E41-0BE2-4EAD-7F43-3EAC897F23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0504" y="2850873"/>
            <a:ext cx="5427762" cy="3066333"/>
          </a:xfrm>
          <a:prstGeom prst="rect">
            <a:avLst/>
          </a:prstGeom>
        </p:spPr>
      </p:pic>
      <p:sp>
        <p:nvSpPr>
          <p:cNvPr id="4" name="Rectangle 7">
            <a:extLst>
              <a:ext uri="{FF2B5EF4-FFF2-40B4-BE49-F238E27FC236}">
                <a16:creationId xmlns:a16="http://schemas.microsoft.com/office/drawing/2014/main" id="{AA1DA830-E99E-F3FE-6408-AB525D25E42C}"/>
              </a:ext>
            </a:extLst>
          </p:cNvPr>
          <p:cNvSpPr/>
          <p:nvPr/>
        </p:nvSpPr>
        <p:spPr>
          <a:xfrm>
            <a:off x="345835" y="1357604"/>
            <a:ext cx="4566437" cy="6625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THỰC</a:t>
            </a:r>
            <a:r>
              <a:rPr lang="en-US" sz="3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HÀNH</a:t>
            </a:r>
            <a:r>
              <a:rPr lang="en-US" sz="3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+mj-lt"/>
                <a:ea typeface="+mj-ea"/>
                <a:cs typeface="+mj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4521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287"/>
            <a:ext cx="3124200" cy="23795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21527" y="3265619"/>
            <a:ext cx="32696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17"/>
          <p:cNvSpPr txBox="1"/>
          <p:nvPr/>
        </p:nvSpPr>
        <p:spPr>
          <a:xfrm>
            <a:off x="317971" y="2686618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 dirty="0" err="1">
                <a:latin typeface="Times New Roman" panose="02020603050405020304" pitchFamily="18" charset="0"/>
              </a:rPr>
              <a:t>Xét</a:t>
            </a:r>
            <a:r>
              <a:rPr sz="3000" dirty="0">
                <a:latin typeface="Times New Roman" panose="02020603050405020304" pitchFamily="18" charset="0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 dirty="0" err="1">
                <a:latin typeface="Times New Roman" panose="02020603050405020304" pitchFamily="18" charset="0"/>
                <a:sym typeface="Symbol" panose="05050102010706020507" pitchFamily="18" charset="2"/>
              </a:rPr>
              <a:t>HGF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 ta có: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550650"/>
              </p:ext>
            </p:extLst>
          </p:nvPr>
        </p:nvGraphicFramePr>
        <p:xfrm>
          <a:off x="320675" y="3336925"/>
          <a:ext cx="2219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840" imgH="228600" progId="Equation.DSMT4">
                  <p:embed/>
                </p:oleObj>
              </mc:Choice>
              <mc:Fallback>
                <p:oleObj name="Equation" r:id="rId3" imgW="1104840" imgH="2286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675" y="3336925"/>
                        <a:ext cx="2219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02545"/>
              </p:ext>
            </p:extLst>
          </p:nvPr>
        </p:nvGraphicFramePr>
        <p:xfrm>
          <a:off x="225425" y="4365496"/>
          <a:ext cx="2692400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82680" imgH="228600" progId="Equation.DSMT4">
                  <p:embed/>
                </p:oleObj>
              </mc:Choice>
              <mc:Fallback>
                <p:oleObj name="Equation" r:id="rId5" imgW="1282680" imgH="22860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4365496"/>
                        <a:ext cx="2692400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162996"/>
              </p:ext>
            </p:extLst>
          </p:nvPr>
        </p:nvGraphicFramePr>
        <p:xfrm>
          <a:off x="1574800" y="4798883"/>
          <a:ext cx="2568575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69720" imgH="482400" progId="Equation.DSMT4">
                  <p:embed/>
                </p:oleObj>
              </mc:Choice>
              <mc:Fallback>
                <p:oleObj name="Equation" r:id="rId7" imgW="1269720" imgH="482400" progId="Equation.DSMT4">
                  <p:embed/>
                  <p:pic>
                    <p:nvPicPr>
                      <p:cNvPr id="13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4800" y="4798883"/>
                        <a:ext cx="2568575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5943600" y="152400"/>
            <a:ext cx="0" cy="6670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03779" y="3361928"/>
            <a:ext cx="36596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000">
                <a:latin typeface="Times New Roman" panose="02020603050405020304" pitchFamily="18" charset="0"/>
                <a:cs typeface="Times New Roman" panose="02020603050405020304" pitchFamily="18" charset="0"/>
              </a:rPr>
              <a:t>(tổng 3 góc của một tam giác)</a:t>
            </a:r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17"/>
          <p:cNvSpPr txBox="1"/>
          <p:nvPr/>
        </p:nvSpPr>
        <p:spPr>
          <a:xfrm>
            <a:off x="6100223" y="2782927"/>
            <a:ext cx="3581400" cy="55399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000">
                <a:latin typeface="Times New Roman" panose="02020603050405020304" pitchFamily="18" charset="0"/>
              </a:rPr>
              <a:t>Xét 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 </a:t>
            </a:r>
            <a:r>
              <a:rPr lang="en-US" sz="3000">
                <a:latin typeface="Times New Roman" panose="02020603050405020304" pitchFamily="18" charset="0"/>
                <a:sym typeface="Symbol" panose="05050102010706020507" pitchFamily="18" charset="2"/>
              </a:rPr>
              <a:t>IJK</a:t>
            </a:r>
            <a:r>
              <a:rPr sz="3000">
                <a:latin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sz="3000" dirty="0">
                <a:latin typeface="Times New Roman" panose="02020603050405020304" pitchFamily="18" charset="0"/>
                <a:sym typeface="Symbol" panose="05050102010706020507" pitchFamily="18" charset="2"/>
              </a:rPr>
              <a:t>ta có: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087293"/>
              </p:ext>
            </p:extLst>
          </p:nvPr>
        </p:nvGraphicFramePr>
        <p:xfrm>
          <a:off x="6165850" y="3433763"/>
          <a:ext cx="2092325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41120" imgH="228600" progId="Equation.DSMT4">
                  <p:embed/>
                </p:oleObj>
              </mc:Choice>
              <mc:Fallback>
                <p:oleObj name="Equation" r:id="rId9" imgW="1041120" imgH="228600" progId="Equation.DSMT4">
                  <p:embed/>
                  <p:pic>
                    <p:nvPicPr>
                      <p:cNvPr id="17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0" y="3433763"/>
                        <a:ext cx="2092325" cy="4603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4014874"/>
              </p:ext>
            </p:extLst>
          </p:nvPr>
        </p:nvGraphicFramePr>
        <p:xfrm>
          <a:off x="6059488" y="4462463"/>
          <a:ext cx="2586037" cy="48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231560" imgH="228600" progId="Equation.DSMT4">
                  <p:embed/>
                </p:oleObj>
              </mc:Choice>
              <mc:Fallback>
                <p:oleObj name="Equation" r:id="rId11" imgW="1231560" imgH="228600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4462463"/>
                        <a:ext cx="2586037" cy="4810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051128"/>
              </p:ext>
            </p:extLst>
          </p:nvPr>
        </p:nvGraphicFramePr>
        <p:xfrm>
          <a:off x="7394575" y="4895850"/>
          <a:ext cx="2490788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231560" imgH="482400" progId="Equation.DSMT4">
                  <p:embed/>
                </p:oleObj>
              </mc:Choice>
              <mc:Fallback>
                <p:oleObj name="Equation" r:id="rId13" imgW="1231560" imgH="482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4575" y="4895850"/>
                        <a:ext cx="2490788" cy="97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19169" y="356218"/>
            <a:ext cx="3867841" cy="2034657"/>
          </a:xfrm>
          <a:prstGeom prst="rect">
            <a:avLst/>
          </a:prstGeom>
        </p:spPr>
      </p:pic>
      <p:pic>
        <p:nvPicPr>
          <p:cNvPr id="21" name="Picture 54" descr="Book-09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858" y="60062"/>
            <a:ext cx="1080685" cy="83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79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195315"/>
            <a:ext cx="3829591" cy="291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5427762" cy="31398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300" y="3377116"/>
            <a:ext cx="5099576" cy="26826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𝐷𝐸𝐶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vuông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979894"/>
                <a:ext cx="4648200" cy="553998"/>
              </a:xfrm>
              <a:prstGeom prst="rect">
                <a:avLst/>
              </a:prstGeom>
              <a:blipFill>
                <a:blip r:embed="rId5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𝐺𝐻𝐹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nhọn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38960"/>
                <a:ext cx="4648200" cy="553998"/>
              </a:xfrm>
              <a:prstGeom prst="rect">
                <a:avLst/>
              </a:prstGeom>
              <a:blipFill>
                <a:blip r:embed="rId6"/>
                <a:stretch>
                  <a:fillRect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𝐼𝐽𝐾</m:t>
                    </m:r>
                    <m:r>
                      <a:rPr lang="en-US" sz="3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 tam giác tù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462" y="6077920"/>
                <a:ext cx="4648200" cy="553998"/>
              </a:xfrm>
              <a:prstGeom prst="rect">
                <a:avLst/>
              </a:prstGeom>
              <a:blipFill>
                <a:blip r:embed="rId7"/>
                <a:stretch>
                  <a:fillRect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33D3E67-AE64-4AAE-B94D-BC14F9A8FA6F}">
  <we:reference id="wa200005566" version="3.0.0.2" store="en-US" storeType="OMEX"/>
  <we:alternateReferences>
    <we:reference id="WA200005566" version="3.0.0.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16269</TotalTime>
  <Words>2680</Words>
  <Application>Microsoft Office PowerPoint</Application>
  <PresentationFormat>Màn hình rộng</PresentationFormat>
  <Paragraphs>243</Paragraphs>
  <Slides>38</Slides>
  <Notes>5</Notes>
  <HiddenSlides>0</HiddenSlides>
  <MMClips>12</MMClips>
  <ScaleCrop>false</ScaleCrop>
  <HeadingPairs>
    <vt:vector size="8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2</vt:i4>
      </vt:variant>
      <vt:variant>
        <vt:lpstr>Tiêu đề Bản chiếu</vt:lpstr>
      </vt:variant>
      <vt:variant>
        <vt:i4>38</vt:i4>
      </vt:variant>
    </vt:vector>
  </HeadingPairs>
  <TitlesOfParts>
    <vt:vector size="48" baseType="lpstr">
      <vt:lpstr>Aptos</vt:lpstr>
      <vt:lpstr>Arial</vt:lpstr>
      <vt:lpstr>Calibri</vt:lpstr>
      <vt:lpstr>Cambria Math</vt:lpstr>
      <vt:lpstr>Palatino Linotype</vt:lpstr>
      <vt:lpstr>Tahoma</vt:lpstr>
      <vt:lpstr>Times New Roman</vt:lpstr>
      <vt:lpstr>Chủ đề Office</vt:lpstr>
      <vt:lpstr>Equation.3</vt:lpstr>
      <vt:lpstr>Equation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tuan nguyen</cp:lastModifiedBy>
  <cp:revision>1210</cp:revision>
  <dcterms:created xsi:type="dcterms:W3CDTF">2015-10-19T12:59:58Z</dcterms:created>
  <dcterms:modified xsi:type="dcterms:W3CDTF">2025-02-06T07:57:07Z</dcterms:modified>
</cp:coreProperties>
</file>