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723" r:id="rId5"/>
  </p:sldMasterIdLst>
  <p:notesMasterIdLst>
    <p:notesMasterId r:id="rId40"/>
  </p:notesMasterIdLst>
  <p:sldIdLst>
    <p:sldId id="355" r:id="rId6"/>
    <p:sldId id="356" r:id="rId7"/>
    <p:sldId id="391" r:id="rId8"/>
    <p:sldId id="359" r:id="rId9"/>
    <p:sldId id="371" r:id="rId10"/>
    <p:sldId id="270" r:id="rId11"/>
    <p:sldId id="261" r:id="rId12"/>
    <p:sldId id="368" r:id="rId13"/>
    <p:sldId id="372" r:id="rId14"/>
    <p:sldId id="390" r:id="rId15"/>
    <p:sldId id="373" r:id="rId16"/>
    <p:sldId id="374" r:id="rId17"/>
    <p:sldId id="375" r:id="rId18"/>
    <p:sldId id="377" r:id="rId19"/>
    <p:sldId id="287" r:id="rId20"/>
    <p:sldId id="388" r:id="rId21"/>
    <p:sldId id="378" r:id="rId22"/>
    <p:sldId id="387" r:id="rId23"/>
    <p:sldId id="379" r:id="rId24"/>
    <p:sldId id="380" r:id="rId25"/>
    <p:sldId id="381" r:id="rId26"/>
    <p:sldId id="382" r:id="rId27"/>
    <p:sldId id="384" r:id="rId28"/>
    <p:sldId id="385" r:id="rId29"/>
    <p:sldId id="269" r:id="rId30"/>
    <p:sldId id="274" r:id="rId31"/>
    <p:sldId id="392" r:id="rId32"/>
    <p:sldId id="278" r:id="rId33"/>
    <p:sldId id="275" r:id="rId34"/>
    <p:sldId id="350" r:id="rId35"/>
    <p:sldId id="351" r:id="rId36"/>
    <p:sldId id="282" r:id="rId37"/>
    <p:sldId id="386" r:id="rId38"/>
    <p:sldId id="38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5142A"/>
    <a:srgbClr val="FAED3B"/>
    <a:srgbClr val="70AD47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84829" autoAdjust="0"/>
  </p:normalViewPr>
  <p:slideViewPr>
    <p:cSldViewPr snapToGrid="0">
      <p:cViewPr varScale="1">
        <p:scale>
          <a:sx n="69" d="100"/>
          <a:sy n="69" d="100"/>
        </p:scale>
        <p:origin x="9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63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7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0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5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1D4F-74C0-442A-A23E-9FFB07CF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E4F10-616C-4D6A-88E5-5B12ED95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A78CC-D302-4B88-81E3-7FAC3E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5DF6A-385A-49C7-9C30-B0BD860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CE7A9-EFEE-4EA1-B6DA-86F1232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1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0D72-8989-4F4F-9C66-DBE70B80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64AC9-0EBE-4570-93DC-FC1DFAA9F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EEF0E-926C-49DC-9535-BC57BB3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449B-F745-4EFD-8649-07C635D2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2E2AC-8C5D-4827-9385-73B2F400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57D13-1EEE-42DD-844F-9325EBB2C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5AF47-9123-4A90-85A8-6459E80E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6CD47-3794-4B0B-A1B2-C29496C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4C2B-BA7C-46C7-BB5C-17800113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F3B92-AE45-493C-A47B-593420D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90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34584" y="214313"/>
            <a:ext cx="10405533" cy="591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A9844A-49DA-428D-A90F-7FD1F3C7D1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46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E81D6F-EB16-4DBE-84A6-D1C15F4A92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66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499F2-F700-436A-ACEF-BE7060DBAFB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06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D78CF3-F0D6-4ABA-AD2C-A4400106682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62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0448DB-4BA9-4F9E-B51E-BF16AFCDEDD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11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EA3A9-98B3-4366-8A53-33676D59ECF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30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C3D8D1-2DC4-4D2A-8BA6-5A71E4925F2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59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F66DF-0656-4F70-AD7F-D094B8730A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EFE4-4DA0-40DE-BB57-CCBF1975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E093-1818-4C9B-936F-0BA5593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1B0BD-4926-4F9A-83BF-DBD613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8995C-083D-4BCA-8C4D-B2AAB4C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8DFB0-C42C-4574-BF11-FBE5BB0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E58C9-7655-4EF5-A33F-BD6F8DA4ECF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19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A7D94-5115-46BC-A0C9-D4F4EA29159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61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36101-C930-43C7-B5C8-E5437CEF09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16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F778F4-81C5-403A-A2CA-EC0063EDEF1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38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30E5AC-B7E8-4925-940A-DE725F7D820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07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301626"/>
            <a:ext cx="10363200" cy="579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B2743-AD8D-4F15-A273-67B1F86253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6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62E6-BFF9-4EBD-95DA-EB4A4736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5F57-5158-4CC0-9AAE-B6CC0D42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B8D89-FC2B-4BB2-B9A4-09AF2A55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014E3-4EF2-4714-9AFF-D5B375EA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60FDE-EA26-4124-9C45-8238E937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C62C-0CD1-4B88-9392-AE29BAA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8BE9-B169-4DAB-A9A2-430515E3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45C92-82AA-4223-ADB6-08CD4E8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33304-637D-4E69-BA96-F717CFF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617D6-4648-4A32-8A9F-35000FAC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416A4-F91D-4306-B029-2E3F5E3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B266-764D-458D-93EB-E14525A6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E7C12-0512-4F6F-AC67-880174F7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CFB3E-F510-49CC-9B34-BC31948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B874E-25D1-45D2-BB6B-905466EE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0E49B-2F09-4866-A189-7460ECC9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A41FD-C022-4E0F-B170-6428C967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28737-0509-4D8C-97BB-209A2CD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DED6C-0872-4037-9ADB-1B91C29B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7D9A-207C-4C11-A132-0BD420D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3FA3B-880B-477B-9EA4-D467ADDB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AE650-8F8A-4FA9-88DC-1F7AA833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31AB3-5400-4827-BABD-6029C58D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1D592-77D1-4E44-BF36-4ECED858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2814D-DEF9-4040-B7F2-8BA3E9EE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3AEA0-6DE0-4DFD-BBEB-FB787F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35E9-E50D-45EF-B61D-F8E50BF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2425A-FE7D-4B24-9C1D-110DBED5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62ECE-D7A0-4FFF-B80E-843FA745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69A0F-6511-4BE8-B15F-0B997CA3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EC284-92F6-4C98-8D55-C99DBCCB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8E402-CA18-4BA7-979B-B9440F9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3E6C-C79B-459F-8787-BD7B3A23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54679-03E4-4514-938C-BB535FA2B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C308D-2EFF-4199-BFBA-CBD2D1BD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92AE7-552F-493C-ADCC-C6568882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30A4C-ED13-4948-913A-164928B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F1222-CF81-4DA4-9E40-418081AC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FE462-3D70-4B1D-8623-15B8C75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B9E6D-60EE-4D43-B317-F2C00C5A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F9189-42C4-4B4E-B8D1-0695ACEC4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73DA-496D-48DA-9EC6-CA0E53342C0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200F9-C81C-41AE-BF3D-C426DE3B4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9E067-5A44-4321-9A0A-C0A307DF6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DA98FB-A00B-46BB-A7A0-05B4326A96E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3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4.bin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8.wmf"/><Relationship Id="rId4" Type="http://schemas.openxmlformats.org/officeDocument/2006/relationships/image" Target="../media/image120.png"/><Relationship Id="rId9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emf"/><Relationship Id="rId5" Type="http://schemas.openxmlformats.org/officeDocument/2006/relationships/image" Target="../media/image28.w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emf"/><Relationship Id="rId5" Type="http://schemas.openxmlformats.org/officeDocument/2006/relationships/image" Target="../media/image31.w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png"/><Relationship Id="rId7" Type="http://schemas.openxmlformats.org/officeDocument/2006/relationships/image" Target="../media/image51.emf"/><Relationship Id="rId12" Type="http://schemas.openxmlformats.org/officeDocument/2006/relationships/image" Target="../media/image55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0.emf"/><Relationship Id="rId11" Type="http://schemas.openxmlformats.org/officeDocument/2006/relationships/image" Target="../media/image54.emf"/><Relationship Id="rId5" Type="http://schemas.openxmlformats.org/officeDocument/2006/relationships/image" Target="../media/image49.emf"/><Relationship Id="rId10" Type="http://schemas.openxmlformats.org/officeDocument/2006/relationships/image" Target="../media/image53.wmf"/><Relationship Id="rId4" Type="http://schemas.openxmlformats.org/officeDocument/2006/relationships/image" Target="../media/image48.png"/><Relationship Id="rId9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3.png"/><Relationship Id="rId3" Type="http://schemas.openxmlformats.org/officeDocument/2006/relationships/audio" Target="../media/audio2.wav"/><Relationship Id="rId7" Type="http://schemas.openxmlformats.org/officeDocument/2006/relationships/image" Target="../media/image59.png"/><Relationship Id="rId12" Type="http://schemas.openxmlformats.org/officeDocument/2006/relationships/image" Target="../media/image6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1.png"/><Relationship Id="rId18" Type="http://schemas.openxmlformats.org/officeDocument/2006/relationships/oleObject" Target="../embeddings/oleObject13.bin"/><Relationship Id="rId3" Type="http://schemas.openxmlformats.org/officeDocument/2006/relationships/audio" Target="../media/audio3.wav"/><Relationship Id="rId21" Type="http://schemas.openxmlformats.org/officeDocument/2006/relationships/image" Target="../media/image68.wmf"/><Relationship Id="rId7" Type="http://schemas.openxmlformats.org/officeDocument/2006/relationships/image" Target="../media/image59.png"/><Relationship Id="rId12" Type="http://schemas.openxmlformats.org/officeDocument/2006/relationships/image" Target="../media/image62.png"/><Relationship Id="rId17" Type="http://schemas.openxmlformats.org/officeDocument/2006/relationships/image" Target="../media/image66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5.wmf"/><Relationship Id="rId10" Type="http://schemas.microsoft.com/office/2007/relationships/hdphoto" Target="../media/hdphoto3.wdp"/><Relationship Id="rId19" Type="http://schemas.openxmlformats.org/officeDocument/2006/relationships/image" Target="../media/image67.wmf"/><Relationship Id="rId4" Type="http://schemas.openxmlformats.org/officeDocument/2006/relationships/audio" Target="../media/audio2.wav"/><Relationship Id="rId9" Type="http://schemas.openxmlformats.org/officeDocument/2006/relationships/image" Target="../media/image60.png"/><Relationship Id="rId1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1.png"/><Relationship Id="rId18" Type="http://schemas.openxmlformats.org/officeDocument/2006/relationships/image" Target="../media/image71.wmf"/><Relationship Id="rId3" Type="http://schemas.openxmlformats.org/officeDocument/2006/relationships/audio" Target="../media/audio3.wav"/><Relationship Id="rId21" Type="http://schemas.openxmlformats.org/officeDocument/2006/relationships/oleObject" Target="../embeddings/oleObject17.bin"/><Relationship Id="rId7" Type="http://schemas.openxmlformats.org/officeDocument/2006/relationships/image" Target="../media/image59.png"/><Relationship Id="rId12" Type="http://schemas.openxmlformats.org/officeDocument/2006/relationships/image" Target="../media/image62.png"/><Relationship Id="rId17" Type="http://schemas.openxmlformats.org/officeDocument/2006/relationships/oleObject" Target="../embeddings/oleObject11.bin"/><Relationship Id="rId2" Type="http://schemas.openxmlformats.org/officeDocument/2006/relationships/audio" Target="../media/audio1.wav"/><Relationship Id="rId16" Type="http://schemas.openxmlformats.org/officeDocument/2006/relationships/image" Target="../media/image70.wmf"/><Relationship Id="rId20" Type="http://schemas.openxmlformats.org/officeDocument/2006/relationships/image" Target="../media/image72.wm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oleObject" Target="../embeddings/oleObject15.bin"/><Relationship Id="rId10" Type="http://schemas.microsoft.com/office/2007/relationships/hdphoto" Target="../media/hdphoto3.wdp"/><Relationship Id="rId19" Type="http://schemas.openxmlformats.org/officeDocument/2006/relationships/oleObject" Target="../embeddings/oleObject16.bin"/><Relationship Id="rId4" Type="http://schemas.openxmlformats.org/officeDocument/2006/relationships/audio" Target="../media/audio2.wav"/><Relationship Id="rId9" Type="http://schemas.openxmlformats.org/officeDocument/2006/relationships/image" Target="../media/image60.png"/><Relationship Id="rId14" Type="http://schemas.openxmlformats.org/officeDocument/2006/relationships/image" Target="../media/image69.png"/><Relationship Id="rId22" Type="http://schemas.openxmlformats.org/officeDocument/2006/relationships/image" Target="../media/image73.wmf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T&#237;nh%20ch&#7845;t%202.gsp" TargetMode="External"/><Relationship Id="rId3" Type="http://schemas.openxmlformats.org/officeDocument/2006/relationships/image" Target="../media/image76.png"/><Relationship Id="rId7" Type="http://schemas.openxmlformats.org/officeDocument/2006/relationships/image" Target="../media/image78.w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80.png"/><Relationship Id="rId21" Type="http://schemas.openxmlformats.org/officeDocument/2006/relationships/image" Target="../media/image9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80.png"/><Relationship Id="rId21" Type="http://schemas.openxmlformats.org/officeDocument/2006/relationships/image" Target="../media/image9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6559" y="491209"/>
            <a:ext cx="11442670" cy="6273127"/>
            <a:chOff x="8777" y="3411"/>
            <a:chExt cx="2563" cy="2097"/>
          </a:xfrm>
        </p:grpSpPr>
        <p:pic>
          <p:nvPicPr>
            <p:cNvPr id="6147" name="Picture 3" descr="images712801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7" y="3411"/>
              <a:ext cx="2563" cy="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7" y="5004"/>
              <a:ext cx="2563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4611914" y="122014"/>
            <a:ext cx="2717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32079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2E871-973C-0374-2CA3-8DF4C4118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6AF30F-6845-27A0-CCB2-1F192B9C2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878"/>
            <a:ext cx="6041453" cy="50679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1D4F3E-1819-8FDB-5271-4E5ACA5F6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07" y="0"/>
            <a:ext cx="2254856" cy="6414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0C1E54-CC65-F77D-D4C7-8AE5C7570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398581"/>
              </p:ext>
            </p:extLst>
          </p:nvPr>
        </p:nvGraphicFramePr>
        <p:xfrm>
          <a:off x="4269792" y="2192692"/>
          <a:ext cx="7598002" cy="2954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6567">
                  <a:extLst>
                    <a:ext uri="{9D8B030D-6E8A-4147-A177-3AD203B41FA5}">
                      <a16:colId xmlns:a16="http://schemas.microsoft.com/office/drawing/2014/main" val="491444767"/>
                    </a:ext>
                  </a:extLst>
                </a:gridCol>
                <a:gridCol w="1568664">
                  <a:extLst>
                    <a:ext uri="{9D8B030D-6E8A-4147-A177-3AD203B41FA5}">
                      <a16:colId xmlns:a16="http://schemas.microsoft.com/office/drawing/2014/main" val="531192191"/>
                    </a:ext>
                  </a:extLst>
                </a:gridCol>
                <a:gridCol w="864509">
                  <a:extLst>
                    <a:ext uri="{9D8B030D-6E8A-4147-A177-3AD203B41FA5}">
                      <a16:colId xmlns:a16="http://schemas.microsoft.com/office/drawing/2014/main" val="2155039506"/>
                    </a:ext>
                  </a:extLst>
                </a:gridCol>
                <a:gridCol w="1125476">
                  <a:extLst>
                    <a:ext uri="{9D8B030D-6E8A-4147-A177-3AD203B41FA5}">
                      <a16:colId xmlns:a16="http://schemas.microsoft.com/office/drawing/2014/main" val="3073961540"/>
                    </a:ext>
                  </a:extLst>
                </a:gridCol>
                <a:gridCol w="2222786">
                  <a:extLst>
                    <a:ext uri="{9D8B030D-6E8A-4147-A177-3AD203B41FA5}">
                      <a16:colId xmlns:a16="http://schemas.microsoft.com/office/drawing/2014/main" val="3761388359"/>
                    </a:ext>
                  </a:extLst>
                </a:gridCol>
              </a:tblGrid>
              <a:tr h="537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đỉnh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33959"/>
                  </a:ext>
                </a:extLst>
              </a:tr>
              <a:tr h="6711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368300" algn="ctr"/>
                          <a:tab pos="736600" algn="r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69830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438794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67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78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878"/>
            <a:ext cx="6041453" cy="5067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07" y="0"/>
            <a:ext cx="2254856" cy="6414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08899" y="20793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𝑀𝐸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𝑀𝐹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∆</a:t>
            </a:r>
            <a:r>
              <a:rPr 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𝑀𝐸𝐹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∆</a:t>
            </a:r>
            <a:r>
              <a:rPr 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𝑀𝑁𝑃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∆</a:t>
            </a:r>
            <a:r>
              <a:rPr 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𝑀𝑃𝐻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1CB3C8A-F708-7AC5-2B7E-F71FB482FF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785988"/>
                  </p:ext>
                </p:extLst>
              </p:nvPr>
            </p:nvGraphicFramePr>
            <p:xfrm>
              <a:off x="4258641" y="2184564"/>
              <a:ext cx="7598002" cy="33381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16567">
                      <a:extLst>
                        <a:ext uri="{9D8B030D-6E8A-4147-A177-3AD203B41FA5}">
                          <a16:colId xmlns:a16="http://schemas.microsoft.com/office/drawing/2014/main" val="491444767"/>
                        </a:ext>
                      </a:extLst>
                    </a:gridCol>
                    <a:gridCol w="1568664">
                      <a:extLst>
                        <a:ext uri="{9D8B030D-6E8A-4147-A177-3AD203B41FA5}">
                          <a16:colId xmlns:a16="http://schemas.microsoft.com/office/drawing/2014/main" val="531192191"/>
                        </a:ext>
                      </a:extLst>
                    </a:gridCol>
                    <a:gridCol w="741883">
                      <a:extLst>
                        <a:ext uri="{9D8B030D-6E8A-4147-A177-3AD203B41FA5}">
                          <a16:colId xmlns:a16="http://schemas.microsoft.com/office/drawing/2014/main" val="2155039506"/>
                        </a:ext>
                      </a:extLst>
                    </a:gridCol>
                    <a:gridCol w="1248102">
                      <a:extLst>
                        <a:ext uri="{9D8B030D-6E8A-4147-A177-3AD203B41FA5}">
                          <a16:colId xmlns:a16="http://schemas.microsoft.com/office/drawing/2014/main" val="3073961540"/>
                        </a:ext>
                      </a:extLst>
                    </a:gridCol>
                    <a:gridCol w="2222786">
                      <a:extLst>
                        <a:ext uri="{9D8B030D-6E8A-4147-A177-3AD203B41FA5}">
                          <a16:colId xmlns:a16="http://schemas.microsoft.com/office/drawing/2014/main" val="3761388359"/>
                        </a:ext>
                      </a:extLst>
                    </a:gridCol>
                  </a:tblGrid>
                  <a:tr h="5372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</a:rPr>
                            <a:t>Tam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giác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cân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Cạnh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bên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Cạnh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đáy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Góc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</a:rPr>
                            <a:t> ở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đỉnh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Góc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</a:rPr>
                            <a:t> ở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đáy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2233959"/>
                      </a:ext>
                    </a:extLst>
                  </a:tr>
                  <a:tr h="671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sz="24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𝑀𝐻𝑃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MP = MH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HP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  <a:tabLst>
                              <a:tab pos="368300" algn="ctr"/>
                              <a:tab pos="73660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𝐻𝑀𝑃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vi-VN" sz="2400" baseline="0" dirty="0">
                              <a:effectLst/>
                            </a:rPr>
                            <a:t>        , 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8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28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M</m:t>
                                  </m:r>
                                  <m:r>
                                    <a:rPr lang="en-US" sz="2800" i="1" kern="12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𝐻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vi-VN" sz="2800" i="1" kern="12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P</m:t>
                                  </m:r>
                                </m:e>
                              </m:acc>
                            </m:oMath>
                          </a14:m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569830"/>
                      </a:ext>
                    </a:extLst>
                  </a:tr>
                  <a:tr h="5372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sz="24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𝑀𝐸𝐹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 = MF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EF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𝐸𝑀𝐹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3438794"/>
                      </a:ext>
                    </a:extLst>
                  </a:tr>
                  <a:tr h="5372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sz="24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𝑀𝑁𝑃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MN = MP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NP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𝑁𝑀𝑃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5673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1CB3C8A-F708-7AC5-2B7E-F71FB482FF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785988"/>
                  </p:ext>
                </p:extLst>
              </p:nvPr>
            </p:nvGraphicFramePr>
            <p:xfrm>
              <a:off x="4258641" y="2184564"/>
              <a:ext cx="7598002" cy="33381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16567">
                      <a:extLst>
                        <a:ext uri="{9D8B030D-6E8A-4147-A177-3AD203B41FA5}">
                          <a16:colId xmlns:a16="http://schemas.microsoft.com/office/drawing/2014/main" val="491444767"/>
                        </a:ext>
                      </a:extLst>
                    </a:gridCol>
                    <a:gridCol w="1568664">
                      <a:extLst>
                        <a:ext uri="{9D8B030D-6E8A-4147-A177-3AD203B41FA5}">
                          <a16:colId xmlns:a16="http://schemas.microsoft.com/office/drawing/2014/main" val="531192191"/>
                        </a:ext>
                      </a:extLst>
                    </a:gridCol>
                    <a:gridCol w="741883">
                      <a:extLst>
                        <a:ext uri="{9D8B030D-6E8A-4147-A177-3AD203B41FA5}">
                          <a16:colId xmlns:a16="http://schemas.microsoft.com/office/drawing/2014/main" val="2155039506"/>
                        </a:ext>
                      </a:extLst>
                    </a:gridCol>
                    <a:gridCol w="1248102">
                      <a:extLst>
                        <a:ext uri="{9D8B030D-6E8A-4147-A177-3AD203B41FA5}">
                          <a16:colId xmlns:a16="http://schemas.microsoft.com/office/drawing/2014/main" val="3073961540"/>
                        </a:ext>
                      </a:extLst>
                    </a:gridCol>
                    <a:gridCol w="2222786">
                      <a:extLst>
                        <a:ext uri="{9D8B030D-6E8A-4147-A177-3AD203B41FA5}">
                          <a16:colId xmlns:a16="http://schemas.microsoft.com/office/drawing/2014/main" val="3761388359"/>
                        </a:ext>
                      </a:extLst>
                    </a:gridCol>
                  </a:tblGrid>
                  <a:tr h="11339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</a:rPr>
                            <a:t>Tam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giác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cân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Cạnh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bên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Cạnh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đáy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Góc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</a:rPr>
                            <a:t> ở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đỉnh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Góc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</a:rPr>
                            <a:t> ở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đáy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2233959"/>
                      </a:ext>
                    </a:extLst>
                  </a:tr>
                  <a:tr h="7347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" t="-154545" r="-319463" b="-2123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MP = MH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HP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0732" t="-154545" r="-179512" b="-2123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1918" t="-154545" r="-822" b="-2123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569830"/>
                      </a:ext>
                    </a:extLst>
                  </a:tr>
                  <a:tr h="7347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" t="-256667" r="-319463" b="-11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 = MF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EF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0732" t="-256667" r="-179512" b="-11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3438794"/>
                      </a:ext>
                    </a:extLst>
                  </a:tr>
                  <a:tr h="7347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" t="-353719" r="-319463" b="-132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MN = MP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NP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0732" t="-353719" r="-179512" b="-132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47625" marB="476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56730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5309497-9020-21F1-7DC8-ACFC410053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026231"/>
              </p:ext>
            </p:extLst>
          </p:nvPr>
        </p:nvGraphicFramePr>
        <p:xfrm>
          <a:off x="9723432" y="3429000"/>
          <a:ext cx="881467" cy="523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480" imgH="215640" progId="Equation.DSMT4">
                  <p:embed/>
                </p:oleObj>
              </mc:Choice>
              <mc:Fallback>
                <p:oleObj name="Equation" r:id="rId5" imgW="393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23432" y="3429000"/>
                        <a:ext cx="881467" cy="523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27D638A-6E78-BCDF-1561-355A8DD89E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461843"/>
              </p:ext>
            </p:extLst>
          </p:nvPr>
        </p:nvGraphicFramePr>
        <p:xfrm>
          <a:off x="9737330" y="4847439"/>
          <a:ext cx="173513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74360" imgH="253800" progId="Equation.DSMT4">
                  <p:embed/>
                </p:oleObj>
              </mc:Choice>
              <mc:Fallback>
                <p:oleObj name="Equation" r:id="rId7" imgW="77436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5309497-9020-21F1-7DC8-ACFC410053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37330" y="4847439"/>
                        <a:ext cx="1735138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E2DB351-3285-2AD3-5BFF-C2E1DE67DF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203162"/>
              </p:ext>
            </p:extLst>
          </p:nvPr>
        </p:nvGraphicFramePr>
        <p:xfrm>
          <a:off x="9917755" y="4104947"/>
          <a:ext cx="170656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61760" imgH="253800" progId="Equation.DSMT4">
                  <p:embed/>
                </p:oleObj>
              </mc:Choice>
              <mc:Fallback>
                <p:oleObj name="Equation" r:id="rId9" imgW="76176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27D638A-6E78-BCDF-1561-355A8DD89E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17755" y="4104947"/>
                        <a:ext cx="1706563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003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TAM GIÁC 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228" y="658679"/>
            <a:ext cx="4675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tam giác cân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8" y="1269098"/>
            <a:ext cx="11930743" cy="539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7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TAM GIÁC 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71480"/>
            <a:ext cx="46753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tam giác 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541" y="1142984"/>
            <a:ext cx="5153181" cy="70270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881743" y="1927225"/>
            <a:ext cx="63853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 =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MB = MC (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……………..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……………..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43" y="3878184"/>
            <a:ext cx="5456089" cy="10628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736" y="829823"/>
            <a:ext cx="4308528" cy="54204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39D829-7B7B-E6A3-D278-078A6A89079B}"/>
              </a:ext>
            </a:extLst>
          </p:cNvPr>
          <p:cNvSpPr txBox="1"/>
          <p:nvPr/>
        </p:nvSpPr>
        <p:spPr>
          <a:xfrm>
            <a:off x="239486" y="1137010"/>
            <a:ext cx="12845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HĐKP2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B1BAA-98DA-02FE-C5C0-954781AC1ADF}"/>
              </a:ext>
            </a:extLst>
          </p:cNvPr>
          <p:cNvSpPr txBox="1"/>
          <p:nvPr/>
        </p:nvSpPr>
        <p:spPr>
          <a:xfrm>
            <a:off x="2724565" y="2738231"/>
            <a:ext cx="1349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FEA14C-66B9-DE61-85CD-D5D320E16A0D}"/>
              </a:ext>
            </a:extLst>
          </p:cNvPr>
          <p:cNvSpPr txBox="1"/>
          <p:nvPr/>
        </p:nvSpPr>
        <p:spPr>
          <a:xfrm>
            <a:off x="1910996" y="1927225"/>
            <a:ext cx="7233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AC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080050-72B0-65EA-D025-47E57536E933}"/>
              </a:ext>
            </a:extLst>
          </p:cNvPr>
          <p:cNvSpPr txBox="1"/>
          <p:nvPr/>
        </p:nvSpPr>
        <p:spPr>
          <a:xfrm>
            <a:off x="3424757" y="1962366"/>
            <a:ext cx="7233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GT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1F9B9A-EA32-340C-466A-E5C650036313}"/>
              </a:ext>
            </a:extLst>
          </p:cNvPr>
          <p:cNvSpPr txBox="1"/>
          <p:nvPr/>
        </p:nvSpPr>
        <p:spPr>
          <a:xfrm>
            <a:off x="2944124" y="2395087"/>
            <a:ext cx="7233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GT</a:t>
            </a: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1AB9F8-248B-7B63-8150-6501217752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160"/>
          <a:stretch/>
        </p:blipFill>
        <p:spPr>
          <a:xfrm>
            <a:off x="0" y="4948879"/>
            <a:ext cx="6858000" cy="15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5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58" r="48200" b="60954"/>
          <a:stretch/>
        </p:blipFill>
        <p:spPr>
          <a:xfrm>
            <a:off x="642257" y="491148"/>
            <a:ext cx="5453743" cy="17730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974078-38B2-0AC2-8580-3F37C8F71D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658" r="46190" b="15481"/>
          <a:stretch/>
        </p:blipFill>
        <p:spPr>
          <a:xfrm>
            <a:off x="371036" y="2663036"/>
            <a:ext cx="5996184" cy="22642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76E766-B8CC-356C-E45D-9F9C85F0B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14" t="-6261"/>
          <a:stretch/>
        </p:blipFill>
        <p:spPr>
          <a:xfrm>
            <a:off x="6498772" y="261259"/>
            <a:ext cx="5168868" cy="48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0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1501296" y="2063716"/>
            <a:ext cx="3604731" cy="57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372" tIns="39186" rIns="78372" bIns="39186" anchor="ctr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=</a:t>
            </a:r>
            <a:r>
              <a:rPr lang="en-US" sz="3200" dirty="0">
                <a:latin typeface="VNI-Times" pitchFamily="2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40888" y="2028603"/>
            <a:ext cx="5004944" cy="674913"/>
            <a:chOff x="2222" y="1133"/>
            <a:chExt cx="2447" cy="352"/>
          </a:xfrm>
        </p:grpSpPr>
        <p:sp>
          <p:nvSpPr>
            <p:cNvPr id="13322" name="Rectangle 5"/>
            <p:cNvSpPr>
              <a:spLocks noChangeArrowheads="1"/>
            </p:cNvSpPr>
            <p:nvPr/>
          </p:nvSpPr>
          <p:spPr bwMode="auto">
            <a:xfrm>
              <a:off x="2750" y="1138"/>
              <a:ext cx="1919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2800" dirty="0">
                  <a:latin typeface="VNI-Times" pitchFamily="2" charset="0"/>
                  <a:cs typeface="Times New Roman" pitchFamily="18" charset="0"/>
                </a:rPr>
                <a:t>- </a:t>
              </a:r>
              <a:r>
                <a:rPr lang="en-US" sz="3200" dirty="0">
                  <a:latin typeface="VNI-Times" pitchFamily="2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3308E8"/>
                  </a:solidFill>
                  <a:latin typeface="VNI-Times" pitchFamily="2" charset="0"/>
                  <a:cs typeface="Times New Roman" pitchFamily="18" charset="0"/>
                </a:rPr>
                <a:t>.(</a:t>
              </a:r>
              <a:r>
                <a:rPr lang="en-US" sz="3200" b="1" dirty="0" err="1">
                  <a:solidFill>
                    <a:srgbClr val="3308E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rgbClr val="3308E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3308E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200" b="1" dirty="0">
                  <a:solidFill>
                    <a:srgbClr val="3308E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3200" b="1" dirty="0" err="1">
                  <a:solidFill>
                    <a:srgbClr val="3308E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200" b="1" dirty="0">
                  <a:solidFill>
                    <a:srgbClr val="3308E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200" b="1" dirty="0" err="1">
                  <a:solidFill>
                    <a:srgbClr val="3308E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đáy</a:t>
              </a:r>
              <a:r>
                <a:rPr lang="en-US" sz="2800" b="1" dirty="0">
                  <a:solidFill>
                    <a:srgbClr val="3308E8"/>
                  </a:solidFill>
                </a:rPr>
                <a:t>)</a:t>
              </a:r>
              <a:r>
                <a:rPr lang="en-US" sz="2800" b="1" dirty="0">
                  <a:solidFill>
                    <a:srgbClr val="3308E8"/>
                  </a:solidFill>
                  <a:latin typeface="VNI-Times" pitchFamily="2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13323" name="Object 4"/>
            <p:cNvGraphicFramePr>
              <a:graphicFrameLocks noChangeAspect="1"/>
            </p:cNvGraphicFramePr>
            <p:nvPr/>
          </p:nvGraphicFramePr>
          <p:xfrm>
            <a:off x="2222" y="1133"/>
            <a:ext cx="528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04536" imgH="203024" progId="Equation.DSMT4">
                    <p:embed/>
                  </p:oleObj>
                </mc:Choice>
                <mc:Fallback>
                  <p:oleObj name="Equation" r:id="rId2" imgW="304536" imgH="203024" progId="Equation.DSMT4">
                    <p:embed/>
                    <p:pic>
                      <p:nvPicPr>
                        <p:cNvPr id="13323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2" y="1133"/>
                          <a:ext cx="528" cy="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1501299" y="3632165"/>
            <a:ext cx="3639997" cy="57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372" tIns="39186" rIns="78372" bIns="39186" anchor="ctr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=</a:t>
            </a:r>
            <a:r>
              <a:rPr lang="en-US" sz="3200" dirty="0">
                <a:latin typeface="VNI-Times" pitchFamily="2" charset="0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603711" y="3195913"/>
            <a:ext cx="5415185" cy="1465263"/>
            <a:chOff x="2616" y="1550"/>
            <a:chExt cx="3168" cy="923"/>
          </a:xfrm>
        </p:grpSpPr>
        <p:graphicFrame>
          <p:nvGraphicFramePr>
            <p:cNvPr id="13320" name="Object 3"/>
            <p:cNvGraphicFramePr>
              <a:graphicFrameLocks noChangeAspect="1"/>
            </p:cNvGraphicFramePr>
            <p:nvPr/>
          </p:nvGraphicFramePr>
          <p:xfrm>
            <a:off x="2616" y="1550"/>
            <a:ext cx="2928" cy="9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7000" imgH="419100" progId="Equation.DSMT4">
                    <p:embed/>
                  </p:oleObj>
                </mc:Choice>
                <mc:Fallback>
                  <p:oleObj name="Equation" r:id="rId4" imgW="1397000" imgH="419100" progId="Equation.DSMT4">
                    <p:embed/>
                    <p:pic>
                      <p:nvPicPr>
                        <p:cNvPr id="1332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6" y="1550"/>
                          <a:ext cx="2928" cy="9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1" name="Rectangle 10"/>
            <p:cNvSpPr>
              <a:spLocks noChangeArrowheads="1"/>
            </p:cNvSpPr>
            <p:nvPr/>
          </p:nvSpPr>
          <p:spPr bwMode="auto">
            <a:xfrm>
              <a:off x="3528" y="1647"/>
              <a:ext cx="2256" cy="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800" dirty="0">
                  <a:solidFill>
                    <a:srgbClr val="3308E8"/>
                  </a:solidFill>
                </a:rPr>
                <a:t>(</a:t>
              </a:r>
              <a:r>
                <a:rPr lang="en-US" sz="3200" b="1" dirty="0" err="1">
                  <a:solidFill>
                    <a:srgbClr val="3308E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rgbClr val="3308E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3308E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200" b="1" dirty="0">
                  <a:solidFill>
                    <a:srgbClr val="3308E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3308E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200" b="1" dirty="0">
                  <a:solidFill>
                    <a:srgbClr val="3308E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200" b="1" dirty="0" err="1">
                  <a:solidFill>
                    <a:srgbClr val="3308E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800" dirty="0">
                  <a:solidFill>
                    <a:srgbClr val="3308E8"/>
                  </a:solidFill>
                </a:rPr>
                <a:t>)</a:t>
              </a:r>
            </a:p>
          </p:txBody>
        </p:sp>
      </p:grpSp>
      <p:sp>
        <p:nvSpPr>
          <p:cNvPr id="131092" name="Text Box 20"/>
          <p:cNvSpPr txBox="1">
            <a:spLocks noChangeArrowheads="1"/>
          </p:cNvSpPr>
          <p:nvPr/>
        </p:nvSpPr>
        <p:spPr bwMode="auto">
          <a:xfrm>
            <a:off x="1501296" y="762003"/>
            <a:ext cx="6153621" cy="633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8372" tIns="39186" rIns="78372" bIns="39186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Trong tam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cân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Isosceles Triangle 11">
            <a:hlinkClick r:id="" action="ppaction://noaction"/>
          </p:cNvPr>
          <p:cNvSpPr/>
          <p:nvPr/>
        </p:nvSpPr>
        <p:spPr>
          <a:xfrm>
            <a:off x="9870221" y="6248401"/>
            <a:ext cx="656386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72" tIns="39186" rIns="78372" bIns="39186" anchor="ctr"/>
          <a:lstStyle/>
          <a:p>
            <a:pPr algn="ctr">
              <a:defRPr/>
            </a:pPr>
            <a:endParaRPr lang="en-US" sz="1716"/>
          </a:p>
        </p:txBody>
      </p:sp>
    </p:spTree>
    <p:extLst>
      <p:ext uri="{BB962C8B-B14F-4D97-AF65-F5344CB8AC3E}">
        <p14:creationId xmlns:p14="http://schemas.microsoft.com/office/powerpoint/2010/main" val="252743978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/>
      <p:bldP spid="131079" grpId="0"/>
      <p:bldP spid="1310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464950"/>
            <a:ext cx="11892272" cy="460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95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7965" r="35009"/>
          <a:stretch/>
        </p:blipFill>
        <p:spPr>
          <a:xfrm>
            <a:off x="7870371" y="0"/>
            <a:ext cx="2024743" cy="46029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172D61C-ACDA-4FA5-BD0C-AB94C5D024F4}"/>
              </a:ext>
            </a:extLst>
          </p:cNvPr>
          <p:cNvGrpSpPr/>
          <p:nvPr/>
        </p:nvGrpSpPr>
        <p:grpSpPr>
          <a:xfrm>
            <a:off x="370114" y="2708311"/>
            <a:ext cx="4822371" cy="1015366"/>
            <a:chOff x="370114" y="2708311"/>
            <a:chExt cx="4822371" cy="1015366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A1B55216-69CB-51F0-6C2D-745C24E3E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114" y="2708311"/>
              <a:ext cx="482237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Tam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MNP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MN = MP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35609EB9-ED16-AC30-0704-78D9102C402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9856" y="3362116"/>
            <a:ext cx="1012371" cy="361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33169" imgH="190417" progId="Equation.DSMT4">
                    <p:embed/>
                  </p:oleObj>
                </mc:Choice>
                <mc:Fallback>
                  <p:oleObj name="Equation" r:id="rId4" imgW="533169" imgH="190417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35609EB9-ED16-AC30-0704-78D9102C402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856" y="3362116"/>
                          <a:ext cx="1012371" cy="36156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BCC93674-7957-87E6-6F75-52C264924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2227" y="3243040"/>
              <a:ext cx="160332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tại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M.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36CF48D-F35C-8546-A486-FF6325F90D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0203" b="16961"/>
          <a:stretch/>
        </p:blipFill>
        <p:spPr>
          <a:xfrm>
            <a:off x="533399" y="4623713"/>
            <a:ext cx="3756007" cy="6200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492D1A-F878-383C-2D54-39983118A1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7" r="50963" b="53364"/>
          <a:stretch/>
        </p:blipFill>
        <p:spPr>
          <a:xfrm>
            <a:off x="195943" y="236168"/>
            <a:ext cx="5867401" cy="21918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61E9E1-BDB5-9007-1672-7E9A449F6DE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7769" b="21254"/>
          <a:stretch/>
        </p:blipFill>
        <p:spPr>
          <a:xfrm>
            <a:off x="533399" y="3915817"/>
            <a:ext cx="2843434" cy="62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0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17" r="50963" b="53364"/>
          <a:stretch/>
        </p:blipFill>
        <p:spPr>
          <a:xfrm>
            <a:off x="370113" y="170362"/>
            <a:ext cx="5867401" cy="219183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172D61C-ACDA-4FA5-BD0C-AB94C5D024F4}"/>
              </a:ext>
            </a:extLst>
          </p:cNvPr>
          <p:cNvGrpSpPr/>
          <p:nvPr/>
        </p:nvGrpSpPr>
        <p:grpSpPr>
          <a:xfrm>
            <a:off x="370114" y="2708311"/>
            <a:ext cx="4822371" cy="1003264"/>
            <a:chOff x="370114" y="2708311"/>
            <a:chExt cx="4822371" cy="1003264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A1B55216-69CB-51F0-6C2D-745C24E3E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114" y="2708311"/>
              <a:ext cx="482237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Tam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vi-VN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vi-VN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</a:t>
              </a:r>
              <a:r>
                <a:rPr kumimoji="0" lang="vi-VN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35609EB9-ED16-AC30-0704-78D9102C402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7913801"/>
                </p:ext>
              </p:extLst>
            </p:nvPr>
          </p:nvGraphicFramePr>
          <p:xfrm>
            <a:off x="503238" y="3373438"/>
            <a:ext cx="985837" cy="338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20560" imgH="177480" progId="Equation.DSMT4">
                    <p:embed/>
                  </p:oleObj>
                </mc:Choice>
                <mc:Fallback>
                  <p:oleObj name="Equation" r:id="rId4" imgW="520560" imgH="177480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35609EB9-ED16-AC30-0704-78D9102C402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238" y="3373438"/>
                          <a:ext cx="985837" cy="3381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BCC93674-7957-87E6-6F75-52C264924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875" y="3243040"/>
              <a:ext cx="15520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tại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vi-VN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FC4535F-CDE7-C837-77A9-68B99C61A4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r="56521" b="-2696"/>
          <a:stretch/>
        </p:blipFill>
        <p:spPr>
          <a:xfrm>
            <a:off x="370114" y="4668202"/>
            <a:ext cx="5661008" cy="823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A32BA5-E7FF-17C4-1D57-66C689746B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940" r="57196"/>
          <a:stretch/>
        </p:blipFill>
        <p:spPr>
          <a:xfrm>
            <a:off x="533398" y="3908168"/>
            <a:ext cx="4963887" cy="618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8C2830-5DE5-2CB0-041B-6D75BEE3D5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27" t="4799" b="-9635"/>
          <a:stretch/>
        </p:blipFill>
        <p:spPr>
          <a:xfrm>
            <a:off x="6849118" y="326571"/>
            <a:ext cx="4525962" cy="492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4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260"/>
          <a:stretch/>
        </p:blipFill>
        <p:spPr>
          <a:xfrm>
            <a:off x="557940" y="123986"/>
            <a:ext cx="11065790" cy="3626603"/>
          </a:xfrm>
          <a:prstGeom prst="rect">
            <a:avLst/>
          </a:prstGeom>
        </p:spPr>
      </p:pic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56" y="3863840"/>
            <a:ext cx="9834718" cy="236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48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49" y="219009"/>
            <a:ext cx="10080641" cy="621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67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7626" r="39412"/>
          <a:stretch/>
        </p:blipFill>
        <p:spPr>
          <a:xfrm>
            <a:off x="668153" y="2811918"/>
            <a:ext cx="6723247" cy="23443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116780-9CAB-28C7-84F3-D3AB956E97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66" b="39656"/>
          <a:stretch/>
        </p:blipFill>
        <p:spPr>
          <a:xfrm>
            <a:off x="6918054" y="392070"/>
            <a:ext cx="5273946" cy="27057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C83500-E98A-A8E6-A4FE-9E246AA5F8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673" b="44697"/>
          <a:stretch/>
        </p:blipFill>
        <p:spPr>
          <a:xfrm>
            <a:off x="668153" y="146310"/>
            <a:ext cx="6429334" cy="22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7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" y="-1"/>
            <a:ext cx="12173648" cy="626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78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84" y="0"/>
            <a:ext cx="4000712" cy="453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96" y="0"/>
            <a:ext cx="796903" cy="1062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875" y="717123"/>
            <a:ext cx="3616950" cy="627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9628" y="1513150"/>
            <a:ext cx="5900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BH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646" y="2096610"/>
            <a:ext cx="7466358" cy="714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9755"/>
          <a:stretch/>
        </p:blipFill>
        <p:spPr>
          <a:xfrm>
            <a:off x="1581929" y="3064193"/>
            <a:ext cx="4456371" cy="1049121"/>
          </a:xfrm>
          <a:prstGeom prst="rect">
            <a:avLst/>
          </a:prstGeom>
        </p:spPr>
      </p:pic>
      <p:pic>
        <p:nvPicPr>
          <p:cNvPr id="27651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6" y="4897464"/>
            <a:ext cx="8780510" cy="133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44398" y="4253764"/>
            <a:ext cx="1622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15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18" y="154983"/>
            <a:ext cx="10154263" cy="4184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18" y="4466535"/>
            <a:ext cx="8206975" cy="194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7" y="165813"/>
            <a:ext cx="9003971" cy="1170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14" y="1541286"/>
            <a:ext cx="3180657" cy="29762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416" y="4722139"/>
            <a:ext cx="7356791" cy="18556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7D71D1-B286-4DAD-D56B-46AAFC686B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2401" b="22911"/>
          <a:stretch/>
        </p:blipFill>
        <p:spPr>
          <a:xfrm>
            <a:off x="8186783" y="1453370"/>
            <a:ext cx="3659586" cy="5483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536B9E-56C6-850D-10DA-9F6D21C573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4514" b="31568"/>
          <a:stretch/>
        </p:blipFill>
        <p:spPr>
          <a:xfrm>
            <a:off x="4322454" y="2043625"/>
            <a:ext cx="5486295" cy="510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71D306-ADD7-6F41-B7F7-E17564AD1D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5516" b="14606"/>
          <a:stretch/>
        </p:blipFill>
        <p:spPr>
          <a:xfrm>
            <a:off x="4670660" y="2573826"/>
            <a:ext cx="3357503" cy="723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238D42-7B27-28D3-4E39-EDCA4B3C8C7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4371" b="40179"/>
          <a:stretch/>
        </p:blipFill>
        <p:spPr>
          <a:xfrm>
            <a:off x="4435336" y="3245303"/>
            <a:ext cx="3577496" cy="39641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2397CC2-9929-6E4E-7278-FED1550AFDA0}"/>
              </a:ext>
            </a:extLst>
          </p:cNvPr>
          <p:cNvGrpSpPr/>
          <p:nvPr/>
        </p:nvGrpSpPr>
        <p:grpSpPr>
          <a:xfrm>
            <a:off x="7740796" y="3114701"/>
            <a:ext cx="2557312" cy="523220"/>
            <a:chOff x="7724452" y="3589540"/>
            <a:chExt cx="2557312" cy="523220"/>
          </a:xfrm>
        </p:grpSpPr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7B7205E2-00AF-2728-5D85-4DC0A61E647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724452" y="3646586"/>
            <a:ext cx="641565" cy="466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15619" imgH="164885" progId="Equation.DSMT4">
                    <p:embed/>
                  </p:oleObj>
                </mc:Choice>
                <mc:Fallback>
                  <p:oleObj name="Equation" r:id="rId9" imgW="215619" imgH="164885" progId="Equation.DSMT4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7B7205E2-00AF-2728-5D85-4DC0A61E647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24452" y="3646586"/>
                          <a:ext cx="641565" cy="46617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C1B3DA50-E244-97A9-94FF-7D1A72869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9831" y="3589540"/>
              <a:ext cx="214193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BA = BC</a:t>
              </a:r>
              <a:r>
                <a:rPr kumimoji="0" lang="vi-VN" altLang="en-US" sz="2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(2)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7236E85-C5FB-409A-8DF3-1BF066E9298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44784" b="28789"/>
          <a:stretch/>
        </p:blipFill>
        <p:spPr>
          <a:xfrm>
            <a:off x="2094351" y="1453370"/>
            <a:ext cx="6326588" cy="481310"/>
          </a:xfrm>
          <a:prstGeom prst="rect">
            <a:avLst/>
          </a:prstGeom>
        </p:spPr>
      </p:pic>
      <p:sp>
        <p:nvSpPr>
          <p:cNvPr id="26" name="Rectangle 11">
            <a:extLst>
              <a:ext uri="{FF2B5EF4-FFF2-40B4-BE49-F238E27FC236}">
                <a16:creationId xmlns:a16="http://schemas.microsoft.com/office/drawing/2014/main" id="{F396F64F-D13E-8366-D4B1-C9C15D995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454" y="3712622"/>
            <a:ext cx="55935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(1) và (2)suy ra: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 = BC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AC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FB2D799-9280-C68D-D3D8-670102DB8A8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71807" b="22753"/>
          <a:stretch/>
        </p:blipFill>
        <p:spPr>
          <a:xfrm>
            <a:off x="4322454" y="4235842"/>
            <a:ext cx="4630741" cy="7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1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516835" y="2080591"/>
            <a:ext cx="10561981" cy="1426502"/>
          </a:xfrm>
          <a:prstGeom prst="rect">
            <a:avLst/>
          </a:prstGeom>
          <a:noFill/>
        </p:spPr>
        <p:txBody>
          <a:bodyPr wrap="square" lIns="71585" tIns="35793" rIns="71585" bIns="35793">
            <a:spAutoFit/>
          </a:bodyPr>
          <a:lstStyle/>
          <a:p>
            <a:pPr algn="ctr">
              <a:defRPr/>
            </a:pPr>
            <a:r>
              <a:rPr lang="en-US" sz="8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8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hỏi</a:t>
            </a:r>
            <a:r>
              <a:rPr lang="en-US" sz="8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trắc</a:t>
            </a:r>
            <a:r>
              <a:rPr lang="en-US" sz="8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nghiệm</a:t>
            </a:r>
            <a:endParaRPr lang="en-US" sz="88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31" y="845533"/>
            <a:ext cx="399986" cy="43815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93" y="1207474"/>
            <a:ext cx="399986" cy="4381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623" y="680279"/>
            <a:ext cx="399986" cy="438151"/>
          </a:xfrm>
          <a:prstGeom prst="rect">
            <a:avLst/>
          </a:prstGeom>
        </p:spPr>
      </p:pic>
      <p:pic>
        <p:nvPicPr>
          <p:cNvPr id="2" name="Picture 10" descr="toan">
            <a:extLst>
              <a:ext uri="{FF2B5EF4-FFF2-40B4-BE49-F238E27FC236}">
                <a16:creationId xmlns:a16="http://schemas.microsoft.com/office/drawing/2014/main" id="{79032F78-5B46-A7C5-9724-601D016275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931" y="34308"/>
            <a:ext cx="4114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2.59259E-6 L -8.33333E-7 -0.0240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91" y="3769132"/>
            <a:ext cx="877416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586" y="4515856"/>
            <a:ext cx="65645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44" y="5130394"/>
            <a:ext cx="420248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67732" y="435812"/>
            <a:ext cx="8345411" cy="278200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5" tIns="35793" rIns="71585" bIns="35793" rtlCol="0"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1:Trong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14282" y="3277956"/>
            <a:ext cx="396254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5" tIns="35793" rIns="71585" bIns="35793" rtlCol="0" anchor="ctr"/>
          <a:lstStyle/>
          <a:p>
            <a:pPr>
              <a:defRPr/>
            </a:pPr>
            <a:r>
              <a:rPr lang="vi-VN" sz="2479">
                <a:solidFill>
                  <a:prstClr val="black"/>
                </a:solidFill>
                <a:latin typeface="Arial" panose="020B0604020202020204" pitchFamily="34" charset="0"/>
              </a:rPr>
              <a:t>A.</a:t>
            </a:r>
            <a:r>
              <a:rPr lang="en-US" sz="2479">
                <a:solidFill>
                  <a:prstClr val="black"/>
                </a:solidFill>
                <a:latin typeface="Arial" panose="020B0604020202020204" pitchFamily="34" charset="0"/>
              </a:rPr>
              <a:t> 1</a:t>
            </a:r>
            <a:r>
              <a:rPr lang="vi-VN" sz="2479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vi-VN" sz="1907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51843" y="4902198"/>
            <a:ext cx="457980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5" tIns="35793" rIns="71585" bIns="35793" rtlCol="0" anchor="ctr"/>
          <a:lstStyle/>
          <a:p>
            <a:pPr algn="ctr">
              <a:defRPr/>
            </a:pPr>
            <a:endParaRPr lang="vi-VN" sz="1716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355378" y="4702502"/>
            <a:ext cx="719876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5" tIns="35793" rIns="71585" bIns="35793" rtlCol="0" anchor="ctr"/>
          <a:lstStyle/>
          <a:p>
            <a:pPr algn="ctr">
              <a:defRPr/>
            </a:pPr>
            <a:endParaRPr lang="vi-VN" sz="1716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15181" y="3222880"/>
            <a:ext cx="396254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5" tIns="35793" rIns="71585" bIns="35793" rtlCol="0" anchor="ctr"/>
          <a:lstStyle/>
          <a:p>
            <a:pPr lvl="0">
              <a:defRPr/>
            </a:pPr>
            <a:r>
              <a:rPr lang="vi-VN" sz="2479">
                <a:solidFill>
                  <a:prstClr val="black"/>
                </a:solidFill>
                <a:latin typeface="Arial" panose="020B0604020202020204" pitchFamily="34" charset="0"/>
              </a:rPr>
              <a:t>B.</a:t>
            </a:r>
            <a:r>
              <a:rPr lang="en-US" sz="2479">
                <a:solidFill>
                  <a:prstClr val="black"/>
                </a:solidFill>
                <a:latin typeface="Arial" panose="020B0604020202020204" pitchFamily="34" charset="0"/>
              </a:rPr>
              <a:t> 2</a:t>
            </a:r>
            <a:endParaRPr lang="vi-VN" sz="1907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14282" y="4206137"/>
            <a:ext cx="396254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5" tIns="35793" rIns="71585" bIns="35793" rtlCol="0" anchor="ctr"/>
          <a:lstStyle/>
          <a:p>
            <a:pPr lvl="0">
              <a:defRPr/>
            </a:pPr>
            <a:r>
              <a:rPr lang="vi-VN" sz="2479">
                <a:solidFill>
                  <a:prstClr val="black"/>
                </a:solidFill>
                <a:latin typeface="Arial" panose="020B0604020202020204" pitchFamily="34" charset="0"/>
              </a:rPr>
              <a:t>C.</a:t>
            </a:r>
            <a:r>
              <a:rPr lang="en-US" sz="2479">
                <a:solidFill>
                  <a:prstClr val="black"/>
                </a:solidFill>
                <a:latin typeface="Arial" panose="020B0604020202020204" pitchFamily="34" charset="0"/>
              </a:rPr>
              <a:t> Không có</a:t>
            </a:r>
            <a:r>
              <a:rPr lang="vi-VN" sz="2479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vi-VN" sz="1907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15181" y="4206137"/>
            <a:ext cx="396254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5" tIns="35793" rIns="71585" bIns="35793" rtlCol="0" anchor="ctr"/>
          <a:lstStyle/>
          <a:p>
            <a:pPr lvl="0">
              <a:defRPr/>
            </a:pPr>
            <a:r>
              <a:rPr lang="vi-VN" sz="2479">
                <a:solidFill>
                  <a:prstClr val="black"/>
                </a:solidFill>
                <a:latin typeface="Arial" panose="020B0604020202020204" pitchFamily="34" charset="0"/>
              </a:rPr>
              <a:t>D.</a:t>
            </a:r>
            <a:r>
              <a:rPr lang="en-US" sz="2479">
                <a:solidFill>
                  <a:prstClr val="black"/>
                </a:solidFill>
              </a:rPr>
              <a:t> 3</a:t>
            </a:r>
            <a:r>
              <a:rPr lang="vi-VN" sz="1907">
                <a:solidFill>
                  <a:prstClr val="black"/>
                </a:solidFill>
                <a:latin typeface="+mj-lt"/>
              </a:rPr>
              <a:t> </a:t>
            </a:r>
            <a:endParaRPr lang="vi-VN" sz="1907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92" y="3309336"/>
            <a:ext cx="650671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381547" y="4261363"/>
            <a:ext cx="64971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44" y="4269759"/>
            <a:ext cx="649879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483" y="3196370"/>
            <a:ext cx="649879" cy="643793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2E6447C-35E1-47FF-96C4-54EEB43E9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04" y="-168165"/>
            <a:ext cx="144633" cy="33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585" tIns="35793" rIns="71585" bIns="35793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1716"/>
          </a:p>
        </p:txBody>
      </p: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8465097" y="204326"/>
            <a:ext cx="2801772" cy="2941835"/>
            <a:chOff x="36" y="1545"/>
            <a:chExt cx="1932" cy="1702"/>
          </a:xfrm>
        </p:grpSpPr>
        <p:sp>
          <p:nvSpPr>
            <p:cNvPr id="20" name="AutoShape 54"/>
            <p:cNvSpPr>
              <a:spLocks noChangeArrowheads="1"/>
            </p:cNvSpPr>
            <p:nvPr/>
          </p:nvSpPr>
          <p:spPr bwMode="auto">
            <a:xfrm rot="-7243267">
              <a:off x="114" y="1975"/>
              <a:ext cx="1248" cy="12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716"/>
            </a:p>
          </p:txBody>
        </p:sp>
        <p:sp>
          <p:nvSpPr>
            <p:cNvPr id="21" name="Line 55"/>
            <p:cNvSpPr>
              <a:spLocks noChangeShapeType="1"/>
            </p:cNvSpPr>
            <p:nvPr/>
          </p:nvSpPr>
          <p:spPr bwMode="auto">
            <a:xfrm>
              <a:off x="624" y="2256"/>
              <a:ext cx="33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716"/>
            </a:p>
          </p:txBody>
        </p:sp>
        <p:sp>
          <p:nvSpPr>
            <p:cNvPr id="22" name="Text Box 70"/>
            <p:cNvSpPr txBox="1">
              <a:spLocks noChangeArrowheads="1"/>
            </p:cNvSpPr>
            <p:nvPr/>
          </p:nvSpPr>
          <p:spPr bwMode="auto">
            <a:xfrm>
              <a:off x="36" y="2916"/>
              <a:ext cx="48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525">
                  <a:latin typeface=".VnTimeH" pitchFamily="34" charset="0"/>
                  <a:cs typeface="Arial" charset="0"/>
                </a:rPr>
                <a:t>A</a:t>
              </a:r>
            </a:p>
          </p:txBody>
        </p:sp>
        <p:sp>
          <p:nvSpPr>
            <p:cNvPr id="23" name="Text Box 71"/>
            <p:cNvSpPr txBox="1">
              <a:spLocks noChangeArrowheads="1"/>
            </p:cNvSpPr>
            <p:nvPr/>
          </p:nvSpPr>
          <p:spPr bwMode="auto">
            <a:xfrm>
              <a:off x="756" y="2856"/>
              <a:ext cx="48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525">
                  <a:latin typeface=".VnTimeH" pitchFamily="34" charset="0"/>
                  <a:cs typeface="Arial" charset="0"/>
                </a:rPr>
                <a:t>  D</a:t>
              </a:r>
            </a:p>
          </p:txBody>
        </p:sp>
        <p:sp>
          <p:nvSpPr>
            <p:cNvPr id="24" name="Text Box 72"/>
            <p:cNvSpPr txBox="1">
              <a:spLocks noChangeArrowheads="1"/>
            </p:cNvSpPr>
            <p:nvPr/>
          </p:nvSpPr>
          <p:spPr bwMode="auto">
            <a:xfrm>
              <a:off x="1488" y="2784"/>
              <a:ext cx="48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525">
                  <a:latin typeface=".VnTimeH" pitchFamily="34" charset="0"/>
                  <a:cs typeface="Arial" charset="0"/>
                </a:rPr>
                <a:t>  E</a:t>
              </a:r>
            </a:p>
          </p:txBody>
        </p:sp>
        <p:sp>
          <p:nvSpPr>
            <p:cNvPr id="25" name="Text Box 82"/>
            <p:cNvSpPr txBox="1">
              <a:spLocks noChangeArrowheads="1"/>
            </p:cNvSpPr>
            <p:nvPr/>
          </p:nvSpPr>
          <p:spPr bwMode="auto">
            <a:xfrm>
              <a:off x="753" y="1545"/>
              <a:ext cx="48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525">
                  <a:latin typeface=".VnTimeH" pitchFamily="34" charset="0"/>
                  <a:cs typeface="Arial" charset="0"/>
                </a:rPr>
                <a:t>  C</a:t>
              </a:r>
            </a:p>
          </p:txBody>
        </p:sp>
        <p:sp>
          <p:nvSpPr>
            <p:cNvPr id="27" name="Text Box 83"/>
            <p:cNvSpPr txBox="1">
              <a:spLocks noChangeArrowheads="1"/>
            </p:cNvSpPr>
            <p:nvPr/>
          </p:nvSpPr>
          <p:spPr bwMode="auto">
            <a:xfrm>
              <a:off x="288" y="2103"/>
              <a:ext cx="48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525">
                  <a:latin typeface=".VnTimeH" pitchFamily="34" charset="0"/>
                  <a:cs typeface="Arial" charset="0"/>
                </a:rPr>
                <a:t>   B</a:t>
              </a:r>
            </a:p>
          </p:txBody>
        </p:sp>
        <p:sp>
          <p:nvSpPr>
            <p:cNvPr id="28" name="Text Box 89"/>
            <p:cNvSpPr txBox="1">
              <a:spLocks noChangeArrowheads="1"/>
            </p:cNvSpPr>
            <p:nvPr/>
          </p:nvSpPr>
          <p:spPr bwMode="auto">
            <a:xfrm rot="18595659">
              <a:off x="693" y="1837"/>
              <a:ext cx="28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716"/>
                <a:t>x</a:t>
              </a:r>
            </a:p>
          </p:txBody>
        </p:sp>
        <p:sp>
          <p:nvSpPr>
            <p:cNvPr id="29" name="Text Box 90"/>
            <p:cNvSpPr txBox="1">
              <a:spLocks noChangeArrowheads="1"/>
            </p:cNvSpPr>
            <p:nvPr/>
          </p:nvSpPr>
          <p:spPr bwMode="auto">
            <a:xfrm rot="21097174">
              <a:off x="1215" y="2739"/>
              <a:ext cx="288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716"/>
                <a:t>x</a:t>
              </a:r>
            </a:p>
          </p:txBody>
        </p:sp>
        <p:sp>
          <p:nvSpPr>
            <p:cNvPr id="30" name="Line 91"/>
            <p:cNvSpPr>
              <a:spLocks noChangeShapeType="1"/>
            </p:cNvSpPr>
            <p:nvPr/>
          </p:nvSpPr>
          <p:spPr bwMode="auto">
            <a:xfrm>
              <a:off x="576" y="2868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716"/>
            </a:p>
          </p:txBody>
        </p:sp>
        <p:sp>
          <p:nvSpPr>
            <p:cNvPr id="31" name="Line 92"/>
            <p:cNvSpPr>
              <a:spLocks noChangeShapeType="1"/>
            </p:cNvSpPr>
            <p:nvPr/>
          </p:nvSpPr>
          <p:spPr bwMode="auto">
            <a:xfrm rot="-2987186">
              <a:off x="414" y="2544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716"/>
            </a:p>
          </p:txBody>
        </p:sp>
      </p:grp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91" y="3769132"/>
            <a:ext cx="877416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586" y="4515856"/>
            <a:ext cx="65645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44" y="5130394"/>
            <a:ext cx="420248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0" y="199873"/>
            <a:ext cx="11900452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5" tIns="35793" rIns="71585" bIns="35793" rtlCol="0" anchor="ctr"/>
          <a:lstStyle/>
          <a:p>
            <a:pPr algn="ctr">
              <a:defRPr/>
            </a:pPr>
            <a:r>
              <a:rPr lang="en-US" sz="3600" b="1" noProof="1">
                <a:solidFill>
                  <a:srgbClr val="006666"/>
                </a:solidFill>
              </a:rPr>
              <a:t>Câu 2:Cho tam giác ABC cân tại A, biết góc B bằng 70 độ, số đo góc C bằng?</a:t>
            </a:r>
            <a:endParaRPr lang="vi-VN" sz="3600" b="1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vi-VN" sz="3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69677" y="1952766"/>
            <a:ext cx="396254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5" tIns="35793" rIns="71585" bIns="35793" rtlCol="0" anchor="ctr"/>
          <a:lstStyle/>
          <a:p>
            <a:pPr lvl="0">
              <a:defRPr/>
            </a:pPr>
            <a:r>
              <a:rPr lang="vi-VN" sz="2479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endParaRPr lang="vi-VN" sz="2479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51843" y="4902198"/>
            <a:ext cx="457980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5" tIns="35793" rIns="71585" bIns="35793" rtlCol="0" anchor="ctr"/>
          <a:lstStyle/>
          <a:p>
            <a:pPr algn="ctr">
              <a:defRPr/>
            </a:pPr>
            <a:endParaRPr lang="vi-VN" sz="1716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355378" y="4702502"/>
            <a:ext cx="719876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5" tIns="35793" rIns="71585" bIns="35793" rtlCol="0" anchor="ctr"/>
          <a:lstStyle/>
          <a:p>
            <a:pPr algn="ctr">
              <a:defRPr/>
            </a:pPr>
            <a:endParaRPr lang="vi-VN" sz="1716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3957" y="1953536"/>
            <a:ext cx="396254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5" tIns="35793" rIns="71585" bIns="35793" rtlCol="0" anchor="ctr"/>
          <a:lstStyle/>
          <a:p>
            <a:pPr>
              <a:defRPr/>
            </a:pPr>
            <a:r>
              <a:rPr lang="vi-VN" sz="2479" dirty="0">
                <a:solidFill>
                  <a:prstClr val="black"/>
                </a:solidFill>
                <a:latin typeface="Arial" panose="020B0604020202020204" pitchFamily="34" charset="0"/>
              </a:rPr>
              <a:t>B</a:t>
            </a:r>
            <a:r>
              <a:rPr lang="vi-VN" sz="2479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endParaRPr lang="vi-VN" sz="2479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69677" y="2883480"/>
            <a:ext cx="396254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5" tIns="35793" rIns="71585" bIns="35793" rtlCol="0" anchor="ctr"/>
          <a:lstStyle/>
          <a:p>
            <a:pPr lvl="0">
              <a:defRPr/>
            </a:pPr>
            <a:r>
              <a:rPr lang="vi-VN" sz="2479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vi-VN" sz="2479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vi-VN" sz="2479">
                <a:solidFill>
                  <a:schemeClr val="accent5"/>
                </a:solidFill>
              </a:rPr>
              <a:t> </a:t>
            </a:r>
            <a:endParaRPr lang="vi-VN" sz="2479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3957" y="2842708"/>
            <a:ext cx="396254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5" tIns="35793" rIns="71585" bIns="35793" rtlCol="0" anchor="ctr"/>
          <a:lstStyle/>
          <a:p>
            <a:pPr>
              <a:defRPr/>
            </a:pPr>
            <a:r>
              <a:rPr lang="vi-VN" sz="2479" dirty="0">
                <a:solidFill>
                  <a:prstClr val="black"/>
                </a:solidFill>
                <a:latin typeface="Arial" panose="020B0604020202020204" pitchFamily="34" charset="0"/>
              </a:rPr>
              <a:t>D</a:t>
            </a:r>
            <a:r>
              <a:rPr lang="vi-VN" sz="2479">
                <a:solidFill>
                  <a:prstClr val="black"/>
                </a:solidFill>
                <a:latin typeface="Arial" panose="020B0604020202020204" pitchFamily="34" charset="0"/>
              </a:rPr>
              <a:t>.  </a:t>
            </a:r>
            <a:r>
              <a:rPr lang="vi-VN" sz="2479">
                <a:solidFill>
                  <a:schemeClr val="accent5"/>
                </a:solidFill>
                <a:latin typeface="Arial" panose="020B0604020202020204" pitchFamily="34" charset="0"/>
              </a:rPr>
              <a:t> </a:t>
            </a:r>
            <a:endParaRPr lang="vi-VN" sz="2479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17417" y="1974824"/>
            <a:ext cx="71480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382505" y="2871883"/>
            <a:ext cx="64971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20" y="2883483"/>
            <a:ext cx="649879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20" y="1994795"/>
            <a:ext cx="649879" cy="707197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490928" y="1898857"/>
          <a:ext cx="600846" cy="669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3800" imgH="228600" progId="Equation.DSMT4">
                  <p:embed/>
                </p:oleObj>
              </mc:Choice>
              <mc:Fallback>
                <p:oleObj name="Equation" r:id="rId14" imgW="25380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90928" y="1898857"/>
                        <a:ext cx="600846" cy="669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25896" y="2932631"/>
          <a:ext cx="721582" cy="643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17160" imgH="228600" progId="Equation.DSMT4">
                  <p:embed/>
                </p:oleObj>
              </mc:Choice>
              <mc:Fallback>
                <p:oleObj name="Equation" r:id="rId16" imgW="31716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525896" y="2932631"/>
                        <a:ext cx="721582" cy="643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614799" y="1934234"/>
          <a:ext cx="621264" cy="692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53800" imgH="228600" progId="Equation.DSMT4">
                  <p:embed/>
                </p:oleObj>
              </mc:Choice>
              <mc:Fallback>
                <p:oleObj name="Equation" r:id="rId18" imgW="25380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614799" y="1934234"/>
                        <a:ext cx="621264" cy="692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533124" y="2883482"/>
          <a:ext cx="590297" cy="692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41200" imgH="228600" progId="Equation.DSMT4">
                  <p:embed/>
                </p:oleObj>
              </mc:Choice>
              <mc:Fallback>
                <p:oleObj name="Equation" r:id="rId20" imgW="24120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533124" y="2883482"/>
                        <a:ext cx="590297" cy="692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29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91" y="3769132"/>
            <a:ext cx="877416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586" y="4515856"/>
            <a:ext cx="65645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44" y="5130394"/>
            <a:ext cx="420248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932457" y="3782616"/>
            <a:ext cx="396254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5" tIns="35793" rIns="71585" bIns="35793" rtlCol="0" anchor="ctr"/>
          <a:lstStyle/>
          <a:p>
            <a:pPr lvl="0">
              <a:defRPr/>
            </a:pPr>
            <a:r>
              <a:rPr lang="vi-VN" sz="2479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lang="vi-VN" sz="2479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endParaRPr lang="vi-VN" sz="2479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51843" y="4902198"/>
            <a:ext cx="457980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5" tIns="35793" rIns="71585" bIns="35793" rtlCol="0" anchor="ctr"/>
          <a:lstStyle/>
          <a:p>
            <a:pPr algn="ctr">
              <a:defRPr/>
            </a:pPr>
            <a:endParaRPr lang="vi-VN" sz="1716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355378" y="4702502"/>
            <a:ext cx="719876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5" tIns="35793" rIns="71585" bIns="35793" rtlCol="0" anchor="ctr"/>
          <a:lstStyle/>
          <a:p>
            <a:pPr algn="ctr">
              <a:defRPr/>
            </a:pPr>
            <a:endParaRPr lang="vi-VN" sz="1716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97006" y="3727840"/>
            <a:ext cx="396254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5" tIns="35793" rIns="71585" bIns="35793" rtlCol="0" anchor="ctr"/>
          <a:lstStyle/>
          <a:p>
            <a:pPr lvl="0">
              <a:defRPr/>
            </a:pPr>
            <a:r>
              <a:rPr lang="vi-VN" sz="2479" dirty="0">
                <a:solidFill>
                  <a:prstClr val="black"/>
                </a:solidFill>
                <a:latin typeface="Arial" panose="020B0604020202020204" pitchFamily="34" charset="0"/>
              </a:rPr>
              <a:t>B</a:t>
            </a:r>
            <a:r>
              <a:rPr lang="vi-VN" sz="2479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endParaRPr lang="vi-VN" sz="2479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32457" y="4661029"/>
            <a:ext cx="396254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5" tIns="35793" rIns="71585" bIns="35793" rtlCol="0" anchor="ctr"/>
          <a:lstStyle/>
          <a:p>
            <a:pPr lvl="0">
              <a:defRPr/>
            </a:pPr>
            <a:r>
              <a:rPr lang="vi-VN" sz="2479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vi-VN" sz="2479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endParaRPr lang="vi-VN" sz="2479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97006" y="4646818"/>
            <a:ext cx="396254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5" tIns="35793" rIns="71585" bIns="35793" rtlCol="0" anchor="ctr"/>
          <a:lstStyle/>
          <a:p>
            <a:pPr lvl="0">
              <a:defRPr/>
            </a:pPr>
            <a:r>
              <a:rPr lang="vi-VN" sz="2479" dirty="0">
                <a:solidFill>
                  <a:prstClr val="black"/>
                </a:solidFill>
                <a:latin typeface="Arial" panose="020B0604020202020204" pitchFamily="34" charset="0"/>
              </a:rPr>
              <a:t>D</a:t>
            </a:r>
            <a:r>
              <a:rPr lang="vi-VN" sz="2479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endParaRPr lang="vi-VN" sz="2479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053664" y="3817577"/>
            <a:ext cx="71480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86207" y="4760762"/>
            <a:ext cx="64971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816" y="4661032"/>
            <a:ext cx="649879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816" y="3743178"/>
            <a:ext cx="649879" cy="707197"/>
          </a:xfrm>
          <a:prstGeom prst="rect">
            <a:avLst/>
          </a:prstGeom>
        </p:spPr>
      </p:pic>
      <p:sp>
        <p:nvSpPr>
          <p:cNvPr id="17" name="Cloud 16">
            <a:hlinkClick r:id="" action="ppaction://noaction"/>
          </p:cNvPr>
          <p:cNvSpPr/>
          <p:nvPr/>
        </p:nvSpPr>
        <p:spPr>
          <a:xfrm>
            <a:off x="9306941" y="5981847"/>
            <a:ext cx="1905209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5" tIns="35793" rIns="71585" bIns="35793" rtlCol="0" anchor="ctr"/>
          <a:lstStyle/>
          <a:p>
            <a:pPr algn="ctr">
              <a:defRPr/>
            </a:pPr>
            <a:r>
              <a:rPr lang="en-US" sz="1907" dirty="0">
                <a:solidFill>
                  <a:srgbClr val="FF0000"/>
                </a:solidFill>
                <a:latin typeface="Arial" panose="020B0604020202020204" pitchFamily="34" charset="0"/>
              </a:rPr>
              <a:t>QUAY VỀ</a:t>
            </a:r>
            <a:endParaRPr lang="vi-VN" sz="1907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10BCBAEA-C4B9-46F0-914D-98CAA2A65F26}"/>
              </a:ext>
            </a:extLst>
          </p:cNvPr>
          <p:cNvGrpSpPr/>
          <p:nvPr/>
        </p:nvGrpSpPr>
        <p:grpSpPr>
          <a:xfrm>
            <a:off x="1173104" y="-176036"/>
            <a:ext cx="8873589" cy="3753416"/>
            <a:chOff x="0" y="-176040"/>
            <a:chExt cx="10988123" cy="3753417"/>
          </a:xfrm>
        </p:grpSpPr>
        <p:sp>
          <p:nvSpPr>
            <p:cNvPr id="4" name="Snip Diagonal Corner Rectangle 3"/>
            <p:cNvSpPr/>
            <p:nvPr/>
          </p:nvSpPr>
          <p:spPr>
            <a:xfrm>
              <a:off x="0" y="199869"/>
              <a:ext cx="10988123" cy="3377508"/>
            </a:xfrm>
            <a:prstGeom prst="snip2Diag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vi-VN" sz="3200" b="1" dirty="0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    </a:t>
              </a:r>
              <a:r>
                <a:rPr lang="en-US" altLang="vi-VN" sz="3200" b="1" dirty="0" err="1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Câu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 3: Cho </a:t>
              </a:r>
              <a:r>
                <a:rPr lang="en-US" altLang="vi-VN" sz="3200" b="1" dirty="0" err="1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hình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altLang="vi-VN" sz="3200" b="1" dirty="0" err="1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vẽ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altLang="vi-VN" sz="3200" b="1" dirty="0" err="1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sau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.</a:t>
              </a:r>
              <a:r>
                <a:rPr lang="en-US" altLang="vi-VN" sz="3200" dirty="0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 </a:t>
              </a:r>
            </a:p>
            <a:p>
              <a:r>
                <a:rPr lang="en-US" altLang="vi-VN" sz="3200" b="1" dirty="0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    </a:t>
              </a:r>
              <a:r>
                <a:rPr lang="en-US" altLang="vi-VN" sz="3200" b="1" dirty="0" err="1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Tìm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 x?</a:t>
              </a:r>
              <a:endParaRPr lang="vi-VN" altLang="vi-VN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  <a:p>
              <a:endParaRPr lang="vi-VN" altLang="vi-VN" sz="3200" b="1" dirty="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AD9EC353-CB5A-48F7-9E40-09F6C5194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76040"/>
              <a:ext cx="218102" cy="352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7182" tIns="43591" rIns="87182" bIns="43591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vi-VN" sz="1716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59" y="1076329"/>
            <a:ext cx="3476796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35262" y="3834860"/>
          <a:ext cx="744524" cy="663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17160" imgH="228600" progId="Equation.DSMT4">
                  <p:embed/>
                </p:oleObj>
              </mc:Choice>
              <mc:Fallback>
                <p:oleObj name="Equation" r:id="rId15" imgW="31716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535262" y="3834860"/>
                        <a:ext cx="744524" cy="663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77457" y="4661032"/>
          <a:ext cx="60126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44480" imgH="669960" progId="Equation.DSMT4">
                  <p:embed/>
                </p:oleObj>
              </mc:Choice>
              <mc:Fallback>
                <p:oleObj name="Equation" r:id="rId17" imgW="744480" imgH="6699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477457" y="4661032"/>
                        <a:ext cx="601260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746649" y="3817579"/>
          <a:ext cx="567805" cy="632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53800" imgH="228600" progId="Equation.DSMT4">
                  <p:embed/>
                </p:oleObj>
              </mc:Choice>
              <mc:Fallback>
                <p:oleObj name="Equation" r:id="rId19" imgW="25380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746649" y="3817579"/>
                        <a:ext cx="567805" cy="632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741657" y="4652867"/>
          <a:ext cx="585361" cy="652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53800" imgH="228600" progId="Equation.DSMT4">
                  <p:embed/>
                </p:oleObj>
              </mc:Choice>
              <mc:Fallback>
                <p:oleObj name="Equation" r:id="rId21" imgW="253800" imgH="228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41657" y="4652867"/>
                        <a:ext cx="585361" cy="652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91" y="3769132"/>
            <a:ext cx="877416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586" y="4515856"/>
            <a:ext cx="65645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44" y="5130394"/>
            <a:ext cx="420248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9270" y="199873"/>
            <a:ext cx="11887200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5" tIns="35793" rIns="71585" bIns="35793" rtlCol="0" anchor="ctr"/>
          <a:lstStyle/>
          <a:p>
            <a:pPr lvl="0" algn="ctr">
              <a:defRPr/>
            </a:pP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</a:rPr>
              <a:t> 4: Tam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</a:rPr>
              <a:t>cân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</a:rPr>
              <a:t>đáy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</a:rPr>
              <a:t>. </a:t>
            </a:r>
            <a:endParaRPr lang="vi-VN" sz="40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68263" y="1949347"/>
            <a:ext cx="4263957" cy="183326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5" tIns="35793" rIns="71585" bIns="35793" rtlCol="0" anchor="ctr"/>
          <a:lstStyle/>
          <a:p>
            <a:pPr>
              <a:defRPr/>
            </a:pPr>
            <a:r>
              <a:rPr lang="vi-VN" sz="2800" dirty="0">
                <a:solidFill>
                  <a:schemeClr val="tx1"/>
                </a:solidFill>
              </a:rPr>
              <a:t>A.</a:t>
            </a:r>
            <a:r>
              <a:rPr lang="en-US" sz="2800" dirty="0">
                <a:solidFill>
                  <a:schemeClr val="tx1"/>
                </a:solidFill>
              </a:rPr>
              <a:t> Sai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51843" y="4902198"/>
            <a:ext cx="457980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5" tIns="35793" rIns="71585" bIns="35793" rtlCol="0" anchor="ctr"/>
          <a:lstStyle/>
          <a:p>
            <a:pPr algn="ctr">
              <a:defRPr/>
            </a:pPr>
            <a:endParaRPr lang="vi-VN" sz="1716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355378" y="4702502"/>
            <a:ext cx="719876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5" tIns="35793" rIns="71585" bIns="35793" rtlCol="0" anchor="ctr"/>
          <a:lstStyle/>
          <a:p>
            <a:pPr algn="ctr">
              <a:defRPr/>
            </a:pPr>
            <a:endParaRPr lang="vi-VN" sz="1716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34792" y="4044963"/>
            <a:ext cx="4263957" cy="206368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5" tIns="35793" rIns="71585" bIns="35793" rtlCol="0" anchor="ctr"/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B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Đúng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48" y="1974824"/>
            <a:ext cx="650671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21" y="4871591"/>
            <a:ext cx="649712" cy="64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12">
            <a:extLst>
              <a:ext uri="{FF2B5EF4-FFF2-40B4-BE49-F238E27FC236}">
                <a16:creationId xmlns:a16="http://schemas.microsoft.com/office/drawing/2014/main" id="{0589781C-22C1-0005-97E8-75E28FCEDF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1295400"/>
            <a:ext cx="838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9395" name="Line 13">
            <a:extLst>
              <a:ext uri="{FF2B5EF4-FFF2-40B4-BE49-F238E27FC236}">
                <a16:creationId xmlns:a16="http://schemas.microsoft.com/office/drawing/2014/main" id="{78A52BA2-24CD-E89B-5A41-383CCB69CC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295400"/>
            <a:ext cx="838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9396" name="Line 14">
            <a:extLst>
              <a:ext uri="{FF2B5EF4-FFF2-40B4-BE49-F238E27FC236}">
                <a16:creationId xmlns:a16="http://schemas.microsoft.com/office/drawing/2014/main" id="{A285CCC2-8FD4-9C70-2023-169BCE49C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200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9397" name="Text Box 15">
            <a:extLst>
              <a:ext uri="{FF2B5EF4-FFF2-40B4-BE49-F238E27FC236}">
                <a16:creationId xmlns:a16="http://schemas.microsoft.com/office/drawing/2014/main" id="{141332C7-25AC-6724-D83A-22D9A3237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9906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vi-VN" sz="1600">
                <a:latin typeface=".VnBook-AntiquaH" panose="020B7200000000000000" pitchFamily="34" charset="0"/>
              </a:rPr>
              <a:t>A</a:t>
            </a:r>
          </a:p>
        </p:txBody>
      </p:sp>
      <p:sp>
        <p:nvSpPr>
          <p:cNvPr id="59398" name="Text Box 16">
            <a:extLst>
              <a:ext uri="{FF2B5EF4-FFF2-40B4-BE49-F238E27FC236}">
                <a16:creationId xmlns:a16="http://schemas.microsoft.com/office/drawing/2014/main" id="{A5829D7A-849F-F225-36EA-2175D11BD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1242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vi-VN" sz="1600">
                <a:latin typeface=".VnBook-AntiquaH" panose="020B7200000000000000" pitchFamily="34" charset="0"/>
              </a:rPr>
              <a:t>C</a:t>
            </a:r>
          </a:p>
        </p:txBody>
      </p:sp>
      <p:sp>
        <p:nvSpPr>
          <p:cNvPr id="59399" name="Text Box 17">
            <a:extLst>
              <a:ext uri="{FF2B5EF4-FFF2-40B4-BE49-F238E27FC236}">
                <a16:creationId xmlns:a16="http://schemas.microsoft.com/office/drawing/2014/main" id="{E7358D8A-ACD0-C71E-A599-20586845F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42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vi-VN" sz="1600">
                <a:latin typeface=".VnBook-AntiquaH" panose="020B7200000000000000" pitchFamily="34" charset="0"/>
              </a:rPr>
              <a:t>B</a:t>
            </a:r>
          </a:p>
        </p:txBody>
      </p:sp>
      <p:sp>
        <p:nvSpPr>
          <p:cNvPr id="59400" name="Line 18">
            <a:extLst>
              <a:ext uri="{FF2B5EF4-FFF2-40B4-BE49-F238E27FC236}">
                <a16:creationId xmlns:a16="http://schemas.microsoft.com/office/drawing/2014/main" id="{95E9A651-B5AD-CA7F-2225-F9EBC9D7F9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9401" name="Line 19">
            <a:extLst>
              <a:ext uri="{FF2B5EF4-FFF2-40B4-BE49-F238E27FC236}">
                <a16:creationId xmlns:a16="http://schemas.microsoft.com/office/drawing/2014/main" id="{BF90E13C-95C4-D124-BAD9-0AF45B46C1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9402" name="Line 20">
            <a:extLst>
              <a:ext uri="{FF2B5EF4-FFF2-40B4-BE49-F238E27FC236}">
                <a16:creationId xmlns:a16="http://schemas.microsoft.com/office/drawing/2014/main" id="{BAEA5340-5338-7D3A-9FE5-A122891F16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2954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9403" name="Line 21">
            <a:extLst>
              <a:ext uri="{FF2B5EF4-FFF2-40B4-BE49-F238E27FC236}">
                <a16:creationId xmlns:a16="http://schemas.microsoft.com/office/drawing/2014/main" id="{DF2E9A9C-953E-327C-3CFC-A2C6566D9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124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9404" name="Line 22">
            <a:extLst>
              <a:ext uri="{FF2B5EF4-FFF2-40B4-BE49-F238E27FC236}">
                <a16:creationId xmlns:a16="http://schemas.microsoft.com/office/drawing/2014/main" id="{A1265C05-D8E6-29B4-F6E2-AD8C4BF51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295400"/>
            <a:ext cx="19050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9405" name="Rectangle 23">
            <a:extLst>
              <a:ext uri="{FF2B5EF4-FFF2-40B4-BE49-F238E27FC236}">
                <a16:creationId xmlns:a16="http://schemas.microsoft.com/office/drawing/2014/main" id="{D432DC83-8B47-DFBB-73D3-A874BFBA3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048000"/>
            <a:ext cx="76200" cy="76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 b="0">
              <a:latin typeface=".VnRevueH" panose="020B7200000000000000" pitchFamily="34" charset="0"/>
            </a:endParaRPr>
          </a:p>
        </p:txBody>
      </p:sp>
      <p:sp>
        <p:nvSpPr>
          <p:cNvPr id="59406" name="Line 24">
            <a:extLst>
              <a:ext uri="{FF2B5EF4-FFF2-40B4-BE49-F238E27FC236}">
                <a16:creationId xmlns:a16="http://schemas.microsoft.com/office/drawing/2014/main" id="{F1D657EB-E6CC-ABA3-6711-AAF62E2D48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43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9407" name="Line 25">
            <a:extLst>
              <a:ext uri="{FF2B5EF4-FFF2-40B4-BE49-F238E27FC236}">
                <a16:creationId xmlns:a16="http://schemas.microsoft.com/office/drawing/2014/main" id="{66628AA6-DD1E-E76E-D660-C276AFC4FE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9408" name="Line 26">
            <a:extLst>
              <a:ext uri="{FF2B5EF4-FFF2-40B4-BE49-F238E27FC236}">
                <a16:creationId xmlns:a16="http://schemas.microsoft.com/office/drawing/2014/main" id="{38FBCA82-3135-0D8B-C3DD-405FF426A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048000"/>
            <a:ext cx="0" cy="152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9409" name="Line 27">
            <a:extLst>
              <a:ext uri="{FF2B5EF4-FFF2-40B4-BE49-F238E27FC236}">
                <a16:creationId xmlns:a16="http://schemas.microsoft.com/office/drawing/2014/main" id="{4D4827E0-8F3B-31E4-A5E1-7AAF9FAD82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514600"/>
            <a:ext cx="152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9410" name="Line 28">
            <a:extLst>
              <a:ext uri="{FF2B5EF4-FFF2-40B4-BE49-F238E27FC236}">
                <a16:creationId xmlns:a16="http://schemas.microsoft.com/office/drawing/2014/main" id="{5026B9BB-1ADB-D405-EB2C-EC6EF3EA20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1524000"/>
            <a:ext cx="1219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9411" name="Line 29">
            <a:extLst>
              <a:ext uri="{FF2B5EF4-FFF2-40B4-BE49-F238E27FC236}">
                <a16:creationId xmlns:a16="http://schemas.microsoft.com/office/drawing/2014/main" id="{F7D88824-C07A-A0AC-AB75-6C7E2936A5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124200"/>
            <a:ext cx="2362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9412" name="Line 30">
            <a:extLst>
              <a:ext uri="{FF2B5EF4-FFF2-40B4-BE49-F238E27FC236}">
                <a16:creationId xmlns:a16="http://schemas.microsoft.com/office/drawing/2014/main" id="{09D4FDEE-F05A-BECA-B463-632C1C395C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1524000"/>
            <a:ext cx="3581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9413" name="Line 31">
            <a:extLst>
              <a:ext uri="{FF2B5EF4-FFF2-40B4-BE49-F238E27FC236}">
                <a16:creationId xmlns:a16="http://schemas.microsoft.com/office/drawing/2014/main" id="{A09CEF78-61E3-AB10-07E7-24DB6657D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3048000"/>
            <a:ext cx="0" cy="152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9414" name="Line 32">
            <a:extLst>
              <a:ext uri="{FF2B5EF4-FFF2-40B4-BE49-F238E27FC236}">
                <a16:creationId xmlns:a16="http://schemas.microsoft.com/office/drawing/2014/main" id="{BB0A68C6-7800-BFE0-7C7D-0F8E423E4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514600"/>
            <a:ext cx="152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9415" name="Text Box 33">
            <a:extLst>
              <a:ext uri="{FF2B5EF4-FFF2-40B4-BE49-F238E27FC236}">
                <a16:creationId xmlns:a16="http://schemas.microsoft.com/office/drawing/2014/main" id="{441BAED3-585A-10DA-0816-845773BAB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9906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vi-VN" sz="1600">
                <a:latin typeface=".VnBook-AntiquaH" panose="020B7200000000000000" pitchFamily="34" charset="0"/>
              </a:rPr>
              <a:t>N</a:t>
            </a:r>
          </a:p>
        </p:txBody>
      </p:sp>
      <p:sp>
        <p:nvSpPr>
          <p:cNvPr id="59416" name="Text Box 34">
            <a:extLst>
              <a:ext uri="{FF2B5EF4-FFF2-40B4-BE49-F238E27FC236}">
                <a16:creationId xmlns:a16="http://schemas.microsoft.com/office/drawing/2014/main" id="{43A0D8F3-CB33-82B8-16B5-F01ABAFD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1242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vi-VN" sz="1600">
                <a:latin typeface=".VnBook-AntiquaH" panose="020B7200000000000000" pitchFamily="34" charset="0"/>
              </a:rPr>
              <a:t>M</a:t>
            </a:r>
          </a:p>
        </p:txBody>
      </p:sp>
      <p:sp>
        <p:nvSpPr>
          <p:cNvPr id="59417" name="Text Box 35">
            <a:extLst>
              <a:ext uri="{FF2B5EF4-FFF2-40B4-BE49-F238E27FC236}">
                <a16:creationId xmlns:a16="http://schemas.microsoft.com/office/drawing/2014/main" id="{1E89F40F-006C-7037-0735-34DDF3C54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157288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vi-VN" sz="1600">
                <a:latin typeface=".VnBook-AntiquaH" panose="020B7200000000000000" pitchFamily="34" charset="0"/>
              </a:rPr>
              <a:t>T</a:t>
            </a:r>
          </a:p>
        </p:txBody>
      </p:sp>
      <p:sp>
        <p:nvSpPr>
          <p:cNvPr id="59418" name="Text Box 36">
            <a:extLst>
              <a:ext uri="{FF2B5EF4-FFF2-40B4-BE49-F238E27FC236}">
                <a16:creationId xmlns:a16="http://schemas.microsoft.com/office/drawing/2014/main" id="{D6EF7638-B58B-7589-2E52-9FB6378CA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138488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vi-VN" sz="1600">
                <a:latin typeface=".VnBook-AntiquaH" panose="020B7200000000000000" pitchFamily="34" charset="0"/>
              </a:rPr>
              <a:t>P</a:t>
            </a:r>
          </a:p>
        </p:txBody>
      </p:sp>
      <p:sp>
        <p:nvSpPr>
          <p:cNvPr id="59419" name="Text Box 37">
            <a:extLst>
              <a:ext uri="{FF2B5EF4-FFF2-40B4-BE49-F238E27FC236}">
                <a16:creationId xmlns:a16="http://schemas.microsoft.com/office/drawing/2014/main" id="{3337461C-B2C9-9067-C857-A2C0633A9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062288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vi-VN" sz="1600">
                <a:latin typeface=".VnBook-AntiquaH" panose="020B7200000000000000" pitchFamily="34" charset="0"/>
              </a:rPr>
              <a:t>U</a:t>
            </a:r>
          </a:p>
        </p:txBody>
      </p:sp>
      <p:sp>
        <p:nvSpPr>
          <p:cNvPr id="59420" name="Text Box 38">
            <a:extLst>
              <a:ext uri="{FF2B5EF4-FFF2-40B4-BE49-F238E27FC236}">
                <a16:creationId xmlns:a16="http://schemas.microsoft.com/office/drawing/2014/main" id="{9CB826A1-6896-E1F2-C469-533C1EFB9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0800" y="31242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vi-VN" sz="1600">
                <a:latin typeface=".VnBook-AntiquaH" panose="020B7200000000000000" pitchFamily="34" charset="0"/>
              </a:rPr>
              <a:t>V</a:t>
            </a:r>
          </a:p>
        </p:txBody>
      </p:sp>
      <p:sp>
        <p:nvSpPr>
          <p:cNvPr id="59421" name="Freeform 58">
            <a:extLst>
              <a:ext uri="{FF2B5EF4-FFF2-40B4-BE49-F238E27FC236}">
                <a16:creationId xmlns:a16="http://schemas.microsoft.com/office/drawing/2014/main" id="{3EDA6351-8ED4-E954-E7BC-4CC45A074E1A}"/>
              </a:ext>
            </a:extLst>
          </p:cNvPr>
          <p:cNvSpPr>
            <a:spLocks/>
          </p:cNvSpPr>
          <p:nvPr/>
        </p:nvSpPr>
        <p:spPr bwMode="auto">
          <a:xfrm>
            <a:off x="1981200" y="3543300"/>
            <a:ext cx="4699000" cy="369332"/>
          </a:xfrm>
          <a:custGeom>
            <a:avLst/>
            <a:gdLst>
              <a:gd name="T0" fmla="*/ 0 w 2960"/>
              <a:gd name="T1" fmla="*/ 2116931250 h 1240"/>
              <a:gd name="T2" fmla="*/ 2147483647 w 2960"/>
              <a:gd name="T3" fmla="*/ 544353750 h 1240"/>
              <a:gd name="T4" fmla="*/ 2147483647 w 2960"/>
              <a:gd name="T5" fmla="*/ 665321250 h 1240"/>
              <a:gd name="T6" fmla="*/ 1209675000 w 2960"/>
              <a:gd name="T7" fmla="*/ 2147483647 h 1240"/>
              <a:gd name="T8" fmla="*/ 1572577500 w 2960"/>
              <a:gd name="T9" fmla="*/ 423386250 h 1240"/>
              <a:gd name="T10" fmla="*/ 2147483647 w 2960"/>
              <a:gd name="T11" fmla="*/ 544353750 h 1240"/>
              <a:gd name="T12" fmla="*/ 2147483647 w 2960"/>
              <a:gd name="T13" fmla="*/ 544353750 h 1240"/>
              <a:gd name="T14" fmla="*/ 2147483647 w 2960"/>
              <a:gd name="T15" fmla="*/ 544353750 h 1240"/>
              <a:gd name="T16" fmla="*/ 2147483647 w 2960"/>
              <a:gd name="T17" fmla="*/ 544353750 h 12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60" h="1240">
                <a:moveTo>
                  <a:pt x="0" y="840"/>
                </a:moveTo>
                <a:cubicBezTo>
                  <a:pt x="892" y="576"/>
                  <a:pt x="1784" y="312"/>
                  <a:pt x="2160" y="216"/>
                </a:cubicBezTo>
                <a:cubicBezTo>
                  <a:pt x="2536" y="120"/>
                  <a:pt x="2536" y="96"/>
                  <a:pt x="2256" y="264"/>
                </a:cubicBezTo>
                <a:cubicBezTo>
                  <a:pt x="1976" y="432"/>
                  <a:pt x="752" y="1240"/>
                  <a:pt x="480" y="1224"/>
                </a:cubicBezTo>
                <a:cubicBezTo>
                  <a:pt x="208" y="1208"/>
                  <a:pt x="264" y="336"/>
                  <a:pt x="624" y="168"/>
                </a:cubicBezTo>
                <a:cubicBezTo>
                  <a:pt x="984" y="0"/>
                  <a:pt x="2320" y="208"/>
                  <a:pt x="2640" y="216"/>
                </a:cubicBezTo>
                <a:cubicBezTo>
                  <a:pt x="2960" y="224"/>
                  <a:pt x="2600" y="216"/>
                  <a:pt x="2544" y="216"/>
                </a:cubicBezTo>
                <a:cubicBezTo>
                  <a:pt x="2488" y="216"/>
                  <a:pt x="2336" y="216"/>
                  <a:pt x="2304" y="216"/>
                </a:cubicBezTo>
                <a:cubicBezTo>
                  <a:pt x="2272" y="216"/>
                  <a:pt x="2312" y="216"/>
                  <a:pt x="2352" y="216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59422" name="AutoShape 59">
            <a:extLst>
              <a:ext uri="{FF2B5EF4-FFF2-40B4-BE49-F238E27FC236}">
                <a16:creationId xmlns:a16="http://schemas.microsoft.com/office/drawing/2014/main" id="{3F46DF9F-D3D1-6A8D-91B7-A325A055D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810000"/>
            <a:ext cx="5029200" cy="1600200"/>
          </a:xfrm>
          <a:prstGeom prst="cloudCallout">
            <a:avLst>
              <a:gd name="adj1" fmla="val -80019"/>
              <a:gd name="adj2" fmla="val 54264"/>
            </a:avLst>
          </a:prstGeom>
          <a:gradFill rotWithShape="1">
            <a:gsLst>
              <a:gs pos="0">
                <a:srgbClr val="D41AB9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3200"/>
              <a:t>Các tam giác trên có gì đặc biệt ?</a:t>
            </a:r>
          </a:p>
          <a:p>
            <a:endParaRPr lang="en-US" altLang="vi-VN" sz="3200" i="1"/>
          </a:p>
        </p:txBody>
      </p:sp>
      <p:grpSp>
        <p:nvGrpSpPr>
          <p:cNvPr id="59423" name="Group 60">
            <a:extLst>
              <a:ext uri="{FF2B5EF4-FFF2-40B4-BE49-F238E27FC236}">
                <a16:creationId xmlns:a16="http://schemas.microsoft.com/office/drawing/2014/main" id="{5CF80745-0644-5DD7-62D1-5820B8670F89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724401"/>
            <a:ext cx="2362200" cy="2379663"/>
            <a:chOff x="0" y="1680"/>
            <a:chExt cx="2560" cy="2561"/>
          </a:xfrm>
        </p:grpSpPr>
        <p:graphicFrame>
          <p:nvGraphicFramePr>
            <p:cNvPr id="59424" name="Object 61">
              <a:extLst>
                <a:ext uri="{FF2B5EF4-FFF2-40B4-BE49-F238E27FC236}">
                  <a16:creationId xmlns:a16="http://schemas.microsoft.com/office/drawing/2014/main" id="{0A640AA0-C63A-D756-C474-38D1FE2EB0C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1" y="2614"/>
            <a:ext cx="1728" cy="1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4046538" imgH="3352800" progId="MS_ClipArt_Gallery.5">
                    <p:embed/>
                  </p:oleObj>
                </mc:Choice>
                <mc:Fallback>
                  <p:oleObj name="Clip" r:id="rId2" imgW="4046538" imgH="3352800" progId="MS_ClipArt_Gallery.5">
                    <p:embed/>
                    <p:pic>
                      <p:nvPicPr>
                        <p:cNvPr id="59424" name="Object 61">
                          <a:extLst>
                            <a:ext uri="{FF2B5EF4-FFF2-40B4-BE49-F238E27FC236}">
                              <a16:creationId xmlns:a16="http://schemas.microsoft.com/office/drawing/2014/main" id="{0A640AA0-C63A-D756-C474-38D1FE2EB0C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2614"/>
                          <a:ext cx="1728" cy="16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9425" name="Picture 62" descr="TPFAQ">
              <a:extLst>
                <a:ext uri="{FF2B5EF4-FFF2-40B4-BE49-F238E27FC236}">
                  <a16:creationId xmlns:a16="http://schemas.microsoft.com/office/drawing/2014/main" id="{11E92C6E-60A3-EFA1-5CA9-04BF5ADE787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" y="1680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26" name="Picture 63" descr="TYFAQ">
              <a:extLst>
                <a:ext uri="{FF2B5EF4-FFF2-40B4-BE49-F238E27FC236}">
                  <a16:creationId xmlns:a16="http://schemas.microsoft.com/office/drawing/2014/main" id="{A4563B72-C7CE-75C0-2141-B1870ACEB0E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" y="2496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27" name="Picture 64" descr="TYFAQ">
              <a:extLst>
                <a:ext uri="{FF2B5EF4-FFF2-40B4-BE49-F238E27FC236}">
                  <a16:creationId xmlns:a16="http://schemas.microsoft.com/office/drawing/2014/main" id="{F0B6A2D2-063C-88C2-E362-FE9C848C55B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14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 descr="Oak">
            <a:extLst>
              <a:ext uri="{FF2B5EF4-FFF2-40B4-BE49-F238E27FC236}">
                <a16:creationId xmlns:a16="http://schemas.microsoft.com/office/drawing/2014/main" id="{6C7EDE0B-7A14-C069-87B4-F2E5174BB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90800"/>
            <a:ext cx="1447800" cy="584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 cmpd="dbl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200">
                <a:solidFill>
                  <a:srgbClr val="0000CC"/>
                </a:solidFill>
                <a:latin typeface="VNI-Times" pitchFamily="2" charset="0"/>
              </a:rPr>
              <a:t>A) 30</a:t>
            </a:r>
            <a:r>
              <a:rPr lang="en-US" altLang="vi-VN" sz="3200" baseline="30000">
                <a:solidFill>
                  <a:srgbClr val="0000CC"/>
                </a:solidFill>
                <a:latin typeface="VNI-Times" pitchFamily="2" charset="0"/>
              </a:rPr>
              <a:t>0</a:t>
            </a:r>
            <a:endParaRPr lang="en-US" altLang="vi-VN" sz="3200">
              <a:solidFill>
                <a:srgbClr val="0000CC"/>
              </a:solidFill>
              <a:latin typeface="VNI-Times" pitchFamily="2" charset="0"/>
            </a:endParaRPr>
          </a:p>
        </p:txBody>
      </p:sp>
      <p:sp>
        <p:nvSpPr>
          <p:cNvPr id="3" name="Text Box 18" descr="Oak">
            <a:extLst>
              <a:ext uri="{FF2B5EF4-FFF2-40B4-BE49-F238E27FC236}">
                <a16:creationId xmlns:a16="http://schemas.microsoft.com/office/drawing/2014/main" id="{1123548E-7D72-834F-5AF8-B49BA11F5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429000"/>
            <a:ext cx="1447800" cy="584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 cmpd="dbl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200" i="1">
                <a:solidFill>
                  <a:srgbClr val="0000CC"/>
                </a:solidFill>
                <a:latin typeface="VNI-Times" pitchFamily="2" charset="0"/>
              </a:rPr>
              <a:t>B) 40</a:t>
            </a:r>
            <a:r>
              <a:rPr lang="en-US" altLang="vi-VN" sz="3200" i="1" baseline="30000">
                <a:solidFill>
                  <a:srgbClr val="0000CC"/>
                </a:solidFill>
                <a:latin typeface="VNI-Times" pitchFamily="2" charset="0"/>
              </a:rPr>
              <a:t>0</a:t>
            </a:r>
            <a:endParaRPr lang="en-US" altLang="vi-VN" sz="3200" i="1">
              <a:solidFill>
                <a:srgbClr val="0000CC"/>
              </a:solidFill>
              <a:latin typeface="VNI-Times" pitchFamily="2" charset="0"/>
            </a:endParaRPr>
          </a:p>
        </p:txBody>
      </p:sp>
      <p:sp>
        <p:nvSpPr>
          <p:cNvPr id="4" name="Text Box 19" descr="Oak">
            <a:extLst>
              <a:ext uri="{FF2B5EF4-FFF2-40B4-BE49-F238E27FC236}">
                <a16:creationId xmlns:a16="http://schemas.microsoft.com/office/drawing/2014/main" id="{F0FF0488-43BE-C4D5-CA35-0DA14B001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67201"/>
            <a:ext cx="1447800" cy="5889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200" i="1">
                <a:solidFill>
                  <a:srgbClr val="0000CC"/>
                </a:solidFill>
                <a:latin typeface="VNI-Times" pitchFamily="2" charset="0"/>
              </a:rPr>
              <a:t>C) 50</a:t>
            </a:r>
            <a:r>
              <a:rPr lang="en-US" altLang="vi-VN" sz="3200" i="1" baseline="30000">
                <a:solidFill>
                  <a:srgbClr val="0000CC"/>
                </a:solidFill>
                <a:latin typeface="VNI-Times" pitchFamily="2" charset="0"/>
              </a:rPr>
              <a:t>0</a:t>
            </a:r>
            <a:endParaRPr lang="en-US" altLang="vi-VN" sz="3200" i="1">
              <a:solidFill>
                <a:srgbClr val="0000CC"/>
              </a:solidFill>
              <a:latin typeface="VNI-Times" pitchFamily="2" charset="0"/>
            </a:endParaRPr>
          </a:p>
        </p:txBody>
      </p:sp>
      <p:sp>
        <p:nvSpPr>
          <p:cNvPr id="5" name="Text Box 20" descr="Oak">
            <a:extLst>
              <a:ext uri="{FF2B5EF4-FFF2-40B4-BE49-F238E27FC236}">
                <a16:creationId xmlns:a16="http://schemas.microsoft.com/office/drawing/2014/main" id="{0FC12DD9-879C-DC7C-22B7-C5249D789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029200"/>
            <a:ext cx="1447800" cy="584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 cmpd="dbl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200" i="1">
                <a:solidFill>
                  <a:srgbClr val="0000CC"/>
                </a:solidFill>
                <a:latin typeface="VNI-Times" pitchFamily="2" charset="0"/>
              </a:rPr>
              <a:t>D) 60</a:t>
            </a:r>
            <a:r>
              <a:rPr lang="en-US" altLang="vi-VN" sz="3200" i="1" baseline="30000">
                <a:solidFill>
                  <a:srgbClr val="0000CC"/>
                </a:solidFill>
                <a:latin typeface="VNI-Times" pitchFamily="2" charset="0"/>
              </a:rPr>
              <a:t>0</a:t>
            </a:r>
            <a:endParaRPr lang="en-US" altLang="vi-VN" sz="3200" i="1">
              <a:solidFill>
                <a:srgbClr val="0000CC"/>
              </a:solidFill>
              <a:latin typeface="VNI-Times" pitchFamily="2" charset="0"/>
            </a:endParaRPr>
          </a:p>
        </p:txBody>
      </p:sp>
      <p:sp>
        <p:nvSpPr>
          <p:cNvPr id="6" name="Text Box 66">
            <a:extLst>
              <a:ext uri="{FF2B5EF4-FFF2-40B4-BE49-F238E27FC236}">
                <a16:creationId xmlns:a16="http://schemas.microsoft.com/office/drawing/2014/main" id="{2482268C-1066-B76F-EAE4-22323B6F2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39" y="1078105"/>
            <a:ext cx="113968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3600" dirty="0" err="1">
                <a:solidFill>
                  <a:srgbClr val="D60093"/>
                </a:solidFill>
              </a:rPr>
              <a:t>Câu</a:t>
            </a:r>
            <a:r>
              <a:rPr lang="en-US" altLang="vi-VN" sz="3600" dirty="0">
                <a:solidFill>
                  <a:srgbClr val="D60093"/>
                </a:solidFill>
              </a:rPr>
              <a:t> 5: </a:t>
            </a:r>
            <a:r>
              <a:rPr lang="en-US" altLang="vi-VN" sz="3600" dirty="0" err="1">
                <a:solidFill>
                  <a:srgbClr val="D60093"/>
                </a:solidFill>
              </a:rPr>
              <a:t>Hãy</a:t>
            </a:r>
            <a:r>
              <a:rPr lang="en-US" altLang="vi-VN" sz="3600" dirty="0">
                <a:solidFill>
                  <a:srgbClr val="D60093"/>
                </a:solidFill>
              </a:rPr>
              <a:t> </a:t>
            </a:r>
            <a:r>
              <a:rPr lang="en-US" altLang="vi-VN" sz="3600" dirty="0" err="1">
                <a:solidFill>
                  <a:srgbClr val="D60093"/>
                </a:solidFill>
              </a:rPr>
              <a:t>chọn</a:t>
            </a:r>
            <a:r>
              <a:rPr lang="en-US" altLang="vi-VN" sz="3600" dirty="0">
                <a:solidFill>
                  <a:srgbClr val="D60093"/>
                </a:solidFill>
              </a:rPr>
              <a:t> </a:t>
            </a:r>
            <a:r>
              <a:rPr lang="en-US" altLang="vi-VN" sz="3600" dirty="0" err="1">
                <a:solidFill>
                  <a:srgbClr val="D60093"/>
                </a:solidFill>
              </a:rPr>
              <a:t>giá</a:t>
            </a:r>
            <a:r>
              <a:rPr lang="en-US" altLang="vi-VN" sz="3600" dirty="0">
                <a:solidFill>
                  <a:srgbClr val="D60093"/>
                </a:solidFill>
              </a:rPr>
              <a:t> </a:t>
            </a:r>
            <a:r>
              <a:rPr lang="en-US" altLang="vi-VN" sz="3600" dirty="0" err="1">
                <a:solidFill>
                  <a:srgbClr val="D60093"/>
                </a:solidFill>
              </a:rPr>
              <a:t>trị</a:t>
            </a:r>
            <a:r>
              <a:rPr lang="en-US" altLang="vi-VN" sz="3600" dirty="0">
                <a:solidFill>
                  <a:srgbClr val="D60093"/>
                </a:solidFill>
              </a:rPr>
              <a:t> </a:t>
            </a:r>
            <a:r>
              <a:rPr lang="en-US" altLang="vi-VN" sz="3600" dirty="0" err="1">
                <a:solidFill>
                  <a:srgbClr val="D60093"/>
                </a:solidFill>
              </a:rPr>
              <a:t>đúng</a:t>
            </a:r>
            <a:r>
              <a:rPr lang="en-US" altLang="vi-VN" sz="3600" dirty="0">
                <a:solidFill>
                  <a:srgbClr val="D60093"/>
                </a:solidFill>
              </a:rPr>
              <a:t> </a:t>
            </a:r>
            <a:r>
              <a:rPr lang="en-US" altLang="vi-VN" sz="3600" dirty="0" err="1">
                <a:solidFill>
                  <a:srgbClr val="D60093"/>
                </a:solidFill>
              </a:rPr>
              <a:t>của</a:t>
            </a:r>
            <a:r>
              <a:rPr lang="en-US" altLang="vi-VN" sz="3600" dirty="0">
                <a:solidFill>
                  <a:srgbClr val="D60093"/>
                </a:solidFill>
              </a:rPr>
              <a:t> x </a:t>
            </a:r>
            <a:r>
              <a:rPr lang="en-US" altLang="vi-VN" sz="3600" dirty="0" err="1">
                <a:solidFill>
                  <a:srgbClr val="D60093"/>
                </a:solidFill>
              </a:rPr>
              <a:t>trong</a:t>
            </a:r>
            <a:r>
              <a:rPr lang="en-US" altLang="vi-VN" sz="3600" dirty="0">
                <a:solidFill>
                  <a:srgbClr val="D60093"/>
                </a:solidFill>
              </a:rPr>
              <a:t> </a:t>
            </a:r>
            <a:r>
              <a:rPr lang="en-US" altLang="vi-VN" sz="3600" dirty="0" err="1">
                <a:solidFill>
                  <a:srgbClr val="D60093"/>
                </a:solidFill>
              </a:rPr>
              <a:t>các</a:t>
            </a:r>
            <a:r>
              <a:rPr lang="en-US" altLang="vi-VN" sz="3600" dirty="0">
                <a:solidFill>
                  <a:srgbClr val="D60093"/>
                </a:solidFill>
              </a:rPr>
              <a:t> </a:t>
            </a:r>
            <a:r>
              <a:rPr lang="en-US" altLang="vi-VN" sz="3600" dirty="0" err="1">
                <a:solidFill>
                  <a:srgbClr val="D60093"/>
                </a:solidFill>
              </a:rPr>
              <a:t>kết</a:t>
            </a:r>
            <a:r>
              <a:rPr lang="en-US" altLang="vi-VN" sz="3600" dirty="0">
                <a:solidFill>
                  <a:srgbClr val="D60093"/>
                </a:solidFill>
              </a:rPr>
              <a:t> </a:t>
            </a:r>
            <a:r>
              <a:rPr lang="en-US" altLang="vi-VN" sz="3600" dirty="0" err="1">
                <a:solidFill>
                  <a:srgbClr val="D60093"/>
                </a:solidFill>
              </a:rPr>
              <a:t>quả</a:t>
            </a:r>
            <a:r>
              <a:rPr lang="en-US" altLang="vi-VN" sz="3600" dirty="0">
                <a:solidFill>
                  <a:srgbClr val="D60093"/>
                </a:solidFill>
              </a:rPr>
              <a:t>  A, B, C, D</a:t>
            </a:r>
          </a:p>
        </p:txBody>
      </p:sp>
      <p:grpSp>
        <p:nvGrpSpPr>
          <p:cNvPr id="7" name="Group 70">
            <a:extLst>
              <a:ext uri="{FF2B5EF4-FFF2-40B4-BE49-F238E27FC236}">
                <a16:creationId xmlns:a16="http://schemas.microsoft.com/office/drawing/2014/main" id="{8C40BD4D-2E52-0958-3096-AD804BBD3B55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209800"/>
            <a:ext cx="2971800" cy="3353904"/>
            <a:chOff x="228600" y="2719953"/>
            <a:chExt cx="3624262" cy="3865487"/>
          </a:xfrm>
        </p:grpSpPr>
        <p:grpSp>
          <p:nvGrpSpPr>
            <p:cNvPr id="8" name="Group 115">
              <a:extLst>
                <a:ext uri="{FF2B5EF4-FFF2-40B4-BE49-F238E27FC236}">
                  <a16:creationId xmlns:a16="http://schemas.microsoft.com/office/drawing/2014/main" id="{B383C440-4583-44D1-C24C-F26BB9A7A3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2719953"/>
              <a:ext cx="3624262" cy="3865487"/>
              <a:chOff x="185052" y="2403194"/>
              <a:chExt cx="3624948" cy="3864812"/>
            </a:xfrm>
          </p:grpSpPr>
          <p:sp>
            <p:nvSpPr>
              <p:cNvPr id="27684" name="Isosceles Triangle 90">
                <a:extLst>
                  <a:ext uri="{FF2B5EF4-FFF2-40B4-BE49-F238E27FC236}">
                    <a16:creationId xmlns:a16="http://schemas.microsoft.com/office/drawing/2014/main" id="{3213BA10-2353-2EBB-B61A-65475870B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972" y="3095172"/>
                <a:ext cx="2514600" cy="289560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27685" name="TextBox 101">
                <a:extLst>
                  <a:ext uri="{FF2B5EF4-FFF2-40B4-BE49-F238E27FC236}">
                    <a16:creationId xmlns:a16="http://schemas.microsoft.com/office/drawing/2014/main" id="{AFF5D812-73F8-4360-1E28-846CD67EB2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2687" y="2403194"/>
                <a:ext cx="609599" cy="673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vi-VN" sz="3200" b="0">
                    <a:solidFill>
                      <a:srgbClr val="0000FF"/>
                    </a:solidFill>
                  </a:rPr>
                  <a:t>A</a:t>
                </a:r>
              </a:p>
            </p:txBody>
          </p:sp>
          <p:sp>
            <p:nvSpPr>
              <p:cNvPr id="27686" name="TextBox 102">
                <a:extLst>
                  <a:ext uri="{FF2B5EF4-FFF2-40B4-BE49-F238E27FC236}">
                    <a16:creationId xmlns:a16="http://schemas.microsoft.com/office/drawing/2014/main" id="{2A936A6B-6A3F-4B2A-DE75-2289F4C080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401" y="5590521"/>
                <a:ext cx="609599" cy="673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vi-VN" sz="3200" b="0">
                    <a:solidFill>
                      <a:srgbClr val="0000FF"/>
                    </a:solidFill>
                  </a:rPr>
                  <a:t>C</a:t>
                </a:r>
              </a:p>
            </p:txBody>
          </p:sp>
          <p:sp>
            <p:nvSpPr>
              <p:cNvPr id="27687" name="TextBox 103">
                <a:extLst>
                  <a:ext uri="{FF2B5EF4-FFF2-40B4-BE49-F238E27FC236}">
                    <a16:creationId xmlns:a16="http://schemas.microsoft.com/office/drawing/2014/main" id="{6B6224B9-EF05-3CD7-D74F-C5CE46FAE3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052" y="5594151"/>
                <a:ext cx="609599" cy="673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vi-VN" sz="3200" b="0">
                    <a:solidFill>
                      <a:srgbClr val="0000FF"/>
                    </a:solidFill>
                  </a:rPr>
                  <a:t>B</a:t>
                </a:r>
              </a:p>
            </p:txBody>
          </p:sp>
          <p:sp>
            <p:nvSpPr>
              <p:cNvPr id="27688" name="TextBox 101">
                <a:extLst>
                  <a:ext uri="{FF2B5EF4-FFF2-40B4-BE49-F238E27FC236}">
                    <a16:creationId xmlns:a16="http://schemas.microsoft.com/office/drawing/2014/main" id="{A8F45AD9-6EEF-2C56-3E16-D72C59418F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5519" y="5384475"/>
                <a:ext cx="1022421" cy="602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vi-VN" sz="2800" b="0">
                    <a:solidFill>
                      <a:srgbClr val="0000FF"/>
                    </a:solidFill>
                  </a:rPr>
                  <a:t>70</a:t>
                </a:r>
                <a:r>
                  <a:rPr lang="en-US" altLang="vi-VN" sz="2800" b="0" baseline="30000">
                    <a:solidFill>
                      <a:srgbClr val="0000FF"/>
                    </a:solidFill>
                  </a:rPr>
                  <a:t>0</a:t>
                </a:r>
                <a:endParaRPr lang="en-US" altLang="vi-VN" sz="2800" b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7689" name="TextBox 101">
                <a:extLst>
                  <a:ext uri="{FF2B5EF4-FFF2-40B4-BE49-F238E27FC236}">
                    <a16:creationId xmlns:a16="http://schemas.microsoft.com/office/drawing/2014/main" id="{E4F30EEE-26E6-14A0-6848-905BCA248F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6315" y="3632501"/>
                <a:ext cx="1022421" cy="602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vi-VN" sz="2800" b="0" dirty="0">
                    <a:solidFill>
                      <a:srgbClr val="0000FF"/>
                    </a:solidFill>
                  </a:rPr>
                  <a:t>x</a:t>
                </a:r>
              </a:p>
            </p:txBody>
          </p:sp>
        </p:grpSp>
        <p:cxnSp>
          <p:nvCxnSpPr>
            <p:cNvPr id="27682" name="Straight Connector 109">
              <a:extLst>
                <a:ext uri="{FF2B5EF4-FFF2-40B4-BE49-F238E27FC236}">
                  <a16:creationId xmlns:a16="http://schemas.microsoft.com/office/drawing/2014/main" id="{97A94408-73E5-508B-B816-8D6C74EADB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66372" y="4876773"/>
              <a:ext cx="228557" cy="152427"/>
            </a:xfrm>
            <a:prstGeom prst="line">
              <a:avLst/>
            </a:prstGeom>
            <a:noFill/>
            <a:ln w="114300" cmpd="dbl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83" name="Straight Connector 108">
              <a:extLst>
                <a:ext uri="{FF2B5EF4-FFF2-40B4-BE49-F238E27FC236}">
                  <a16:creationId xmlns:a16="http://schemas.microsoft.com/office/drawing/2014/main" id="{22F4750A-09EA-4FBE-C8F4-9A003DFACF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543628" y="4876800"/>
              <a:ext cx="304799" cy="127042"/>
            </a:xfrm>
            <a:prstGeom prst="line">
              <a:avLst/>
            </a:prstGeom>
            <a:noFill/>
            <a:ln w="114300" cmpd="dbl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4" name="Text Box 18" descr="Oak">
            <a:extLst>
              <a:ext uri="{FF2B5EF4-FFF2-40B4-BE49-F238E27FC236}">
                <a16:creationId xmlns:a16="http://schemas.microsoft.com/office/drawing/2014/main" id="{7E957A82-64AD-BA56-0232-349AC28E0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429000"/>
            <a:ext cx="1447800" cy="584200"/>
          </a:xfrm>
          <a:prstGeom prst="rect">
            <a:avLst/>
          </a:prstGeom>
          <a:solidFill>
            <a:srgbClr val="00CC00"/>
          </a:solidFill>
          <a:ln w="38100" cmpd="dbl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200" i="1">
                <a:solidFill>
                  <a:srgbClr val="0000CC"/>
                </a:solidFill>
                <a:latin typeface="VNI-Times" pitchFamily="2" charset="0"/>
              </a:rPr>
              <a:t>B) 40</a:t>
            </a:r>
            <a:r>
              <a:rPr lang="en-US" altLang="vi-VN" sz="3200" i="1" baseline="30000">
                <a:solidFill>
                  <a:srgbClr val="0000CC"/>
                </a:solidFill>
                <a:latin typeface="VNI-Times" pitchFamily="2" charset="0"/>
              </a:rPr>
              <a:t>0</a:t>
            </a:r>
            <a:endParaRPr lang="en-US" altLang="vi-VN" sz="3200" i="1">
              <a:solidFill>
                <a:srgbClr val="0000CC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0">
            <a:extLst>
              <a:ext uri="{FF2B5EF4-FFF2-40B4-BE49-F238E27FC236}">
                <a16:creationId xmlns:a16="http://schemas.microsoft.com/office/drawing/2014/main" id="{6D1E3ABF-8E26-E067-6874-6357ADF5435E}"/>
              </a:ext>
            </a:extLst>
          </p:cNvPr>
          <p:cNvGrpSpPr>
            <a:grpSpLocks/>
          </p:cNvGrpSpPr>
          <p:nvPr/>
        </p:nvGrpSpPr>
        <p:grpSpPr bwMode="auto">
          <a:xfrm>
            <a:off x="3714750" y="2057400"/>
            <a:ext cx="4210050" cy="3506788"/>
            <a:chOff x="-624" y="1362"/>
            <a:chExt cx="2652" cy="2209"/>
          </a:xfrm>
        </p:grpSpPr>
        <p:sp>
          <p:nvSpPr>
            <p:cNvPr id="28708" name="Text Box 25">
              <a:extLst>
                <a:ext uri="{FF2B5EF4-FFF2-40B4-BE49-F238E27FC236}">
                  <a16:creationId xmlns:a16="http://schemas.microsoft.com/office/drawing/2014/main" id="{89FE6F2D-4DC2-AB42-838C-048C2A7F84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" y="3283"/>
              <a:ext cx="10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vi-VN" sz="2400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8709" name="AutoShape 17">
              <a:extLst>
                <a:ext uri="{FF2B5EF4-FFF2-40B4-BE49-F238E27FC236}">
                  <a16:creationId xmlns:a16="http://schemas.microsoft.com/office/drawing/2014/main" id="{A965EE82-9474-8296-09F9-68C6D98EC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1650"/>
              <a:ext cx="1649" cy="1461"/>
            </a:xfrm>
            <a:prstGeom prst="triangle">
              <a:avLst>
                <a:gd name="adj" fmla="val 49398"/>
              </a:avLst>
            </a:prstGeom>
            <a:solidFill>
              <a:srgbClr val="99CC00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>
                <a:latin typeface=".VnTime" panose="020B7200000000000000" pitchFamily="34" charset="0"/>
              </a:endParaRPr>
            </a:p>
          </p:txBody>
        </p:sp>
        <p:sp>
          <p:nvSpPr>
            <p:cNvPr id="28710" name="Text Box 18">
              <a:extLst>
                <a:ext uri="{FF2B5EF4-FFF2-40B4-BE49-F238E27FC236}">
                  <a16:creationId xmlns:a16="http://schemas.microsoft.com/office/drawing/2014/main" id="{795F4607-3E32-E2FC-6894-1187149698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" y="1362"/>
              <a:ext cx="5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>
                  <a:solidFill>
                    <a:srgbClr val="0066FF"/>
                  </a:solidFill>
                  <a:latin typeface=".VnTime" panose="020B7200000000000000" pitchFamily="34" charset="0"/>
                </a:rPr>
                <a:t>K</a:t>
              </a:r>
            </a:p>
          </p:txBody>
        </p:sp>
        <p:sp>
          <p:nvSpPr>
            <p:cNvPr id="28711" name="Text Box 19">
              <a:extLst>
                <a:ext uri="{FF2B5EF4-FFF2-40B4-BE49-F238E27FC236}">
                  <a16:creationId xmlns:a16="http://schemas.microsoft.com/office/drawing/2014/main" id="{3F1F151E-2B74-75E3-7820-1F3853C762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4" y="3077"/>
              <a:ext cx="5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>
                  <a:solidFill>
                    <a:srgbClr val="0066FF"/>
                  </a:solidFill>
                  <a:latin typeface=".VnTime" panose="020B7200000000000000" pitchFamily="34" charset="0"/>
                </a:rPr>
                <a:t>E</a:t>
              </a:r>
            </a:p>
          </p:txBody>
        </p:sp>
        <p:sp>
          <p:nvSpPr>
            <p:cNvPr id="28712" name="Text Box 20">
              <a:extLst>
                <a:ext uri="{FF2B5EF4-FFF2-40B4-BE49-F238E27FC236}">
                  <a16:creationId xmlns:a16="http://schemas.microsoft.com/office/drawing/2014/main" id="{3614F6C6-E307-F720-0F12-15CCBDC4F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9" y="3111"/>
              <a:ext cx="5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>
                  <a:solidFill>
                    <a:srgbClr val="0066FF"/>
                  </a:solidFill>
                  <a:latin typeface=".VnTime" panose="020B7200000000000000" pitchFamily="34" charset="0"/>
                </a:rPr>
                <a:t>D</a:t>
              </a:r>
            </a:p>
          </p:txBody>
        </p:sp>
        <p:sp>
          <p:nvSpPr>
            <p:cNvPr id="28713" name="Text Box 22">
              <a:extLst>
                <a:ext uri="{FF2B5EF4-FFF2-40B4-BE49-F238E27FC236}">
                  <a16:creationId xmlns:a16="http://schemas.microsoft.com/office/drawing/2014/main" id="{3BC2B2ED-BBE8-A5FC-26E0-D453EE670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94" y="2754"/>
              <a:ext cx="5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>
                  <a:solidFill>
                    <a:srgbClr val="FF0000"/>
                  </a:solidFill>
                  <a:latin typeface=".VnTime" panose="020B7200000000000000" pitchFamily="34" charset="0"/>
                </a:rPr>
                <a:t>120</a:t>
              </a:r>
              <a:r>
                <a:rPr lang="en-US" altLang="vi-VN" sz="2800" baseline="30000">
                  <a:solidFill>
                    <a:srgbClr val="FF0000"/>
                  </a:solidFill>
                  <a:latin typeface=".VnTime" panose="020B7200000000000000" pitchFamily="34" charset="0"/>
                </a:rPr>
                <a:t>0</a:t>
              </a:r>
              <a:endParaRPr lang="en-US" altLang="vi-VN" sz="2800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8714" name="Line 23">
              <a:extLst>
                <a:ext uri="{FF2B5EF4-FFF2-40B4-BE49-F238E27FC236}">
                  <a16:creationId xmlns:a16="http://schemas.microsoft.com/office/drawing/2014/main" id="{35CC1F97-B3C6-0ACD-28F5-06D897B1A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624" y="3111"/>
              <a:ext cx="84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6" name="Text Box 17" descr="Oak">
            <a:extLst>
              <a:ext uri="{FF2B5EF4-FFF2-40B4-BE49-F238E27FC236}">
                <a16:creationId xmlns:a16="http://schemas.microsoft.com/office/drawing/2014/main" id="{2E52A481-4292-24AB-A91E-91ABEF739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49564"/>
            <a:ext cx="1543050" cy="58578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 cmpd="dbl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200">
                <a:solidFill>
                  <a:srgbClr val="0000CC"/>
                </a:solidFill>
                <a:cs typeface="Times New Roman" panose="02020603050405020304" pitchFamily="18" charset="0"/>
              </a:rPr>
              <a:t>A) 3cm</a:t>
            </a:r>
          </a:p>
        </p:txBody>
      </p:sp>
      <p:sp>
        <p:nvSpPr>
          <p:cNvPr id="7" name="Text Box 18" descr="Oak">
            <a:extLst>
              <a:ext uri="{FF2B5EF4-FFF2-40B4-BE49-F238E27FC236}">
                <a16:creationId xmlns:a16="http://schemas.microsoft.com/office/drawing/2014/main" id="{30EF1877-8B4D-A18D-DD56-6FA1E8BEC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287964"/>
            <a:ext cx="2971800" cy="58578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 cmpd="dbl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200" i="1">
                <a:solidFill>
                  <a:srgbClr val="0000CC"/>
                </a:solidFill>
                <a:cs typeface="Times New Roman" panose="02020603050405020304" pitchFamily="18" charset="0"/>
              </a:rPr>
              <a:t>D) Kết quả khác</a:t>
            </a:r>
          </a:p>
        </p:txBody>
      </p:sp>
      <p:sp>
        <p:nvSpPr>
          <p:cNvPr id="8" name="Text Box 19" descr="Oak">
            <a:extLst>
              <a:ext uri="{FF2B5EF4-FFF2-40B4-BE49-F238E27FC236}">
                <a16:creationId xmlns:a16="http://schemas.microsoft.com/office/drawing/2014/main" id="{11A0B2FE-37DF-6BE8-108B-398269C49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25963"/>
            <a:ext cx="1524000" cy="5889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200" i="1">
                <a:solidFill>
                  <a:srgbClr val="0000CC"/>
                </a:solidFill>
                <a:cs typeface="Times New Roman" panose="02020603050405020304" pitchFamily="18" charset="0"/>
              </a:rPr>
              <a:t>C) 5cm</a:t>
            </a:r>
          </a:p>
        </p:txBody>
      </p:sp>
      <p:sp>
        <p:nvSpPr>
          <p:cNvPr id="9" name="Text Box 20" descr="Oak">
            <a:extLst>
              <a:ext uri="{FF2B5EF4-FFF2-40B4-BE49-F238E27FC236}">
                <a16:creationId xmlns:a16="http://schemas.microsoft.com/office/drawing/2014/main" id="{CF16CCD8-87EB-5A32-98C7-EFBD5F5CF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87764"/>
            <a:ext cx="1524000" cy="58578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 cmpd="dbl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200" i="1">
                <a:solidFill>
                  <a:srgbClr val="0000CC"/>
                </a:solidFill>
                <a:cs typeface="Times New Roman" panose="02020603050405020304" pitchFamily="18" charset="0"/>
              </a:rPr>
              <a:t>B) 4cm</a:t>
            </a:r>
          </a:p>
        </p:txBody>
      </p:sp>
      <p:sp>
        <p:nvSpPr>
          <p:cNvPr id="10" name="Text Box 91">
            <a:extLst>
              <a:ext uri="{FF2B5EF4-FFF2-40B4-BE49-F238E27FC236}">
                <a16:creationId xmlns:a16="http://schemas.microsoft.com/office/drawing/2014/main" id="{54CBC450-3E9B-5B49-8C83-236822C05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512" y="746759"/>
            <a:ext cx="8350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3600" dirty="0" err="1">
                <a:solidFill>
                  <a:srgbClr val="D60093"/>
                </a:solidFill>
              </a:rPr>
              <a:t>Câu</a:t>
            </a:r>
            <a:r>
              <a:rPr lang="en-US" altLang="vi-VN" sz="3600" dirty="0">
                <a:solidFill>
                  <a:srgbClr val="D60093"/>
                </a:solidFill>
              </a:rPr>
              <a:t> 6: </a:t>
            </a:r>
            <a:r>
              <a:rPr lang="en-US" altLang="vi-VN" sz="3600" dirty="0" err="1">
                <a:solidFill>
                  <a:srgbClr val="D60093"/>
                </a:solidFill>
              </a:rPr>
              <a:t>Tìm</a:t>
            </a:r>
            <a:r>
              <a:rPr lang="en-US" altLang="vi-VN" sz="3600" dirty="0">
                <a:solidFill>
                  <a:srgbClr val="D60093"/>
                </a:solidFill>
              </a:rPr>
              <a:t> </a:t>
            </a:r>
            <a:r>
              <a:rPr lang="en-US" altLang="vi-VN" sz="3600" dirty="0" err="1">
                <a:solidFill>
                  <a:srgbClr val="D60093"/>
                </a:solidFill>
              </a:rPr>
              <a:t>độ</a:t>
            </a:r>
            <a:r>
              <a:rPr lang="en-US" altLang="vi-VN" sz="3600" dirty="0">
                <a:solidFill>
                  <a:srgbClr val="D60093"/>
                </a:solidFill>
              </a:rPr>
              <a:t> </a:t>
            </a:r>
            <a:r>
              <a:rPr lang="en-US" altLang="vi-VN" sz="3600" dirty="0" err="1">
                <a:solidFill>
                  <a:srgbClr val="D60093"/>
                </a:solidFill>
              </a:rPr>
              <a:t>dài</a:t>
            </a:r>
            <a:r>
              <a:rPr lang="en-US" altLang="vi-VN" sz="3600" dirty="0">
                <a:solidFill>
                  <a:srgbClr val="D60093"/>
                </a:solidFill>
              </a:rPr>
              <a:t> </a:t>
            </a:r>
            <a:r>
              <a:rPr lang="en-US" altLang="vi-VN" sz="3600" dirty="0" err="1">
                <a:solidFill>
                  <a:srgbClr val="D60093"/>
                </a:solidFill>
              </a:rPr>
              <a:t>cạnh</a:t>
            </a:r>
            <a:r>
              <a:rPr lang="en-US" altLang="vi-VN" sz="3600" dirty="0">
                <a:solidFill>
                  <a:srgbClr val="D60093"/>
                </a:solidFill>
              </a:rPr>
              <a:t> KE </a:t>
            </a:r>
            <a:r>
              <a:rPr lang="en-US" altLang="vi-VN" sz="3600" dirty="0" err="1">
                <a:solidFill>
                  <a:srgbClr val="D60093"/>
                </a:solidFill>
              </a:rPr>
              <a:t>trong</a:t>
            </a:r>
            <a:r>
              <a:rPr lang="en-US" altLang="vi-VN" sz="3600" dirty="0">
                <a:solidFill>
                  <a:srgbClr val="D60093"/>
                </a:solidFill>
              </a:rPr>
              <a:t> </a:t>
            </a:r>
            <a:r>
              <a:rPr lang="en-US" altLang="vi-VN" sz="3600" dirty="0" err="1">
                <a:solidFill>
                  <a:srgbClr val="D60093"/>
                </a:solidFill>
              </a:rPr>
              <a:t>hình</a:t>
            </a:r>
            <a:r>
              <a:rPr lang="en-US" altLang="vi-VN" sz="3600" dirty="0">
                <a:solidFill>
                  <a:srgbClr val="D60093"/>
                </a:solidFill>
              </a:rPr>
              <a:t> </a:t>
            </a:r>
            <a:r>
              <a:rPr lang="en-US" altLang="vi-VN" sz="3600" dirty="0" err="1">
                <a:solidFill>
                  <a:srgbClr val="D60093"/>
                </a:solidFill>
              </a:rPr>
              <a:t>vẽ</a:t>
            </a:r>
            <a:endParaRPr lang="en-US" altLang="vi-VN" sz="3600" dirty="0">
              <a:solidFill>
                <a:srgbClr val="D60093"/>
              </a:solidFill>
            </a:endParaRPr>
          </a:p>
        </p:txBody>
      </p:sp>
      <p:cxnSp>
        <p:nvCxnSpPr>
          <p:cNvPr id="11" name="Straight Connector 109">
            <a:extLst>
              <a:ext uri="{FF2B5EF4-FFF2-40B4-BE49-F238E27FC236}">
                <a16:creationId xmlns:a16="http://schemas.microsoft.com/office/drawing/2014/main" id="{C8B6A62A-77B5-0BD9-2756-8519298F86F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981825" y="3657600"/>
            <a:ext cx="228600" cy="228600"/>
          </a:xfrm>
          <a:prstGeom prst="line">
            <a:avLst/>
          </a:prstGeom>
          <a:noFill/>
          <a:ln w="114300" cmpd="dbl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08">
            <a:extLst>
              <a:ext uri="{FF2B5EF4-FFF2-40B4-BE49-F238E27FC236}">
                <a16:creationId xmlns:a16="http://schemas.microsoft.com/office/drawing/2014/main" id="{5A95847B-A084-C9FE-3481-D6F84641C5B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567363" y="3657600"/>
            <a:ext cx="228600" cy="152400"/>
          </a:xfrm>
          <a:prstGeom prst="line">
            <a:avLst/>
          </a:prstGeom>
          <a:noFill/>
          <a:ln w="114300" cmpd="dbl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6" name="Text Box 10">
            <a:extLst>
              <a:ext uri="{FF2B5EF4-FFF2-40B4-BE49-F238E27FC236}">
                <a16:creationId xmlns:a16="http://schemas.microsoft.com/office/drawing/2014/main" id="{33995AEF-E772-805F-EE8F-A6104CE30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124201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latin typeface="VNI-Times" pitchFamily="2" charset="0"/>
              </a:rPr>
              <a:t>3 cm</a:t>
            </a:r>
          </a:p>
        </p:txBody>
      </p:sp>
      <p:sp>
        <p:nvSpPr>
          <p:cNvPr id="95" name="Text Box 17" descr="Oak">
            <a:extLst>
              <a:ext uri="{FF2B5EF4-FFF2-40B4-BE49-F238E27FC236}">
                <a16:creationId xmlns:a16="http://schemas.microsoft.com/office/drawing/2014/main" id="{02797BB8-BBA6-34F1-7106-FE1C8EDCF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47975"/>
            <a:ext cx="1543050" cy="585788"/>
          </a:xfrm>
          <a:prstGeom prst="rect">
            <a:avLst/>
          </a:prstGeom>
          <a:solidFill>
            <a:srgbClr val="00CC00"/>
          </a:solidFill>
          <a:ln w="38100" cmpd="dbl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A) 3cm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55" y="808041"/>
            <a:ext cx="4897257" cy="524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450573" y="1"/>
            <a:ext cx="11330609" cy="6858000"/>
          </a:xfrm>
          <a:prstGeom prst="rect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8372" tIns="39186" rIns="78372" bIns="39186"/>
          <a:lstStyle/>
          <a:p>
            <a:endParaRPr lang="en-US" sz="1716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45" y="911230"/>
            <a:ext cx="3610124" cy="436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 Box 37"/>
          <p:cNvSpPr txBox="1">
            <a:spLocks noChangeArrowheads="1"/>
          </p:cNvSpPr>
          <p:nvPr/>
        </p:nvSpPr>
        <p:spPr bwMode="auto">
          <a:xfrm>
            <a:off x="781879" y="304803"/>
            <a:ext cx="10694504" cy="6331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78372" tIns="39186" rIns="78372" bIns="391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BT:Tìm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x, y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552504" y="4114802"/>
          <a:ext cx="765784" cy="568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00" imgH="203040" progId="Equation.DSMT4">
                  <p:embed/>
                </p:oleObj>
              </mc:Choice>
              <mc:Fallback>
                <p:oleObj name="Equation" r:id="rId4" imgW="253800" imgH="2030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504" y="4114802"/>
                        <a:ext cx="765784" cy="5683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885642" y="4806951"/>
          <a:ext cx="594850" cy="465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00" imgH="203040" progId="Equation.DSMT4">
                  <p:embed/>
                </p:oleObj>
              </mc:Choice>
              <mc:Fallback>
                <p:oleObj name="Equation" r:id="rId6" imgW="24120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5642" y="4806951"/>
                        <a:ext cx="594850" cy="46513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Down Arrow 13">
            <a:hlinkClick r:id="rId8" action="ppaction://hlinkfile"/>
          </p:cNvPr>
          <p:cNvSpPr>
            <a:spLocks noChangeArrowheads="1"/>
          </p:cNvSpPr>
          <p:nvPr/>
        </p:nvSpPr>
        <p:spPr bwMode="auto">
          <a:xfrm>
            <a:off x="10148848" y="6096001"/>
            <a:ext cx="870053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8372" tIns="39186" rIns="78372" bIns="39186"/>
          <a:lstStyle/>
          <a:p>
            <a:pPr eaLnBrk="0" hangingPunct="0"/>
            <a:r>
              <a:rPr lang="en-US" sz="1049">
                <a:latin typeface="Arial" pitchFamily="34" charset="0"/>
              </a:rPr>
              <a:t>TC2</a:t>
            </a:r>
          </a:p>
        </p:txBody>
      </p:sp>
      <p:sp>
        <p:nvSpPr>
          <p:cNvPr id="2" name="Oval 1">
            <a:hlinkClick r:id="" action="ppaction://noaction"/>
          </p:cNvPr>
          <p:cNvSpPr/>
          <p:nvPr/>
        </p:nvSpPr>
        <p:spPr>
          <a:xfrm>
            <a:off x="9346398" y="6279816"/>
            <a:ext cx="612998" cy="4257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16"/>
              <a:t>Qua</a:t>
            </a:r>
          </a:p>
          <a:p>
            <a:pPr algn="ctr"/>
            <a:endParaRPr lang="en-US" sz="1716"/>
          </a:p>
        </p:txBody>
      </p:sp>
    </p:spTree>
    <p:extLst>
      <p:ext uri="{BB962C8B-B14F-4D97-AF65-F5344CB8AC3E}">
        <p14:creationId xmlns:p14="http://schemas.microsoft.com/office/powerpoint/2010/main" val="131034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114" y="5819271"/>
            <a:ext cx="3635062" cy="103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114" y="5733674"/>
            <a:ext cx="3683736" cy="52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326" y="5164570"/>
            <a:ext cx="3709048" cy="86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115" y="5088228"/>
            <a:ext cx="2089137" cy="9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942" y="4597781"/>
            <a:ext cx="3701259" cy="43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03" y="4366438"/>
            <a:ext cx="2194277" cy="9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650" y="3693229"/>
            <a:ext cx="4801318" cy="172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2" y="3778545"/>
            <a:ext cx="3401421" cy="69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17" y="3163455"/>
            <a:ext cx="2299414" cy="85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990" y="2776830"/>
            <a:ext cx="3627274" cy="78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17" y="2751665"/>
            <a:ext cx="1983999" cy="60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650" y="2818753"/>
            <a:ext cx="4737066" cy="140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758" y="2201069"/>
            <a:ext cx="1999576" cy="61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94" y="1372861"/>
            <a:ext cx="2017099" cy="103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631" y="1138048"/>
            <a:ext cx="2170913" cy="129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269" y="662640"/>
            <a:ext cx="3376109" cy="77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31" y="970324"/>
            <a:ext cx="1984000" cy="47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555" y="7938"/>
            <a:ext cx="3675948" cy="59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045" y="153683"/>
            <a:ext cx="1927537" cy="112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84" y="839187"/>
            <a:ext cx="3529922" cy="338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1" y="3230544"/>
            <a:ext cx="2081351" cy="151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75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99230" y="7938"/>
            <a:ext cx="11680959" cy="6850062"/>
            <a:chOff x="0" y="0"/>
            <a:chExt cx="9137650" cy="4700587"/>
          </a:xfrm>
        </p:grpSpPr>
        <p:pic>
          <p:nvPicPr>
            <p:cNvPr id="3" name="Picture 3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725" y="3987800"/>
              <a:ext cx="2963863" cy="71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725" y="3929062"/>
              <a:ext cx="3003550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375" y="3538537"/>
              <a:ext cx="3024188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063" y="3486150"/>
              <a:ext cx="1703387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Cov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13" y="3149600"/>
              <a:ext cx="3017837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Cov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425" y="2990850"/>
              <a:ext cx="1789113" cy="62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Cove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2528887"/>
              <a:ext cx="3914775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Cove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850" y="2601912"/>
              <a:ext cx="2773363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Cove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088" y="2165350"/>
              <a:ext cx="1874837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Cover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675" y="1947862"/>
              <a:ext cx="2957513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Cover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088" y="1882775"/>
              <a:ext cx="1617662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Cover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1928812"/>
              <a:ext cx="3862387" cy="96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 descr="Cover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1504950"/>
              <a:ext cx="163036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Cover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775" y="1050925"/>
              <a:ext cx="1644650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 descr="Cover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075" y="760412"/>
              <a:ext cx="1770063" cy="89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8" descr="Cover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725" y="666750"/>
              <a:ext cx="2752725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9" descr="Cover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075" y="660400"/>
              <a:ext cx="16176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0" descr="Cover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300" y="0"/>
              <a:ext cx="29972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1" descr="Cover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738" y="100012"/>
              <a:ext cx="1571625" cy="77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2" descr="Cover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568325"/>
              <a:ext cx="2878137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3" descr="Cover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11387"/>
              <a:ext cx="1697038" cy="104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313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Line 5">
            <a:extLst>
              <a:ext uri="{FF2B5EF4-FFF2-40B4-BE49-F238E27FC236}">
                <a16:creationId xmlns:a16="http://schemas.microsoft.com/office/drawing/2014/main" id="{D9391D8E-F62D-87D3-19B1-DB7EB6ED74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1295400"/>
            <a:ext cx="838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19" name="Line 6">
            <a:extLst>
              <a:ext uri="{FF2B5EF4-FFF2-40B4-BE49-F238E27FC236}">
                <a16:creationId xmlns:a16="http://schemas.microsoft.com/office/drawing/2014/main" id="{4E3CAFC3-EFD5-6EE2-9D38-4662511DE9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295400"/>
            <a:ext cx="838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20" name="Line 7">
            <a:extLst>
              <a:ext uri="{FF2B5EF4-FFF2-40B4-BE49-F238E27FC236}">
                <a16:creationId xmlns:a16="http://schemas.microsoft.com/office/drawing/2014/main" id="{2738BF24-6C53-51BD-EF6D-F9B255B1D6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200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21" name="Text Box 8">
            <a:extLst>
              <a:ext uri="{FF2B5EF4-FFF2-40B4-BE49-F238E27FC236}">
                <a16:creationId xmlns:a16="http://schemas.microsoft.com/office/drawing/2014/main" id="{D878BC3E-4B03-A7B5-51BD-4C04BBF9C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9906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vi-VN" sz="1600">
                <a:latin typeface=".VnBook-AntiquaH" panose="020B7200000000000000" pitchFamily="34" charset="0"/>
              </a:rPr>
              <a:t>A</a:t>
            </a:r>
          </a:p>
        </p:txBody>
      </p:sp>
      <p:sp>
        <p:nvSpPr>
          <p:cNvPr id="60422" name="Text Box 9">
            <a:extLst>
              <a:ext uri="{FF2B5EF4-FFF2-40B4-BE49-F238E27FC236}">
                <a16:creationId xmlns:a16="http://schemas.microsoft.com/office/drawing/2014/main" id="{54CE55FB-B14B-66E5-EA72-36D184194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1242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vi-VN" sz="1600">
                <a:latin typeface=".VnBook-AntiquaH" panose="020B7200000000000000" pitchFamily="34" charset="0"/>
              </a:rPr>
              <a:t>C</a:t>
            </a:r>
          </a:p>
        </p:txBody>
      </p:sp>
      <p:sp>
        <p:nvSpPr>
          <p:cNvPr id="60423" name="Text Box 10">
            <a:extLst>
              <a:ext uri="{FF2B5EF4-FFF2-40B4-BE49-F238E27FC236}">
                <a16:creationId xmlns:a16="http://schemas.microsoft.com/office/drawing/2014/main" id="{B9C83E1D-7C05-C769-3C09-6F748E44A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42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vi-VN" sz="1600">
                <a:latin typeface=".VnBook-AntiquaH" panose="020B7200000000000000" pitchFamily="34" charset="0"/>
              </a:rPr>
              <a:t>B</a:t>
            </a:r>
          </a:p>
        </p:txBody>
      </p:sp>
      <p:sp>
        <p:nvSpPr>
          <p:cNvPr id="60424" name="Line 11">
            <a:extLst>
              <a:ext uri="{FF2B5EF4-FFF2-40B4-BE49-F238E27FC236}">
                <a16:creationId xmlns:a16="http://schemas.microsoft.com/office/drawing/2014/main" id="{EA9320AC-9E1E-BCF1-AC7A-DDAF2AA0C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25" name="Line 12">
            <a:extLst>
              <a:ext uri="{FF2B5EF4-FFF2-40B4-BE49-F238E27FC236}">
                <a16:creationId xmlns:a16="http://schemas.microsoft.com/office/drawing/2014/main" id="{1FB07F8B-6311-DE2C-7919-527C50F30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26" name="Line 13">
            <a:extLst>
              <a:ext uri="{FF2B5EF4-FFF2-40B4-BE49-F238E27FC236}">
                <a16:creationId xmlns:a16="http://schemas.microsoft.com/office/drawing/2014/main" id="{B70FB689-555F-87A4-4F8E-42FE5EF656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2954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27" name="Line 14">
            <a:extLst>
              <a:ext uri="{FF2B5EF4-FFF2-40B4-BE49-F238E27FC236}">
                <a16:creationId xmlns:a16="http://schemas.microsoft.com/office/drawing/2014/main" id="{AF1D087A-7947-222D-CE84-EF3EEB263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124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28" name="Line 15">
            <a:extLst>
              <a:ext uri="{FF2B5EF4-FFF2-40B4-BE49-F238E27FC236}">
                <a16:creationId xmlns:a16="http://schemas.microsoft.com/office/drawing/2014/main" id="{6F1B4438-CC78-E9A0-32E2-C540DCFC1C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295400"/>
            <a:ext cx="19050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29" name="Rectangle 16">
            <a:extLst>
              <a:ext uri="{FF2B5EF4-FFF2-40B4-BE49-F238E27FC236}">
                <a16:creationId xmlns:a16="http://schemas.microsoft.com/office/drawing/2014/main" id="{D12D3CF3-84F1-7D24-7C68-9F99B0714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048000"/>
            <a:ext cx="76200" cy="76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 b="0">
              <a:latin typeface=".VnRevueH" panose="020B7200000000000000" pitchFamily="34" charset="0"/>
            </a:endParaRPr>
          </a:p>
        </p:txBody>
      </p:sp>
      <p:sp>
        <p:nvSpPr>
          <p:cNvPr id="60430" name="Line 17">
            <a:extLst>
              <a:ext uri="{FF2B5EF4-FFF2-40B4-BE49-F238E27FC236}">
                <a16:creationId xmlns:a16="http://schemas.microsoft.com/office/drawing/2014/main" id="{9F9D5485-0FF1-6D61-CD70-19EFA8207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43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31" name="Line 18">
            <a:extLst>
              <a:ext uri="{FF2B5EF4-FFF2-40B4-BE49-F238E27FC236}">
                <a16:creationId xmlns:a16="http://schemas.microsoft.com/office/drawing/2014/main" id="{B9533B43-EF65-10A5-F42A-CC7DBF6FD6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32" name="Line 19">
            <a:extLst>
              <a:ext uri="{FF2B5EF4-FFF2-40B4-BE49-F238E27FC236}">
                <a16:creationId xmlns:a16="http://schemas.microsoft.com/office/drawing/2014/main" id="{DF907B40-6678-7B8B-DFB6-1A7CC2F71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048000"/>
            <a:ext cx="0" cy="152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33" name="Line 20">
            <a:extLst>
              <a:ext uri="{FF2B5EF4-FFF2-40B4-BE49-F238E27FC236}">
                <a16:creationId xmlns:a16="http://schemas.microsoft.com/office/drawing/2014/main" id="{DEE01339-E1FC-8900-3ACB-E7A20FBCFC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514600"/>
            <a:ext cx="152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34" name="Line 21">
            <a:extLst>
              <a:ext uri="{FF2B5EF4-FFF2-40B4-BE49-F238E27FC236}">
                <a16:creationId xmlns:a16="http://schemas.microsoft.com/office/drawing/2014/main" id="{3CF02B35-701E-46E0-CF47-E94A8FF335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1524000"/>
            <a:ext cx="1219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35" name="Line 22">
            <a:extLst>
              <a:ext uri="{FF2B5EF4-FFF2-40B4-BE49-F238E27FC236}">
                <a16:creationId xmlns:a16="http://schemas.microsoft.com/office/drawing/2014/main" id="{4B1D42AD-8898-05B7-B57A-CFBCAF551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124200"/>
            <a:ext cx="2362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36" name="Line 23">
            <a:extLst>
              <a:ext uri="{FF2B5EF4-FFF2-40B4-BE49-F238E27FC236}">
                <a16:creationId xmlns:a16="http://schemas.microsoft.com/office/drawing/2014/main" id="{53942A79-A644-207B-5538-9F7C003DB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1524000"/>
            <a:ext cx="3581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37" name="Line 24">
            <a:extLst>
              <a:ext uri="{FF2B5EF4-FFF2-40B4-BE49-F238E27FC236}">
                <a16:creationId xmlns:a16="http://schemas.microsoft.com/office/drawing/2014/main" id="{11197A43-BCA5-1F8E-EFA1-DC9F437B5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3048000"/>
            <a:ext cx="0" cy="152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38" name="Line 25">
            <a:extLst>
              <a:ext uri="{FF2B5EF4-FFF2-40B4-BE49-F238E27FC236}">
                <a16:creationId xmlns:a16="http://schemas.microsoft.com/office/drawing/2014/main" id="{C015D5A8-213F-DD3E-45C6-FDCEC193D3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514600"/>
            <a:ext cx="152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39" name="Text Box 26">
            <a:extLst>
              <a:ext uri="{FF2B5EF4-FFF2-40B4-BE49-F238E27FC236}">
                <a16:creationId xmlns:a16="http://schemas.microsoft.com/office/drawing/2014/main" id="{7229F27A-D436-7E24-1C58-C9A6D0CE6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9906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vi-VN" sz="1600">
                <a:latin typeface=".VnBook-AntiquaH" panose="020B7200000000000000" pitchFamily="34" charset="0"/>
              </a:rPr>
              <a:t>N</a:t>
            </a:r>
          </a:p>
        </p:txBody>
      </p:sp>
      <p:sp>
        <p:nvSpPr>
          <p:cNvPr id="60440" name="Text Box 27">
            <a:extLst>
              <a:ext uri="{FF2B5EF4-FFF2-40B4-BE49-F238E27FC236}">
                <a16:creationId xmlns:a16="http://schemas.microsoft.com/office/drawing/2014/main" id="{001881A6-E370-8F74-6249-95E89F8DD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1242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vi-VN" sz="1600">
                <a:latin typeface=".VnBook-AntiquaH" panose="020B7200000000000000" pitchFamily="34" charset="0"/>
              </a:rPr>
              <a:t>M</a:t>
            </a:r>
          </a:p>
        </p:txBody>
      </p:sp>
      <p:sp>
        <p:nvSpPr>
          <p:cNvPr id="60441" name="Text Box 28">
            <a:extLst>
              <a:ext uri="{FF2B5EF4-FFF2-40B4-BE49-F238E27FC236}">
                <a16:creationId xmlns:a16="http://schemas.microsoft.com/office/drawing/2014/main" id="{F827A9C0-DFAC-DAA4-5487-D033E58CA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157288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vi-VN" sz="1600">
                <a:latin typeface=".VnBook-AntiquaH" panose="020B7200000000000000" pitchFamily="34" charset="0"/>
              </a:rPr>
              <a:t>T</a:t>
            </a:r>
          </a:p>
        </p:txBody>
      </p:sp>
      <p:sp>
        <p:nvSpPr>
          <p:cNvPr id="60442" name="Text Box 29">
            <a:extLst>
              <a:ext uri="{FF2B5EF4-FFF2-40B4-BE49-F238E27FC236}">
                <a16:creationId xmlns:a16="http://schemas.microsoft.com/office/drawing/2014/main" id="{308A73B3-FA68-3A94-6C8D-804241BAE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138488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vi-VN" sz="1600">
                <a:latin typeface=".VnBook-AntiquaH" panose="020B7200000000000000" pitchFamily="34" charset="0"/>
              </a:rPr>
              <a:t>P</a:t>
            </a:r>
          </a:p>
        </p:txBody>
      </p:sp>
      <p:sp>
        <p:nvSpPr>
          <p:cNvPr id="60443" name="Text Box 30">
            <a:extLst>
              <a:ext uri="{FF2B5EF4-FFF2-40B4-BE49-F238E27FC236}">
                <a16:creationId xmlns:a16="http://schemas.microsoft.com/office/drawing/2014/main" id="{63FA3D9A-6AF1-20ED-8C5C-1A4F705B6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062288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vi-VN" sz="1600">
                <a:latin typeface=".VnBook-AntiquaH" panose="020B7200000000000000" pitchFamily="34" charset="0"/>
              </a:rPr>
              <a:t>U</a:t>
            </a:r>
          </a:p>
        </p:txBody>
      </p:sp>
      <p:sp>
        <p:nvSpPr>
          <p:cNvPr id="60444" name="Text Box 31">
            <a:extLst>
              <a:ext uri="{FF2B5EF4-FFF2-40B4-BE49-F238E27FC236}">
                <a16:creationId xmlns:a16="http://schemas.microsoft.com/office/drawing/2014/main" id="{92CF1EE9-2ABB-3674-0D37-5A01AEB76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0800" y="31242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vi-VN" sz="1600">
                <a:latin typeface=".VnBook-AntiquaH" panose="020B7200000000000000" pitchFamily="34" charset="0"/>
              </a:rPr>
              <a:t>V</a:t>
            </a:r>
          </a:p>
        </p:txBody>
      </p:sp>
      <p:sp>
        <p:nvSpPr>
          <p:cNvPr id="60445" name="Freeform 32">
            <a:extLst>
              <a:ext uri="{FF2B5EF4-FFF2-40B4-BE49-F238E27FC236}">
                <a16:creationId xmlns:a16="http://schemas.microsoft.com/office/drawing/2014/main" id="{5178AAC6-A614-3904-635B-D38A7D9E8A69}"/>
              </a:ext>
            </a:extLst>
          </p:cNvPr>
          <p:cNvSpPr>
            <a:spLocks/>
          </p:cNvSpPr>
          <p:nvPr/>
        </p:nvSpPr>
        <p:spPr bwMode="auto">
          <a:xfrm>
            <a:off x="1981200" y="3543300"/>
            <a:ext cx="4699000" cy="369332"/>
          </a:xfrm>
          <a:custGeom>
            <a:avLst/>
            <a:gdLst>
              <a:gd name="T0" fmla="*/ 0 w 2960"/>
              <a:gd name="T1" fmla="*/ 2116931250 h 1240"/>
              <a:gd name="T2" fmla="*/ 2147483647 w 2960"/>
              <a:gd name="T3" fmla="*/ 544353750 h 1240"/>
              <a:gd name="T4" fmla="*/ 2147483647 w 2960"/>
              <a:gd name="T5" fmla="*/ 665321250 h 1240"/>
              <a:gd name="T6" fmla="*/ 1209675000 w 2960"/>
              <a:gd name="T7" fmla="*/ 2147483647 h 1240"/>
              <a:gd name="T8" fmla="*/ 1572577500 w 2960"/>
              <a:gd name="T9" fmla="*/ 423386250 h 1240"/>
              <a:gd name="T10" fmla="*/ 2147483647 w 2960"/>
              <a:gd name="T11" fmla="*/ 544353750 h 1240"/>
              <a:gd name="T12" fmla="*/ 2147483647 w 2960"/>
              <a:gd name="T13" fmla="*/ 544353750 h 1240"/>
              <a:gd name="T14" fmla="*/ 2147483647 w 2960"/>
              <a:gd name="T15" fmla="*/ 544353750 h 1240"/>
              <a:gd name="T16" fmla="*/ 2147483647 w 2960"/>
              <a:gd name="T17" fmla="*/ 544353750 h 12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60" h="1240">
                <a:moveTo>
                  <a:pt x="0" y="840"/>
                </a:moveTo>
                <a:cubicBezTo>
                  <a:pt x="892" y="576"/>
                  <a:pt x="1784" y="312"/>
                  <a:pt x="2160" y="216"/>
                </a:cubicBezTo>
                <a:cubicBezTo>
                  <a:pt x="2536" y="120"/>
                  <a:pt x="2536" y="96"/>
                  <a:pt x="2256" y="264"/>
                </a:cubicBezTo>
                <a:cubicBezTo>
                  <a:pt x="1976" y="432"/>
                  <a:pt x="752" y="1240"/>
                  <a:pt x="480" y="1224"/>
                </a:cubicBezTo>
                <a:cubicBezTo>
                  <a:pt x="208" y="1208"/>
                  <a:pt x="264" y="336"/>
                  <a:pt x="624" y="168"/>
                </a:cubicBezTo>
                <a:cubicBezTo>
                  <a:pt x="984" y="0"/>
                  <a:pt x="2320" y="208"/>
                  <a:pt x="2640" y="216"/>
                </a:cubicBezTo>
                <a:cubicBezTo>
                  <a:pt x="2960" y="224"/>
                  <a:pt x="2600" y="216"/>
                  <a:pt x="2544" y="216"/>
                </a:cubicBezTo>
                <a:cubicBezTo>
                  <a:pt x="2488" y="216"/>
                  <a:pt x="2336" y="216"/>
                  <a:pt x="2304" y="216"/>
                </a:cubicBezTo>
                <a:cubicBezTo>
                  <a:pt x="2272" y="216"/>
                  <a:pt x="2312" y="216"/>
                  <a:pt x="2352" y="216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60446" name="AutoShape 33">
            <a:extLst>
              <a:ext uri="{FF2B5EF4-FFF2-40B4-BE49-F238E27FC236}">
                <a16:creationId xmlns:a16="http://schemas.microsoft.com/office/drawing/2014/main" id="{D8CD9248-204F-8C03-4791-D25A2E6D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810000"/>
            <a:ext cx="6172200" cy="1600200"/>
          </a:xfrm>
          <a:prstGeom prst="cloudCallout">
            <a:avLst>
              <a:gd name="adj1" fmla="val -74458"/>
              <a:gd name="adj2" fmla="val 54264"/>
            </a:avLst>
          </a:prstGeom>
          <a:gradFill rotWithShape="1">
            <a:gsLst>
              <a:gs pos="0">
                <a:srgbClr val="D41AB9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3200"/>
              <a:t>Thế nào là tam giác cân ?</a:t>
            </a:r>
          </a:p>
          <a:p>
            <a:endParaRPr lang="en-US" altLang="vi-VN" sz="3200" i="1"/>
          </a:p>
        </p:txBody>
      </p:sp>
      <p:grpSp>
        <p:nvGrpSpPr>
          <p:cNvPr id="60447" name="Group 34">
            <a:extLst>
              <a:ext uri="{FF2B5EF4-FFF2-40B4-BE49-F238E27FC236}">
                <a16:creationId xmlns:a16="http://schemas.microsoft.com/office/drawing/2014/main" id="{12258155-5EEA-1479-4036-FA2AA6CA50FF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724401"/>
            <a:ext cx="2362200" cy="2379663"/>
            <a:chOff x="0" y="1680"/>
            <a:chExt cx="2560" cy="2561"/>
          </a:xfrm>
        </p:grpSpPr>
        <p:graphicFrame>
          <p:nvGraphicFramePr>
            <p:cNvPr id="60448" name="Object 35">
              <a:extLst>
                <a:ext uri="{FF2B5EF4-FFF2-40B4-BE49-F238E27FC236}">
                  <a16:creationId xmlns:a16="http://schemas.microsoft.com/office/drawing/2014/main" id="{49561A51-A34C-DED5-C6F8-B70D3950AF6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1" y="2614"/>
            <a:ext cx="1728" cy="1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4046538" imgH="3352800" progId="MS_ClipArt_Gallery.5">
                    <p:embed/>
                  </p:oleObj>
                </mc:Choice>
                <mc:Fallback>
                  <p:oleObj name="Clip" r:id="rId2" imgW="4046538" imgH="3352800" progId="MS_ClipArt_Gallery.5">
                    <p:embed/>
                    <p:pic>
                      <p:nvPicPr>
                        <p:cNvPr id="60448" name="Object 35">
                          <a:extLst>
                            <a:ext uri="{FF2B5EF4-FFF2-40B4-BE49-F238E27FC236}">
                              <a16:creationId xmlns:a16="http://schemas.microsoft.com/office/drawing/2014/main" id="{49561A51-A34C-DED5-C6F8-B70D3950AF6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2614"/>
                          <a:ext cx="1728" cy="16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0449" name="Picture 36" descr="TPFAQ">
              <a:extLst>
                <a:ext uri="{FF2B5EF4-FFF2-40B4-BE49-F238E27FC236}">
                  <a16:creationId xmlns:a16="http://schemas.microsoft.com/office/drawing/2014/main" id="{88C5FE9E-415D-03F4-D87A-6C4CC91B032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" y="1680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50" name="Picture 37" descr="TYFAQ">
              <a:extLst>
                <a:ext uri="{FF2B5EF4-FFF2-40B4-BE49-F238E27FC236}">
                  <a16:creationId xmlns:a16="http://schemas.microsoft.com/office/drawing/2014/main" id="{165AE2DD-18C2-41C8-18B9-D4B36ED8A1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" y="2496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51" name="Picture 38" descr="TYFAQ">
              <a:extLst>
                <a:ext uri="{FF2B5EF4-FFF2-40B4-BE49-F238E27FC236}">
                  <a16:creationId xmlns:a16="http://schemas.microsoft.com/office/drawing/2014/main" id="{DDC943DB-8D2F-00D2-DBBD-7285760C5D0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14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3764797" y="2440983"/>
            <a:ext cx="2667000" cy="2057400"/>
            <a:chOff x="1728" y="1056"/>
            <a:chExt cx="1680" cy="1296"/>
          </a:xfrm>
        </p:grpSpPr>
        <p:sp>
          <p:nvSpPr>
            <p:cNvPr id="6171" name="AutoShape 5"/>
            <p:cNvSpPr>
              <a:spLocks noChangeArrowheads="1"/>
            </p:cNvSpPr>
            <p:nvPr/>
          </p:nvSpPr>
          <p:spPr bwMode="auto">
            <a:xfrm>
              <a:off x="1728" y="1056"/>
              <a:ext cx="1680" cy="1296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72" name="Line 6"/>
            <p:cNvSpPr>
              <a:spLocks noChangeShapeType="1"/>
            </p:cNvSpPr>
            <p:nvPr/>
          </p:nvSpPr>
          <p:spPr bwMode="auto">
            <a:xfrm flipV="1">
              <a:off x="2952" y="1656"/>
              <a:ext cx="80" cy="96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3" name="Line 7"/>
            <p:cNvSpPr>
              <a:spLocks noChangeShapeType="1"/>
            </p:cNvSpPr>
            <p:nvPr/>
          </p:nvSpPr>
          <p:spPr bwMode="auto">
            <a:xfrm>
              <a:off x="2064" y="1728"/>
              <a:ext cx="96" cy="48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7010400" y="12192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983997" y="2059984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584197" y="4269784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307597" y="4345984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4374397" y="2898183"/>
            <a:ext cx="2133600" cy="685800"/>
            <a:chOff x="3072" y="1104"/>
            <a:chExt cx="1296" cy="528"/>
          </a:xfrm>
        </p:grpSpPr>
        <p:sp>
          <p:nvSpPr>
            <p:cNvPr id="6169" name="Line 14"/>
            <p:cNvSpPr>
              <a:spLocks noChangeShapeType="1"/>
            </p:cNvSpPr>
            <p:nvPr/>
          </p:nvSpPr>
          <p:spPr bwMode="auto">
            <a:xfrm flipV="1">
              <a:off x="3936" y="1104"/>
              <a:ext cx="432" cy="38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0" name="Line 15"/>
            <p:cNvSpPr>
              <a:spLocks noChangeShapeType="1"/>
            </p:cNvSpPr>
            <p:nvPr/>
          </p:nvSpPr>
          <p:spPr bwMode="auto">
            <a:xfrm flipV="1">
              <a:off x="3072" y="1104"/>
              <a:ext cx="1248" cy="52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248400" y="2588216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bên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4178455" y="4498383"/>
            <a:ext cx="0" cy="685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536197" y="5132964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đáy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1" name="Freeform 19"/>
          <p:cNvSpPr>
            <a:spLocks/>
          </p:cNvSpPr>
          <p:nvPr/>
        </p:nvSpPr>
        <p:spPr bwMode="auto">
          <a:xfrm>
            <a:off x="3993397" y="4193583"/>
            <a:ext cx="88900" cy="304800"/>
          </a:xfrm>
          <a:custGeom>
            <a:avLst/>
            <a:gdLst>
              <a:gd name="T0" fmla="*/ 0 w 104"/>
              <a:gd name="T1" fmla="*/ 0 h 144"/>
              <a:gd name="T2" fmla="*/ 82062 w 104"/>
              <a:gd name="T3" fmla="*/ 101600 h 144"/>
              <a:gd name="T4" fmla="*/ 41031 w 104"/>
              <a:gd name="T5" fmla="*/ 3048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" h="144">
                <a:moveTo>
                  <a:pt x="0" y="0"/>
                </a:moveTo>
                <a:cubicBezTo>
                  <a:pt x="44" y="12"/>
                  <a:pt x="88" y="24"/>
                  <a:pt x="96" y="48"/>
                </a:cubicBezTo>
                <a:cubicBezTo>
                  <a:pt x="104" y="72"/>
                  <a:pt x="76" y="108"/>
                  <a:pt x="48" y="144"/>
                </a:cubicBez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2" name="Freeform 20"/>
          <p:cNvSpPr>
            <a:spLocks/>
          </p:cNvSpPr>
          <p:nvPr/>
        </p:nvSpPr>
        <p:spPr bwMode="auto">
          <a:xfrm>
            <a:off x="6094341" y="4204469"/>
            <a:ext cx="152400" cy="228600"/>
          </a:xfrm>
          <a:custGeom>
            <a:avLst/>
            <a:gdLst>
              <a:gd name="T0" fmla="*/ 152400 w 56"/>
              <a:gd name="T1" fmla="*/ 0 h 96"/>
              <a:gd name="T2" fmla="*/ 21771 w 56"/>
              <a:gd name="T3" fmla="*/ 114300 h 96"/>
              <a:gd name="T4" fmla="*/ 21771 w 56"/>
              <a:gd name="T5" fmla="*/ 22860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" h="96">
                <a:moveTo>
                  <a:pt x="56" y="0"/>
                </a:moveTo>
                <a:cubicBezTo>
                  <a:pt x="36" y="16"/>
                  <a:pt x="16" y="32"/>
                  <a:pt x="8" y="48"/>
                </a:cubicBezTo>
                <a:cubicBezTo>
                  <a:pt x="0" y="64"/>
                  <a:pt x="4" y="80"/>
                  <a:pt x="8" y="96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H="1" flipV="1">
            <a:off x="4037847" y="4318769"/>
            <a:ext cx="1784350" cy="84706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V="1">
            <a:off x="5822197" y="4345983"/>
            <a:ext cx="3810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5517397" y="5107984"/>
            <a:ext cx="243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đáy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3349" name="Object 3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892276561"/>
              </p:ext>
            </p:extLst>
          </p:nvPr>
        </p:nvGraphicFramePr>
        <p:xfrm>
          <a:off x="2111375" y="5969000"/>
          <a:ext cx="65071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720" imgH="177480" progId="Equation.DSMT4">
                  <p:embed/>
                </p:oleObj>
              </mc:Choice>
              <mc:Fallback>
                <p:oleObj name="Equation" r:id="rId3" imgW="2412720" imgH="177480" progId="Equation.DSMT4">
                  <p:embed/>
                  <p:pic>
                    <p:nvPicPr>
                      <p:cNvPr id="1334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5969000"/>
                        <a:ext cx="6507163" cy="479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463423" y="358659"/>
            <a:ext cx="8107948" cy="122680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TAM GIÁC CÂN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ADCE3E6-F0F7-BB84-22C7-95476544794C}"/>
              </a:ext>
            </a:extLst>
          </p:cNvPr>
          <p:cNvSpPr txBox="1"/>
          <p:nvPr/>
        </p:nvSpPr>
        <p:spPr>
          <a:xfrm>
            <a:off x="0" y="1617271"/>
            <a:ext cx="47154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TAM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27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3" grpId="0"/>
      <p:bldP spid="13324" grpId="0"/>
      <p:bldP spid="13328" grpId="0"/>
      <p:bldP spid="13330" grpId="0"/>
      <p:bldP spid="133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50">
            <a:extLst>
              <a:ext uri="{FF2B5EF4-FFF2-40B4-BE49-F238E27FC236}">
                <a16:creationId xmlns:a16="http://schemas.microsoft.com/office/drawing/2014/main" id="{C1998A58-6F7D-5852-8327-10D67CB25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539758"/>
            <a:ext cx="53070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vẽ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cân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25" name="Text Box 50">
            <a:extLst>
              <a:ext uri="{FF2B5EF4-FFF2-40B4-BE49-F238E27FC236}">
                <a16:creationId xmlns:a16="http://schemas.microsoft.com/office/drawing/2014/main" id="{6530B343-5829-3485-BEAA-3A8554A12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857" y="1129767"/>
            <a:ext cx="6631709" cy="133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</a:rPr>
              <a:t>Vẽ</a:t>
            </a:r>
            <a:r>
              <a:rPr lang="en-US" altLang="en-US" b="1" dirty="0">
                <a:latin typeface="Times New Roman" panose="02020603050405020304" pitchFamily="18" charset="0"/>
              </a:rPr>
              <a:t> tam </a:t>
            </a:r>
            <a:r>
              <a:rPr lang="en-US" altLang="en-US" b="1" dirty="0" err="1">
                <a:latin typeface="Times New Roman" panose="02020603050405020304" pitchFamily="18" charset="0"/>
              </a:rPr>
              <a:t>giác</a:t>
            </a:r>
            <a:r>
              <a:rPr lang="en-US" altLang="en-US" b="1" dirty="0">
                <a:latin typeface="Times New Roman" panose="02020603050405020304" pitchFamily="18" charset="0"/>
              </a:rPr>
              <a:t> ABC </a:t>
            </a:r>
            <a:r>
              <a:rPr lang="en-US" altLang="en-US" b="1" dirty="0" err="1">
                <a:latin typeface="Times New Roman" panose="02020603050405020304" pitchFamily="18" charset="0"/>
              </a:rPr>
              <a:t>cân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tại</a:t>
            </a:r>
            <a:r>
              <a:rPr lang="en-US" altLang="en-US" b="1" dirty="0">
                <a:latin typeface="Times New Roman" panose="02020603050405020304" pitchFamily="18" charset="0"/>
              </a:rPr>
              <a:t> A.</a:t>
            </a:r>
          </a:p>
          <a:p>
            <a:pPr>
              <a:lnSpc>
                <a:spcPct val="150000"/>
              </a:lnSpc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27654" name="Arc 6">
            <a:extLst>
              <a:ext uri="{FF2B5EF4-FFF2-40B4-BE49-F238E27FC236}">
                <a16:creationId xmlns:a16="http://schemas.microsoft.com/office/drawing/2014/main" id="{F997FCE7-3DD2-A4ED-7762-494F03271909}"/>
              </a:ext>
            </a:extLst>
          </p:cNvPr>
          <p:cNvSpPr>
            <a:spLocks/>
          </p:cNvSpPr>
          <p:nvPr/>
        </p:nvSpPr>
        <p:spPr bwMode="auto">
          <a:xfrm>
            <a:off x="5054600" y="2438400"/>
            <a:ext cx="1855788" cy="2757488"/>
          </a:xfrm>
          <a:custGeom>
            <a:avLst/>
            <a:gdLst>
              <a:gd name="T0" fmla="*/ 0 w 14435"/>
              <a:gd name="T1" fmla="*/ 2147483646 h 21448"/>
              <a:gd name="T2" fmla="*/ 2147483646 w 14435"/>
              <a:gd name="T3" fmla="*/ 0 h 21448"/>
              <a:gd name="T4" fmla="*/ 2147483646 w 14435"/>
              <a:gd name="T5" fmla="*/ 2147483646 h 21448"/>
              <a:gd name="T6" fmla="*/ 0 60000 65536"/>
              <a:gd name="T7" fmla="*/ 0 60000 65536"/>
              <a:gd name="T8" fmla="*/ 0 60000 65536"/>
              <a:gd name="T9" fmla="*/ 0 w 14435"/>
              <a:gd name="T10" fmla="*/ 0 h 21448"/>
              <a:gd name="T11" fmla="*/ 14435 w 14435"/>
              <a:gd name="T12" fmla="*/ 21448 h 21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35" h="21448" fill="none" extrusionOk="0">
                <a:moveTo>
                  <a:pt x="-1" y="5379"/>
                </a:moveTo>
                <a:cubicBezTo>
                  <a:pt x="3310" y="2405"/>
                  <a:pt x="7459" y="526"/>
                  <a:pt x="11878" y="-1"/>
                </a:cubicBezTo>
              </a:path>
              <a:path w="14435" h="21448" stroke="0" extrusionOk="0">
                <a:moveTo>
                  <a:pt x="-1" y="5379"/>
                </a:moveTo>
                <a:cubicBezTo>
                  <a:pt x="3310" y="2405"/>
                  <a:pt x="7459" y="526"/>
                  <a:pt x="11878" y="-1"/>
                </a:cubicBezTo>
                <a:lnTo>
                  <a:pt x="14435" y="21448"/>
                </a:lnTo>
                <a:lnTo>
                  <a:pt x="-1" y="5379"/>
                </a:lnTo>
                <a:close/>
              </a:path>
            </a:pathLst>
          </a:custGeom>
          <a:noFill/>
          <a:ln w="0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655" name="Arc 7">
            <a:extLst>
              <a:ext uri="{FF2B5EF4-FFF2-40B4-BE49-F238E27FC236}">
                <a16:creationId xmlns:a16="http://schemas.microsoft.com/office/drawing/2014/main" id="{02BDCDEE-42BF-9798-8155-B706F0DDD565}"/>
              </a:ext>
            </a:extLst>
          </p:cNvPr>
          <p:cNvSpPr>
            <a:spLocks/>
          </p:cNvSpPr>
          <p:nvPr/>
        </p:nvSpPr>
        <p:spPr bwMode="auto">
          <a:xfrm>
            <a:off x="4691063" y="2436814"/>
            <a:ext cx="1841500" cy="2759075"/>
          </a:xfrm>
          <a:custGeom>
            <a:avLst/>
            <a:gdLst>
              <a:gd name="T0" fmla="*/ 2147483646 w 14320"/>
              <a:gd name="T1" fmla="*/ 0 h 21465"/>
              <a:gd name="T2" fmla="*/ 2147483646 w 14320"/>
              <a:gd name="T3" fmla="*/ 2147483646 h 21465"/>
              <a:gd name="T4" fmla="*/ 0 w 14320"/>
              <a:gd name="T5" fmla="*/ 2147483646 h 21465"/>
              <a:gd name="T6" fmla="*/ 0 60000 65536"/>
              <a:gd name="T7" fmla="*/ 0 60000 65536"/>
              <a:gd name="T8" fmla="*/ 0 60000 65536"/>
              <a:gd name="T9" fmla="*/ 0 w 14320"/>
              <a:gd name="T10" fmla="*/ 0 h 21465"/>
              <a:gd name="T11" fmla="*/ 14320 w 14320"/>
              <a:gd name="T12" fmla="*/ 21465 h 214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20" h="21465" fill="none" extrusionOk="0">
                <a:moveTo>
                  <a:pt x="2410" y="-1"/>
                </a:moveTo>
                <a:cubicBezTo>
                  <a:pt x="6830" y="496"/>
                  <a:pt x="10989" y="2345"/>
                  <a:pt x="14319" y="5294"/>
                </a:cubicBezTo>
              </a:path>
              <a:path w="14320" h="21465" stroke="0" extrusionOk="0">
                <a:moveTo>
                  <a:pt x="2410" y="-1"/>
                </a:moveTo>
                <a:cubicBezTo>
                  <a:pt x="6830" y="496"/>
                  <a:pt x="10989" y="2345"/>
                  <a:pt x="14319" y="5294"/>
                </a:cubicBezTo>
                <a:lnTo>
                  <a:pt x="0" y="21465"/>
                </a:lnTo>
                <a:lnTo>
                  <a:pt x="2410" y="-1"/>
                </a:lnTo>
                <a:close/>
              </a:path>
            </a:pathLst>
          </a:custGeom>
          <a:noFill/>
          <a:ln w="0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656" name="Line 8">
            <a:extLst>
              <a:ext uri="{FF2B5EF4-FFF2-40B4-BE49-F238E27FC236}">
                <a16:creationId xmlns:a16="http://schemas.microsoft.com/office/drawing/2014/main" id="{C7A87570-145A-159D-5F06-0F5179B33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5826" y="5200650"/>
            <a:ext cx="22193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657" name="Line 9">
            <a:extLst>
              <a:ext uri="{FF2B5EF4-FFF2-40B4-BE49-F238E27FC236}">
                <a16:creationId xmlns:a16="http://schemas.microsoft.com/office/drawing/2014/main" id="{E775F9C6-67CF-983C-7F2A-710BD85948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95826" y="2657476"/>
            <a:ext cx="1114425" cy="254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658" name="Line 10">
            <a:extLst>
              <a:ext uri="{FF2B5EF4-FFF2-40B4-BE49-F238E27FC236}">
                <a16:creationId xmlns:a16="http://schemas.microsoft.com/office/drawing/2014/main" id="{9B758D43-95C1-A18D-4792-05060C4820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0250" y="2657476"/>
            <a:ext cx="1104900" cy="254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659" name="Line 11">
            <a:extLst>
              <a:ext uri="{FF2B5EF4-FFF2-40B4-BE49-F238E27FC236}">
                <a16:creationId xmlns:a16="http://schemas.microsoft.com/office/drawing/2014/main" id="{745DE4AC-7AAC-7D61-BA14-501C4ECF5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1" y="3952876"/>
            <a:ext cx="180975" cy="85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660" name="Line 12">
            <a:extLst>
              <a:ext uri="{FF2B5EF4-FFF2-40B4-BE49-F238E27FC236}">
                <a16:creationId xmlns:a16="http://schemas.microsoft.com/office/drawing/2014/main" id="{0447A60A-B11B-6EA7-E8DB-826BED0AA1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96026" y="3952876"/>
            <a:ext cx="180975" cy="85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661" name="Rectangle 13">
            <a:extLst>
              <a:ext uri="{FF2B5EF4-FFF2-40B4-BE49-F238E27FC236}">
                <a16:creationId xmlns:a16="http://schemas.microsoft.com/office/drawing/2014/main" id="{C0195D26-72A8-9D86-254B-B71B8E727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825" y="5153026"/>
            <a:ext cx="1667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 sz="1800"/>
          </a:p>
        </p:txBody>
      </p:sp>
      <p:sp>
        <p:nvSpPr>
          <p:cNvPr id="27662" name="Rectangle 14">
            <a:extLst>
              <a:ext uri="{FF2B5EF4-FFF2-40B4-BE49-F238E27FC236}">
                <a16:creationId xmlns:a16="http://schemas.microsoft.com/office/drawing/2014/main" id="{6B8D0A64-8D8F-3C7D-2533-41DA257BA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0" y="5143501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altLang="en-US" sz="1800"/>
          </a:p>
        </p:txBody>
      </p:sp>
      <p:sp>
        <p:nvSpPr>
          <p:cNvPr id="27663" name="Rectangle 15">
            <a:extLst>
              <a:ext uri="{FF2B5EF4-FFF2-40B4-BE49-F238E27FC236}">
                <a16:creationId xmlns:a16="http://schemas.microsoft.com/office/drawing/2014/main" id="{5DB784B4-8F3E-7A21-75C0-72A8EA58C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050" y="2324101"/>
            <a:ext cx="1667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 sz="1800"/>
          </a:p>
        </p:txBody>
      </p:sp>
      <p:sp>
        <p:nvSpPr>
          <p:cNvPr id="27664" name="Oval 16">
            <a:extLst>
              <a:ext uri="{FF2B5EF4-FFF2-40B4-BE49-F238E27FC236}">
                <a16:creationId xmlns:a16="http://schemas.microsoft.com/office/drawing/2014/main" id="{A6B90FE5-80AB-474C-7E01-85E0E621B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638425"/>
            <a:ext cx="38100" cy="381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F01E4C65-FAC3-1570-C8B5-C7C65DCA977D}"/>
              </a:ext>
            </a:extLst>
          </p:cNvPr>
          <p:cNvGrpSpPr>
            <a:grpSpLocks/>
          </p:cNvGrpSpPr>
          <p:nvPr/>
        </p:nvGrpSpPr>
        <p:grpSpPr bwMode="auto">
          <a:xfrm rot="-2247705">
            <a:off x="1863725" y="2133600"/>
            <a:ext cx="5824538" cy="6096000"/>
            <a:chOff x="576" y="960"/>
            <a:chExt cx="1872" cy="1872"/>
          </a:xfrm>
        </p:grpSpPr>
        <p:sp>
          <p:nvSpPr>
            <p:cNvPr id="82058" name="Oval 5">
              <a:extLst>
                <a:ext uri="{FF2B5EF4-FFF2-40B4-BE49-F238E27FC236}">
                  <a16:creationId xmlns:a16="http://schemas.microsoft.com/office/drawing/2014/main" id="{F279E01C-8AFC-5606-C18C-7F3AB16D8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82059" name="Picture 6">
              <a:extLst>
                <a:ext uri="{FF2B5EF4-FFF2-40B4-BE49-F238E27FC236}">
                  <a16:creationId xmlns:a16="http://schemas.microsoft.com/office/drawing/2014/main" id="{028D1B03-E0A1-2CDD-EF9F-171774EFF1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71188">
              <a:off x="1723" y="1261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D2E0FA13-5438-D41D-EE9B-C659A0A20C26}"/>
              </a:ext>
            </a:extLst>
          </p:cNvPr>
          <p:cNvGrpSpPr>
            <a:grpSpLocks/>
          </p:cNvGrpSpPr>
          <p:nvPr/>
        </p:nvGrpSpPr>
        <p:grpSpPr bwMode="auto">
          <a:xfrm rot="-5165594">
            <a:off x="3976689" y="2130426"/>
            <a:ext cx="5927725" cy="6048375"/>
            <a:chOff x="576" y="960"/>
            <a:chExt cx="1872" cy="1872"/>
          </a:xfrm>
        </p:grpSpPr>
        <p:sp>
          <p:nvSpPr>
            <p:cNvPr id="82056" name="Oval 5">
              <a:extLst>
                <a:ext uri="{FF2B5EF4-FFF2-40B4-BE49-F238E27FC236}">
                  <a16:creationId xmlns:a16="http://schemas.microsoft.com/office/drawing/2014/main" id="{F8A5DCAA-E050-C956-A5D4-9313D83DC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82057" name="Picture 6">
              <a:extLst>
                <a:ext uri="{FF2B5EF4-FFF2-40B4-BE49-F238E27FC236}">
                  <a16:creationId xmlns:a16="http://schemas.microsoft.com/office/drawing/2014/main" id="{065A32CC-FEEA-CA2A-DE0B-FC9EC99B5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30868B21-6D9E-25FC-C685-9A9377B5AA4A}"/>
              </a:ext>
            </a:extLst>
          </p:cNvPr>
          <p:cNvGrpSpPr>
            <a:grpSpLocks/>
          </p:cNvGrpSpPr>
          <p:nvPr/>
        </p:nvGrpSpPr>
        <p:grpSpPr bwMode="auto">
          <a:xfrm>
            <a:off x="2900363" y="5214939"/>
            <a:ext cx="5645150" cy="801687"/>
            <a:chOff x="572" y="816"/>
            <a:chExt cx="5224" cy="590"/>
          </a:xfrm>
        </p:grpSpPr>
        <p:sp>
          <p:nvSpPr>
            <p:cNvPr id="81940" name="Rectangle 5">
              <a:extLst>
                <a:ext uri="{FF2B5EF4-FFF2-40B4-BE49-F238E27FC236}">
                  <a16:creationId xmlns:a16="http://schemas.microsoft.com/office/drawing/2014/main" id="{E13FEB50-6315-C14D-2FCD-E5D08A7B0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816"/>
              <a:ext cx="4992" cy="59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33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1941" name="Line 6">
              <a:extLst>
                <a:ext uri="{FF2B5EF4-FFF2-40B4-BE49-F238E27FC236}">
                  <a16:creationId xmlns:a16="http://schemas.microsoft.com/office/drawing/2014/main" id="{BC1C3E3B-A18F-C03A-5ABE-73C0BF9A5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42" name="Line 7">
              <a:extLst>
                <a:ext uri="{FF2B5EF4-FFF2-40B4-BE49-F238E27FC236}">
                  <a16:creationId xmlns:a16="http://schemas.microsoft.com/office/drawing/2014/main" id="{D5AB5931-E02B-0AC1-D1B4-F36DCD5196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43" name="Line 8">
              <a:extLst>
                <a:ext uri="{FF2B5EF4-FFF2-40B4-BE49-F238E27FC236}">
                  <a16:creationId xmlns:a16="http://schemas.microsoft.com/office/drawing/2014/main" id="{26151691-A2F6-2F74-3BFD-D3FF61FCA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44" name="Line 9">
              <a:extLst>
                <a:ext uri="{FF2B5EF4-FFF2-40B4-BE49-F238E27FC236}">
                  <a16:creationId xmlns:a16="http://schemas.microsoft.com/office/drawing/2014/main" id="{BDAE42C8-885D-9B72-A8AF-F96EEF4E19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45" name="Line 10">
              <a:extLst>
                <a:ext uri="{FF2B5EF4-FFF2-40B4-BE49-F238E27FC236}">
                  <a16:creationId xmlns:a16="http://schemas.microsoft.com/office/drawing/2014/main" id="{97F41D64-6C4A-0BD1-ECA0-4073E99861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46" name="Line 11">
              <a:extLst>
                <a:ext uri="{FF2B5EF4-FFF2-40B4-BE49-F238E27FC236}">
                  <a16:creationId xmlns:a16="http://schemas.microsoft.com/office/drawing/2014/main" id="{38426864-1168-21B4-AA0E-796B907F02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47" name="Line 12">
              <a:extLst>
                <a:ext uri="{FF2B5EF4-FFF2-40B4-BE49-F238E27FC236}">
                  <a16:creationId xmlns:a16="http://schemas.microsoft.com/office/drawing/2014/main" id="{6216784A-98AE-CF70-F1CF-7764A64991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48" name="Line 13">
              <a:extLst>
                <a:ext uri="{FF2B5EF4-FFF2-40B4-BE49-F238E27FC236}">
                  <a16:creationId xmlns:a16="http://schemas.microsoft.com/office/drawing/2014/main" id="{46E2C7A6-468E-419D-4128-0B6E6C109E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49" name="Line 14">
              <a:extLst>
                <a:ext uri="{FF2B5EF4-FFF2-40B4-BE49-F238E27FC236}">
                  <a16:creationId xmlns:a16="http://schemas.microsoft.com/office/drawing/2014/main" id="{4078CDB5-7CBE-367D-198E-D5DC922672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50" name="Line 15">
              <a:extLst>
                <a:ext uri="{FF2B5EF4-FFF2-40B4-BE49-F238E27FC236}">
                  <a16:creationId xmlns:a16="http://schemas.microsoft.com/office/drawing/2014/main" id="{CF5200AD-6322-6108-9434-4767E9686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51" name="Line 16">
              <a:extLst>
                <a:ext uri="{FF2B5EF4-FFF2-40B4-BE49-F238E27FC236}">
                  <a16:creationId xmlns:a16="http://schemas.microsoft.com/office/drawing/2014/main" id="{CD32C731-A812-F4C7-1D76-C2B270A08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52" name="Line 17">
              <a:extLst>
                <a:ext uri="{FF2B5EF4-FFF2-40B4-BE49-F238E27FC236}">
                  <a16:creationId xmlns:a16="http://schemas.microsoft.com/office/drawing/2014/main" id="{9CE13FD7-E8DF-5EAB-C370-5820625434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53" name="Line 18">
              <a:extLst>
                <a:ext uri="{FF2B5EF4-FFF2-40B4-BE49-F238E27FC236}">
                  <a16:creationId xmlns:a16="http://schemas.microsoft.com/office/drawing/2014/main" id="{A4BED5A9-9FF3-6156-9FF3-76A97658C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54" name="Line 19">
              <a:extLst>
                <a:ext uri="{FF2B5EF4-FFF2-40B4-BE49-F238E27FC236}">
                  <a16:creationId xmlns:a16="http://schemas.microsoft.com/office/drawing/2014/main" id="{6AC5C0DC-708A-C57C-6F79-CECC1916E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55" name="Line 20">
              <a:extLst>
                <a:ext uri="{FF2B5EF4-FFF2-40B4-BE49-F238E27FC236}">
                  <a16:creationId xmlns:a16="http://schemas.microsoft.com/office/drawing/2014/main" id="{F26C89FE-58AA-53C8-59C8-C153EB1A31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56" name="Line 21">
              <a:extLst>
                <a:ext uri="{FF2B5EF4-FFF2-40B4-BE49-F238E27FC236}">
                  <a16:creationId xmlns:a16="http://schemas.microsoft.com/office/drawing/2014/main" id="{3F151E48-5A32-1460-A104-6D1CC0EB68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57" name="Line 22">
              <a:extLst>
                <a:ext uri="{FF2B5EF4-FFF2-40B4-BE49-F238E27FC236}">
                  <a16:creationId xmlns:a16="http://schemas.microsoft.com/office/drawing/2014/main" id="{3A232F1B-6E1F-D197-39E9-3CE79A6EAB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58" name="Line 23">
              <a:extLst>
                <a:ext uri="{FF2B5EF4-FFF2-40B4-BE49-F238E27FC236}">
                  <a16:creationId xmlns:a16="http://schemas.microsoft.com/office/drawing/2014/main" id="{9D5EDC44-6F50-DC00-4048-8378B0BC6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59" name="Line 24">
              <a:extLst>
                <a:ext uri="{FF2B5EF4-FFF2-40B4-BE49-F238E27FC236}">
                  <a16:creationId xmlns:a16="http://schemas.microsoft.com/office/drawing/2014/main" id="{979CC6ED-C725-BE7C-6714-E1A3936FB4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60" name="Line 25">
              <a:extLst>
                <a:ext uri="{FF2B5EF4-FFF2-40B4-BE49-F238E27FC236}">
                  <a16:creationId xmlns:a16="http://schemas.microsoft.com/office/drawing/2014/main" id="{B06C262E-85EA-8D92-4D6F-5DFE45C49C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61" name="Line 26">
              <a:extLst>
                <a:ext uri="{FF2B5EF4-FFF2-40B4-BE49-F238E27FC236}">
                  <a16:creationId xmlns:a16="http://schemas.microsoft.com/office/drawing/2014/main" id="{0549A6C6-9557-C600-AA73-2239F1608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62" name="Line 27">
              <a:extLst>
                <a:ext uri="{FF2B5EF4-FFF2-40B4-BE49-F238E27FC236}">
                  <a16:creationId xmlns:a16="http://schemas.microsoft.com/office/drawing/2014/main" id="{BCBBEF39-B3A1-2563-5A71-BC7A4E133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63" name="Line 28">
              <a:extLst>
                <a:ext uri="{FF2B5EF4-FFF2-40B4-BE49-F238E27FC236}">
                  <a16:creationId xmlns:a16="http://schemas.microsoft.com/office/drawing/2014/main" id="{7EC4A66C-BEF5-8D82-7874-D9B90978F3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64" name="Line 29">
              <a:extLst>
                <a:ext uri="{FF2B5EF4-FFF2-40B4-BE49-F238E27FC236}">
                  <a16:creationId xmlns:a16="http://schemas.microsoft.com/office/drawing/2014/main" id="{7DC788E6-1115-0B43-E327-4F81425DDA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65" name="Line 30">
              <a:extLst>
                <a:ext uri="{FF2B5EF4-FFF2-40B4-BE49-F238E27FC236}">
                  <a16:creationId xmlns:a16="http://schemas.microsoft.com/office/drawing/2014/main" id="{F73BB800-09EC-5B0C-C15E-B5312C851D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66" name="Line 31">
              <a:extLst>
                <a:ext uri="{FF2B5EF4-FFF2-40B4-BE49-F238E27FC236}">
                  <a16:creationId xmlns:a16="http://schemas.microsoft.com/office/drawing/2014/main" id="{DB7B8C20-ADD2-35A5-0BAB-34272B32B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67" name="Line 32">
              <a:extLst>
                <a:ext uri="{FF2B5EF4-FFF2-40B4-BE49-F238E27FC236}">
                  <a16:creationId xmlns:a16="http://schemas.microsoft.com/office/drawing/2014/main" id="{51EF876B-5F82-0135-F899-22D016CDFA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68" name="Line 33">
              <a:extLst>
                <a:ext uri="{FF2B5EF4-FFF2-40B4-BE49-F238E27FC236}">
                  <a16:creationId xmlns:a16="http://schemas.microsoft.com/office/drawing/2014/main" id="{A20B2C89-8F2D-4509-FB7C-FF8874AD0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69" name="Line 34">
              <a:extLst>
                <a:ext uri="{FF2B5EF4-FFF2-40B4-BE49-F238E27FC236}">
                  <a16:creationId xmlns:a16="http://schemas.microsoft.com/office/drawing/2014/main" id="{7096CBB2-7A54-3CFD-BA63-8250060891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70" name="Line 35">
              <a:extLst>
                <a:ext uri="{FF2B5EF4-FFF2-40B4-BE49-F238E27FC236}">
                  <a16:creationId xmlns:a16="http://schemas.microsoft.com/office/drawing/2014/main" id="{1C5CF15A-18CA-ED8D-6C6D-9D6DBB3163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71" name="Line 36">
              <a:extLst>
                <a:ext uri="{FF2B5EF4-FFF2-40B4-BE49-F238E27FC236}">
                  <a16:creationId xmlns:a16="http://schemas.microsoft.com/office/drawing/2014/main" id="{4A2E5940-3426-6C9E-8211-DB7AEB402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72" name="Line 37">
              <a:extLst>
                <a:ext uri="{FF2B5EF4-FFF2-40B4-BE49-F238E27FC236}">
                  <a16:creationId xmlns:a16="http://schemas.microsoft.com/office/drawing/2014/main" id="{7FEFF9D9-23C6-D425-B471-09DD199F2C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73" name="Line 38">
              <a:extLst>
                <a:ext uri="{FF2B5EF4-FFF2-40B4-BE49-F238E27FC236}">
                  <a16:creationId xmlns:a16="http://schemas.microsoft.com/office/drawing/2014/main" id="{0EC85C6B-C83C-1129-BB68-6AA3E28C3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74" name="Line 39">
              <a:extLst>
                <a:ext uri="{FF2B5EF4-FFF2-40B4-BE49-F238E27FC236}">
                  <a16:creationId xmlns:a16="http://schemas.microsoft.com/office/drawing/2014/main" id="{C794C5A4-1C05-4CC9-0689-2551C0531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75" name="Line 40">
              <a:extLst>
                <a:ext uri="{FF2B5EF4-FFF2-40B4-BE49-F238E27FC236}">
                  <a16:creationId xmlns:a16="http://schemas.microsoft.com/office/drawing/2014/main" id="{02149DF8-74AD-6CB7-6857-277ABCF53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76" name="Line 41">
              <a:extLst>
                <a:ext uri="{FF2B5EF4-FFF2-40B4-BE49-F238E27FC236}">
                  <a16:creationId xmlns:a16="http://schemas.microsoft.com/office/drawing/2014/main" id="{65367CF4-5C89-0444-5A17-3950EA3A4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77" name="Line 42">
              <a:extLst>
                <a:ext uri="{FF2B5EF4-FFF2-40B4-BE49-F238E27FC236}">
                  <a16:creationId xmlns:a16="http://schemas.microsoft.com/office/drawing/2014/main" id="{D54E1F4B-947D-CB70-A7B7-3CBC585D50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78" name="Line 43">
              <a:extLst>
                <a:ext uri="{FF2B5EF4-FFF2-40B4-BE49-F238E27FC236}">
                  <a16:creationId xmlns:a16="http://schemas.microsoft.com/office/drawing/2014/main" id="{5792A04B-DA7A-6B6F-6AA6-FB340ABED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79" name="Line 44">
              <a:extLst>
                <a:ext uri="{FF2B5EF4-FFF2-40B4-BE49-F238E27FC236}">
                  <a16:creationId xmlns:a16="http://schemas.microsoft.com/office/drawing/2014/main" id="{7BCBF32C-7297-D29A-24F4-42E3C1C061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80" name="Line 45">
              <a:extLst>
                <a:ext uri="{FF2B5EF4-FFF2-40B4-BE49-F238E27FC236}">
                  <a16:creationId xmlns:a16="http://schemas.microsoft.com/office/drawing/2014/main" id="{92B37079-7555-9762-3321-C6428E7E20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81" name="Line 46">
              <a:extLst>
                <a:ext uri="{FF2B5EF4-FFF2-40B4-BE49-F238E27FC236}">
                  <a16:creationId xmlns:a16="http://schemas.microsoft.com/office/drawing/2014/main" id="{24699AE9-ADEC-A5BE-1906-8E200B597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82" name="Line 47">
              <a:extLst>
                <a:ext uri="{FF2B5EF4-FFF2-40B4-BE49-F238E27FC236}">
                  <a16:creationId xmlns:a16="http://schemas.microsoft.com/office/drawing/2014/main" id="{3ED5F5BC-A130-8223-78D7-61B5BF3548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83" name="Line 48">
              <a:extLst>
                <a:ext uri="{FF2B5EF4-FFF2-40B4-BE49-F238E27FC236}">
                  <a16:creationId xmlns:a16="http://schemas.microsoft.com/office/drawing/2014/main" id="{2F6F7943-4AC8-6FEE-48D2-B8DA24E16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84" name="Line 49">
              <a:extLst>
                <a:ext uri="{FF2B5EF4-FFF2-40B4-BE49-F238E27FC236}">
                  <a16:creationId xmlns:a16="http://schemas.microsoft.com/office/drawing/2014/main" id="{86355BA7-002B-5ABB-7095-413BAB73F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85" name="Line 50">
              <a:extLst>
                <a:ext uri="{FF2B5EF4-FFF2-40B4-BE49-F238E27FC236}">
                  <a16:creationId xmlns:a16="http://schemas.microsoft.com/office/drawing/2014/main" id="{32D84C34-FEF1-1D2D-6153-DABB0EA3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86" name="Line 51">
              <a:extLst>
                <a:ext uri="{FF2B5EF4-FFF2-40B4-BE49-F238E27FC236}">
                  <a16:creationId xmlns:a16="http://schemas.microsoft.com/office/drawing/2014/main" id="{01BD9BF8-8009-090C-E628-FD926A09F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87" name="Line 52">
              <a:extLst>
                <a:ext uri="{FF2B5EF4-FFF2-40B4-BE49-F238E27FC236}">
                  <a16:creationId xmlns:a16="http://schemas.microsoft.com/office/drawing/2014/main" id="{5E8AE521-B23E-EE2A-9045-438B6EE658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88" name="Line 53">
              <a:extLst>
                <a:ext uri="{FF2B5EF4-FFF2-40B4-BE49-F238E27FC236}">
                  <a16:creationId xmlns:a16="http://schemas.microsoft.com/office/drawing/2014/main" id="{61059480-6D4C-9454-53F9-1CA8CCA080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89" name="Line 54">
              <a:extLst>
                <a:ext uri="{FF2B5EF4-FFF2-40B4-BE49-F238E27FC236}">
                  <a16:creationId xmlns:a16="http://schemas.microsoft.com/office/drawing/2014/main" id="{FF788437-F26D-752D-2295-0D76C80DE1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90" name="Line 55">
              <a:extLst>
                <a:ext uri="{FF2B5EF4-FFF2-40B4-BE49-F238E27FC236}">
                  <a16:creationId xmlns:a16="http://schemas.microsoft.com/office/drawing/2014/main" id="{CD6403C9-B0C4-082E-2659-8A166B5C2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91" name="Line 56">
              <a:extLst>
                <a:ext uri="{FF2B5EF4-FFF2-40B4-BE49-F238E27FC236}">
                  <a16:creationId xmlns:a16="http://schemas.microsoft.com/office/drawing/2014/main" id="{7E19FCEC-1ED0-B832-9E4C-BC0F1AABFB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92" name="Line 57">
              <a:extLst>
                <a:ext uri="{FF2B5EF4-FFF2-40B4-BE49-F238E27FC236}">
                  <a16:creationId xmlns:a16="http://schemas.microsoft.com/office/drawing/2014/main" id="{782E50D3-18D3-EB1B-5063-808FA8902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93" name="Line 58">
              <a:extLst>
                <a:ext uri="{FF2B5EF4-FFF2-40B4-BE49-F238E27FC236}">
                  <a16:creationId xmlns:a16="http://schemas.microsoft.com/office/drawing/2014/main" id="{C708DC7A-7046-4909-51CD-BF339A9245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94" name="Line 59">
              <a:extLst>
                <a:ext uri="{FF2B5EF4-FFF2-40B4-BE49-F238E27FC236}">
                  <a16:creationId xmlns:a16="http://schemas.microsoft.com/office/drawing/2014/main" id="{DBD9F9FE-3628-A9A2-A5B0-26258EC18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95" name="Line 60">
              <a:extLst>
                <a:ext uri="{FF2B5EF4-FFF2-40B4-BE49-F238E27FC236}">
                  <a16:creationId xmlns:a16="http://schemas.microsoft.com/office/drawing/2014/main" id="{74E82FEB-DBAF-19CB-7DEC-B86494AD29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96" name="Line 61">
              <a:extLst>
                <a:ext uri="{FF2B5EF4-FFF2-40B4-BE49-F238E27FC236}">
                  <a16:creationId xmlns:a16="http://schemas.microsoft.com/office/drawing/2014/main" id="{1093F20E-CA16-336C-B4C0-03A714FBD7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97" name="Line 62">
              <a:extLst>
                <a:ext uri="{FF2B5EF4-FFF2-40B4-BE49-F238E27FC236}">
                  <a16:creationId xmlns:a16="http://schemas.microsoft.com/office/drawing/2014/main" id="{6C5B8D56-F697-735B-D01E-30C0A9719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98" name="Line 63">
              <a:extLst>
                <a:ext uri="{FF2B5EF4-FFF2-40B4-BE49-F238E27FC236}">
                  <a16:creationId xmlns:a16="http://schemas.microsoft.com/office/drawing/2014/main" id="{55FAB725-C50F-B36C-18BE-CE2BAA88F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99" name="Line 64">
              <a:extLst>
                <a:ext uri="{FF2B5EF4-FFF2-40B4-BE49-F238E27FC236}">
                  <a16:creationId xmlns:a16="http://schemas.microsoft.com/office/drawing/2014/main" id="{FBEC0D41-0149-2A6A-AA38-D111E1637B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00" name="Line 65">
              <a:extLst>
                <a:ext uri="{FF2B5EF4-FFF2-40B4-BE49-F238E27FC236}">
                  <a16:creationId xmlns:a16="http://schemas.microsoft.com/office/drawing/2014/main" id="{55B4C05E-CD69-1451-C53C-7A929D881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01" name="Line 66">
              <a:extLst>
                <a:ext uri="{FF2B5EF4-FFF2-40B4-BE49-F238E27FC236}">
                  <a16:creationId xmlns:a16="http://schemas.microsoft.com/office/drawing/2014/main" id="{558849E3-EA89-038E-251B-054035F5CF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02" name="Line 67">
              <a:extLst>
                <a:ext uri="{FF2B5EF4-FFF2-40B4-BE49-F238E27FC236}">
                  <a16:creationId xmlns:a16="http://schemas.microsoft.com/office/drawing/2014/main" id="{BE83515E-BF51-6606-D5CB-E018C7949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03" name="Line 68">
              <a:extLst>
                <a:ext uri="{FF2B5EF4-FFF2-40B4-BE49-F238E27FC236}">
                  <a16:creationId xmlns:a16="http://schemas.microsoft.com/office/drawing/2014/main" id="{3A7FF3D8-70CA-97ED-EFCE-A9BB2A95A7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04" name="Line 69">
              <a:extLst>
                <a:ext uri="{FF2B5EF4-FFF2-40B4-BE49-F238E27FC236}">
                  <a16:creationId xmlns:a16="http://schemas.microsoft.com/office/drawing/2014/main" id="{B0B66995-EC15-D4E8-6D53-8D2DB04F6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05" name="Line 70">
              <a:extLst>
                <a:ext uri="{FF2B5EF4-FFF2-40B4-BE49-F238E27FC236}">
                  <a16:creationId xmlns:a16="http://schemas.microsoft.com/office/drawing/2014/main" id="{CAC59532-AA30-FEFC-AAA3-2A792C9039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06" name="Line 71">
              <a:extLst>
                <a:ext uri="{FF2B5EF4-FFF2-40B4-BE49-F238E27FC236}">
                  <a16:creationId xmlns:a16="http://schemas.microsoft.com/office/drawing/2014/main" id="{810AFD0C-AA5E-FA08-BCFD-AFB48228A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07" name="Line 72">
              <a:extLst>
                <a:ext uri="{FF2B5EF4-FFF2-40B4-BE49-F238E27FC236}">
                  <a16:creationId xmlns:a16="http://schemas.microsoft.com/office/drawing/2014/main" id="{EDC30398-93AE-A5E3-D2E5-DED16DC42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08" name="Line 73">
              <a:extLst>
                <a:ext uri="{FF2B5EF4-FFF2-40B4-BE49-F238E27FC236}">
                  <a16:creationId xmlns:a16="http://schemas.microsoft.com/office/drawing/2014/main" id="{624AD132-3A3B-D718-8946-7FF622CC46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09" name="Line 74">
              <a:extLst>
                <a:ext uri="{FF2B5EF4-FFF2-40B4-BE49-F238E27FC236}">
                  <a16:creationId xmlns:a16="http://schemas.microsoft.com/office/drawing/2014/main" id="{88C8A0D6-0A44-96D1-4EF3-65A6E126E0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10" name="Line 75">
              <a:extLst>
                <a:ext uri="{FF2B5EF4-FFF2-40B4-BE49-F238E27FC236}">
                  <a16:creationId xmlns:a16="http://schemas.microsoft.com/office/drawing/2014/main" id="{BF43F3E1-AC98-03EC-94F6-58DB937F9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11" name="Line 76">
              <a:extLst>
                <a:ext uri="{FF2B5EF4-FFF2-40B4-BE49-F238E27FC236}">
                  <a16:creationId xmlns:a16="http://schemas.microsoft.com/office/drawing/2014/main" id="{9F278EFA-4F7A-948F-260B-79273CBA4E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12" name="Line 77">
              <a:extLst>
                <a:ext uri="{FF2B5EF4-FFF2-40B4-BE49-F238E27FC236}">
                  <a16:creationId xmlns:a16="http://schemas.microsoft.com/office/drawing/2014/main" id="{46FD28E1-824D-865D-5C63-59EC60061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13" name="Line 78">
              <a:extLst>
                <a:ext uri="{FF2B5EF4-FFF2-40B4-BE49-F238E27FC236}">
                  <a16:creationId xmlns:a16="http://schemas.microsoft.com/office/drawing/2014/main" id="{BB4C7BD8-F055-03AE-7D59-278655442C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14" name="Line 79">
              <a:extLst>
                <a:ext uri="{FF2B5EF4-FFF2-40B4-BE49-F238E27FC236}">
                  <a16:creationId xmlns:a16="http://schemas.microsoft.com/office/drawing/2014/main" id="{1ED4B0EB-D3C9-018F-2FD7-4D0FC0F21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15" name="Line 80">
              <a:extLst>
                <a:ext uri="{FF2B5EF4-FFF2-40B4-BE49-F238E27FC236}">
                  <a16:creationId xmlns:a16="http://schemas.microsoft.com/office/drawing/2014/main" id="{14915FA5-054F-3442-CC53-45DC9895D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16" name="Line 81">
              <a:extLst>
                <a:ext uri="{FF2B5EF4-FFF2-40B4-BE49-F238E27FC236}">
                  <a16:creationId xmlns:a16="http://schemas.microsoft.com/office/drawing/2014/main" id="{C41955AE-B091-5D1E-7F93-E5DFDD0DE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17" name="Line 82">
              <a:extLst>
                <a:ext uri="{FF2B5EF4-FFF2-40B4-BE49-F238E27FC236}">
                  <a16:creationId xmlns:a16="http://schemas.microsoft.com/office/drawing/2014/main" id="{B5B64234-0087-2DD1-FF86-16DD425D9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18" name="Line 83">
              <a:extLst>
                <a:ext uri="{FF2B5EF4-FFF2-40B4-BE49-F238E27FC236}">
                  <a16:creationId xmlns:a16="http://schemas.microsoft.com/office/drawing/2014/main" id="{D9DE38D4-C00B-50DA-DD7A-EFB4FB33B2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19" name="Line 84">
              <a:extLst>
                <a:ext uri="{FF2B5EF4-FFF2-40B4-BE49-F238E27FC236}">
                  <a16:creationId xmlns:a16="http://schemas.microsoft.com/office/drawing/2014/main" id="{9854CF7C-75BC-8760-FFCD-245070959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20" name="Line 85">
              <a:extLst>
                <a:ext uri="{FF2B5EF4-FFF2-40B4-BE49-F238E27FC236}">
                  <a16:creationId xmlns:a16="http://schemas.microsoft.com/office/drawing/2014/main" id="{5B4B5BC4-7607-4800-C4AE-F8E07CDCA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21" name="Line 86">
              <a:extLst>
                <a:ext uri="{FF2B5EF4-FFF2-40B4-BE49-F238E27FC236}">
                  <a16:creationId xmlns:a16="http://schemas.microsoft.com/office/drawing/2014/main" id="{19D6C76A-0887-AE73-2F42-017A2EE64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22" name="Line 87">
              <a:extLst>
                <a:ext uri="{FF2B5EF4-FFF2-40B4-BE49-F238E27FC236}">
                  <a16:creationId xmlns:a16="http://schemas.microsoft.com/office/drawing/2014/main" id="{2E4147F0-38D0-1AE4-4DB6-8E8BB578D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23" name="Line 88">
              <a:extLst>
                <a:ext uri="{FF2B5EF4-FFF2-40B4-BE49-F238E27FC236}">
                  <a16:creationId xmlns:a16="http://schemas.microsoft.com/office/drawing/2014/main" id="{974FEE4A-411F-8741-3918-C7707A72B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24" name="Line 89">
              <a:extLst>
                <a:ext uri="{FF2B5EF4-FFF2-40B4-BE49-F238E27FC236}">
                  <a16:creationId xmlns:a16="http://schemas.microsoft.com/office/drawing/2014/main" id="{54DE4E45-2843-490B-EC81-873A2E978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25" name="Line 90">
              <a:extLst>
                <a:ext uri="{FF2B5EF4-FFF2-40B4-BE49-F238E27FC236}">
                  <a16:creationId xmlns:a16="http://schemas.microsoft.com/office/drawing/2014/main" id="{82D171E8-0020-ED94-F298-CB4F3DE9A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26" name="Line 91">
              <a:extLst>
                <a:ext uri="{FF2B5EF4-FFF2-40B4-BE49-F238E27FC236}">
                  <a16:creationId xmlns:a16="http://schemas.microsoft.com/office/drawing/2014/main" id="{9A126837-926E-FE42-774B-CCF70A5133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27" name="Line 92">
              <a:extLst>
                <a:ext uri="{FF2B5EF4-FFF2-40B4-BE49-F238E27FC236}">
                  <a16:creationId xmlns:a16="http://schemas.microsoft.com/office/drawing/2014/main" id="{523667BD-547A-227A-14B5-78EDBE362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28" name="Line 93">
              <a:extLst>
                <a:ext uri="{FF2B5EF4-FFF2-40B4-BE49-F238E27FC236}">
                  <a16:creationId xmlns:a16="http://schemas.microsoft.com/office/drawing/2014/main" id="{586A08ED-E0B6-CCDC-4DF6-BCDD35E58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29" name="Line 94">
              <a:extLst>
                <a:ext uri="{FF2B5EF4-FFF2-40B4-BE49-F238E27FC236}">
                  <a16:creationId xmlns:a16="http://schemas.microsoft.com/office/drawing/2014/main" id="{3B12E3EF-49E7-2411-5B06-A85EB4CC4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30" name="Line 95">
              <a:extLst>
                <a:ext uri="{FF2B5EF4-FFF2-40B4-BE49-F238E27FC236}">
                  <a16:creationId xmlns:a16="http://schemas.microsoft.com/office/drawing/2014/main" id="{F9BADF07-E4A4-2AB5-93ED-FEA3BE4A90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31" name="Line 96">
              <a:extLst>
                <a:ext uri="{FF2B5EF4-FFF2-40B4-BE49-F238E27FC236}">
                  <a16:creationId xmlns:a16="http://schemas.microsoft.com/office/drawing/2014/main" id="{6C13F98A-86A5-B479-E8DB-A4CEC178A8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32" name="Line 97">
              <a:extLst>
                <a:ext uri="{FF2B5EF4-FFF2-40B4-BE49-F238E27FC236}">
                  <a16:creationId xmlns:a16="http://schemas.microsoft.com/office/drawing/2014/main" id="{C1B109F1-08C2-31B7-46C2-A6FA8BDE6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33" name="Line 98">
              <a:extLst>
                <a:ext uri="{FF2B5EF4-FFF2-40B4-BE49-F238E27FC236}">
                  <a16:creationId xmlns:a16="http://schemas.microsoft.com/office/drawing/2014/main" id="{DD831A29-9C15-59BA-295C-EB9FFEDE33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34" name="Text Box 99">
              <a:extLst>
                <a:ext uri="{FF2B5EF4-FFF2-40B4-BE49-F238E27FC236}">
                  <a16:creationId xmlns:a16="http://schemas.microsoft.com/office/drawing/2014/main" id="{2A9E3ED3-2B92-899A-AB38-20FCD666C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" y="967"/>
              <a:ext cx="67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00"/>
                  </a:solidFill>
                  <a:cs typeface="Arial" panose="020B0604020202020204" pitchFamily="34" charset="0"/>
                </a:rPr>
                <a:t>0 Cm</a:t>
              </a:r>
            </a:p>
          </p:txBody>
        </p:sp>
        <p:sp>
          <p:nvSpPr>
            <p:cNvPr id="82035" name="Text Box 100">
              <a:extLst>
                <a:ext uri="{FF2B5EF4-FFF2-40B4-BE49-F238E27FC236}">
                  <a16:creationId xmlns:a16="http://schemas.microsoft.com/office/drawing/2014/main" id="{623C5E18-B6D3-DBC0-8778-A134E80D9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1" y="969"/>
              <a:ext cx="28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00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2036" name="Text Box 101">
              <a:extLst>
                <a:ext uri="{FF2B5EF4-FFF2-40B4-BE49-F238E27FC236}">
                  <a16:creationId xmlns:a16="http://schemas.microsoft.com/office/drawing/2014/main" id="{BF9A15D8-7188-57E9-D459-19815D44F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1" y="968"/>
              <a:ext cx="28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00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2037" name="Text Box 102">
              <a:extLst>
                <a:ext uri="{FF2B5EF4-FFF2-40B4-BE49-F238E27FC236}">
                  <a16:creationId xmlns:a16="http://schemas.microsoft.com/office/drawing/2014/main" id="{AA5CE69C-E02E-911F-51D3-F02278E3D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2" y="968"/>
              <a:ext cx="28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00"/>
                  </a:solidFill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82038" name="Text Box 103">
              <a:extLst>
                <a:ext uri="{FF2B5EF4-FFF2-40B4-BE49-F238E27FC236}">
                  <a16:creationId xmlns:a16="http://schemas.microsoft.com/office/drawing/2014/main" id="{A8058793-D99B-41F0-B0A9-8760D016C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2" y="967"/>
              <a:ext cx="28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00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82039" name="Text Box 104">
              <a:extLst>
                <a:ext uri="{FF2B5EF4-FFF2-40B4-BE49-F238E27FC236}">
                  <a16:creationId xmlns:a16="http://schemas.microsoft.com/office/drawing/2014/main" id="{682E3E67-20B6-5E49-6EF1-94059954D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968"/>
              <a:ext cx="28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00"/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82040" name="Text Box 105">
              <a:extLst>
                <a:ext uri="{FF2B5EF4-FFF2-40B4-BE49-F238E27FC236}">
                  <a16:creationId xmlns:a16="http://schemas.microsoft.com/office/drawing/2014/main" id="{88A85637-828A-FD5A-658A-196CAD02F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8" y="966"/>
              <a:ext cx="29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00"/>
                  </a:solidFill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82041" name="Text Box 106">
              <a:extLst>
                <a:ext uri="{FF2B5EF4-FFF2-40B4-BE49-F238E27FC236}">
                  <a16:creationId xmlns:a16="http://schemas.microsoft.com/office/drawing/2014/main" id="{6FE013EA-00C6-3A3B-A17F-3B7192211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7" y="968"/>
              <a:ext cx="28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00"/>
                  </a:solidFill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2042" name="Text Box 107">
              <a:extLst>
                <a:ext uri="{FF2B5EF4-FFF2-40B4-BE49-F238E27FC236}">
                  <a16:creationId xmlns:a16="http://schemas.microsoft.com/office/drawing/2014/main" id="{5AD89E18-17B1-CB74-AF11-40E2946A8E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" y="968"/>
              <a:ext cx="28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00"/>
                  </a:solidFill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82043" name="Text Box 108">
              <a:extLst>
                <a:ext uri="{FF2B5EF4-FFF2-40B4-BE49-F238E27FC236}">
                  <a16:creationId xmlns:a16="http://schemas.microsoft.com/office/drawing/2014/main" id="{CED6E64D-6CB1-4087-B35D-58A2966B4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7" y="969"/>
              <a:ext cx="28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00"/>
                  </a:solidFill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82044" name="Line 109">
              <a:extLst>
                <a:ext uri="{FF2B5EF4-FFF2-40B4-BE49-F238E27FC236}">
                  <a16:creationId xmlns:a16="http://schemas.microsoft.com/office/drawing/2014/main" id="{D9FA1693-7D0F-BF6B-C607-B51F0AEACD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45" name="Line 110">
              <a:extLst>
                <a:ext uri="{FF2B5EF4-FFF2-40B4-BE49-F238E27FC236}">
                  <a16:creationId xmlns:a16="http://schemas.microsoft.com/office/drawing/2014/main" id="{2B9445C9-A49B-D5C9-E939-CC37D66CC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46" name="Line 111">
              <a:extLst>
                <a:ext uri="{FF2B5EF4-FFF2-40B4-BE49-F238E27FC236}">
                  <a16:creationId xmlns:a16="http://schemas.microsoft.com/office/drawing/2014/main" id="{04ED6248-6039-1AE4-F612-9E32E4F59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47" name="Line 112">
              <a:extLst>
                <a:ext uri="{FF2B5EF4-FFF2-40B4-BE49-F238E27FC236}">
                  <a16:creationId xmlns:a16="http://schemas.microsoft.com/office/drawing/2014/main" id="{84CD6BB1-2ECB-F3C1-732D-9F37E919D8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48" name="Line 113">
              <a:extLst>
                <a:ext uri="{FF2B5EF4-FFF2-40B4-BE49-F238E27FC236}">
                  <a16:creationId xmlns:a16="http://schemas.microsoft.com/office/drawing/2014/main" id="{71CE6678-6BCB-D5E0-0CC3-CB38425234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49" name="Line 114">
              <a:extLst>
                <a:ext uri="{FF2B5EF4-FFF2-40B4-BE49-F238E27FC236}">
                  <a16:creationId xmlns:a16="http://schemas.microsoft.com/office/drawing/2014/main" id="{25A411A4-CF9B-3FF7-A401-565DA7ADA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50" name="Line 115">
              <a:extLst>
                <a:ext uri="{FF2B5EF4-FFF2-40B4-BE49-F238E27FC236}">
                  <a16:creationId xmlns:a16="http://schemas.microsoft.com/office/drawing/2014/main" id="{06BE19CC-03C6-CDF1-95E8-54CC6BE31B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51" name="Line 116">
              <a:extLst>
                <a:ext uri="{FF2B5EF4-FFF2-40B4-BE49-F238E27FC236}">
                  <a16:creationId xmlns:a16="http://schemas.microsoft.com/office/drawing/2014/main" id="{6E228173-EB64-944A-3CE1-3624CA96FE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52" name="Text Box 117">
              <a:extLst>
                <a:ext uri="{FF2B5EF4-FFF2-40B4-BE49-F238E27FC236}">
                  <a16:creationId xmlns:a16="http://schemas.microsoft.com/office/drawing/2014/main" id="{29A7DCBF-9ED0-7080-C6B3-569DE3FE3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8" y="966"/>
              <a:ext cx="408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00"/>
                  </a:solidFill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82053" name="Text Box 118">
              <a:extLst>
                <a:ext uri="{FF2B5EF4-FFF2-40B4-BE49-F238E27FC236}">
                  <a16:creationId xmlns:a16="http://schemas.microsoft.com/office/drawing/2014/main" id="{A9D2CAC2-3248-5BBC-3507-DF9DC527E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6" y="1192"/>
              <a:ext cx="88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bg1"/>
                  </a:solidFill>
                  <a:cs typeface="Arial" panose="020B0604020202020204" pitchFamily="34" charset="0"/>
                </a:rPr>
                <a:t>THCS Phulac</a:t>
              </a:r>
            </a:p>
          </p:txBody>
        </p:sp>
        <p:sp>
          <p:nvSpPr>
            <p:cNvPr id="82054" name="Line 119">
              <a:extLst>
                <a:ext uri="{FF2B5EF4-FFF2-40B4-BE49-F238E27FC236}">
                  <a16:creationId xmlns:a16="http://schemas.microsoft.com/office/drawing/2014/main" id="{044794E1-B0EC-5531-2490-44235BFAF8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392"/>
              <a:ext cx="499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55" name="Line 120">
              <a:extLst>
                <a:ext uri="{FF2B5EF4-FFF2-40B4-BE49-F238E27FC236}">
                  <a16:creationId xmlns:a16="http://schemas.microsoft.com/office/drawing/2014/main" id="{6EC00CCB-1CA0-4C9E-3CA7-8A548A9037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816"/>
              <a:ext cx="0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3" name="Picture 36" descr="hand">
            <a:extLst>
              <a:ext uri="{FF2B5EF4-FFF2-40B4-BE49-F238E27FC236}">
                <a16:creationId xmlns:a16="http://schemas.microsoft.com/office/drawing/2014/main" id="{42D21F93-5F62-18C7-9EE9-D18CCC7CF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631">
            <a:off x="4468813" y="5326063"/>
            <a:ext cx="1790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9" name="TextBox 140">
            <a:extLst>
              <a:ext uri="{FF2B5EF4-FFF2-40B4-BE49-F238E27FC236}">
                <a16:creationId xmlns:a16="http://schemas.microsoft.com/office/drawing/2014/main" id="{97D62509-F23B-A1D4-0AD4-5D7F1E1B7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4350" y="-19043"/>
            <a:ext cx="58275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TAM GIÁC CÂN</a:t>
            </a:r>
          </a:p>
        </p:txBody>
      </p:sp>
    </p:spTree>
    <p:extLst>
      <p:ext uri="{BB962C8B-B14F-4D97-AF65-F5344CB8AC3E}">
        <p14:creationId xmlns:p14="http://schemas.microsoft.com/office/powerpoint/2010/main" val="317950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23836 -0.00162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3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23841 4.44444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661" grpId="0"/>
      <p:bldP spid="27662" grpId="0"/>
      <p:bldP spid="27663" grpId="0"/>
      <p:bldP spid="276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11741" y="2006600"/>
            <a:ext cx="10915059" cy="427760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7" name="Group 16"/>
          <p:cNvGrpSpPr/>
          <p:nvPr/>
        </p:nvGrpSpPr>
        <p:grpSpPr>
          <a:xfrm>
            <a:off x="2695036" y="584200"/>
            <a:ext cx="6621081" cy="856698"/>
            <a:chOff x="4185016" y="1375903"/>
            <a:chExt cx="9931621" cy="1285047"/>
          </a:xfrm>
        </p:grpSpPr>
        <p:grpSp>
          <p:nvGrpSpPr>
            <p:cNvPr id="7" name="Group 7"/>
            <p:cNvGrpSpPr/>
            <p:nvPr/>
          </p:nvGrpSpPr>
          <p:grpSpPr>
            <a:xfrm>
              <a:off x="4185016" y="1375903"/>
              <a:ext cx="9931621" cy="1285047"/>
              <a:chOff x="0" y="67310"/>
              <a:chExt cx="5851518" cy="7571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5758808" cy="744425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808" y="908257"/>
                    </a:lnTo>
                    <a:lnTo>
                      <a:pt x="5758808" y="0"/>
                    </a:lnTo>
                    <a:lnTo>
                      <a:pt x="5704198" y="0"/>
                    </a:lnTo>
                    <a:lnTo>
                      <a:pt x="570419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5784208" cy="7382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5716898" y="0"/>
                    </a:moveTo>
                    <a:lnTo>
                      <a:pt x="5716898" y="12700"/>
                    </a:ln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4208" y="933657"/>
                    </a:lnTo>
                    <a:lnTo>
                      <a:pt x="578420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90974"/>
                <a:ext cx="5758808" cy="714578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0"/>
                    </a:moveTo>
                    <a:lnTo>
                      <a:pt x="5758808" y="0"/>
                    </a:lnTo>
                    <a:lnTo>
                      <a:pt x="575880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93D8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80010"/>
                <a:ext cx="5784208" cy="7255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80010" y="933657"/>
                    </a:moveTo>
                    <a:lnTo>
                      <a:pt x="5784208" y="933657"/>
                    </a:lnTo>
                    <a:lnTo>
                      <a:pt x="5784208" y="80010"/>
                    </a:lnTo>
                    <a:lnTo>
                      <a:pt x="5784208" y="67310"/>
                    </a:lnTo>
                    <a:lnTo>
                      <a:pt x="5784208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4898197" y="1455250"/>
              <a:ext cx="8391013" cy="1040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2"/>
                </a:lnSpc>
              </a:pPr>
              <a:r>
                <a:rPr lang="en-US" sz="4000" b="1" spc="-75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26866" y="2169401"/>
            <a:ext cx="8571252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>
              <a:lnSpc>
                <a:spcPct val="150000"/>
              </a:lnSpc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Tam giác cân là tam giác có hai cạnh bằng nhau.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9" y="3033001"/>
            <a:ext cx="2622903" cy="3014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261134" y="3033001"/>
                <a:ext cx="8393217" cy="2624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80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solidFill>
                    <a:srgbClr val="0033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1019" indent="-381019">
                  <a:lnSpc>
                    <a:spcPct val="150000"/>
                  </a:lnSpc>
                  <a:buFontTx/>
                  <a:buChar char="-"/>
                  <a:tabLst>
                    <a:tab pos="304815" algn="l"/>
                  </a:tabLst>
                </a:pP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sz="2800" i="1" dirty="0">
                  <a:solidFill>
                    <a:srgbClr val="0033CC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81019" indent="-381019">
                  <a:lnSpc>
                    <a:spcPct val="150000"/>
                  </a:lnSpc>
                  <a:buFontTx/>
                  <a:buChar char="-"/>
                  <a:tabLst>
                    <a:tab pos="30481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80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endParaRPr lang="en-US" sz="2800" dirty="0">
                  <a:solidFill>
                    <a:srgbClr val="0033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1019" indent="-381019">
                  <a:lnSpc>
                    <a:spcPct val="150000"/>
                  </a:lnSpc>
                  <a:buFontTx/>
                  <a:buChar char="-"/>
                  <a:tabLst>
                    <a:tab pos="30481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80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solidFill>
                      <a:srgbClr val="0033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33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134" y="3033001"/>
                <a:ext cx="8393217" cy="2624180"/>
              </a:xfrm>
              <a:prstGeom prst="rect">
                <a:avLst/>
              </a:prstGeom>
              <a:blipFill>
                <a:blip r:embed="rId3"/>
                <a:stretch>
                  <a:fillRect l="-1525" b="-51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63822"/>
          <a:stretch/>
        </p:blipFill>
        <p:spPr>
          <a:xfrm>
            <a:off x="7608277" y="564027"/>
            <a:ext cx="3929743" cy="39229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77EE24-9DFF-EC02-401B-B55716C46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89" r="46901" b="63153"/>
          <a:stretch/>
        </p:blipFill>
        <p:spPr>
          <a:xfrm>
            <a:off x="415252" y="185057"/>
            <a:ext cx="5767833" cy="1198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0DE385-2D91-AA09-B007-311E2CB9D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66" r="40780" b="-242"/>
          <a:stretch/>
        </p:blipFill>
        <p:spPr>
          <a:xfrm>
            <a:off x="795457" y="2525486"/>
            <a:ext cx="6432658" cy="296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9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48" y="309966"/>
            <a:ext cx="9016181" cy="2030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556" y="2340245"/>
            <a:ext cx="4664990" cy="39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280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959</TotalTime>
  <Words>602</Words>
  <Application>Microsoft Office PowerPoint</Application>
  <PresentationFormat>Màn hình rộng</PresentationFormat>
  <Paragraphs>163</Paragraphs>
  <Slides>34</Slides>
  <Notes>4</Notes>
  <HiddenSlides>2</HiddenSlides>
  <MMClips>0</MMClips>
  <ScaleCrop>false</ScaleCrop>
  <HeadingPairs>
    <vt:vector size="8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2</vt:i4>
      </vt:variant>
      <vt:variant>
        <vt:lpstr>Máy chủ nhúng OLE</vt:lpstr>
      </vt:variant>
      <vt:variant>
        <vt:i4>2</vt:i4>
      </vt:variant>
      <vt:variant>
        <vt:lpstr>Tiêu đề Bản chiếu</vt:lpstr>
      </vt:variant>
      <vt:variant>
        <vt:i4>34</vt:i4>
      </vt:variant>
    </vt:vector>
  </HeadingPairs>
  <TitlesOfParts>
    <vt:vector size="49" baseType="lpstr">
      <vt:lpstr>.VnBook-AntiquaH</vt:lpstr>
      <vt:lpstr>.VnRevueH</vt:lpstr>
      <vt:lpstr>.VnTime</vt:lpstr>
      <vt:lpstr>.VnTimeH</vt:lpstr>
      <vt:lpstr>Arial</vt:lpstr>
      <vt:lpstr>Calibri</vt:lpstr>
      <vt:lpstr>Calibri Light</vt:lpstr>
      <vt:lpstr>Cambria Math</vt:lpstr>
      <vt:lpstr>Times New Roman</vt:lpstr>
      <vt:lpstr>Verdana</vt:lpstr>
      <vt:lpstr>VNI-Times</vt:lpstr>
      <vt:lpstr>1_Office Theme</vt:lpstr>
      <vt:lpstr>Default Design</vt:lpstr>
      <vt:lpstr>Clip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tuan nguyen</cp:lastModifiedBy>
  <cp:revision>75</cp:revision>
  <dcterms:created xsi:type="dcterms:W3CDTF">2021-06-07T13:44:30Z</dcterms:created>
  <dcterms:modified xsi:type="dcterms:W3CDTF">2025-03-06T02:01:21Z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