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media/audio4.wav" ContentType="audio/wav"/>
  <Override PartName="/ppt/media/audio5.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83" r:id="rId3"/>
    <p:sldId id="257" r:id="rId4"/>
    <p:sldId id="258" r:id="rId5"/>
    <p:sldId id="260" r:id="rId6"/>
    <p:sldId id="259" r:id="rId7"/>
    <p:sldId id="262" r:id="rId8"/>
    <p:sldId id="267" r:id="rId9"/>
    <p:sldId id="263" r:id="rId10"/>
    <p:sldId id="264" r:id="rId11"/>
    <p:sldId id="265" r:id="rId12"/>
    <p:sldId id="266" r:id="rId13"/>
    <p:sldId id="268" r:id="rId14"/>
    <p:sldId id="269" r:id="rId15"/>
    <p:sldId id="270" r:id="rId16"/>
    <p:sldId id="352" r:id="rId17"/>
    <p:sldId id="271" r:id="rId18"/>
    <p:sldId id="347" r:id="rId19"/>
    <p:sldId id="348" r:id="rId20"/>
    <p:sldId id="275" r:id="rId21"/>
    <p:sldId id="273" r:id="rId22"/>
    <p:sldId id="281" r:id="rId23"/>
    <p:sldId id="274" r:id="rId24"/>
    <p:sldId id="276" r:id="rId25"/>
    <p:sldId id="277" r:id="rId26"/>
    <p:sldId id="278" r:id="rId27"/>
    <p:sldId id="333" r:id="rId28"/>
    <p:sldId id="308" r:id="rId29"/>
    <p:sldId id="306" r:id="rId30"/>
    <p:sldId id="329" r:id="rId31"/>
    <p:sldId id="330" r:id="rId32"/>
    <p:sldId id="331" r:id="rId33"/>
    <p:sldId id="328" r:id="rId34"/>
    <p:sldId id="296" r:id="rId35"/>
    <p:sldId id="336" r:id="rId36"/>
    <p:sldId id="351" r:id="rId37"/>
    <p:sldId id="337" r:id="rId38"/>
    <p:sldId id="350" r:id="rId39"/>
    <p:sldId id="349" r:id="rId40"/>
    <p:sldId id="343" r:id="rId41"/>
    <p:sldId id="353" r:id="rId42"/>
    <p:sldId id="280" r:id="rId43"/>
    <p:sldId id="3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A9D8797-03EC-489E-A4A0-A2A6340FCA9F}">
          <p14:sldIdLst>
            <p14:sldId id="283"/>
            <p14:sldId id="257"/>
            <p14:sldId id="258"/>
            <p14:sldId id="260"/>
            <p14:sldId id="259"/>
            <p14:sldId id="262"/>
            <p14:sldId id="267"/>
            <p14:sldId id="263"/>
            <p14:sldId id="264"/>
            <p14:sldId id="265"/>
            <p14:sldId id="266"/>
            <p14:sldId id="268"/>
            <p14:sldId id="269"/>
            <p14:sldId id="270"/>
          </p14:sldIdLst>
        </p14:section>
        <p14:section name="Tiết 2" id="{0571024A-D8EC-4792-8054-9880ADFDD9A9}">
          <p14:sldIdLst>
            <p14:sldId id="352"/>
            <p14:sldId id="271"/>
            <p14:sldId id="347"/>
            <p14:sldId id="348"/>
            <p14:sldId id="275"/>
            <p14:sldId id="273"/>
            <p14:sldId id="281"/>
            <p14:sldId id="274"/>
            <p14:sldId id="276"/>
            <p14:sldId id="277"/>
            <p14:sldId id="278"/>
            <p14:sldId id="333"/>
            <p14:sldId id="308"/>
            <p14:sldId id="306"/>
            <p14:sldId id="329"/>
            <p14:sldId id="330"/>
            <p14:sldId id="331"/>
            <p14:sldId id="328"/>
            <p14:sldId id="296"/>
            <p14:sldId id="336"/>
            <p14:sldId id="351"/>
            <p14:sldId id="337"/>
            <p14:sldId id="350"/>
            <p14:sldId id="349"/>
            <p14:sldId id="343"/>
            <p14:sldId id="353"/>
            <p14:sldId id="280"/>
            <p14:sldId id="30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B37EB"/>
    <a:srgbClr val="1B9112"/>
    <a:srgbClr val="BE1522"/>
    <a:srgbClr val="FF7C80"/>
    <a:srgbClr val="FED42A"/>
    <a:srgbClr val="FBD5CC"/>
    <a:srgbClr val="DB9817"/>
    <a:srgbClr val="F65A0F"/>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A2AF-D310-4E82-BFE2-0A3908BDB994}"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C7DA5-9066-4D99-8B4F-A38457248027}" type="slidenum">
              <a:rPr lang="en-US" smtClean="0"/>
              <a:t>‹#›</a:t>
            </a:fld>
            <a:endParaRPr lang="en-US"/>
          </a:p>
        </p:txBody>
      </p:sp>
    </p:spTree>
    <p:extLst>
      <p:ext uri="{BB962C8B-B14F-4D97-AF65-F5344CB8AC3E}">
        <p14:creationId xmlns:p14="http://schemas.microsoft.com/office/powerpoint/2010/main" val="25666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406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759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1257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p:spPr>
      </p:sp>
      <p:sp>
        <p:nvSpPr>
          <p:cNvPr id="2355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cs typeface="Arial" pitchFamily="34" charset="0"/>
            </a:endParaRPr>
          </a:p>
        </p:txBody>
      </p:sp>
      <p:sp>
        <p:nvSpPr>
          <p:cNvPr id="2355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9EFE08B-D9C9-4699-BA9F-2BF50D57538F}" type="slidenum">
              <a:rPr lang="en-US"/>
              <a:pPr/>
              <a:t>38</a:t>
            </a:fld>
            <a:endParaRPr lang="en-US"/>
          </a:p>
        </p:txBody>
      </p:sp>
    </p:spTree>
    <p:extLst>
      <p:ext uri="{BB962C8B-B14F-4D97-AF65-F5344CB8AC3E}">
        <p14:creationId xmlns:p14="http://schemas.microsoft.com/office/powerpoint/2010/main" val="232319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E777A-B946-4B09-896D-7A2100F16498}"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386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1517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60852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0228-5297-2044-BF9E-5CE56CC7D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EC2925-15B2-1342-A91D-850696B50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8F7A5-DECF-1C40-B5C5-C593243555EF}"/>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522FD4-E01D-0A4D-B185-7C0121657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FCB0E5-8C5D-5E43-8731-37BBE8CC559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9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988D-00FA-1A4E-AE6B-0278341FC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96DEB-7310-ED4B-911E-03F1DAAB7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82149-7DEA-284D-8B84-D8DB862AC46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5A20E9-A5BE-C143-98AD-7BC7FE631C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3FC97D-CFE2-0F41-A042-E6E07E24BC11}"/>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668D-EC10-464F-85C6-70B2A69B9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D65FF-79D8-0047-82F1-492C98BF7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EE213-5A67-6046-89CA-FF0799579523}"/>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D8A80A-ED2F-3449-8B5F-E5E4C4AB92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5C60C7-A3E1-544B-9BD8-2CAD68D931B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A059-699E-5245-95BB-B400D309A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BFD50-E530-C74B-BC9F-6C61CAA1A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0D5BF-69EB-B345-A06D-18DFF83CE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53983-B927-9545-8C35-3AA22AC7B7BB}"/>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D8B2EA-3575-7147-AB0C-C0098DAE23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35F72A-B63B-DD4C-93E0-75E7DE5EAD2A}"/>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7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DAF2-DEFE-B548-A64E-7752FCA82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EEF57-D2D7-BD4D-9D6B-8478C0960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DBCCA-62E4-F645-A211-8138F4A5B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BA5DFB-11AD-1F4B-8BD4-EA7E4041E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8A245E-1EFA-8A49-9DCB-C2E76DBBE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DF470-3A26-F945-921F-0A46DB2E6E90}"/>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780D17-8B4A-3542-85AA-CE42F6ACC89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BB0DB3-D018-C049-9D97-3018D5BB597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3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2642-B97D-D54B-9BB3-E0C3F87D4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6B86F5-D9E4-1E4E-935C-F7D1EBEA5919}"/>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083DFD-9524-F14B-A72C-FE2D8C26676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B9950B-6E9B-6846-AE0E-18FE0A62F1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9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EA12-355E-4248-B741-9FBDC9AFF03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6ED099A-239F-6A4D-901C-3AA084C56B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C627A22-DD81-8F4A-884E-DC0F22C2977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7436-DC00-FB4E-A0B2-3A6F036D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E5CD9-6A18-E54C-8E09-D365D4CFD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32A1E-0A2E-954B-AEB3-DF6B259A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7DE74-B9B6-A44F-916A-8433A0CF6DB4}"/>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8B9E9A8-BDA5-2247-999F-13C1123CE55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43C1F2-7135-0949-BD3D-FC3EA5A529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5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0073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65DA-AE7B-2A49-81C8-0364F606E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987E5-0CAB-D149-B192-3F2BDBE83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D8AD8F-7C0F-BF48-8D1C-A459D4A8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D4555-B501-1E4F-81ED-CF23A9D8F40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4C4B1DB-E2DF-F246-B14D-9BF2F4F7D1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9B447E-31DD-3C40-9646-870518987D8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4544-A60C-0E4D-B580-DC7FCEC35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B8D27-8081-524E-BE36-6846C8158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EF39F-E736-6347-8B36-96BA86415CC7}"/>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2223A-43F6-644D-B4D2-DE252CADEC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59A6C4-9B2F-7A4A-B48B-431282385963}"/>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DFC50-63AC-4B4A-9A5F-09F5C560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F5568D-8D1D-4F40-85C5-71114FB84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5988-0101-8A44-9729-70B0A3BDED9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8A8B78-7651-FC42-88BC-3ECA1014C7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6A8A418-D836-A544-81C9-604B7037CA8F}"/>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2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777A-B946-4B09-896D-7A2100F16498}"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512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E777A-B946-4B09-896D-7A2100F16498}"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55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E777A-B946-4B09-896D-7A2100F16498}" type="datetimeFigureOut">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14782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E777A-B946-4B09-896D-7A2100F16498}"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3367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777A-B946-4B09-896D-7A2100F16498}" type="datetimeFigureOut">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8085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28783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43045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777A-B946-4B09-896D-7A2100F16498}" type="datetimeFigureOut">
              <a:rPr lang="en-US" smtClean="0"/>
              <a:t>3/12/2025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36601-1F60-4253-9C73-49199688C4C5}" type="slidenum">
              <a:rPr lang="en-US" smtClean="0"/>
              <a:t>‹#›</a:t>
            </a:fld>
            <a:endParaRPr lang="en-US"/>
          </a:p>
        </p:txBody>
      </p:sp>
    </p:spTree>
    <p:extLst>
      <p:ext uri="{BB962C8B-B14F-4D97-AF65-F5344CB8AC3E}">
        <p14:creationId xmlns:p14="http://schemas.microsoft.com/office/powerpoint/2010/main" val="160201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DEBA-D596-8248-BE3C-7A98262A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BFD083-59B6-914B-B779-83208BE8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F960-3F26-8741-BED7-2D0F326EA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F895-A865-AE46-B7CC-A95E5B089D43}" type="datetimeFigureOut">
              <a:rPr lang="en-US" smtClean="0">
                <a:solidFill>
                  <a:prstClr val="black">
                    <a:tint val="75000"/>
                  </a:prstClr>
                </a:solidFill>
              </a:rPr>
              <a:pPr/>
              <a:t>3/12/2025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380497-C5ED-3F4C-ABE4-101152069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F3E93F-56D5-9C4A-ABE3-53BEC5623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9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oleObject" Target="../embeddings/oleObject22.bin"/><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wmf"/><Relationship Id="rId5" Type="http://schemas.openxmlformats.org/officeDocument/2006/relationships/oleObject" Target="../embeddings/oleObject25.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27.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2.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4.tiff"/><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10.png"/><Relationship Id="rId12" Type="http://schemas.openxmlformats.org/officeDocument/2006/relationships/image" Target="../media/image46.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37.tiff"/><Relationship Id="rId1" Type="http://schemas.openxmlformats.org/officeDocument/2006/relationships/slideLayout" Target="../slideLayouts/slideLayout13.xml"/><Relationship Id="rId11" Type="http://schemas.openxmlformats.org/officeDocument/2006/relationships/image" Target="../media/image45.png"/><Relationship Id="rId5" Type="http://schemas.openxmlformats.org/officeDocument/2006/relationships/image" Target="../media/image35.png"/><Relationship Id="rId15" Type="http://schemas.openxmlformats.org/officeDocument/2006/relationships/image" Target="../media/image36.tiff"/><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35.tiff"/><Relationship Id="rId14" Type="http://schemas.openxmlformats.org/officeDocument/2006/relationships/image" Target="../media/image33.gif"/></Relationships>
</file>

<file path=ppt/slides/_rels/slide1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6.emf"/><Relationship Id="rId5" Type="http://schemas.openxmlformats.org/officeDocument/2006/relationships/oleObject" Target="../embeddings/oleObject22.bin"/><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9.em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55.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43.wmf"/><Relationship Id="rId3" Type="http://schemas.openxmlformats.org/officeDocument/2006/relationships/image" Target="../media/image53.png"/><Relationship Id="rId7" Type="http://schemas.openxmlformats.org/officeDocument/2006/relationships/image" Target="../media/image40.wmf"/><Relationship Id="rId12" Type="http://schemas.openxmlformats.org/officeDocument/2006/relationships/oleObject" Target="../embeddings/oleObject31.bin"/><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oleObject" Target="../embeddings/oleObject28.bin"/><Relationship Id="rId11" Type="http://schemas.openxmlformats.org/officeDocument/2006/relationships/image" Target="../media/image42.wmf"/><Relationship Id="rId5" Type="http://schemas.openxmlformats.org/officeDocument/2006/relationships/image" Target="../media/image59.png"/><Relationship Id="rId10" Type="http://schemas.openxmlformats.org/officeDocument/2006/relationships/oleObject" Target="../embeddings/oleObject30.bin"/><Relationship Id="rId4" Type="http://schemas.openxmlformats.org/officeDocument/2006/relationships/image" Target="../media/image58.png"/><Relationship Id="rId9" Type="http://schemas.openxmlformats.org/officeDocument/2006/relationships/image" Target="../media/image41.wmf"/><Relationship Id="rId14" Type="http://schemas.openxmlformats.org/officeDocument/2006/relationships/image" Target="../media/image44.emf"/></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640.png"/><Relationship Id="rId7" Type="http://schemas.openxmlformats.org/officeDocument/2006/relationships/image" Target="../media/image68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0.png"/><Relationship Id="rId5" Type="http://schemas.openxmlformats.org/officeDocument/2006/relationships/image" Target="../media/image660.png"/><Relationship Id="rId10" Type="http://schemas.openxmlformats.org/officeDocument/2006/relationships/image" Target="../media/image71.png"/><Relationship Id="rId4" Type="http://schemas.openxmlformats.org/officeDocument/2006/relationships/image" Target="../media/image650.png"/><Relationship Id="rId9" Type="http://schemas.openxmlformats.org/officeDocument/2006/relationships/image" Target="../media/image700.png"/></Relationships>
</file>

<file path=ppt/slides/_rels/slide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00.png"/><Relationship Id="rId4" Type="http://schemas.openxmlformats.org/officeDocument/2006/relationships/image" Target="../media/image570.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3" Type="http://schemas.openxmlformats.org/officeDocument/2006/relationships/image" Target="../media/image67.wmf"/><Relationship Id="rId18" Type="http://schemas.openxmlformats.org/officeDocument/2006/relationships/image" Target="../media/image74.wmf"/><Relationship Id="rId26" Type="http://schemas.openxmlformats.org/officeDocument/2006/relationships/image" Target="../media/image78.wmf"/><Relationship Id="rId39" Type="http://schemas.openxmlformats.org/officeDocument/2006/relationships/oleObject" Target="../embeddings/oleObject48.bin"/><Relationship Id="rId21" Type="http://schemas.openxmlformats.org/officeDocument/2006/relationships/oleObject" Target="../embeddings/oleObject39.bin"/><Relationship Id="rId34" Type="http://schemas.openxmlformats.org/officeDocument/2006/relationships/image" Target="../media/image82.wmf"/><Relationship Id="rId7" Type="http://schemas.openxmlformats.org/officeDocument/2006/relationships/image" Target="../media/image64.wmf"/><Relationship Id="rId12" Type="http://schemas.openxmlformats.org/officeDocument/2006/relationships/oleObject" Target="../embeddings/oleObject35.bin"/><Relationship Id="rId17" Type="http://schemas.openxmlformats.org/officeDocument/2006/relationships/oleObject" Target="../embeddings/oleObject37.bin"/><Relationship Id="rId25" Type="http://schemas.openxmlformats.org/officeDocument/2006/relationships/oleObject" Target="../embeddings/oleObject41.bin"/><Relationship Id="rId33" Type="http://schemas.openxmlformats.org/officeDocument/2006/relationships/oleObject" Target="../embeddings/oleObject45.bin"/><Relationship Id="rId38" Type="http://schemas.openxmlformats.org/officeDocument/2006/relationships/image" Target="../media/image84.wmf"/><Relationship Id="rId2" Type="http://schemas.openxmlformats.org/officeDocument/2006/relationships/image" Target="../media/image50.png"/><Relationship Id="rId16" Type="http://schemas.openxmlformats.org/officeDocument/2006/relationships/image" Target="../media/image73.wmf"/><Relationship Id="rId20" Type="http://schemas.openxmlformats.org/officeDocument/2006/relationships/image" Target="../media/image75.wmf"/><Relationship Id="rId29" Type="http://schemas.openxmlformats.org/officeDocument/2006/relationships/oleObject" Target="../embeddings/oleObject43.bin"/><Relationship Id="rId1" Type="http://schemas.openxmlformats.org/officeDocument/2006/relationships/slideLayout" Target="../slideLayouts/slideLayout7.xml"/><Relationship Id="rId6" Type="http://schemas.openxmlformats.org/officeDocument/2006/relationships/oleObject" Target="../embeddings/oleObject32.bin"/><Relationship Id="rId11" Type="http://schemas.openxmlformats.org/officeDocument/2006/relationships/image" Target="../media/image66.wmf"/><Relationship Id="rId24" Type="http://schemas.openxmlformats.org/officeDocument/2006/relationships/image" Target="../media/image77.wmf"/><Relationship Id="rId32" Type="http://schemas.openxmlformats.org/officeDocument/2006/relationships/image" Target="../media/image81.wmf"/><Relationship Id="rId37" Type="http://schemas.openxmlformats.org/officeDocument/2006/relationships/oleObject" Target="../embeddings/oleObject47.bin"/><Relationship Id="rId40" Type="http://schemas.openxmlformats.org/officeDocument/2006/relationships/image" Target="../media/image85.wmf"/><Relationship Id="rId5" Type="http://schemas.openxmlformats.org/officeDocument/2006/relationships/image" Target="../media/image63.png"/><Relationship Id="rId15" Type="http://schemas.openxmlformats.org/officeDocument/2006/relationships/oleObject" Target="../embeddings/oleObject36.bin"/><Relationship Id="rId23" Type="http://schemas.openxmlformats.org/officeDocument/2006/relationships/oleObject" Target="../embeddings/oleObject40.bin"/><Relationship Id="rId28" Type="http://schemas.openxmlformats.org/officeDocument/2006/relationships/image" Target="../media/image79.wmf"/><Relationship Id="rId36" Type="http://schemas.openxmlformats.org/officeDocument/2006/relationships/image" Target="../media/image83.wmf"/><Relationship Id="rId10" Type="http://schemas.openxmlformats.org/officeDocument/2006/relationships/oleObject" Target="../embeddings/oleObject34.bin"/><Relationship Id="rId19" Type="http://schemas.openxmlformats.org/officeDocument/2006/relationships/oleObject" Target="../embeddings/oleObject38.bin"/><Relationship Id="rId31" Type="http://schemas.openxmlformats.org/officeDocument/2006/relationships/oleObject" Target="../embeddings/oleObject44.bin"/><Relationship Id="rId4" Type="http://schemas.openxmlformats.org/officeDocument/2006/relationships/image" Target="../media/image62.png"/><Relationship Id="rId9" Type="http://schemas.openxmlformats.org/officeDocument/2006/relationships/image" Target="../media/image65.wmf"/><Relationship Id="rId14" Type="http://schemas.openxmlformats.org/officeDocument/2006/relationships/image" Target="../media/image72.png"/><Relationship Id="rId22" Type="http://schemas.openxmlformats.org/officeDocument/2006/relationships/image" Target="../media/image76.wmf"/><Relationship Id="rId27" Type="http://schemas.openxmlformats.org/officeDocument/2006/relationships/oleObject" Target="../embeddings/oleObject42.bin"/><Relationship Id="rId30" Type="http://schemas.openxmlformats.org/officeDocument/2006/relationships/image" Target="../media/image80.wmf"/><Relationship Id="rId35" Type="http://schemas.openxmlformats.org/officeDocument/2006/relationships/oleObject" Target="../embeddings/oleObject46.bin"/><Relationship Id="rId8" Type="http://schemas.openxmlformats.org/officeDocument/2006/relationships/oleObject" Target="../embeddings/oleObject33.bin"/><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oleObject" Target="../embeddings/oleObject49.bin"/><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9.png"/><Relationship Id="rId5" Type="http://schemas.openxmlformats.org/officeDocument/2006/relationships/image" Target="../media/image86.png"/><Relationship Id="rId10" Type="http://schemas.microsoft.com/office/2007/relationships/hdphoto" Target="../media/hdphoto4.wdp"/><Relationship Id="rId4" Type="http://schemas.openxmlformats.org/officeDocument/2006/relationships/audio" Target="../media/audio5.wav"/><Relationship Id="rId9" Type="http://schemas.openxmlformats.org/officeDocument/2006/relationships/image" Target="../media/image88.png"/><Relationship Id="rId14" Type="http://schemas.openxmlformats.org/officeDocument/2006/relationships/image" Target="../media/image91.w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9.png"/><Relationship Id="rId18" Type="http://schemas.openxmlformats.org/officeDocument/2006/relationships/image" Target="../media/image95.wmf"/><Relationship Id="rId3" Type="http://schemas.openxmlformats.org/officeDocument/2006/relationships/audio" Target="../media/audio5.wav"/><Relationship Id="rId7" Type="http://schemas.openxmlformats.org/officeDocument/2006/relationships/image" Target="../media/image87.png"/><Relationship Id="rId12" Type="http://schemas.openxmlformats.org/officeDocument/2006/relationships/image" Target="../media/image93.png"/><Relationship Id="rId17" Type="http://schemas.openxmlformats.org/officeDocument/2006/relationships/oleObject" Target="../embeddings/oleObject51.bin"/><Relationship Id="rId2" Type="http://schemas.openxmlformats.org/officeDocument/2006/relationships/audio" Target="../media/audio3.wav"/><Relationship Id="rId16" Type="http://schemas.openxmlformats.org/officeDocument/2006/relationships/image" Target="../media/image94.wmf"/><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oleObject" Target="../embeddings/oleObject50.bin"/><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88.png"/><Relationship Id="rId14" Type="http://schemas.openxmlformats.org/officeDocument/2006/relationships/slide" Target="slide30.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30.xml"/><Relationship Id="rId18" Type="http://schemas.openxmlformats.org/officeDocument/2006/relationships/oleObject" Target="../embeddings/oleObject54.bin"/><Relationship Id="rId3" Type="http://schemas.openxmlformats.org/officeDocument/2006/relationships/audio" Target="../media/audio4.wav"/><Relationship Id="rId21" Type="http://schemas.openxmlformats.org/officeDocument/2006/relationships/image" Target="../media/image99.wmf"/><Relationship Id="rId7" Type="http://schemas.openxmlformats.org/officeDocument/2006/relationships/image" Target="../media/image87.png"/><Relationship Id="rId12" Type="http://schemas.openxmlformats.org/officeDocument/2006/relationships/image" Target="../media/image90.png"/><Relationship Id="rId17" Type="http://schemas.openxmlformats.org/officeDocument/2006/relationships/image" Target="../media/image97.wmf"/><Relationship Id="rId2" Type="http://schemas.openxmlformats.org/officeDocument/2006/relationships/audio" Target="../media/audio3.wav"/><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6.wmf"/><Relationship Id="rId10" Type="http://schemas.microsoft.com/office/2007/relationships/hdphoto" Target="../media/hdphoto4.wdp"/><Relationship Id="rId19" Type="http://schemas.openxmlformats.org/officeDocument/2006/relationships/image" Target="../media/image98.wmf"/><Relationship Id="rId4" Type="http://schemas.openxmlformats.org/officeDocument/2006/relationships/audio" Target="../media/audio5.wav"/><Relationship Id="rId9" Type="http://schemas.openxmlformats.org/officeDocument/2006/relationships/image" Target="../media/image88.png"/><Relationship Id="rId14" Type="http://schemas.openxmlformats.org/officeDocument/2006/relationships/oleObject" Target="../embeddings/oleObject52.bin"/></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oleObject" Target="../embeddings/oleObject56.bin"/><Relationship Id="rId18" Type="http://schemas.openxmlformats.org/officeDocument/2006/relationships/image" Target="../media/image102.wmf"/><Relationship Id="rId3" Type="http://schemas.openxmlformats.org/officeDocument/2006/relationships/audio" Target="../media/audio4.wav"/><Relationship Id="rId21" Type="http://schemas.openxmlformats.org/officeDocument/2006/relationships/oleObject" Target="../embeddings/oleObject60.bin"/><Relationship Id="rId7" Type="http://schemas.openxmlformats.org/officeDocument/2006/relationships/image" Target="../media/image87.png"/><Relationship Id="rId12" Type="http://schemas.openxmlformats.org/officeDocument/2006/relationships/image" Target="../media/image90.png"/><Relationship Id="rId17" Type="http://schemas.openxmlformats.org/officeDocument/2006/relationships/oleObject" Target="../embeddings/oleObject58.bin"/><Relationship Id="rId2" Type="http://schemas.openxmlformats.org/officeDocument/2006/relationships/audio" Target="../media/audio3.wav"/><Relationship Id="rId16" Type="http://schemas.openxmlformats.org/officeDocument/2006/relationships/image" Target="../media/image101.wmf"/><Relationship Id="rId20" Type="http://schemas.openxmlformats.org/officeDocument/2006/relationships/image" Target="../media/image103.wmf"/><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9.png"/><Relationship Id="rId24" Type="http://schemas.openxmlformats.org/officeDocument/2006/relationships/image" Target="../media/image105.wmf"/><Relationship Id="rId5" Type="http://schemas.openxmlformats.org/officeDocument/2006/relationships/image" Target="../media/image86.png"/><Relationship Id="rId15" Type="http://schemas.openxmlformats.org/officeDocument/2006/relationships/oleObject" Target="../embeddings/oleObject57.bin"/><Relationship Id="rId23" Type="http://schemas.openxmlformats.org/officeDocument/2006/relationships/oleObject" Target="../embeddings/oleObject61.bin"/><Relationship Id="rId10" Type="http://schemas.microsoft.com/office/2007/relationships/hdphoto" Target="../media/hdphoto4.wdp"/><Relationship Id="rId19" Type="http://schemas.openxmlformats.org/officeDocument/2006/relationships/oleObject" Target="../embeddings/oleObject59.bin"/><Relationship Id="rId4" Type="http://schemas.openxmlformats.org/officeDocument/2006/relationships/audio" Target="../media/audio5.wav"/><Relationship Id="rId9" Type="http://schemas.openxmlformats.org/officeDocument/2006/relationships/image" Target="../media/image88.png"/><Relationship Id="rId14" Type="http://schemas.openxmlformats.org/officeDocument/2006/relationships/image" Target="../media/image100.wmf"/><Relationship Id="rId22" Type="http://schemas.openxmlformats.org/officeDocument/2006/relationships/image" Target="../media/image104.wmf"/></Relationships>
</file>

<file path=ppt/slides/_rels/slide33.xml.rels><?xml version="1.0" encoding="UTF-8" standalone="yes"?>
<Relationships xmlns="http://schemas.openxmlformats.org/package/2006/relationships"><Relationship Id="rId13" Type="http://schemas.openxmlformats.org/officeDocument/2006/relationships/oleObject" Target="../embeddings/oleObject65.bin"/><Relationship Id="rId18" Type="http://schemas.openxmlformats.org/officeDocument/2006/relationships/image" Target="../media/image111.wmf"/><Relationship Id="rId26" Type="http://schemas.openxmlformats.org/officeDocument/2006/relationships/oleObject" Target="../embeddings/oleObject71.bin"/><Relationship Id="rId39" Type="http://schemas.openxmlformats.org/officeDocument/2006/relationships/image" Target="../media/image122.wmf"/><Relationship Id="rId21" Type="http://schemas.openxmlformats.org/officeDocument/2006/relationships/image" Target="../media/image113.wmf"/><Relationship Id="rId34" Type="http://schemas.openxmlformats.org/officeDocument/2006/relationships/oleObject" Target="../embeddings/oleObject75.bin"/><Relationship Id="rId42" Type="http://schemas.openxmlformats.org/officeDocument/2006/relationships/oleObject" Target="../embeddings/oleObject79.bin"/><Relationship Id="rId47" Type="http://schemas.openxmlformats.org/officeDocument/2006/relationships/image" Target="../media/image126.wmf"/><Relationship Id="rId50" Type="http://schemas.openxmlformats.org/officeDocument/2006/relationships/oleObject" Target="../embeddings/oleObject83.bin"/><Relationship Id="rId55" Type="http://schemas.openxmlformats.org/officeDocument/2006/relationships/image" Target="../media/image130.wmf"/><Relationship Id="rId7" Type="http://schemas.openxmlformats.org/officeDocument/2006/relationships/oleObject" Target="../embeddings/oleObject62.bin"/><Relationship Id="rId2" Type="http://schemas.openxmlformats.org/officeDocument/2006/relationships/image" Target="../media/image961.png"/><Relationship Id="rId16" Type="http://schemas.openxmlformats.org/officeDocument/2006/relationships/image" Target="../media/image110.wmf"/><Relationship Id="rId29" Type="http://schemas.openxmlformats.org/officeDocument/2006/relationships/image" Target="../media/image117.wmf"/><Relationship Id="rId11" Type="http://schemas.openxmlformats.org/officeDocument/2006/relationships/oleObject" Target="../embeddings/oleObject64.bin"/><Relationship Id="rId24" Type="http://schemas.openxmlformats.org/officeDocument/2006/relationships/oleObject" Target="../embeddings/oleObject70.bin"/><Relationship Id="rId32" Type="http://schemas.openxmlformats.org/officeDocument/2006/relationships/oleObject" Target="../embeddings/oleObject74.bin"/><Relationship Id="rId37" Type="http://schemas.openxmlformats.org/officeDocument/2006/relationships/image" Target="../media/image121.wmf"/><Relationship Id="rId40" Type="http://schemas.openxmlformats.org/officeDocument/2006/relationships/oleObject" Target="../embeddings/oleObject78.bin"/><Relationship Id="rId45" Type="http://schemas.openxmlformats.org/officeDocument/2006/relationships/image" Target="../media/image125.wmf"/><Relationship Id="rId53" Type="http://schemas.openxmlformats.org/officeDocument/2006/relationships/image" Target="../media/image129.wmf"/><Relationship Id="rId5" Type="http://schemas.openxmlformats.org/officeDocument/2006/relationships/oleObject" Target="../embeddings/oleObject38.bin"/><Relationship Id="rId19" Type="http://schemas.openxmlformats.org/officeDocument/2006/relationships/image" Target="../media/image112.wmf"/><Relationship Id="rId4" Type="http://schemas.openxmlformats.org/officeDocument/2006/relationships/image" Target="../media/image73.wmf"/><Relationship Id="rId9" Type="http://schemas.openxmlformats.org/officeDocument/2006/relationships/oleObject" Target="../embeddings/oleObject63.bin"/><Relationship Id="rId14" Type="http://schemas.openxmlformats.org/officeDocument/2006/relationships/image" Target="../media/image109.wmf"/><Relationship Id="rId22" Type="http://schemas.openxmlformats.org/officeDocument/2006/relationships/oleObject" Target="../embeddings/oleObject69.bin"/><Relationship Id="rId27" Type="http://schemas.openxmlformats.org/officeDocument/2006/relationships/image" Target="../media/image116.wmf"/><Relationship Id="rId30" Type="http://schemas.openxmlformats.org/officeDocument/2006/relationships/oleObject" Target="../embeddings/oleObject73.bin"/><Relationship Id="rId35" Type="http://schemas.openxmlformats.org/officeDocument/2006/relationships/image" Target="../media/image120.wmf"/><Relationship Id="rId43" Type="http://schemas.openxmlformats.org/officeDocument/2006/relationships/image" Target="../media/image124.wmf"/><Relationship Id="rId48" Type="http://schemas.openxmlformats.org/officeDocument/2006/relationships/oleObject" Target="../embeddings/oleObject82.bin"/><Relationship Id="rId56" Type="http://schemas.openxmlformats.org/officeDocument/2006/relationships/oleObject" Target="../embeddings/oleObject86.bin"/><Relationship Id="rId8" Type="http://schemas.openxmlformats.org/officeDocument/2006/relationships/image" Target="../media/image106.wmf"/><Relationship Id="rId51" Type="http://schemas.openxmlformats.org/officeDocument/2006/relationships/image" Target="../media/image128.wmf"/><Relationship Id="rId3" Type="http://schemas.openxmlformats.org/officeDocument/2006/relationships/oleObject" Target="../embeddings/oleObject36.bin"/><Relationship Id="rId12" Type="http://schemas.openxmlformats.org/officeDocument/2006/relationships/image" Target="../media/image108.wmf"/><Relationship Id="rId17" Type="http://schemas.openxmlformats.org/officeDocument/2006/relationships/oleObject" Target="../embeddings/oleObject67.bin"/><Relationship Id="rId25" Type="http://schemas.openxmlformats.org/officeDocument/2006/relationships/image" Target="../media/image115.wmf"/><Relationship Id="rId33" Type="http://schemas.openxmlformats.org/officeDocument/2006/relationships/image" Target="../media/image119.wmf"/><Relationship Id="rId38" Type="http://schemas.openxmlformats.org/officeDocument/2006/relationships/oleObject" Target="../embeddings/oleObject77.bin"/><Relationship Id="rId46" Type="http://schemas.openxmlformats.org/officeDocument/2006/relationships/oleObject" Target="../embeddings/oleObject81.bin"/><Relationship Id="rId20" Type="http://schemas.openxmlformats.org/officeDocument/2006/relationships/oleObject" Target="../embeddings/oleObject68.bin"/><Relationship Id="rId41" Type="http://schemas.openxmlformats.org/officeDocument/2006/relationships/image" Target="../media/image123.wmf"/><Relationship Id="rId54" Type="http://schemas.openxmlformats.org/officeDocument/2006/relationships/oleObject" Target="../embeddings/oleObject85.bin"/><Relationship Id="rId1" Type="http://schemas.openxmlformats.org/officeDocument/2006/relationships/slideLayout" Target="../slideLayouts/slideLayout2.xml"/><Relationship Id="rId6" Type="http://schemas.openxmlformats.org/officeDocument/2006/relationships/image" Target="../media/image75.wmf"/><Relationship Id="rId15" Type="http://schemas.openxmlformats.org/officeDocument/2006/relationships/oleObject" Target="../embeddings/oleObject66.bin"/><Relationship Id="rId23" Type="http://schemas.openxmlformats.org/officeDocument/2006/relationships/image" Target="../media/image114.wmf"/><Relationship Id="rId28" Type="http://schemas.openxmlformats.org/officeDocument/2006/relationships/oleObject" Target="../embeddings/oleObject72.bin"/><Relationship Id="rId36" Type="http://schemas.openxmlformats.org/officeDocument/2006/relationships/oleObject" Target="../embeddings/oleObject76.bin"/><Relationship Id="rId49" Type="http://schemas.openxmlformats.org/officeDocument/2006/relationships/image" Target="../media/image127.wmf"/><Relationship Id="rId57" Type="http://schemas.openxmlformats.org/officeDocument/2006/relationships/image" Target="../media/image131.wmf"/><Relationship Id="rId10" Type="http://schemas.openxmlformats.org/officeDocument/2006/relationships/image" Target="../media/image107.wmf"/><Relationship Id="rId31" Type="http://schemas.openxmlformats.org/officeDocument/2006/relationships/image" Target="../media/image118.wmf"/><Relationship Id="rId44" Type="http://schemas.openxmlformats.org/officeDocument/2006/relationships/oleObject" Target="../embeddings/oleObject80.bin"/><Relationship Id="rId52" Type="http://schemas.openxmlformats.org/officeDocument/2006/relationships/oleObject" Target="../embeddings/oleObject84.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3.pn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20.png"/><Relationship Id="rId3" Type="http://schemas.openxmlformats.org/officeDocument/2006/relationships/slideLayout" Target="../slideLayouts/slideLayout2.xml"/><Relationship Id="rId7" Type="http://schemas.openxmlformats.org/officeDocument/2006/relationships/image" Target="../media/image1031.png"/><Relationship Id="rId12" Type="http://schemas.openxmlformats.org/officeDocument/2006/relationships/image" Target="../media/image10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21.png"/><Relationship Id="rId11" Type="http://schemas.openxmlformats.org/officeDocument/2006/relationships/image" Target="../media/image1000.png"/><Relationship Id="rId5" Type="http://schemas.openxmlformats.org/officeDocument/2006/relationships/image" Target="../media/image1011.png"/><Relationship Id="rId10" Type="http://schemas.openxmlformats.org/officeDocument/2006/relationships/image" Target="../media/image990.png"/><Relationship Id="rId4" Type="http://schemas.openxmlformats.org/officeDocument/2006/relationships/image" Target="../media/image132.png"/><Relationship Id="rId9" Type="http://schemas.openxmlformats.org/officeDocument/2006/relationships/image" Target="../media/image980.png"/><Relationship Id="rId14" Type="http://schemas.openxmlformats.org/officeDocument/2006/relationships/image" Target="../media/image10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oleObject" Target="../embeddings/oleObject92.bin"/><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image" Target="../media/image138.wmf"/><Relationship Id="rId17" Type="http://schemas.openxmlformats.org/officeDocument/2006/relationships/image" Target="../media/image153.png"/><Relationship Id="rId2" Type="http://schemas.openxmlformats.org/officeDocument/2006/relationships/notesSlide" Target="../notesSlides/notesSlide4.xml"/><Relationship Id="rId16"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35.wmf"/><Relationship Id="rId11" Type="http://schemas.openxmlformats.org/officeDocument/2006/relationships/oleObject" Target="../embeddings/oleObject91.bin"/><Relationship Id="rId5" Type="http://schemas.openxmlformats.org/officeDocument/2006/relationships/oleObject" Target="../embeddings/oleObject88.bin"/><Relationship Id="rId15" Type="http://schemas.openxmlformats.org/officeDocument/2006/relationships/image" Target="../media/image140.png"/><Relationship Id="rId10" Type="http://schemas.openxmlformats.org/officeDocument/2006/relationships/image" Target="../media/image137.wmf"/><Relationship Id="rId4" Type="http://schemas.openxmlformats.org/officeDocument/2006/relationships/image" Target="../media/image134.wmf"/><Relationship Id="rId9" Type="http://schemas.openxmlformats.org/officeDocument/2006/relationships/oleObject" Target="../embeddings/oleObject90.bin"/><Relationship Id="rId14" Type="http://schemas.openxmlformats.org/officeDocument/2006/relationships/image" Target="../media/image139.wmf"/></Relationships>
</file>

<file path=ppt/slides/_rels/slide39.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1020.png"/><Relationship Id="rId12" Type="http://schemas.openxmlformats.org/officeDocument/2006/relationships/image" Target="../media/image1010.png"/><Relationship Id="rId1" Type="http://schemas.openxmlformats.org/officeDocument/2006/relationships/slideLayout" Target="../slideLayouts/slideLayout2.xml"/><Relationship Id="rId11" Type="http://schemas.openxmlformats.org/officeDocument/2006/relationships/image" Target="../media/image1000.png"/><Relationship Id="rId10" Type="http://schemas.openxmlformats.org/officeDocument/2006/relationships/image" Target="../media/image990.png"/><Relationship Id="rId9" Type="http://schemas.openxmlformats.org/officeDocument/2006/relationships/image" Target="../media/image980.png"/><Relationship Id="rId14" Type="http://schemas.openxmlformats.org/officeDocument/2006/relationships/image" Target="../media/image1030.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wmf"/><Relationship Id="rId3" Type="http://schemas.openxmlformats.org/officeDocument/2006/relationships/image" Target="../media/image2.png"/><Relationship Id="rId7" Type="http://schemas.openxmlformats.org/officeDocument/2006/relationships/image" Target="../media/image4.wmf"/><Relationship Id="rId12" Type="http://schemas.openxmlformats.org/officeDocument/2006/relationships/oleObject" Target="../embeddings/oleObject5.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6.wmf"/><Relationship Id="rId5" Type="http://schemas.openxmlformats.org/officeDocument/2006/relationships/image" Target="../media/image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5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3.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oleObject" Target="../embeddings/oleObject10.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11" Type="http://schemas.openxmlformats.org/officeDocument/2006/relationships/image" Target="../media/image8.png"/><Relationship Id="rId5" Type="http://schemas.openxmlformats.org/officeDocument/2006/relationships/oleObject" Target="../embeddings/oleObject7.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oleObject" Target="../embeddings/oleObject12.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oleObject" Target="../embeddings/oleObject16.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18.bin"/></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w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oleObject" Target="../embeddings/oleObject20.bin"/><Relationship Id="rId5" Type="http://schemas.openxmlformats.org/officeDocument/2006/relationships/image" Target="../media/image23.wmf"/><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651969" y="1940167"/>
            <a:ext cx="9218193" cy="2546874"/>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FF"/>
                </a:solidFill>
                <a:latin typeface="Times New Roman" panose="02020603050405020304" pitchFamily="18" charset="0"/>
                <a:cs typeface="Times New Roman" panose="02020603050405020304" pitchFamily="18" charset="0"/>
              </a:rPr>
              <a:t>“</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đạp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đến</a:t>
            </a:r>
            <a:r>
              <a:rPr lang="en-US" sz="3200" dirty="0">
                <a:solidFill>
                  <a:srgbClr val="0000FF"/>
                </a:solidFill>
                <a:latin typeface="Times New Roman" panose="02020603050405020304" pitchFamily="18" charset="0"/>
                <a:cs typeface="Times New Roman" panose="02020603050405020304" pitchFamily="18" charset="0"/>
              </a:rPr>
              <a:t> B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tốc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đổi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20 km/h </a:t>
            </a:r>
            <a:r>
              <a:rPr lang="vi-VN" sz="3200" dirty="0">
                <a:solidFill>
                  <a:srgbClr val="0000FF"/>
                </a:solidFill>
                <a:latin typeface="Times New Roman" panose="02020603050405020304" pitchFamily="18" charset="0"/>
                <a:cs typeface="Times New Roman" panose="02020603050405020304" pitchFamily="18" charset="0"/>
              </a:rPr>
              <a:t>hết</a:t>
            </a:r>
            <a:r>
              <a:rPr lang="en-US" sz="3200" dirty="0">
                <a:solidFill>
                  <a:srgbClr val="0000FF"/>
                </a:solidFill>
                <a:latin typeface="Times New Roman" panose="02020603050405020304" pitchFamily="18" charset="0"/>
                <a:cs typeface="Times New Roman" panose="02020603050405020304" pitchFamily="18" charset="0"/>
              </a:rPr>
              <a:t> 6 </a:t>
            </a:r>
            <a:r>
              <a:rPr lang="en-US" sz="3200" dirty="0" err="1">
                <a:solidFill>
                  <a:srgbClr val="0000FF"/>
                </a:solidFill>
                <a:latin typeface="Times New Roman" panose="02020603050405020304" pitchFamily="18" charset="0"/>
                <a:cs typeface="Times New Roman" panose="02020603050405020304" pitchFamily="18" charset="0"/>
              </a:rPr>
              <a:t>giờ</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Hỏi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gắn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máy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tốc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đổi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40 km/h </a:t>
            </a:r>
            <a:r>
              <a:rPr lang="en-US" sz="3200" dirty="0" err="1">
                <a:solidFill>
                  <a:srgbClr val="0000FF"/>
                </a:solidFill>
                <a:latin typeface="Times New Roman" panose="02020603050405020304" pitchFamily="18" charset="0"/>
                <a:cs typeface="Times New Roman" panose="02020603050405020304" pitchFamily="18" charset="0"/>
              </a:rPr>
              <a:t>thì</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hết</a:t>
            </a:r>
            <a:r>
              <a:rPr lang="en-US" sz="3200" dirty="0">
                <a:solidFill>
                  <a:srgbClr val="0000FF"/>
                </a:solidFill>
                <a:latin typeface="Times New Roman" panose="02020603050405020304" pitchFamily="18" charset="0"/>
                <a:cs typeface="Times New Roman" panose="02020603050405020304" pitchFamily="18" charset="0"/>
              </a:rPr>
              <a:t> bao </a:t>
            </a:r>
            <a:r>
              <a:rPr lang="en-US" sz="3200" dirty="0" err="1">
                <a:solidFill>
                  <a:srgbClr val="0000FF"/>
                </a:solidFill>
                <a:latin typeface="Times New Roman" panose="02020603050405020304" pitchFamily="18" charset="0"/>
                <a:cs typeface="Times New Roman" panose="02020603050405020304" pitchFamily="18" charset="0"/>
              </a:rPr>
              <a:t>nhiêu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gian</a:t>
            </a:r>
            <a:r>
              <a:rPr lang="en-US" sz="32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741538" y="950150"/>
            <a:ext cx="250653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784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AutoShape 2"/>
              <p:cNvSpPr>
                <a:spLocks noChangeArrowheads="1"/>
              </p:cNvSpPr>
              <p:nvPr/>
            </p:nvSpPr>
            <p:spPr bwMode="auto">
              <a:xfrm>
                <a:off x="286198" y="1466080"/>
                <a:ext cx="6863632" cy="4733663"/>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xmlns="">
          <p:sp>
            <p:nvSpPr>
              <p:cNvPr id="3" name="AutoShape 2"/>
              <p:cNvSpPr>
                <a:spLocks noRot="1" noChangeAspect="1" noMove="1" noResize="1" noEditPoints="1" noAdjustHandles="1" noChangeArrowheads="1" noChangeShapeType="1" noTextEdit="1"/>
              </p:cNvSpPr>
              <p:nvPr/>
            </p:nvSpPr>
            <p:spPr bwMode="auto">
              <a:xfrm>
                <a:off x="286198" y="1466080"/>
                <a:ext cx="6863632" cy="4733663"/>
              </a:xfrm>
              <a:prstGeom prst="roundRect">
                <a:avLst>
                  <a:gd name="adj" fmla="val 12880"/>
                </a:avLst>
              </a:prstGeom>
              <a:blipFill>
                <a:blip r:embed="rId2"/>
                <a:stretch>
                  <a:fillRect/>
                </a:stretch>
              </a:blipFill>
              <a:ln w="9525">
                <a:solidFill>
                  <a:srgbClr val="FF0000"/>
                </a:solidFill>
                <a:prstDash val="lgDash"/>
                <a:round/>
                <a:headEnd/>
                <a:tailEnd/>
              </a:ln>
            </p:spPr>
            <p:txBody>
              <a:bodyPr/>
              <a:lstStyle/>
              <a:p>
                <a:r>
                  <a:rPr lang="vi-VN">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638771270"/>
              </p:ext>
            </p:extLst>
          </p:nvPr>
        </p:nvGraphicFramePr>
        <p:xfrm>
          <a:off x="7533801" y="1533080"/>
          <a:ext cx="2881785" cy="1066288"/>
        </p:xfrm>
        <a:graphic>
          <a:graphicData uri="http://schemas.openxmlformats.org/presentationml/2006/ole">
            <mc:AlternateContent xmlns:mc="http://schemas.openxmlformats.org/markup-compatibility/2006">
              <mc:Choice xmlns:v="urn:schemas-microsoft-com:vml" Requires="v">
                <p:oleObj name="Equation" r:id="rId3" imgW="1630765" imgH="603504" progId="Equation.DSMT4">
                  <p:embed/>
                </p:oleObj>
              </mc:Choice>
              <mc:Fallback>
                <p:oleObj name="Equation" r:id="rId3" imgW="1630765" imgH="603504" progId="Equation.DSMT4">
                  <p:embed/>
                  <p:pic>
                    <p:nvPicPr>
                      <p:cNvPr id="24" name="Object 23"/>
                      <p:cNvPicPr/>
                      <p:nvPr/>
                    </p:nvPicPr>
                    <p:blipFill>
                      <a:blip r:embed="rId4"/>
                      <a:stretch>
                        <a:fillRect/>
                      </a:stretch>
                    </p:blipFill>
                    <p:spPr>
                      <a:xfrm>
                        <a:off x="7533801" y="1533080"/>
                        <a:ext cx="2881785" cy="106628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714482030"/>
              </p:ext>
            </p:extLst>
          </p:nvPr>
        </p:nvGraphicFramePr>
        <p:xfrm>
          <a:off x="7738910" y="2528224"/>
          <a:ext cx="1849142" cy="1400355"/>
        </p:xfrm>
        <a:graphic>
          <a:graphicData uri="http://schemas.openxmlformats.org/presentationml/2006/ole">
            <mc:AlternateContent xmlns:mc="http://schemas.openxmlformats.org/markup-compatibility/2006">
              <mc:Choice xmlns:v="urn:schemas-microsoft-com:vml" Requires="v">
                <p:oleObj name="Equation" r:id="rId5" imgW="870077" imgH="658302" progId="Equation.DSMT4">
                  <p:embed/>
                </p:oleObj>
              </mc:Choice>
              <mc:Fallback>
                <p:oleObj name="Equation" r:id="rId5" imgW="870077" imgH="658302" progId="Equation.DSMT4">
                  <p:embed/>
                  <p:pic>
                    <p:nvPicPr>
                      <p:cNvPr id="25" name="Object 24"/>
                      <p:cNvPicPr/>
                      <p:nvPr/>
                    </p:nvPicPr>
                    <p:blipFill>
                      <a:blip r:embed="rId6"/>
                      <a:stretch>
                        <a:fillRect/>
                      </a:stretch>
                    </p:blipFill>
                    <p:spPr>
                      <a:xfrm>
                        <a:off x="7738910" y="2528224"/>
                        <a:ext cx="1849142" cy="140035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505209488"/>
              </p:ext>
            </p:extLst>
          </p:nvPr>
        </p:nvGraphicFramePr>
        <p:xfrm>
          <a:off x="7738910" y="3832912"/>
          <a:ext cx="1978281" cy="584775"/>
        </p:xfrm>
        <a:graphic>
          <a:graphicData uri="http://schemas.openxmlformats.org/presentationml/2006/ole">
            <mc:AlternateContent xmlns:mc="http://schemas.openxmlformats.org/markup-compatibility/2006">
              <mc:Choice xmlns:v="urn:schemas-microsoft-com:vml" Requires="v">
                <p:oleObj name="Equation" r:id="rId7" imgW="1010412" imgH="298868" progId="Equation.DSMT4">
                  <p:embed/>
                </p:oleObj>
              </mc:Choice>
              <mc:Fallback>
                <p:oleObj name="Equation" r:id="rId7" imgW="1010412" imgH="298868" progId="Equation.DSMT4">
                  <p:embed/>
                  <p:pic>
                    <p:nvPicPr>
                      <p:cNvPr id="26" name="Object 25"/>
                      <p:cNvPicPr/>
                      <p:nvPr/>
                    </p:nvPicPr>
                    <p:blipFill>
                      <a:blip r:embed="rId8"/>
                      <a:stretch>
                        <a:fillRect/>
                      </a:stretch>
                    </p:blipFill>
                    <p:spPr>
                      <a:xfrm>
                        <a:off x="7738910" y="3832912"/>
                        <a:ext cx="1978281" cy="584775"/>
                      </a:xfrm>
                      <a:prstGeom prst="rect">
                        <a:avLst/>
                      </a:prstGeom>
                    </p:spPr>
                  </p:pic>
                </p:oleObj>
              </mc:Fallback>
            </mc:AlternateContent>
          </a:graphicData>
        </a:graphic>
      </p:graphicFrame>
      <p:sp>
        <p:nvSpPr>
          <p:cNvPr id="27" name="Rectangle 13"/>
          <p:cNvSpPr>
            <a:spLocks noChangeArrowheads="1"/>
          </p:cNvSpPr>
          <p:nvPr/>
        </p:nvSpPr>
        <p:spPr bwMode="auto">
          <a:xfrm>
            <a:off x="7738910" y="4561582"/>
            <a:ext cx="445309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x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vi-VN"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 hệ số tỉ lệ a</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45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noChangeArrowheads="1"/>
          </p:cNvSpPr>
          <p:nvPr/>
        </p:nvSpPr>
        <p:spPr bwMode="auto">
          <a:xfrm>
            <a:off x="167951" y="1643584"/>
            <a:ext cx="5928050" cy="3964114"/>
          </a:xfrm>
          <a:prstGeom prst="flowChartAlternate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3200" b="1" i="0" u="none" strike="noStrike" cap="none" normalizeH="0" baseline="0" dirty="0">
                <a:ln>
                  <a:noFill/>
                </a:ln>
                <a:solidFill>
                  <a:srgbClr val="BE1522"/>
                </a:solidFill>
                <a:effectLst/>
                <a:latin typeface="Times New Roman" panose="02020603050405020304" pitchFamily="18" charset="0"/>
              </a:rPr>
              <a:t>Bài 1- SGK tr20:</a:t>
            </a:r>
            <a:r>
              <a:rPr kumimoji="0" lang="en-US" sz="3200" b="0" i="0" u="none" strike="noStrike" cap="none" normalizeH="0" baseline="0" dirty="0">
                <a:ln>
                  <a:noFill/>
                </a:ln>
                <a:solidFill>
                  <a:srgbClr val="BE1522"/>
                </a:solidFill>
                <a:effectLst/>
                <a:latin typeface="Times New Roman" panose="02020603050405020304" pitchFamily="18" charset="0"/>
              </a:rPr>
              <a:t> </a:t>
            </a:r>
            <a:r>
              <a:rPr kumimoji="0" lang="en-US" sz="3200" b="0" i="0" u="none" strike="noStrike" cap="none" normalizeH="0" baseline="0" dirty="0">
                <a:ln>
                  <a:noFill/>
                </a:ln>
                <a:solidFill>
                  <a:schemeClr val="tx1"/>
                </a:solidFill>
                <a:effectLst/>
                <a:latin typeface="Times New Roman" panose="02020603050405020304" pitchFamily="18" charset="0"/>
              </a:rPr>
              <a:t>Cho </a:t>
            </a:r>
            <a:r>
              <a:rPr kumimoji="0" lang="en-US" sz="3200" b="0" i="0" u="none" strike="noStrike" cap="none" normalizeH="0" baseline="0" dirty="0" err="1">
                <a:ln>
                  <a:noFill/>
                </a:ln>
                <a:solidFill>
                  <a:schemeClr val="tx1"/>
                </a:solidFill>
                <a:effectLst/>
                <a:latin typeface="Times New Roman" panose="02020603050405020304" pitchFamily="18" charset="0"/>
              </a:rPr>
              <a:t>biết</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hai</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đại</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lượng</a:t>
            </a:r>
            <a:r>
              <a:rPr kumimoji="0" lang="en-US" sz="3200" b="0" i="0" u="none" strike="noStrike" cap="none" normalizeH="0" baseline="0" dirty="0">
                <a:ln>
                  <a:noFill/>
                </a:ln>
                <a:solidFill>
                  <a:schemeClr val="tx1"/>
                </a:solidFill>
                <a:effectLst/>
                <a:latin typeface="Times New Roman" panose="02020603050405020304" pitchFamily="18" charset="0"/>
              </a:rPr>
              <a:t> a </a:t>
            </a:r>
            <a:r>
              <a:rPr kumimoji="0" lang="en-US" sz="3200" b="0" i="0" u="none" strike="noStrike" cap="none" normalizeH="0" baseline="0" dirty="0" err="1">
                <a:ln>
                  <a:noFill/>
                </a:ln>
                <a:solidFill>
                  <a:schemeClr val="tx1"/>
                </a:solidFill>
                <a:effectLst/>
                <a:latin typeface="Times New Roman" panose="02020603050405020304" pitchFamily="18" charset="0"/>
              </a:rPr>
              <a:t>và</a:t>
            </a:r>
            <a:r>
              <a:rPr kumimoji="0" lang="en-US" sz="3200" b="0" i="0" u="none" strike="noStrike" cap="none" normalizeH="0" baseline="0" dirty="0">
                <a:ln>
                  <a:noFill/>
                </a:ln>
                <a:solidFill>
                  <a:schemeClr val="tx1"/>
                </a:solidFill>
                <a:effectLst/>
                <a:latin typeface="Times New Roman" panose="02020603050405020304" pitchFamily="18" charset="0"/>
              </a:rPr>
              <a:t> b </a:t>
            </a:r>
            <a:r>
              <a:rPr kumimoji="0" lang="en-US" sz="3200" b="0" i="0" u="none" strike="noStrike" cap="none" normalizeH="0" baseline="0" dirty="0" err="1">
                <a:ln>
                  <a:noFill/>
                </a:ln>
                <a:solidFill>
                  <a:schemeClr val="tx1"/>
                </a:solidFill>
                <a:effectLst/>
                <a:latin typeface="Times New Roman" panose="02020603050405020304" pitchFamily="18" charset="0"/>
              </a:rPr>
              <a:t>tỉ</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lệ</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nghịch</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với</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nhau</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và</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khi</a:t>
            </a:r>
            <a:r>
              <a:rPr kumimoji="0" lang="en-US" sz="3200" b="0" i="0" u="none" strike="noStrike" cap="none" normalizeH="0" baseline="0" dirty="0">
                <a:ln>
                  <a:noFill/>
                </a:ln>
                <a:solidFill>
                  <a:schemeClr val="tx1"/>
                </a:solidFill>
                <a:effectLst/>
                <a:latin typeface="Times New Roman" panose="02020603050405020304" pitchFamily="18" charset="0"/>
              </a:rPr>
              <a:t> a = 3 </a:t>
            </a:r>
            <a:r>
              <a:rPr kumimoji="0" lang="en-US" sz="3200" b="0" i="0" u="none" strike="noStrike" cap="none" normalizeH="0" baseline="0" dirty="0" err="1">
                <a:ln>
                  <a:noFill/>
                </a:ln>
                <a:solidFill>
                  <a:schemeClr val="tx1"/>
                </a:solidFill>
                <a:effectLst/>
                <a:latin typeface="Times New Roman" panose="02020603050405020304" pitchFamily="18" charset="0"/>
              </a:rPr>
              <a:t>thì</a:t>
            </a:r>
            <a:r>
              <a:rPr kumimoji="0" lang="en-US" sz="3200" b="0" i="0" u="none" strike="noStrike" cap="none" normalizeH="0" dirty="0">
                <a:ln>
                  <a:noFill/>
                </a:ln>
                <a:solidFill>
                  <a:schemeClr val="tx1"/>
                </a:solidFill>
                <a:effectLst/>
                <a:latin typeface="Times New Roman" panose="02020603050405020304" pitchFamily="18" charset="0"/>
              </a:rPr>
              <a:t> b = -10.</a:t>
            </a:r>
            <a:r>
              <a:rPr kumimoji="0" lang="en-US" sz="32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anose="02020603050405020304" pitchFamily="18" charset="0"/>
              </a:rPr>
              <a:t>a) </a:t>
            </a:r>
            <a:r>
              <a:rPr kumimoji="0" lang="en-US" sz="3200" b="0" i="0" u="none" strike="noStrike" cap="none" normalizeH="0" baseline="0" dirty="0" err="1">
                <a:ln>
                  <a:noFill/>
                </a:ln>
                <a:solidFill>
                  <a:schemeClr val="tx1"/>
                </a:solidFill>
                <a:effectLst/>
                <a:latin typeface="Times New Roman" panose="02020603050405020304" pitchFamily="18" charset="0"/>
              </a:rPr>
              <a:t>Tìm</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hệ</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số</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tỉ</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lệ</a:t>
            </a:r>
            <a:r>
              <a:rPr kumimoji="0" lang="en-US" sz="32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anose="02020603050405020304" pitchFamily="18" charset="0"/>
              </a:rPr>
              <a:t>b) </a:t>
            </a:r>
            <a:r>
              <a:rPr kumimoji="0" lang="en-US" sz="3200" b="0" i="0" u="none" strike="noStrike" cap="none" normalizeH="0" baseline="0" dirty="0" err="1">
                <a:ln>
                  <a:noFill/>
                </a:ln>
                <a:solidFill>
                  <a:schemeClr val="tx1"/>
                </a:solidFill>
                <a:effectLst/>
                <a:latin typeface="Times New Roman" panose="02020603050405020304" pitchFamily="18" charset="0"/>
              </a:rPr>
              <a:t>Hãy</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biểu</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diễn</a:t>
            </a:r>
            <a:r>
              <a:rPr kumimoji="0" lang="en-US" sz="3200" b="0" i="0" u="none" strike="noStrike" cap="none" normalizeH="0" baseline="0" dirty="0">
                <a:ln>
                  <a:noFill/>
                </a:ln>
                <a:solidFill>
                  <a:schemeClr val="tx1"/>
                </a:solidFill>
                <a:effectLst/>
                <a:latin typeface="Times New Roman" panose="02020603050405020304" pitchFamily="18" charset="0"/>
              </a:rPr>
              <a:t> a </a:t>
            </a:r>
            <a:r>
              <a:rPr kumimoji="0" lang="en-US" sz="3200" b="0" i="0" u="none" strike="noStrike" cap="none" normalizeH="0" baseline="0" dirty="0" err="1">
                <a:ln>
                  <a:noFill/>
                </a:ln>
                <a:solidFill>
                  <a:schemeClr val="tx1"/>
                </a:solidFill>
                <a:effectLst/>
                <a:latin typeface="Times New Roman" panose="02020603050405020304" pitchFamily="18" charset="0"/>
              </a:rPr>
              <a:t>theo</a:t>
            </a:r>
            <a:r>
              <a:rPr kumimoji="0" lang="en-US" sz="3200" b="0" i="0" u="none" strike="noStrike" cap="none" normalizeH="0" baseline="0" dirty="0">
                <a:ln>
                  <a:noFill/>
                </a:ln>
                <a:solidFill>
                  <a:schemeClr val="tx1"/>
                </a:solidFill>
                <a:effectLst/>
                <a:latin typeface="Times New Roman" panose="02020603050405020304" pitchFamily="18" charset="0"/>
              </a:rPr>
              <a:t> 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anose="02020603050405020304" pitchFamily="18" charset="0"/>
              </a:rPr>
              <a:t>c) </a:t>
            </a:r>
            <a:r>
              <a:rPr kumimoji="0" lang="en-US" sz="3200" b="0" i="0" u="none" strike="noStrike" cap="none" normalizeH="0" baseline="0" dirty="0" err="1">
                <a:ln>
                  <a:noFill/>
                </a:ln>
                <a:solidFill>
                  <a:schemeClr val="tx1"/>
                </a:solidFill>
                <a:effectLst/>
                <a:latin typeface="Times New Roman" panose="02020603050405020304" pitchFamily="18" charset="0"/>
              </a:rPr>
              <a:t>Tính</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giá</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trị</a:t>
            </a:r>
            <a:r>
              <a:rPr kumimoji="0" lang="en-US" sz="3200" b="0" i="0" u="none" strike="noStrike" cap="none" normalizeH="0" baseline="0" dirty="0">
                <a:ln>
                  <a:noFill/>
                </a:ln>
                <a:solidFill>
                  <a:schemeClr val="tx1"/>
                </a:solidFill>
                <a:effectLst/>
                <a:latin typeface="Times New Roman" panose="02020603050405020304" pitchFamily="18" charset="0"/>
              </a:rPr>
              <a:t> </a:t>
            </a:r>
            <a:r>
              <a:rPr kumimoji="0" lang="en-US" sz="3200" b="0" i="0" u="none" strike="noStrike" cap="none" normalizeH="0" baseline="0" dirty="0" err="1">
                <a:ln>
                  <a:noFill/>
                </a:ln>
                <a:solidFill>
                  <a:schemeClr val="tx1"/>
                </a:solidFill>
                <a:effectLst/>
                <a:latin typeface="Times New Roman" panose="02020603050405020304" pitchFamily="18" charset="0"/>
              </a:rPr>
              <a:t>của</a:t>
            </a:r>
            <a:r>
              <a:rPr kumimoji="0" lang="en-US" sz="3200" b="0" i="0" u="none" strike="noStrike" cap="none" normalizeH="0" baseline="0" dirty="0">
                <a:ln>
                  <a:noFill/>
                </a:ln>
                <a:solidFill>
                  <a:schemeClr val="tx1"/>
                </a:solidFill>
                <a:effectLst/>
                <a:latin typeface="Times New Roman" panose="02020603050405020304" pitchFamily="18" charset="0"/>
              </a:rPr>
              <a:t> a </a:t>
            </a:r>
            <a:r>
              <a:rPr kumimoji="0" lang="en-US" sz="3200" b="0" i="0" u="none" strike="noStrike" cap="none" normalizeH="0" baseline="0" dirty="0" err="1">
                <a:ln>
                  <a:noFill/>
                </a:ln>
                <a:solidFill>
                  <a:schemeClr val="tx1"/>
                </a:solidFill>
                <a:effectLst/>
                <a:latin typeface="Times New Roman" panose="02020603050405020304" pitchFamily="18" charset="0"/>
              </a:rPr>
              <a:t>khi</a:t>
            </a:r>
            <a:r>
              <a:rPr kumimoji="0" lang="en-US" sz="3200" b="0" i="0" u="none" strike="noStrike" cap="none" normalizeH="0" baseline="0" dirty="0">
                <a:ln>
                  <a:noFill/>
                </a:ln>
                <a:solidFill>
                  <a:schemeClr val="tx1"/>
                </a:solidFill>
                <a:effectLst/>
                <a:latin typeface="Times New Roman" panose="02020603050405020304" pitchFamily="18" charset="0"/>
              </a:rPr>
              <a:t> b = 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anose="02020603050405020304" pitchFamily="18" charset="0"/>
              </a:rPr>
              <a:t>b = 14.</a:t>
            </a:r>
            <a:endParaRPr kumimoji="0" lang="en-US" sz="32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75" y="-42434"/>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847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657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p:cNvSpPr>
            <a:spLocks noChangeArrowheads="1"/>
          </p:cNvSpPr>
          <p:nvPr/>
        </p:nvSpPr>
        <p:spPr bwMode="auto">
          <a:xfrm>
            <a:off x="0" y="235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p:cNvGraphicFramePr>
            <a:graphicFrameLocks noChangeAspect="1"/>
          </p:cNvGraphicFramePr>
          <p:nvPr>
            <p:extLst>
              <p:ext uri="{D42A27DB-BD31-4B8C-83A1-F6EECF244321}">
                <p14:modId xmlns:p14="http://schemas.microsoft.com/office/powerpoint/2010/main" val="295359352"/>
              </p:ext>
            </p:extLst>
          </p:nvPr>
        </p:nvGraphicFramePr>
        <p:xfrm>
          <a:off x="6838930" y="2519698"/>
          <a:ext cx="1859528" cy="999268"/>
        </p:xfrm>
        <a:graphic>
          <a:graphicData uri="http://schemas.openxmlformats.org/presentationml/2006/ole">
            <mc:AlternateContent xmlns:mc="http://schemas.openxmlformats.org/markup-compatibility/2006">
              <mc:Choice xmlns:v="urn:schemas-microsoft-com:vml" Requires="v">
                <p:oleObj name="Equation" r:id="rId3" imgW="1130040" imgH="609480" progId="Equation.DSMT4">
                  <p:embed/>
                </p:oleObj>
              </mc:Choice>
              <mc:Fallback>
                <p:oleObj name="Equation" r:id="rId3" imgW="1130040" imgH="609480" progId="Equation.DSMT4">
                  <p:embed/>
                  <p:pic>
                    <p:nvPicPr>
                      <p:cNvPr id="34" name="Object 33"/>
                      <p:cNvPicPr>
                        <a:picLocks noChangeAspect="1" noChangeArrowheads="1"/>
                      </p:cNvPicPr>
                      <p:nvPr/>
                    </p:nvPicPr>
                    <p:blipFill>
                      <a:blip r:embed="rId4"/>
                      <a:srcRect/>
                      <a:stretch>
                        <a:fillRect/>
                      </a:stretch>
                    </p:blipFill>
                    <p:spPr bwMode="auto">
                      <a:xfrm>
                        <a:off x="6838930" y="2519698"/>
                        <a:ext cx="1859528" cy="999268"/>
                      </a:xfrm>
                      <a:prstGeom prst="rect">
                        <a:avLst/>
                      </a:prstGeom>
                      <a:noFill/>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260189308"/>
              </p:ext>
            </p:extLst>
          </p:nvPr>
        </p:nvGraphicFramePr>
        <p:xfrm>
          <a:off x="6818481" y="3449855"/>
          <a:ext cx="3199725" cy="736169"/>
        </p:xfrm>
        <a:graphic>
          <a:graphicData uri="http://schemas.openxmlformats.org/presentationml/2006/ole">
            <mc:AlternateContent xmlns:mc="http://schemas.openxmlformats.org/markup-compatibility/2006">
              <mc:Choice xmlns:v="urn:schemas-microsoft-com:vml" Requires="v">
                <p:oleObj name="Equation" r:id="rId5" imgW="2628720" imgH="609480" progId="Equation.DSMT4">
                  <p:embed/>
                </p:oleObj>
              </mc:Choice>
              <mc:Fallback>
                <p:oleObj name="Equation" r:id="rId5" imgW="2628720" imgH="609480" progId="Equation.DSMT4">
                  <p:embed/>
                  <p:pic>
                    <p:nvPicPr>
                      <p:cNvPr id="35" name="Object 34"/>
                      <p:cNvPicPr>
                        <a:picLocks noChangeAspect="1" noChangeArrowheads="1"/>
                      </p:cNvPicPr>
                      <p:nvPr/>
                    </p:nvPicPr>
                    <p:blipFill>
                      <a:blip r:embed="rId6"/>
                      <a:srcRect/>
                      <a:stretch>
                        <a:fillRect/>
                      </a:stretch>
                    </p:blipFill>
                    <p:spPr bwMode="auto">
                      <a:xfrm>
                        <a:off x="6818481" y="3449855"/>
                        <a:ext cx="3199725" cy="736169"/>
                      </a:xfrm>
                      <a:prstGeom prst="rect">
                        <a:avLst/>
                      </a:prstGeom>
                      <a:noFill/>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29013679"/>
              </p:ext>
            </p:extLst>
          </p:nvPr>
        </p:nvGraphicFramePr>
        <p:xfrm>
          <a:off x="6688955" y="4259260"/>
          <a:ext cx="3662832" cy="885495"/>
        </p:xfrm>
        <a:graphic>
          <a:graphicData uri="http://schemas.openxmlformats.org/presentationml/2006/ole">
            <mc:AlternateContent xmlns:mc="http://schemas.openxmlformats.org/markup-compatibility/2006">
              <mc:Choice xmlns:v="urn:schemas-microsoft-com:vml" Requires="v">
                <p:oleObj name="Equation" r:id="rId7" imgW="2501640" imgH="609480" progId="Equation.DSMT4">
                  <p:embed/>
                </p:oleObj>
              </mc:Choice>
              <mc:Fallback>
                <p:oleObj name="Equation" r:id="rId7" imgW="2501640" imgH="609480" progId="Equation.DSMT4">
                  <p:embed/>
                  <p:pic>
                    <p:nvPicPr>
                      <p:cNvPr id="36" name="Object 35"/>
                      <p:cNvPicPr>
                        <a:picLocks noChangeAspect="1" noChangeArrowheads="1"/>
                      </p:cNvPicPr>
                      <p:nvPr/>
                    </p:nvPicPr>
                    <p:blipFill>
                      <a:blip r:embed="rId8"/>
                      <a:srcRect/>
                      <a:stretch>
                        <a:fillRect/>
                      </a:stretch>
                    </p:blipFill>
                    <p:spPr bwMode="auto">
                      <a:xfrm>
                        <a:off x="6688955" y="4259260"/>
                        <a:ext cx="3662832" cy="885495"/>
                      </a:xfrm>
                      <a:prstGeom prst="rect">
                        <a:avLst/>
                      </a:prstGeom>
                      <a:noFill/>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692627790"/>
              </p:ext>
            </p:extLst>
          </p:nvPr>
        </p:nvGraphicFramePr>
        <p:xfrm>
          <a:off x="8655569" y="1895475"/>
          <a:ext cx="2725273" cy="457200"/>
        </p:xfrm>
        <a:graphic>
          <a:graphicData uri="http://schemas.openxmlformats.org/presentationml/2006/ole">
            <mc:AlternateContent xmlns:mc="http://schemas.openxmlformats.org/markup-compatibility/2006">
              <mc:Choice xmlns:v="urn:schemas-microsoft-com:vml" Requires="v">
                <p:oleObj name="Equation" r:id="rId9" imgW="1993680" imgH="304560" progId="Equation.DSMT4">
                  <p:embed/>
                </p:oleObj>
              </mc:Choice>
              <mc:Fallback>
                <p:oleObj name="Equation" r:id="rId9" imgW="1993680" imgH="304560" progId="Equation.DSMT4">
                  <p:embed/>
                  <p:pic>
                    <p:nvPicPr>
                      <p:cNvPr id="38" name="Object 37"/>
                      <p:cNvPicPr>
                        <a:picLocks noChangeAspect="1" noChangeArrowheads="1"/>
                      </p:cNvPicPr>
                      <p:nvPr/>
                    </p:nvPicPr>
                    <p:blipFill>
                      <a:blip r:embed="rId10"/>
                      <a:srcRect/>
                      <a:stretch>
                        <a:fillRect/>
                      </a:stretch>
                    </p:blipFill>
                    <p:spPr bwMode="auto">
                      <a:xfrm>
                        <a:off x="8655569" y="1895475"/>
                        <a:ext cx="2725273" cy="457200"/>
                      </a:xfrm>
                      <a:prstGeom prst="rect">
                        <a:avLst/>
                      </a:prstGeom>
                      <a:noFill/>
                    </p:spPr>
                  </p:pic>
                </p:oleObj>
              </mc:Fallback>
            </mc:AlternateContent>
          </a:graphicData>
        </a:graphic>
      </p:graphicFrame>
      <p:sp>
        <p:nvSpPr>
          <p:cNvPr id="39" name="Rectangle 38"/>
          <p:cNvSpPr>
            <a:spLocks noChangeArrowheads="1"/>
          </p:cNvSpPr>
          <p:nvPr/>
        </p:nvSpPr>
        <p:spPr bwMode="auto">
          <a:xfrm>
            <a:off x="6688955" y="1688701"/>
            <a:ext cx="23723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757D5-9D84-2743-8B83-91601E629D84}"/>
              </a:ext>
            </a:extLst>
          </p:cNvPr>
          <p:cNvSpPr txBox="1"/>
          <p:nvPr/>
        </p:nvSpPr>
        <p:spPr>
          <a:xfrm>
            <a:off x="2926677" y="1231347"/>
            <a:ext cx="4809067" cy="3139321"/>
          </a:xfrm>
          <a:prstGeom prst="rect">
            <a:avLst/>
          </a:prstGeom>
          <a:noFill/>
        </p:spPr>
        <p:txBody>
          <a:bodyPr wrap="square" rtlCol="0">
            <a:spAutoFit/>
          </a:bodyPr>
          <a:lstStyle/>
          <a:p>
            <a:pPr algn="ctr"/>
            <a:r>
              <a:rPr lang="en-US" sz="6600" b="1" dirty="0">
                <a:solidFill>
                  <a:srgbClr val="FFC000">
                    <a:lumMod val="75000"/>
                  </a:srgbClr>
                </a:solidFill>
                <a:latin typeface="Tahoma" panose="020B0604030504040204" pitchFamily="34" charset="0"/>
                <a:ea typeface="Tahoma" panose="020B0604030504040204" pitchFamily="34" charset="0"/>
                <a:cs typeface="Tahoma" panose="020B0604030504040204" pitchFamily="34" charset="0"/>
              </a:rPr>
              <a:t>THU HOẠCH TRỨNG GÀ</a:t>
            </a:r>
          </a:p>
        </p:txBody>
      </p:sp>
      <p:pic>
        <p:nvPicPr>
          <p:cNvPr id="2" name="bensound-littleidea.mp3" descr="bensound-littleidea.mp3">
            <a:hlinkClick r:id="" action="ppaction://media"/>
            <a:extLst>
              <a:ext uri="{FF2B5EF4-FFF2-40B4-BE49-F238E27FC236}">
                <a16:creationId xmlns:a16="http://schemas.microsoft.com/office/drawing/2014/main" id="{87868596-F0F1-4F45-9763-94D7919019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1454" y="2650836"/>
            <a:ext cx="812800" cy="812800"/>
          </a:xfrm>
          <a:prstGeom prst="rect">
            <a:avLst/>
          </a:prstGeom>
        </p:spPr>
      </p:pic>
    </p:spTree>
    <p:extLst>
      <p:ext uri="{BB962C8B-B14F-4D97-AF65-F5344CB8AC3E}">
        <p14:creationId xmlns:p14="http://schemas.microsoft.com/office/powerpoint/2010/main" val="9936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EDE28-F1E3-AB47-8C4E-2C59479209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0" y="2870198"/>
            <a:ext cx="2581064" cy="3970867"/>
          </a:xfrm>
          <a:prstGeom prst="rect">
            <a:avLst/>
          </a:prstGeom>
        </p:spPr>
      </p:pic>
      <p:sp>
        <p:nvSpPr>
          <p:cNvPr id="6" name="Rounded Rectangle 5">
            <a:extLst>
              <a:ext uri="{FF2B5EF4-FFF2-40B4-BE49-F238E27FC236}">
                <a16:creationId xmlns:a16="http://schemas.microsoft.com/office/drawing/2014/main" id="{4694EDB9-E7F2-1C4D-9746-BBF5A98AE858}"/>
              </a:ext>
            </a:extLst>
          </p:cNvPr>
          <p:cNvSpPr/>
          <p:nvPr/>
        </p:nvSpPr>
        <p:spPr>
          <a:xfrm>
            <a:off x="5207000" y="5740400"/>
            <a:ext cx="1778000" cy="711198"/>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SVN-Androgyne" panose="02040603050506020204" pitchFamily="18" charset="0"/>
              </a:rPr>
              <a:t>Bắt</a:t>
            </a:r>
            <a:r>
              <a:rPr lang="en-US" sz="3200" dirty="0">
                <a:solidFill>
                  <a:prstClr val="black"/>
                </a:solidFill>
                <a:latin typeface="SVN-Androgyne" panose="02040603050506020204" pitchFamily="18" charset="0"/>
              </a:rPr>
              <a:t> </a:t>
            </a:r>
            <a:r>
              <a:rPr lang="en-US" sz="3200" dirty="0" err="1">
                <a:solidFill>
                  <a:prstClr val="black"/>
                </a:solidFill>
                <a:latin typeface="SVN-Androgyne" panose="02040603050506020204" pitchFamily="18" charset="0"/>
              </a:rPr>
              <a:t>đầu</a:t>
            </a:r>
            <a:endParaRPr lang="en-US" sz="3200" dirty="0">
              <a:solidFill>
                <a:prstClr val="black"/>
              </a:solidFill>
              <a:latin typeface="SVN-Androgyne" panose="02040603050506020204" pitchFamily="18" charset="0"/>
            </a:endParaRPr>
          </a:p>
        </p:txBody>
      </p:sp>
    </p:spTree>
    <p:extLst>
      <p:ext uri="{BB962C8B-B14F-4D97-AF65-F5344CB8AC3E}">
        <p14:creationId xmlns:p14="http://schemas.microsoft.com/office/powerpoint/2010/main" val="359549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6.25E-7 -3.7037E-7 L 0.78997 -3.7037E-7 " pathEditMode="relative" rAng="0" ptsTypes="AA">
                                      <p:cBhvr>
                                        <p:cTn id="6" dur="3250" fill="hold"/>
                                        <p:tgtEl>
                                          <p:spTgt spid="5"/>
                                        </p:tgtEl>
                                        <p:attrNameLst>
                                          <p:attrName>ppt_x</p:attrName>
                                          <p:attrName>ppt_y</p:attrName>
                                        </p:attrNameLst>
                                      </p:cBhvr>
                                      <p:rCtr x="39492" y="0"/>
                                    </p:animMotion>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2D69C8DF-2720-DB47-AC0D-36654406476B}"/>
                  </a:ext>
                </a:extLst>
              </p:cNvPr>
              <p:cNvSpPr/>
              <p:nvPr/>
            </p:nvSpPr>
            <p:spPr>
              <a:xfrm>
                <a:off x="763379" y="365166"/>
                <a:ext cx="959136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800" b="1" dirty="0">
                    <a:solidFill>
                      <a:srgbClr val="FF0000"/>
                    </a:solidFill>
                    <a:latin typeface="SVN-Avo" panose="02040603050506020204" pitchFamily="18" charset="0"/>
                  </a:rPr>
                  <a:t>Câu 1:</a:t>
                </a:r>
                <a:r>
                  <a:rPr lang="en-US" sz="2800" b="1" dirty="0">
                    <a:solidFill>
                      <a:prstClr val="black"/>
                    </a:solidFill>
                    <a:latin typeface="SVN-Avo" panose="02040603050506020204" pitchFamily="18" charset="0"/>
                  </a:rPr>
                  <a:t> Cho </a:t>
                </a:r>
                <a14:m>
                  <m:oMath xmlns:m="http://schemas.openxmlformats.org/officeDocument/2006/math">
                    <m:r>
                      <a:rPr lang="en-US" sz="2800" b="1" i="1" smtClean="0">
                        <a:solidFill>
                          <a:prstClr val="black"/>
                        </a:solidFill>
                        <a:latin typeface="Cambria Math" panose="02040503050406030204" pitchFamily="18" charset="0"/>
                      </a:rPr>
                      <m:t>𝒙</m:t>
                    </m:r>
                  </m:oMath>
                </a14:m>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và</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𝒚</m:t>
                    </m:r>
                  </m:oMath>
                </a14:m>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là</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hai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đại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lượng</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tỉ</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lệ</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nghịch</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với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nhau</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Hãy</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chọn</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câu</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trả</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lời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đúng</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trong</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các</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câu</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sau</a:t>
                </a:r>
                <a:r>
                  <a:rPr lang="en-US" sz="2800" b="1" dirty="0">
                    <a:solidFill>
                      <a:prstClr val="black"/>
                    </a:solidFill>
                    <a:latin typeface="SVN-Avo" panose="02040603050506020204" pitchFamily="18" charset="0"/>
                  </a:rPr>
                  <a:t>:</a:t>
                </a:r>
              </a:p>
            </p:txBody>
          </p:sp>
        </mc:Choice>
        <mc:Fallback xmlns="">
          <p:sp>
            <p:nvSpPr>
              <p:cNvPr id="14" name="Rounded Rectangle 13">
                <a:extLst>
                  <a:ext uri="{FF2B5EF4-FFF2-40B4-BE49-F238E27FC236}">
                    <a16:creationId xmlns:a16="http://schemas.microsoft.com/office/drawing/2014/main" id="{2D69C8DF-2720-DB47-AC0D-36654406476B}"/>
                  </a:ext>
                </a:extLst>
              </p:cNvPr>
              <p:cNvSpPr>
                <a:spLocks noRot="1" noChangeAspect="1" noMove="1" noResize="1" noEditPoints="1" noAdjustHandles="1" noChangeArrowheads="1" noChangeShapeType="1" noTextEdit="1"/>
              </p:cNvSpPr>
              <p:nvPr/>
            </p:nvSpPr>
            <p:spPr>
              <a:xfrm>
                <a:off x="763379" y="365166"/>
                <a:ext cx="9591362" cy="1063594"/>
              </a:xfrm>
              <a:prstGeom prst="roundRect">
                <a:avLst/>
              </a:prstGeom>
              <a:blipFill>
                <a:blip r:embed="rId5"/>
                <a:stretch>
                  <a:fillRect l="-762" t="-2299" b="-2069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0" name="3c">
                <a:extLst>
                  <a:ext uri="{FF2B5EF4-FFF2-40B4-BE49-F238E27FC236}">
                    <a16:creationId xmlns:a16="http://schemas.microsoft.com/office/drawing/2014/main" id="{F279B411-1DC2-454D-BEE0-21D49B5BAAE0}"/>
                  </a:ext>
                </a:extLst>
              </p:cNvPr>
              <p:cNvSpPr/>
              <p:nvPr/>
            </p:nvSpPr>
            <p:spPr>
              <a:xfrm>
                <a:off x="8140493" y="181132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a:t>
                </a:r>
                <a14:m>
                  <m:oMath xmlns:m="http://schemas.openxmlformats.org/officeDocument/2006/math">
                    <m:r>
                      <a:rPr lang="en-US" sz="2000" b="1" i="0" smtClean="0">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𝒙</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𝟒</m:t>
                    </m:r>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𝒚</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𝟏𝟐</m:t>
                    </m:r>
                  </m:oMath>
                </a14:m>
                <a:endParaRPr lang="en-US" sz="2000" dirty="0">
                  <a:solidFill>
                    <a:prstClr val="black"/>
                  </a:solidFill>
                  <a:latin typeface="SVN-Avo" panose="02040603050506020204" pitchFamily="18" charset="0"/>
                </a:endParaRPr>
              </a:p>
            </p:txBody>
          </p:sp>
        </mc:Choice>
        <mc:Fallback xmlns="">
          <p:sp>
            <p:nvSpPr>
              <p:cNvPr id="30" name="3c">
                <a:extLst>
                  <a:ext uri="{FF2B5EF4-FFF2-40B4-BE49-F238E27FC236}">
                    <a16:creationId xmlns:a16="http://schemas.microsoft.com/office/drawing/2014/main" xmlns="" id="{F279B411-1DC2-454D-BEE0-21D49B5BAAE0}"/>
                  </a:ext>
                </a:extLst>
              </p:cNvPr>
              <p:cNvSpPr>
                <a:spLocks noRot="1" noChangeAspect="1" noMove="1" noResize="1" noEditPoints="1" noAdjustHandles="1" noChangeArrowheads="1" noChangeShapeType="1" noTextEdit="1"/>
              </p:cNvSpPr>
              <p:nvPr/>
            </p:nvSpPr>
            <p:spPr>
              <a:xfrm>
                <a:off x="8140493" y="1811322"/>
                <a:ext cx="3121024" cy="1154620"/>
              </a:xfrm>
              <a:prstGeom prst="roundRect">
                <a:avLst/>
              </a:prstGeom>
              <a:blipFill rotWithShape="0">
                <a:blip r:embed="rId7"/>
                <a:stretch>
                  <a:fillRect/>
                </a:stretch>
              </a:blipFill>
              <a:ln>
                <a:noFill/>
              </a:ln>
            </p:spPr>
            <p:txBody>
              <a:bodyPr/>
              <a:lstStyle/>
              <a:p>
                <a:r>
                  <a:rPr lang="en-US">
                    <a:noFill/>
                  </a:rPr>
                  <a:t> </a:t>
                </a:r>
              </a:p>
            </p:txBody>
          </p:sp>
        </mc:Fallback>
      </mc:AlternateContent>
      <p:sp>
        <p:nvSpPr>
          <p:cNvPr id="40" name="2c">
            <a:extLst>
              <a:ext uri="{FF2B5EF4-FFF2-40B4-BE49-F238E27FC236}">
                <a16:creationId xmlns:a16="http://schemas.microsoft.com/office/drawing/2014/main" id="{39B58444-292C-1B48-A7FD-00B8EEC3D289}"/>
              </a:ext>
            </a:extLst>
          </p:cNvPr>
          <p:cNvSpPr/>
          <p:nvPr/>
        </p:nvSpPr>
        <p:spPr>
          <a:xfrm>
            <a:off x="8147888" y="179245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dirty="0">
                <a:solidFill>
                  <a:prstClr val="black"/>
                </a:solidFill>
                <a:latin typeface="SVN-Avo" panose="02040603050506020204" pitchFamily="18" charset="0"/>
              </a:rPr>
              <a:t>1</a:t>
            </a:r>
          </a:p>
        </p:txBody>
      </p:sp>
      <p:sp>
        <p:nvSpPr>
          <p:cNvPr id="33" name="1c">
            <a:extLst>
              <a:ext uri="{FF2B5EF4-FFF2-40B4-BE49-F238E27FC236}">
                <a16:creationId xmlns:a16="http://schemas.microsoft.com/office/drawing/2014/main" id="{02BFBE3F-63C6-8141-86D5-57D87FC202DD}"/>
              </a:ext>
            </a:extLst>
          </p:cNvPr>
          <p:cNvSpPr/>
          <p:nvPr/>
        </p:nvSpPr>
        <p:spPr>
          <a:xfrm>
            <a:off x="8133098" y="1893282"/>
            <a:ext cx="2390740"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800" b="1" dirty="0">
                <a:solidFill>
                  <a:srgbClr val="FF0000"/>
                </a:solidFill>
                <a:latin typeface="SVN-Avo" panose="02040603050506020204" pitchFamily="18" charset="0"/>
              </a:rPr>
              <a:t>C</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Cả</a:t>
            </a:r>
            <a:r>
              <a:rPr lang="en-US" sz="2800" b="1" dirty="0">
                <a:solidFill>
                  <a:prstClr val="black"/>
                </a:solidFill>
                <a:latin typeface="SVN-Avo" panose="02040603050506020204" pitchFamily="18" charset="0"/>
              </a:rPr>
              <a:t> A </a:t>
            </a:r>
            <a:r>
              <a:rPr lang="en-US" sz="2800" b="1" dirty="0" err="1">
                <a:solidFill>
                  <a:prstClr val="black"/>
                </a:solidFill>
                <a:latin typeface="SVN-Avo" panose="02040603050506020204" pitchFamily="18" charset="0"/>
              </a:rPr>
              <a:t>và</a:t>
            </a:r>
            <a:r>
              <a:rPr lang="en-US" sz="2800" b="1" dirty="0">
                <a:solidFill>
                  <a:prstClr val="black"/>
                </a:solidFill>
                <a:latin typeface="SVN-Avo" panose="02040603050506020204" pitchFamily="18" charset="0"/>
              </a:rPr>
              <a:t> B </a:t>
            </a:r>
            <a:r>
              <a:rPr lang="en-US" sz="2800" b="1" dirty="0" err="1">
                <a:solidFill>
                  <a:prstClr val="black"/>
                </a:solidFill>
                <a:latin typeface="SVN-Avo" panose="02040603050506020204" pitchFamily="18" charset="0"/>
              </a:rPr>
              <a:t>đều</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sai</a:t>
            </a:r>
            <a:endParaRPr lang="en-US" sz="2800" dirty="0">
              <a:solidFill>
                <a:prstClr val="black"/>
              </a:solidFill>
              <a:latin typeface="SVN-Avo" panose="02040603050506020204" pitchFamily="18" charset="0"/>
            </a:endParaRPr>
          </a:p>
        </p:txBody>
      </p:sp>
      <p:pic>
        <p:nvPicPr>
          <p:cNvPr id="44" name="Picture 43">
            <a:extLst>
              <a:ext uri="{FF2B5EF4-FFF2-40B4-BE49-F238E27FC236}">
                <a16:creationId xmlns:a16="http://schemas.microsoft.com/office/drawing/2014/main" id="{148A46A4-30A0-984D-B4A9-33BCCFFE5971}"/>
              </a:ext>
            </a:extLst>
          </p:cNvPr>
          <p:cNvPicPr>
            <a:picLocks noChangeAspect="1"/>
          </p:cNvPicPr>
          <p:nvPr/>
        </p:nvPicPr>
        <p:blipFill>
          <a:blip r:embed="rId8"/>
          <a:stretch>
            <a:fillRect/>
          </a:stretch>
        </p:blipFill>
        <p:spPr>
          <a:xfrm>
            <a:off x="2220824" y="3095111"/>
            <a:ext cx="533385" cy="533385"/>
          </a:xfrm>
          <a:prstGeom prst="rect">
            <a:avLst/>
          </a:prstGeom>
        </p:spPr>
      </p:pic>
      <p:pic>
        <p:nvPicPr>
          <p:cNvPr id="31" name="Sai3.1">
            <a:extLst>
              <a:ext uri="{FF2B5EF4-FFF2-40B4-BE49-F238E27FC236}">
                <a16:creationId xmlns:a16="http://schemas.microsoft.com/office/drawing/2014/main" id="{41D13B7E-3C8C-E54B-8EEF-53B7FD69C02E}"/>
              </a:ext>
            </a:extLst>
          </p:cNvPr>
          <p:cNvPicPr>
            <a:picLocks noChangeAspect="1"/>
          </p:cNvPicPr>
          <p:nvPr/>
        </p:nvPicPr>
        <p:blipFill>
          <a:blip r:embed="rId8"/>
          <a:stretch>
            <a:fillRect/>
          </a:stretch>
        </p:blipFill>
        <p:spPr>
          <a:xfrm>
            <a:off x="2220824" y="3083351"/>
            <a:ext cx="533385" cy="533385"/>
          </a:xfrm>
          <a:prstGeom prst="rect">
            <a:avLst/>
          </a:prstGeom>
        </p:spPr>
      </p:pic>
      <p:pic>
        <p:nvPicPr>
          <p:cNvPr id="45" name="Tick3">
            <a:extLst>
              <a:ext uri="{FF2B5EF4-FFF2-40B4-BE49-F238E27FC236}">
                <a16:creationId xmlns:a16="http://schemas.microsoft.com/office/drawing/2014/main" id="{A090A6E7-9D04-1C4B-B79A-3D7F0B1CB630}"/>
              </a:ext>
            </a:extLst>
          </p:cNvPr>
          <p:cNvPicPr>
            <a:picLocks noChangeAspect="1"/>
          </p:cNvPicPr>
          <p:nvPr/>
        </p:nvPicPr>
        <p:blipFill>
          <a:blip r:embed="rId9"/>
          <a:stretch>
            <a:fillRect/>
          </a:stretch>
        </p:blipFill>
        <p:spPr>
          <a:xfrm>
            <a:off x="5825995" y="3094844"/>
            <a:ext cx="533385" cy="533385"/>
          </a:xfrm>
          <a:prstGeom prst="rect">
            <a:avLst/>
          </a:prstGeom>
        </p:spPr>
      </p:pic>
      <p:sp>
        <p:nvSpPr>
          <p:cNvPr id="39" name="Rounded Rectangle 38">
            <a:extLst>
              <a:ext uri="{FF2B5EF4-FFF2-40B4-BE49-F238E27FC236}">
                <a16:creationId xmlns:a16="http://schemas.microsoft.com/office/drawing/2014/main" id="{E57A1C68-CB67-D74F-BF84-3FC21009C207}"/>
              </a:ext>
            </a:extLst>
          </p:cNvPr>
          <p:cNvSpPr/>
          <p:nvPr/>
        </p:nvSpPr>
        <p:spPr>
          <a:xfrm>
            <a:off x="4518558" y="1805007"/>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r>
              <a:rPr lang="en-US" sz="2000" dirty="0">
                <a:solidFill>
                  <a:prstClr val="black"/>
                </a:solidFill>
                <a:latin typeface="SVN-Avo" panose="02040603050506020204" pitchFamily="18" charset="0"/>
              </a:rPr>
              <a:t>0,6</a:t>
            </a:r>
          </a:p>
        </p:txBody>
      </p:sp>
      <p:sp>
        <p:nvSpPr>
          <p:cNvPr id="38" name="Rounded Rectangle 37">
            <a:extLst>
              <a:ext uri="{FF2B5EF4-FFF2-40B4-BE49-F238E27FC236}">
                <a16:creationId xmlns:a16="http://schemas.microsoft.com/office/drawing/2014/main" id="{B3E4BBF2-1E3B-BD49-80BC-6F0C31BF8C6C}"/>
              </a:ext>
            </a:extLst>
          </p:cNvPr>
          <p:cNvSpPr/>
          <p:nvPr/>
        </p:nvSpPr>
        <p:spPr>
          <a:xfrm>
            <a:off x="937173" y="182564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r>
              <a:rPr lang="en-US" sz="2000" dirty="0">
                <a:solidFill>
                  <a:prstClr val="black"/>
                </a:solidFill>
                <a:latin typeface="SVN-Avo" panose="02040603050506020204" pitchFamily="18" charset="0"/>
              </a:rPr>
              <a:t>6</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FB24E5E9-8527-0749-B32C-F688AA5D803D}"/>
                  </a:ext>
                </a:extLst>
              </p:cNvPr>
              <p:cNvSpPr/>
              <p:nvPr/>
            </p:nvSpPr>
            <p:spPr>
              <a:xfrm>
                <a:off x="369525" y="396827"/>
                <a:ext cx="959136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800" b="1" dirty="0">
                    <a:solidFill>
                      <a:srgbClr val="FF0000"/>
                    </a:solidFill>
                    <a:latin typeface="SVN-Avo" panose="02040603050506020204" pitchFamily="18" charset="0"/>
                  </a:rPr>
                  <a:t>Câu 2</a:t>
                </a:r>
                <a:r>
                  <a:rPr lang="en-US" sz="2800" b="1" dirty="0">
                    <a:solidFill>
                      <a:prstClr val="black"/>
                    </a:solidFill>
                    <a:latin typeface="SVN-Avo" panose="02040603050506020204" pitchFamily="18" charset="0"/>
                  </a:rPr>
                  <a:t>: Cho </a:t>
                </a:r>
                <a14:m>
                  <m:oMath xmlns:m="http://schemas.openxmlformats.org/officeDocument/2006/math">
                    <m:r>
                      <a:rPr lang="en-US" sz="2800" b="1" i="1" smtClean="0">
                        <a:solidFill>
                          <a:prstClr val="black"/>
                        </a:solidFill>
                        <a:latin typeface="Cambria Math" panose="02040503050406030204" pitchFamily="18" charset="0"/>
                      </a:rPr>
                      <m:t>𝒙</m:t>
                    </m:r>
                  </m:oMath>
                </a14:m>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và</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𝒚</m:t>
                    </m:r>
                  </m:oMath>
                </a14:m>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là</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hai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đại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lượng</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tỉ</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lệ</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nghịch</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với</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nhau</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Biết</a:t>
                </a:r>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khi</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𝒙</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𝟎</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𝟒</m:t>
                    </m:r>
                    <m:r>
                      <a:rPr lang="en-US" sz="2800" b="1" i="1" smtClean="0">
                        <a:solidFill>
                          <a:prstClr val="black"/>
                        </a:solidFill>
                        <a:latin typeface="Cambria Math" panose="02040503050406030204" pitchFamily="18" charset="0"/>
                      </a:rPr>
                      <m:t> </m:t>
                    </m:r>
                  </m:oMath>
                </a14:m>
                <a:r>
                  <a:rPr lang="en-US" sz="2800" b="1" dirty="0" err="1">
                    <a:solidFill>
                      <a:prstClr val="black"/>
                    </a:solidFill>
                    <a:latin typeface="SVN-Avo" panose="02040603050506020204" pitchFamily="18" charset="0"/>
                  </a:rPr>
                  <a:t>thì</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𝒚</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𝟏𝟓</m:t>
                    </m:r>
                  </m:oMath>
                </a14:m>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Khi</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𝒙</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𝟔</m:t>
                    </m:r>
                  </m:oMath>
                </a14:m>
                <a:r>
                  <a:rPr lang="en-US" sz="2800" b="1" dirty="0">
                    <a:solidFill>
                      <a:prstClr val="black"/>
                    </a:solidFill>
                    <a:latin typeface="SVN-Avo" panose="02040603050506020204" pitchFamily="18" charset="0"/>
                  </a:rPr>
                  <a:t> </a:t>
                </a:r>
                <a:r>
                  <a:rPr lang="en-US" sz="2800" b="1" dirty="0" err="1">
                    <a:solidFill>
                      <a:prstClr val="black"/>
                    </a:solidFill>
                    <a:latin typeface="SVN-Avo" panose="02040603050506020204" pitchFamily="18" charset="0"/>
                  </a:rPr>
                  <a:t>thì</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𝒚</m:t>
                    </m:r>
                  </m:oMath>
                </a14:m>
                <a:r>
                  <a:rPr lang="en-US" sz="2800" b="1" dirty="0">
                    <a:solidFill>
                      <a:prstClr val="black"/>
                    </a:solidFill>
                    <a:latin typeface="SVN-Avo" panose="02040603050506020204" pitchFamily="18" charset="0"/>
                  </a:rPr>
                  <a:t> bằng:</a:t>
                </a:r>
              </a:p>
            </p:txBody>
          </p:sp>
        </mc:Choice>
        <mc:Fallback xmlns="">
          <p:sp>
            <p:nvSpPr>
              <p:cNvPr id="37" name="Rounded Rectangle 36">
                <a:extLst>
                  <a:ext uri="{FF2B5EF4-FFF2-40B4-BE49-F238E27FC236}">
                    <a16:creationId xmlns:a16="http://schemas.microsoft.com/office/drawing/2014/main" id="{FB24E5E9-8527-0749-B32C-F688AA5D803D}"/>
                  </a:ext>
                </a:extLst>
              </p:cNvPr>
              <p:cNvSpPr>
                <a:spLocks noRot="1" noChangeAspect="1" noMove="1" noResize="1" noEditPoints="1" noAdjustHandles="1" noChangeArrowheads="1" noChangeShapeType="1" noTextEdit="1"/>
              </p:cNvSpPr>
              <p:nvPr/>
            </p:nvSpPr>
            <p:spPr>
              <a:xfrm>
                <a:off x="369525" y="396827"/>
                <a:ext cx="9591362" cy="1063594"/>
              </a:xfrm>
              <a:prstGeom prst="roundRect">
                <a:avLst/>
              </a:prstGeom>
              <a:blipFill>
                <a:blip r:embed="rId10"/>
                <a:stretch>
                  <a:fillRect t="-2286" b="-20571"/>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790F8F3C-A8D1-814C-B655-AF12AC1B2A5B}"/>
                  </a:ext>
                </a:extLst>
              </p:cNvPr>
              <p:cNvSpPr/>
              <p:nvPr/>
            </p:nvSpPr>
            <p:spPr>
              <a:xfrm>
                <a:off x="4547298" y="1799391"/>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𝟑</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𝟏𝟔</m:t>
                    </m:r>
                  </m:oMath>
                </a14:m>
                <a:endParaRPr lang="en-US" sz="2000" dirty="0">
                  <a:solidFill>
                    <a:prstClr val="black"/>
                  </a:solidFill>
                  <a:latin typeface="SVN-Avo" panose="02040603050506020204" pitchFamily="18" charset="0"/>
                </a:endParaRPr>
              </a:p>
            </p:txBody>
          </p:sp>
        </mc:Choice>
        <mc:Fallback xmlns="">
          <p:sp>
            <p:nvSpPr>
              <p:cNvPr id="28" name="Rounded Rectangle 27">
                <a:extLst>
                  <a:ext uri="{FF2B5EF4-FFF2-40B4-BE49-F238E27FC236}">
                    <a16:creationId xmlns:a16="http://schemas.microsoft.com/office/drawing/2014/main" xmlns="" id="{790F8F3C-A8D1-814C-B655-AF12AC1B2A5B}"/>
                  </a:ext>
                </a:extLst>
              </p:cNvPr>
              <p:cNvSpPr>
                <a:spLocks noRot="1" noChangeAspect="1" noMove="1" noResize="1" noEditPoints="1" noAdjustHandles="1" noChangeArrowheads="1" noChangeShapeType="1" noTextEdit="1"/>
              </p:cNvSpPr>
              <p:nvPr/>
            </p:nvSpPr>
            <p:spPr>
              <a:xfrm>
                <a:off x="4547298" y="1799391"/>
                <a:ext cx="3121024" cy="1154620"/>
              </a:xfrm>
              <a:prstGeom prst="round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A505C96-D1B0-E34D-98A9-93CE717ACD40}"/>
                  </a:ext>
                </a:extLst>
              </p:cNvPr>
              <p:cNvSpPr/>
              <p:nvPr/>
            </p:nvSpPr>
            <p:spPr>
              <a:xfrm>
                <a:off x="940248" y="1853896"/>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𝟐𝟒</m:t>
                    </m:r>
                  </m:oMath>
                </a14:m>
                <a:endParaRPr lang="en-US" sz="2000" dirty="0">
                  <a:solidFill>
                    <a:prstClr val="black"/>
                  </a:solidFill>
                  <a:latin typeface="SVN-Avo" panose="02040603050506020204" pitchFamily="18" charset="0"/>
                </a:endParaRPr>
              </a:p>
            </p:txBody>
          </p:sp>
        </mc:Choice>
        <mc:Fallback xmlns="">
          <p:sp>
            <p:nvSpPr>
              <p:cNvPr id="27" name="Rounded Rectangle 26">
                <a:extLst>
                  <a:ext uri="{FF2B5EF4-FFF2-40B4-BE49-F238E27FC236}">
                    <a16:creationId xmlns:a16="http://schemas.microsoft.com/office/drawing/2014/main" xmlns="" id="{AA505C96-D1B0-E34D-98A9-93CE717ACD40}"/>
                  </a:ext>
                </a:extLst>
              </p:cNvPr>
              <p:cNvSpPr>
                <a:spLocks noRot="1" noChangeAspect="1" noMove="1" noResize="1" noEditPoints="1" noAdjustHandles="1" noChangeArrowheads="1" noChangeShapeType="1" noTextEdit="1"/>
              </p:cNvSpPr>
              <p:nvPr/>
            </p:nvSpPr>
            <p:spPr>
              <a:xfrm>
                <a:off x="940248" y="1853896"/>
                <a:ext cx="3121024" cy="1154620"/>
              </a:xfrm>
              <a:prstGeom prst="roundRect">
                <a:avLst/>
              </a:prstGeom>
              <a:blipFill rotWithShape="0">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14136482-707A-E349-885F-6FEAA7A84442}"/>
                  </a:ext>
                </a:extLst>
              </p:cNvPr>
              <p:cNvSpPr/>
              <p:nvPr/>
            </p:nvSpPr>
            <p:spPr>
              <a:xfrm>
                <a:off x="589337" y="471740"/>
                <a:ext cx="10462727" cy="1457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800" b="1" dirty="0">
                    <a:solidFill>
                      <a:srgbClr val="C00000"/>
                    </a:solidFill>
                    <a:latin typeface="Times New Roman" panose="02020603050405020304" pitchFamily="18" charset="0"/>
                    <a:cs typeface="Times New Roman" panose="02020603050405020304" pitchFamily="18" charset="0"/>
                  </a:rPr>
                  <a:t>Câu 3: </a:t>
                </a:r>
                <a:r>
                  <a:rPr lang="en-US" sz="2800" b="1" dirty="0">
                    <a:solidFill>
                      <a:prstClr val="black"/>
                    </a:solidFill>
                    <a:latin typeface="Times New Roman" panose="02020603050405020304" pitchFamily="18" charset="0"/>
                    <a:cs typeface="Times New Roman" panose="02020603050405020304" pitchFamily="18" charset="0"/>
                  </a:rPr>
                  <a:t>Cho </a:t>
                </a:r>
                <a:r>
                  <a:rPr lang="en-US" sz="2800" b="1" dirty="0" err="1">
                    <a:solidFill>
                      <a:prstClr val="black"/>
                    </a:solidFill>
                    <a:latin typeface="Times New Roman" panose="02020603050405020304" pitchFamily="18" charset="0"/>
                    <a:cs typeface="Times New Roman" panose="02020603050405020304" pitchFamily="18" charset="0"/>
                  </a:rPr>
                  <a:t>biết</a:t>
                </a:r>
                <a:r>
                  <a:rPr lang="en-US" sz="2800" b="1"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prstClr val="black"/>
                        </a:solidFill>
                        <a:latin typeface="Cambria Math" panose="02040503050406030204" pitchFamily="18" charset="0"/>
                      </a:rPr>
                      <m:t>𝒙</m:t>
                    </m:r>
                  </m:oMath>
                </a14:m>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prstClr val="black"/>
                        </a:solidFill>
                        <a:latin typeface="Cambria Math" panose="02040503050406030204" pitchFamily="18" charset="0"/>
                      </a:rPr>
                      <m:t>𝒚</m:t>
                    </m:r>
                  </m:oMath>
                </a14:m>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hai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lượng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tỉ</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lệ</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nghịch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hệ</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tỉ</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lệ</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𝟒𝟖</m:t>
                    </m:r>
                  </m:oMath>
                </a14:m>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cặp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ứng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hai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lượng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đây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cặp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sai</a:t>
                </a:r>
                <a:r>
                  <a:rPr lang="en-US" sz="2800" b="1"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26" name="Rounded Rectangle 25">
                <a:extLst>
                  <a:ext uri="{FF2B5EF4-FFF2-40B4-BE49-F238E27FC236}">
                    <a16:creationId xmlns:a16="http://schemas.microsoft.com/office/drawing/2014/main" id="{14136482-707A-E349-885F-6FEAA7A84442}"/>
                  </a:ext>
                </a:extLst>
              </p:cNvPr>
              <p:cNvSpPr>
                <a:spLocks noRot="1" noChangeAspect="1" noMove="1" noResize="1" noEditPoints="1" noAdjustHandles="1" noChangeArrowheads="1" noChangeShapeType="1" noTextEdit="1"/>
              </p:cNvSpPr>
              <p:nvPr/>
            </p:nvSpPr>
            <p:spPr>
              <a:xfrm>
                <a:off x="589337" y="471740"/>
                <a:ext cx="10462727" cy="1457795"/>
              </a:xfrm>
              <a:prstGeom prst="roundRect">
                <a:avLst/>
              </a:prstGeom>
              <a:blipFill>
                <a:blip r:embed="rId13"/>
                <a:stretch>
                  <a:fillRect l="-524" t="-7500" b="-19583"/>
                </a:stretch>
              </a:blipFill>
              <a:ln>
                <a:noFill/>
              </a:ln>
            </p:spPr>
            <p:txBody>
              <a:bodyPr/>
              <a:lstStyle/>
              <a:p>
                <a:r>
                  <a:rPr lang="vi-VN">
                    <a:noFill/>
                  </a:rPr>
                  <a:t> </a:t>
                </a:r>
              </a:p>
            </p:txBody>
          </p:sp>
        </mc:Fallback>
      </mc:AlternateContent>
      <p:pic>
        <p:nvPicPr>
          <p:cNvPr id="4" name="Picture 3">
            <a:extLst>
              <a:ext uri="{FF2B5EF4-FFF2-40B4-BE49-F238E27FC236}">
                <a16:creationId xmlns:a16="http://schemas.microsoft.com/office/drawing/2014/main" id="{D3E2F2A3-6116-C04E-894E-EB253D19EF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27314" y="3432948"/>
            <a:ext cx="2479433" cy="3814512"/>
          </a:xfrm>
          <a:prstGeom prst="rect">
            <a:avLst/>
          </a:prstGeom>
        </p:spPr>
      </p:pic>
      <p:grpSp>
        <p:nvGrpSpPr>
          <p:cNvPr id="5" name="Group 4">
            <a:extLst>
              <a:ext uri="{FF2B5EF4-FFF2-40B4-BE49-F238E27FC236}">
                <a16:creationId xmlns:a16="http://schemas.microsoft.com/office/drawing/2014/main" id="{11A42C80-360E-AA4C-B400-91E5EF3236CA}"/>
              </a:ext>
            </a:extLst>
          </p:cNvPr>
          <p:cNvGrpSpPr/>
          <p:nvPr/>
        </p:nvGrpSpPr>
        <p:grpSpPr>
          <a:xfrm>
            <a:off x="3183452" y="4677808"/>
            <a:ext cx="1524016" cy="2159022"/>
            <a:chOff x="2455333" y="4533897"/>
            <a:chExt cx="1625600" cy="2302933"/>
          </a:xfrm>
        </p:grpSpPr>
        <p:pic>
          <p:nvPicPr>
            <p:cNvPr id="6" name="Picture 5">
              <a:extLst>
                <a:ext uri="{FF2B5EF4-FFF2-40B4-BE49-F238E27FC236}">
                  <a16:creationId xmlns:a16="http://schemas.microsoft.com/office/drawing/2014/main" id="{25B9548A-D344-7547-8A3E-EEA6E1EB440A}"/>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7" name="Picture 6">
              <a:extLst>
                <a:ext uri="{FF2B5EF4-FFF2-40B4-BE49-F238E27FC236}">
                  <a16:creationId xmlns:a16="http://schemas.microsoft.com/office/drawing/2014/main" id="{6D8ABFFE-9636-7149-BA40-BF52C34EF3DF}"/>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8" name="Group 7">
            <a:extLst>
              <a:ext uri="{FF2B5EF4-FFF2-40B4-BE49-F238E27FC236}">
                <a16:creationId xmlns:a16="http://schemas.microsoft.com/office/drawing/2014/main" id="{9A78817F-FF6B-CF4F-A70A-4BE83034B3A7}"/>
              </a:ext>
            </a:extLst>
          </p:cNvPr>
          <p:cNvGrpSpPr/>
          <p:nvPr/>
        </p:nvGrpSpPr>
        <p:grpSpPr>
          <a:xfrm>
            <a:off x="5689586" y="4677808"/>
            <a:ext cx="1524016" cy="2159022"/>
            <a:chOff x="2455333" y="4533897"/>
            <a:chExt cx="1625600" cy="2302933"/>
          </a:xfrm>
        </p:grpSpPr>
        <p:pic>
          <p:nvPicPr>
            <p:cNvPr id="9" name="Picture 8">
              <a:extLst>
                <a:ext uri="{FF2B5EF4-FFF2-40B4-BE49-F238E27FC236}">
                  <a16:creationId xmlns:a16="http://schemas.microsoft.com/office/drawing/2014/main" id="{853FA8D7-A55C-4D44-8B63-4758377D8527}"/>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0" name="Picture 9">
              <a:extLst>
                <a:ext uri="{FF2B5EF4-FFF2-40B4-BE49-F238E27FC236}">
                  <a16:creationId xmlns:a16="http://schemas.microsoft.com/office/drawing/2014/main" id="{6E64D4E8-3481-7C40-9A68-53B82D6DB318}"/>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11" name="Group 10">
            <a:extLst>
              <a:ext uri="{FF2B5EF4-FFF2-40B4-BE49-F238E27FC236}">
                <a16:creationId xmlns:a16="http://schemas.microsoft.com/office/drawing/2014/main" id="{6D16DB42-B277-E846-8EA3-73C376FBB89D}"/>
              </a:ext>
            </a:extLst>
          </p:cNvPr>
          <p:cNvGrpSpPr/>
          <p:nvPr/>
        </p:nvGrpSpPr>
        <p:grpSpPr>
          <a:xfrm>
            <a:off x="8161851" y="4677808"/>
            <a:ext cx="1524016" cy="2159022"/>
            <a:chOff x="2455333" y="4533897"/>
            <a:chExt cx="1625600" cy="2302933"/>
          </a:xfrm>
        </p:grpSpPr>
        <p:pic>
          <p:nvPicPr>
            <p:cNvPr id="12" name="Picture 11">
              <a:extLst>
                <a:ext uri="{FF2B5EF4-FFF2-40B4-BE49-F238E27FC236}">
                  <a16:creationId xmlns:a16="http://schemas.microsoft.com/office/drawing/2014/main" id="{1459D4B9-15BA-8848-A809-9021D4ECB51E}"/>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3" name="Picture 12">
              <a:extLst>
                <a:ext uri="{FF2B5EF4-FFF2-40B4-BE49-F238E27FC236}">
                  <a16:creationId xmlns:a16="http://schemas.microsoft.com/office/drawing/2014/main" id="{D5B5F868-4E94-6145-8CA3-F951A189CCB3}"/>
                </a:ext>
              </a:extLst>
            </p:cNvPr>
            <p:cNvPicPr>
              <a:picLocks noChangeAspect="1"/>
            </p:cNvPicPr>
            <p:nvPr/>
          </p:nvPicPr>
          <p:blipFill>
            <a:blip r:embed="rId16"/>
            <a:stretch>
              <a:fillRect/>
            </a:stretch>
          </p:blipFill>
          <p:spPr>
            <a:xfrm>
              <a:off x="2455333" y="5211230"/>
              <a:ext cx="1625600" cy="1625600"/>
            </a:xfrm>
            <a:prstGeom prst="rect">
              <a:avLst/>
            </a:prstGeom>
          </p:spPr>
        </p:pic>
      </p:grp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0ED089A8-29A1-1B4E-A1F2-3274DCAA43E9}"/>
                  </a:ext>
                </a:extLst>
              </p:cNvPr>
              <p:cNvSpPr/>
              <p:nvPr/>
            </p:nvSpPr>
            <p:spPr>
              <a:xfrm>
                <a:off x="680430" y="2007403"/>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800" b="1" dirty="0">
                    <a:solidFill>
                      <a:srgbClr val="FF0000"/>
                    </a:solidFill>
                    <a:latin typeface="SVN-Avo" panose="02040603050506020204" pitchFamily="18" charset="0"/>
                  </a:rPr>
                  <a:t>A</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𝒙</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𝒚</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𝒎</m:t>
                    </m:r>
                  </m:oMath>
                </a14:m>
                <a:r>
                  <a:rPr lang="en-US" sz="2800" dirty="0">
                    <a:solidFill>
                      <a:prstClr val="black"/>
                    </a:solidFill>
                    <a:latin typeface="SVN-Avo" panose="02040603050506020204" pitchFamily="18" charset="0"/>
                  </a:rPr>
                  <a:t> (m </a:t>
                </a:r>
                <a:r>
                  <a:rPr lang="en-US" sz="2800" dirty="0" err="1">
                    <a:solidFill>
                      <a:prstClr val="black"/>
                    </a:solidFill>
                    <a:latin typeface="SVN-Avo" panose="02040603050506020204" pitchFamily="18" charset="0"/>
                  </a:rPr>
                  <a:t>là</a:t>
                </a:r>
                <a:r>
                  <a:rPr lang="en-US" sz="2800" dirty="0">
                    <a:solidFill>
                      <a:prstClr val="black"/>
                    </a:solidFill>
                    <a:latin typeface="SVN-Avo" panose="02040603050506020204" pitchFamily="18" charset="0"/>
                  </a:rPr>
                  <a:t> </a:t>
                </a:r>
                <a:r>
                  <a:rPr lang="en-US" sz="2800" dirty="0" err="1">
                    <a:solidFill>
                      <a:prstClr val="black"/>
                    </a:solidFill>
                    <a:latin typeface="SVN-Avo" panose="02040603050506020204" pitchFamily="18" charset="0"/>
                  </a:rPr>
                  <a:t>hằng</a:t>
                </a:r>
                <a:r>
                  <a:rPr lang="en-US" sz="2800" dirty="0">
                    <a:solidFill>
                      <a:prstClr val="black"/>
                    </a:solidFill>
                    <a:latin typeface="SVN-Avo" panose="02040603050506020204" pitchFamily="18" charset="0"/>
                  </a:rPr>
                  <a:t> </a:t>
                </a:r>
                <a:r>
                  <a:rPr lang="en-US" sz="2800" dirty="0" err="1">
                    <a:solidFill>
                      <a:prstClr val="black"/>
                    </a:solidFill>
                    <a:latin typeface="SVN-Avo" panose="02040603050506020204" pitchFamily="18" charset="0"/>
                  </a:rPr>
                  <a:t>số</a:t>
                </a:r>
                <a:r>
                  <a:rPr lang="en-US" sz="2800" dirty="0">
                    <a:solidFill>
                      <a:prstClr val="black"/>
                    </a:solidFill>
                    <a:latin typeface="SVN-Avo" panose="02040603050506020204" pitchFamily="18" charset="0"/>
                  </a:rPr>
                  <a:t> </a:t>
                </a:r>
                <a:r>
                  <a:rPr lang="en-US" sz="2800" dirty="0" err="1">
                    <a:solidFill>
                      <a:prstClr val="black"/>
                    </a:solidFill>
                    <a:latin typeface="SVN-Avo" panose="02040603050506020204" pitchFamily="18" charset="0"/>
                  </a:rPr>
                  <a:t>khác</a:t>
                </a:r>
                <a:r>
                  <a:rPr lang="en-US" sz="2800" dirty="0">
                    <a:solidFill>
                      <a:prstClr val="black"/>
                    </a:solidFill>
                    <a:latin typeface="SVN-Avo" panose="02040603050506020204" pitchFamily="18" charset="0"/>
                  </a:rPr>
                  <a:t> 0)</a:t>
                </a:r>
              </a:p>
            </p:txBody>
          </p:sp>
        </mc:Choice>
        <mc:Fallback xmlns="">
          <p:sp>
            <p:nvSpPr>
              <p:cNvPr id="29" name="Rounded Rectangle 28">
                <a:extLst>
                  <a:ext uri="{FF2B5EF4-FFF2-40B4-BE49-F238E27FC236}">
                    <a16:creationId xmlns:a16="http://schemas.microsoft.com/office/drawing/2014/main" id="{0ED089A8-29A1-1B4E-A1F2-3274DCAA43E9}"/>
                  </a:ext>
                </a:extLst>
              </p:cNvPr>
              <p:cNvSpPr>
                <a:spLocks noRot="1" noChangeAspect="1" noMove="1" noResize="1" noEditPoints="1" noAdjustHandles="1" noChangeArrowheads="1" noChangeShapeType="1" noTextEdit="1"/>
              </p:cNvSpPr>
              <p:nvPr/>
            </p:nvSpPr>
            <p:spPr>
              <a:xfrm>
                <a:off x="680430" y="2007403"/>
                <a:ext cx="3121024" cy="1154620"/>
              </a:xfrm>
              <a:prstGeom prst="roundRect">
                <a:avLst/>
              </a:prstGeom>
              <a:blipFill>
                <a:blip r:embed="rId17"/>
                <a:stretch>
                  <a:fillRect b="-14737"/>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DFC30ECB-B49B-EF40-B154-AD2341D5E7C6}"/>
                  </a:ext>
                </a:extLst>
              </p:cNvPr>
              <p:cNvSpPr/>
              <p:nvPr/>
            </p:nvSpPr>
            <p:spPr>
              <a:xfrm>
                <a:off x="4586825" y="189328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800" b="1" dirty="0">
                    <a:solidFill>
                      <a:srgbClr val="FF0000"/>
                    </a:solidFill>
                    <a:latin typeface="SVN-Avo" panose="02040603050506020204" pitchFamily="18" charset="0"/>
                  </a:rPr>
                  <a:t>B</a:t>
                </a:r>
                <a:r>
                  <a:rPr lang="en-US" sz="2800" b="1" dirty="0">
                    <a:solidFill>
                      <a:prstClr val="black"/>
                    </a:solidFill>
                    <a:latin typeface="SVN-Avo" panose="02040603050506020204" pitchFamily="18" charset="0"/>
                  </a:rPr>
                  <a:t>. </a:t>
                </a:r>
                <a14:m>
                  <m:oMath xmlns:m="http://schemas.openxmlformats.org/officeDocument/2006/math">
                    <m:r>
                      <a:rPr lang="en-US" sz="2800" b="1" i="1" smtClean="0">
                        <a:solidFill>
                          <a:prstClr val="black"/>
                        </a:solidFill>
                        <a:latin typeface="Cambria Math" panose="02040503050406030204" pitchFamily="18" charset="0"/>
                      </a:rPr>
                      <m:t>𝒚</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𝒎</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𝒙</m:t>
                    </m:r>
                  </m:oMath>
                </a14:m>
                <a:r>
                  <a:rPr lang="en-US" sz="2800" dirty="0">
                    <a:solidFill>
                      <a:prstClr val="black"/>
                    </a:solidFill>
                    <a:latin typeface="SVN-Avo" panose="02040603050506020204" pitchFamily="18" charset="0"/>
                  </a:rPr>
                  <a:t> (m </a:t>
                </a:r>
                <a:r>
                  <a:rPr lang="en-US" sz="2800" dirty="0" err="1">
                    <a:solidFill>
                      <a:prstClr val="black"/>
                    </a:solidFill>
                    <a:latin typeface="SVN-Avo" panose="02040603050506020204" pitchFamily="18" charset="0"/>
                  </a:rPr>
                  <a:t>là</a:t>
                </a:r>
                <a:r>
                  <a:rPr lang="en-US" sz="2800" dirty="0">
                    <a:solidFill>
                      <a:prstClr val="black"/>
                    </a:solidFill>
                    <a:latin typeface="SVN-Avo" panose="02040603050506020204" pitchFamily="18" charset="0"/>
                  </a:rPr>
                  <a:t> </a:t>
                </a:r>
                <a:r>
                  <a:rPr lang="en-US" sz="2800" dirty="0" err="1">
                    <a:solidFill>
                      <a:prstClr val="black"/>
                    </a:solidFill>
                    <a:latin typeface="SVN-Avo" panose="02040603050506020204" pitchFamily="18" charset="0"/>
                  </a:rPr>
                  <a:t>hằng</a:t>
                </a:r>
                <a:r>
                  <a:rPr lang="en-US" sz="2800" dirty="0">
                    <a:solidFill>
                      <a:prstClr val="black"/>
                    </a:solidFill>
                    <a:latin typeface="SVN-Avo" panose="02040603050506020204" pitchFamily="18" charset="0"/>
                  </a:rPr>
                  <a:t> </a:t>
                </a:r>
                <a:r>
                  <a:rPr lang="en-US" sz="2800" dirty="0" err="1">
                    <a:solidFill>
                      <a:prstClr val="black"/>
                    </a:solidFill>
                    <a:latin typeface="SVN-Avo" panose="02040603050506020204" pitchFamily="18" charset="0"/>
                  </a:rPr>
                  <a:t>số</a:t>
                </a:r>
                <a:r>
                  <a:rPr lang="en-US" sz="2800" dirty="0">
                    <a:solidFill>
                      <a:prstClr val="black"/>
                    </a:solidFill>
                    <a:latin typeface="SVN-Avo" panose="02040603050506020204" pitchFamily="18" charset="0"/>
                  </a:rPr>
                  <a:t> </a:t>
                </a:r>
                <a:r>
                  <a:rPr lang="en-US" sz="2800" dirty="0" err="1">
                    <a:solidFill>
                      <a:prstClr val="black"/>
                    </a:solidFill>
                    <a:latin typeface="SVN-Avo" panose="02040603050506020204" pitchFamily="18" charset="0"/>
                  </a:rPr>
                  <a:t>khác</a:t>
                </a:r>
                <a:r>
                  <a:rPr lang="en-US" sz="2800" dirty="0">
                    <a:solidFill>
                      <a:prstClr val="black"/>
                    </a:solidFill>
                    <a:latin typeface="SVN-Avo" panose="02040603050506020204" pitchFamily="18" charset="0"/>
                  </a:rPr>
                  <a:t> 0)</a:t>
                </a:r>
              </a:p>
            </p:txBody>
          </p:sp>
        </mc:Choice>
        <mc:Fallback xmlns="">
          <p:sp>
            <p:nvSpPr>
              <p:cNvPr id="32" name="Rounded Rectangle 31">
                <a:extLst>
                  <a:ext uri="{FF2B5EF4-FFF2-40B4-BE49-F238E27FC236}">
                    <a16:creationId xmlns:a16="http://schemas.microsoft.com/office/drawing/2014/main" id="{DFC30ECB-B49B-EF40-B154-AD2341D5E7C6}"/>
                  </a:ext>
                </a:extLst>
              </p:cNvPr>
              <p:cNvSpPr>
                <a:spLocks noRot="1" noChangeAspect="1" noMove="1" noResize="1" noEditPoints="1" noAdjustHandles="1" noChangeArrowheads="1" noChangeShapeType="1" noTextEdit="1"/>
              </p:cNvSpPr>
              <p:nvPr/>
            </p:nvSpPr>
            <p:spPr>
              <a:xfrm>
                <a:off x="4586825" y="1893282"/>
                <a:ext cx="3121024" cy="1154620"/>
              </a:xfrm>
              <a:prstGeom prst="roundRect">
                <a:avLst/>
              </a:prstGeom>
              <a:blipFill>
                <a:blip r:embed="rId18"/>
                <a:stretch>
                  <a:fillRect b="-14815"/>
                </a:stretch>
              </a:blipFill>
              <a:ln>
                <a:noFill/>
              </a:ln>
            </p:spPr>
            <p:txBody>
              <a:bodyPr/>
              <a:lstStyle/>
              <a:p>
                <a:r>
                  <a:rPr lang="vi-VN">
                    <a:noFill/>
                  </a:rPr>
                  <a:t> </a:t>
                </a:r>
              </a:p>
            </p:txBody>
          </p:sp>
        </mc:Fallback>
      </mc:AlternateContent>
      <p:pic>
        <p:nvPicPr>
          <p:cNvPr id="34" name="Picture 33">
            <a:extLst>
              <a:ext uri="{FF2B5EF4-FFF2-40B4-BE49-F238E27FC236}">
                <a16:creationId xmlns:a16="http://schemas.microsoft.com/office/drawing/2014/main" id="{8BE1BABA-09FF-FD44-B0F3-D10DBD9D472A}"/>
              </a:ext>
            </a:extLst>
          </p:cNvPr>
          <p:cNvPicPr>
            <a:picLocks noChangeAspect="1"/>
          </p:cNvPicPr>
          <p:nvPr/>
        </p:nvPicPr>
        <p:blipFill>
          <a:blip r:embed="rId9"/>
          <a:stretch>
            <a:fillRect/>
          </a:stretch>
        </p:blipFill>
        <p:spPr>
          <a:xfrm>
            <a:off x="2240942" y="3086384"/>
            <a:ext cx="533385" cy="533385"/>
          </a:xfrm>
          <a:prstGeom prst="rect">
            <a:avLst/>
          </a:prstGeom>
        </p:spPr>
      </p:pic>
      <p:pic>
        <p:nvPicPr>
          <p:cNvPr id="35" name="Picture 34">
            <a:extLst>
              <a:ext uri="{FF2B5EF4-FFF2-40B4-BE49-F238E27FC236}">
                <a16:creationId xmlns:a16="http://schemas.microsoft.com/office/drawing/2014/main" id="{EDCE0187-E7A1-DC42-B5A5-A002FF0EFF0C}"/>
              </a:ext>
            </a:extLst>
          </p:cNvPr>
          <p:cNvPicPr>
            <a:picLocks noChangeAspect="1"/>
          </p:cNvPicPr>
          <p:nvPr/>
        </p:nvPicPr>
        <p:blipFill>
          <a:blip r:embed="rId8"/>
          <a:stretch>
            <a:fillRect/>
          </a:stretch>
        </p:blipFill>
        <p:spPr>
          <a:xfrm>
            <a:off x="5820701" y="3098144"/>
            <a:ext cx="530352" cy="530352"/>
          </a:xfrm>
          <a:prstGeom prst="rect">
            <a:avLst/>
          </a:prstGeom>
        </p:spPr>
      </p:pic>
      <p:pic>
        <p:nvPicPr>
          <p:cNvPr id="36" name="Picture 35">
            <a:extLst>
              <a:ext uri="{FF2B5EF4-FFF2-40B4-BE49-F238E27FC236}">
                <a16:creationId xmlns:a16="http://schemas.microsoft.com/office/drawing/2014/main" id="{370242C9-CA79-D24C-B065-BA1DC9928A6F}"/>
              </a:ext>
            </a:extLst>
          </p:cNvPr>
          <p:cNvPicPr>
            <a:picLocks noChangeAspect="1"/>
          </p:cNvPicPr>
          <p:nvPr/>
        </p:nvPicPr>
        <p:blipFill>
          <a:blip r:embed="rId8"/>
          <a:stretch>
            <a:fillRect/>
          </a:stretch>
        </p:blipFill>
        <p:spPr>
          <a:xfrm>
            <a:off x="9420691" y="3076458"/>
            <a:ext cx="530352" cy="530352"/>
          </a:xfrm>
          <a:prstGeom prst="rect">
            <a:avLst/>
          </a:prstGeom>
        </p:spPr>
      </p:pic>
      <p:pic>
        <p:nvPicPr>
          <p:cNvPr id="41" name="Picture 40">
            <a:extLst>
              <a:ext uri="{FF2B5EF4-FFF2-40B4-BE49-F238E27FC236}">
                <a16:creationId xmlns:a16="http://schemas.microsoft.com/office/drawing/2014/main" id="{10424508-97DF-2F42-A349-334CA447AC0D}"/>
              </a:ext>
            </a:extLst>
          </p:cNvPr>
          <p:cNvPicPr>
            <a:picLocks noChangeAspect="1"/>
          </p:cNvPicPr>
          <p:nvPr/>
        </p:nvPicPr>
        <p:blipFill>
          <a:blip r:embed="rId9"/>
          <a:stretch>
            <a:fillRect/>
          </a:stretch>
        </p:blipFill>
        <p:spPr>
          <a:xfrm>
            <a:off x="9427502" y="3053296"/>
            <a:ext cx="533385" cy="533385"/>
          </a:xfrm>
          <a:prstGeom prst="rect">
            <a:avLst/>
          </a:prstGeom>
        </p:spPr>
      </p:pic>
      <p:pic>
        <p:nvPicPr>
          <p:cNvPr id="43" name="Picture 42">
            <a:extLst>
              <a:ext uri="{FF2B5EF4-FFF2-40B4-BE49-F238E27FC236}">
                <a16:creationId xmlns:a16="http://schemas.microsoft.com/office/drawing/2014/main" id="{A3617D0B-2401-834F-8B66-6778E687FED3}"/>
              </a:ext>
            </a:extLst>
          </p:cNvPr>
          <p:cNvPicPr>
            <a:picLocks noChangeAspect="1"/>
          </p:cNvPicPr>
          <p:nvPr/>
        </p:nvPicPr>
        <p:blipFill>
          <a:blip r:embed="rId8"/>
          <a:stretch>
            <a:fillRect/>
          </a:stretch>
        </p:blipFill>
        <p:spPr>
          <a:xfrm>
            <a:off x="5830824" y="3086384"/>
            <a:ext cx="530352" cy="530352"/>
          </a:xfrm>
          <a:prstGeom prst="rect">
            <a:avLst/>
          </a:prstGeom>
        </p:spPr>
      </p:pic>
      <p:pic>
        <p:nvPicPr>
          <p:cNvPr id="42" name="sai3.2">
            <a:extLst>
              <a:ext uri="{FF2B5EF4-FFF2-40B4-BE49-F238E27FC236}">
                <a16:creationId xmlns:a16="http://schemas.microsoft.com/office/drawing/2014/main" id="{3ECA8392-9F62-E145-BDB2-F114DA5E6CD6}"/>
              </a:ext>
            </a:extLst>
          </p:cNvPr>
          <p:cNvPicPr>
            <a:picLocks noChangeAspect="1"/>
          </p:cNvPicPr>
          <p:nvPr/>
        </p:nvPicPr>
        <p:blipFill>
          <a:blip r:embed="rId8"/>
          <a:stretch>
            <a:fillRect/>
          </a:stretch>
        </p:blipFill>
        <p:spPr>
          <a:xfrm>
            <a:off x="9423555" y="3058423"/>
            <a:ext cx="533385" cy="533385"/>
          </a:xfrm>
          <a:prstGeom prst="rect">
            <a:avLst/>
          </a:prstGeom>
        </p:spPr>
      </p:pic>
    </p:spTree>
    <p:extLst>
      <p:ext uri="{BB962C8B-B14F-4D97-AF65-F5344CB8AC3E}">
        <p14:creationId xmlns:p14="http://schemas.microsoft.com/office/powerpoint/2010/main" val="11202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91667E-6 -2.22222E-6 L 0.153 -2.22222E-6 " pathEditMode="relative" rAng="0" ptsTypes="AA">
                                      <p:cBhvr>
                                        <p:cTn id="6" dur="2000" fill="hold"/>
                                        <p:tgtEl>
                                          <p:spTgt spid="4"/>
                                        </p:tgtEl>
                                        <p:attrNameLst>
                                          <p:attrName>ppt_x</p:attrName>
                                          <p:attrName>ppt_y</p:attrName>
                                        </p:attrNameLst>
                                      </p:cBhvr>
                                      <p:rCtr x="7643"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29"/>
                                        </p:tgtEl>
                                        <p:attrNameLst>
                                          <p:attrName>fillcolor</p:attrName>
                                        </p:attrNameLst>
                                      </p:cBhvr>
                                      <p:to>
                                        <a:srgbClr val="00FB92"/>
                                      </p:to>
                                    </p:animClr>
                                    <p:set>
                                      <p:cBhvr>
                                        <p:cTn id="22" dur="2000" fill="hold"/>
                                        <p:tgtEl>
                                          <p:spTgt spid="29"/>
                                        </p:tgtEl>
                                        <p:attrNameLst>
                                          <p:attrName>fill.type</p:attrName>
                                        </p:attrNameLst>
                                      </p:cBhvr>
                                      <p:to>
                                        <p:strVal val="solid"/>
                                      </p:to>
                                    </p:set>
                                    <p:set>
                                      <p:cBhvr>
                                        <p:cTn id="23" dur="2000" fill="hold"/>
                                        <p:tgtEl>
                                          <p:spTgt spid="2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0.153 -2.22222E-6 L 0.3586 -2.22222E-6 " pathEditMode="relative" rAng="0" ptsTypes="AA">
                                      <p:cBhvr>
                                        <p:cTn id="31" dur="2000" fill="hold"/>
                                        <p:tgtEl>
                                          <p:spTgt spid="4"/>
                                        </p:tgtEl>
                                        <p:attrNameLst>
                                          <p:attrName>ppt_x</p:attrName>
                                          <p:attrName>ppt_y</p:attrName>
                                        </p:attrNameLst>
                                      </p:cBhvr>
                                      <p:rCtr x="10273" y="0"/>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000" fill="hold"/>
                                        <p:tgtEl>
                                          <p:spTgt spid="40"/>
                                        </p:tgtEl>
                                        <p:attrNameLst>
                                          <p:attrName>fillcolor</p:attrName>
                                        </p:attrNameLst>
                                      </p:cBhvr>
                                      <p:to>
                                        <a:srgbClr val="00FB92"/>
                                      </p:to>
                                    </p:animClr>
                                    <p:set>
                                      <p:cBhvr>
                                        <p:cTn id="60" dur="2000" fill="hold"/>
                                        <p:tgtEl>
                                          <p:spTgt spid="40"/>
                                        </p:tgtEl>
                                        <p:attrNameLst>
                                          <p:attrName>fill.type</p:attrName>
                                        </p:attrNameLst>
                                      </p:cBhvr>
                                      <p:to>
                                        <p:strVal val="solid"/>
                                      </p:to>
                                    </p:set>
                                    <p:set>
                                      <p:cBhvr>
                                        <p:cTn id="61" dur="2000" fill="hold"/>
                                        <p:tgtEl>
                                          <p:spTgt spid="4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8"/>
                  </p:tgtEl>
                </p:cond>
              </p:nextCondLst>
            </p:seq>
            <p:seq concurrent="1" nextAc="seek">
              <p:cTn id="72" restart="whenNotActive" fill="hold" evtFilter="cancelBubble" nodeType="interactiveSeq">
                <p:stCondLst>
                  <p:cond evt="onClick" delay="0">
                    <p:tgtEl>
                      <p:spTgt spid="3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40"/>
                                        </p:tgtEl>
                                        <p:attrNameLst>
                                          <p:attrName>fillcolor</p:attrName>
                                        </p:attrNameLst>
                                      </p:cBhvr>
                                      <p:to>
                                        <a:srgbClr val="00FB92"/>
                                      </p:to>
                                    </p:animClr>
                                    <p:set>
                                      <p:cBhvr>
                                        <p:cTn id="82" dur="2000" fill="hold"/>
                                        <p:tgtEl>
                                          <p:spTgt spid="40"/>
                                        </p:tgtEl>
                                        <p:attrNameLst>
                                          <p:attrName>fill.type</p:attrName>
                                        </p:attrNameLst>
                                      </p:cBhvr>
                                      <p:to>
                                        <p:strVal val="solid"/>
                                      </p:to>
                                    </p:set>
                                    <p:set>
                                      <p:cBhvr>
                                        <p:cTn id="83" dur="2000" fill="hold"/>
                                        <p:tgtEl>
                                          <p:spTgt spid="40"/>
                                        </p:tgtEl>
                                        <p:attrNameLst>
                                          <p:attrName>fill.on</p:attrName>
                                        </p:attrNameLst>
                                      </p:cBhvr>
                                      <p:to>
                                        <p:strVal val="tru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par>
                          <p:cTn id="86" fill="hold">
                            <p:stCondLst>
                              <p:cond delay="2000"/>
                            </p:stCondLst>
                            <p:childTnLst>
                              <p:par>
                                <p:cTn id="87" presetID="1" presetClass="exit" presetSubtype="0" fill="hold" nodeType="after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par>
                          <p:cTn id="89" fill="hold">
                            <p:stCondLst>
                              <p:cond delay="2000"/>
                            </p:stCondLst>
                            <p:childTnLst>
                              <p:par>
                                <p:cTn id="90" presetID="63" presetClass="path" presetSubtype="0" fill="hold" nodeType="afterEffect">
                                  <p:stCondLst>
                                    <p:cond delay="0"/>
                                  </p:stCondLst>
                                  <p:childTnLst>
                                    <p:animMotion origin="layout" path="M 0.36706 -2.22222E-6 L 0.57982 -0.0037 " pathEditMode="relative" rAng="0" ptsTypes="AA">
                                      <p:cBhvr>
                                        <p:cTn id="91" dur="2000" fill="hold"/>
                                        <p:tgtEl>
                                          <p:spTgt spid="4"/>
                                        </p:tgtEl>
                                        <p:attrNameLst>
                                          <p:attrName>ppt_x</p:attrName>
                                          <p:attrName>ppt_y</p:attrName>
                                        </p:attrNameLst>
                                      </p:cBhvr>
                                      <p:rCtr x="10638" y="-185"/>
                                    </p:animMotion>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mph" presetSubtype="2" fill="hold" nodeType="withEffect">
                                  <p:stCondLst>
                                    <p:cond delay="0"/>
                                  </p:stCondLst>
                                  <p:childTnLst>
                                    <p:animClr clrSpc="rgb" dir="cw">
                                      <p:cBhvr>
                                        <p:cTn id="128" dur="2000" fill="hold"/>
                                        <p:tgtEl>
                                          <p:spTgt spid="28"/>
                                        </p:tgtEl>
                                        <p:attrNameLst>
                                          <p:attrName>fillcolor</p:attrName>
                                        </p:attrNameLst>
                                      </p:cBhvr>
                                      <p:to>
                                        <a:srgbClr val="00FB92"/>
                                      </p:to>
                                    </p:animClr>
                                    <p:set>
                                      <p:cBhvr>
                                        <p:cTn id="129" dur="2000" fill="hold"/>
                                        <p:tgtEl>
                                          <p:spTgt spid="28"/>
                                        </p:tgtEl>
                                        <p:attrNameLst>
                                          <p:attrName>fill.type</p:attrName>
                                        </p:attrNameLst>
                                      </p:cBhvr>
                                      <p:to>
                                        <p:strVal val="solid"/>
                                      </p:to>
                                    </p:set>
                                    <p:set>
                                      <p:cBhvr>
                                        <p:cTn id="130" dur="2000" fill="hold"/>
                                        <p:tgtEl>
                                          <p:spTgt spid="28"/>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par>
                          <p:cTn id="131" fill="hold">
                            <p:stCondLst>
                              <p:cond delay="2000"/>
                            </p:stCondLst>
                            <p:childTnLst>
                              <p:par>
                                <p:cTn id="132" presetID="1" presetClass="exit" presetSubtype="0" fill="hold" nodeType="after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childTnLst>
                          </p:cTn>
                        </p:par>
                        <p:par>
                          <p:cTn id="134" fill="hold">
                            <p:stCondLst>
                              <p:cond delay="2000"/>
                            </p:stCondLst>
                            <p:childTnLst>
                              <p:par>
                                <p:cTn id="135" presetID="63" presetClass="path" presetSubtype="0" fill="hold" nodeType="afterEffect">
                                  <p:stCondLst>
                                    <p:cond delay="0"/>
                                  </p:stCondLst>
                                  <p:childTnLst>
                                    <p:animMotion origin="layout" path="M 0.58542 -0.00116 L 0.99506 0.00116 " pathEditMode="relative" rAng="0" ptsTypes="AA">
                                      <p:cBhvr>
                                        <p:cTn id="136" dur="2000" fill="hold"/>
                                        <p:tgtEl>
                                          <p:spTgt spid="4"/>
                                        </p:tgtEl>
                                        <p:attrNameLst>
                                          <p:attrName>ppt_x</p:attrName>
                                          <p:attrName>ppt_y</p:attrName>
                                        </p:attrNameLst>
                                      </p:cBhvr>
                                      <p:rCtr x="20482" y="116"/>
                                    </p:animMotion>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30" grpId="0" animBg="1"/>
      <p:bldP spid="40" grpId="0" animBg="1"/>
      <p:bldP spid="40" grpId="1" animBg="1"/>
      <p:bldP spid="33" grpId="0" animBg="1"/>
      <p:bldP spid="39" grpId="0" animBg="1"/>
      <p:bldP spid="39" grpId="1" animBg="1"/>
      <p:bldP spid="38" grpId="0" animBg="1"/>
      <p:bldP spid="38" grpId="1" animBg="1"/>
      <p:bldP spid="37" grpId="0" animBg="1"/>
      <p:bldP spid="37" grpId="1" animBg="1"/>
      <p:bldP spid="28" grpId="0" animBg="1"/>
      <p:bldP spid="27" grpId="0" animBg="1"/>
      <p:bldP spid="26" grpId="0" animBg="1"/>
      <p:bldP spid="29"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D1F4F-E96F-A04F-A73D-3C1FD10E977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AutoShape 2">
                <a:extLst>
                  <a:ext uri="{FF2B5EF4-FFF2-40B4-BE49-F238E27FC236}">
                    <a16:creationId xmlns:a16="http://schemas.microsoft.com/office/drawing/2014/main" id="{9E38B866-9124-E9F4-F4CF-FAE863D00A0F}"/>
                  </a:ext>
                </a:extLst>
              </p:cNvPr>
              <p:cNvSpPr>
                <a:spLocks noChangeArrowheads="1"/>
              </p:cNvSpPr>
              <p:nvPr/>
            </p:nvSpPr>
            <p:spPr bwMode="auto">
              <a:xfrm>
                <a:off x="286198" y="1466080"/>
                <a:ext cx="6863632" cy="4733663"/>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xmlns="">
          <p:sp>
            <p:nvSpPr>
              <p:cNvPr id="3" name="AutoShape 2"/>
              <p:cNvSpPr>
                <a:spLocks noRot="1" noChangeAspect="1" noMove="1" noResize="1" noEditPoints="1" noAdjustHandles="1" noChangeArrowheads="1" noChangeShapeType="1" noTextEdit="1"/>
              </p:cNvSpPr>
              <p:nvPr/>
            </p:nvSpPr>
            <p:spPr bwMode="auto">
              <a:xfrm>
                <a:off x="286198" y="1466080"/>
                <a:ext cx="6863632" cy="4733663"/>
              </a:xfrm>
              <a:prstGeom prst="roundRect">
                <a:avLst>
                  <a:gd name="adj" fmla="val 12880"/>
                </a:avLst>
              </a:prstGeom>
              <a:blipFill>
                <a:blip r:embed="rId2"/>
                <a:stretch>
                  <a:fillRect/>
                </a:stretch>
              </a:blipFill>
              <a:ln w="9525">
                <a:solidFill>
                  <a:srgbClr val="FF0000"/>
                </a:solidFill>
                <a:prstDash val="lgDash"/>
                <a:round/>
                <a:headEnd/>
                <a:tailEnd/>
              </a:ln>
            </p:spPr>
            <p:txBody>
              <a:bodyPr/>
              <a:lstStyle/>
              <a:p>
                <a:r>
                  <a:rPr lang="vi-VN">
                    <a:noFill/>
                  </a:rPr>
                  <a:t> </a:t>
                </a:r>
              </a:p>
            </p:txBody>
          </p:sp>
        </mc:Fallback>
      </mc:AlternateContent>
      <p:graphicFrame>
        <p:nvGraphicFramePr>
          <p:cNvPr id="24" name="Object 23">
            <a:extLst>
              <a:ext uri="{FF2B5EF4-FFF2-40B4-BE49-F238E27FC236}">
                <a16:creationId xmlns:a16="http://schemas.microsoft.com/office/drawing/2014/main" id="{71E6FEF8-C698-48C0-6EC6-990106DFC3A8}"/>
              </a:ext>
            </a:extLst>
          </p:cNvPr>
          <p:cNvGraphicFramePr>
            <a:graphicFrameLocks noChangeAspect="1"/>
          </p:cNvGraphicFramePr>
          <p:nvPr/>
        </p:nvGraphicFramePr>
        <p:xfrm>
          <a:off x="7533801" y="1533080"/>
          <a:ext cx="2881785" cy="1066288"/>
        </p:xfrm>
        <a:graphic>
          <a:graphicData uri="http://schemas.openxmlformats.org/presentationml/2006/ole">
            <mc:AlternateContent xmlns:mc="http://schemas.openxmlformats.org/markup-compatibility/2006">
              <mc:Choice xmlns:v="urn:schemas-microsoft-com:vml" Requires="v">
                <p:oleObj name="Equation" r:id="rId3" imgW="1630765" imgH="603504" progId="Equation.DSMT4">
                  <p:embed/>
                </p:oleObj>
              </mc:Choice>
              <mc:Fallback>
                <p:oleObj name="Equation" r:id="rId3" imgW="1630765" imgH="603504" progId="Equation.DSMT4">
                  <p:embed/>
                  <p:pic>
                    <p:nvPicPr>
                      <p:cNvPr id="24" name="Object 23"/>
                      <p:cNvPicPr/>
                      <p:nvPr/>
                    </p:nvPicPr>
                    <p:blipFill>
                      <a:blip r:embed="rId4"/>
                      <a:stretch>
                        <a:fillRect/>
                      </a:stretch>
                    </p:blipFill>
                    <p:spPr>
                      <a:xfrm>
                        <a:off x="7533801" y="1533080"/>
                        <a:ext cx="2881785" cy="1066288"/>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16FD9CE7-1CB8-2027-1F2F-D069BF8C3686}"/>
              </a:ext>
            </a:extLst>
          </p:cNvPr>
          <p:cNvGraphicFramePr>
            <a:graphicFrameLocks noChangeAspect="1"/>
          </p:cNvGraphicFramePr>
          <p:nvPr/>
        </p:nvGraphicFramePr>
        <p:xfrm>
          <a:off x="7738910" y="2528224"/>
          <a:ext cx="1849142" cy="1400355"/>
        </p:xfrm>
        <a:graphic>
          <a:graphicData uri="http://schemas.openxmlformats.org/presentationml/2006/ole">
            <mc:AlternateContent xmlns:mc="http://schemas.openxmlformats.org/markup-compatibility/2006">
              <mc:Choice xmlns:v="urn:schemas-microsoft-com:vml" Requires="v">
                <p:oleObj name="Equation" r:id="rId5" imgW="870077" imgH="658302" progId="Equation.DSMT4">
                  <p:embed/>
                </p:oleObj>
              </mc:Choice>
              <mc:Fallback>
                <p:oleObj name="Equation" r:id="rId5" imgW="870077" imgH="658302" progId="Equation.DSMT4">
                  <p:embed/>
                  <p:pic>
                    <p:nvPicPr>
                      <p:cNvPr id="25" name="Object 24"/>
                      <p:cNvPicPr/>
                      <p:nvPr/>
                    </p:nvPicPr>
                    <p:blipFill>
                      <a:blip r:embed="rId6"/>
                      <a:stretch>
                        <a:fillRect/>
                      </a:stretch>
                    </p:blipFill>
                    <p:spPr>
                      <a:xfrm>
                        <a:off x="7738910" y="2528224"/>
                        <a:ext cx="1849142" cy="140035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3666083-624C-73DE-444A-3B460CB513CB}"/>
              </a:ext>
            </a:extLst>
          </p:cNvPr>
          <p:cNvGraphicFramePr>
            <a:graphicFrameLocks noChangeAspect="1"/>
          </p:cNvGraphicFramePr>
          <p:nvPr/>
        </p:nvGraphicFramePr>
        <p:xfrm>
          <a:off x="7738910" y="3832912"/>
          <a:ext cx="1978281" cy="584775"/>
        </p:xfrm>
        <a:graphic>
          <a:graphicData uri="http://schemas.openxmlformats.org/presentationml/2006/ole">
            <mc:AlternateContent xmlns:mc="http://schemas.openxmlformats.org/markup-compatibility/2006">
              <mc:Choice xmlns:v="urn:schemas-microsoft-com:vml" Requires="v">
                <p:oleObj name="Equation" r:id="rId7" imgW="1010412" imgH="298868" progId="Equation.DSMT4">
                  <p:embed/>
                </p:oleObj>
              </mc:Choice>
              <mc:Fallback>
                <p:oleObj name="Equation" r:id="rId7" imgW="1010412" imgH="298868" progId="Equation.DSMT4">
                  <p:embed/>
                  <p:pic>
                    <p:nvPicPr>
                      <p:cNvPr id="26" name="Object 25"/>
                      <p:cNvPicPr/>
                      <p:nvPr/>
                    </p:nvPicPr>
                    <p:blipFill>
                      <a:blip r:embed="rId8"/>
                      <a:stretch>
                        <a:fillRect/>
                      </a:stretch>
                    </p:blipFill>
                    <p:spPr>
                      <a:xfrm>
                        <a:off x="7738910" y="3832912"/>
                        <a:ext cx="1978281" cy="584775"/>
                      </a:xfrm>
                      <a:prstGeom prst="rect">
                        <a:avLst/>
                      </a:prstGeom>
                    </p:spPr>
                  </p:pic>
                </p:oleObj>
              </mc:Fallback>
            </mc:AlternateContent>
          </a:graphicData>
        </a:graphic>
      </p:graphicFrame>
      <p:sp>
        <p:nvSpPr>
          <p:cNvPr id="27" name="Rectangle 13">
            <a:extLst>
              <a:ext uri="{FF2B5EF4-FFF2-40B4-BE49-F238E27FC236}">
                <a16:creationId xmlns:a16="http://schemas.microsoft.com/office/drawing/2014/main" id="{2E81C7B8-29F3-B657-4D40-9C3CBF766804}"/>
              </a:ext>
            </a:extLst>
          </p:cNvPr>
          <p:cNvSpPr>
            <a:spLocks noChangeArrowheads="1"/>
          </p:cNvSpPr>
          <p:nvPr/>
        </p:nvSpPr>
        <p:spPr bwMode="auto">
          <a:xfrm>
            <a:off x="7738910" y="4561582"/>
            <a:ext cx="445309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x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vi-VN"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 hệ số tỉ lệ a</a:t>
            </a:r>
            <a:r>
              <a:rPr kumimoji="0" 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4131B34-2BC8-A875-F1A9-CD69A2BB9F5E}"/>
              </a:ext>
            </a:extLst>
          </p:cNvPr>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6" name="Rectangle 9">
            <a:extLst>
              <a:ext uri="{FF2B5EF4-FFF2-40B4-BE49-F238E27FC236}">
                <a16:creationId xmlns:a16="http://schemas.microsoft.com/office/drawing/2014/main" id="{81A109D1-1E32-4C8C-02FC-A00E9A9676B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045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793366" y="2142554"/>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793366" y="2142554"/>
                <a:ext cx="6960198" cy="523220"/>
              </a:xfrm>
              <a:prstGeom prst="roundRect">
                <a:avLst/>
              </a:prstGeom>
              <a:blipFill>
                <a:blip r:embed="rId2"/>
                <a:stretch>
                  <a:fillRect l="-874" t="-1136" b="-19318"/>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3062722" y="122459"/>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513913213"/>
                  </p:ext>
                </p:extLst>
              </p:nvPr>
            </p:nvGraphicFramePr>
            <p:xfrm>
              <a:off x="413649" y="2755637"/>
              <a:ext cx="6753770" cy="914400"/>
            </p:xfrm>
            <a:graphic>
              <a:graphicData uri="http://schemas.openxmlformats.org/drawingml/2006/table">
                <a:tbl>
                  <a:tblPr firstRow="1" bandRow="1">
                    <a:tableStyleId>{21E4AEA4-8DFA-4A89-87EB-49C32662AFE0}</a:tableStyleId>
                  </a:tblPr>
                  <a:tblGrid>
                    <a:gridCol w="602351">
                      <a:extLst>
                        <a:ext uri="{9D8B030D-6E8A-4147-A177-3AD203B41FA5}">
                          <a16:colId xmlns:a16="http://schemas.microsoft.com/office/drawing/2014/main" val="20000"/>
                        </a:ext>
                      </a:extLst>
                    </a:gridCol>
                    <a:gridCol w="1283855">
                      <a:extLst>
                        <a:ext uri="{9D8B030D-6E8A-4147-A177-3AD203B41FA5}">
                          <a16:colId xmlns:a16="http://schemas.microsoft.com/office/drawing/2014/main" val="20001"/>
                        </a:ext>
                      </a:extLst>
                    </a:gridCol>
                    <a:gridCol w="1236419">
                      <a:extLst>
                        <a:ext uri="{9D8B030D-6E8A-4147-A177-3AD203B41FA5}">
                          <a16:colId xmlns:a16="http://schemas.microsoft.com/office/drawing/2014/main" val="20002"/>
                        </a:ext>
                      </a:extLst>
                    </a:gridCol>
                    <a:gridCol w="1160059">
                      <a:extLst>
                        <a:ext uri="{9D8B030D-6E8A-4147-A177-3AD203B41FA5}">
                          <a16:colId xmlns:a16="http://schemas.microsoft.com/office/drawing/2014/main" val="20003"/>
                        </a:ext>
                      </a:extLst>
                    </a:gridCol>
                    <a:gridCol w="1136223">
                      <a:extLst>
                        <a:ext uri="{9D8B030D-6E8A-4147-A177-3AD203B41FA5}">
                          <a16:colId xmlns:a16="http://schemas.microsoft.com/office/drawing/2014/main" val="20004"/>
                        </a:ext>
                      </a:extLst>
                    </a:gridCol>
                    <a:gridCol w="1334863">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𝒙</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𝟏</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𝟏</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𝟐</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𝟐</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𝟑</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𝟑</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𝟒</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𝟒</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𝟓</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𝟓</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1B37EB"/>
                                    </a:solidFill>
                                    <a:latin typeface="Cambria Math" panose="02040503050406030204" pitchFamily="18" charset="0"/>
                                  </a:rPr>
                                  <m:t>𝑦</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𝟏</m:t>
                                    </m:r>
                                  </m:sub>
                                </m:sSub>
                                <m:r>
                                  <a:rPr lang="en-US" sz="2400" b="1" i="1" smtClean="0">
                                    <a:solidFill>
                                      <a:srgbClr val="1B37EB"/>
                                    </a:solidFill>
                                    <a:latin typeface="Cambria Math" panose="02040503050406030204" pitchFamily="18" charset="0"/>
                                  </a:rPr>
                                  <m:t>=</m:t>
                                </m:r>
                                <m:r>
                                  <a:rPr lang="en-US" sz="2400" b="1" i="1" smtClean="0">
                                    <a:solidFill>
                                      <a:srgbClr val="1B37EB"/>
                                    </a:solidFill>
                                    <a:latin typeface="Cambria Math" panose="02040503050406030204" pitchFamily="18" charset="0"/>
                                  </a:rPr>
                                  <m:t>𝟏𝟎</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𝟐</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𝟑</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𝟒</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𝟓</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513913213"/>
                  </p:ext>
                </p:extLst>
              </p:nvPr>
            </p:nvGraphicFramePr>
            <p:xfrm>
              <a:off x="413649" y="2755637"/>
              <a:ext cx="6753770" cy="914400"/>
            </p:xfrm>
            <a:graphic>
              <a:graphicData uri="http://schemas.openxmlformats.org/drawingml/2006/table">
                <a:tbl>
                  <a:tblPr firstRow="1" bandRow="1">
                    <a:tableStyleId>{21E4AEA4-8DFA-4A89-87EB-49C32662AFE0}</a:tableStyleId>
                  </a:tblPr>
                  <a:tblGrid>
                    <a:gridCol w="602351">
                      <a:extLst>
                        <a:ext uri="{9D8B030D-6E8A-4147-A177-3AD203B41FA5}">
                          <a16:colId xmlns:a16="http://schemas.microsoft.com/office/drawing/2014/main" val="20000"/>
                        </a:ext>
                      </a:extLst>
                    </a:gridCol>
                    <a:gridCol w="1283855">
                      <a:extLst>
                        <a:ext uri="{9D8B030D-6E8A-4147-A177-3AD203B41FA5}">
                          <a16:colId xmlns:a16="http://schemas.microsoft.com/office/drawing/2014/main" val="20001"/>
                        </a:ext>
                      </a:extLst>
                    </a:gridCol>
                    <a:gridCol w="1236419">
                      <a:extLst>
                        <a:ext uri="{9D8B030D-6E8A-4147-A177-3AD203B41FA5}">
                          <a16:colId xmlns:a16="http://schemas.microsoft.com/office/drawing/2014/main" val="20002"/>
                        </a:ext>
                      </a:extLst>
                    </a:gridCol>
                    <a:gridCol w="1160059">
                      <a:extLst>
                        <a:ext uri="{9D8B030D-6E8A-4147-A177-3AD203B41FA5}">
                          <a16:colId xmlns:a16="http://schemas.microsoft.com/office/drawing/2014/main" val="20003"/>
                        </a:ext>
                      </a:extLst>
                    </a:gridCol>
                    <a:gridCol w="1136223">
                      <a:extLst>
                        <a:ext uri="{9D8B030D-6E8A-4147-A177-3AD203B41FA5}">
                          <a16:colId xmlns:a16="http://schemas.microsoft.com/office/drawing/2014/main" val="20004"/>
                        </a:ext>
                      </a:extLst>
                    </a:gridCol>
                    <a:gridCol w="1334863">
                      <a:extLst>
                        <a:ext uri="{9D8B030D-6E8A-4147-A177-3AD203B41FA5}">
                          <a16:colId xmlns:a16="http://schemas.microsoft.com/office/drawing/2014/main" val="20005"/>
                        </a:ext>
                      </a:extLst>
                    </a:gridCol>
                  </a:tblGrid>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0" t="-2632" r="-1022222"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393" t="-2632" r="-379621"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3202" t="-2632" r="-294581"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526" t="-2632" r="-214737"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6471" t="-2632" r="-118182"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6849" t="-2632" r="-913" b="-109211"/>
                          </a:stretch>
                        </a:blipFill>
                      </a:tcPr>
                    </a:tc>
                    <a:extLst>
                      <a:ext uri="{0D108BD9-81ED-4DB2-BD59-A6C34878D82A}">
                        <a16:rowId xmlns:a16="http://schemas.microsoft.com/office/drawing/2014/main" val="10000"/>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0" t="-104000" r="-1022222"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393" t="-104000" r="-379621"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3202" t="-104000" r="-294581"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526" t="-104000" r="-214737"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6471" t="-104000" r="-118182"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6849" t="-104000" r="-913" b="-10667"/>
                          </a:stretch>
                        </a:blipFill>
                      </a:tcPr>
                    </a:tc>
                    <a:extLst>
                      <a:ext uri="{0D108BD9-81ED-4DB2-BD59-A6C34878D82A}">
                        <a16:rowId xmlns:a16="http://schemas.microsoft.com/office/drawing/2014/main" val="10001"/>
                      </a:ext>
                    </a:extLst>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376519" y="4277022"/>
                <a:ext cx="8875057" cy="204085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chemeClr val="tx1"/>
                    </a:solidFill>
                    <a:latin typeface="Times New Roman" panose="02020603050405020304" pitchFamily="18" charset="0"/>
                    <a:cs typeface="Times New Roman" panose="02020603050405020304" pitchFamily="18" charset="0"/>
                  </a:rPr>
                  <a:t>Tìm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chemeClr val="tx1"/>
                            </a:solidFill>
                            <a:latin typeface="Cambria Math" panose="02040503050406030204" pitchFamily="18" charset="0"/>
                            <a:cs typeface="Times New Roman" panose="02020603050405020304" pitchFamily="18" charset="0"/>
                          </a:rPr>
                        </m:ctrlPr>
                      </m:sSubPr>
                      <m:e>
                        <m:r>
                          <a:rPr lang="en-US" sz="2400" b="0" i="1" smtClean="0">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1</m:t>
                        </m:r>
                      </m:sub>
                    </m:sSub>
                    <m:sSub>
                      <m:sSubPr>
                        <m:ctrlPr>
                          <a:rPr lang="en-US" sz="2400" i="1" smtClean="0">
                            <a:solidFill>
                              <a:schemeClr val="tx1"/>
                            </a:solidFill>
                            <a:latin typeface="Cambria Math" panose="02040503050406030204" pitchFamily="18" charset="0"/>
                            <a:cs typeface="Times New Roman" panose="02020603050405020304" pitchFamily="18" charset="0"/>
                          </a:rPr>
                        </m:ctrlPr>
                      </m:sSubPr>
                      <m:e>
                        <m:r>
                          <a:rPr lang="en-US" sz="2400" b="0" i="1" smtClean="0">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1</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2</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2</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1</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i="1">
                            <a:solidFill>
                              <a:schemeClr val="tx1"/>
                            </a:solidFill>
                            <a:latin typeface="Cambria Math" panose="02040503050406030204" pitchFamily="18" charset="0"/>
                            <a:cs typeface="Times New Roman" panose="02020603050405020304" pitchFamily="18" charset="0"/>
                          </a:rPr>
                          <m:t>1</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3</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3</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4</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4</m:t>
                        </m:r>
                      </m:sub>
                    </m:sSub>
                  </m:oMath>
                </a14:m>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tx1"/>
                        </a:solidFill>
                        <a:latin typeface="Cambria Math" panose="02040503050406030204" pitchFamily="18" charset="0"/>
                        <a:cs typeface="Times New Roman" panose="02020603050405020304" pitchFamily="18" charset="0"/>
                      </a:rPr>
                      <m:t>𝑥</m:t>
                    </m:r>
                  </m:oMath>
                </a14:m>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tx1"/>
                        </a:solidFill>
                        <a:latin typeface="Cambria Math" panose="02040503050406030204" pitchFamily="18" charset="0"/>
                        <a:cs typeface="Times New Roman" panose="02020603050405020304" pitchFamily="18" charset="0"/>
                      </a:rPr>
                      <m:t>𝑦</m:t>
                    </m:r>
                  </m:oMath>
                </a14:m>
                <a:r>
                  <a:rPr lang="en-US" sz="24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9" y="4277022"/>
                <a:ext cx="8875057" cy="2040854"/>
              </a:xfrm>
              <a:prstGeom prst="roundRect">
                <a:avLst/>
              </a:prstGeom>
              <a:blipFill>
                <a:blip r:embed="rId4"/>
                <a:stretch>
                  <a:fillRect/>
                </a:stretch>
              </a:blipFill>
              <a:ln w="12700">
                <a:solidFill>
                  <a:srgbClr val="1B9112"/>
                </a:solidFill>
                <a:prstDash val="lgDash"/>
              </a:ln>
            </p:spPr>
            <p:txBody>
              <a:bodyPr/>
              <a:lstStyle/>
              <a:p>
                <a:r>
                  <a:rPr lang="en-US">
                    <a:noFill/>
                  </a:rPr>
                  <a:t> </a:t>
                </a:r>
              </a:p>
            </p:txBody>
          </p:sp>
        </mc:Fallback>
      </mc:AlternateContent>
      <p:sp>
        <p:nvSpPr>
          <p:cNvPr id="5" name="TextBox 4">
            <a:extLst>
              <a:ext uri="{FF2B5EF4-FFF2-40B4-BE49-F238E27FC236}">
                <a16:creationId xmlns:a16="http://schemas.microsoft.com/office/drawing/2014/main" id="{DCD6AE9F-228B-C142-8CE0-AECBBBFDB9FA}"/>
              </a:ext>
            </a:extLst>
          </p:cNvPr>
          <p:cNvSpPr txBox="1"/>
          <p:nvPr/>
        </p:nvSpPr>
        <p:spPr>
          <a:xfrm>
            <a:off x="1571624" y="683176"/>
            <a:ext cx="7986025"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Calibri" panose="020F0502020204030204" pitchFamily="34" charset="0"/>
              </a:rPr>
              <a:t>2.</a:t>
            </a:r>
            <a:r>
              <a:rPr lang="nl-NL" sz="2800" b="1" dirty="0">
                <a:solidFill>
                  <a:srgbClr val="FF0000"/>
                </a:solidFill>
                <a:effectLst/>
                <a:latin typeface="Times New Roman" panose="02020603050405020304" pitchFamily="18" charset="0"/>
                <a:ea typeface="Calibri" panose="020F0502020204030204" pitchFamily="34" charset="0"/>
              </a:rPr>
              <a:t> Tính chất của các đại lượng tỉ lệ nghịch</a:t>
            </a:r>
            <a:endParaRPr lang="en-US" sz="2800" dirty="0">
              <a:solidFill>
                <a:srgbClr val="FF0000"/>
              </a:solidFill>
            </a:endParaRPr>
          </a:p>
        </p:txBody>
      </p:sp>
    </p:spTree>
    <p:extLst>
      <p:ext uri="{BB962C8B-B14F-4D97-AF65-F5344CB8AC3E}">
        <p14:creationId xmlns:p14="http://schemas.microsoft.com/office/powerpoint/2010/main" val="24425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793366" y="2142554"/>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793366" y="2142554"/>
                <a:ext cx="6960198" cy="523220"/>
              </a:xfrm>
              <a:prstGeom prst="roundRect">
                <a:avLst/>
              </a:prstGeom>
              <a:blipFill>
                <a:blip r:embed="rId3"/>
                <a:stretch>
                  <a:fillRect l="-874" t="-1136" b="-19318"/>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3062722" y="122459"/>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nvGraphicFramePr>
            <p:xfrm>
              <a:off x="413649" y="2755637"/>
              <a:ext cx="6753770" cy="914400"/>
            </p:xfrm>
            <a:graphic>
              <a:graphicData uri="http://schemas.openxmlformats.org/drawingml/2006/table">
                <a:tbl>
                  <a:tblPr firstRow="1" bandRow="1">
                    <a:tableStyleId>{21E4AEA4-8DFA-4A89-87EB-49C32662AFE0}</a:tableStyleId>
                  </a:tblPr>
                  <a:tblGrid>
                    <a:gridCol w="602351">
                      <a:extLst>
                        <a:ext uri="{9D8B030D-6E8A-4147-A177-3AD203B41FA5}">
                          <a16:colId xmlns:a16="http://schemas.microsoft.com/office/drawing/2014/main" val="20000"/>
                        </a:ext>
                      </a:extLst>
                    </a:gridCol>
                    <a:gridCol w="1283855">
                      <a:extLst>
                        <a:ext uri="{9D8B030D-6E8A-4147-A177-3AD203B41FA5}">
                          <a16:colId xmlns:a16="http://schemas.microsoft.com/office/drawing/2014/main" val="20001"/>
                        </a:ext>
                      </a:extLst>
                    </a:gridCol>
                    <a:gridCol w="1236419">
                      <a:extLst>
                        <a:ext uri="{9D8B030D-6E8A-4147-A177-3AD203B41FA5}">
                          <a16:colId xmlns:a16="http://schemas.microsoft.com/office/drawing/2014/main" val="20002"/>
                        </a:ext>
                      </a:extLst>
                    </a:gridCol>
                    <a:gridCol w="1160059">
                      <a:extLst>
                        <a:ext uri="{9D8B030D-6E8A-4147-A177-3AD203B41FA5}">
                          <a16:colId xmlns:a16="http://schemas.microsoft.com/office/drawing/2014/main" val="20003"/>
                        </a:ext>
                      </a:extLst>
                    </a:gridCol>
                    <a:gridCol w="1136223">
                      <a:extLst>
                        <a:ext uri="{9D8B030D-6E8A-4147-A177-3AD203B41FA5}">
                          <a16:colId xmlns:a16="http://schemas.microsoft.com/office/drawing/2014/main" val="20004"/>
                        </a:ext>
                      </a:extLst>
                    </a:gridCol>
                    <a:gridCol w="1334863">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𝒙</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𝟏</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𝟏</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𝟐</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𝟐</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𝟑</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𝟑</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𝟒</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𝟒</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𝟓</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𝟓</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1B37EB"/>
                                    </a:solidFill>
                                    <a:latin typeface="Cambria Math" panose="02040503050406030204" pitchFamily="18" charset="0"/>
                                  </a:rPr>
                                  <m:t>𝑦</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𝟏</m:t>
                                    </m:r>
                                  </m:sub>
                                </m:sSub>
                                <m:r>
                                  <a:rPr lang="en-US" sz="2400" b="1" i="1" smtClean="0">
                                    <a:solidFill>
                                      <a:srgbClr val="1B37EB"/>
                                    </a:solidFill>
                                    <a:latin typeface="Cambria Math" panose="02040503050406030204" pitchFamily="18" charset="0"/>
                                  </a:rPr>
                                  <m:t>=</m:t>
                                </m:r>
                                <m:r>
                                  <a:rPr lang="en-US" sz="2400" b="1" i="1" smtClean="0">
                                    <a:solidFill>
                                      <a:srgbClr val="1B37EB"/>
                                    </a:solidFill>
                                    <a:latin typeface="Cambria Math" panose="02040503050406030204" pitchFamily="18" charset="0"/>
                                  </a:rPr>
                                  <m:t>𝟏𝟎</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𝟐</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𝟑</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𝟒</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𝟓</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nvGraphicFramePr>
            <p:xfrm>
              <a:off x="413649" y="2755637"/>
              <a:ext cx="6753770" cy="914400"/>
            </p:xfrm>
            <a:graphic>
              <a:graphicData uri="http://schemas.openxmlformats.org/drawingml/2006/table">
                <a:tbl>
                  <a:tblPr firstRow="1" bandRow="1">
                    <a:tableStyleId>{21E4AEA4-8DFA-4A89-87EB-49C32662AFE0}</a:tableStyleId>
                  </a:tblPr>
                  <a:tblGrid>
                    <a:gridCol w="602351">
                      <a:extLst>
                        <a:ext uri="{9D8B030D-6E8A-4147-A177-3AD203B41FA5}">
                          <a16:colId xmlns:a16="http://schemas.microsoft.com/office/drawing/2014/main" val="20000"/>
                        </a:ext>
                      </a:extLst>
                    </a:gridCol>
                    <a:gridCol w="1283855">
                      <a:extLst>
                        <a:ext uri="{9D8B030D-6E8A-4147-A177-3AD203B41FA5}">
                          <a16:colId xmlns:a16="http://schemas.microsoft.com/office/drawing/2014/main" val="20001"/>
                        </a:ext>
                      </a:extLst>
                    </a:gridCol>
                    <a:gridCol w="1236419">
                      <a:extLst>
                        <a:ext uri="{9D8B030D-6E8A-4147-A177-3AD203B41FA5}">
                          <a16:colId xmlns:a16="http://schemas.microsoft.com/office/drawing/2014/main" val="20002"/>
                        </a:ext>
                      </a:extLst>
                    </a:gridCol>
                    <a:gridCol w="1160059">
                      <a:extLst>
                        <a:ext uri="{9D8B030D-6E8A-4147-A177-3AD203B41FA5}">
                          <a16:colId xmlns:a16="http://schemas.microsoft.com/office/drawing/2014/main" val="20003"/>
                        </a:ext>
                      </a:extLst>
                    </a:gridCol>
                    <a:gridCol w="1136223">
                      <a:extLst>
                        <a:ext uri="{9D8B030D-6E8A-4147-A177-3AD203B41FA5}">
                          <a16:colId xmlns:a16="http://schemas.microsoft.com/office/drawing/2014/main" val="20004"/>
                        </a:ext>
                      </a:extLst>
                    </a:gridCol>
                    <a:gridCol w="1334863">
                      <a:extLst>
                        <a:ext uri="{9D8B030D-6E8A-4147-A177-3AD203B41FA5}">
                          <a16:colId xmlns:a16="http://schemas.microsoft.com/office/drawing/2014/main" val="20005"/>
                        </a:ext>
                      </a:extLst>
                    </a:gridCol>
                  </a:tblGrid>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0" t="-2632" r="-1022222"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393" t="-2632" r="-379621"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3202" t="-2632" r="-294581"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70526" t="-2632" r="-214737"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6471" t="-2632" r="-118182"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06849" t="-2632" r="-913" b="-109211"/>
                          </a:stretch>
                        </a:blipFill>
                      </a:tcPr>
                    </a:tc>
                    <a:extLst>
                      <a:ext uri="{0D108BD9-81ED-4DB2-BD59-A6C34878D82A}">
                        <a16:rowId xmlns:a16="http://schemas.microsoft.com/office/drawing/2014/main" val="10000"/>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0" t="-104000" r="-1022222"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7393" t="-104000" r="-379621"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3202" t="-104000" r="-294581"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70526" t="-104000" r="-214737"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6471" t="-104000" r="-118182"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06849" t="-104000" r="-913" b="-10667"/>
                          </a:stretch>
                        </a:blipFill>
                      </a:tcPr>
                    </a:tc>
                    <a:extLst>
                      <a:ext uri="{0D108BD9-81ED-4DB2-BD59-A6C34878D82A}">
                        <a16:rowId xmlns:a16="http://schemas.microsoft.com/office/drawing/2014/main" val="10001"/>
                      </a:ext>
                    </a:extLst>
                  </a:tr>
                </a:tbl>
              </a:graphicData>
            </a:graphic>
          </p:graphicFrame>
        </mc:Fallback>
      </mc:AlternateContent>
      <p:sp>
        <p:nvSpPr>
          <p:cNvPr id="8" name="Rounded Rectangle 7"/>
          <p:cNvSpPr/>
          <p:nvPr/>
        </p:nvSpPr>
        <p:spPr>
          <a:xfrm>
            <a:off x="0" y="3883565"/>
            <a:ext cx="3467306" cy="914401"/>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chemeClr val="tx1"/>
                </a:solidFill>
                <a:latin typeface="Times New Roman" panose="02020603050405020304" pitchFamily="18" charset="0"/>
                <a:cs typeface="Times New Roman" panose="02020603050405020304" pitchFamily="18" charset="0"/>
              </a:rPr>
              <a:t>Tìm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CD6AE9F-228B-C142-8CE0-AECBBBFDB9FA}"/>
              </a:ext>
            </a:extLst>
          </p:cNvPr>
          <p:cNvSpPr txBox="1"/>
          <p:nvPr/>
        </p:nvSpPr>
        <p:spPr>
          <a:xfrm>
            <a:off x="1571624" y="683176"/>
            <a:ext cx="7986025"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Calibri" panose="020F0502020204030204" pitchFamily="34" charset="0"/>
              </a:rPr>
              <a:t>2.</a:t>
            </a:r>
            <a:r>
              <a:rPr lang="nl-NL" sz="2800" b="1" dirty="0">
                <a:solidFill>
                  <a:srgbClr val="FF0000"/>
                </a:solidFill>
                <a:effectLst/>
                <a:latin typeface="Times New Roman" panose="02020603050405020304" pitchFamily="18" charset="0"/>
                <a:ea typeface="Calibri" panose="020F0502020204030204" pitchFamily="34" charset="0"/>
              </a:rPr>
              <a:t> Tính chất của các đại lượng tỉ lệ nghịch</a:t>
            </a:r>
            <a:endParaRPr lang="en-US" sz="2800" dirty="0">
              <a:solidFill>
                <a:srgbClr val="FF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8CE3548-DC4A-9FDE-84EA-A41DA25A83D4}"/>
                  </a:ext>
                </a:extLst>
              </p:cNvPr>
              <p:cNvSpPr txBox="1"/>
              <p:nvPr/>
            </p:nvSpPr>
            <p:spPr>
              <a:xfrm>
                <a:off x="4110183" y="3664001"/>
                <a:ext cx="7681660" cy="907941"/>
              </a:xfrm>
              <a:prstGeom prst="rect">
                <a:avLst/>
              </a:prstGeom>
              <a:noFill/>
            </p:spPr>
            <p:txBody>
              <a:bodyPr wrap="square">
                <a:spAutoFit/>
              </a:bodyPr>
              <a:lstStyle/>
              <a:p>
                <a:pPr marL="457200" indent="-457200" algn="just">
                  <a:spcAft>
                    <a:spcPts val="600"/>
                  </a:spcAft>
                  <a:buAutoNum type="alphaLcParenR"/>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 </a:t>
                </a:r>
                <a14:m>
                  <m:oMath xmlns:m="http://schemas.openxmlformats.org/officeDocument/2006/math">
                    <m:sSub>
                      <m:sSubPr>
                        <m:ctrlP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1. 10 = 10.</a:t>
                </a:r>
              </a:p>
            </p:txBody>
          </p:sp>
        </mc:Choice>
        <mc:Fallback xmlns="">
          <p:sp>
            <p:nvSpPr>
              <p:cNvPr id="3" name="TextBox 2">
                <a:extLst>
                  <a:ext uri="{FF2B5EF4-FFF2-40B4-BE49-F238E27FC236}">
                    <a16:creationId xmlns:a16="http://schemas.microsoft.com/office/drawing/2014/main" id="{38CE3548-DC4A-9FDE-84EA-A41DA25A83D4}"/>
                  </a:ext>
                </a:extLst>
              </p:cNvPr>
              <p:cNvSpPr txBox="1">
                <a:spLocks noRot="1" noChangeAspect="1" noMove="1" noResize="1" noEditPoints="1" noAdjustHandles="1" noChangeArrowheads="1" noChangeShapeType="1" noTextEdit="1"/>
              </p:cNvSpPr>
              <p:nvPr/>
            </p:nvSpPr>
            <p:spPr>
              <a:xfrm>
                <a:off x="4110183" y="3664001"/>
                <a:ext cx="7681660" cy="907941"/>
              </a:xfrm>
              <a:prstGeom prst="rect">
                <a:avLst/>
              </a:prstGeom>
              <a:blipFill>
                <a:blip r:embed="rId5"/>
                <a:stretch>
                  <a:fillRect l="-1190" t="-5369" b="-1476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331AE4D-2EEF-3F00-BBC4-708E8E3282B9}"/>
              </a:ext>
            </a:extLst>
          </p:cNvPr>
          <p:cNvSpPr txBox="1"/>
          <p:nvPr/>
        </p:nvSpPr>
        <p:spPr>
          <a:xfrm>
            <a:off x="44961" y="5011494"/>
            <a:ext cx="4228504" cy="830997"/>
          </a:xfrm>
          <a:prstGeom prst="rect">
            <a:avLst/>
          </a:prstGeom>
          <a:noFill/>
        </p:spPr>
        <p:txBody>
          <a:bodyPr wrap="square">
            <a:sp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b)</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12FB6FC7-7872-72BE-C72C-47519BA3852C}"/>
              </a:ext>
            </a:extLst>
          </p:cNvPr>
          <p:cNvPicPr>
            <a:picLocks noChangeAspect="1"/>
          </p:cNvPicPr>
          <p:nvPr/>
        </p:nvPicPr>
        <p:blipFill rotWithShape="1">
          <a:blip r:embed="rId6"/>
          <a:srcRect t="-23204" r="80634" b="61149"/>
          <a:stretch/>
        </p:blipFill>
        <p:spPr>
          <a:xfrm>
            <a:off x="4988033" y="4654549"/>
            <a:ext cx="2502265" cy="745406"/>
          </a:xfrm>
          <a:prstGeom prst="rect">
            <a:avLst/>
          </a:prstGeom>
        </p:spPr>
      </p:pic>
      <p:pic>
        <p:nvPicPr>
          <p:cNvPr id="25" name="Picture 24">
            <a:extLst>
              <a:ext uri="{FF2B5EF4-FFF2-40B4-BE49-F238E27FC236}">
                <a16:creationId xmlns:a16="http://schemas.microsoft.com/office/drawing/2014/main" id="{2F5F5EC0-C03A-A4AA-EBB1-2EC9873DE786}"/>
              </a:ext>
            </a:extLst>
          </p:cNvPr>
          <p:cNvPicPr>
            <a:picLocks noChangeAspect="1"/>
          </p:cNvPicPr>
          <p:nvPr/>
        </p:nvPicPr>
        <p:blipFill rotWithShape="1">
          <a:blip r:embed="rId7"/>
          <a:srcRect t="29745" r="74255" b="37561"/>
          <a:stretch/>
        </p:blipFill>
        <p:spPr>
          <a:xfrm>
            <a:off x="4805699" y="5399955"/>
            <a:ext cx="2415631" cy="608959"/>
          </a:xfrm>
          <a:prstGeom prst="rect">
            <a:avLst/>
          </a:prstGeom>
        </p:spPr>
      </p:pic>
      <p:pic>
        <p:nvPicPr>
          <p:cNvPr id="44" name="Picture 23">
            <a:extLst>
              <a:ext uri="{FF2B5EF4-FFF2-40B4-BE49-F238E27FC236}">
                <a16:creationId xmlns:a16="http://schemas.microsoft.com/office/drawing/2014/main" id="{A88AC1B3-49F3-3271-DFDF-9469D40DA5A2}"/>
              </a:ext>
            </a:extLst>
          </p:cNvPr>
          <p:cNvPicPr>
            <a:picLocks noChangeAspect="1"/>
          </p:cNvPicPr>
          <p:nvPr/>
        </p:nvPicPr>
        <p:blipFill rotWithShape="1">
          <a:blip r:embed="rId6"/>
          <a:srcRect l="19476" t="-23204" r="72249" b="61149"/>
          <a:stretch/>
        </p:blipFill>
        <p:spPr>
          <a:xfrm>
            <a:off x="7771481" y="4586686"/>
            <a:ext cx="1069181" cy="745406"/>
          </a:xfrm>
          <a:prstGeom prst="rect">
            <a:avLst/>
          </a:prstGeom>
        </p:spPr>
      </p:pic>
      <p:pic>
        <p:nvPicPr>
          <p:cNvPr id="45" name="Picture 24">
            <a:extLst>
              <a:ext uri="{FF2B5EF4-FFF2-40B4-BE49-F238E27FC236}">
                <a16:creationId xmlns:a16="http://schemas.microsoft.com/office/drawing/2014/main" id="{2672BBEC-53E6-F156-5E58-3426CF4717FC}"/>
              </a:ext>
            </a:extLst>
          </p:cNvPr>
          <p:cNvPicPr>
            <a:picLocks noChangeAspect="1"/>
          </p:cNvPicPr>
          <p:nvPr/>
        </p:nvPicPr>
        <p:blipFill rotWithShape="1">
          <a:blip r:embed="rId7"/>
          <a:srcRect t="59979" r="74255"/>
          <a:stretch/>
        </p:blipFill>
        <p:spPr>
          <a:xfrm>
            <a:off x="7006545" y="5469788"/>
            <a:ext cx="2415631" cy="745406"/>
          </a:xfrm>
          <a:prstGeom prst="rect">
            <a:avLst/>
          </a:prstGeom>
        </p:spPr>
      </p:pic>
    </p:spTree>
    <p:extLst>
      <p:ext uri="{BB962C8B-B14F-4D97-AF65-F5344CB8AC3E}">
        <p14:creationId xmlns:p14="http://schemas.microsoft.com/office/powerpoint/2010/main" val="382305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793366" y="2142554"/>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793366" y="2142554"/>
                <a:ext cx="6960198" cy="523220"/>
              </a:xfrm>
              <a:prstGeom prst="roundRect">
                <a:avLst/>
              </a:prstGeom>
              <a:blipFill>
                <a:blip r:embed="rId2"/>
                <a:stretch>
                  <a:fillRect l="-874" t="-1136" b="-19318"/>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3062722" y="122459"/>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nvGraphicFramePr>
            <p:xfrm>
              <a:off x="413649" y="2755637"/>
              <a:ext cx="6753770" cy="914400"/>
            </p:xfrm>
            <a:graphic>
              <a:graphicData uri="http://schemas.openxmlformats.org/drawingml/2006/table">
                <a:tbl>
                  <a:tblPr firstRow="1" bandRow="1">
                    <a:tableStyleId>{21E4AEA4-8DFA-4A89-87EB-49C32662AFE0}</a:tableStyleId>
                  </a:tblPr>
                  <a:tblGrid>
                    <a:gridCol w="602351">
                      <a:extLst>
                        <a:ext uri="{9D8B030D-6E8A-4147-A177-3AD203B41FA5}">
                          <a16:colId xmlns:a16="http://schemas.microsoft.com/office/drawing/2014/main" val="20000"/>
                        </a:ext>
                      </a:extLst>
                    </a:gridCol>
                    <a:gridCol w="1283855">
                      <a:extLst>
                        <a:ext uri="{9D8B030D-6E8A-4147-A177-3AD203B41FA5}">
                          <a16:colId xmlns:a16="http://schemas.microsoft.com/office/drawing/2014/main" val="20001"/>
                        </a:ext>
                      </a:extLst>
                    </a:gridCol>
                    <a:gridCol w="1236419">
                      <a:extLst>
                        <a:ext uri="{9D8B030D-6E8A-4147-A177-3AD203B41FA5}">
                          <a16:colId xmlns:a16="http://schemas.microsoft.com/office/drawing/2014/main" val="20002"/>
                        </a:ext>
                      </a:extLst>
                    </a:gridCol>
                    <a:gridCol w="1160059">
                      <a:extLst>
                        <a:ext uri="{9D8B030D-6E8A-4147-A177-3AD203B41FA5}">
                          <a16:colId xmlns:a16="http://schemas.microsoft.com/office/drawing/2014/main" val="20003"/>
                        </a:ext>
                      </a:extLst>
                    </a:gridCol>
                    <a:gridCol w="1136223">
                      <a:extLst>
                        <a:ext uri="{9D8B030D-6E8A-4147-A177-3AD203B41FA5}">
                          <a16:colId xmlns:a16="http://schemas.microsoft.com/office/drawing/2014/main" val="20004"/>
                        </a:ext>
                      </a:extLst>
                    </a:gridCol>
                    <a:gridCol w="1334863">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𝒙</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𝟏</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𝟏</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𝟐</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𝟐</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𝟑</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𝟑</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𝟒</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𝟒</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𝒙</m:t>
                                    </m:r>
                                  </m:e>
                                  <m:sub>
                                    <m:r>
                                      <a:rPr lang="en-US" sz="2400" b="1" i="1" smtClean="0">
                                        <a:solidFill>
                                          <a:schemeClr val="tx1"/>
                                        </a:solidFill>
                                        <a:latin typeface="Cambria Math" panose="02040503050406030204" pitchFamily="18" charset="0"/>
                                      </a:rPr>
                                      <m:t>𝟓</m:t>
                                    </m:r>
                                  </m:sub>
                                </m:sSub>
                                <m:r>
                                  <a:rPr lang="en-US" sz="2400" b="1"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𝟓</m:t>
                                </m:r>
                              </m:oMath>
                            </m:oMathPara>
                          </a14:m>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1B37EB"/>
                                    </a:solidFill>
                                    <a:latin typeface="Cambria Math" panose="02040503050406030204" pitchFamily="18" charset="0"/>
                                  </a:rPr>
                                  <m:t>𝑦</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𝟏</m:t>
                                    </m:r>
                                  </m:sub>
                                </m:sSub>
                                <m:r>
                                  <a:rPr lang="en-US" sz="2400" b="1" i="1" smtClean="0">
                                    <a:solidFill>
                                      <a:srgbClr val="1B37EB"/>
                                    </a:solidFill>
                                    <a:latin typeface="Cambria Math" panose="02040503050406030204" pitchFamily="18" charset="0"/>
                                  </a:rPr>
                                  <m:t>=</m:t>
                                </m:r>
                                <m:r>
                                  <a:rPr lang="en-US" sz="2400" b="1" i="1" smtClean="0">
                                    <a:solidFill>
                                      <a:srgbClr val="1B37EB"/>
                                    </a:solidFill>
                                    <a:latin typeface="Cambria Math" panose="02040503050406030204" pitchFamily="18" charset="0"/>
                                  </a:rPr>
                                  <m:t>𝟏𝟎</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𝟐</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𝟑</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𝟒</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rgbClr val="1B37EB"/>
                                        </a:solidFill>
                                        <a:latin typeface="Cambria Math" panose="02040503050406030204" pitchFamily="18" charset="0"/>
                                      </a:rPr>
                                    </m:ctrlPr>
                                  </m:sSubPr>
                                  <m:e>
                                    <m:r>
                                      <a:rPr lang="en-US" sz="2400" b="1" i="1" smtClean="0">
                                        <a:solidFill>
                                          <a:srgbClr val="1B37EB"/>
                                        </a:solidFill>
                                        <a:latin typeface="Cambria Math" panose="02040503050406030204" pitchFamily="18" charset="0"/>
                                      </a:rPr>
                                      <m:t>𝒚</m:t>
                                    </m:r>
                                  </m:e>
                                  <m:sub>
                                    <m:r>
                                      <a:rPr lang="en-US" sz="2400" b="1" i="1" smtClean="0">
                                        <a:solidFill>
                                          <a:srgbClr val="1B37EB"/>
                                        </a:solidFill>
                                        <a:latin typeface="Cambria Math" panose="02040503050406030204" pitchFamily="18" charset="0"/>
                                      </a:rPr>
                                      <m:t>𝟓</m:t>
                                    </m:r>
                                  </m:sub>
                                </m:sSub>
                                <m:r>
                                  <a:rPr lang="en-US" sz="2400" b="1" i="1" smtClean="0">
                                    <a:solidFill>
                                      <a:srgbClr val="1B37EB"/>
                                    </a:solidFill>
                                    <a:latin typeface="Cambria Math" panose="02040503050406030204" pitchFamily="18" charset="0"/>
                                  </a:rPr>
                                  <m:t>=?</m:t>
                                </m:r>
                              </m:oMath>
                            </m:oMathPara>
                          </a14:m>
                          <a:endParaRPr lang="en-US" sz="2400" dirty="0">
                            <a:solidFill>
                              <a:srgbClr val="1B37EB"/>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nvGraphicFramePr>
            <p:xfrm>
              <a:off x="413649" y="2755637"/>
              <a:ext cx="6753770" cy="914400"/>
            </p:xfrm>
            <a:graphic>
              <a:graphicData uri="http://schemas.openxmlformats.org/drawingml/2006/table">
                <a:tbl>
                  <a:tblPr firstRow="1" bandRow="1">
                    <a:tableStyleId>{21E4AEA4-8DFA-4A89-87EB-49C32662AFE0}</a:tableStyleId>
                  </a:tblPr>
                  <a:tblGrid>
                    <a:gridCol w="602351">
                      <a:extLst>
                        <a:ext uri="{9D8B030D-6E8A-4147-A177-3AD203B41FA5}">
                          <a16:colId xmlns:a16="http://schemas.microsoft.com/office/drawing/2014/main" val="20000"/>
                        </a:ext>
                      </a:extLst>
                    </a:gridCol>
                    <a:gridCol w="1283855">
                      <a:extLst>
                        <a:ext uri="{9D8B030D-6E8A-4147-A177-3AD203B41FA5}">
                          <a16:colId xmlns:a16="http://schemas.microsoft.com/office/drawing/2014/main" val="20001"/>
                        </a:ext>
                      </a:extLst>
                    </a:gridCol>
                    <a:gridCol w="1236419">
                      <a:extLst>
                        <a:ext uri="{9D8B030D-6E8A-4147-A177-3AD203B41FA5}">
                          <a16:colId xmlns:a16="http://schemas.microsoft.com/office/drawing/2014/main" val="20002"/>
                        </a:ext>
                      </a:extLst>
                    </a:gridCol>
                    <a:gridCol w="1160059">
                      <a:extLst>
                        <a:ext uri="{9D8B030D-6E8A-4147-A177-3AD203B41FA5}">
                          <a16:colId xmlns:a16="http://schemas.microsoft.com/office/drawing/2014/main" val="20003"/>
                        </a:ext>
                      </a:extLst>
                    </a:gridCol>
                    <a:gridCol w="1136223">
                      <a:extLst>
                        <a:ext uri="{9D8B030D-6E8A-4147-A177-3AD203B41FA5}">
                          <a16:colId xmlns:a16="http://schemas.microsoft.com/office/drawing/2014/main" val="20004"/>
                        </a:ext>
                      </a:extLst>
                    </a:gridCol>
                    <a:gridCol w="1334863">
                      <a:extLst>
                        <a:ext uri="{9D8B030D-6E8A-4147-A177-3AD203B41FA5}">
                          <a16:colId xmlns:a16="http://schemas.microsoft.com/office/drawing/2014/main" val="20005"/>
                        </a:ext>
                      </a:extLst>
                    </a:gridCol>
                  </a:tblGrid>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0" t="-2632" r="-1022222"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393" t="-2632" r="-379621"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3202" t="-2632" r="-294581"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526" t="-2632" r="-214737"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6471" t="-2632" r="-118182"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6849" t="-2632" r="-913" b="-109211"/>
                          </a:stretch>
                        </a:blipFill>
                      </a:tcPr>
                    </a:tc>
                    <a:extLst>
                      <a:ext uri="{0D108BD9-81ED-4DB2-BD59-A6C34878D82A}">
                        <a16:rowId xmlns:a16="http://schemas.microsoft.com/office/drawing/2014/main" val="10000"/>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0" t="-104000" r="-1022222"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393" t="-104000" r="-379621"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3202" t="-104000" r="-294581"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526" t="-104000" r="-214737"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6471" t="-104000" r="-118182"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6849" t="-104000" r="-913" b="-10667"/>
                          </a:stretch>
                        </a:blipFill>
                      </a:tcPr>
                    </a:tc>
                    <a:extLst>
                      <a:ext uri="{0D108BD9-81ED-4DB2-BD59-A6C34878D82A}">
                        <a16:rowId xmlns:a16="http://schemas.microsoft.com/office/drawing/2014/main" val="10001"/>
                      </a:ext>
                    </a:extLst>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210265" y="3662156"/>
                <a:ext cx="11726593" cy="68569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c)</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chemeClr val="tx1"/>
                            </a:solidFill>
                            <a:latin typeface="Cambria Math" panose="02040503050406030204" pitchFamily="18" charset="0"/>
                            <a:cs typeface="Times New Roman" panose="02020603050405020304" pitchFamily="18" charset="0"/>
                          </a:rPr>
                        </m:ctrlPr>
                      </m:sSubPr>
                      <m:e>
                        <m:r>
                          <a:rPr lang="en-US" sz="2400" b="0" i="1" smtClean="0">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1</m:t>
                        </m:r>
                      </m:sub>
                    </m:sSub>
                    <m:sSub>
                      <m:sSubPr>
                        <m:ctrlPr>
                          <a:rPr lang="en-US" sz="2400" i="1" smtClean="0">
                            <a:solidFill>
                              <a:schemeClr val="tx1"/>
                            </a:solidFill>
                            <a:latin typeface="Cambria Math" panose="02040503050406030204" pitchFamily="18" charset="0"/>
                            <a:cs typeface="Times New Roman" panose="02020603050405020304" pitchFamily="18" charset="0"/>
                          </a:rPr>
                        </m:ctrlPr>
                      </m:sSubPr>
                      <m:e>
                        <m:r>
                          <a:rPr lang="en-US" sz="2400" b="0" i="1" smtClean="0">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1</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2</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2</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1</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i="1">
                            <a:solidFill>
                              <a:schemeClr val="tx1"/>
                            </a:solidFill>
                            <a:latin typeface="Cambria Math" panose="02040503050406030204" pitchFamily="18" charset="0"/>
                            <a:cs typeface="Times New Roman" panose="02020603050405020304" pitchFamily="18" charset="0"/>
                          </a:rPr>
                          <m:t>1</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3</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3</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b="0" i="1" smtClean="0">
                            <a:solidFill>
                              <a:schemeClr val="tx1"/>
                            </a:solidFill>
                            <a:latin typeface="Cambria Math" panose="02040503050406030204" pitchFamily="18" charset="0"/>
                            <a:cs typeface="Times New Roman" panose="02020603050405020304" pitchFamily="18" charset="0"/>
                          </a:rPr>
                          <m:t>4</m:t>
                        </m:r>
                      </m:sub>
                    </m:sSub>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b="0" i="1" smtClean="0">
                            <a:solidFill>
                              <a:schemeClr val="tx1"/>
                            </a:solidFill>
                            <a:latin typeface="Cambria Math" panose="02040503050406030204" pitchFamily="18" charset="0"/>
                            <a:cs typeface="Times New Roman" panose="02020603050405020304" pitchFamily="18" charset="0"/>
                          </a:rPr>
                          <m:t>4</m:t>
                        </m:r>
                      </m:sub>
                    </m:sSub>
                  </m:oMath>
                </a14:m>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tx1"/>
                        </a:solidFill>
                        <a:latin typeface="Cambria Math" panose="02040503050406030204" pitchFamily="18" charset="0"/>
                        <a:cs typeface="Times New Roman" panose="02020603050405020304" pitchFamily="18" charset="0"/>
                      </a:rPr>
                      <m:t>𝑥</m:t>
                    </m:r>
                  </m:oMath>
                </a14:m>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chemeClr val="tx1"/>
                        </a:solidFill>
                        <a:latin typeface="Cambria Math" panose="02040503050406030204" pitchFamily="18" charset="0"/>
                        <a:cs typeface="Times New Roman" panose="02020603050405020304" pitchFamily="18" charset="0"/>
                      </a:rPr>
                      <m:t>𝑦</m:t>
                    </m:r>
                  </m:oMath>
                </a14:m>
                <a:r>
                  <a:rPr lang="en-US" sz="24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210265" y="3662156"/>
                <a:ext cx="11726593" cy="685694"/>
              </a:xfrm>
              <a:prstGeom prst="roundRect">
                <a:avLst/>
              </a:prstGeom>
              <a:blipFill>
                <a:blip r:embed="rId4"/>
                <a:stretch>
                  <a:fillRect l="-467" b="-2632"/>
                </a:stretch>
              </a:blipFill>
              <a:ln w="12700">
                <a:solidFill>
                  <a:srgbClr val="1B9112"/>
                </a:solidFill>
                <a:prstDash val="lgDash"/>
              </a:ln>
            </p:spPr>
            <p:txBody>
              <a:bodyPr/>
              <a:lstStyle/>
              <a:p>
                <a:r>
                  <a:rPr lang="en-US">
                    <a:noFill/>
                  </a:rPr>
                  <a:t> </a:t>
                </a:r>
              </a:p>
            </p:txBody>
          </p:sp>
        </mc:Fallback>
      </mc:AlternateContent>
      <p:sp>
        <p:nvSpPr>
          <p:cNvPr id="5" name="TextBox 4">
            <a:extLst>
              <a:ext uri="{FF2B5EF4-FFF2-40B4-BE49-F238E27FC236}">
                <a16:creationId xmlns:a16="http://schemas.microsoft.com/office/drawing/2014/main" id="{DCD6AE9F-228B-C142-8CE0-AECBBBFDB9FA}"/>
              </a:ext>
            </a:extLst>
          </p:cNvPr>
          <p:cNvSpPr txBox="1"/>
          <p:nvPr/>
        </p:nvSpPr>
        <p:spPr>
          <a:xfrm>
            <a:off x="1571624" y="683176"/>
            <a:ext cx="7986025"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Calibri" panose="020F0502020204030204" pitchFamily="34" charset="0"/>
              </a:rPr>
              <a:t>2.</a:t>
            </a:r>
            <a:r>
              <a:rPr lang="nl-NL" sz="2800" b="1" dirty="0">
                <a:solidFill>
                  <a:srgbClr val="FF0000"/>
                </a:solidFill>
                <a:effectLst/>
                <a:latin typeface="Times New Roman" panose="02020603050405020304" pitchFamily="18" charset="0"/>
                <a:ea typeface="Calibri" panose="020F0502020204030204" pitchFamily="34" charset="0"/>
              </a:rPr>
              <a:t> Tính chất của các đại lượng tỉ lệ nghịch</a:t>
            </a:r>
            <a:endParaRPr lang="en-US" sz="2800" dirty="0">
              <a:solidFill>
                <a:srgbClr val="FF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C00C196-55DF-C4E3-21FC-584F81B39086}"/>
                  </a:ext>
                </a:extLst>
              </p:cNvPr>
              <p:cNvSpPr txBox="1"/>
              <p:nvPr/>
            </p:nvSpPr>
            <p:spPr>
              <a:xfrm>
                <a:off x="210265" y="4539885"/>
                <a:ext cx="384232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vi-VN" sz="2400" i="1">
                              <a:solidFill>
                                <a:srgbClr val="FF0000"/>
                              </a:solidFill>
                              <a:latin typeface="Cambria Math" panose="02040503050406030204" pitchFamily="18" charset="0"/>
                            </a:rPr>
                            <m:t>c</m:t>
                          </m:r>
                          <m:r>
                            <a:rPr lang="vi-VN" sz="2400" b="0" i="1" smtClean="0">
                              <a:solidFill>
                                <a:srgbClr val="FF0000"/>
                              </a:solidFill>
                              <a:latin typeface="Cambria Math" panose="02040503050406030204" pitchFamily="18" charset="0"/>
                            </a:rPr>
                            <m:t>) </m:t>
                          </m:r>
                          <m:r>
                            <a:rPr lang="en-US" sz="2400" i="1">
                              <a:solidFill>
                                <a:srgbClr val="FF0000"/>
                              </a:solidFill>
                              <a:latin typeface="Cambria Math" panose="02040503050406030204" pitchFamily="18" charset="0"/>
                            </a:rPr>
                            <m:t>𝑥</m:t>
                          </m:r>
                        </m:e>
                        <m:sub>
                          <m:r>
                            <a:rPr lang="en-US" sz="2400" i="0">
                              <a:solidFill>
                                <a:srgbClr val="FF0000"/>
                              </a:solidFill>
                              <a:latin typeface="Cambria Math" panose="02040503050406030204" pitchFamily="18" charset="0"/>
                            </a:rPr>
                            <m:t>1</m:t>
                          </m:r>
                        </m:sub>
                      </m:sSub>
                      <m:r>
                        <a:rPr lang="en-US" sz="2400" i="0">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𝑦</m:t>
                          </m:r>
                        </m:e>
                        <m:sub>
                          <m:r>
                            <a:rPr lang="en-US" sz="2400" i="0">
                              <a:solidFill>
                                <a:srgbClr val="FF0000"/>
                              </a:solidFill>
                              <a:latin typeface="Cambria Math" panose="02040503050406030204" pitchFamily="18" charset="0"/>
                            </a:rPr>
                            <m:t>1</m:t>
                          </m:r>
                        </m:sub>
                      </m:sSub>
                      <m:r>
                        <a:rPr lang="en-US" sz="2400" i="0">
                          <a:solidFill>
                            <a:srgbClr val="FF0000"/>
                          </a:solidFill>
                          <a:latin typeface="Cambria Math" panose="02040503050406030204" pitchFamily="18" charset="0"/>
                        </a:rPr>
                        <m:t>=1.10=</m:t>
                      </m:r>
                      <m:r>
                        <a:rPr lang="en-US" sz="2400" i="0" smtClean="0">
                          <a:solidFill>
                            <a:srgbClr val="0000FF"/>
                          </a:solidFill>
                          <a:latin typeface="Cambria Math" panose="02040503050406030204" pitchFamily="18" charset="0"/>
                        </a:rPr>
                        <m:t>10</m:t>
                      </m:r>
                    </m:oMath>
                  </m:oMathPara>
                </a14:m>
                <a:endParaRPr lang="en-US" sz="2400" dirty="0">
                  <a:solidFill>
                    <a:srgbClr val="FF0000"/>
                  </a:solidFill>
                </a:endParaRPr>
              </a:p>
            </p:txBody>
          </p:sp>
        </mc:Choice>
        <mc:Fallback xmlns="">
          <p:sp>
            <p:nvSpPr>
              <p:cNvPr id="11" name="TextBox 10">
                <a:extLst>
                  <a:ext uri="{FF2B5EF4-FFF2-40B4-BE49-F238E27FC236}">
                    <a16:creationId xmlns:a16="http://schemas.microsoft.com/office/drawing/2014/main" id="{7C00C196-55DF-C4E3-21FC-584F81B39086}"/>
                  </a:ext>
                </a:extLst>
              </p:cNvPr>
              <p:cNvSpPr txBox="1">
                <a:spLocks noRot="1" noChangeAspect="1" noMove="1" noResize="1" noEditPoints="1" noAdjustHandles="1" noChangeArrowheads="1" noChangeShapeType="1" noTextEdit="1"/>
              </p:cNvSpPr>
              <p:nvPr/>
            </p:nvSpPr>
            <p:spPr>
              <a:xfrm>
                <a:off x="210265" y="4539885"/>
                <a:ext cx="3842327" cy="461665"/>
              </a:xfrm>
              <a:prstGeom prst="rect">
                <a:avLst/>
              </a:prstGeom>
              <a:blipFill>
                <a:blip r:embed="rId5"/>
                <a:stretch>
                  <a:fillRect b="-18667"/>
                </a:stretch>
              </a:blipFill>
            </p:spPr>
            <p:txBody>
              <a:bodyPr/>
              <a:lstStyle/>
              <a:p>
                <a:r>
                  <a:rPr lang="en-US">
                    <a:noFill/>
                  </a:rPr>
                  <a:t> </a:t>
                </a:r>
              </a:p>
            </p:txBody>
          </p:sp>
        </mc:Fallback>
      </mc:AlternateContent>
      <p:graphicFrame>
        <p:nvGraphicFramePr>
          <p:cNvPr id="13" name="Object 12">
            <a:extLst>
              <a:ext uri="{FF2B5EF4-FFF2-40B4-BE49-F238E27FC236}">
                <a16:creationId xmlns:a16="http://schemas.microsoft.com/office/drawing/2014/main" id="{6C978814-21B8-9F68-7700-E1BE702FBE0C}"/>
              </a:ext>
            </a:extLst>
          </p:cNvPr>
          <p:cNvGraphicFramePr>
            <a:graphicFrameLocks noChangeAspect="1"/>
          </p:cNvGraphicFramePr>
          <p:nvPr>
            <p:extLst>
              <p:ext uri="{D42A27DB-BD31-4B8C-83A1-F6EECF244321}">
                <p14:modId xmlns:p14="http://schemas.microsoft.com/office/powerpoint/2010/main" val="376572623"/>
              </p:ext>
            </p:extLst>
          </p:nvPr>
        </p:nvGraphicFramePr>
        <p:xfrm>
          <a:off x="4154410" y="4562283"/>
          <a:ext cx="2493817" cy="461664"/>
        </p:xfrm>
        <a:graphic>
          <a:graphicData uri="http://schemas.openxmlformats.org/presentationml/2006/ole">
            <mc:AlternateContent xmlns:mc="http://schemas.openxmlformats.org/markup-compatibility/2006">
              <mc:Choice xmlns:v="urn:schemas-microsoft-com:vml" Requires="v">
                <p:oleObj name="Equation" r:id="rId6" imgW="977760" imgH="228600" progId="Equation.DSMT4">
                  <p:embed/>
                </p:oleObj>
              </mc:Choice>
              <mc:Fallback>
                <p:oleObj name="Equation" r:id="rId6" imgW="977760" imgH="228600" progId="Equation.DSMT4">
                  <p:embed/>
                  <p:pic>
                    <p:nvPicPr>
                      <p:cNvPr id="13" name="Object 12">
                        <a:extLst>
                          <a:ext uri="{FF2B5EF4-FFF2-40B4-BE49-F238E27FC236}">
                            <a16:creationId xmlns:a16="http://schemas.microsoft.com/office/drawing/2014/main" id="{6C978814-21B8-9F68-7700-E1BE702FBE0C}"/>
                          </a:ext>
                        </a:extLst>
                      </p:cNvPr>
                      <p:cNvPicPr/>
                      <p:nvPr/>
                    </p:nvPicPr>
                    <p:blipFill>
                      <a:blip r:embed="rId7"/>
                      <a:stretch>
                        <a:fillRect/>
                      </a:stretch>
                    </p:blipFill>
                    <p:spPr>
                      <a:xfrm>
                        <a:off x="4154410" y="4562283"/>
                        <a:ext cx="2493817" cy="46166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8C605CA-D00E-37F3-58CB-8FF53428ADF4}"/>
              </a:ext>
            </a:extLst>
          </p:cNvPr>
          <p:cNvGraphicFramePr>
            <a:graphicFrameLocks noChangeAspect="1"/>
          </p:cNvGraphicFramePr>
          <p:nvPr>
            <p:extLst>
              <p:ext uri="{D42A27DB-BD31-4B8C-83A1-F6EECF244321}">
                <p14:modId xmlns:p14="http://schemas.microsoft.com/office/powerpoint/2010/main" val="2125449292"/>
              </p:ext>
            </p:extLst>
          </p:nvPr>
        </p:nvGraphicFramePr>
        <p:xfrm>
          <a:off x="7230448" y="4336210"/>
          <a:ext cx="2156691" cy="795922"/>
        </p:xfrm>
        <a:graphic>
          <a:graphicData uri="http://schemas.openxmlformats.org/presentationml/2006/ole">
            <mc:AlternateContent xmlns:mc="http://schemas.openxmlformats.org/markup-compatibility/2006">
              <mc:Choice xmlns:v="urn:schemas-microsoft-com:vml" Requires="v">
                <p:oleObj name="Equation" r:id="rId8" imgW="1066680" imgH="393480" progId="Equation.DSMT4">
                  <p:embed/>
                </p:oleObj>
              </mc:Choice>
              <mc:Fallback>
                <p:oleObj name="Equation" r:id="rId8" imgW="1066680" imgH="393480" progId="Equation.DSMT4">
                  <p:embed/>
                  <p:pic>
                    <p:nvPicPr>
                      <p:cNvPr id="14" name="Object 13">
                        <a:extLst>
                          <a:ext uri="{FF2B5EF4-FFF2-40B4-BE49-F238E27FC236}">
                            <a16:creationId xmlns:a16="http://schemas.microsoft.com/office/drawing/2014/main" id="{C8C605CA-D00E-37F3-58CB-8FF53428ADF4}"/>
                          </a:ext>
                        </a:extLst>
                      </p:cNvPr>
                      <p:cNvPicPr/>
                      <p:nvPr/>
                    </p:nvPicPr>
                    <p:blipFill>
                      <a:blip r:embed="rId9"/>
                      <a:stretch>
                        <a:fillRect/>
                      </a:stretch>
                    </p:blipFill>
                    <p:spPr>
                      <a:xfrm>
                        <a:off x="7230448" y="4336210"/>
                        <a:ext cx="2156691" cy="79592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7A1E765-1144-2482-8614-CF7FFEFAEA4B}"/>
              </a:ext>
            </a:extLst>
          </p:cNvPr>
          <p:cNvGraphicFramePr>
            <a:graphicFrameLocks noChangeAspect="1"/>
          </p:cNvGraphicFramePr>
          <p:nvPr>
            <p:extLst>
              <p:ext uri="{D42A27DB-BD31-4B8C-83A1-F6EECF244321}">
                <p14:modId xmlns:p14="http://schemas.microsoft.com/office/powerpoint/2010/main" val="1699909085"/>
              </p:ext>
            </p:extLst>
          </p:nvPr>
        </p:nvGraphicFramePr>
        <p:xfrm>
          <a:off x="1086440" y="5254369"/>
          <a:ext cx="2578086" cy="533397"/>
        </p:xfrm>
        <a:graphic>
          <a:graphicData uri="http://schemas.openxmlformats.org/presentationml/2006/ole">
            <mc:AlternateContent xmlns:mc="http://schemas.openxmlformats.org/markup-compatibility/2006">
              <mc:Choice xmlns:v="urn:schemas-microsoft-com:vml" Requires="v">
                <p:oleObj name="Equation" r:id="rId10" imgW="1104840" imgH="228600" progId="Equation.DSMT4">
                  <p:embed/>
                </p:oleObj>
              </mc:Choice>
              <mc:Fallback>
                <p:oleObj name="Equation" r:id="rId10" imgW="1104840" imgH="228600" progId="Equation.DSMT4">
                  <p:embed/>
                  <p:pic>
                    <p:nvPicPr>
                      <p:cNvPr id="15" name="Object 14">
                        <a:extLst>
                          <a:ext uri="{FF2B5EF4-FFF2-40B4-BE49-F238E27FC236}">
                            <a16:creationId xmlns:a16="http://schemas.microsoft.com/office/drawing/2014/main" id="{27A1E765-1144-2482-8614-CF7FFEFAEA4B}"/>
                          </a:ext>
                        </a:extLst>
                      </p:cNvPr>
                      <p:cNvPicPr/>
                      <p:nvPr/>
                    </p:nvPicPr>
                    <p:blipFill>
                      <a:blip r:embed="rId11"/>
                      <a:stretch>
                        <a:fillRect/>
                      </a:stretch>
                    </p:blipFill>
                    <p:spPr>
                      <a:xfrm>
                        <a:off x="1086440" y="5254369"/>
                        <a:ext cx="2578086" cy="53339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5EEB5D9-E385-F07F-45F5-886A7FB5348B}"/>
              </a:ext>
            </a:extLst>
          </p:cNvPr>
          <p:cNvGraphicFramePr>
            <a:graphicFrameLocks noChangeAspect="1"/>
          </p:cNvGraphicFramePr>
          <p:nvPr>
            <p:extLst>
              <p:ext uri="{D42A27DB-BD31-4B8C-83A1-F6EECF244321}">
                <p14:modId xmlns:p14="http://schemas.microsoft.com/office/powerpoint/2010/main" val="1234684621"/>
              </p:ext>
            </p:extLst>
          </p:nvPr>
        </p:nvGraphicFramePr>
        <p:xfrm>
          <a:off x="4273465" y="5250120"/>
          <a:ext cx="2028039" cy="480325"/>
        </p:xfrm>
        <a:graphic>
          <a:graphicData uri="http://schemas.openxmlformats.org/presentationml/2006/ole">
            <mc:AlternateContent xmlns:mc="http://schemas.openxmlformats.org/markup-compatibility/2006">
              <mc:Choice xmlns:v="urn:schemas-microsoft-com:vml" Requires="v">
                <p:oleObj name="Equation" r:id="rId12" imgW="965160" imgH="228600" progId="Equation.DSMT4">
                  <p:embed/>
                </p:oleObj>
              </mc:Choice>
              <mc:Fallback>
                <p:oleObj name="Equation" r:id="rId12" imgW="965160" imgH="228600" progId="Equation.DSMT4">
                  <p:embed/>
                  <p:pic>
                    <p:nvPicPr>
                      <p:cNvPr id="16" name="Object 15">
                        <a:extLst>
                          <a:ext uri="{FF2B5EF4-FFF2-40B4-BE49-F238E27FC236}">
                            <a16:creationId xmlns:a16="http://schemas.microsoft.com/office/drawing/2014/main" id="{85EEB5D9-E385-F07F-45F5-886A7FB5348B}"/>
                          </a:ext>
                        </a:extLst>
                      </p:cNvPr>
                      <p:cNvPicPr/>
                      <p:nvPr/>
                    </p:nvPicPr>
                    <p:blipFill>
                      <a:blip r:embed="rId13"/>
                      <a:stretch>
                        <a:fillRect/>
                      </a:stretch>
                    </p:blipFill>
                    <p:spPr>
                      <a:xfrm>
                        <a:off x="4273465" y="5250120"/>
                        <a:ext cx="2028039" cy="480325"/>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5178BAB7-3BBF-E3F5-C83A-38D55AFFAB0C}"/>
              </a:ext>
            </a:extLst>
          </p:cNvPr>
          <p:cNvPicPr>
            <a:picLocks noChangeAspect="1"/>
          </p:cNvPicPr>
          <p:nvPr/>
        </p:nvPicPr>
        <p:blipFill rotWithShape="1">
          <a:blip r:embed="rId14"/>
          <a:srcRect t="-1" r="37343" b="-23114"/>
          <a:stretch/>
        </p:blipFill>
        <p:spPr>
          <a:xfrm>
            <a:off x="581190" y="5864029"/>
            <a:ext cx="6166672" cy="760930"/>
          </a:xfrm>
          <a:prstGeom prst="rect">
            <a:avLst/>
          </a:prstGeom>
        </p:spPr>
      </p:pic>
    </p:spTree>
    <p:extLst>
      <p:ext uri="{BB962C8B-B14F-4D97-AF65-F5344CB8AC3E}">
        <p14:creationId xmlns:p14="http://schemas.microsoft.com/office/powerpoint/2010/main" val="382330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75568" y="1531730"/>
            <a:ext cx="10575053" cy="470370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242105" y="966238"/>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p:sp>
        <p:nvSpPr>
          <p:cNvPr id="28" name="Rectangle 10"/>
          <p:cNvSpPr>
            <a:spLocks noChangeArrowheads="1"/>
          </p:cNvSpPr>
          <p:nvPr/>
        </p:nvSpPr>
        <p:spPr bwMode="auto">
          <a:xfrm>
            <a:off x="0" y="1622881"/>
            <a:ext cx="102237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1006863" y="1746939"/>
                <a:ext cx="9518465" cy="405745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Tính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FF"/>
                        </a:solidFill>
                        <a:latin typeface="Cambria Math" panose="02040503050406030204" pitchFamily="18" charset="0"/>
                      </a:rPr>
                      <m:t>𝑥</m:t>
                    </m:r>
                  </m:oMath>
                </a14:m>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FF"/>
                        </a:solidFill>
                        <a:latin typeface="Cambria Math" panose="02040503050406030204" pitchFamily="18" charset="0"/>
                      </a:rPr>
                      <m:t>𝑦</m:t>
                    </m:r>
                  </m:oMath>
                </a14:m>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tỉ</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nghịch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thì</a:t>
                </a:r>
                <a:endParaRPr lang="en-US" sz="2800" dirty="0">
                  <a:solidFill>
                    <a:srgbClr val="0000FF"/>
                  </a:solidFill>
                  <a:latin typeface="Times New Roman" panose="02020603050405020304" pitchFamily="18" charset="0"/>
                  <a:cs typeface="Times New Roman" panose="02020603050405020304" pitchFamily="18" charset="0"/>
                </a:endParaRPr>
              </a:p>
              <a:p>
                <a:endParaRPr lang="en-US" sz="3200" dirty="0">
                  <a:solidFill>
                    <a:srgbClr val="0000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sz="2800" i="1" smtClean="0">
                            <a:solidFill>
                              <a:srgbClr val="0000FF"/>
                            </a:solidFill>
                            <a:latin typeface="Cambria Math" panose="02040503050406030204" pitchFamily="18" charset="0"/>
                          </a:rPr>
                        </m:ctrlPr>
                      </m:sSubPr>
                      <m:e>
                        <m:r>
                          <a:rPr lang="en-US" sz="2800" b="0" i="1" smtClean="0">
                            <a:solidFill>
                              <a:srgbClr val="0000FF"/>
                            </a:solidFill>
                            <a:latin typeface="Cambria Math" panose="02040503050406030204" pitchFamily="18" charset="0"/>
                          </a:rPr>
                          <m:t>𝑥</m:t>
                        </m:r>
                      </m:e>
                      <m:sub>
                        <m:r>
                          <a:rPr lang="en-US" sz="2800" b="0" i="1" smtClean="0">
                            <a:solidFill>
                              <a:srgbClr val="0000FF"/>
                            </a:solidFill>
                            <a:latin typeface="Cambria Math" panose="02040503050406030204" pitchFamily="18" charset="0"/>
                          </a:rPr>
                          <m:t>1</m:t>
                        </m:r>
                      </m:sub>
                    </m:sSub>
                    <m:r>
                      <a:rPr lang="en-US" sz="2800" b="0" i="1" smtClean="0">
                        <a:solidFill>
                          <a:srgbClr val="0000FF"/>
                        </a:solidFill>
                        <a:latin typeface="Cambria Math" panose="02040503050406030204" pitchFamily="18" charset="0"/>
                      </a:rPr>
                      <m:t>.</m:t>
                    </m:r>
                    <m:sSub>
                      <m:sSubPr>
                        <m:ctrlPr>
                          <a:rPr lang="en-US" sz="2800" b="0" i="1" smtClean="0">
                            <a:solidFill>
                              <a:srgbClr val="0000FF"/>
                            </a:solidFill>
                            <a:latin typeface="Cambria Math" panose="02040503050406030204" pitchFamily="18" charset="0"/>
                          </a:rPr>
                        </m:ctrlPr>
                      </m:sSubPr>
                      <m:e>
                        <m:r>
                          <a:rPr lang="en-US" sz="2800" b="0" i="1" smtClean="0">
                            <a:solidFill>
                              <a:srgbClr val="0000FF"/>
                            </a:solidFill>
                            <a:latin typeface="Cambria Math" panose="02040503050406030204" pitchFamily="18" charset="0"/>
                          </a:rPr>
                          <m:t>𝑦</m:t>
                        </m:r>
                      </m:e>
                      <m:sub>
                        <m:r>
                          <a:rPr lang="en-US" sz="2800" b="0" i="1" smtClean="0">
                            <a:solidFill>
                              <a:srgbClr val="0000FF"/>
                            </a:solidFill>
                            <a:latin typeface="Cambria Math" panose="02040503050406030204" pitchFamily="18" charset="0"/>
                          </a:rPr>
                          <m:t>1</m:t>
                        </m:r>
                      </m:sub>
                    </m:sSub>
                    <m:r>
                      <a:rPr lang="en-US" sz="2800" b="0" i="1" smtClean="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b="0" i="1" smtClean="0">
                            <a:solidFill>
                              <a:srgbClr val="0000FF"/>
                            </a:solidFill>
                            <a:latin typeface="Cambria Math" panose="02040503050406030204" pitchFamily="18" charset="0"/>
                          </a:rPr>
                          <m:t>2</m:t>
                        </m:r>
                      </m:sub>
                    </m:sSub>
                    <m:r>
                      <a:rPr lang="en-US" sz="2800" i="1">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𝑦</m:t>
                        </m:r>
                      </m:e>
                      <m:sub>
                        <m:r>
                          <a:rPr lang="en-US" sz="2800" b="0" i="1" smtClean="0">
                            <a:solidFill>
                              <a:srgbClr val="0000FF"/>
                            </a:solidFill>
                            <a:latin typeface="Cambria Math" panose="02040503050406030204" pitchFamily="18" charset="0"/>
                          </a:rPr>
                          <m:t>2</m:t>
                        </m:r>
                      </m:sub>
                    </m:sSub>
                    <m:r>
                      <a:rPr lang="en-US" sz="2800" i="1">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b="0" i="1" smtClean="0">
                            <a:solidFill>
                              <a:srgbClr val="0000FF"/>
                            </a:solidFill>
                            <a:latin typeface="Cambria Math" panose="02040503050406030204" pitchFamily="18" charset="0"/>
                          </a:rPr>
                          <m:t>3</m:t>
                        </m:r>
                      </m:sub>
                    </m:sSub>
                    <m:r>
                      <a:rPr lang="en-US" sz="2800" i="1">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𝑦</m:t>
                        </m:r>
                      </m:e>
                      <m:sub>
                        <m:r>
                          <a:rPr lang="en-US" sz="2800" b="0" i="1" smtClean="0">
                            <a:solidFill>
                              <a:srgbClr val="0000FF"/>
                            </a:solidFill>
                            <a:latin typeface="Cambria Math" panose="02040503050406030204" pitchFamily="18" charset="0"/>
                          </a:rPr>
                          <m:t>3</m:t>
                        </m:r>
                      </m:sub>
                    </m:sSub>
                    <m:r>
                      <a:rPr lang="en-US" sz="2800" i="1">
                        <a:solidFill>
                          <a:srgbClr val="0000FF"/>
                        </a:solidFill>
                        <a:latin typeface="Cambria Math" panose="02040503050406030204" pitchFamily="18" charset="0"/>
                      </a:rPr>
                      <m:t>=</m:t>
                    </m:r>
                    <m:r>
                      <a:rPr lang="en-US" sz="2800" b="0" i="1" smtClean="0">
                        <a:solidFill>
                          <a:srgbClr val="0000FF"/>
                        </a:solidFill>
                        <a:latin typeface="Cambria Math" panose="02040503050406030204" pitchFamily="18" charset="0"/>
                      </a:rPr>
                      <m:t> ...</m:t>
                    </m:r>
                  </m:oMath>
                </a14:m>
                <a:endParaRPr lang="en-US" sz="2800" dirty="0">
                  <a:solidFill>
                    <a:srgbClr val="0000FF"/>
                  </a:solidFill>
                </a:endParaRPr>
              </a:p>
              <a:p>
                <a:endParaRPr lang="en-US" sz="3200" dirty="0">
                  <a:solidFill>
                    <a:srgbClr val="0000FF"/>
                  </a:solidFill>
                </a:endParaRPr>
              </a:p>
              <a:p>
                <a:r>
                  <a:rPr lang="en-US" sz="2800" dirty="0">
                    <a:solidFill>
                      <a:srgbClr val="0000FF"/>
                    </a:solidFill>
                  </a:rPr>
                  <a:t>hay</a:t>
                </a:r>
                <a:r>
                  <a:rPr lang="en-US" sz="3200" dirty="0">
                    <a:solidFill>
                      <a:srgbClr val="0000FF"/>
                    </a:solidFill>
                  </a:rPr>
                  <a:t>   </a:t>
                </a:r>
                <a14:m>
                  <m:oMath xmlns:m="http://schemas.openxmlformats.org/officeDocument/2006/math">
                    <m:f>
                      <m:fPr>
                        <m:ctrlPr>
                          <a:rPr lang="en-US" sz="3200" i="1" smtClean="0">
                            <a:solidFill>
                              <a:srgbClr val="0000FF"/>
                            </a:solidFill>
                            <a:latin typeface="Cambria Math" panose="02040503050406030204" pitchFamily="18" charset="0"/>
                          </a:rPr>
                        </m:ctrlPr>
                      </m:fPr>
                      <m:num>
                        <m:sSub>
                          <m:sSubPr>
                            <m:ctrlPr>
                              <a:rPr lang="en-US" sz="3200" i="1" smtClean="0">
                                <a:solidFill>
                                  <a:srgbClr val="0000FF"/>
                                </a:solidFill>
                                <a:latin typeface="Cambria Math" panose="02040503050406030204" pitchFamily="18" charset="0"/>
                              </a:rPr>
                            </m:ctrlPr>
                          </m:sSubPr>
                          <m:e>
                            <m:r>
                              <a:rPr lang="en-US" sz="3200" b="0" i="1" smtClean="0">
                                <a:solidFill>
                                  <a:srgbClr val="0000FF"/>
                                </a:solidFill>
                                <a:latin typeface="Cambria Math" panose="02040503050406030204" pitchFamily="18" charset="0"/>
                              </a:rPr>
                              <m:t>𝑥</m:t>
                            </m:r>
                          </m:e>
                          <m:sub>
                            <m:r>
                              <a:rPr lang="en-US" sz="3200" b="0" i="1" smtClean="0">
                                <a:solidFill>
                                  <a:srgbClr val="0000FF"/>
                                </a:solidFill>
                                <a:latin typeface="Cambria Math" panose="02040503050406030204" pitchFamily="18" charset="0"/>
                              </a:rPr>
                              <m:t>1</m:t>
                            </m:r>
                          </m:sub>
                        </m:sSub>
                      </m:num>
                      <m:den>
                        <m:f>
                          <m:fPr>
                            <m:ctrlPr>
                              <a:rPr lang="en-US" sz="3200" i="1" smtClean="0">
                                <a:solidFill>
                                  <a:srgbClr val="0000FF"/>
                                </a:solidFill>
                                <a:latin typeface="Cambria Math" panose="02040503050406030204" pitchFamily="18" charset="0"/>
                              </a:rPr>
                            </m:ctrlPr>
                          </m:fPr>
                          <m:num>
                            <m:r>
                              <a:rPr lang="en-US" sz="3200" b="0" i="1" smtClean="0">
                                <a:solidFill>
                                  <a:srgbClr val="0000FF"/>
                                </a:solidFill>
                                <a:latin typeface="Cambria Math" panose="02040503050406030204" pitchFamily="18" charset="0"/>
                              </a:rPr>
                              <m:t>1</m:t>
                            </m:r>
                          </m:num>
                          <m:den>
                            <m:sSub>
                              <m:sSubPr>
                                <m:ctrlPr>
                                  <a:rPr lang="en-US" sz="3200" i="1" smtClean="0">
                                    <a:solidFill>
                                      <a:srgbClr val="0000FF"/>
                                    </a:solidFill>
                                    <a:latin typeface="Cambria Math" panose="02040503050406030204" pitchFamily="18" charset="0"/>
                                  </a:rPr>
                                </m:ctrlPr>
                              </m:sSubPr>
                              <m:e>
                                <m:r>
                                  <a:rPr lang="en-US" sz="3200" b="0" i="1" smtClean="0">
                                    <a:solidFill>
                                      <a:srgbClr val="0000FF"/>
                                    </a:solidFill>
                                    <a:latin typeface="Cambria Math" panose="02040503050406030204" pitchFamily="18" charset="0"/>
                                  </a:rPr>
                                  <m:t>𝑦</m:t>
                                </m:r>
                              </m:e>
                              <m:sub>
                                <m:r>
                                  <a:rPr lang="en-US" sz="3200" b="0" i="1" smtClean="0">
                                    <a:solidFill>
                                      <a:srgbClr val="0000FF"/>
                                    </a:solidFill>
                                    <a:latin typeface="Cambria Math" panose="02040503050406030204" pitchFamily="18" charset="0"/>
                                  </a:rPr>
                                  <m:t>1</m:t>
                                </m:r>
                              </m:sub>
                            </m:sSub>
                          </m:den>
                        </m:f>
                      </m:den>
                    </m:f>
                  </m:oMath>
                </a14:m>
                <a:r>
                  <a:rPr lang="en-US" sz="3200" dirty="0">
                    <a:solidFill>
                      <a:srgbClr val="0000FF"/>
                    </a:solidFill>
                  </a:rPr>
                  <a:t> =  </a:t>
                </a:r>
                <a14:m>
                  <m:oMath xmlns:m="http://schemas.openxmlformats.org/officeDocument/2006/math">
                    <m:f>
                      <m:fPr>
                        <m:ctrlPr>
                          <a:rPr lang="en-US" sz="3200" i="1">
                            <a:solidFill>
                              <a:srgbClr val="0000FF"/>
                            </a:solidFill>
                            <a:latin typeface="Cambria Math" panose="02040503050406030204" pitchFamily="18" charset="0"/>
                          </a:rPr>
                        </m:ctrlPr>
                      </m:fPr>
                      <m:num>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𝑥</m:t>
                            </m:r>
                          </m:e>
                          <m:sub>
                            <m:r>
                              <a:rPr lang="en-US" sz="3200" b="0" i="1" smtClean="0">
                                <a:solidFill>
                                  <a:srgbClr val="0000FF"/>
                                </a:solidFill>
                                <a:latin typeface="Cambria Math" panose="02040503050406030204" pitchFamily="18" charset="0"/>
                              </a:rPr>
                              <m:t>2</m:t>
                            </m:r>
                          </m:sub>
                        </m:sSub>
                      </m:num>
                      <m:den>
                        <m:f>
                          <m:fPr>
                            <m:ctrlPr>
                              <a:rPr lang="en-US" sz="3200" i="1">
                                <a:solidFill>
                                  <a:srgbClr val="0000FF"/>
                                </a:solidFill>
                                <a:latin typeface="Cambria Math" panose="02040503050406030204" pitchFamily="18" charset="0"/>
                              </a:rPr>
                            </m:ctrlPr>
                          </m:fPr>
                          <m:num>
                            <m:r>
                              <a:rPr lang="en-US" sz="3200" i="1">
                                <a:solidFill>
                                  <a:srgbClr val="0000FF"/>
                                </a:solidFill>
                                <a:latin typeface="Cambria Math" panose="02040503050406030204" pitchFamily="18" charset="0"/>
                              </a:rPr>
                              <m:t>1</m:t>
                            </m:r>
                          </m:num>
                          <m:den>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𝑦</m:t>
                                </m:r>
                              </m:e>
                              <m:sub>
                                <m:r>
                                  <a:rPr lang="en-US" sz="3200" b="0" i="1" smtClean="0">
                                    <a:solidFill>
                                      <a:srgbClr val="0000FF"/>
                                    </a:solidFill>
                                    <a:latin typeface="Cambria Math" panose="02040503050406030204" pitchFamily="18" charset="0"/>
                                  </a:rPr>
                                  <m:t>2</m:t>
                                </m:r>
                              </m:sub>
                            </m:sSub>
                          </m:den>
                        </m:f>
                      </m:den>
                    </m:f>
                  </m:oMath>
                </a14:m>
                <a:r>
                  <a:rPr lang="en-US" sz="3200" dirty="0">
                    <a:solidFill>
                      <a:srgbClr val="0000FF"/>
                    </a:solidFill>
                  </a:rPr>
                  <a:t> =  </a:t>
                </a:r>
                <a14:m>
                  <m:oMath xmlns:m="http://schemas.openxmlformats.org/officeDocument/2006/math">
                    <m:f>
                      <m:fPr>
                        <m:ctrlPr>
                          <a:rPr lang="en-US" sz="3200" i="1">
                            <a:solidFill>
                              <a:srgbClr val="0000FF"/>
                            </a:solidFill>
                            <a:latin typeface="Cambria Math" panose="02040503050406030204" pitchFamily="18" charset="0"/>
                          </a:rPr>
                        </m:ctrlPr>
                      </m:fPr>
                      <m:num>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𝑥</m:t>
                            </m:r>
                          </m:e>
                          <m:sub>
                            <m:r>
                              <a:rPr lang="en-US" sz="3200" b="0" i="1" smtClean="0">
                                <a:solidFill>
                                  <a:srgbClr val="0000FF"/>
                                </a:solidFill>
                                <a:latin typeface="Cambria Math" panose="02040503050406030204" pitchFamily="18" charset="0"/>
                              </a:rPr>
                              <m:t>3</m:t>
                            </m:r>
                          </m:sub>
                        </m:sSub>
                      </m:num>
                      <m:den>
                        <m:f>
                          <m:fPr>
                            <m:ctrlPr>
                              <a:rPr lang="en-US" sz="3200" i="1">
                                <a:solidFill>
                                  <a:srgbClr val="0000FF"/>
                                </a:solidFill>
                                <a:latin typeface="Cambria Math" panose="02040503050406030204" pitchFamily="18" charset="0"/>
                              </a:rPr>
                            </m:ctrlPr>
                          </m:fPr>
                          <m:num>
                            <m:r>
                              <a:rPr lang="en-US" sz="3200" i="1">
                                <a:solidFill>
                                  <a:srgbClr val="0000FF"/>
                                </a:solidFill>
                                <a:latin typeface="Cambria Math" panose="02040503050406030204" pitchFamily="18" charset="0"/>
                              </a:rPr>
                              <m:t>1</m:t>
                            </m:r>
                          </m:num>
                          <m:den>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𝑦</m:t>
                                </m:r>
                              </m:e>
                              <m:sub>
                                <m:r>
                                  <a:rPr lang="en-US" sz="3200" b="0" i="1" smtClean="0">
                                    <a:solidFill>
                                      <a:srgbClr val="0000FF"/>
                                    </a:solidFill>
                                    <a:latin typeface="Cambria Math" panose="02040503050406030204" pitchFamily="18" charset="0"/>
                                  </a:rPr>
                                  <m:t>3</m:t>
                                </m:r>
                              </m:sub>
                            </m:sSub>
                          </m:den>
                        </m:f>
                      </m:den>
                    </m:f>
                  </m:oMath>
                </a14:m>
                <a:r>
                  <a:rPr lang="en-US" sz="3200" dirty="0">
                    <a:solidFill>
                      <a:srgbClr val="0000FF"/>
                    </a:solidFill>
                  </a:rPr>
                  <a:t> = … </a:t>
                </a:r>
              </a:p>
              <a:p>
                <a:endParaRPr lang="en-US" sz="3200" dirty="0">
                  <a:solidFill>
                    <a:srgbClr val="0000FF"/>
                  </a:solidFill>
                </a:endParaRPr>
              </a:p>
              <a:p>
                <a:pPr marL="342900" indent="-342900">
                  <a:buFont typeface="Arial" panose="020B0604020202020204" pitchFamily="34" charset="0"/>
                  <a:buChar char="•"/>
                </a:pPr>
                <a14:m>
                  <m:oMath xmlns:m="http://schemas.openxmlformats.org/officeDocument/2006/math">
                    <m:f>
                      <m:fPr>
                        <m:ctrlPr>
                          <a:rPr lang="en-US" sz="3200" i="1">
                            <a:solidFill>
                              <a:srgbClr val="0000FF"/>
                            </a:solidFill>
                            <a:latin typeface="Cambria Math" panose="02040503050406030204" pitchFamily="18" charset="0"/>
                          </a:rPr>
                        </m:ctrlPr>
                      </m:fPr>
                      <m:num>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𝑥</m:t>
                            </m:r>
                          </m:e>
                          <m:sub>
                            <m:r>
                              <a:rPr lang="en-US" sz="3200" i="1">
                                <a:solidFill>
                                  <a:srgbClr val="0000FF"/>
                                </a:solidFill>
                                <a:latin typeface="Cambria Math" panose="02040503050406030204" pitchFamily="18" charset="0"/>
                              </a:rPr>
                              <m:t>1</m:t>
                            </m:r>
                          </m:sub>
                        </m:sSub>
                      </m:num>
                      <m:den>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𝑥</m:t>
                            </m:r>
                          </m:e>
                          <m:sub>
                            <m:r>
                              <a:rPr lang="en-US" sz="3200" b="0" i="1" smtClean="0">
                                <a:solidFill>
                                  <a:srgbClr val="0000FF"/>
                                </a:solidFill>
                                <a:latin typeface="Cambria Math" panose="02040503050406030204" pitchFamily="18" charset="0"/>
                              </a:rPr>
                              <m:t>2</m:t>
                            </m:r>
                          </m:sub>
                        </m:sSub>
                      </m:den>
                    </m:f>
                  </m:oMath>
                </a14:m>
                <a:r>
                  <a:rPr lang="en-US" sz="3200" dirty="0">
                    <a:solidFill>
                      <a:srgbClr val="0000FF"/>
                    </a:solidFill>
                  </a:rPr>
                  <a:t> =  </a:t>
                </a:r>
                <a14:m>
                  <m:oMath xmlns:m="http://schemas.openxmlformats.org/officeDocument/2006/math">
                    <m:f>
                      <m:fPr>
                        <m:ctrlPr>
                          <a:rPr lang="en-US" sz="3200" i="1">
                            <a:solidFill>
                              <a:srgbClr val="0000FF"/>
                            </a:solidFill>
                            <a:latin typeface="Cambria Math" panose="02040503050406030204" pitchFamily="18" charset="0"/>
                          </a:rPr>
                        </m:ctrlPr>
                      </m:fPr>
                      <m:num>
                        <m:sSub>
                          <m:sSubPr>
                            <m:ctrlPr>
                              <a:rPr lang="en-US" sz="3200" i="1">
                                <a:solidFill>
                                  <a:srgbClr val="0000FF"/>
                                </a:solidFill>
                                <a:latin typeface="Cambria Math" panose="02040503050406030204" pitchFamily="18" charset="0"/>
                              </a:rPr>
                            </m:ctrlPr>
                          </m:sSubPr>
                          <m:e>
                            <m:r>
                              <a:rPr lang="en-US" sz="3200" b="0" i="1" smtClean="0">
                                <a:solidFill>
                                  <a:srgbClr val="0000FF"/>
                                </a:solidFill>
                                <a:latin typeface="Cambria Math" panose="02040503050406030204" pitchFamily="18" charset="0"/>
                              </a:rPr>
                              <m:t>𝑦</m:t>
                            </m:r>
                          </m:e>
                          <m:sub>
                            <m:r>
                              <a:rPr lang="en-US" sz="3200" i="1">
                                <a:solidFill>
                                  <a:srgbClr val="0000FF"/>
                                </a:solidFill>
                                <a:latin typeface="Cambria Math" panose="02040503050406030204" pitchFamily="18" charset="0"/>
                              </a:rPr>
                              <m:t>2</m:t>
                            </m:r>
                          </m:sub>
                        </m:sSub>
                      </m:num>
                      <m:den>
                        <m:sSub>
                          <m:sSubPr>
                            <m:ctrlPr>
                              <a:rPr lang="en-US" sz="3200" i="1" smtClean="0">
                                <a:solidFill>
                                  <a:srgbClr val="0000FF"/>
                                </a:solidFill>
                                <a:latin typeface="Cambria Math" panose="02040503050406030204" pitchFamily="18" charset="0"/>
                              </a:rPr>
                            </m:ctrlPr>
                          </m:sSubPr>
                          <m:e>
                            <m:r>
                              <a:rPr lang="en-US" sz="3200" b="0" i="1" smtClean="0">
                                <a:solidFill>
                                  <a:srgbClr val="0000FF"/>
                                </a:solidFill>
                                <a:latin typeface="Cambria Math" panose="02040503050406030204" pitchFamily="18" charset="0"/>
                              </a:rPr>
                              <m:t>𝑦</m:t>
                            </m:r>
                          </m:e>
                          <m:sub>
                            <m:r>
                              <a:rPr lang="en-US" sz="3200" b="0" i="1" smtClean="0">
                                <a:solidFill>
                                  <a:srgbClr val="0000FF"/>
                                </a:solidFill>
                                <a:latin typeface="Cambria Math" panose="02040503050406030204" pitchFamily="18" charset="0"/>
                              </a:rPr>
                              <m:t>1</m:t>
                            </m:r>
                          </m:sub>
                        </m:sSub>
                      </m:den>
                    </m:f>
                  </m:oMath>
                </a14:m>
                <a:r>
                  <a:rPr lang="en-US" sz="3200" dirty="0">
                    <a:solidFill>
                      <a:srgbClr val="0000FF"/>
                    </a:solidFill>
                  </a:rPr>
                  <a:t> ; </a:t>
                </a:r>
                <a14:m>
                  <m:oMath xmlns:m="http://schemas.openxmlformats.org/officeDocument/2006/math">
                    <m:f>
                      <m:fPr>
                        <m:ctrlPr>
                          <a:rPr lang="en-US" sz="3200" i="1">
                            <a:solidFill>
                              <a:srgbClr val="0000FF"/>
                            </a:solidFill>
                            <a:latin typeface="Cambria Math" panose="02040503050406030204" pitchFamily="18" charset="0"/>
                          </a:rPr>
                        </m:ctrlPr>
                      </m:fPr>
                      <m:num>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𝑥</m:t>
                            </m:r>
                          </m:e>
                          <m:sub>
                            <m:r>
                              <a:rPr lang="en-US" sz="3200" i="1">
                                <a:solidFill>
                                  <a:srgbClr val="0000FF"/>
                                </a:solidFill>
                                <a:latin typeface="Cambria Math" panose="02040503050406030204" pitchFamily="18" charset="0"/>
                              </a:rPr>
                              <m:t>1</m:t>
                            </m:r>
                          </m:sub>
                        </m:sSub>
                      </m:num>
                      <m:den>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𝑥</m:t>
                            </m:r>
                          </m:e>
                          <m:sub>
                            <m:r>
                              <a:rPr lang="en-US" sz="3200" b="0" i="1" smtClean="0">
                                <a:solidFill>
                                  <a:srgbClr val="0000FF"/>
                                </a:solidFill>
                                <a:latin typeface="Cambria Math" panose="02040503050406030204" pitchFamily="18" charset="0"/>
                              </a:rPr>
                              <m:t>3</m:t>
                            </m:r>
                          </m:sub>
                        </m:sSub>
                      </m:den>
                    </m:f>
                  </m:oMath>
                </a14:m>
                <a:r>
                  <a:rPr lang="en-US" sz="3200" dirty="0">
                    <a:solidFill>
                      <a:srgbClr val="0000FF"/>
                    </a:solidFill>
                  </a:rPr>
                  <a:t> =  </a:t>
                </a:r>
                <a14:m>
                  <m:oMath xmlns:m="http://schemas.openxmlformats.org/officeDocument/2006/math">
                    <m:f>
                      <m:fPr>
                        <m:ctrlPr>
                          <a:rPr lang="en-US" sz="3200" i="1">
                            <a:solidFill>
                              <a:srgbClr val="0000FF"/>
                            </a:solidFill>
                            <a:latin typeface="Cambria Math" panose="02040503050406030204" pitchFamily="18" charset="0"/>
                          </a:rPr>
                        </m:ctrlPr>
                      </m:fPr>
                      <m:num>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𝑦</m:t>
                            </m:r>
                          </m:e>
                          <m:sub>
                            <m:r>
                              <a:rPr lang="en-US" sz="3200" b="0" i="1" smtClean="0">
                                <a:solidFill>
                                  <a:srgbClr val="0000FF"/>
                                </a:solidFill>
                                <a:latin typeface="Cambria Math" panose="02040503050406030204" pitchFamily="18" charset="0"/>
                              </a:rPr>
                              <m:t>3</m:t>
                            </m:r>
                          </m:sub>
                        </m:sSub>
                      </m:num>
                      <m:den>
                        <m:sSub>
                          <m:sSubPr>
                            <m:ctrlPr>
                              <a:rPr lang="en-US" sz="3200" i="1">
                                <a:solidFill>
                                  <a:srgbClr val="0000FF"/>
                                </a:solidFill>
                                <a:latin typeface="Cambria Math" panose="02040503050406030204" pitchFamily="18" charset="0"/>
                              </a:rPr>
                            </m:ctrlPr>
                          </m:sSubPr>
                          <m:e>
                            <m:r>
                              <a:rPr lang="en-US" sz="3200" i="1">
                                <a:solidFill>
                                  <a:srgbClr val="0000FF"/>
                                </a:solidFill>
                                <a:latin typeface="Cambria Math" panose="02040503050406030204" pitchFamily="18" charset="0"/>
                              </a:rPr>
                              <m:t>𝑦</m:t>
                            </m:r>
                          </m:e>
                          <m:sub>
                            <m:r>
                              <a:rPr lang="en-US" sz="3200" i="1">
                                <a:solidFill>
                                  <a:srgbClr val="0000FF"/>
                                </a:solidFill>
                                <a:latin typeface="Cambria Math" panose="02040503050406030204" pitchFamily="18" charset="0"/>
                              </a:rPr>
                              <m:t>1</m:t>
                            </m:r>
                          </m:sub>
                        </m:sSub>
                      </m:den>
                    </m:f>
                  </m:oMath>
                </a14:m>
                <a:r>
                  <a:rPr lang="en-US" sz="3200" dirty="0">
                    <a:solidFill>
                      <a:srgbClr val="0000FF"/>
                    </a:solidFill>
                  </a:rPr>
                  <a:t> ; …</a:t>
                </a:r>
              </a:p>
            </p:txBody>
          </p:sp>
        </mc:Choice>
        <mc:Fallback xmlns="">
          <p:sp>
            <p:nvSpPr>
              <p:cNvPr id="30" name="TextBox 29"/>
              <p:cNvSpPr txBox="1">
                <a:spLocks noRot="1" noChangeAspect="1" noMove="1" noResize="1" noEditPoints="1" noAdjustHandles="1" noChangeArrowheads="1" noChangeShapeType="1" noTextEdit="1"/>
              </p:cNvSpPr>
              <p:nvPr/>
            </p:nvSpPr>
            <p:spPr>
              <a:xfrm>
                <a:off x="1006863" y="1746939"/>
                <a:ext cx="9518465" cy="4057457"/>
              </a:xfrm>
              <a:prstGeom prst="rect">
                <a:avLst/>
              </a:prstGeom>
              <a:blipFill>
                <a:blip r:embed="rId2"/>
                <a:stretch>
                  <a:fillRect l="-1280" t="-1654" b="-150"/>
                </a:stretch>
              </a:blipFill>
            </p:spPr>
            <p:txBody>
              <a:bodyPr/>
              <a:lstStyle/>
              <a:p>
                <a:r>
                  <a:rPr lang="vi-VN">
                    <a:noFill/>
                  </a:rPr>
                  <a:t> </a:t>
                </a:r>
              </a:p>
            </p:txBody>
          </p:sp>
        </mc:Fallback>
      </mc:AlternateContent>
    </p:spTree>
    <p:extLst>
      <p:ext uri="{BB962C8B-B14F-4D97-AF65-F5344CB8AC3E}">
        <p14:creationId xmlns:p14="http://schemas.microsoft.com/office/powerpoint/2010/main" val="9725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07310-6EE8-BF0E-C0E9-355916FE32F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A3EE95A-39C9-FF8D-94AC-BB4576E35BA8}"/>
              </a:ext>
            </a:extLst>
          </p:cNvPr>
          <p:cNvSpPr txBox="1"/>
          <p:nvPr/>
        </p:nvSpPr>
        <p:spPr>
          <a:xfrm>
            <a:off x="2158238" y="1855773"/>
            <a:ext cx="7729891" cy="107721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3200" b="1" dirty="0">
                <a:solidFill>
                  <a:srgbClr val="FF0000"/>
                </a:solidFill>
                <a:latin typeface="+mj-lt"/>
                <a:ea typeface="Tahoma" panose="020B0604030504040204" pitchFamily="34" charset="0"/>
                <a:cs typeface="Tahoma" panose="020B0604030504040204" pitchFamily="34" charset="0"/>
              </a:rPr>
              <a:t>TIẾT 39 +40 +41 +42 </a:t>
            </a:r>
          </a:p>
          <a:p>
            <a:pPr algn="ctr"/>
            <a:r>
              <a:rPr lang="en-US" sz="3200" b="1" dirty="0" err="1">
                <a:solidFill>
                  <a:srgbClr val="FF0000"/>
                </a:solidFill>
                <a:latin typeface="+mj-lt"/>
                <a:ea typeface="Tahoma" panose="020B0604030504040204" pitchFamily="34" charset="0"/>
                <a:cs typeface="Tahoma" panose="020B0604030504040204" pitchFamily="34" charset="0"/>
              </a:rPr>
              <a:t>BÀI</a:t>
            </a:r>
            <a:r>
              <a:rPr lang="en-US" sz="3200" b="1" dirty="0">
                <a:solidFill>
                  <a:srgbClr val="FF0000"/>
                </a:solidFill>
                <a:latin typeface="+mj-lt"/>
                <a:ea typeface="Tahoma" panose="020B0604030504040204" pitchFamily="34" charset="0"/>
                <a:cs typeface="Tahoma" panose="020B0604030504040204" pitchFamily="34" charset="0"/>
              </a:rPr>
              <a:t> 3. ĐẠI LƯỢNG TỈ </a:t>
            </a:r>
            <a:r>
              <a:rPr lang="en-US" sz="3200" b="1" dirty="0" err="1">
                <a:solidFill>
                  <a:srgbClr val="FF0000"/>
                </a:solidFill>
                <a:latin typeface="+mj-lt"/>
                <a:ea typeface="Tahoma" panose="020B0604030504040204" pitchFamily="34" charset="0"/>
                <a:cs typeface="Tahoma" panose="020B0604030504040204" pitchFamily="34" charset="0"/>
              </a:rPr>
              <a:t>LỆ</a:t>
            </a:r>
            <a:r>
              <a:rPr lang="en-US" sz="3200" b="1" dirty="0">
                <a:solidFill>
                  <a:srgbClr val="FF0000"/>
                </a:solidFill>
                <a:latin typeface="+mj-lt"/>
                <a:ea typeface="Tahoma" panose="020B0604030504040204" pitchFamily="34" charset="0"/>
                <a:cs typeface="Tahoma" panose="020B0604030504040204" pitchFamily="34" charset="0"/>
              </a:rPr>
              <a:t> </a:t>
            </a:r>
            <a:r>
              <a:rPr lang="en-US" sz="3200" b="1" dirty="0" err="1">
                <a:solidFill>
                  <a:srgbClr val="FF0000"/>
                </a:solidFill>
                <a:latin typeface="+mj-lt"/>
                <a:ea typeface="Tahoma" panose="020B0604030504040204" pitchFamily="34" charset="0"/>
                <a:cs typeface="Tahoma" panose="020B0604030504040204" pitchFamily="34" charset="0"/>
              </a:rPr>
              <a:t>NGHỊCH</a:t>
            </a:r>
            <a:endParaRPr lang="en-US" sz="3200" b="1" dirty="0">
              <a:solidFill>
                <a:srgbClr val="FF0000"/>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7664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3931438191"/>
                  </p:ext>
                </p:extLst>
              </p:nvPr>
            </p:nvGraphicFramePr>
            <p:xfrm>
              <a:off x="376519" y="2301040"/>
              <a:ext cx="7379745" cy="914400"/>
            </p:xfrm>
            <a:graphic>
              <a:graphicData uri="http://schemas.openxmlformats.org/drawingml/2006/table">
                <a:tbl>
                  <a:tblPr firstRow="1" bandRow="1">
                    <a:tableStyleId>{073A0DAA-6AF3-43AB-8588-CEC1D06C72B9}</a:tableStyleId>
                  </a:tblPr>
                  <a:tblGrid>
                    <a:gridCol w="914399">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989704">
                      <a:extLst>
                        <a:ext uri="{9D8B030D-6E8A-4147-A177-3AD203B41FA5}">
                          <a16:colId xmlns:a16="http://schemas.microsoft.com/office/drawing/2014/main" val="20002"/>
                        </a:ext>
                      </a:extLst>
                    </a:gridCol>
                    <a:gridCol w="1129553">
                      <a:extLst>
                        <a:ext uri="{9D8B030D-6E8A-4147-A177-3AD203B41FA5}">
                          <a16:colId xmlns:a16="http://schemas.microsoft.com/office/drawing/2014/main" val="20003"/>
                        </a:ext>
                      </a:extLst>
                    </a:gridCol>
                    <a:gridCol w="1011218">
                      <a:extLst>
                        <a:ext uri="{9D8B030D-6E8A-4147-A177-3AD203B41FA5}">
                          <a16:colId xmlns:a16="http://schemas.microsoft.com/office/drawing/2014/main" val="20004"/>
                        </a:ext>
                      </a:extLst>
                    </a:gridCol>
                    <a:gridCol w="1086523">
                      <a:extLst>
                        <a:ext uri="{9D8B030D-6E8A-4147-A177-3AD203B41FA5}">
                          <a16:colId xmlns:a16="http://schemas.microsoft.com/office/drawing/2014/main" val="20005"/>
                        </a:ext>
                      </a:extLst>
                    </a:gridCol>
                    <a:gridCol w="1226372">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rgbClr val="FF0000"/>
                                    </a:solidFill>
                                    <a:latin typeface="Cambria Math" panose="02040503050406030204" pitchFamily="18" charset="0"/>
                                  </a:rPr>
                                  <m:t>𝒙</m:t>
                                </m:r>
                              </m:oMath>
                            </m:oMathPara>
                          </a14:m>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US" sz="2400" smtClean="0">
                                    <a:solidFill>
                                      <a:srgbClr val="FF0000"/>
                                    </a:solidFill>
                                    <a:latin typeface="Cambria Math" panose="02040503050406030204" pitchFamily="18" charset="0"/>
                                  </a:rPr>
                                  <m:t>𝟓</m:t>
                                </m:r>
                              </m:oMath>
                            </m:oMathPara>
                          </a14:m>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FF0000"/>
                                    </a:solidFill>
                                    <a:latin typeface="Cambria Math" panose="02040503050406030204" pitchFamily="18" charset="0"/>
                                  </a:rPr>
                                  <m:t>𝟒</m:t>
                                </m:r>
                              </m:oMath>
                            </m:oMathPara>
                          </a14:m>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FF0000"/>
                                    </a:solidFill>
                                    <a:latin typeface="Cambria Math" panose="02040503050406030204" pitchFamily="18" charset="0"/>
                                  </a:rPr>
                                  <m:t>−</m:t>
                                </m:r>
                                <m:r>
                                  <a:rPr lang="en-US" sz="2400" smtClean="0">
                                    <a:solidFill>
                                      <a:srgbClr val="FF0000"/>
                                    </a:solidFill>
                                    <a:latin typeface="Cambria Math" panose="02040503050406030204" pitchFamily="18" charset="0"/>
                                  </a:rPr>
                                  <m:t>𝟖</m:t>
                                </m:r>
                              </m:oMath>
                            </m:oMathPara>
                          </a14:m>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FF0000"/>
                                    </a:solidFill>
                                    <a:latin typeface="Cambria Math" panose="02040503050406030204" pitchFamily="18" charset="0"/>
                                  </a:rPr>
                                  <m:t>?</m:t>
                                </m:r>
                              </m:oMath>
                            </m:oMathPara>
                          </a14:m>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FF0000"/>
                                    </a:solidFill>
                                    <a:latin typeface="Cambria Math" panose="02040503050406030204" pitchFamily="18" charset="0"/>
                                  </a:rPr>
                                  <m:t>𝟔</m:t>
                                </m:r>
                              </m:oMath>
                            </m:oMathPara>
                          </a14:m>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FF0000"/>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𝑦</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−5</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9</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rgbClr val="0000FF"/>
                                    </a:solidFill>
                                    <a:latin typeface="Cambria Math" panose="02040503050406030204" pitchFamily="18" charset="0"/>
                                  </a:rPr>
                                  <m:t>?</m:t>
                                </m:r>
                              </m:oMath>
                            </m:oMathPara>
                          </a14:m>
                          <a:endParaRPr lang="en-US" sz="24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3931438191"/>
                  </p:ext>
                </p:extLst>
              </p:nvPr>
            </p:nvGraphicFramePr>
            <p:xfrm>
              <a:off x="376519" y="2301040"/>
              <a:ext cx="7379745" cy="914400"/>
            </p:xfrm>
            <a:graphic>
              <a:graphicData uri="http://schemas.openxmlformats.org/drawingml/2006/table">
                <a:tbl>
                  <a:tblPr firstRow="1" bandRow="1">
                    <a:tableStyleId>{073A0DAA-6AF3-43AB-8588-CEC1D06C72B9}</a:tableStyleId>
                  </a:tblPr>
                  <a:tblGrid>
                    <a:gridCol w="914399">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989704">
                      <a:extLst>
                        <a:ext uri="{9D8B030D-6E8A-4147-A177-3AD203B41FA5}">
                          <a16:colId xmlns:a16="http://schemas.microsoft.com/office/drawing/2014/main" val="20002"/>
                        </a:ext>
                      </a:extLst>
                    </a:gridCol>
                    <a:gridCol w="1129553">
                      <a:extLst>
                        <a:ext uri="{9D8B030D-6E8A-4147-A177-3AD203B41FA5}">
                          <a16:colId xmlns:a16="http://schemas.microsoft.com/office/drawing/2014/main" val="20003"/>
                        </a:ext>
                      </a:extLst>
                    </a:gridCol>
                    <a:gridCol w="1011218">
                      <a:extLst>
                        <a:ext uri="{9D8B030D-6E8A-4147-A177-3AD203B41FA5}">
                          <a16:colId xmlns:a16="http://schemas.microsoft.com/office/drawing/2014/main" val="20004"/>
                        </a:ext>
                      </a:extLst>
                    </a:gridCol>
                    <a:gridCol w="1086523">
                      <a:extLst>
                        <a:ext uri="{9D8B030D-6E8A-4147-A177-3AD203B41FA5}">
                          <a16:colId xmlns:a16="http://schemas.microsoft.com/office/drawing/2014/main" val="20005"/>
                        </a:ext>
                      </a:extLst>
                    </a:gridCol>
                    <a:gridCol w="1226372">
                      <a:extLst>
                        <a:ext uri="{9D8B030D-6E8A-4147-A177-3AD203B41FA5}">
                          <a16:colId xmlns:a16="http://schemas.microsoft.com/office/drawing/2014/main" val="20006"/>
                        </a:ext>
                      </a:extLst>
                    </a:gridCol>
                  </a:tblGrid>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7" t="-10526" r="-709333"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89881" t="-10526" r="-533333"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95706" t="-10526" r="-449693"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60541" t="-10526" r="-296216"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01807" t="-10526" r="-230120" b="-10921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65363" t="-10526" r="-113408" b="-109211"/>
                          </a:stretch>
                        </a:blipFill>
                      </a:tcPr>
                    </a:tc>
                    <a:tc>
                      <a:txBody>
                        <a:bodyPr/>
                        <a:lstStyle/>
                        <a:p>
                          <a:pPr algn="ctr"/>
                          <a:r>
                            <a:rPr lang="en-US" sz="2400" dirty="0">
                              <a:solidFill>
                                <a:srgbClr val="FF0000"/>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7" t="-112000" r="-709333"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89881" t="-112000" r="-533333"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95706" t="-112000" r="-449693"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60541" t="-112000" r="-296216"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01807" t="-112000" r="-230120"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65363" t="-112000" r="-113408" b="-10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03483" t="-112000" r="-995" b="-10667"/>
                          </a:stretch>
                        </a:blipFill>
                      </a:tcPr>
                    </a:tc>
                    <a:extLst>
                      <a:ext uri="{0D108BD9-81ED-4DB2-BD59-A6C34878D82A}">
                        <a16:rowId xmlns:a16="http://schemas.microsoft.com/office/drawing/2014/main" val="10001"/>
                      </a:ext>
                    </a:extLst>
                  </a:tr>
                </a:tbl>
              </a:graphicData>
            </a:graphic>
          </p:graphicFrame>
        </mc:Fallback>
      </mc:AlternateContent>
      <mc:AlternateContent xmlns:mc="http://schemas.openxmlformats.org/markup-compatibility/2006" xmlns:a14="http://schemas.microsoft.com/office/drawing/2010/main">
        <mc:Choice Requires="a14">
          <p:sp>
            <p:nvSpPr>
              <p:cNvPr id="6" name="Rounded Rectangle 5"/>
              <p:cNvSpPr/>
              <p:nvPr/>
            </p:nvSpPr>
            <p:spPr>
              <a:xfrm>
                <a:off x="2776100"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tx1"/>
                        </a:solidFill>
                        <a:latin typeface="Cambria Math" panose="02040503050406030204" pitchFamily="18" charset="0"/>
                        <a:cs typeface="Times New Roman" panose="02020603050405020304" pitchFamily="18" charset="0"/>
                      </a:rPr>
                      <m:t>𝑥</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tx1"/>
                        </a:solidFill>
                        <a:latin typeface="Cambria Math" panose="02040503050406030204" pitchFamily="18" charset="0"/>
                        <a:cs typeface="Times New Roman" panose="02020603050405020304" pitchFamily="18" charset="0"/>
                      </a:rPr>
                      <m:t>𝑦</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776100" y="1389043"/>
                <a:ext cx="6960198" cy="523220"/>
              </a:xfrm>
              <a:prstGeom prst="roundRect">
                <a:avLst/>
              </a:prstGeom>
              <a:blipFill>
                <a:blip r:embed="rId3"/>
                <a:stretch>
                  <a:fillRect l="-1311" t="-10227" r="-350" b="-29545"/>
                </a:stretch>
              </a:blipFill>
              <a:ln w="9525">
                <a:solidFill>
                  <a:srgbClr val="1B9112"/>
                </a:solidFill>
                <a:prstDash val="lgDash"/>
              </a:ln>
            </p:spPr>
            <p:txBody>
              <a:bodyPr/>
              <a:lstStyle/>
              <a:p>
                <a:r>
                  <a:rPr lang="vi-VN">
                    <a:noFill/>
                  </a:rPr>
                  <a:t> </a:t>
                </a:r>
              </a:p>
            </p:txBody>
          </p:sp>
        </mc:Fallback>
      </mc:AlternateContent>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22093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2- SGK tr20</a:t>
            </a:r>
          </a:p>
        </p:txBody>
      </p:sp>
      <p:sp>
        <p:nvSpPr>
          <p:cNvPr id="8" name="Rounded Rectangle 7"/>
          <p:cNvSpPr/>
          <p:nvPr/>
        </p:nvSpPr>
        <p:spPr>
          <a:xfrm>
            <a:off x="376519" y="3562332"/>
            <a:ext cx="5798370" cy="965089"/>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chưa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a:solidFill>
                  <a:prstClr val="black"/>
                </a:solidFill>
                <a:latin typeface="Arial" panose="020B0604020202020204" pitchFamily="34" charset="0"/>
                <a:ea typeface="Times New Roman" panose="02020603050405020304" pitchFamily="18" charset="0"/>
              </a:rPr>
              <a:t>.</a:t>
            </a:r>
            <a:endParaRPr lang="en-US">
              <a:solidFill>
                <a:prstClr val="black"/>
              </a:solidFill>
              <a:latin typeface="Arial" panose="020B0604020202020204" pitchFamily="34" charset="0"/>
            </a:endParaRPr>
          </a:p>
        </p:txBody>
      </p:sp>
      <p:sp>
        <p:nvSpPr>
          <p:cNvPr id="26" name="Rectangle 21"/>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id="{959096CA-050B-F6B5-4EA9-806FDC0AEF67}"/>
                  </a:ext>
                </a:extLst>
              </p:cNvPr>
              <p:cNvSpPr txBox="1"/>
              <p:nvPr/>
            </p:nvSpPr>
            <p:spPr>
              <a:xfrm>
                <a:off x="475859" y="4757291"/>
                <a:ext cx="7515945" cy="107721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3200" i="1" smtClean="0">
                          <a:solidFill>
                            <a:srgbClr val="FF0000"/>
                          </a:solidFill>
                          <a:latin typeface="Cambria Math" panose="02040503050406030204" pitchFamily="18" charset="0"/>
                        </a:rPr>
                        <m:t>𝑎</m:t>
                      </m:r>
                      <m:r>
                        <a:rPr lang="en-US" sz="3200" i="1" smtClean="0">
                          <a:solidFill>
                            <a:srgbClr val="FF0000"/>
                          </a:solidFill>
                          <a:latin typeface="Cambria Math" panose="02040503050406030204" pitchFamily="18" charset="0"/>
                        </a:rPr>
                        <m:t>) </m:t>
                      </m:r>
                      <m:r>
                        <m:rPr>
                          <m:sty m:val="p"/>
                        </m:rPr>
                        <a:rPr lang="vi-VN" sz="3200" i="1">
                          <a:solidFill>
                            <a:srgbClr val="FF0000"/>
                          </a:solidFill>
                          <a:latin typeface="Cambria Math" panose="02040503050406030204" pitchFamily="18" charset="0"/>
                        </a:rPr>
                        <m:t>h</m:t>
                      </m:r>
                      <m:r>
                        <a:rPr lang="vi-VN" sz="3200" i="1">
                          <a:solidFill>
                            <a:srgbClr val="FF0000"/>
                          </a:solidFill>
                          <a:latin typeface="Cambria Math" panose="02040503050406030204" pitchFamily="18" charset="0"/>
                        </a:rPr>
                        <m:t>ệ </m:t>
                      </m:r>
                      <m:r>
                        <m:rPr>
                          <m:sty m:val="p"/>
                        </m:rPr>
                        <a:rPr lang="vi-VN" sz="3200" i="1">
                          <a:solidFill>
                            <a:srgbClr val="FF0000"/>
                          </a:solidFill>
                          <a:latin typeface="Cambria Math" panose="02040503050406030204" pitchFamily="18" charset="0"/>
                        </a:rPr>
                        <m:t>s</m:t>
                      </m:r>
                      <m:r>
                        <a:rPr lang="vi-VN" sz="3200" i="1">
                          <a:solidFill>
                            <a:srgbClr val="FF0000"/>
                          </a:solidFill>
                          <a:latin typeface="Cambria Math" panose="02040503050406030204" pitchFamily="18" charset="0"/>
                        </a:rPr>
                        <m:t>ố </m:t>
                      </m:r>
                      <m:r>
                        <m:rPr>
                          <m:sty m:val="p"/>
                        </m:rPr>
                        <a:rPr lang="vi-VN" sz="3200" i="1">
                          <a:solidFill>
                            <a:srgbClr val="FF0000"/>
                          </a:solidFill>
                          <a:latin typeface="Cambria Math" panose="02040503050406030204" pitchFamily="18" charset="0"/>
                        </a:rPr>
                        <m:t>t</m:t>
                      </m:r>
                      <m:r>
                        <a:rPr lang="vi-VN" sz="3200" i="1">
                          <a:solidFill>
                            <a:srgbClr val="FF0000"/>
                          </a:solidFill>
                          <a:latin typeface="Cambria Math" panose="02040503050406030204" pitchFamily="18" charset="0"/>
                        </a:rPr>
                        <m:t>ỉ </m:t>
                      </m:r>
                      <m:r>
                        <m:rPr>
                          <m:sty m:val="p"/>
                        </m:rPr>
                        <a:rPr lang="vi-VN" sz="3200" i="1">
                          <a:solidFill>
                            <a:srgbClr val="FF0000"/>
                          </a:solidFill>
                          <a:latin typeface="Cambria Math" panose="02040503050406030204" pitchFamily="18" charset="0"/>
                        </a:rPr>
                        <m:t>l</m:t>
                      </m:r>
                      <m:r>
                        <a:rPr lang="vi-VN" sz="3200" i="1">
                          <a:solidFill>
                            <a:srgbClr val="FF0000"/>
                          </a:solidFill>
                          <a:latin typeface="Cambria Math" panose="02040503050406030204" pitchFamily="18" charset="0"/>
                        </a:rPr>
                        <m:t>ệ:</m:t>
                      </m:r>
                    </m:oMath>
                  </m:oMathPara>
                </a14:m>
                <a:endParaRPr lang="en-US" sz="3200" b="0" i="1" dirty="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i="1" smtClean="0">
                          <a:solidFill>
                            <a:srgbClr val="FF0000"/>
                          </a:solidFill>
                          <a:latin typeface="Cambria Math" panose="02040503050406030204" pitchFamily="18" charset="0"/>
                        </a:rPr>
                        <m:t>𝑎</m:t>
                      </m:r>
                      <m:r>
                        <a:rPr lang="en-US" sz="3200" i="1" smtClean="0">
                          <a:solidFill>
                            <a:srgbClr val="FF0000"/>
                          </a:solidFill>
                          <a:latin typeface="Cambria Math" panose="02040503050406030204" pitchFamily="18" charset="0"/>
                        </a:rPr>
                        <m:t>=</m:t>
                      </m:r>
                      <m:r>
                        <a:rPr lang="en-US" sz="3200" b="0" i="1" smtClean="0">
                          <a:solidFill>
                            <a:srgbClr val="FF0000"/>
                          </a:solidFill>
                          <a:latin typeface="Cambria Math" panose="02040503050406030204" pitchFamily="18" charset="0"/>
                        </a:rPr>
                        <m:t>𝑥</m:t>
                      </m:r>
                      <m:r>
                        <a:rPr lang="en-US" sz="3200" b="0" i="1" baseline="-25000" smtClean="0">
                          <a:solidFill>
                            <a:srgbClr val="FF0000"/>
                          </a:solidFill>
                          <a:latin typeface="Cambria Math" panose="02040503050406030204" pitchFamily="18" charset="0"/>
                        </a:rPr>
                        <m:t>3</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𝑦</m:t>
                      </m:r>
                      <m:r>
                        <a:rPr lang="en-US" sz="3200" b="0" i="1" baseline="-25000" smtClean="0">
                          <a:solidFill>
                            <a:srgbClr val="FF0000"/>
                          </a:solidFill>
                          <a:latin typeface="Cambria Math" panose="02040503050406030204" pitchFamily="18" charset="0"/>
                        </a:rPr>
                        <m:t>3</m:t>
                      </m:r>
                      <m:r>
                        <a:rPr lang="en-US" sz="3200" b="0" i="1" smtClean="0">
                          <a:solidFill>
                            <a:srgbClr val="FF0000"/>
                          </a:solidFill>
                          <a:latin typeface="Cambria Math" panose="02040503050406030204" pitchFamily="18" charset="0"/>
                        </a:rPr>
                        <m:t>=</m:t>
                      </m:r>
                      <m:d>
                        <m:dPr>
                          <m:ctrlPr>
                            <a:rPr lang="en-US" sz="3200" i="1" smtClean="0">
                              <a:solidFill>
                                <a:srgbClr val="FF0000"/>
                              </a:solidFill>
                              <a:latin typeface="Cambria Math" panose="02040503050406030204" pitchFamily="18" charset="0"/>
                            </a:rPr>
                          </m:ctrlPr>
                        </m:dPr>
                        <m:e>
                          <m:r>
                            <a:rPr lang="en-US" sz="3200" i="1" smtClean="0">
                              <a:solidFill>
                                <a:srgbClr val="FF0000"/>
                              </a:solidFill>
                              <a:latin typeface="Cambria Math" panose="02040503050406030204" pitchFamily="18" charset="0"/>
                            </a:rPr>
                            <m:t>−8</m:t>
                          </m:r>
                        </m:e>
                      </m:d>
                      <m:r>
                        <a:rPr lang="en-US" sz="3200" i="1" smtClean="0">
                          <a:solidFill>
                            <a:srgbClr val="FF0000"/>
                          </a:solidFill>
                          <a:latin typeface="Cambria Math" panose="02040503050406030204" pitchFamily="18" charset="0"/>
                        </a:rPr>
                        <m:t>.</m:t>
                      </m:r>
                      <m:d>
                        <m:dPr>
                          <m:ctrlPr>
                            <a:rPr lang="en-US" sz="3200" i="1" smtClean="0">
                              <a:solidFill>
                                <a:srgbClr val="FF0000"/>
                              </a:solidFill>
                              <a:latin typeface="Cambria Math" panose="02040503050406030204" pitchFamily="18" charset="0"/>
                            </a:rPr>
                          </m:ctrlPr>
                        </m:dPr>
                        <m:e>
                          <m:r>
                            <a:rPr lang="en-US" sz="3200" i="1" smtClean="0">
                              <a:solidFill>
                                <a:srgbClr val="FF0000"/>
                              </a:solidFill>
                              <a:latin typeface="Cambria Math" panose="02040503050406030204" pitchFamily="18" charset="0"/>
                            </a:rPr>
                            <m:t>−5</m:t>
                          </m:r>
                        </m:e>
                      </m:d>
                      <m:r>
                        <a:rPr lang="en-US" sz="3200" b="0" i="1" smtClean="0">
                          <a:solidFill>
                            <a:srgbClr val="FF0000"/>
                          </a:solidFill>
                          <a:latin typeface="Cambria Math" panose="02040503050406030204" pitchFamily="18" charset="0"/>
                        </a:rPr>
                        <m:t>  </m:t>
                      </m:r>
                      <m:r>
                        <a:rPr lang="en-US" sz="3200" i="1" smtClean="0">
                          <a:solidFill>
                            <a:srgbClr val="FF0000"/>
                          </a:solidFill>
                          <a:latin typeface="Cambria Math" panose="02040503050406030204" pitchFamily="18" charset="0"/>
                        </a:rPr>
                        <m:t>=40</m:t>
                      </m:r>
                    </m:oMath>
                  </m:oMathPara>
                </a14:m>
                <a:endParaRPr lang="vi-VN" sz="3200" dirty="0">
                  <a:solidFill>
                    <a:srgbClr val="FF0000"/>
                  </a:solidFill>
                </a:endParaRPr>
              </a:p>
            </p:txBody>
          </p:sp>
        </mc:Choice>
        <mc:Fallback xmlns="">
          <p:sp>
            <p:nvSpPr>
              <p:cNvPr id="5" name="Hộp Văn bản 4">
                <a:extLst>
                  <a:ext uri="{FF2B5EF4-FFF2-40B4-BE49-F238E27FC236}">
                    <a16:creationId xmlns:a16="http://schemas.microsoft.com/office/drawing/2014/main" id="{959096CA-050B-F6B5-4EA9-806FDC0AEF67}"/>
                  </a:ext>
                </a:extLst>
              </p:cNvPr>
              <p:cNvSpPr txBox="1">
                <a:spLocks noRot="1" noChangeAspect="1" noMove="1" noResize="1" noEditPoints="1" noAdjustHandles="1" noChangeArrowheads="1" noChangeShapeType="1" noTextEdit="1"/>
              </p:cNvSpPr>
              <p:nvPr/>
            </p:nvSpPr>
            <p:spPr>
              <a:xfrm>
                <a:off x="475859" y="4757291"/>
                <a:ext cx="7515945" cy="1077218"/>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BF7B9C51-7A92-1046-E07F-F0C969FAFF2E}"/>
                  </a:ext>
                </a:extLst>
              </p:cNvPr>
              <p:cNvSpPr txBox="1"/>
              <p:nvPr/>
            </p:nvSpPr>
            <p:spPr>
              <a:xfrm>
                <a:off x="6571862" y="3129831"/>
                <a:ext cx="5243619" cy="2452338"/>
              </a:xfrm>
              <a:prstGeom prst="rect">
                <a:avLst/>
              </a:prstGeom>
              <a:noFill/>
            </p:spPr>
            <p:txBody>
              <a:bodyPr wrap="square">
                <a:spAutoFit/>
              </a:bodyPr>
              <a:lstStyle/>
              <a:p>
                <a:r>
                  <a:rPr lang="en-US" sz="2800" dirty="0">
                    <a:solidFill>
                      <a:srgbClr val="1B37EB"/>
                    </a:solidFill>
                  </a:rPr>
                  <a:t>b</a:t>
                </a:r>
                <a14:m>
                  <m:oMath xmlns:m="http://schemas.openxmlformats.org/officeDocument/2006/math">
                    <m:r>
                      <a:rPr lang="en-US" sz="2800" i="1" smtClean="0">
                        <a:solidFill>
                          <a:srgbClr val="1B37EB"/>
                        </a:solidFill>
                        <a:latin typeface="Cambria Math" panose="02040503050406030204" pitchFamily="18" charset="0"/>
                      </a:rPr>
                      <m:t>) </m:t>
                    </m:r>
                    <m:sSub>
                      <m:sSubPr>
                        <m:ctrlPr>
                          <a:rPr lang="en-US" sz="2800" i="1" smtClean="0">
                            <a:solidFill>
                              <a:srgbClr val="1B37EB"/>
                            </a:solidFill>
                            <a:latin typeface="Cambria Math" panose="02040503050406030204" pitchFamily="18" charset="0"/>
                          </a:rPr>
                        </m:ctrlPr>
                      </m:sSubPr>
                      <m:e>
                        <m:r>
                          <a:rPr lang="en-US" sz="2800" i="1" smtClean="0">
                            <a:solidFill>
                              <a:srgbClr val="1B37EB"/>
                            </a:solidFill>
                            <a:latin typeface="Cambria Math" panose="02040503050406030204" pitchFamily="18" charset="0"/>
                          </a:rPr>
                          <m:t>𝑦</m:t>
                        </m:r>
                      </m:e>
                      <m:sub>
                        <m:r>
                          <a:rPr lang="en-US" sz="2800" i="1" smtClean="0">
                            <a:solidFill>
                              <a:srgbClr val="1B37EB"/>
                            </a:solidFill>
                            <a:latin typeface="Cambria Math" panose="02040503050406030204" pitchFamily="18" charset="0"/>
                          </a:rPr>
                          <m:t>1</m:t>
                        </m:r>
                      </m:sub>
                    </m:sSub>
                    <m:r>
                      <a:rPr lang="en-US" sz="2800" i="1" smtClean="0">
                        <a:solidFill>
                          <a:srgbClr val="1B37EB"/>
                        </a:solidFill>
                        <a:latin typeface="Cambria Math" panose="02040503050406030204" pitchFamily="18" charset="0"/>
                      </a:rPr>
                      <m:t>=</m:t>
                    </m:r>
                  </m:oMath>
                </a14:m>
                <a:r>
                  <a:rPr lang="en-US" sz="2800" dirty="0">
                    <a:solidFill>
                      <a:srgbClr val="1B37EB"/>
                    </a:solidFill>
                  </a:rPr>
                  <a:t> </a:t>
                </a:r>
                <a14:m>
                  <m:oMath xmlns:m="http://schemas.openxmlformats.org/officeDocument/2006/math">
                    <m:f>
                      <m:fPr>
                        <m:ctrlPr>
                          <a:rPr lang="en-US" sz="3600" i="1" dirty="0" smtClean="0">
                            <a:solidFill>
                              <a:srgbClr val="1B37EB"/>
                            </a:solidFill>
                            <a:latin typeface="Cambria Math" panose="02040503050406030204" pitchFamily="18" charset="0"/>
                          </a:rPr>
                        </m:ctrlPr>
                      </m:fPr>
                      <m:num>
                        <m:r>
                          <a:rPr lang="en-US" sz="3600" i="1" dirty="0" smtClean="0">
                            <a:solidFill>
                              <a:srgbClr val="1B37EB"/>
                            </a:solidFill>
                            <a:latin typeface="Cambria Math" panose="02040503050406030204" pitchFamily="18" charset="0"/>
                          </a:rPr>
                          <m:t>40</m:t>
                        </m:r>
                      </m:num>
                      <m:den>
                        <m:r>
                          <a:rPr lang="en-US" sz="3600" i="1" dirty="0" smtClean="0">
                            <a:solidFill>
                              <a:srgbClr val="1B37EB"/>
                            </a:solidFill>
                            <a:latin typeface="Cambria Math" panose="02040503050406030204" pitchFamily="18" charset="0"/>
                          </a:rPr>
                          <m:t>5</m:t>
                        </m:r>
                      </m:den>
                    </m:f>
                  </m:oMath>
                </a14:m>
                <a:r>
                  <a:rPr lang="en-US" sz="2800" dirty="0">
                    <a:solidFill>
                      <a:prstClr val="white"/>
                    </a:solidFill>
                  </a:rPr>
                  <a:t> </a:t>
                </a:r>
                <a:r>
                  <a:rPr lang="en-US" sz="2800" dirty="0">
                    <a:solidFill>
                      <a:srgbClr val="1B37EB"/>
                    </a:solidFill>
                  </a:rPr>
                  <a:t>= 8 ; </a:t>
                </a:r>
                <a14:m>
                  <m:oMath xmlns:m="http://schemas.openxmlformats.org/officeDocument/2006/math">
                    <m:sSub>
                      <m:sSubPr>
                        <m:ctrlPr>
                          <a:rPr lang="en-US" sz="2800" i="1">
                            <a:solidFill>
                              <a:srgbClr val="1B37EB"/>
                            </a:solidFill>
                            <a:latin typeface="Cambria Math" panose="02040503050406030204" pitchFamily="18" charset="0"/>
                          </a:rPr>
                        </m:ctrlPr>
                      </m:sSubPr>
                      <m:e>
                        <m:r>
                          <a:rPr lang="en-US" sz="2800" i="1">
                            <a:solidFill>
                              <a:srgbClr val="1B37EB"/>
                            </a:solidFill>
                            <a:latin typeface="Cambria Math" panose="02040503050406030204" pitchFamily="18" charset="0"/>
                          </a:rPr>
                          <m:t>𝑦</m:t>
                        </m:r>
                      </m:e>
                      <m:sub>
                        <m:r>
                          <a:rPr lang="en-US" sz="2800" i="1" smtClean="0">
                            <a:solidFill>
                              <a:srgbClr val="1B37EB"/>
                            </a:solidFill>
                            <a:latin typeface="Cambria Math" panose="02040503050406030204" pitchFamily="18" charset="0"/>
                          </a:rPr>
                          <m:t>2</m:t>
                        </m:r>
                      </m:sub>
                    </m:sSub>
                    <m:r>
                      <a:rPr lang="en-US" sz="2800" i="1">
                        <a:solidFill>
                          <a:srgbClr val="1B37EB"/>
                        </a:solidFill>
                        <a:latin typeface="Cambria Math" panose="02040503050406030204" pitchFamily="18" charset="0"/>
                      </a:rPr>
                      <m:t>=</m:t>
                    </m:r>
                  </m:oMath>
                </a14:m>
                <a:r>
                  <a:rPr lang="en-US" sz="2800" dirty="0">
                    <a:solidFill>
                      <a:srgbClr val="1B37EB"/>
                    </a:solidFill>
                  </a:rPr>
                  <a:t> </a:t>
                </a:r>
                <a14:m>
                  <m:oMath xmlns:m="http://schemas.openxmlformats.org/officeDocument/2006/math">
                    <m:f>
                      <m:fPr>
                        <m:ctrlPr>
                          <a:rPr lang="en-US" sz="3600" i="1" dirty="0">
                            <a:solidFill>
                              <a:srgbClr val="1B37EB"/>
                            </a:solidFill>
                            <a:latin typeface="Cambria Math" panose="02040503050406030204" pitchFamily="18" charset="0"/>
                          </a:rPr>
                        </m:ctrlPr>
                      </m:fPr>
                      <m:num>
                        <m:r>
                          <a:rPr lang="en-US" sz="3600" i="1" dirty="0" smtClean="0">
                            <a:solidFill>
                              <a:srgbClr val="1B37EB"/>
                            </a:solidFill>
                            <a:latin typeface="Cambria Math" panose="02040503050406030204" pitchFamily="18" charset="0"/>
                          </a:rPr>
                          <m:t>4</m:t>
                        </m:r>
                        <m:r>
                          <a:rPr lang="en-US" sz="3600" i="1" dirty="0">
                            <a:solidFill>
                              <a:srgbClr val="1B37EB"/>
                            </a:solidFill>
                            <a:latin typeface="Cambria Math" panose="02040503050406030204" pitchFamily="18" charset="0"/>
                          </a:rPr>
                          <m:t>0</m:t>
                        </m:r>
                      </m:num>
                      <m:den>
                        <m:r>
                          <a:rPr lang="en-US" sz="3600" i="1" dirty="0" smtClean="0">
                            <a:solidFill>
                              <a:srgbClr val="1B37EB"/>
                            </a:solidFill>
                            <a:latin typeface="Cambria Math" panose="02040503050406030204" pitchFamily="18" charset="0"/>
                          </a:rPr>
                          <m:t>4</m:t>
                        </m:r>
                      </m:den>
                    </m:f>
                  </m:oMath>
                </a14:m>
                <a:r>
                  <a:rPr lang="en-US" sz="2800" dirty="0">
                    <a:solidFill>
                      <a:srgbClr val="1B37EB"/>
                    </a:solidFill>
                  </a:rPr>
                  <a:t> = 10</a:t>
                </a:r>
              </a:p>
              <a:p>
                <a14:m>
                  <m:oMath xmlns:m="http://schemas.openxmlformats.org/officeDocument/2006/math">
                    <m:sSub>
                      <m:sSubPr>
                        <m:ctrlPr>
                          <a:rPr lang="en-US" sz="2800" i="1">
                            <a:solidFill>
                              <a:srgbClr val="1B37EB"/>
                            </a:solidFill>
                            <a:latin typeface="Cambria Math" panose="02040503050406030204" pitchFamily="18" charset="0"/>
                          </a:rPr>
                        </m:ctrlPr>
                      </m:sSubPr>
                      <m:e>
                        <m:r>
                          <a:rPr lang="en-US" sz="2800" i="1" smtClean="0">
                            <a:solidFill>
                              <a:srgbClr val="1B37EB"/>
                            </a:solidFill>
                            <a:latin typeface="Cambria Math" panose="02040503050406030204" pitchFamily="18" charset="0"/>
                          </a:rPr>
                          <m:t>𝑥</m:t>
                        </m:r>
                      </m:e>
                      <m:sub>
                        <m:r>
                          <a:rPr lang="en-US" sz="2800" i="1" smtClean="0">
                            <a:solidFill>
                              <a:srgbClr val="1B37EB"/>
                            </a:solidFill>
                            <a:latin typeface="Cambria Math" panose="02040503050406030204" pitchFamily="18" charset="0"/>
                          </a:rPr>
                          <m:t>4</m:t>
                        </m:r>
                      </m:sub>
                    </m:sSub>
                    <m:r>
                      <a:rPr lang="en-US" sz="2800" i="1">
                        <a:solidFill>
                          <a:srgbClr val="1B37EB"/>
                        </a:solidFill>
                        <a:latin typeface="Cambria Math" panose="02040503050406030204" pitchFamily="18" charset="0"/>
                      </a:rPr>
                      <m:t>=</m:t>
                    </m:r>
                  </m:oMath>
                </a14:m>
                <a:r>
                  <a:rPr lang="en-US" sz="2800" dirty="0">
                    <a:solidFill>
                      <a:srgbClr val="1B37EB"/>
                    </a:solidFill>
                  </a:rPr>
                  <a:t> </a:t>
                </a:r>
                <a14:m>
                  <m:oMath xmlns:m="http://schemas.openxmlformats.org/officeDocument/2006/math">
                    <m:f>
                      <m:fPr>
                        <m:ctrlPr>
                          <a:rPr lang="en-US" sz="3600" i="1" dirty="0">
                            <a:solidFill>
                              <a:srgbClr val="1B37EB"/>
                            </a:solidFill>
                            <a:latin typeface="Cambria Math" panose="02040503050406030204" pitchFamily="18" charset="0"/>
                          </a:rPr>
                        </m:ctrlPr>
                      </m:fPr>
                      <m:num>
                        <m:r>
                          <a:rPr lang="en-US" sz="3600" i="1" dirty="0" smtClean="0">
                            <a:solidFill>
                              <a:srgbClr val="1B37EB"/>
                            </a:solidFill>
                            <a:latin typeface="Cambria Math" panose="02040503050406030204" pitchFamily="18" charset="0"/>
                          </a:rPr>
                          <m:t>4</m:t>
                        </m:r>
                        <m:r>
                          <a:rPr lang="en-US" sz="3600" i="1" dirty="0">
                            <a:solidFill>
                              <a:srgbClr val="1B37EB"/>
                            </a:solidFill>
                            <a:latin typeface="Cambria Math" panose="02040503050406030204" pitchFamily="18" charset="0"/>
                          </a:rPr>
                          <m:t>0</m:t>
                        </m:r>
                      </m:num>
                      <m:den>
                        <m:r>
                          <a:rPr lang="en-US" sz="3600" i="1" dirty="0" smtClean="0">
                            <a:solidFill>
                              <a:srgbClr val="1B37EB"/>
                            </a:solidFill>
                            <a:latin typeface="Cambria Math" panose="02040503050406030204" pitchFamily="18" charset="0"/>
                          </a:rPr>
                          <m:t>9</m:t>
                        </m:r>
                      </m:den>
                    </m:f>
                  </m:oMath>
                </a14:m>
                <a:r>
                  <a:rPr lang="en-US" sz="2800" dirty="0">
                    <a:solidFill>
                      <a:srgbClr val="1B37EB"/>
                    </a:solidFill>
                  </a:rPr>
                  <a:t>; </a:t>
                </a:r>
                <a14:m>
                  <m:oMath xmlns:m="http://schemas.openxmlformats.org/officeDocument/2006/math">
                    <m:sSub>
                      <m:sSubPr>
                        <m:ctrlPr>
                          <a:rPr lang="en-US" sz="2800" i="1">
                            <a:solidFill>
                              <a:srgbClr val="1B37EB"/>
                            </a:solidFill>
                            <a:latin typeface="Cambria Math" panose="02040503050406030204" pitchFamily="18" charset="0"/>
                          </a:rPr>
                        </m:ctrlPr>
                      </m:sSubPr>
                      <m:e>
                        <m:r>
                          <a:rPr lang="en-US" sz="2800" b="0" i="1" smtClean="0">
                            <a:solidFill>
                              <a:srgbClr val="1B37EB"/>
                            </a:solidFill>
                            <a:latin typeface="Cambria Math" panose="02040503050406030204" pitchFamily="18" charset="0"/>
                          </a:rPr>
                          <m:t>           </m:t>
                        </m:r>
                        <m:r>
                          <a:rPr lang="en-US" sz="2800" i="1">
                            <a:solidFill>
                              <a:srgbClr val="1B37EB"/>
                            </a:solidFill>
                            <a:latin typeface="Cambria Math" panose="02040503050406030204" pitchFamily="18" charset="0"/>
                          </a:rPr>
                          <m:t>𝑦</m:t>
                        </m:r>
                      </m:e>
                      <m:sub>
                        <m:r>
                          <a:rPr lang="en-US" sz="2800" i="1" smtClean="0">
                            <a:solidFill>
                              <a:srgbClr val="1B37EB"/>
                            </a:solidFill>
                            <a:latin typeface="Cambria Math" panose="02040503050406030204" pitchFamily="18" charset="0"/>
                          </a:rPr>
                          <m:t>5</m:t>
                        </m:r>
                      </m:sub>
                    </m:sSub>
                    <m:r>
                      <a:rPr lang="en-US" sz="2800" i="1">
                        <a:solidFill>
                          <a:srgbClr val="1B37EB"/>
                        </a:solidFill>
                        <a:latin typeface="Cambria Math" panose="02040503050406030204" pitchFamily="18" charset="0"/>
                      </a:rPr>
                      <m:t>=</m:t>
                    </m:r>
                  </m:oMath>
                </a14:m>
                <a:r>
                  <a:rPr lang="en-US" sz="2800" dirty="0">
                    <a:solidFill>
                      <a:srgbClr val="1B37EB"/>
                    </a:solidFill>
                  </a:rPr>
                  <a:t> </a:t>
                </a:r>
                <a14:m>
                  <m:oMath xmlns:m="http://schemas.openxmlformats.org/officeDocument/2006/math">
                    <m:f>
                      <m:fPr>
                        <m:ctrlPr>
                          <a:rPr lang="en-US" sz="3600" i="1" dirty="0">
                            <a:solidFill>
                              <a:srgbClr val="1B37EB"/>
                            </a:solidFill>
                            <a:latin typeface="Cambria Math" panose="02040503050406030204" pitchFamily="18" charset="0"/>
                          </a:rPr>
                        </m:ctrlPr>
                      </m:fPr>
                      <m:num>
                        <m:r>
                          <a:rPr lang="en-US" sz="3600" i="1" dirty="0" smtClean="0">
                            <a:solidFill>
                              <a:srgbClr val="1B37EB"/>
                            </a:solidFill>
                            <a:latin typeface="Cambria Math" panose="02040503050406030204" pitchFamily="18" charset="0"/>
                          </a:rPr>
                          <m:t>4</m:t>
                        </m:r>
                        <m:r>
                          <a:rPr lang="en-US" sz="3600" i="1" dirty="0">
                            <a:solidFill>
                              <a:srgbClr val="1B37EB"/>
                            </a:solidFill>
                            <a:latin typeface="Cambria Math" panose="02040503050406030204" pitchFamily="18" charset="0"/>
                          </a:rPr>
                          <m:t>0</m:t>
                        </m:r>
                      </m:num>
                      <m:den>
                        <m:r>
                          <a:rPr lang="en-US" sz="3600" i="1" dirty="0" smtClean="0">
                            <a:solidFill>
                              <a:srgbClr val="1B37EB"/>
                            </a:solidFill>
                            <a:latin typeface="Cambria Math" panose="02040503050406030204" pitchFamily="18" charset="0"/>
                          </a:rPr>
                          <m:t>6</m:t>
                        </m:r>
                      </m:den>
                    </m:f>
                  </m:oMath>
                </a14:m>
                <a:r>
                  <a:rPr lang="en-US" sz="2800" dirty="0">
                    <a:solidFill>
                      <a:prstClr val="white"/>
                    </a:solidFill>
                  </a:rPr>
                  <a:t> </a:t>
                </a:r>
                <a:r>
                  <a:rPr lang="en-US" sz="2800" dirty="0">
                    <a:solidFill>
                      <a:srgbClr val="1B37EB"/>
                    </a:solidFill>
                  </a:rPr>
                  <a:t>= </a:t>
                </a:r>
                <a14:m>
                  <m:oMath xmlns:m="http://schemas.openxmlformats.org/officeDocument/2006/math">
                    <m:f>
                      <m:fPr>
                        <m:ctrlPr>
                          <a:rPr lang="en-US" sz="3600" i="1" dirty="0">
                            <a:solidFill>
                              <a:srgbClr val="1B37EB"/>
                            </a:solidFill>
                            <a:latin typeface="Cambria Math" panose="02040503050406030204" pitchFamily="18" charset="0"/>
                          </a:rPr>
                        </m:ctrlPr>
                      </m:fPr>
                      <m:num>
                        <m:r>
                          <a:rPr lang="en-US" sz="3600" i="1" dirty="0" smtClean="0">
                            <a:solidFill>
                              <a:srgbClr val="1B37EB"/>
                            </a:solidFill>
                            <a:latin typeface="Cambria Math" panose="02040503050406030204" pitchFamily="18" charset="0"/>
                          </a:rPr>
                          <m:t>2</m:t>
                        </m:r>
                        <m:r>
                          <a:rPr lang="en-US" sz="3600" i="1" dirty="0">
                            <a:solidFill>
                              <a:srgbClr val="1B37EB"/>
                            </a:solidFill>
                            <a:latin typeface="Cambria Math" panose="02040503050406030204" pitchFamily="18" charset="0"/>
                          </a:rPr>
                          <m:t>0</m:t>
                        </m:r>
                      </m:num>
                      <m:den>
                        <m:r>
                          <a:rPr lang="en-US" sz="3600" i="1" dirty="0" smtClean="0">
                            <a:solidFill>
                              <a:srgbClr val="1B37EB"/>
                            </a:solidFill>
                            <a:latin typeface="Cambria Math" panose="02040503050406030204" pitchFamily="18" charset="0"/>
                          </a:rPr>
                          <m:t>3</m:t>
                        </m:r>
                      </m:den>
                    </m:f>
                  </m:oMath>
                </a14:m>
                <a:r>
                  <a:rPr lang="en-US" sz="2800" dirty="0">
                    <a:solidFill>
                      <a:srgbClr val="1B37EB"/>
                    </a:solidFill>
                  </a:rPr>
                  <a:t>  ;</a:t>
                </a:r>
              </a:p>
              <a:p>
                <a14:m>
                  <m:oMath xmlns:m="http://schemas.openxmlformats.org/officeDocument/2006/math">
                    <m:sSub>
                      <m:sSubPr>
                        <m:ctrlPr>
                          <a:rPr lang="en-US" sz="2800" i="1">
                            <a:solidFill>
                              <a:srgbClr val="1B37EB"/>
                            </a:solidFill>
                            <a:latin typeface="Cambria Math" panose="02040503050406030204" pitchFamily="18" charset="0"/>
                          </a:rPr>
                        </m:ctrlPr>
                      </m:sSubPr>
                      <m:e>
                        <m:r>
                          <a:rPr lang="en-US" sz="2800" i="1">
                            <a:solidFill>
                              <a:srgbClr val="1B37EB"/>
                            </a:solidFill>
                            <a:latin typeface="Cambria Math" panose="02040503050406030204" pitchFamily="18" charset="0"/>
                          </a:rPr>
                          <m:t>𝑦</m:t>
                        </m:r>
                      </m:e>
                      <m:sub>
                        <m:r>
                          <a:rPr lang="en-US" sz="2800" i="1" smtClean="0">
                            <a:solidFill>
                              <a:srgbClr val="1B37EB"/>
                            </a:solidFill>
                            <a:latin typeface="Cambria Math" panose="02040503050406030204" pitchFamily="18" charset="0"/>
                          </a:rPr>
                          <m:t>6</m:t>
                        </m:r>
                      </m:sub>
                    </m:sSub>
                    <m:r>
                      <a:rPr lang="en-US" sz="2800" i="1">
                        <a:solidFill>
                          <a:srgbClr val="1B37EB"/>
                        </a:solidFill>
                        <a:latin typeface="Cambria Math" panose="02040503050406030204" pitchFamily="18" charset="0"/>
                      </a:rPr>
                      <m:t>=</m:t>
                    </m:r>
                  </m:oMath>
                </a14:m>
                <a:r>
                  <a:rPr lang="en-US" sz="2800" dirty="0">
                    <a:solidFill>
                      <a:srgbClr val="1B37EB"/>
                    </a:solidFill>
                  </a:rPr>
                  <a:t> </a:t>
                </a:r>
                <a14:m>
                  <m:oMath xmlns:m="http://schemas.openxmlformats.org/officeDocument/2006/math">
                    <m:f>
                      <m:fPr>
                        <m:ctrlPr>
                          <a:rPr lang="en-US" sz="3600" i="1" dirty="0">
                            <a:solidFill>
                              <a:srgbClr val="1B37EB"/>
                            </a:solidFill>
                            <a:latin typeface="Cambria Math" panose="02040503050406030204" pitchFamily="18" charset="0"/>
                          </a:rPr>
                        </m:ctrlPr>
                      </m:fPr>
                      <m:num>
                        <m:r>
                          <a:rPr lang="en-US" sz="3600" i="1" dirty="0">
                            <a:solidFill>
                              <a:srgbClr val="1B37EB"/>
                            </a:solidFill>
                            <a:latin typeface="Cambria Math" panose="02040503050406030204" pitchFamily="18" charset="0"/>
                          </a:rPr>
                          <m:t>40</m:t>
                        </m:r>
                      </m:num>
                      <m:den>
                        <m:r>
                          <a:rPr lang="en-US" sz="3600" i="1" dirty="0" smtClean="0">
                            <a:solidFill>
                              <a:srgbClr val="1B37EB"/>
                            </a:solidFill>
                            <a:latin typeface="Cambria Math" panose="02040503050406030204" pitchFamily="18" charset="0"/>
                          </a:rPr>
                          <m:t>12</m:t>
                        </m:r>
                      </m:den>
                    </m:f>
                  </m:oMath>
                </a14:m>
                <a:r>
                  <a:rPr lang="en-US" sz="3600" dirty="0">
                    <a:solidFill>
                      <a:prstClr val="white"/>
                    </a:solidFill>
                  </a:rPr>
                  <a:t> </a:t>
                </a:r>
                <a:r>
                  <a:rPr lang="en-US" sz="3600" dirty="0">
                    <a:solidFill>
                      <a:srgbClr val="1B37EB"/>
                    </a:solidFill>
                  </a:rPr>
                  <a:t>= </a:t>
                </a:r>
                <a14:m>
                  <m:oMath xmlns:m="http://schemas.openxmlformats.org/officeDocument/2006/math">
                    <m:f>
                      <m:fPr>
                        <m:ctrlPr>
                          <a:rPr lang="en-US" sz="3600" i="1" dirty="0">
                            <a:solidFill>
                              <a:srgbClr val="1B37EB"/>
                            </a:solidFill>
                            <a:latin typeface="Cambria Math" panose="02040503050406030204" pitchFamily="18" charset="0"/>
                          </a:rPr>
                        </m:ctrlPr>
                      </m:fPr>
                      <m:num>
                        <m:r>
                          <a:rPr lang="en-US" sz="3600" i="1" dirty="0" smtClean="0">
                            <a:solidFill>
                              <a:srgbClr val="1B37EB"/>
                            </a:solidFill>
                            <a:latin typeface="Cambria Math" panose="02040503050406030204" pitchFamily="18" charset="0"/>
                          </a:rPr>
                          <m:t>1</m:t>
                        </m:r>
                        <m:r>
                          <a:rPr lang="en-US" sz="3600" i="1" dirty="0">
                            <a:solidFill>
                              <a:srgbClr val="1B37EB"/>
                            </a:solidFill>
                            <a:latin typeface="Cambria Math" panose="02040503050406030204" pitchFamily="18" charset="0"/>
                          </a:rPr>
                          <m:t>0</m:t>
                        </m:r>
                      </m:num>
                      <m:den>
                        <m:r>
                          <a:rPr lang="en-US" sz="3600" i="1" dirty="0">
                            <a:solidFill>
                              <a:srgbClr val="1B37EB"/>
                            </a:solidFill>
                            <a:latin typeface="Cambria Math" panose="02040503050406030204" pitchFamily="18" charset="0"/>
                          </a:rPr>
                          <m:t>3</m:t>
                        </m:r>
                      </m:den>
                    </m:f>
                  </m:oMath>
                </a14:m>
                <a:endParaRPr lang="vi-VN" sz="2800" dirty="0"/>
              </a:p>
            </p:txBody>
          </p:sp>
        </mc:Choice>
        <mc:Fallback xmlns="">
          <p:sp>
            <p:nvSpPr>
              <p:cNvPr id="11" name="Hộp Văn bản 10">
                <a:extLst>
                  <a:ext uri="{FF2B5EF4-FFF2-40B4-BE49-F238E27FC236}">
                    <a16:creationId xmlns:a16="http://schemas.microsoft.com/office/drawing/2014/main" id="{BF7B9C51-7A92-1046-E07F-F0C969FAFF2E}"/>
                  </a:ext>
                </a:extLst>
              </p:cNvPr>
              <p:cNvSpPr txBox="1">
                <a:spLocks noRot="1" noChangeAspect="1" noMove="1" noResize="1" noEditPoints="1" noAdjustHandles="1" noChangeArrowheads="1" noChangeShapeType="1" noTextEdit="1"/>
              </p:cNvSpPr>
              <p:nvPr/>
            </p:nvSpPr>
            <p:spPr>
              <a:xfrm>
                <a:off x="6571862" y="3129831"/>
                <a:ext cx="5243619" cy="2452338"/>
              </a:xfrm>
              <a:prstGeom prst="rect">
                <a:avLst/>
              </a:prstGeom>
              <a:blipFill>
                <a:blip r:embed="rId5"/>
                <a:stretch>
                  <a:fillRect l="-2326" b="-3722"/>
                </a:stretch>
              </a:blipFill>
            </p:spPr>
            <p:txBody>
              <a:bodyPr/>
              <a:lstStyle/>
              <a:p>
                <a:r>
                  <a:rPr lang="vi-VN">
                    <a:noFill/>
                  </a:rPr>
                  <a:t> </a:t>
                </a:r>
              </a:p>
            </p:txBody>
          </p:sp>
        </mc:Fallback>
      </mc:AlternateContent>
    </p:spTree>
    <p:extLst>
      <p:ext uri="{BB962C8B-B14F-4D97-AF65-F5344CB8AC3E}">
        <p14:creationId xmlns:p14="http://schemas.microsoft.com/office/powerpoint/2010/main" val="717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321" y="1815662"/>
            <a:ext cx="11421931" cy="4840822"/>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1:</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Lập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nghịch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hạn</a:t>
            </a:r>
            <a:r>
              <a:rPr lang="en-US" sz="2400" dirty="0">
                <a:solidFill>
                  <a:srgbClr val="FF0000"/>
                </a:solidFill>
                <a:latin typeface="Times New Roman" panose="02020603050405020304" pitchFamily="18" charset="0"/>
                <a:cs typeface="Times New Roman" panose="02020603050405020304" pitchFamily="18" charset="0"/>
              </a:rPr>
              <a:t>: </a:t>
            </a:r>
          </a:p>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152812" y="939929"/>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mc:AlternateContent xmlns:mc="http://schemas.openxmlformats.org/markup-compatibility/2006" xmlns:a14="http://schemas.microsoft.com/office/drawing/2010/main">
        <mc:Choice Requires="a14">
          <p:sp>
            <p:nvSpPr>
              <p:cNvPr id="28" name="Rectangle 10"/>
              <p:cNvSpPr>
                <a:spLocks noChangeArrowheads="1"/>
              </p:cNvSpPr>
              <p:nvPr/>
            </p:nvSpPr>
            <p:spPr bwMode="auto">
              <a:xfrm>
                <a:off x="1048445" y="1565943"/>
                <a:ext cx="10095109" cy="19413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ndParaRPr>
              </a:p>
              <a:p>
                <a:r>
                  <a:rPr lang="en-US" sz="2400" dirty="0">
                    <a:solidFill>
                      <a:schemeClr val="tx1"/>
                    </a:solidFill>
                    <a:latin typeface="Times New Roman" panose="02020603050405020304" pitchFamily="18" charset="0"/>
                    <a:cs typeface="Times New Roman" panose="02020603050405020304" pitchFamily="18" charset="0"/>
                  </a:rPr>
                  <a:t>Giả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chemeClr val="tx1"/>
                        </a:solidFill>
                        <a:latin typeface="Cambria Math" panose="02040503050406030204" pitchFamily="18" charset="0"/>
                        <a:cs typeface="Times New Roman" panose="02020603050405020304" pitchFamily="18" charset="0"/>
                      </a:rPr>
                      <m:t>𝑦</m:t>
                    </m:r>
                  </m:oMath>
                </a14:m>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chemeClr val="tx1"/>
                        </a:solidFill>
                        <a:latin typeface="Cambria Math" panose="02040503050406030204" pitchFamily="18" charset="0"/>
                        <a:cs typeface="Times New Roman" panose="02020603050405020304" pitchFamily="18" charset="0"/>
                      </a:rPr>
                      <m:t>𝑥</m:t>
                    </m:r>
                  </m:oMath>
                </a14:m>
                <a:r>
                  <a:rPr lang="en-US" sz="2400" dirty="0">
                    <a:solidFill>
                      <a:schemeClr val="tx1"/>
                    </a:solidFill>
                    <a:latin typeface="Times New Roman" panose="02020603050405020304" pitchFamily="18" charset="0"/>
                    <a:cs typeface="Times New Roman" panose="02020603050405020304" pitchFamily="18" charset="0"/>
                  </a:rPr>
                  <a:t> tỉ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a:solidFill>
                          <a:schemeClr val="tx1"/>
                        </a:solidFill>
                        <a:latin typeface="Cambria Math" panose="02040503050406030204" pitchFamily="18" charset="0"/>
                        <a:cs typeface="Times New Roman" panose="02020603050405020304" pitchFamily="18" charset="0"/>
                      </a:rPr>
                      <m:t> </m:t>
                    </m:r>
                    <m:r>
                      <a:rPr lang="en-US" sz="2400" i="1">
                        <a:solidFill>
                          <a:schemeClr val="tx1"/>
                        </a:solidFill>
                        <a:latin typeface="Cambria Math" panose="02040503050406030204" pitchFamily="18" charset="0"/>
                        <a:cs typeface="Times New Roman" panose="02020603050405020304" pitchFamily="18" charset="0"/>
                      </a:rPr>
                      <m:t>𝑦</m:t>
                    </m:r>
                    <m:r>
                      <a:rPr lang="en-US" sz="2400" i="1">
                        <a:solidFill>
                          <a:schemeClr val="tx1"/>
                        </a:solidFill>
                        <a:latin typeface="Cambria Math" panose="02040503050406030204" pitchFamily="18" charset="0"/>
                        <a:cs typeface="Times New Roman" panose="02020603050405020304" pitchFamily="18" charset="0"/>
                      </a:rPr>
                      <m:t>=</m:t>
                    </m:r>
                    <m:f>
                      <m:fPr>
                        <m:ctrlPr>
                          <a:rPr lang="en-US" sz="2400" i="1">
                            <a:solidFill>
                              <a:schemeClr val="tx1"/>
                            </a:solidFill>
                            <a:latin typeface="Cambria Math" panose="02040503050406030204" pitchFamily="18" charset="0"/>
                            <a:cs typeface="Times New Roman" panose="02020603050405020304" pitchFamily="18" charset="0"/>
                          </a:rPr>
                        </m:ctrlPr>
                      </m:fPr>
                      <m:num>
                        <m:r>
                          <a:rPr lang="en-US" sz="2400" i="1">
                            <a:solidFill>
                              <a:schemeClr val="tx1"/>
                            </a:solidFill>
                            <a:latin typeface="Cambria Math" panose="02040503050406030204" pitchFamily="18" charset="0"/>
                            <a:cs typeface="Times New Roman" panose="02020603050405020304" pitchFamily="18" charset="0"/>
                          </a:rPr>
                          <m:t>𝑎</m:t>
                        </m:r>
                      </m:num>
                      <m:den>
                        <m:r>
                          <a:rPr lang="en-US" sz="2400" i="1">
                            <a:solidFill>
                              <a:schemeClr val="tx1"/>
                            </a:solidFill>
                            <a:latin typeface="Cambria Math" panose="02040503050406030204" pitchFamily="18" charset="0"/>
                            <a:cs typeface="Times New Roman" panose="02020603050405020304" pitchFamily="18" charset="0"/>
                          </a:rPr>
                          <m:t>𝑥</m:t>
                        </m:r>
                      </m:den>
                    </m:f>
                  </m:oMath>
                </a14:m>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1</m:t>
                        </m:r>
                      </m:sub>
                    </m:sSub>
                    <m:r>
                      <a:rPr lang="en-US" sz="2400" i="1">
                        <a:solidFill>
                          <a:schemeClr val="tx1"/>
                        </a:solidFill>
                        <a:latin typeface="Cambria Math" panose="02040503050406030204" pitchFamily="18" charset="0"/>
                        <a:cs typeface="Times New Roman" panose="02020603050405020304" pitchFamily="18" charset="0"/>
                      </a:rPr>
                      <m:t>,</m:t>
                    </m:r>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2</m:t>
                        </m:r>
                      </m:sub>
                    </m:sSub>
                    <m:r>
                      <a:rPr lang="en-US" sz="2400" i="1">
                        <a:solidFill>
                          <a:schemeClr val="tx1"/>
                        </a:solidFill>
                        <a:latin typeface="Cambria Math" panose="02040503050406030204" pitchFamily="18" charset="0"/>
                        <a:cs typeface="Times New Roman" panose="02020603050405020304" pitchFamily="18" charset="0"/>
                      </a:rPr>
                      <m:t>,</m:t>
                    </m:r>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3</m:t>
                        </m:r>
                      </m:sub>
                    </m:sSub>
                    <m:r>
                      <a:rPr lang="en-US" sz="2400" i="1">
                        <a:solidFill>
                          <a:schemeClr val="tx1"/>
                        </a:solidFill>
                        <a:latin typeface="Cambria Math" panose="02040503050406030204" pitchFamily="18" charset="0"/>
                        <a:cs typeface="Times New Roman" panose="02020603050405020304" pitchFamily="18" charset="0"/>
                      </a:rPr>
                      <m:t>,..</m:t>
                    </m:r>
                  </m:oMath>
                </a14:m>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0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chemeClr val="tx1"/>
                        </a:solidFill>
                        <a:latin typeface="Cambria Math" panose="02040503050406030204" pitchFamily="18" charset="0"/>
                        <a:cs typeface="Times New Roman" panose="02020603050405020304" pitchFamily="18" charset="0"/>
                      </a:rPr>
                      <m:t>𝑥</m:t>
                    </m:r>
                  </m:oMath>
                </a14:m>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i="1">
                            <a:solidFill>
                              <a:schemeClr val="tx1"/>
                            </a:solidFill>
                            <a:latin typeface="Cambria Math" panose="02040503050406030204" pitchFamily="18" charset="0"/>
                            <a:cs typeface="Times New Roman" panose="02020603050405020304" pitchFamily="18" charset="0"/>
                          </a:rPr>
                          <m:t>1</m:t>
                        </m:r>
                      </m:sub>
                    </m:sSub>
                    <m:r>
                      <a:rPr lang="en-US" sz="2400" i="1">
                        <a:solidFill>
                          <a:schemeClr val="tx1"/>
                        </a:solidFill>
                        <a:latin typeface="Cambria Math" panose="02040503050406030204" pitchFamily="18" charset="0"/>
                        <a:cs typeface="Times New Roman" panose="02020603050405020304" pitchFamily="18" charset="0"/>
                      </a:rPr>
                      <m:t>=</m:t>
                    </m:r>
                    <m:f>
                      <m:fPr>
                        <m:ctrlPr>
                          <a:rPr lang="en-US" sz="2400" i="1">
                            <a:solidFill>
                              <a:schemeClr val="tx1"/>
                            </a:solidFill>
                            <a:latin typeface="Cambria Math" panose="02040503050406030204" pitchFamily="18" charset="0"/>
                            <a:cs typeface="Times New Roman" panose="02020603050405020304" pitchFamily="18" charset="0"/>
                          </a:rPr>
                        </m:ctrlPr>
                      </m:fPr>
                      <m:num>
                        <m:r>
                          <a:rPr lang="en-US" sz="2400" i="1">
                            <a:solidFill>
                              <a:schemeClr val="tx1"/>
                            </a:solidFill>
                            <a:latin typeface="Cambria Math" panose="02040503050406030204" pitchFamily="18" charset="0"/>
                            <a:cs typeface="Times New Roman" panose="02020603050405020304" pitchFamily="18" charset="0"/>
                          </a:rPr>
                          <m:t>𝑎</m:t>
                        </m:r>
                      </m:num>
                      <m:den>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1</m:t>
                            </m:r>
                          </m:sub>
                        </m:sSub>
                      </m:den>
                    </m:f>
                    <m:r>
                      <a:rPr lang="en-US" sz="2400" i="1">
                        <a:solidFill>
                          <a:schemeClr val="tx1"/>
                        </a:solidFill>
                        <a:latin typeface="Cambria Math" panose="02040503050406030204" pitchFamily="18" charset="0"/>
                        <a:cs typeface="Times New Roman" panose="02020603050405020304" pitchFamily="18" charset="0"/>
                      </a:rPr>
                      <m:t>,</m:t>
                    </m:r>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i="1">
                            <a:solidFill>
                              <a:schemeClr val="tx1"/>
                            </a:solidFill>
                            <a:latin typeface="Cambria Math" panose="02040503050406030204" pitchFamily="18" charset="0"/>
                            <a:cs typeface="Times New Roman" panose="02020603050405020304" pitchFamily="18" charset="0"/>
                          </a:rPr>
                          <m:t>2</m:t>
                        </m:r>
                      </m:sub>
                    </m:sSub>
                    <m:r>
                      <a:rPr lang="en-US" sz="2400" i="1">
                        <a:solidFill>
                          <a:schemeClr val="tx1"/>
                        </a:solidFill>
                        <a:latin typeface="Cambria Math" panose="02040503050406030204" pitchFamily="18" charset="0"/>
                        <a:cs typeface="Times New Roman" panose="02020603050405020304" pitchFamily="18" charset="0"/>
                      </a:rPr>
                      <m:t>=</m:t>
                    </m:r>
                    <m:f>
                      <m:fPr>
                        <m:ctrlPr>
                          <a:rPr lang="en-US" sz="2400" i="1">
                            <a:solidFill>
                              <a:schemeClr val="tx1"/>
                            </a:solidFill>
                            <a:latin typeface="Cambria Math" panose="02040503050406030204" pitchFamily="18" charset="0"/>
                            <a:cs typeface="Times New Roman" panose="02020603050405020304" pitchFamily="18" charset="0"/>
                          </a:rPr>
                        </m:ctrlPr>
                      </m:fPr>
                      <m:num>
                        <m:r>
                          <a:rPr lang="en-US" sz="2400" i="1">
                            <a:solidFill>
                              <a:schemeClr val="tx1"/>
                            </a:solidFill>
                            <a:latin typeface="Cambria Math" panose="02040503050406030204" pitchFamily="18" charset="0"/>
                            <a:cs typeface="Times New Roman" panose="02020603050405020304" pitchFamily="18" charset="0"/>
                          </a:rPr>
                          <m:t>𝑎</m:t>
                        </m:r>
                      </m:num>
                      <m:den>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2</m:t>
                            </m:r>
                          </m:sub>
                        </m:sSub>
                      </m:den>
                    </m:f>
                    <m:r>
                      <a:rPr lang="en-US" sz="2400" i="1">
                        <a:solidFill>
                          <a:schemeClr val="tx1"/>
                        </a:solidFill>
                        <a:latin typeface="Cambria Math" panose="02040503050406030204" pitchFamily="18" charset="0"/>
                        <a:cs typeface="Times New Roman" panose="02020603050405020304" pitchFamily="18" charset="0"/>
                      </a:rPr>
                      <m:t>,</m:t>
                    </m:r>
                  </m:oMath>
                </a14:m>
                <a:endParaRPr lang="en-US" sz="2400" i="1" dirty="0">
                  <a:solidFill>
                    <a:schemeClr val="tx1"/>
                  </a:solidFill>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𝑦</m:t>
                        </m:r>
                      </m:e>
                      <m:sub>
                        <m:r>
                          <a:rPr lang="en-US" sz="2400" i="1">
                            <a:solidFill>
                              <a:schemeClr val="tx1"/>
                            </a:solidFill>
                            <a:latin typeface="Cambria Math" panose="02040503050406030204" pitchFamily="18" charset="0"/>
                            <a:cs typeface="Times New Roman" panose="02020603050405020304" pitchFamily="18" charset="0"/>
                          </a:rPr>
                          <m:t>3</m:t>
                        </m:r>
                      </m:sub>
                    </m:sSub>
                    <m:r>
                      <a:rPr lang="en-US" sz="2400" i="1">
                        <a:solidFill>
                          <a:schemeClr val="tx1"/>
                        </a:solidFill>
                        <a:latin typeface="Cambria Math" panose="02040503050406030204" pitchFamily="18" charset="0"/>
                        <a:cs typeface="Times New Roman" panose="02020603050405020304" pitchFamily="18" charset="0"/>
                      </a:rPr>
                      <m:t>=</m:t>
                    </m:r>
                    <m:f>
                      <m:fPr>
                        <m:ctrlPr>
                          <a:rPr lang="en-US" sz="2400" i="1">
                            <a:solidFill>
                              <a:schemeClr val="tx1"/>
                            </a:solidFill>
                            <a:latin typeface="Cambria Math" panose="02040503050406030204" pitchFamily="18" charset="0"/>
                            <a:cs typeface="Times New Roman" panose="02020603050405020304" pitchFamily="18" charset="0"/>
                          </a:rPr>
                        </m:ctrlPr>
                      </m:fPr>
                      <m:num>
                        <m:r>
                          <a:rPr lang="en-US" sz="2400" i="1">
                            <a:solidFill>
                              <a:schemeClr val="tx1"/>
                            </a:solidFill>
                            <a:latin typeface="Cambria Math" panose="02040503050406030204" pitchFamily="18" charset="0"/>
                            <a:cs typeface="Times New Roman" panose="02020603050405020304" pitchFamily="18" charset="0"/>
                          </a:rPr>
                          <m:t>𝑎</m:t>
                        </m:r>
                      </m:num>
                      <m:den>
                        <m:sSub>
                          <m:sSubPr>
                            <m:ctrlPr>
                              <a:rPr lang="en-US" sz="2400" i="1">
                                <a:solidFill>
                                  <a:schemeClr val="tx1"/>
                                </a:solidFill>
                                <a:latin typeface="Cambria Math" panose="02040503050406030204" pitchFamily="18" charset="0"/>
                                <a:cs typeface="Times New Roman" panose="02020603050405020304" pitchFamily="18" charset="0"/>
                              </a:rPr>
                            </m:ctrlPr>
                          </m:sSubPr>
                          <m:e>
                            <m:r>
                              <a:rPr lang="en-US" sz="2400" i="1">
                                <a:solidFill>
                                  <a:schemeClr val="tx1"/>
                                </a:solidFill>
                                <a:latin typeface="Cambria Math" panose="02040503050406030204" pitchFamily="18" charset="0"/>
                                <a:cs typeface="Times New Roman" panose="02020603050405020304" pitchFamily="18" charset="0"/>
                              </a:rPr>
                              <m:t>𝑥</m:t>
                            </m:r>
                          </m:e>
                          <m:sub>
                            <m:r>
                              <a:rPr lang="en-US" sz="2400" i="1">
                                <a:solidFill>
                                  <a:schemeClr val="tx1"/>
                                </a:solidFill>
                                <a:latin typeface="Cambria Math" panose="02040503050406030204" pitchFamily="18" charset="0"/>
                                <a:cs typeface="Times New Roman" panose="02020603050405020304" pitchFamily="18" charset="0"/>
                              </a:rPr>
                              <m:t>3</m:t>
                            </m:r>
                          </m:sub>
                        </m:sSub>
                      </m:den>
                    </m:f>
                    <m:r>
                      <a:rPr lang="en-US" sz="2400" i="1">
                        <a:solidFill>
                          <a:schemeClr val="tx1"/>
                        </a:solidFill>
                        <a:latin typeface="Cambria Math" panose="02040503050406030204" pitchFamily="18" charset="0"/>
                        <a:cs typeface="Times New Roman" panose="02020603050405020304" pitchFamily="18" charset="0"/>
                      </a:rPr>
                      <m:t>, … </m:t>
                    </m:r>
                  </m:oMath>
                </a14:m>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chemeClr val="tx1"/>
                        </a:solidFill>
                        <a:latin typeface="Cambria Math" panose="02040503050406030204" pitchFamily="18" charset="0"/>
                        <a:cs typeface="Times New Roman" panose="02020603050405020304" pitchFamily="18" charset="0"/>
                      </a:rPr>
                      <m:t>𝑦</m:t>
                    </m:r>
                  </m:oMath>
                </a14:m>
                <a:r>
                  <a:rPr lang="en-US" sz="24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28" name="Rectangle 10"/>
              <p:cNvSpPr>
                <a:spLocks noRot="1" noChangeAspect="1" noMove="1" noResize="1" noEditPoints="1" noAdjustHandles="1" noChangeArrowheads="1" noChangeShapeType="1" noTextEdit="1"/>
              </p:cNvSpPr>
              <p:nvPr/>
            </p:nvSpPr>
            <p:spPr bwMode="auto">
              <a:xfrm>
                <a:off x="1048445" y="1565943"/>
                <a:ext cx="10095109" cy="1941365"/>
              </a:xfrm>
              <a:prstGeom prst="rect">
                <a:avLst/>
              </a:prstGeom>
              <a:blipFill>
                <a:blip r:embed="rId3"/>
                <a:stretch>
                  <a:fillRect l="-966" b="-28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3579276" y="4164194"/>
                <a:ext cx="5941795" cy="961161"/>
              </a:xfrm>
              <a:prstGeom prst="rect">
                <a:avLst/>
              </a:prstGeom>
              <a:noFill/>
            </p:spPr>
            <p:txBody>
              <a:bodyPr wrap="square" rtlCol="0">
                <a:spAutoFit/>
              </a:bodyPr>
              <a:lstStyle/>
              <a:p>
                <a14:m>
                  <m:oMath xmlns:m="http://schemas.openxmlformats.org/officeDocument/2006/math">
                    <m:f>
                      <m:fPr>
                        <m:ctrlPr>
                          <a:rPr lang="en-US" sz="2400" i="1" smtClean="0">
                            <a:solidFill>
                              <a:srgbClr val="0000FF"/>
                            </a:solidFill>
                            <a:latin typeface="Cambria Math" panose="02040503050406030204" pitchFamily="18" charset="0"/>
                          </a:rPr>
                        </m:ctrlPr>
                      </m:fPr>
                      <m:num>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2</m:t>
                            </m:r>
                          </m:sub>
                        </m:sSub>
                      </m:num>
                      <m:den>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1</m:t>
                            </m:r>
                          </m:sub>
                        </m:sSub>
                      </m:den>
                    </m:f>
                    <m:r>
                      <a:rPr lang="en-US" sz="2400" b="0" i="1"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num>
                      <m:den>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b="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r>
                          <a:rPr lang="en-US" sz="2400" b="0" i="1" dirty="0" smtClean="0">
                            <a:solidFill>
                              <a:srgbClr val="0000FF"/>
                            </a:solidFill>
                            <a:latin typeface="Cambria Math" panose="02040503050406030204" pitchFamily="18" charset="0"/>
                          </a:rPr>
                          <m:t>𝑎</m:t>
                        </m:r>
                      </m:den>
                    </m:f>
                  </m:oMath>
                </a14:m>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oMath>
                </a14:m>
                <a:endParaRPr lang="en-US" sz="2400" dirty="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3579276" y="4164194"/>
                <a:ext cx="5941795" cy="9611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87817" y="5587020"/>
                <a:ext cx="6070822"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Cách 2:</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1: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r>
                      <a:rPr lang="en-US" sz="2400" i="1">
                        <a:solidFill>
                          <a:srgbClr val="0000FF"/>
                        </a:solidFill>
                        <a:latin typeface="Cambria Math" panose="02040503050406030204" pitchFamily="18" charset="0"/>
                        <a:cs typeface="Times New Roman" panose="02020603050405020304" pitchFamily="18" charset="0"/>
                      </a:rPr>
                      <m:t>.</m:t>
                    </m:r>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r>
                      <a:rPr lang="en-US" sz="2400" i="1">
                        <a:solidFill>
                          <a:srgbClr val="0000FF"/>
                        </a:solidFill>
                        <a:latin typeface="Cambria Math" panose="02040503050406030204" pitchFamily="18" charset="0"/>
                        <a:cs typeface="Times New Roman" panose="02020603050405020304" pitchFamily="18" charset="0"/>
                      </a:rPr>
                      <m:t>=</m:t>
                    </m:r>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2</m:t>
                        </m:r>
                      </m:sub>
                    </m:sSub>
                    <m:r>
                      <a:rPr lang="en-US" sz="2400" i="1">
                        <a:solidFill>
                          <a:srgbClr val="0000FF"/>
                        </a:solidFill>
                        <a:latin typeface="Cambria Math" panose="02040503050406030204" pitchFamily="18" charset="0"/>
                        <a:cs typeface="Times New Roman" panose="02020603050405020304" pitchFamily="18" charset="0"/>
                      </a:rPr>
                      <m:t>.</m:t>
                    </m:r>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2</m:t>
                        </m:r>
                      </m:sub>
                    </m:sSub>
                  </m:oMath>
                </a14:m>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a:off x="1187817" y="5587020"/>
                <a:ext cx="6070822" cy="461665"/>
              </a:xfrm>
              <a:prstGeom prst="rect">
                <a:avLst/>
              </a:prstGeom>
              <a:blipFill>
                <a:blip r:embed="rId5"/>
                <a:stretch>
                  <a:fillRect l="-1606" t="-12000" b="-2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969257" y="5595728"/>
                <a:ext cx="1916878" cy="6140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5969257" y="5595728"/>
                <a:ext cx="1916878" cy="61401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7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70999" y="1164514"/>
            <a:ext cx="10967561" cy="1234442"/>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BE1522"/>
                </a:solidFill>
                <a:latin typeface="Times New Roman" panose="02020603050405020304" pitchFamily="18" charset="0"/>
                <a:cs typeface="Times New Roman" panose="02020603050405020304" pitchFamily="18" charset="0"/>
              </a:rPr>
              <a:t>Vận</a:t>
            </a:r>
            <a:r>
              <a:rPr lang="en-US" sz="2200" b="1" dirty="0">
                <a:solidFill>
                  <a:srgbClr val="BE1522"/>
                </a:solidFill>
                <a:latin typeface="Times New Roman" panose="02020603050405020304" pitchFamily="18" charset="0"/>
                <a:cs typeface="Times New Roman" panose="02020603050405020304" pitchFamily="18" charset="0"/>
              </a:rPr>
              <a:t> </a:t>
            </a:r>
            <a:r>
              <a:rPr lang="en-US" sz="2200" b="1" dirty="0" err="1">
                <a:solidFill>
                  <a:srgbClr val="BE1522"/>
                </a:solidFill>
                <a:latin typeface="Times New Roman" panose="02020603050405020304" pitchFamily="18" charset="0"/>
                <a:cs typeface="Times New Roman" panose="02020603050405020304" pitchFamily="18" charset="0"/>
              </a:rPr>
              <a:t>dụng</a:t>
            </a:r>
            <a:r>
              <a:rPr lang="en-US" sz="2200" b="1" dirty="0">
                <a:solidFill>
                  <a:srgbClr val="BE1522"/>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 so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Hãy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tỉ</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3060030" y="374112"/>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ounded Rectangle 9"/>
          <p:cNvSpPr/>
          <p:nvPr/>
        </p:nvSpPr>
        <p:spPr>
          <a:xfrm>
            <a:off x="370999" y="2604583"/>
            <a:ext cx="10967561" cy="3856844"/>
          </a:xfrm>
          <a:prstGeom prst="roundRect">
            <a:avLst>
              <a:gd name="adj" fmla="val 0"/>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ea typeface="Times New Roman" panose="02020603050405020304" pitchFamily="18" charset="0"/>
              </a:rPr>
              <a:t>Hướng </a:t>
            </a:r>
            <a:r>
              <a:rPr lang="en-US" sz="2000" b="1" dirty="0" err="1">
                <a:solidFill>
                  <a:srgbClr val="FF0000"/>
                </a:solidFill>
                <a:latin typeface="Times New Roman" panose="02020603050405020304" pitchFamily="18" charset="0"/>
                <a:ea typeface="Times New Roman" panose="02020603050405020304" pitchFamily="18" charset="0"/>
              </a:rPr>
              <a:t>dẫn</a:t>
            </a:r>
            <a:r>
              <a:rPr lang="en-US" sz="2000" b="1"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b="1"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hai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a:t>
            </a:r>
            <a:endParaRPr lang="en-US" sz="2000" dirty="0">
              <a:solidFill>
                <a:srgbClr val="0000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282926" y="279416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𝑎</m:t>
                      </m:r>
                    </m:oMath>
                  </m:oMathPara>
                </a14:m>
                <a:endParaRPr lang="en-US" sz="22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82926" y="2794160"/>
                <a:ext cx="55939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723528" y="331738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723528" y="3317380"/>
                <a:ext cx="559398"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429134" y="3361444"/>
                <a:ext cx="994565" cy="400110"/>
              </a:xfrm>
              <a:prstGeom prst="rect">
                <a:avLst/>
              </a:prstGeom>
              <a:noFill/>
            </p:spPr>
            <p:txBody>
              <a:bodyPr wrap="square" rtlCol="0">
                <a:spAutoFit/>
              </a:bodyPr>
              <a:lstStyle/>
              <a:p>
                <a14:m>
                  <m:oMath xmlns:m="http://schemas.openxmlformats.org/officeDocument/2006/math">
                    <m:sSup>
                      <m:sSupPr>
                        <m:ctrlPr>
                          <a:rPr lang="en-US" sz="2000" b="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𝑎</m:t>
                        </m:r>
                      </m:e>
                      <m:sup>
                        <m:r>
                          <a:rPr lang="en-US" sz="2000" b="0" i="1" smtClean="0">
                            <a:solidFill>
                              <a:srgbClr val="FF0000"/>
                            </a:solidFill>
                            <a:latin typeface="Cambria Math" panose="02040503050406030204" pitchFamily="18" charset="0"/>
                            <a:ea typeface="Cambria Math" panose="02040503050406030204" pitchFamily="18" charset="0"/>
                          </a:rPr>
                          <m:t>′</m:t>
                        </m:r>
                      </m:sup>
                    </m:sSup>
                  </m:oMath>
                </a14:m>
                <a:r>
                  <a:rPr lang="en-US" sz="2000" dirty="0">
                    <a:solidFill>
                      <a:srgbClr val="FF0000"/>
                    </a:solidFill>
                    <a:latin typeface="Cambria Math" panose="02040503050406030204" pitchFamily="18" charset="0"/>
                    <a:ea typeface="Cambria Math" panose="02040503050406030204" pitchFamily="18" charset="0"/>
                  </a:rPr>
                  <a:t>= 2a</a:t>
                </a:r>
              </a:p>
            </p:txBody>
          </p:sp>
        </mc:Choice>
        <mc:Fallback xmlns="">
          <p:sp>
            <p:nvSpPr>
              <p:cNvPr id="14" name="TextBox 13"/>
              <p:cNvSpPr txBox="1">
                <a:spLocks noRot="1" noChangeAspect="1" noMove="1" noResize="1" noEditPoints="1" noAdjustHandles="1" noChangeArrowheads="1" noChangeShapeType="1" noTextEdit="1"/>
              </p:cNvSpPr>
              <p:nvPr/>
            </p:nvSpPr>
            <p:spPr>
              <a:xfrm>
                <a:off x="8429134" y="3361444"/>
                <a:ext cx="994565" cy="400110"/>
              </a:xfrm>
              <a:prstGeom prst="rect">
                <a:avLst/>
              </a:prstGeom>
              <a:blipFill rotWithShape="0">
                <a:blip r:embed="rId5"/>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144871" y="3779045"/>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𝑡</m:t>
                      </m:r>
                    </m:oMath>
                  </m:oMathPara>
                </a14:m>
                <a:endParaRPr lang="en-US" sz="2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144871" y="3779045"/>
                <a:ext cx="559398"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44871" y="4261009"/>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44871" y="4261009"/>
                <a:ext cx="559398" cy="430887"/>
              </a:xfrm>
              <a:prstGeom prst="rect">
                <a:avLst/>
              </a:prstGeom>
              <a:blipFill rotWithShape="0">
                <a:blip r:embed="rId7"/>
                <a:stretch>
                  <a:fillRect/>
                </a:stretch>
              </a:blipFill>
            </p:spPr>
            <p:txBody>
              <a:bodyPr/>
              <a:lstStyle/>
              <a:p>
                <a:r>
                  <a:rPr lang="en-US">
                    <a:noFill/>
                  </a:rPr>
                  <a:t> </a:t>
                </a:r>
              </a:p>
            </p:txBody>
          </p:sp>
        </mc:Fallback>
      </mc:AlternateContent>
      <p:sp>
        <p:nvSpPr>
          <p:cNvPr id="17" name="TextBox 16"/>
          <p:cNvSpPr txBox="1"/>
          <p:nvPr/>
        </p:nvSpPr>
        <p:spPr>
          <a:xfrm>
            <a:off x="9655881" y="4733499"/>
            <a:ext cx="14415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0" y="8763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1209675" y="5211898"/>
                <a:ext cx="185035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𝑡</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r>
                        <a:rPr lang="en-US" sz="2200" b="0" i="1" smtClean="0">
                          <a:solidFill>
                            <a:srgbClr val="FF0000"/>
                          </a:solidFill>
                          <a:latin typeface="Cambria Math" panose="02040503050406030204" pitchFamily="18" charset="0"/>
                        </a:rPr>
                        <m:t>.</m:t>
                      </m:r>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09675" y="5211898"/>
                <a:ext cx="185035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812604" y="5083112"/>
                <a:ext cx="247567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𝑡</m:t>
                              </m:r>
                            </m:e>
                            <m:sup>
                              <m:r>
                                <a:rPr lang="en-US" sz="2000" i="1">
                                  <a:solidFill>
                                    <a:srgbClr val="FF0000"/>
                                  </a:solidFill>
                                  <a:latin typeface="Cambria Math" panose="02040503050406030204" pitchFamily="18" charset="0"/>
                                  <a:ea typeface="Cambria Math" panose="02040503050406030204" pitchFamily="18" charset="0"/>
                                </a:rPr>
                                <m:t>′</m:t>
                              </m:r>
                            </m:sup>
                          </m:sSup>
                        </m:num>
                        <m:den>
                          <m:r>
                            <a:rPr lang="en-US" sz="2000" i="1">
                              <a:solidFill>
                                <a:srgbClr val="FF0000"/>
                              </a:solidFill>
                              <a:latin typeface="Cambria Math" panose="02040503050406030204" pitchFamily="18" charset="0"/>
                              <a:ea typeface="Cambria Math" panose="02040503050406030204" pitchFamily="18" charset="0"/>
                            </a:rPr>
                            <m:t>𝑡</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𝑎</m:t>
                          </m:r>
                        </m:num>
                        <m:den>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𝑎</m:t>
                              </m:r>
                            </m:e>
                            <m:sup>
                              <m:r>
                                <a:rPr lang="en-US" sz="2000" i="1">
                                  <a:solidFill>
                                    <a:srgbClr val="FF0000"/>
                                  </a:solidFill>
                                  <a:latin typeface="Cambria Math" panose="02040503050406030204" pitchFamily="18" charset="0"/>
                                  <a:ea typeface="Cambria Math" panose="02040503050406030204" pitchFamily="18" charset="0"/>
                                </a:rPr>
                                <m:t>′</m:t>
                              </m:r>
                            </m:sup>
                          </m:sSup>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𝑎</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r>
                            <a:rPr lang="en-US" sz="2000" i="1">
                              <a:solidFill>
                                <a:srgbClr val="FF0000"/>
                              </a:solidFill>
                              <a:latin typeface="Cambria Math" panose="02040503050406030204" pitchFamily="18" charset="0"/>
                              <a:ea typeface="Cambria Math" panose="02040503050406030204" pitchFamily="18" charset="0"/>
                            </a:rPr>
                            <m:t>2</m:t>
                          </m:r>
                        </m:den>
                      </m:f>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2812604" y="5083112"/>
                <a:ext cx="2475678" cy="6884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562625" y="5642785"/>
                <a:ext cx="77455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oMath>
                  </m:oMathPara>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562625" y="5642785"/>
                <a:ext cx="774551" cy="63478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18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87245" y="1133475"/>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p:cNvSpPr/>
          <p:nvPr/>
        </p:nvSpPr>
        <p:spPr>
          <a:xfrm>
            <a:off x="746449" y="1720840"/>
            <a:ext cx="11234057" cy="2308324"/>
          </a:xfrm>
          <a:prstGeom prst="rect">
            <a:avLst/>
          </a:prstGeom>
        </p:spPr>
        <p:txBody>
          <a:bodyPr wrap="square">
            <a:spAutoFit/>
          </a:bodyPr>
          <a:lstStyle/>
          <a:p>
            <a:r>
              <a:rPr lang="vi-VN" sz="2400" dirty="0">
                <a:solidFill>
                  <a:srgbClr val="FF0000"/>
                </a:solidFill>
                <a:latin typeface="Calibri (Body)"/>
              </a:rPr>
              <a:t>Bài 3- SGK tr20</a:t>
            </a:r>
            <a:r>
              <a:rPr lang="vi-VN" sz="2400" dirty="0">
                <a:solidFill>
                  <a:srgbClr val="0000FF"/>
                </a:solidFill>
                <a:latin typeface="Calibri (Body)"/>
              </a:rPr>
              <a:t>: Gọi </a:t>
            </a:r>
            <a:r>
              <a:rPr lang="en-US" sz="2400" dirty="0">
                <a:solidFill>
                  <a:srgbClr val="0000FF"/>
                </a:solidFill>
                <a:latin typeface="Calibri (Body)"/>
              </a:rPr>
              <a:t>…………………. </a:t>
            </a:r>
            <a:r>
              <a:rPr lang="vi-VN" sz="2400" dirty="0">
                <a:solidFill>
                  <a:srgbClr val="0000FF"/>
                </a:solidFill>
                <a:latin typeface="Calibri (Body)"/>
              </a:rPr>
              <a:t>là </a:t>
            </a:r>
            <a:r>
              <a:rPr lang="en-US" sz="2400" dirty="0" err="1">
                <a:solidFill>
                  <a:srgbClr val="0000FF"/>
                </a:solidFill>
                <a:latin typeface="Calibri (Body)"/>
              </a:rPr>
              <a:t>số</a:t>
            </a:r>
            <a:r>
              <a:rPr lang="en-US" sz="2400" dirty="0">
                <a:solidFill>
                  <a:srgbClr val="0000FF"/>
                </a:solidFill>
                <a:latin typeface="Calibri (Body)"/>
              </a:rPr>
              <a:t> </a:t>
            </a:r>
            <a:r>
              <a:rPr lang="en-US" sz="2400" dirty="0" err="1">
                <a:solidFill>
                  <a:srgbClr val="0000FF"/>
                </a:solidFill>
                <a:latin typeface="Calibri (Body)"/>
              </a:rPr>
              <a:t>ngày</a:t>
            </a:r>
            <a:r>
              <a:rPr lang="en-US" sz="2400" dirty="0">
                <a:solidFill>
                  <a:srgbClr val="0000FF"/>
                </a:solidFill>
                <a:latin typeface="Calibri (Body)"/>
              </a:rPr>
              <a:t> </a:t>
            </a:r>
            <a:r>
              <a:rPr lang="vi-VN" sz="2400" dirty="0">
                <a:solidFill>
                  <a:srgbClr val="0000FF"/>
                </a:solidFill>
                <a:latin typeface="Calibri (Body)"/>
              </a:rPr>
              <a:t>để </a:t>
            </a:r>
            <a:r>
              <a:rPr lang="en-US" sz="2400" dirty="0">
                <a:solidFill>
                  <a:srgbClr val="0000FF"/>
                </a:solidFill>
                <a:latin typeface="Calibri (Body)"/>
              </a:rPr>
              <a:t>12</a:t>
            </a:r>
            <a:r>
              <a:rPr lang="vi-VN" sz="2400" dirty="0">
                <a:solidFill>
                  <a:srgbClr val="0000FF"/>
                </a:solidFill>
                <a:latin typeface="Calibri (Body)"/>
              </a:rPr>
              <a:t> công nhân đóng xong một chiếc tàu.</a:t>
            </a:r>
          </a:p>
          <a:p>
            <a:r>
              <a:rPr lang="vi-VN" sz="2400" dirty="0" err="1">
                <a:solidFill>
                  <a:srgbClr val="0000FF"/>
                </a:solidFill>
                <a:latin typeface="Calibri (Body)"/>
              </a:rPr>
              <a:t>Vì</a:t>
            </a:r>
            <a:r>
              <a:rPr lang="en-US" sz="2400" dirty="0">
                <a:solidFill>
                  <a:srgbClr val="0000FF"/>
                </a:solidFill>
                <a:latin typeface="Calibri (Body)"/>
              </a:rPr>
              <a:t> ……..</a:t>
            </a:r>
            <a:r>
              <a:rPr lang="vi-VN" sz="2400" dirty="0">
                <a:solidFill>
                  <a:srgbClr val="0000FF"/>
                </a:solidFill>
                <a:latin typeface="Calibri (Body)"/>
              </a:rPr>
              <a:t>……………</a:t>
            </a:r>
            <a:r>
              <a:rPr lang="en-US" sz="2400" dirty="0">
                <a:solidFill>
                  <a:srgbClr val="0000FF"/>
                </a:solidFill>
                <a:latin typeface="Calibri (Body)"/>
              </a:rPr>
              <a:t>…..</a:t>
            </a:r>
            <a:r>
              <a:rPr lang="vi-VN" sz="2400" dirty="0">
                <a:solidFill>
                  <a:srgbClr val="0000FF"/>
                </a:solidFill>
                <a:latin typeface="Calibri (Body)"/>
              </a:rPr>
              <a:t>.. và ………</a:t>
            </a:r>
            <a:r>
              <a:rPr lang="en-US" sz="2400" dirty="0">
                <a:solidFill>
                  <a:srgbClr val="0000FF"/>
                </a:solidFill>
                <a:latin typeface="Calibri (Body)"/>
              </a:rPr>
              <a:t>….</a:t>
            </a:r>
            <a:r>
              <a:rPr lang="vi-VN" sz="2400" dirty="0">
                <a:solidFill>
                  <a:srgbClr val="0000FF"/>
                </a:solidFill>
                <a:latin typeface="Calibri (Body)"/>
              </a:rPr>
              <a:t>…….. hoàn thành là hai đại lượng tỉ lệ nghịch nên ta có: </a:t>
            </a:r>
          </a:p>
          <a:p>
            <a:r>
              <a:rPr lang="vi-VN" sz="2400" dirty="0">
                <a:solidFill>
                  <a:srgbClr val="0000FF"/>
                </a:solidFill>
                <a:latin typeface="Calibri (Body)"/>
              </a:rPr>
              <a:t>……………………………………………..……………………………………………..</a:t>
            </a:r>
          </a:p>
          <a:p>
            <a:endParaRPr lang="vi-VN" sz="2400" dirty="0">
              <a:solidFill>
                <a:srgbClr val="0000FF"/>
              </a:solidFill>
              <a:latin typeface="Calibri (Body)"/>
            </a:endParaRPr>
          </a:p>
          <a:p>
            <a:r>
              <a:rPr lang="vi-VN" sz="2400" dirty="0">
                <a:solidFill>
                  <a:srgbClr val="0000FF"/>
                </a:solidFill>
                <a:latin typeface="Calibri (Body)"/>
              </a:rPr>
              <a:t>Vậy………………………………………..</a:t>
            </a:r>
          </a:p>
          <a:p>
            <a:endParaRPr lang="vi-VN" sz="2400" dirty="0">
              <a:solidFill>
                <a:srgbClr val="0000FF"/>
              </a:solidFill>
            </a:endParaRPr>
          </a:p>
        </p:txBody>
      </p:sp>
      <mc:AlternateContent xmlns:mc="http://schemas.openxmlformats.org/markup-compatibility/2006" xmlns:a14="http://schemas.microsoft.com/office/drawing/2010/main">
        <mc:Choice Requires="a14">
          <p:sp>
            <p:nvSpPr>
              <p:cNvPr id="2" name="TextBox 1"/>
              <p:cNvSpPr txBox="1"/>
              <p:nvPr/>
            </p:nvSpPr>
            <p:spPr>
              <a:xfrm>
                <a:off x="1266671" y="2013227"/>
                <a:ext cx="2178507" cy="461665"/>
              </a:xfrm>
              <a:prstGeom prst="rect">
                <a:avLst/>
              </a:prstGeom>
              <a:noFill/>
            </p:spPr>
            <p:txBody>
              <a:bodyPr wrap="square" rtlCol="0">
                <a:spAutoFit/>
              </a:bodyPr>
              <a:lstStyle/>
              <a:p>
                <a:r>
                  <a:rPr lang="en-US" sz="2400" b="0" dirty="0">
                    <a:solidFill>
                      <a:srgbClr val="FF0000"/>
                    </a:solidFill>
                  </a:rPr>
                  <a:t>s</a:t>
                </a:r>
                <a14:m>
                  <m:oMath xmlns:m="http://schemas.openxmlformats.org/officeDocument/2006/math">
                    <m:r>
                      <a:rPr lang="en-US" sz="2400" b="0" i="1" smtClean="0">
                        <a:solidFill>
                          <a:srgbClr val="FF0000"/>
                        </a:solidFill>
                        <a:latin typeface="Cambria Math" panose="02040503050406030204" pitchFamily="18" charset="0"/>
                      </a:rPr>
                      <m:t>ố </m:t>
                    </m:r>
                    <m:r>
                      <a:rPr lang="en-US" sz="2400" b="0" i="1" smtClean="0">
                        <a:solidFill>
                          <a:srgbClr val="FF0000"/>
                        </a:solidFill>
                        <a:latin typeface="Cambria Math" panose="02040503050406030204" pitchFamily="18" charset="0"/>
                      </a:rPr>
                      <m:t>𝑐</m:t>
                    </m:r>
                    <m:r>
                      <a:rPr lang="en-US" sz="2400" b="0" i="1" smtClean="0">
                        <a:solidFill>
                          <a:srgbClr val="FF0000"/>
                        </a:solidFill>
                        <a:latin typeface="Cambria Math" panose="02040503050406030204" pitchFamily="18" charset="0"/>
                      </a:rPr>
                      <m:t>ô</m:t>
                    </m:r>
                    <m:r>
                      <a:rPr lang="en-US" sz="2400" b="0" i="1" smtClean="0">
                        <a:solidFill>
                          <a:srgbClr val="FF0000"/>
                        </a:solidFill>
                        <a:latin typeface="Cambria Math" panose="02040503050406030204" pitchFamily="18" charset="0"/>
                      </a:rPr>
                      <m:t>𝑛𝑔</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𝑛h</m:t>
                    </m:r>
                    <m:r>
                      <a:rPr lang="en-US" sz="2400" b="0" i="1" smtClean="0">
                        <a:solidFill>
                          <a:srgbClr val="FF0000"/>
                        </a:solidFill>
                        <a:latin typeface="Cambria Math" panose="02040503050406030204" pitchFamily="18" charset="0"/>
                      </a:rPr>
                      <m:t>â</m:t>
                    </m:r>
                    <m:r>
                      <a:rPr lang="en-US" sz="2400" b="0" i="1" smtClean="0">
                        <a:solidFill>
                          <a:srgbClr val="FF0000"/>
                        </a:solidFill>
                        <a:latin typeface="Cambria Math" panose="02040503050406030204" pitchFamily="18" charset="0"/>
                      </a:rPr>
                      <m:t>𝑛</m:t>
                    </m:r>
                  </m:oMath>
                </a14:m>
                <a:endParaRPr lang="en-US" sz="24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266671" y="2013227"/>
                <a:ext cx="2178507" cy="461665"/>
              </a:xfrm>
              <a:prstGeom prst="rect">
                <a:avLst/>
              </a:prstGeom>
              <a:blipFill>
                <a:blip r:embed="rId2"/>
                <a:stretch>
                  <a:fillRect l="-448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105432" y="1720840"/>
                <a:ext cx="34424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𝑥</m:t>
                      </m:r>
                    </m:oMath>
                  </m:oMathPara>
                </a14:m>
                <a:endParaRPr lang="en-US" sz="24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105432" y="1720840"/>
                <a:ext cx="344245"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531692" y="2054963"/>
                <a:ext cx="217850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𝑠</m:t>
                      </m:r>
                      <m:r>
                        <a:rPr lang="en-US" sz="2400" b="0" i="1" smtClean="0">
                          <a:solidFill>
                            <a:srgbClr val="FF0000"/>
                          </a:solidFill>
                          <a:latin typeface="Cambria Math" panose="02040503050406030204" pitchFamily="18" charset="0"/>
                        </a:rPr>
                        <m:t>ố </m:t>
                      </m:r>
                      <m:r>
                        <a:rPr lang="en-US" sz="2400" b="0" i="1" smtClean="0">
                          <a:solidFill>
                            <a:srgbClr val="FF0000"/>
                          </a:solidFill>
                          <a:latin typeface="Cambria Math" panose="02040503050406030204" pitchFamily="18" charset="0"/>
                        </a:rPr>
                        <m:t>𝑛𝑔</m:t>
                      </m:r>
                      <m:r>
                        <a:rPr lang="en-US" sz="2400" b="0" i="1" smtClean="0">
                          <a:solidFill>
                            <a:srgbClr val="FF0000"/>
                          </a:solidFill>
                          <a:latin typeface="Cambria Math" panose="02040503050406030204" pitchFamily="18" charset="0"/>
                        </a:rPr>
                        <m:t>à</m:t>
                      </m:r>
                      <m:r>
                        <a:rPr lang="en-US" sz="2400" b="0" i="1" smtClean="0">
                          <a:solidFill>
                            <a:srgbClr val="FF0000"/>
                          </a:solidFill>
                          <a:latin typeface="Cambria Math" panose="02040503050406030204" pitchFamily="18" charset="0"/>
                        </a:rPr>
                        <m:t>𝑦</m:t>
                      </m:r>
                    </m:oMath>
                  </m:oMathPara>
                </a14:m>
                <a:endParaRPr lang="en-US" sz="24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531692" y="2054963"/>
                <a:ext cx="2178507" cy="461665"/>
              </a:xfrm>
              <a:prstGeom prst="rect">
                <a:avLst/>
              </a:prstGeom>
              <a:blipFill>
                <a:blip r:embed="rId4"/>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701528" y="2443367"/>
                <a:ext cx="240390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20.60=12.</m:t>
                      </m:r>
                      <m:r>
                        <a:rPr lang="en-US" sz="2400" b="0" i="1" smtClean="0">
                          <a:solidFill>
                            <a:srgbClr val="FF0000"/>
                          </a:solidFill>
                          <a:latin typeface="Cambria Math" panose="02040503050406030204" pitchFamily="18" charset="0"/>
                        </a:rPr>
                        <m:t>𝑥</m:t>
                      </m:r>
                    </m:oMath>
                  </m:oMathPara>
                </a14:m>
                <a:endParaRPr lang="en-US" sz="24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01528" y="2443367"/>
                <a:ext cx="240390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620945" y="2516628"/>
                <a:ext cx="4240787" cy="614655"/>
              </a:xfrm>
              <a:prstGeom prst="rect">
                <a:avLst/>
              </a:prstGeom>
              <a:noFill/>
            </p:spPr>
            <p:txBody>
              <a:bodyPr wrap="square" rtlCol="0">
                <a:spAutoFit/>
              </a:bodyPr>
              <a:lstStyle/>
              <a:p>
                <a14:m>
                  <m:oMath xmlns:m="http://schemas.openxmlformats.org/officeDocument/2006/math">
                    <m:r>
                      <a:rPr lang="en-US" sz="240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𝑥</m:t>
                    </m:r>
                    <m:r>
                      <a:rPr lang="en-US" sz="2400" b="0" i="1" smtClean="0">
                        <a:solidFill>
                          <a:srgbClr val="FF0000"/>
                        </a:solidFill>
                        <a:latin typeface="Cambria Math" panose="02040503050406030204" pitchFamily="18" charset="0"/>
                        <a:ea typeface="Cambria Math" panose="02040503050406030204" pitchFamily="18" charset="0"/>
                      </a:rPr>
                      <m:t>=</m:t>
                    </m:r>
                  </m:oMath>
                </a14:m>
                <a:r>
                  <a:rPr lang="en-US" sz="2400" dirty="0">
                    <a:solidFill>
                      <a:srgbClr val="FF0000"/>
                    </a:solidFill>
                  </a:rPr>
                  <a:t> </a:t>
                </a:r>
                <a14:m>
                  <m:oMath xmlns:m="http://schemas.openxmlformats.org/officeDocument/2006/math">
                    <m:f>
                      <m:fPr>
                        <m:ctrlPr>
                          <a:rPr lang="en-US" sz="2400" i="1" dirty="0" smtClean="0">
                            <a:solidFill>
                              <a:srgbClr val="FF0000"/>
                            </a:solidFill>
                            <a:latin typeface="Cambria Math" panose="02040503050406030204" pitchFamily="18" charset="0"/>
                          </a:rPr>
                        </m:ctrlPr>
                      </m:fPr>
                      <m:num>
                        <m:r>
                          <a:rPr lang="en-US" sz="2400" b="0" i="1" dirty="0" smtClean="0">
                            <a:solidFill>
                              <a:srgbClr val="FF0000"/>
                            </a:solidFill>
                            <a:latin typeface="Cambria Math" panose="02040503050406030204" pitchFamily="18" charset="0"/>
                          </a:rPr>
                          <m:t>20.60</m:t>
                        </m:r>
                      </m:num>
                      <m:den>
                        <m:r>
                          <a:rPr lang="en-US" sz="2400" b="0" i="1" dirty="0" smtClean="0">
                            <a:solidFill>
                              <a:srgbClr val="FF0000"/>
                            </a:solidFill>
                            <a:latin typeface="Cambria Math" panose="02040503050406030204" pitchFamily="18" charset="0"/>
                          </a:rPr>
                          <m:t>12</m:t>
                        </m:r>
                      </m:den>
                    </m:f>
                  </m:oMath>
                </a14:m>
                <a:r>
                  <a:rPr lang="en-US" sz="2400" dirty="0">
                    <a:solidFill>
                      <a:srgbClr val="FF0000"/>
                    </a:solidFill>
                  </a:rPr>
                  <a:t> </a:t>
                </a:r>
                <a14:m>
                  <m:oMath xmlns:m="http://schemas.openxmlformats.org/officeDocument/2006/math">
                    <m:r>
                      <a:rPr lang="en-US" sz="2400" b="0" i="1" dirty="0" smtClean="0">
                        <a:solidFill>
                          <a:srgbClr val="FF0000"/>
                        </a:solidFill>
                        <a:latin typeface="Cambria Math" panose="02040503050406030204" pitchFamily="18" charset="0"/>
                      </a:rPr>
                      <m:t>=100</m:t>
                    </m:r>
                  </m:oMath>
                </a14:m>
                <a:endParaRPr lang="en-US" sz="24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620945" y="2516628"/>
                <a:ext cx="4240787" cy="614655"/>
              </a:xfrm>
              <a:prstGeom prst="rect">
                <a:avLst/>
              </a:prstGeom>
              <a:blipFill>
                <a:blip r:embed="rId6"/>
                <a:stretch>
                  <a:fillRect/>
                </a:stretch>
              </a:blipFill>
            </p:spPr>
            <p:txBody>
              <a:bodyPr/>
              <a:lstStyle/>
              <a:p>
                <a:r>
                  <a:rPr lang="en-US">
                    <a:noFill/>
                  </a:rPr>
                  <a:t> </a:t>
                </a:r>
              </a:p>
            </p:txBody>
          </p:sp>
        </mc:Fallback>
      </mc:AlternateContent>
      <p:sp>
        <p:nvSpPr>
          <p:cNvPr id="5" name="Rectangle 4"/>
          <p:cNvSpPr/>
          <p:nvPr/>
        </p:nvSpPr>
        <p:spPr>
          <a:xfrm>
            <a:off x="1389006" y="3118558"/>
            <a:ext cx="10704663" cy="461665"/>
          </a:xfrm>
          <a:prstGeom prst="rect">
            <a:avLst/>
          </a:prstGeom>
        </p:spPr>
        <p:txBody>
          <a:bodyPr wrap="square">
            <a:spAutoFit/>
          </a:bodyPr>
          <a:lstStyle/>
          <a:p>
            <a:r>
              <a:rPr lang="en-US" sz="2400" dirty="0" err="1">
                <a:solidFill>
                  <a:srgbClr val="FF0000"/>
                </a:solidFill>
                <a:latin typeface="Times New Roman" panose="02020603050405020304" pitchFamily="18" charset="0"/>
                <a:ea typeface="Times New Roman" panose="02020603050405020304" pitchFamily="18" charset="0"/>
              </a:rPr>
              <a:t>nếu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chỉ</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còn</a:t>
            </a:r>
            <a:r>
              <a:rPr lang="en-US" sz="2400" dirty="0">
                <a:solidFill>
                  <a:srgbClr val="FF0000"/>
                </a:solidFill>
                <a:latin typeface="Times New Roman" panose="02020603050405020304" pitchFamily="18" charset="0"/>
                <a:ea typeface="Times New Roman" panose="02020603050405020304" pitchFamily="18" charset="0"/>
              </a:rPr>
              <a:t> 12 </a:t>
            </a:r>
            <a:r>
              <a:rPr lang="en-US" sz="2400" dirty="0" err="1">
                <a:solidFill>
                  <a:srgbClr val="FF0000"/>
                </a:solidFill>
                <a:latin typeface="Times New Roman" panose="02020603050405020304" pitchFamily="18" charset="0"/>
                <a:ea typeface="Times New Roman" panose="02020603050405020304" pitchFamily="18" charset="0"/>
              </a:rPr>
              <a:t>công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họ</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phải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đóng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chiếc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tàu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100 </a:t>
            </a:r>
            <a:r>
              <a:rPr lang="en-US" sz="2400" dirty="0" err="1">
                <a:solidFill>
                  <a:srgbClr val="FF0000"/>
                </a:solidFill>
                <a:latin typeface="Times New Roman" panose="02020603050405020304" pitchFamily="18" charset="0"/>
                <a:ea typeface="Times New Roman" panose="02020603050405020304" pitchFamily="18" charset="0"/>
              </a:rPr>
              <a:t>ngày</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27269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0" grpId="0"/>
      <p:bldP spid="11" grpId="0"/>
      <p:bldP spid="13" grpId="0"/>
      <p:bldP spid="1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057987" y="1382129"/>
            <a:ext cx="10670591" cy="1546734"/>
          </a:xfrm>
          <a:prstGeom prst="roundRect">
            <a:avLst/>
          </a:prstGeom>
          <a:solidFill>
            <a:schemeClr val="bg1"/>
          </a:solidFill>
          <a:ln w="9525">
            <a:solidFill>
              <a:srgbClr val="1B37E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FF"/>
                </a:solidFill>
                <a:latin typeface="Times New Roman" panose="02020603050405020304" pitchFamily="18" charset="0"/>
                <a:cs typeface="Times New Roman" panose="02020603050405020304" pitchFamily="18" charset="0"/>
              </a:rPr>
              <a:t>“</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đạp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đến</a:t>
            </a:r>
            <a:r>
              <a:rPr lang="en-US" sz="3200" dirty="0">
                <a:solidFill>
                  <a:srgbClr val="0000FF"/>
                </a:solidFill>
                <a:latin typeface="Times New Roman" panose="02020603050405020304" pitchFamily="18" charset="0"/>
                <a:cs typeface="Times New Roman" panose="02020603050405020304" pitchFamily="18" charset="0"/>
              </a:rPr>
              <a:t> B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tốc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đổi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20 km/h </a:t>
            </a:r>
            <a:r>
              <a:rPr lang="en-US" sz="3200" dirty="0" err="1">
                <a:solidFill>
                  <a:srgbClr val="0000FF"/>
                </a:solidFill>
                <a:latin typeface="Times New Roman" panose="02020603050405020304" pitchFamily="18" charset="0"/>
                <a:cs typeface="Times New Roman" panose="02020603050405020304" pitchFamily="18" charset="0"/>
              </a:rPr>
              <a:t>mất</a:t>
            </a:r>
            <a:r>
              <a:rPr lang="en-US" sz="3200" dirty="0">
                <a:solidFill>
                  <a:srgbClr val="0000FF"/>
                </a:solidFill>
                <a:latin typeface="Times New Roman" panose="02020603050405020304" pitchFamily="18" charset="0"/>
                <a:cs typeface="Times New Roman" panose="02020603050405020304" pitchFamily="18" charset="0"/>
              </a:rPr>
              <a:t> 6 </a:t>
            </a:r>
            <a:r>
              <a:rPr lang="en-US" sz="3200" dirty="0" err="1">
                <a:solidFill>
                  <a:srgbClr val="0000FF"/>
                </a:solidFill>
                <a:latin typeface="Times New Roman" panose="02020603050405020304" pitchFamily="18" charset="0"/>
                <a:cs typeface="Times New Roman" panose="02020603050405020304" pitchFamily="18" charset="0"/>
              </a:rPr>
              <a:t>giờ</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Hỏi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gắn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máy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tốc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đổi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40 km/h </a:t>
            </a:r>
            <a:r>
              <a:rPr lang="en-US" sz="3200" dirty="0" err="1">
                <a:solidFill>
                  <a:srgbClr val="0000FF"/>
                </a:solidFill>
                <a:latin typeface="Times New Roman" panose="02020603050405020304" pitchFamily="18" charset="0"/>
                <a:cs typeface="Times New Roman" panose="02020603050405020304" pitchFamily="18" charset="0"/>
              </a:rPr>
              <a:t>thì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gian</a:t>
            </a:r>
            <a:r>
              <a:rPr lang="en-US" sz="32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51970" y="635247"/>
            <a:ext cx="612230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GIẢI QUYẾT BÀI TOÁN KHỞI ĐỘNG</a:t>
            </a:r>
          </a:p>
        </p:txBody>
      </p:sp>
      <mc:AlternateContent xmlns:mc="http://schemas.openxmlformats.org/markup-compatibility/2006" xmlns:a14="http://schemas.microsoft.com/office/drawing/2010/main">
        <mc:Choice Requires="a14">
          <p:sp>
            <p:nvSpPr>
              <p:cNvPr id="9" name="Rounded Rectangle 8"/>
              <p:cNvSpPr/>
              <p:nvPr/>
            </p:nvSpPr>
            <p:spPr>
              <a:xfrm>
                <a:off x="223935" y="3042729"/>
                <a:ext cx="11504643" cy="2928863"/>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BE1522"/>
                    </a:solidFill>
                    <a:latin typeface="Times New Roman" panose="02020603050405020304" pitchFamily="18" charset="0"/>
                    <a:cs typeface="Times New Roman" panose="02020603050405020304" pitchFamily="18" charset="0"/>
                  </a:rPr>
                  <a:t>Gọi </a:t>
                </a:r>
                <a14:m>
                  <m:oMath xmlns:m="http://schemas.openxmlformats.org/officeDocument/2006/math">
                    <m:r>
                      <a:rPr lang="en-US" sz="3200" b="0" i="1" smtClean="0">
                        <a:solidFill>
                          <a:srgbClr val="BE1522"/>
                        </a:solidFill>
                        <a:latin typeface="Cambria Math" panose="02040503050406030204" pitchFamily="18" charset="0"/>
                        <a:cs typeface="Times New Roman" panose="02020603050405020304" pitchFamily="18" charset="0"/>
                      </a:rPr>
                      <m:t>𝑥</m:t>
                    </m:r>
                  </m:oMath>
                </a14:m>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giờ</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là</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thời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gian</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để</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người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đó</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đi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từ</a:t>
                </a:r>
                <a:r>
                  <a:rPr lang="en-US" sz="3200" dirty="0">
                    <a:solidFill>
                      <a:srgbClr val="BE1522"/>
                    </a:solidFill>
                    <a:latin typeface="Times New Roman" panose="02020603050405020304" pitchFamily="18" charset="0"/>
                    <a:cs typeface="Times New Roman" panose="02020603050405020304" pitchFamily="18" charset="0"/>
                  </a:rPr>
                  <a:t> A </a:t>
                </a:r>
                <a:r>
                  <a:rPr lang="en-US" sz="3200" dirty="0" err="1">
                    <a:solidFill>
                      <a:srgbClr val="BE1522"/>
                    </a:solidFill>
                    <a:latin typeface="Times New Roman" panose="02020603050405020304" pitchFamily="18" charset="0"/>
                    <a:cs typeface="Times New Roman" panose="02020603050405020304" pitchFamily="18" charset="0"/>
                  </a:rPr>
                  <a:t>đến</a:t>
                </a:r>
                <a:r>
                  <a:rPr lang="en-US" sz="3200" dirty="0">
                    <a:solidFill>
                      <a:srgbClr val="BE1522"/>
                    </a:solidFill>
                    <a:latin typeface="Times New Roman" panose="02020603050405020304" pitchFamily="18" charset="0"/>
                    <a:cs typeface="Times New Roman" panose="02020603050405020304" pitchFamily="18" charset="0"/>
                  </a:rPr>
                  <a:t> B </a:t>
                </a:r>
                <a:r>
                  <a:rPr lang="en-US" sz="3200" dirty="0" err="1">
                    <a:solidFill>
                      <a:srgbClr val="BE1522"/>
                    </a:solidFill>
                    <a:latin typeface="Times New Roman" panose="02020603050405020304" pitchFamily="18" charset="0"/>
                    <a:cs typeface="Times New Roman" panose="02020603050405020304" pitchFamily="18" charset="0"/>
                  </a:rPr>
                  <a:t>với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vận</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tốc</a:t>
                </a:r>
                <a:r>
                  <a:rPr lang="en-US" sz="3200" dirty="0">
                    <a:solidFill>
                      <a:srgbClr val="BE1522"/>
                    </a:solidFill>
                    <a:latin typeface="Times New Roman" panose="02020603050405020304" pitchFamily="18" charset="0"/>
                    <a:cs typeface="Times New Roman" panose="02020603050405020304" pitchFamily="18" charset="0"/>
                  </a:rPr>
                  <a:t> 40 (km/h).</a:t>
                </a:r>
              </a:p>
              <a:p>
                <a:pPr algn="just"/>
                <a:r>
                  <a:rPr lang="en-US" sz="3200" dirty="0" err="1">
                    <a:solidFill>
                      <a:srgbClr val="BE1522"/>
                    </a:solidFill>
                    <a:latin typeface="Times New Roman" panose="02020603050405020304" pitchFamily="18" charset="0"/>
                    <a:cs typeface="Times New Roman" panose="02020603050405020304" pitchFamily="18" charset="0"/>
                  </a:rPr>
                  <a:t>Vì</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vận</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tốc</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và</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thời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gian</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là</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hai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đại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lượng</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tỉ</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lệ</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nghịch</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nên</a:t>
                </a:r>
                <a:r>
                  <a:rPr lang="en-US" sz="3200" dirty="0">
                    <a:solidFill>
                      <a:srgbClr val="BE1522"/>
                    </a:solidFill>
                    <a:latin typeface="Times New Roman" panose="02020603050405020304" pitchFamily="18" charset="0"/>
                    <a:cs typeface="Times New Roman" panose="02020603050405020304" pitchFamily="18" charset="0"/>
                  </a:rPr>
                  <a:t> ta </a:t>
                </a:r>
                <a:r>
                  <a:rPr lang="en-US" sz="3200" dirty="0" err="1">
                    <a:solidFill>
                      <a:srgbClr val="BE1522"/>
                    </a:solidFill>
                    <a:latin typeface="Times New Roman" panose="02020603050405020304" pitchFamily="18" charset="0"/>
                    <a:cs typeface="Times New Roman" panose="02020603050405020304" pitchFamily="18" charset="0"/>
                  </a:rPr>
                  <a:t>có</a:t>
                </a:r>
                <a:r>
                  <a:rPr lang="en-US" sz="3200" dirty="0">
                    <a:solidFill>
                      <a:srgbClr val="BE1522"/>
                    </a:solidFill>
                    <a:latin typeface="Times New Roman" panose="02020603050405020304" pitchFamily="18" charset="0"/>
                    <a:cs typeface="Times New Roman" panose="02020603050405020304" pitchFamily="18" charset="0"/>
                  </a:rPr>
                  <a:t>: </a:t>
                </a:r>
              </a:p>
              <a:p>
                <a:pPr algn="just"/>
                <a14:m>
                  <m:oMath xmlns:m="http://schemas.openxmlformats.org/officeDocument/2006/math">
                    <m:r>
                      <a:rPr lang="en-US" sz="3200" b="0" i="1" smtClean="0">
                        <a:solidFill>
                          <a:srgbClr val="BE1522"/>
                        </a:solidFill>
                        <a:latin typeface="Cambria Math" panose="02040503050406030204" pitchFamily="18" charset="0"/>
                        <a:cs typeface="Times New Roman" panose="02020603050405020304" pitchFamily="18" charset="0"/>
                      </a:rPr>
                      <m:t>20</m:t>
                    </m:r>
                    <m:r>
                      <a:rPr lang="en-US" sz="3200" b="0" i="1" smtClean="0">
                        <a:solidFill>
                          <a:srgbClr val="BE1522"/>
                        </a:solidFill>
                        <a:latin typeface="Cambria Math" panose="02040503050406030204" pitchFamily="18" charset="0"/>
                        <a:cs typeface="Times New Roman" panose="02020603050405020304" pitchFamily="18" charset="0"/>
                      </a:rPr>
                      <m:t>.</m:t>
                    </m:r>
                    <m:r>
                      <a:rPr lang="en-US" sz="3200" b="0" i="1" smtClean="0">
                        <a:solidFill>
                          <a:srgbClr val="BE1522"/>
                        </a:solidFill>
                        <a:latin typeface="Cambria Math" panose="02040503050406030204" pitchFamily="18" charset="0"/>
                        <a:cs typeface="Times New Roman" panose="02020603050405020304" pitchFamily="18" charset="0"/>
                      </a:rPr>
                      <m:t>6</m:t>
                    </m:r>
                    <m:r>
                      <a:rPr lang="en-US" sz="3200" b="0" i="1" smtClean="0">
                        <a:solidFill>
                          <a:srgbClr val="BE1522"/>
                        </a:solidFill>
                        <a:latin typeface="Cambria Math" panose="02040503050406030204" pitchFamily="18" charset="0"/>
                        <a:cs typeface="Times New Roman" panose="02020603050405020304" pitchFamily="18" charset="0"/>
                      </a:rPr>
                      <m:t>=</m:t>
                    </m:r>
                    <m:r>
                      <a:rPr lang="en-US" sz="3200" b="0" i="1" smtClean="0">
                        <a:solidFill>
                          <a:srgbClr val="BE1522"/>
                        </a:solidFill>
                        <a:latin typeface="Cambria Math" panose="02040503050406030204" pitchFamily="18" charset="0"/>
                        <a:cs typeface="Times New Roman" panose="02020603050405020304" pitchFamily="18" charset="0"/>
                      </a:rPr>
                      <m:t>40</m:t>
                    </m:r>
                    <m:r>
                      <a:rPr lang="en-US" sz="3200" b="0" i="1" smtClean="0">
                        <a:solidFill>
                          <a:srgbClr val="BE1522"/>
                        </a:solidFill>
                        <a:latin typeface="Cambria Math" panose="02040503050406030204" pitchFamily="18" charset="0"/>
                        <a:cs typeface="Times New Roman" panose="02020603050405020304" pitchFamily="18" charset="0"/>
                      </a:rPr>
                      <m:t>.</m:t>
                    </m:r>
                    <m:r>
                      <a:rPr lang="en-US" sz="3200" b="0" i="1" smtClean="0">
                        <a:solidFill>
                          <a:srgbClr val="BE1522"/>
                        </a:solidFill>
                        <a:latin typeface="Cambria Math" panose="02040503050406030204" pitchFamily="18" charset="0"/>
                        <a:cs typeface="Times New Roman" panose="02020603050405020304" pitchFamily="18" charset="0"/>
                      </a:rPr>
                      <m:t>𝑥</m:t>
                    </m:r>
                    <m:r>
                      <a:rPr lang="en-US" sz="32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𝑥</m:t>
                    </m:r>
                    <m:r>
                      <a:rPr lang="en-US" sz="32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600" b="0" i="1" dirty="0" smtClean="0">
                            <a:solidFill>
                              <a:srgbClr val="BE1522"/>
                            </a:solidFill>
                            <a:latin typeface="Cambria Math" panose="02040503050406030204" pitchFamily="18" charset="0"/>
                            <a:cs typeface="Times New Roman" panose="02020603050405020304" pitchFamily="18" charset="0"/>
                          </a:rPr>
                        </m:ctrlPr>
                      </m:fPr>
                      <m:num>
                        <m:r>
                          <a:rPr lang="en-US" sz="3600" b="0" i="1" dirty="0" smtClean="0">
                            <a:solidFill>
                              <a:srgbClr val="BE1522"/>
                            </a:solidFill>
                            <a:latin typeface="Cambria Math" panose="02040503050406030204" pitchFamily="18" charset="0"/>
                            <a:cs typeface="Times New Roman" panose="02020603050405020304" pitchFamily="18" charset="0"/>
                          </a:rPr>
                          <m:t>20</m:t>
                        </m:r>
                        <m:r>
                          <a:rPr lang="en-US" sz="3600" b="0" i="1" dirty="0" smtClean="0">
                            <a:solidFill>
                              <a:srgbClr val="BE1522"/>
                            </a:solidFill>
                            <a:latin typeface="Cambria Math" panose="02040503050406030204" pitchFamily="18" charset="0"/>
                            <a:cs typeface="Times New Roman" panose="02020603050405020304" pitchFamily="18" charset="0"/>
                          </a:rPr>
                          <m:t>.</m:t>
                        </m:r>
                        <m:r>
                          <a:rPr lang="en-US" sz="3600" b="0" i="1" dirty="0" smtClean="0">
                            <a:solidFill>
                              <a:srgbClr val="BE1522"/>
                            </a:solidFill>
                            <a:latin typeface="Cambria Math" panose="02040503050406030204" pitchFamily="18" charset="0"/>
                            <a:cs typeface="Times New Roman" panose="02020603050405020304" pitchFamily="18" charset="0"/>
                          </a:rPr>
                          <m:t>6</m:t>
                        </m:r>
                      </m:num>
                      <m:den>
                        <m:r>
                          <a:rPr lang="en-US" sz="3600" b="0" i="1" dirty="0" smtClean="0">
                            <a:solidFill>
                              <a:srgbClr val="BE1522"/>
                            </a:solidFill>
                            <a:latin typeface="Cambria Math" panose="02040503050406030204" pitchFamily="18" charset="0"/>
                            <a:cs typeface="Times New Roman" panose="02020603050405020304" pitchFamily="18" charset="0"/>
                          </a:rPr>
                          <m:t>40</m:t>
                        </m:r>
                      </m:den>
                    </m:f>
                  </m:oMath>
                </a14:m>
                <a:r>
                  <a:rPr lang="en-US" sz="32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dirty="0" smtClean="0">
                        <a:solidFill>
                          <a:srgbClr val="BE1522"/>
                        </a:solidFill>
                        <a:latin typeface="Cambria Math" panose="02040503050406030204" pitchFamily="18" charset="0"/>
                        <a:cs typeface="Times New Roman" panose="02020603050405020304" pitchFamily="18" charset="0"/>
                      </a:rPr>
                      <m:t>=</m:t>
                    </m:r>
                    <m:r>
                      <a:rPr lang="en-US" sz="3200" b="0" i="1" dirty="0" smtClean="0">
                        <a:solidFill>
                          <a:srgbClr val="BE1522"/>
                        </a:solidFill>
                        <a:latin typeface="Cambria Math" panose="02040503050406030204" pitchFamily="18" charset="0"/>
                        <a:cs typeface="Times New Roman" panose="02020603050405020304" pitchFamily="18" charset="0"/>
                      </a:rPr>
                      <m:t>3</m:t>
                    </m:r>
                  </m:oMath>
                </a14:m>
                <a:endParaRPr lang="en-US" sz="3200" dirty="0">
                  <a:solidFill>
                    <a:srgbClr val="BE1522"/>
                  </a:solidFill>
                  <a:latin typeface="Times New Roman" panose="02020603050405020304" pitchFamily="18" charset="0"/>
                  <a:cs typeface="Times New Roman" panose="02020603050405020304" pitchFamily="18" charset="0"/>
                </a:endParaRPr>
              </a:p>
              <a:p>
                <a:pPr algn="just"/>
                <a:r>
                  <a:rPr lang="en-US" sz="3200" dirty="0" err="1">
                    <a:solidFill>
                      <a:srgbClr val="BE1522"/>
                    </a:solidFill>
                    <a:latin typeface="Times New Roman" panose="02020603050405020304" pitchFamily="18" charset="0"/>
                    <a:cs typeface="Times New Roman" panose="02020603050405020304" pitchFamily="18" charset="0"/>
                  </a:rPr>
                  <a:t>Vậy</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nếu</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người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đó</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đi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với</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vận</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tốc</a:t>
                </a:r>
                <a:r>
                  <a:rPr lang="en-US" sz="3200" dirty="0">
                    <a:solidFill>
                      <a:srgbClr val="BE1522"/>
                    </a:solidFill>
                    <a:latin typeface="Times New Roman" panose="02020603050405020304" pitchFamily="18" charset="0"/>
                    <a:cs typeface="Times New Roman" panose="02020603050405020304" pitchFamily="18" charset="0"/>
                  </a:rPr>
                  <a:t> 40 (km/h) </a:t>
                </a:r>
                <a:r>
                  <a:rPr lang="en-US" sz="3200" dirty="0" err="1">
                    <a:solidFill>
                      <a:srgbClr val="BE1522"/>
                    </a:solidFill>
                    <a:latin typeface="Times New Roman" panose="02020603050405020304" pitchFamily="18" charset="0"/>
                    <a:cs typeface="Times New Roman" panose="02020603050405020304" pitchFamily="18" charset="0"/>
                  </a:rPr>
                  <a:t>thì</a:t>
                </a:r>
                <a:r>
                  <a:rPr lang="en-US" sz="3200" dirty="0">
                    <a:solidFill>
                      <a:srgbClr val="BE1522"/>
                    </a:solidFill>
                    <a:latin typeface="Times New Roman" panose="02020603050405020304" pitchFamily="18" charset="0"/>
                    <a:cs typeface="Times New Roman" panose="02020603050405020304" pitchFamily="18" charset="0"/>
                  </a:rPr>
                  <a:t> </a:t>
                </a:r>
                <a:r>
                  <a:rPr lang="en-US" sz="3200" dirty="0" err="1">
                    <a:solidFill>
                      <a:srgbClr val="BE1522"/>
                    </a:solidFill>
                    <a:latin typeface="Times New Roman" panose="02020603050405020304" pitchFamily="18" charset="0"/>
                    <a:cs typeface="Times New Roman" panose="02020603050405020304" pitchFamily="18" charset="0"/>
                  </a:rPr>
                  <a:t>mất</a:t>
                </a:r>
                <a:r>
                  <a:rPr lang="en-US" sz="3200" dirty="0">
                    <a:solidFill>
                      <a:srgbClr val="BE1522"/>
                    </a:solidFill>
                    <a:latin typeface="Times New Roman" panose="02020603050405020304" pitchFamily="18" charset="0"/>
                    <a:cs typeface="Times New Roman" panose="02020603050405020304" pitchFamily="18" charset="0"/>
                  </a:rPr>
                  <a:t> 3 </a:t>
                </a:r>
                <a:r>
                  <a:rPr lang="en-US" sz="3200" dirty="0" err="1">
                    <a:solidFill>
                      <a:srgbClr val="BE1522"/>
                    </a:solidFill>
                    <a:latin typeface="Times New Roman" panose="02020603050405020304" pitchFamily="18" charset="0"/>
                    <a:cs typeface="Times New Roman" panose="02020603050405020304" pitchFamily="18" charset="0"/>
                  </a:rPr>
                  <a:t>giờ</a:t>
                </a:r>
                <a:r>
                  <a:rPr lang="en-US" sz="3200" dirty="0">
                    <a:solidFill>
                      <a:srgbClr val="BE1522"/>
                    </a:solidFill>
                    <a:latin typeface="Times New Roman" panose="02020603050405020304" pitchFamily="18" charset="0"/>
                    <a:cs typeface="Times New Roman" panose="02020603050405020304" pitchFamily="18" charset="0"/>
                  </a:rPr>
                  <a:t>.</a:t>
                </a:r>
              </a:p>
            </p:txBody>
          </p:sp>
        </mc:Choice>
        <mc:Fallback xmlns="">
          <p:sp>
            <p:nvSpPr>
              <p:cNvPr id="9" name="Rounded Rectangle 8"/>
              <p:cNvSpPr>
                <a:spLocks noRot="1" noChangeAspect="1" noMove="1" noResize="1" noEditPoints="1" noAdjustHandles="1" noChangeArrowheads="1" noChangeShapeType="1" noTextEdit="1"/>
              </p:cNvSpPr>
              <p:nvPr/>
            </p:nvSpPr>
            <p:spPr>
              <a:xfrm>
                <a:off x="223935" y="3042729"/>
                <a:ext cx="11504643" cy="2928863"/>
              </a:xfrm>
              <a:prstGeom prst="roundRect">
                <a:avLst/>
              </a:prstGeom>
              <a:blipFill>
                <a:blip r:embed="rId3"/>
                <a:stretch>
                  <a:fillRect l="-106" t="-1037" r="-53" b="-4564"/>
                </a:stretch>
              </a:blipFill>
              <a:ln w="6350">
                <a:solidFill>
                  <a:srgbClr val="FF0000"/>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643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10" name="TextBox 9"/>
          <p:cNvSpPr txBox="1"/>
          <p:nvPr/>
        </p:nvSpPr>
        <p:spPr>
          <a:xfrm>
            <a:off x="1428750" y="281145"/>
            <a:ext cx="886631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GIẢI QUYẾT BÀI TOÁN TÍCH HỢP TOÁN HỌC VỚI ĐỜI SỐNG</a:t>
            </a:r>
          </a:p>
        </p:txBody>
      </p:sp>
      <p:grpSp>
        <p:nvGrpSpPr>
          <p:cNvPr id="17" name="Group 16"/>
          <p:cNvGrpSpPr/>
          <p:nvPr/>
        </p:nvGrpSpPr>
        <p:grpSpPr>
          <a:xfrm>
            <a:off x="524323" y="1293106"/>
            <a:ext cx="10675172" cy="3149526"/>
            <a:chOff x="634700" y="1314621"/>
            <a:chExt cx="10675172" cy="3149526"/>
          </a:xfrm>
        </p:grpSpPr>
        <p:sp>
          <p:nvSpPr>
            <p:cNvPr id="9" name="Rounded Rectangle 8"/>
            <p:cNvSpPr/>
            <p:nvPr/>
          </p:nvSpPr>
          <p:spPr>
            <a:xfrm>
              <a:off x="634700" y="1314621"/>
              <a:ext cx="8068235" cy="3149526"/>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latin typeface="Times New Roman" panose="02020603050405020304" pitchFamily="18" charset="0"/>
                  <a:ea typeface="Times New Roman" panose="02020603050405020304" pitchFamily="18" charset="0"/>
                </a:rPr>
                <a:t>Giải quyết bài toán sau: “Từ hộp thư điện tử Gmail, An có thể tải xuống các tài liệu với tốc độ tối đa là 0,5 Mb/s. Khi An tải xuống nhiều tài liệu cùng một lúc thì tốc độ tải xuống cho mỗi tài liệu sẽ bằng tốc độ tối đa chia cho số lượng tài liệu, biết rằng các tài liệu có dung lượng như nhau.</a:t>
              </a:r>
              <a:endParaRPr lang="en-US" sz="2400">
                <a:latin typeface="Times New Roman" panose="02020603050405020304" pitchFamily="18" charset="0"/>
                <a:ea typeface="Times New Roman" panose="02020603050405020304" pitchFamily="18" charset="0"/>
              </a:endParaRPr>
            </a:p>
            <a:p>
              <a:pPr algn="just"/>
              <a:r>
                <a:rPr lang="vi-VN" sz="2400">
                  <a:solidFill>
                    <a:srgbClr val="000000"/>
                  </a:solidFill>
                  <a:latin typeface="Times New Roman" panose="02020603050405020304" pitchFamily="18" charset="0"/>
                  <a:ea typeface="Times New Roman" panose="02020603050405020304" pitchFamily="18" charset="0"/>
                </a:rPr>
                <a:t>Điền số thích hợp vào ô trống trong bảng sau: </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Lst>
            </a:blip>
            <a:srcRect l="21304" r="21348" b="1077"/>
            <a:stretch/>
          </p:blipFill>
          <p:spPr>
            <a:xfrm>
              <a:off x="8530852" y="1504561"/>
              <a:ext cx="2779020" cy="2769646"/>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92515378"/>
              </p:ext>
            </p:extLst>
          </p:nvPr>
        </p:nvGraphicFramePr>
        <p:xfrm>
          <a:off x="559396" y="4956931"/>
          <a:ext cx="10951284" cy="1024322"/>
        </p:xfrm>
        <a:graphic>
          <a:graphicData uri="http://schemas.openxmlformats.org/drawingml/2006/table">
            <a:tbl>
              <a:tblPr firstRow="1" firstCol="1" bandRow="1">
                <a:tableStyleId>{93296810-A885-4BE3-A3E7-6D5BEEA58F35}</a:tableStyleId>
              </a:tblPr>
              <a:tblGrid>
                <a:gridCol w="3227294">
                  <a:extLst>
                    <a:ext uri="{9D8B030D-6E8A-4147-A177-3AD203B41FA5}">
                      <a16:colId xmlns:a16="http://schemas.microsoft.com/office/drawing/2014/main" val="20000"/>
                    </a:ext>
                  </a:extLst>
                </a:gridCol>
                <a:gridCol w="1387736">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624405">
                  <a:extLst>
                    <a:ext uri="{9D8B030D-6E8A-4147-A177-3AD203B41FA5}">
                      <a16:colId xmlns:a16="http://schemas.microsoft.com/office/drawing/2014/main" val="20003"/>
                    </a:ext>
                  </a:extLst>
                </a:gridCol>
                <a:gridCol w="1613647">
                  <a:extLst>
                    <a:ext uri="{9D8B030D-6E8A-4147-A177-3AD203B41FA5}">
                      <a16:colId xmlns:a16="http://schemas.microsoft.com/office/drawing/2014/main" val="20004"/>
                    </a:ext>
                  </a:extLst>
                </a:gridCol>
                <a:gridCol w="1635162">
                  <a:extLst>
                    <a:ext uri="{9D8B030D-6E8A-4147-A177-3AD203B41FA5}">
                      <a16:colId xmlns:a16="http://schemas.microsoft.com/office/drawing/2014/main" val="20005"/>
                    </a:ext>
                  </a:extLst>
                </a:gridCol>
              </a:tblGrid>
              <a:tr h="546069">
                <a:tc>
                  <a:txBody>
                    <a:bodyPr/>
                    <a:lstStyle/>
                    <a:p>
                      <a:pPr marL="0" marR="0">
                        <a:spcBef>
                          <a:spcPts val="0"/>
                        </a:spcBef>
                        <a:spcAft>
                          <a:spcPts val="0"/>
                        </a:spcAft>
                      </a:pPr>
                      <a:r>
                        <a:rPr lang="vi-VN" sz="2000" dirty="0">
                          <a:solidFill>
                            <a:srgbClr val="0000FF"/>
                          </a:solidFill>
                          <a:effectLst/>
                        </a:rPr>
                        <a:t>Số tài liệu cần tải xuống</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vi-VN" sz="2000" dirty="0">
                          <a:solidFill>
                            <a:srgbClr val="0000FF"/>
                          </a:solidFill>
                          <a:effectLst/>
                        </a:rPr>
                        <a:t>7</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vi-VN" sz="2000" dirty="0">
                          <a:solidFill>
                            <a:srgbClr val="0000FF"/>
                          </a:solidFill>
                          <a:effectLst/>
                        </a:rPr>
                        <a:t>8</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vi-VN" sz="2000" dirty="0">
                          <a:solidFill>
                            <a:srgbClr val="0000FF"/>
                          </a:solidFill>
                          <a:effectLst/>
                        </a:rPr>
                        <a:t>20</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vi-VN" sz="2000" dirty="0">
                          <a:solidFill>
                            <a:srgbClr val="0000FF"/>
                          </a:solidFill>
                          <a:effectLst/>
                        </a:rPr>
                        <a:t>21</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vi-VN" sz="2000" dirty="0">
                          <a:solidFill>
                            <a:srgbClr val="0000FF"/>
                          </a:solidFill>
                          <a:effectLst/>
                        </a:rPr>
                        <a:t>28</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78253">
                <a:tc>
                  <a:txBody>
                    <a:bodyPr/>
                    <a:lstStyle/>
                    <a:p>
                      <a:pPr marL="0" marR="0">
                        <a:spcBef>
                          <a:spcPts val="0"/>
                        </a:spcBef>
                        <a:spcAft>
                          <a:spcPts val="0"/>
                        </a:spcAft>
                      </a:pPr>
                      <a:r>
                        <a:rPr lang="vi-VN" sz="2000" dirty="0">
                          <a:solidFill>
                            <a:srgbClr val="0000FF"/>
                          </a:solidFill>
                          <a:effectLst/>
                        </a:rPr>
                        <a:t>Tốc độ tải xuống</a:t>
                      </a: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 name="Hộp Văn bản 1">
            <a:extLst>
              <a:ext uri="{FF2B5EF4-FFF2-40B4-BE49-F238E27FC236}">
                <a16:creationId xmlns:a16="http://schemas.microsoft.com/office/drawing/2014/main" id="{9EA7A2BC-8169-D619-C760-135E4A8D75D7}"/>
              </a:ext>
            </a:extLst>
          </p:cNvPr>
          <p:cNvSpPr txBox="1"/>
          <p:nvPr/>
        </p:nvSpPr>
        <p:spPr>
          <a:xfrm>
            <a:off x="3837131" y="5494577"/>
            <a:ext cx="1442617" cy="430887"/>
          </a:xfrm>
          <a:prstGeom prst="rect">
            <a:avLst/>
          </a:prstGeom>
          <a:noFill/>
        </p:spPr>
        <p:txBody>
          <a:bodyPr wrap="square" rtlCol="0">
            <a:spAutoFit/>
          </a:bodyPr>
          <a:lstStyle/>
          <a:p>
            <a:r>
              <a:rPr lang="en-US" sz="2200" dirty="0">
                <a:solidFill>
                  <a:srgbClr val="FF0000"/>
                </a:solidFill>
              </a:rPr>
              <a:t>0,07 Mb/s</a:t>
            </a:r>
          </a:p>
        </p:txBody>
      </p:sp>
      <p:sp>
        <p:nvSpPr>
          <p:cNvPr id="12" name="Hộp Văn bản 11">
            <a:extLst>
              <a:ext uri="{FF2B5EF4-FFF2-40B4-BE49-F238E27FC236}">
                <a16:creationId xmlns:a16="http://schemas.microsoft.com/office/drawing/2014/main" id="{EE3389EF-96EF-2F25-633E-6B31E371F44D}"/>
              </a:ext>
            </a:extLst>
          </p:cNvPr>
          <p:cNvSpPr txBox="1"/>
          <p:nvPr/>
        </p:nvSpPr>
        <p:spPr>
          <a:xfrm>
            <a:off x="5279748" y="5494576"/>
            <a:ext cx="1442617" cy="430887"/>
          </a:xfrm>
          <a:prstGeom prst="rect">
            <a:avLst/>
          </a:prstGeom>
          <a:noFill/>
        </p:spPr>
        <p:txBody>
          <a:bodyPr wrap="square" rtlCol="0">
            <a:spAutoFit/>
          </a:bodyPr>
          <a:lstStyle/>
          <a:p>
            <a:r>
              <a:rPr lang="en-US" sz="2200" dirty="0">
                <a:solidFill>
                  <a:srgbClr val="FF0000"/>
                </a:solidFill>
              </a:rPr>
              <a:t>0,06 Mb/s</a:t>
            </a:r>
          </a:p>
        </p:txBody>
      </p:sp>
      <p:sp>
        <p:nvSpPr>
          <p:cNvPr id="13" name="Hộp Văn bản 12">
            <a:extLst>
              <a:ext uri="{FF2B5EF4-FFF2-40B4-BE49-F238E27FC236}">
                <a16:creationId xmlns:a16="http://schemas.microsoft.com/office/drawing/2014/main" id="{A03B936D-6F05-9607-DAB7-4D4C31436FA4}"/>
              </a:ext>
            </a:extLst>
          </p:cNvPr>
          <p:cNvSpPr txBox="1"/>
          <p:nvPr/>
        </p:nvSpPr>
        <p:spPr>
          <a:xfrm>
            <a:off x="6741632" y="5508562"/>
            <a:ext cx="1678843" cy="430887"/>
          </a:xfrm>
          <a:prstGeom prst="rect">
            <a:avLst/>
          </a:prstGeom>
          <a:noFill/>
        </p:spPr>
        <p:txBody>
          <a:bodyPr wrap="square" rtlCol="0">
            <a:spAutoFit/>
          </a:bodyPr>
          <a:lstStyle/>
          <a:p>
            <a:r>
              <a:rPr lang="en-US" sz="2200" dirty="0">
                <a:solidFill>
                  <a:srgbClr val="FF0000"/>
                </a:solidFill>
              </a:rPr>
              <a:t>0,025 Mb/s</a:t>
            </a:r>
          </a:p>
        </p:txBody>
      </p:sp>
      <p:sp>
        <p:nvSpPr>
          <p:cNvPr id="14" name="Hộp Văn bản 13">
            <a:extLst>
              <a:ext uri="{FF2B5EF4-FFF2-40B4-BE49-F238E27FC236}">
                <a16:creationId xmlns:a16="http://schemas.microsoft.com/office/drawing/2014/main" id="{A5113EFF-2D92-8B41-C506-57E42CE274AE}"/>
              </a:ext>
            </a:extLst>
          </p:cNvPr>
          <p:cNvSpPr txBox="1"/>
          <p:nvPr/>
        </p:nvSpPr>
        <p:spPr>
          <a:xfrm>
            <a:off x="8331654" y="5503475"/>
            <a:ext cx="1678842" cy="430887"/>
          </a:xfrm>
          <a:prstGeom prst="rect">
            <a:avLst/>
          </a:prstGeom>
          <a:noFill/>
        </p:spPr>
        <p:txBody>
          <a:bodyPr wrap="square" rtlCol="0">
            <a:spAutoFit/>
          </a:bodyPr>
          <a:lstStyle/>
          <a:p>
            <a:r>
              <a:rPr lang="en-US" sz="2200" dirty="0">
                <a:solidFill>
                  <a:srgbClr val="FF0000"/>
                </a:solidFill>
              </a:rPr>
              <a:t>0,024 Mb/s</a:t>
            </a:r>
          </a:p>
        </p:txBody>
      </p:sp>
      <p:sp>
        <p:nvSpPr>
          <p:cNvPr id="15" name="Hộp Văn bản 14">
            <a:extLst>
              <a:ext uri="{FF2B5EF4-FFF2-40B4-BE49-F238E27FC236}">
                <a16:creationId xmlns:a16="http://schemas.microsoft.com/office/drawing/2014/main" id="{BE7DB3C1-B63D-E3BF-BE5D-9CE8514CCC10}"/>
              </a:ext>
            </a:extLst>
          </p:cNvPr>
          <p:cNvSpPr txBox="1"/>
          <p:nvPr/>
        </p:nvSpPr>
        <p:spPr>
          <a:xfrm>
            <a:off x="9967456" y="5503474"/>
            <a:ext cx="1586265" cy="430887"/>
          </a:xfrm>
          <a:prstGeom prst="rect">
            <a:avLst/>
          </a:prstGeom>
          <a:noFill/>
        </p:spPr>
        <p:txBody>
          <a:bodyPr wrap="square" rtlCol="0">
            <a:spAutoFit/>
          </a:bodyPr>
          <a:lstStyle/>
          <a:p>
            <a:r>
              <a:rPr lang="en-US" sz="2200" dirty="0">
                <a:solidFill>
                  <a:srgbClr val="FF0000"/>
                </a:solidFill>
              </a:rPr>
              <a:t>0,018 Mb/s</a:t>
            </a:r>
          </a:p>
        </p:txBody>
      </p:sp>
    </p:spTree>
    <p:extLst>
      <p:ext uri="{BB962C8B-B14F-4D97-AF65-F5344CB8AC3E}">
        <p14:creationId xmlns:p14="http://schemas.microsoft.com/office/powerpoint/2010/main" val="174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840" y="4835753"/>
            <a:ext cx="2102027" cy="12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600" y="2905859"/>
            <a:ext cx="1828800" cy="223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601" y="2918602"/>
            <a:ext cx="3124200" cy="238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600" y="369176"/>
            <a:ext cx="3686175" cy="248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11"/>
          <p:cNvGraphicFramePr>
            <a:graphicFrameLocks noChangeAspect="1"/>
          </p:cNvGraphicFramePr>
          <p:nvPr/>
        </p:nvGraphicFramePr>
        <p:xfrm>
          <a:off x="6726551" y="152400"/>
          <a:ext cx="2546350" cy="1065212"/>
        </p:xfrm>
        <a:graphic>
          <a:graphicData uri="http://schemas.openxmlformats.org/presentationml/2006/ole">
            <mc:AlternateContent xmlns:mc="http://schemas.openxmlformats.org/markup-compatibility/2006">
              <mc:Choice xmlns:v="urn:schemas-microsoft-com:vml" Requires="v">
                <p:oleObj name="Equation" r:id="rId6" imgW="2387520" imgH="1054080" progId="Equation.DSMT4">
                  <p:embed/>
                </p:oleObj>
              </mc:Choice>
              <mc:Fallback>
                <p:oleObj name="Equation" r:id="rId6" imgW="2387520" imgH="1054080" progId="Equation.DSMT4">
                  <p:embed/>
                  <p:pic>
                    <p:nvPicPr>
                      <p:cNvPr id="27" name="Object 11"/>
                      <p:cNvPicPr>
                        <a:picLocks noChangeAspect="1" noChangeArrowheads="1"/>
                      </p:cNvPicPr>
                      <p:nvPr/>
                    </p:nvPicPr>
                    <p:blipFill>
                      <a:blip r:embed="rId7"/>
                      <a:srcRect/>
                      <a:stretch>
                        <a:fillRect/>
                      </a:stretch>
                    </p:blipFill>
                    <p:spPr bwMode="auto">
                      <a:xfrm>
                        <a:off x="6726551" y="152400"/>
                        <a:ext cx="25463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11"/>
          <p:cNvGraphicFramePr>
            <a:graphicFrameLocks noChangeAspect="1"/>
          </p:cNvGraphicFramePr>
          <p:nvPr/>
        </p:nvGraphicFramePr>
        <p:xfrm>
          <a:off x="7504000" y="2774950"/>
          <a:ext cx="4419600" cy="577850"/>
        </p:xfrm>
        <a:graphic>
          <a:graphicData uri="http://schemas.openxmlformats.org/presentationml/2006/ole">
            <mc:AlternateContent xmlns:mc="http://schemas.openxmlformats.org/markup-compatibility/2006">
              <mc:Choice xmlns:v="urn:schemas-microsoft-com:vml" Requires="v">
                <p:oleObj name="Equation" r:id="rId8" imgW="4775040" imgH="533160" progId="Equation.DSMT4">
                  <p:embed/>
                </p:oleObj>
              </mc:Choice>
              <mc:Fallback>
                <p:oleObj name="Equation" r:id="rId8" imgW="4775040" imgH="533160" progId="Equation.DSMT4">
                  <p:embed/>
                  <p:pic>
                    <p:nvPicPr>
                      <p:cNvPr id="28" name="Object 11"/>
                      <p:cNvPicPr>
                        <a:picLocks noChangeAspect="1" noChangeArrowheads="1"/>
                      </p:cNvPicPr>
                      <p:nvPr/>
                    </p:nvPicPr>
                    <p:blipFill>
                      <a:blip r:embed="rId9"/>
                      <a:srcRect/>
                      <a:stretch>
                        <a:fillRect/>
                      </a:stretch>
                    </p:blipFill>
                    <p:spPr bwMode="auto">
                      <a:xfrm>
                        <a:off x="7504000" y="2774950"/>
                        <a:ext cx="4419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11"/>
          <p:cNvGraphicFramePr>
            <a:graphicFrameLocks noChangeAspect="1"/>
          </p:cNvGraphicFramePr>
          <p:nvPr/>
        </p:nvGraphicFramePr>
        <p:xfrm>
          <a:off x="9672642" y="5257800"/>
          <a:ext cx="1893888" cy="1284288"/>
        </p:xfrm>
        <a:graphic>
          <a:graphicData uri="http://schemas.openxmlformats.org/presentationml/2006/ole">
            <mc:AlternateContent xmlns:mc="http://schemas.openxmlformats.org/markup-compatibility/2006">
              <mc:Choice xmlns:v="urn:schemas-microsoft-com:vml" Requires="v">
                <p:oleObj name="Equation" r:id="rId10" imgW="2044440" imgH="1180800" progId="Equation.DSMT4">
                  <p:embed/>
                </p:oleObj>
              </mc:Choice>
              <mc:Fallback>
                <p:oleObj name="Equation" r:id="rId10" imgW="2044440" imgH="1180800" progId="Equation.DSMT4">
                  <p:embed/>
                  <p:pic>
                    <p:nvPicPr>
                      <p:cNvPr id="29" name="Object 11"/>
                      <p:cNvPicPr>
                        <a:picLocks noChangeAspect="1" noChangeArrowheads="1"/>
                      </p:cNvPicPr>
                      <p:nvPr/>
                    </p:nvPicPr>
                    <p:blipFill>
                      <a:blip r:embed="rId11"/>
                      <a:srcRect/>
                      <a:stretch>
                        <a:fillRect/>
                      </a:stretch>
                    </p:blipFill>
                    <p:spPr bwMode="auto">
                      <a:xfrm>
                        <a:off x="9672642" y="5257800"/>
                        <a:ext cx="18938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11"/>
          <p:cNvGraphicFramePr>
            <a:graphicFrameLocks noChangeAspect="1"/>
          </p:cNvGraphicFramePr>
          <p:nvPr/>
        </p:nvGraphicFramePr>
        <p:xfrm>
          <a:off x="8042163" y="5260975"/>
          <a:ext cx="1541462" cy="1284288"/>
        </p:xfrm>
        <a:graphic>
          <a:graphicData uri="http://schemas.openxmlformats.org/presentationml/2006/ole">
            <mc:AlternateContent xmlns:mc="http://schemas.openxmlformats.org/markup-compatibility/2006">
              <mc:Choice xmlns:v="urn:schemas-microsoft-com:vml" Requires="v">
                <p:oleObj name="Equation" r:id="rId12" imgW="1663560" imgH="1180800" progId="Equation.DSMT4">
                  <p:embed/>
                </p:oleObj>
              </mc:Choice>
              <mc:Fallback>
                <p:oleObj name="Equation" r:id="rId12" imgW="1663560" imgH="1180800" progId="Equation.DSMT4">
                  <p:embed/>
                  <p:pic>
                    <p:nvPicPr>
                      <p:cNvPr id="30" name="Object 11"/>
                      <p:cNvPicPr>
                        <a:picLocks noChangeAspect="1" noChangeArrowheads="1"/>
                      </p:cNvPicPr>
                      <p:nvPr/>
                    </p:nvPicPr>
                    <p:blipFill>
                      <a:blip r:embed="rId13"/>
                      <a:srcRect/>
                      <a:stretch>
                        <a:fillRect/>
                      </a:stretch>
                    </p:blipFill>
                    <p:spPr bwMode="auto">
                      <a:xfrm>
                        <a:off x="8042163" y="5260975"/>
                        <a:ext cx="1541462"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31" y="1442167"/>
            <a:ext cx="3767931" cy="2901233"/>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1341;p46"/>
          <p:cNvSpPr txBox="1">
            <a:spLocks noGrp="1"/>
          </p:cNvSpPr>
          <p:nvPr/>
        </p:nvSpPr>
        <p:spPr>
          <a:xfrm>
            <a:off x="560696" y="2286000"/>
            <a:ext cx="2545312" cy="1204369"/>
          </a:xfrm>
          <a:prstGeom prst="rect">
            <a:avLst/>
          </a:prstGeom>
          <a:gradFill flip="none" rotWithShape="1">
            <a:gsLst>
              <a:gs pos="0">
                <a:srgbClr val="CAFED8">
                  <a:alpha val="33000"/>
                </a:srgbClr>
              </a:gs>
              <a:gs pos="50000">
                <a:schemeClr val="accent4">
                  <a:lumMod val="20000"/>
                  <a:lumOff val="80000"/>
                  <a:alpha val="70000"/>
                </a:schemeClr>
              </a:gs>
              <a:gs pos="100000">
                <a:schemeClr val="accent5">
                  <a:lumMod val="20000"/>
                  <a:lumOff val="80000"/>
                  <a:alpha val="0"/>
                </a:schemeClr>
              </a:gs>
            </a:gsLst>
            <a:path path="circle">
              <a:fillToRect l="50000" t="50000" r="50000" b="50000"/>
            </a:path>
            <a:tileRect/>
          </a:gra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Đại lượng </a:t>
            </a:r>
          </a:p>
          <a:p>
            <a:pPr marL="0" lvl="0" indent="0" algn="ctr" rtl="0">
              <a:spcBef>
                <a:spcPts val="0"/>
              </a:spcBef>
              <a:spcAft>
                <a:spcPts val="0"/>
              </a:spcAft>
              <a:buNone/>
            </a:pPr>
            <a:r>
              <a:rPr lang="en-US" altLang="en-GB" sz="36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tỉ lệ nghịch</a:t>
            </a:r>
            <a:endParaRPr lang="en-US" altLang="en-GB" sz="36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graphicFrame>
        <p:nvGraphicFramePr>
          <p:cNvPr id="12" name="Table 11"/>
          <p:cNvGraphicFramePr>
            <a:graphicFrameLocks noGrp="1"/>
          </p:cNvGraphicFramePr>
          <p:nvPr/>
        </p:nvGraphicFramePr>
        <p:xfrm>
          <a:off x="133001" y="4680740"/>
          <a:ext cx="4475400" cy="1219204"/>
        </p:xfrm>
        <a:graphic>
          <a:graphicData uri="http://schemas.openxmlformats.org/drawingml/2006/table">
            <a:tbl>
              <a:tblPr firstRow="1" bandRow="1">
                <a:tableStyleId>{5C22544A-7EE6-4342-B048-85BDC9FD1C3A}</a:tableStyleId>
              </a:tblPr>
              <a:tblGrid>
                <a:gridCol w="745900">
                  <a:extLst>
                    <a:ext uri="{9D8B030D-6E8A-4147-A177-3AD203B41FA5}">
                      <a16:colId xmlns:a16="http://schemas.microsoft.com/office/drawing/2014/main" val="3694717673"/>
                    </a:ext>
                  </a:extLst>
                </a:gridCol>
                <a:gridCol w="745900">
                  <a:extLst>
                    <a:ext uri="{9D8B030D-6E8A-4147-A177-3AD203B41FA5}">
                      <a16:colId xmlns:a16="http://schemas.microsoft.com/office/drawing/2014/main" val="3516423255"/>
                    </a:ext>
                  </a:extLst>
                </a:gridCol>
                <a:gridCol w="745900">
                  <a:extLst>
                    <a:ext uri="{9D8B030D-6E8A-4147-A177-3AD203B41FA5}">
                      <a16:colId xmlns:a16="http://schemas.microsoft.com/office/drawing/2014/main" val="3117502405"/>
                    </a:ext>
                  </a:extLst>
                </a:gridCol>
                <a:gridCol w="745900">
                  <a:extLst>
                    <a:ext uri="{9D8B030D-6E8A-4147-A177-3AD203B41FA5}">
                      <a16:colId xmlns:a16="http://schemas.microsoft.com/office/drawing/2014/main" val="3415510974"/>
                    </a:ext>
                  </a:extLst>
                </a:gridCol>
                <a:gridCol w="745900">
                  <a:extLst>
                    <a:ext uri="{9D8B030D-6E8A-4147-A177-3AD203B41FA5}">
                      <a16:colId xmlns:a16="http://schemas.microsoft.com/office/drawing/2014/main" val="3025486146"/>
                    </a:ext>
                  </a:extLst>
                </a:gridCol>
                <a:gridCol w="745900">
                  <a:extLst>
                    <a:ext uri="{9D8B030D-6E8A-4147-A177-3AD203B41FA5}">
                      <a16:colId xmlns:a16="http://schemas.microsoft.com/office/drawing/2014/main" val="3427733188"/>
                    </a:ext>
                  </a:extLst>
                </a:gridCol>
              </a:tblGrid>
              <a:tr h="609602">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9032557"/>
                  </a:ext>
                </a:extLst>
              </a:tr>
              <a:tr h="609602">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45267843"/>
                  </a:ext>
                </a:extLst>
              </a:tr>
            </a:tbl>
          </a:graphicData>
        </a:graphic>
      </p:graphicFrame>
      <p:graphicFrame>
        <p:nvGraphicFramePr>
          <p:cNvPr id="13" name="Object 12"/>
          <p:cNvGraphicFramePr>
            <a:graphicFrameLocks noChangeAspect="1"/>
          </p:cNvGraphicFramePr>
          <p:nvPr/>
        </p:nvGraphicFramePr>
        <p:xfrm>
          <a:off x="439252" y="4835753"/>
          <a:ext cx="242888" cy="258763"/>
        </p:xfrm>
        <a:graphic>
          <a:graphicData uri="http://schemas.openxmlformats.org/presentationml/2006/ole">
            <mc:AlternateContent xmlns:mc="http://schemas.openxmlformats.org/markup-compatibility/2006">
              <mc:Choice xmlns:v="urn:schemas-microsoft-com:vml" Requires="v">
                <p:oleObj name="Equation" r:id="rId15" imgW="190440" imgH="203040" progId="Equation.DSMT4">
                  <p:embed/>
                </p:oleObj>
              </mc:Choice>
              <mc:Fallback>
                <p:oleObj name="Equation" r:id="rId15" imgW="190440" imgH="203040" progId="Equation.DSMT4">
                  <p:embed/>
                  <p:pic>
                    <p:nvPicPr>
                      <p:cNvPr id="13" name="Object 12"/>
                      <p:cNvPicPr/>
                      <p:nvPr/>
                    </p:nvPicPr>
                    <p:blipFill>
                      <a:blip r:embed="rId16"/>
                      <a:stretch>
                        <a:fillRect/>
                      </a:stretch>
                    </p:blipFill>
                    <p:spPr>
                      <a:xfrm>
                        <a:off x="439252" y="4835753"/>
                        <a:ext cx="242888" cy="25876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87363" y="5487988"/>
          <a:ext cx="146050" cy="227012"/>
        </p:xfrm>
        <a:graphic>
          <a:graphicData uri="http://schemas.openxmlformats.org/presentationml/2006/ole">
            <mc:AlternateContent xmlns:mc="http://schemas.openxmlformats.org/markup-compatibility/2006">
              <mc:Choice xmlns:v="urn:schemas-microsoft-com:vml" Requires="v">
                <p:oleObj name="Equation" r:id="rId17" imgW="114120" imgH="177480" progId="Equation.DSMT4">
                  <p:embed/>
                </p:oleObj>
              </mc:Choice>
              <mc:Fallback>
                <p:oleObj name="Equation" r:id="rId17" imgW="114120" imgH="177480" progId="Equation.DSMT4">
                  <p:embed/>
                  <p:pic>
                    <p:nvPicPr>
                      <p:cNvPr id="14" name="Object 13"/>
                      <p:cNvPicPr/>
                      <p:nvPr/>
                    </p:nvPicPr>
                    <p:blipFill>
                      <a:blip r:embed="rId18"/>
                      <a:stretch>
                        <a:fillRect/>
                      </a:stretch>
                    </p:blipFill>
                    <p:spPr>
                      <a:xfrm>
                        <a:off x="487363" y="5487988"/>
                        <a:ext cx="146050" cy="227012"/>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358776" y="5484965"/>
          <a:ext cx="274637" cy="341313"/>
        </p:xfrm>
        <a:graphic>
          <a:graphicData uri="http://schemas.openxmlformats.org/presentationml/2006/ole">
            <mc:AlternateContent xmlns:mc="http://schemas.openxmlformats.org/markup-compatibility/2006">
              <mc:Choice xmlns:v="urn:schemas-microsoft-com:vml" Requires="v">
                <p:oleObj name="Equation" r:id="rId19" imgW="215640" imgH="266400" progId="Equation.DSMT4">
                  <p:embed/>
                </p:oleObj>
              </mc:Choice>
              <mc:Fallback>
                <p:oleObj name="Equation" r:id="rId19" imgW="215640" imgH="266400" progId="Equation.DSMT4">
                  <p:embed/>
                  <p:pic>
                    <p:nvPicPr>
                      <p:cNvPr id="15" name="Object 14"/>
                      <p:cNvPicPr/>
                      <p:nvPr/>
                    </p:nvPicPr>
                    <p:blipFill>
                      <a:blip r:embed="rId20"/>
                      <a:stretch>
                        <a:fillRect/>
                      </a:stretch>
                    </p:blipFill>
                    <p:spPr>
                      <a:xfrm>
                        <a:off x="358776" y="5484965"/>
                        <a:ext cx="274637" cy="34131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068388" y="4819650"/>
          <a:ext cx="290512" cy="355600"/>
        </p:xfrm>
        <a:graphic>
          <a:graphicData uri="http://schemas.openxmlformats.org/presentationml/2006/ole">
            <mc:AlternateContent xmlns:mc="http://schemas.openxmlformats.org/markup-compatibility/2006">
              <mc:Choice xmlns:v="urn:schemas-microsoft-com:vml" Requires="v">
                <p:oleObj name="Equation" r:id="rId21" imgW="228600" imgH="279360" progId="Equation.DSMT4">
                  <p:embed/>
                </p:oleObj>
              </mc:Choice>
              <mc:Fallback>
                <p:oleObj name="Equation" r:id="rId21" imgW="228600" imgH="279360" progId="Equation.DSMT4">
                  <p:embed/>
                  <p:pic>
                    <p:nvPicPr>
                      <p:cNvPr id="16" name="Object 15"/>
                      <p:cNvPicPr/>
                      <p:nvPr/>
                    </p:nvPicPr>
                    <p:blipFill>
                      <a:blip r:embed="rId22"/>
                      <a:stretch>
                        <a:fillRect/>
                      </a:stretch>
                    </p:blipFill>
                    <p:spPr>
                      <a:xfrm>
                        <a:off x="1068388" y="4819650"/>
                        <a:ext cx="290512" cy="3556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1806575" y="4832350"/>
          <a:ext cx="322263" cy="355600"/>
        </p:xfrm>
        <a:graphic>
          <a:graphicData uri="http://schemas.openxmlformats.org/presentationml/2006/ole">
            <mc:AlternateContent xmlns:mc="http://schemas.openxmlformats.org/markup-compatibility/2006">
              <mc:Choice xmlns:v="urn:schemas-microsoft-com:vml" Requires="v">
                <p:oleObj name="Equation" r:id="rId23" imgW="253800" imgH="279360" progId="Equation.DSMT4">
                  <p:embed/>
                </p:oleObj>
              </mc:Choice>
              <mc:Fallback>
                <p:oleObj name="Equation" r:id="rId23" imgW="253800" imgH="279360" progId="Equation.DSMT4">
                  <p:embed/>
                  <p:pic>
                    <p:nvPicPr>
                      <p:cNvPr id="17" name="Object 16"/>
                      <p:cNvPicPr/>
                      <p:nvPr/>
                    </p:nvPicPr>
                    <p:blipFill>
                      <a:blip r:embed="rId24"/>
                      <a:stretch>
                        <a:fillRect/>
                      </a:stretch>
                    </p:blipFill>
                    <p:spPr>
                      <a:xfrm>
                        <a:off x="1806575" y="4832350"/>
                        <a:ext cx="322263" cy="35560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2592388" y="4794250"/>
          <a:ext cx="306387" cy="355600"/>
        </p:xfrm>
        <a:graphic>
          <a:graphicData uri="http://schemas.openxmlformats.org/presentationml/2006/ole">
            <mc:AlternateContent xmlns:mc="http://schemas.openxmlformats.org/markup-compatibility/2006">
              <mc:Choice xmlns:v="urn:schemas-microsoft-com:vml" Requires="v">
                <p:oleObj name="Equation" r:id="rId25" imgW="241200" imgH="279360" progId="Equation.DSMT4">
                  <p:embed/>
                </p:oleObj>
              </mc:Choice>
              <mc:Fallback>
                <p:oleObj name="Equation" r:id="rId25" imgW="241200" imgH="279360" progId="Equation.DSMT4">
                  <p:embed/>
                  <p:pic>
                    <p:nvPicPr>
                      <p:cNvPr id="18" name="Object 17"/>
                      <p:cNvPicPr/>
                      <p:nvPr/>
                    </p:nvPicPr>
                    <p:blipFill>
                      <a:blip r:embed="rId26"/>
                      <a:stretch>
                        <a:fillRect/>
                      </a:stretch>
                    </p:blipFill>
                    <p:spPr>
                      <a:xfrm>
                        <a:off x="2592388" y="4794250"/>
                        <a:ext cx="306387" cy="3556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3332163" y="4833938"/>
          <a:ext cx="322262" cy="355600"/>
        </p:xfrm>
        <a:graphic>
          <a:graphicData uri="http://schemas.openxmlformats.org/presentationml/2006/ole">
            <mc:AlternateContent xmlns:mc="http://schemas.openxmlformats.org/markup-compatibility/2006">
              <mc:Choice xmlns:v="urn:schemas-microsoft-com:vml" Requires="v">
                <p:oleObj name="Equation" r:id="rId27" imgW="253800" imgH="279360" progId="Equation.DSMT4">
                  <p:embed/>
                </p:oleObj>
              </mc:Choice>
              <mc:Fallback>
                <p:oleObj name="Equation" r:id="rId27" imgW="253800" imgH="279360" progId="Equation.DSMT4">
                  <p:embed/>
                  <p:pic>
                    <p:nvPicPr>
                      <p:cNvPr id="19" name="Object 18"/>
                      <p:cNvPicPr/>
                      <p:nvPr/>
                    </p:nvPicPr>
                    <p:blipFill>
                      <a:blip r:embed="rId28"/>
                      <a:stretch>
                        <a:fillRect/>
                      </a:stretch>
                    </p:blipFill>
                    <p:spPr>
                      <a:xfrm>
                        <a:off x="3332163" y="4833938"/>
                        <a:ext cx="322262" cy="3556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4052888" y="4833938"/>
          <a:ext cx="322262" cy="355600"/>
        </p:xfrm>
        <a:graphic>
          <a:graphicData uri="http://schemas.openxmlformats.org/presentationml/2006/ole">
            <mc:AlternateContent xmlns:mc="http://schemas.openxmlformats.org/markup-compatibility/2006">
              <mc:Choice xmlns:v="urn:schemas-microsoft-com:vml" Requires="v">
                <p:oleObj name="Equation" r:id="rId29" imgW="253800" imgH="279360" progId="Equation.DSMT4">
                  <p:embed/>
                </p:oleObj>
              </mc:Choice>
              <mc:Fallback>
                <p:oleObj name="Equation" r:id="rId29" imgW="253800" imgH="279360" progId="Equation.DSMT4">
                  <p:embed/>
                  <p:pic>
                    <p:nvPicPr>
                      <p:cNvPr id="20" name="Object 19"/>
                      <p:cNvPicPr/>
                      <p:nvPr/>
                    </p:nvPicPr>
                    <p:blipFill>
                      <a:blip r:embed="rId30"/>
                      <a:stretch>
                        <a:fillRect/>
                      </a:stretch>
                    </p:blipFill>
                    <p:spPr>
                      <a:xfrm>
                        <a:off x="4052888" y="4833938"/>
                        <a:ext cx="322262" cy="3556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1052513" y="5476875"/>
          <a:ext cx="307975" cy="357188"/>
        </p:xfrm>
        <a:graphic>
          <a:graphicData uri="http://schemas.openxmlformats.org/presentationml/2006/ole">
            <mc:AlternateContent xmlns:mc="http://schemas.openxmlformats.org/markup-compatibility/2006">
              <mc:Choice xmlns:v="urn:schemas-microsoft-com:vml" Requires="v">
                <p:oleObj name="Equation" r:id="rId31" imgW="241200" imgH="279360" progId="Equation.DSMT4">
                  <p:embed/>
                </p:oleObj>
              </mc:Choice>
              <mc:Fallback>
                <p:oleObj name="Equation" r:id="rId31" imgW="241200" imgH="279360" progId="Equation.DSMT4">
                  <p:embed/>
                  <p:pic>
                    <p:nvPicPr>
                      <p:cNvPr id="21" name="Object 20"/>
                      <p:cNvPicPr/>
                      <p:nvPr/>
                    </p:nvPicPr>
                    <p:blipFill>
                      <a:blip r:embed="rId32"/>
                      <a:stretch>
                        <a:fillRect/>
                      </a:stretch>
                    </p:blipFill>
                    <p:spPr>
                      <a:xfrm>
                        <a:off x="1052513" y="5476875"/>
                        <a:ext cx="307975" cy="357188"/>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1738313" y="5473700"/>
          <a:ext cx="357187" cy="357188"/>
        </p:xfrm>
        <a:graphic>
          <a:graphicData uri="http://schemas.openxmlformats.org/presentationml/2006/ole">
            <mc:AlternateContent xmlns:mc="http://schemas.openxmlformats.org/markup-compatibility/2006">
              <mc:Choice xmlns:v="urn:schemas-microsoft-com:vml" Requires="v">
                <p:oleObj name="Equation" r:id="rId33" imgW="279360" imgH="279360" progId="Equation.DSMT4">
                  <p:embed/>
                </p:oleObj>
              </mc:Choice>
              <mc:Fallback>
                <p:oleObj name="Equation" r:id="rId33" imgW="279360" imgH="279360" progId="Equation.DSMT4">
                  <p:embed/>
                  <p:pic>
                    <p:nvPicPr>
                      <p:cNvPr id="26" name="Object 25"/>
                      <p:cNvPicPr/>
                      <p:nvPr/>
                    </p:nvPicPr>
                    <p:blipFill>
                      <a:blip r:embed="rId34"/>
                      <a:stretch>
                        <a:fillRect/>
                      </a:stretch>
                    </p:blipFill>
                    <p:spPr>
                      <a:xfrm>
                        <a:off x="1738313" y="5473700"/>
                        <a:ext cx="357187" cy="357188"/>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2528888" y="5484813"/>
          <a:ext cx="339725" cy="357187"/>
        </p:xfrm>
        <a:graphic>
          <a:graphicData uri="http://schemas.openxmlformats.org/presentationml/2006/ole">
            <mc:AlternateContent xmlns:mc="http://schemas.openxmlformats.org/markup-compatibility/2006">
              <mc:Choice xmlns:v="urn:schemas-microsoft-com:vml" Requires="v">
                <p:oleObj name="Equation" r:id="rId35" imgW="266400" imgH="279360" progId="Equation.DSMT4">
                  <p:embed/>
                </p:oleObj>
              </mc:Choice>
              <mc:Fallback>
                <p:oleObj name="Equation" r:id="rId35" imgW="266400" imgH="279360" progId="Equation.DSMT4">
                  <p:embed/>
                  <p:pic>
                    <p:nvPicPr>
                      <p:cNvPr id="31" name="Object 30"/>
                      <p:cNvPicPr/>
                      <p:nvPr/>
                    </p:nvPicPr>
                    <p:blipFill>
                      <a:blip r:embed="rId36"/>
                      <a:stretch>
                        <a:fillRect/>
                      </a:stretch>
                    </p:blipFill>
                    <p:spPr>
                      <a:xfrm>
                        <a:off x="2528888" y="5484813"/>
                        <a:ext cx="339725" cy="357187"/>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3314700" y="5461000"/>
          <a:ext cx="357188" cy="357188"/>
        </p:xfrm>
        <a:graphic>
          <a:graphicData uri="http://schemas.openxmlformats.org/presentationml/2006/ole">
            <mc:AlternateContent xmlns:mc="http://schemas.openxmlformats.org/markup-compatibility/2006">
              <mc:Choice xmlns:v="urn:schemas-microsoft-com:vml" Requires="v">
                <p:oleObj name="Equation" r:id="rId37" imgW="279360" imgH="279360" progId="Equation.DSMT4">
                  <p:embed/>
                </p:oleObj>
              </mc:Choice>
              <mc:Fallback>
                <p:oleObj name="Equation" r:id="rId37" imgW="279360" imgH="279360" progId="Equation.DSMT4">
                  <p:embed/>
                  <p:pic>
                    <p:nvPicPr>
                      <p:cNvPr id="34" name="Object 33"/>
                      <p:cNvPicPr/>
                      <p:nvPr/>
                    </p:nvPicPr>
                    <p:blipFill>
                      <a:blip r:embed="rId38"/>
                      <a:stretch>
                        <a:fillRect/>
                      </a:stretch>
                    </p:blipFill>
                    <p:spPr>
                      <a:xfrm>
                        <a:off x="3314700" y="5461000"/>
                        <a:ext cx="357188" cy="357188"/>
                      </a:xfrm>
                      <a:prstGeom prst="rect">
                        <a:avLst/>
                      </a:prstGeom>
                    </p:spPr>
                  </p:pic>
                </p:oleObj>
              </mc:Fallback>
            </mc:AlternateContent>
          </a:graphicData>
        </a:graphic>
      </p:graphicFrame>
      <p:graphicFrame>
        <p:nvGraphicFramePr>
          <p:cNvPr id="35" name="Object 34"/>
          <p:cNvGraphicFramePr>
            <a:graphicFrameLocks noChangeAspect="1"/>
          </p:cNvGraphicFramePr>
          <p:nvPr/>
        </p:nvGraphicFramePr>
        <p:xfrm>
          <a:off x="4037013" y="5454650"/>
          <a:ext cx="339725" cy="357188"/>
        </p:xfrm>
        <a:graphic>
          <a:graphicData uri="http://schemas.openxmlformats.org/presentationml/2006/ole">
            <mc:AlternateContent xmlns:mc="http://schemas.openxmlformats.org/markup-compatibility/2006">
              <mc:Choice xmlns:v="urn:schemas-microsoft-com:vml" Requires="v">
                <p:oleObj name="Equation" r:id="rId39" imgW="266400" imgH="279360" progId="Equation.DSMT4">
                  <p:embed/>
                </p:oleObj>
              </mc:Choice>
              <mc:Fallback>
                <p:oleObj name="Equation" r:id="rId39" imgW="266400" imgH="279360" progId="Equation.DSMT4">
                  <p:embed/>
                  <p:pic>
                    <p:nvPicPr>
                      <p:cNvPr id="35" name="Object 34"/>
                      <p:cNvPicPr/>
                      <p:nvPr/>
                    </p:nvPicPr>
                    <p:blipFill>
                      <a:blip r:embed="rId40"/>
                      <a:stretch>
                        <a:fillRect/>
                      </a:stretch>
                    </p:blipFill>
                    <p:spPr>
                      <a:xfrm>
                        <a:off x="4037013" y="5454650"/>
                        <a:ext cx="339725" cy="357188"/>
                      </a:xfrm>
                      <a:prstGeom prst="rect">
                        <a:avLst/>
                      </a:prstGeom>
                    </p:spPr>
                  </p:pic>
                </p:oleObj>
              </mc:Fallback>
            </mc:AlternateContent>
          </a:graphicData>
        </a:graphic>
      </p:graphicFrame>
      <p:sp>
        <p:nvSpPr>
          <p:cNvPr id="36" name="Flowchart: Process 35"/>
          <p:cNvSpPr/>
          <p:nvPr/>
        </p:nvSpPr>
        <p:spPr>
          <a:xfrm>
            <a:off x="4018" y="6865"/>
            <a:ext cx="4733365" cy="607260"/>
          </a:xfrm>
          <a:prstGeom prst="flowChartProcess">
            <a:avLst/>
          </a:prstGeom>
          <a:solidFill>
            <a:srgbClr val="30CF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a:solidFill>
                  <a:srgbClr val="FF3399"/>
                </a:solidFill>
                <a:latin typeface="Times New Roman" panose="02020603050405020304" pitchFamily="18" charset="0"/>
                <a:cs typeface="Times New Roman" panose="02020603050405020304" pitchFamily="18" charset="0"/>
              </a:rPr>
              <a:t>LÝ THUYẾT CẦN NHỚ</a:t>
            </a:r>
            <a:endParaRPr lang="en-US" sz="2800" b="1" dirty="0">
              <a:solidFill>
                <a:srgbClr val="FF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4883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par>
                          <p:cTn id="80" fill="hold">
                            <p:stCondLst>
                              <p:cond delay="500"/>
                            </p:stCondLst>
                            <p:childTnLst>
                              <p:par>
                                <p:cTn id="81" presetID="22" presetClass="entr" presetSubtype="8"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left)">
                                      <p:cBhvr>
                                        <p:cTn id="8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928689" y="1737361"/>
            <a:ext cx="7131094" cy="2939142"/>
          </a:xfrm>
          <a:prstGeom prst="flowChartPunched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45463" y="2554022"/>
            <a:ext cx="6497545"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CÁC BÀI TOÁN VỀ ĐẠI LƯỢNG TỈ LỆ NGHỊCH</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0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79699" y="1998409"/>
            <a:ext cx="10109974" cy="1200329"/>
          </a:xfrm>
          <a:prstGeom prst="rect">
            <a:avLst/>
          </a:prstGeom>
        </p:spPr>
        <p:txBody>
          <a:bodyPr wrap="square">
            <a:spAutoFit/>
          </a:bodyPr>
          <a:lstStyle/>
          <a:p>
            <a:r>
              <a:rPr lang="en-US" sz="2400" b="1" i="1" dirty="0" err="1">
                <a:solidFill>
                  <a:srgbClr val="FF0000"/>
                </a:solidFill>
                <a:latin typeface="Times New Roman" panose="02020603050405020304" pitchFamily="18" charset="0"/>
                <a:ea typeface="Times New Roman" panose="02020603050405020304" pitchFamily="18" charset="0"/>
              </a:rPr>
              <a:t>Bài</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tập</a:t>
            </a:r>
            <a:r>
              <a:rPr lang="en-US" sz="2400" b="1" i="1" dirty="0">
                <a:solidFill>
                  <a:srgbClr val="FF0000"/>
                </a:solidFill>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25 kg </a:t>
            </a:r>
            <a:r>
              <a:rPr lang="en-US" sz="2400" dirty="0" err="1">
                <a:latin typeface="Times New Roman" panose="02020603050405020304" pitchFamily="18" charset="0"/>
                <a:ea typeface="Times New Roman" panose="02020603050405020304" pitchFamily="18" charset="0"/>
              </a:rPr>
              <a:t>gạo</a:t>
            </a:r>
            <a:r>
              <a:rPr lang="en-US" sz="2400" dirty="0">
                <a:latin typeface="Times New Roman" panose="02020603050405020304" pitchFamily="18" charset="0"/>
                <a:ea typeface="Times New Roman" panose="02020603050405020304" pitchFamily="18" charset="0"/>
              </a:rPr>
              <a:t> 20 000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b="1" i="1"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bao </a:t>
            </a:r>
            <a:r>
              <a:rPr lang="en-US" sz="2400" dirty="0" err="1">
                <a:latin typeface="Times New Roman" panose="02020603050405020304" pitchFamily="18" charset="0"/>
                <a:ea typeface="Times New Roman" panose="02020603050405020304" pitchFamily="18" charset="0"/>
              </a:rPr>
              <a:t>nhiêu</a:t>
            </a:r>
            <a:r>
              <a:rPr lang="en-US" sz="2400" dirty="0">
                <a:latin typeface="Times New Roman" panose="02020603050405020304" pitchFamily="18" charset="0"/>
                <a:ea typeface="Times New Roman" panose="02020603050405020304" pitchFamily="18" charset="0"/>
              </a:rPr>
              <a:t> kg </a:t>
            </a:r>
            <a:r>
              <a:rPr lang="en-US" sz="2400" dirty="0" err="1">
                <a:latin typeface="Times New Roman" panose="02020603050405020304" pitchFamily="18" charset="0"/>
                <a:ea typeface="Times New Roman" panose="02020603050405020304" pitchFamily="18" charset="0"/>
              </a:rPr>
              <a:t>gạo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25 000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a:t>
            </a:r>
          </a:p>
          <a:p>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Đáp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20 kg)</a:t>
            </a:r>
            <a:endParaRPr lang="en-US" sz="2400" dirty="0">
              <a:effectLst/>
              <a:latin typeface="Times New Roman" panose="02020603050405020304" pitchFamily="18" charset="0"/>
              <a:ea typeface="Times New Roman" panose="02020603050405020304" pitchFamily="18" charset="0"/>
            </a:endParaRPr>
          </a:p>
        </p:txBody>
      </p:sp>
      <p:sp>
        <p:nvSpPr>
          <p:cNvPr id="20" name="TextBox 19"/>
          <p:cNvSpPr txBox="1"/>
          <p:nvPr/>
        </p:nvSpPr>
        <p:spPr>
          <a:xfrm>
            <a:off x="3930798" y="565241"/>
            <a:ext cx="2523127" cy="1200329"/>
          </a:xfrm>
          <a:prstGeom prst="rect">
            <a:avLst/>
          </a:prstGeom>
          <a:noFill/>
        </p:spPr>
        <p:txBody>
          <a:bodyPr wrap="non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GIAO </a:t>
            </a:r>
            <a:r>
              <a:rPr lang="en-US" sz="3600" dirty="0" err="1">
                <a:solidFill>
                  <a:srgbClr val="FF0000"/>
                </a:solidFill>
                <a:latin typeface="Times New Roman" panose="02020603050405020304" pitchFamily="18" charset="0"/>
                <a:cs typeface="Times New Roman" panose="02020603050405020304" pitchFamily="18" charset="0"/>
              </a:rPr>
              <a:t>VIỆC</a:t>
            </a:r>
            <a:br>
              <a:rPr lang="en-US" sz="3600" dirty="0">
                <a:solidFill>
                  <a:srgbClr val="FF0000"/>
                </a:solidFill>
                <a:latin typeface="Times New Roman" panose="02020603050405020304" pitchFamily="18" charset="0"/>
                <a:cs typeface="Times New Roman" panose="02020603050405020304" pitchFamily="18" charset="0"/>
              </a:rPr>
            </a:b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NHÀ</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64798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Câu hỏi 1: </a:t>
            </a:r>
            <a:r>
              <a:rPr lang="en-US" sz="3200">
                <a:solidFill>
                  <a:schemeClr val="tx1"/>
                </a:solidFill>
                <a:latin typeface="Times New Roman" panose="02020603050405020304" pitchFamily="18" charset="0"/>
                <a:cs typeface="Times New Roman" panose="02020603050405020304" pitchFamily="18" charset="0"/>
              </a:rPr>
              <a:t>y tỉ lệ nghịch với x theo hệ số tỉ lệ a khi: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a:t>
            </a:r>
            <a:r>
              <a:rPr kumimoji="0" lang="vi-VN" sz="3200" b="0" i="0" u="none" strike="noStrike" kern="1200" cap="none" spc="0" normalizeH="0" baseline="0" noProof="0">
                <a:ln>
                  <a:noFill/>
                </a:ln>
                <a:solidFill>
                  <a:prstClr val="black"/>
                </a:solidFill>
                <a:effectLst/>
                <a:uLnTx/>
                <a:uFillTx/>
                <a:latin typeface="+mj-lt"/>
              </a:rPr>
              <a:t>. </a:t>
            </a:r>
            <a:r>
              <a:rPr lang="en-US" sz="3200" noProof="0">
                <a:solidFill>
                  <a:prstClr val="black"/>
                </a:solidFill>
                <a:latin typeface="+mj-lt"/>
              </a:rPr>
              <a:t>y</a:t>
            </a:r>
            <a:r>
              <a:rPr lang="en-US" sz="3200">
                <a:solidFill>
                  <a:prstClr val="black"/>
                </a:solidFill>
                <a:latin typeface="+mj-lt"/>
              </a:rPr>
              <a:t> = ax</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a:t>
            </a:r>
            <a:r>
              <a:rPr kumimoji="0" lang="vi-VN" sz="3200" b="0" i="0" u="none" strike="noStrike" kern="1200" cap="none" spc="0" normalizeH="0" baseline="0" noProof="0">
                <a:ln>
                  <a:noFill/>
                </a:ln>
                <a:solidFill>
                  <a:prstClr val="black"/>
                </a:solidFill>
                <a:effectLst/>
                <a:uLnTx/>
                <a:uFillTx/>
                <a:latin typeface="+mj-lt"/>
                <a:ea typeface="+mn-ea"/>
                <a:cs typeface="+mn-cs"/>
              </a:rPr>
              <a:t>. </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 x:</a:t>
            </a:r>
            <a:r>
              <a:rPr lang="en-US" sz="3200" dirty="0">
                <a:solidFill>
                  <a:prstClr val="black"/>
                </a:solidFill>
                <a:latin typeface="+mj-lt"/>
              </a:rPr>
              <a:t>y = a</a:t>
            </a:r>
            <a:r>
              <a:rPr kumimoji="0" lang="vi-VN" sz="3200" b="0" i="0" u="none" strike="noStrike" kern="1200" cap="none" spc="0" normalizeH="0" baseline="0" noProof="0" dirty="0">
                <a:ln>
                  <a:noFill/>
                </a:ln>
                <a:solidFill>
                  <a:prstClr val="black"/>
                </a:solidFill>
                <a:effectLst/>
                <a:uLnTx/>
                <a:uFillTx/>
                <a:latin typeface="+mj-lt"/>
              </a:rPr>
              <a:t> </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lang="vi-VN" sz="3200" dirty="0">
                <a:solidFill>
                  <a:prstClr val="black"/>
                </a:solidFill>
                <a:latin typeface="+mj-lt"/>
              </a:rPr>
              <a:t>. x.y = a</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3619" y="1980724"/>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5253" y="2837061"/>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0715" y="3001702"/>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6790" y="1896478"/>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graphicFrame>
        <p:nvGraphicFramePr>
          <p:cNvPr id="19" name="Object 18"/>
          <p:cNvGraphicFramePr>
            <a:graphicFrameLocks noChangeAspect="1"/>
          </p:cNvGraphicFramePr>
          <p:nvPr>
            <p:extLst>
              <p:ext uri="{D42A27DB-BD31-4B8C-83A1-F6EECF244321}">
                <p14:modId xmlns:p14="http://schemas.microsoft.com/office/powerpoint/2010/main" val="1749249407"/>
              </p:ext>
            </p:extLst>
          </p:nvPr>
        </p:nvGraphicFramePr>
        <p:xfrm>
          <a:off x="6965950" y="1787525"/>
          <a:ext cx="933450" cy="931863"/>
        </p:xfrm>
        <a:graphic>
          <a:graphicData uri="http://schemas.openxmlformats.org/presentationml/2006/ole">
            <mc:AlternateContent xmlns:mc="http://schemas.openxmlformats.org/markup-compatibility/2006">
              <mc:Choice xmlns:v="urn:schemas-microsoft-com:vml" Requires="v">
                <p:oleObj name="Equation" r:id="rId13" imgW="393480" imgH="393480" progId="Equation.DSMT4">
                  <p:embed/>
                </p:oleObj>
              </mc:Choice>
              <mc:Fallback>
                <p:oleObj name="Equation" r:id="rId13" imgW="393480" imgH="393480" progId="Equation.DSMT4">
                  <p:embed/>
                  <p:pic>
                    <p:nvPicPr>
                      <p:cNvPr id="19" name="Object 18"/>
                      <p:cNvPicPr/>
                      <p:nvPr/>
                    </p:nvPicPr>
                    <p:blipFill>
                      <a:blip r:embed="rId14"/>
                      <a:stretch>
                        <a:fillRect/>
                      </a:stretch>
                    </p:blipFill>
                    <p:spPr>
                      <a:xfrm>
                        <a:off x="6965950" y="1787525"/>
                        <a:ext cx="933450" cy="931863"/>
                      </a:xfrm>
                      <a:prstGeom prst="rect">
                        <a:avLst/>
                      </a:prstGeom>
                    </p:spPr>
                  </p:pic>
                </p:oleObj>
              </mc:Fallback>
            </mc:AlternateContent>
          </a:graphicData>
        </a:graphic>
      </p:graphicFrame>
    </p:spTree>
    <p:extLst>
      <p:ext uri="{BB962C8B-B14F-4D97-AF65-F5344CB8AC3E}">
        <p14:creationId xmlns:p14="http://schemas.microsoft.com/office/powerpoint/2010/main" val="23098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anim calcmode="lin" valueType="num">
                                      <p:cBhvr>
                                        <p:cTn id="47" dur="500" fill="hold"/>
                                        <p:tgtEl>
                                          <p:spTgt spid="19"/>
                                        </p:tgtEl>
                                        <p:attrNameLst>
                                          <p:attrName>ppt_x</p:attrName>
                                        </p:attrNameLst>
                                      </p:cBhvr>
                                      <p:tavLst>
                                        <p:tav tm="0">
                                          <p:val>
                                            <p:strVal val="#ppt_x"/>
                                          </p:val>
                                        </p:tav>
                                        <p:tav tm="100000">
                                          <p:val>
                                            <p:strVal val="#ppt_x"/>
                                          </p:val>
                                        </p:tav>
                                      </p:tavLst>
                                    </p:anim>
                                    <p:anim calcmode="lin" valueType="num">
                                      <p:cBhvr>
                                        <p:cTn id="4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00B05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67115" y="2248437"/>
            <a:ext cx="7032808" cy="388862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của</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nhập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về</a:t>
            </a:r>
            <a:r>
              <a:rPr lang="en-US" sz="2500" dirty="0">
                <a:solidFill>
                  <a:srgbClr val="0000FF"/>
                </a:solidFill>
                <a:latin typeface="Times New Roman" panose="02020603050405020304" pitchFamily="18" charset="0"/>
                <a:cs typeface="Times New Roman" panose="02020603050405020304" pitchFamily="18" charset="0"/>
              </a:rPr>
              <a:t> 20 kg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xanh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giúp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chia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thành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các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nhỏ</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bằng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nhau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dễ</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a:solidFill>
                  <a:srgbClr val="FF0000"/>
                </a:solidFill>
                <a:latin typeface="Times New Roman" panose="02020603050405020304" pitchFamily="18" charset="0"/>
                <a:cs typeface="Times New Roman" panose="02020603050405020304" pitchFamily="18" charset="0"/>
              </a:rPr>
              <a:t>s </a:t>
            </a:r>
            <a:r>
              <a:rPr lang="en-US" sz="2500" dirty="0" err="1">
                <a:solidFill>
                  <a:srgbClr val="FF0000"/>
                </a:solidFill>
                <a:latin typeface="Times New Roman" panose="02020603050405020304" pitchFamily="18" charset="0"/>
                <a:cs typeface="Times New Roman" panose="02020603050405020304" pitchFamily="18" charset="0"/>
              </a:rPr>
              <a:t>là</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số</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a:solidFill>
                  <a:srgbClr val="FF0000"/>
                </a:solidFill>
                <a:latin typeface="Times New Roman" panose="02020603050405020304" pitchFamily="18" charset="0"/>
                <a:cs typeface="Times New Roman" panose="02020603050405020304" pitchFamily="18" charset="0"/>
              </a:rPr>
              <a:t>m (kg) </a:t>
            </a:r>
            <a:r>
              <a:rPr lang="en-US" sz="2500" dirty="0" err="1">
                <a:solidFill>
                  <a:srgbClr val="FF0000"/>
                </a:solidFill>
                <a:latin typeface="Times New Roman" panose="02020603050405020304" pitchFamily="18" charset="0"/>
                <a:cs typeface="Times New Roman" panose="02020603050405020304" pitchFamily="18" charset="0"/>
              </a:rPr>
              <a:t>là</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khối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lượng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mỗi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gói</a:t>
            </a:r>
            <a:r>
              <a:rPr lang="en-US" sz="2500" dirty="0">
                <a:solidFill>
                  <a:srgbClr val="FF0000"/>
                </a:solidFill>
                <a:latin typeface="Times New Roman" panose="02020603050405020304" pitchFamily="18" charset="0"/>
                <a:cs typeface="Times New Roman" panose="02020603050405020304" pitchFamily="18" charset="0"/>
              </a:rPr>
              <a:t>. </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tích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s.m</a:t>
            </a: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tìm</a:t>
            </a:r>
            <a:r>
              <a:rPr lang="en-US" sz="2500" dirty="0">
                <a:solidFill>
                  <a:srgbClr val="FF0000"/>
                </a:solidFill>
                <a:latin typeface="Times New Roman" panose="02020603050405020304" pitchFamily="18" charset="0"/>
                <a:cs typeface="Times New Roman" panose="02020603050405020304" pitchFamily="18" charset="0"/>
              </a:rPr>
              <a:t> s</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0,5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1</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=2</a:t>
            </a:r>
          </a:p>
        </p:txBody>
      </p:sp>
      <p:pic>
        <p:nvPicPr>
          <p:cNvPr id="3" name="Picture 2"/>
          <p:cNvPicPr>
            <a:picLocks noChangeAspect="1"/>
          </p:cNvPicPr>
          <p:nvPr/>
        </p:nvPicPr>
        <p:blipFill>
          <a:blip r:embed="rId2"/>
          <a:stretch>
            <a:fillRect/>
          </a:stretch>
        </p:blipFill>
        <p:spPr>
          <a:xfrm>
            <a:off x="841234" y="2095274"/>
            <a:ext cx="3107401" cy="404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952454" y="1361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841234" y="1308501"/>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
        <p:nvSpPr>
          <p:cNvPr id="4" name="TextBox 3">
            <a:extLst>
              <a:ext uri="{FF2B5EF4-FFF2-40B4-BE49-F238E27FC236}">
                <a16:creationId xmlns:a16="http://schemas.microsoft.com/office/drawing/2014/main" id="{F034D2F9-8B75-BF84-114D-238CCC60B82B}"/>
              </a:ext>
            </a:extLst>
          </p:cNvPr>
          <p:cNvSpPr txBox="1"/>
          <p:nvPr/>
        </p:nvSpPr>
        <p:spPr>
          <a:xfrm>
            <a:off x="466725" y="720936"/>
            <a:ext cx="6096000" cy="584775"/>
          </a:xfrm>
          <a:prstGeom prst="rect">
            <a:avLst/>
          </a:prstGeom>
          <a:noFill/>
        </p:spPr>
        <p:txBody>
          <a:bodyPr wrap="square">
            <a:spAutoFit/>
          </a:bodyPr>
          <a:lstStyle/>
          <a:p>
            <a:r>
              <a:rPr lang="vi-VN" sz="3200" b="1" dirty="0">
                <a:solidFill>
                  <a:srgbClr val="FF0000"/>
                </a:solidFill>
                <a:effectLst/>
                <a:latin typeface="Times New Roman" panose="02020603050405020304" pitchFamily="18" charset="0"/>
                <a:ea typeface="Calibri" panose="020F0502020204030204" pitchFamily="34" charset="0"/>
              </a:rPr>
              <a:t>1.</a:t>
            </a:r>
            <a:r>
              <a:rPr lang="nl-NL" sz="3200" b="1" dirty="0">
                <a:solidFill>
                  <a:srgbClr val="FF0000"/>
                </a:solidFill>
                <a:effectLst/>
                <a:latin typeface="Times New Roman" panose="02020603050405020304" pitchFamily="18" charset="0"/>
                <a:ea typeface="Calibri" panose="020F0502020204030204" pitchFamily="34" charset="0"/>
              </a:rPr>
              <a:t> Đại lượng tỉ lệ nghịch</a:t>
            </a:r>
            <a:endParaRPr lang="en-US" sz="3200" dirty="0">
              <a:solidFill>
                <a:srgbClr val="FF0000"/>
              </a:solidFill>
            </a:endParaRPr>
          </a:p>
        </p:txBody>
      </p:sp>
    </p:spTree>
    <p:extLst>
      <p:ext uri="{BB962C8B-B14F-4D97-AF65-F5344CB8AC3E}">
        <p14:creationId xmlns:p14="http://schemas.microsoft.com/office/powerpoint/2010/main" val="1497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hỏi 2: </a:t>
            </a:r>
            <a:r>
              <a:rPr lang="en-US" sz="2800">
                <a:solidFill>
                  <a:schemeClr val="tx1"/>
                </a:solidFill>
                <a:latin typeface="Times New Roman" panose="02020603050405020304" pitchFamily="18" charset="0"/>
                <a:cs typeface="Times New Roman" panose="02020603050405020304" pitchFamily="18" charset="0"/>
              </a:rPr>
              <a:t>y tỉ lệ nghịch với x theo hệ số tỉ lệ a thì x tỉ lệ nghịch với y theo hệ số tỉ lệ:</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A</a:t>
            </a:r>
            <a:r>
              <a:rPr kumimoji="0" lang="vi-VN" sz="3200" b="0" i="0" u="none" strike="noStrike" kern="1200" cap="none" spc="0" normalizeH="0" baseline="0" noProof="0">
                <a:ln>
                  <a:noFill/>
                </a:ln>
                <a:solidFill>
                  <a:prstClr val="black"/>
                </a:solidFill>
                <a:effectLst/>
                <a:uLnTx/>
                <a:uFillTx/>
                <a:latin typeface="+mj-lt"/>
                <a:ea typeface="+mn-ea"/>
                <a:cs typeface="+mn-cs"/>
              </a:rPr>
              <a:t>. </a:t>
            </a:r>
            <a:r>
              <a:rPr kumimoji="0" lang="en-US" sz="3200" b="0" i="0" u="none" strike="noStrike" kern="1200" cap="none" spc="0" normalizeH="0" baseline="0" noProof="0">
                <a:ln>
                  <a:noFill/>
                </a:ln>
                <a:solidFill>
                  <a:prstClr val="black"/>
                </a:solidFill>
                <a:effectLst/>
                <a:uLnTx/>
                <a:uFillTx/>
                <a:latin typeface="+mj-lt"/>
                <a:ea typeface="+mn-ea"/>
                <a:cs typeface="+mn-cs"/>
              </a:rPr>
              <a:t>a</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106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D. </a:t>
            </a:r>
            <a:r>
              <a:rPr lang="vi-VN" sz="3200" dirty="0">
                <a:solidFill>
                  <a:prstClr val="black"/>
                </a:solidFill>
                <a:latin typeface="+mj-lt"/>
              </a:rPr>
              <a:t>a</a:t>
            </a:r>
            <a:r>
              <a:rPr kumimoji="0" lang="vi-VN" sz="3200" b="0" i="0" u="none" strike="noStrike" kern="1200" cap="none" spc="0" normalizeH="0" baseline="0" noProof="0" dirty="0">
                <a:ln>
                  <a:noFill/>
                </a:ln>
                <a:solidFill>
                  <a:prstClr val="black"/>
                </a:solidFill>
                <a:effectLst/>
                <a:uLnTx/>
                <a:uFillTx/>
                <a:latin typeface="+mj-lt"/>
              </a:rPr>
              <a:t> : 2</a:t>
            </a:r>
            <a:endParaRPr kumimoji="0" lang="vi-VN" sz="32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5" name="Object 4"/>
          <p:cNvGraphicFramePr>
            <a:graphicFrameLocks noChangeAspect="1"/>
          </p:cNvGraphicFramePr>
          <p:nvPr/>
        </p:nvGraphicFramePr>
        <p:xfrm>
          <a:off x="1727959" y="3038344"/>
          <a:ext cx="445397" cy="371164"/>
        </p:xfrm>
        <a:graphic>
          <a:graphicData uri="http://schemas.openxmlformats.org/presentationml/2006/ole">
            <mc:AlternateContent xmlns:mc="http://schemas.openxmlformats.org/markup-compatibility/2006">
              <mc:Choice xmlns:v="urn:schemas-microsoft-com:vml" Requires="v">
                <p:oleObj name="Equation" r:id="rId15" imgW="304560" imgH="253800" progId="Equation.DSMT4">
                  <p:embed/>
                </p:oleObj>
              </mc:Choice>
              <mc:Fallback>
                <p:oleObj name="Equation" r:id="rId15" imgW="304560" imgH="253800" progId="Equation.DSMT4">
                  <p:embed/>
                  <p:pic>
                    <p:nvPicPr>
                      <p:cNvPr id="5" name="Object 4"/>
                      <p:cNvPicPr/>
                      <p:nvPr/>
                    </p:nvPicPr>
                    <p:blipFill>
                      <a:blip r:embed="rId16"/>
                      <a:stretch>
                        <a:fillRect/>
                      </a:stretch>
                    </p:blipFill>
                    <p:spPr>
                      <a:xfrm>
                        <a:off x="1727959" y="3038344"/>
                        <a:ext cx="445397" cy="371164"/>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7026705" y="1857541"/>
          <a:ext cx="326634" cy="843804"/>
        </p:xfrm>
        <a:graphic>
          <a:graphicData uri="http://schemas.openxmlformats.org/presentationml/2006/ole">
            <mc:AlternateContent xmlns:mc="http://schemas.openxmlformats.org/markup-compatibility/2006">
              <mc:Choice xmlns:v="urn:schemas-microsoft-com:vml" Requires="v">
                <p:oleObj name="Equation" r:id="rId17" imgW="152280" imgH="393480" progId="Equation.DSMT4">
                  <p:embed/>
                </p:oleObj>
              </mc:Choice>
              <mc:Fallback>
                <p:oleObj name="Equation" r:id="rId17" imgW="152280" imgH="393480" progId="Equation.DSMT4">
                  <p:embed/>
                  <p:pic>
                    <p:nvPicPr>
                      <p:cNvPr id="8" name="Object 7"/>
                      <p:cNvPicPr/>
                      <p:nvPr/>
                    </p:nvPicPr>
                    <p:blipFill>
                      <a:blip r:embed="rId18"/>
                      <a:stretch>
                        <a:fillRect/>
                      </a:stretch>
                    </p:blipFill>
                    <p:spPr>
                      <a:xfrm>
                        <a:off x="7026705" y="1857541"/>
                        <a:ext cx="326634" cy="843804"/>
                      </a:xfrm>
                      <a:prstGeom prst="rect">
                        <a:avLst/>
                      </a:prstGeom>
                    </p:spPr>
                  </p:pic>
                </p:oleObj>
              </mc:Fallback>
            </mc:AlternateContent>
          </a:graphicData>
        </a:graphic>
      </p:graphicFrame>
    </p:spTree>
    <p:extLst>
      <p:ext uri="{BB962C8B-B14F-4D97-AF65-F5344CB8AC3E}">
        <p14:creationId xmlns:p14="http://schemas.microsoft.com/office/powerpoint/2010/main" val="147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10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15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anim calcmode="lin" valueType="num">
                                      <p:cBhvr>
                                        <p:cTn id="52" dur="500" fill="hold"/>
                                        <p:tgtEl>
                                          <p:spTgt spid="5"/>
                                        </p:tgtEl>
                                        <p:attrNameLst>
                                          <p:attrName>ppt_x</p:attrName>
                                        </p:attrNameLst>
                                      </p:cBhvr>
                                      <p:tavLst>
                                        <p:tav tm="0">
                                          <p:val>
                                            <p:strVal val="#ppt_x"/>
                                          </p:val>
                                        </p:tav>
                                        <p:tav tm="100000">
                                          <p:val>
                                            <p:strVal val="#ppt_x"/>
                                          </p:val>
                                        </p:tav>
                                      </p:tavLst>
                                    </p:anim>
                                    <p:anim calcmode="lin" valueType="num">
                                      <p:cBhvr>
                                        <p:cTn id="5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26"/>
                                        </p:tgtEl>
                                        <p:attrNameLst>
                                          <p:attrName>fillcolor</p:attrName>
                                        </p:attrNameLst>
                                      </p:cBhvr>
                                      <p:to>
                                        <a:srgbClr val="FFF2CC"/>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47"/>
                                        </p:tgtEl>
                                        <p:attrNameLst>
                                          <p:attrName>style.visibility</p:attrName>
                                        </p:attrNameLst>
                                      </p:cBhvr>
                                      <p:to>
                                        <p:strVal val="visible"/>
                                      </p:to>
                                    </p:set>
                                    <p:anim calcmode="lin" valueType="num">
                                      <p:cBhvr>
                                        <p:cTn id="63" dur="250" fill="hold"/>
                                        <p:tgtEl>
                                          <p:spTgt spid="47"/>
                                        </p:tgtEl>
                                        <p:attrNameLst>
                                          <p:attrName>ppt_w</p:attrName>
                                        </p:attrNameLst>
                                      </p:cBhvr>
                                      <p:tavLst>
                                        <p:tav tm="0">
                                          <p:val>
                                            <p:strVal val="4*#ppt_w"/>
                                          </p:val>
                                        </p:tav>
                                        <p:tav tm="100000">
                                          <p:val>
                                            <p:strVal val="#ppt_w"/>
                                          </p:val>
                                        </p:tav>
                                      </p:tavLst>
                                    </p:anim>
                                    <p:anim calcmode="lin" valueType="num">
                                      <p:cBhvr>
                                        <p:cTn id="6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Check mark.wav"/>
                                        </p:tgtEl>
                                      </p:cMediaNode>
                                    </p:audio>
                                  </p:subTnLst>
                                </p:cTn>
                              </p:par>
                              <p:par>
                                <p:cTn id="65" presetID="1" presetClass="emph" presetSubtype="2" fill="hold" nodeType="withEffect">
                                  <p:stCondLst>
                                    <p:cond delay="1000"/>
                                  </p:stCondLst>
                                  <p:childTnLst>
                                    <p:animClr clrSpc="rgb" dir="cw">
                                      <p:cBhvr>
                                        <p:cTn id="66" dur="250" fill="hold"/>
                                        <p:tgtEl>
                                          <p:spTgt spid="26"/>
                                        </p:tgtEl>
                                        <p:attrNameLst>
                                          <p:attrName>fillcolor</p:attrName>
                                        </p:attrNameLst>
                                      </p:cBhvr>
                                      <p:to>
                                        <a:srgbClr val="00B050"/>
                                      </p:to>
                                    </p:animClr>
                                    <p:set>
                                      <p:cBhvr>
                                        <p:cTn id="67" dur="250" fill="hold"/>
                                        <p:tgtEl>
                                          <p:spTgt spid="26"/>
                                        </p:tgtEl>
                                        <p:attrNameLst>
                                          <p:attrName>fill.type</p:attrName>
                                        </p:attrNameLst>
                                      </p:cBhvr>
                                      <p:to>
                                        <p:strVal val="solid"/>
                                      </p:to>
                                    </p:set>
                                    <p:set>
                                      <p:cBhvr>
                                        <p:cTn id="6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42"/>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2"/>
                                        </p:tgtEl>
                                        <p:attrNameLst>
                                          <p:attrName>fillcolor</p:attrName>
                                        </p:attrNameLst>
                                      </p:cBhvr>
                                      <p:to>
                                        <a:srgbClr val="FFF2CC"/>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3"/>
                                        </p:tgtEl>
                                        <p:attrNameLst>
                                          <p:attrName>style.visibility</p:attrName>
                                        </p:attrNameLst>
                                      </p:cBhvr>
                                      <p:to>
                                        <p:strVal val="visible"/>
                                      </p:to>
                                    </p:set>
                                    <p:anim calcmode="lin" valueType="num">
                                      <p:cBhvr>
                                        <p:cTn id="78" dur="250" fill="hold"/>
                                        <p:tgtEl>
                                          <p:spTgt spid="53"/>
                                        </p:tgtEl>
                                        <p:attrNameLst>
                                          <p:attrName>ppt_w</p:attrName>
                                        </p:attrNameLst>
                                      </p:cBhvr>
                                      <p:tavLst>
                                        <p:tav tm="0">
                                          <p:val>
                                            <p:strVal val="4*#ppt_w"/>
                                          </p:val>
                                        </p:tav>
                                        <p:tav tm="100000">
                                          <p:val>
                                            <p:strVal val="#ppt_w"/>
                                          </p:val>
                                        </p:tav>
                                      </p:tavLst>
                                    </p:anim>
                                    <p:anim calcmode="lin" valueType="num">
                                      <p:cBhvr>
                                        <p:cTn id="7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2"/>
                                        </p:tgtEl>
                                        <p:attrNameLst>
                                          <p:attrName>fillcolor</p:attrName>
                                        </p:attrNameLst>
                                      </p:cBhvr>
                                      <p:to>
                                        <a:srgbClr val="FFFF00"/>
                                      </p:to>
                                    </p:animClr>
                                    <p:set>
                                      <p:cBhvr>
                                        <p:cTn id="82" dur="250" fill="hold"/>
                                        <p:tgtEl>
                                          <p:spTgt spid="42"/>
                                        </p:tgtEl>
                                        <p:attrNameLst>
                                          <p:attrName>fill.type</p:attrName>
                                        </p:attrNameLst>
                                      </p:cBhvr>
                                      <p:to>
                                        <p:strVal val="solid"/>
                                      </p:to>
                                    </p:set>
                                    <p:set>
                                      <p:cBhvr>
                                        <p:cTn id="8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4" restart="whenNotActive" fill="hold" evtFilter="cancelBubble" nodeType="interactiveSeq">
                <p:stCondLst>
                  <p:cond evt="onClick" delay="0">
                    <p:tgtEl>
                      <p:spTgt spid="43"/>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3"/>
                                        </p:tgtEl>
                                        <p:attrNameLst>
                                          <p:attrName>fillcolor</p:attrName>
                                        </p:attrNameLst>
                                      </p:cBhvr>
                                      <p:to>
                                        <a:srgbClr val="FFF2CC"/>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51"/>
                                        </p:tgtEl>
                                        <p:attrNameLst>
                                          <p:attrName>style.visibility</p:attrName>
                                        </p:attrNameLst>
                                      </p:cBhvr>
                                      <p:to>
                                        <p:strVal val="visible"/>
                                      </p:to>
                                    </p:set>
                                    <p:anim calcmode="lin" valueType="num">
                                      <p:cBhvr>
                                        <p:cTn id="93" dur="250" fill="hold"/>
                                        <p:tgtEl>
                                          <p:spTgt spid="51"/>
                                        </p:tgtEl>
                                        <p:attrNameLst>
                                          <p:attrName>ppt_w</p:attrName>
                                        </p:attrNameLst>
                                      </p:cBhvr>
                                      <p:tavLst>
                                        <p:tav tm="0">
                                          <p:val>
                                            <p:strVal val="4*#ppt_w"/>
                                          </p:val>
                                        </p:tav>
                                        <p:tav tm="100000">
                                          <p:val>
                                            <p:strVal val="#ppt_w"/>
                                          </p:val>
                                        </p:tav>
                                      </p:tavLst>
                                    </p:anim>
                                    <p:anim calcmode="lin" valueType="num">
                                      <p:cBhvr>
                                        <p:cTn id="9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par>
                                <p:cTn id="95" presetID="1" presetClass="emph" presetSubtype="2" fill="hold" nodeType="withEffect">
                                  <p:stCondLst>
                                    <p:cond delay="1000"/>
                                  </p:stCondLst>
                                  <p:childTnLst>
                                    <p:animClr clrSpc="rgb" dir="cw">
                                      <p:cBhvr>
                                        <p:cTn id="96" dur="250" fill="hold"/>
                                        <p:tgtEl>
                                          <p:spTgt spid="43"/>
                                        </p:tgtEl>
                                        <p:attrNameLst>
                                          <p:attrName>fillcolor</p:attrName>
                                        </p:attrNameLst>
                                      </p:cBhvr>
                                      <p:to>
                                        <a:srgbClr val="FFFF00"/>
                                      </p:to>
                                    </p:animClr>
                                    <p:set>
                                      <p:cBhvr>
                                        <p:cTn id="97" dur="250" fill="hold"/>
                                        <p:tgtEl>
                                          <p:spTgt spid="43"/>
                                        </p:tgtEl>
                                        <p:attrNameLst>
                                          <p:attrName>fill.type</p:attrName>
                                        </p:attrNameLst>
                                      </p:cBhvr>
                                      <p:to>
                                        <p:strVal val="solid"/>
                                      </p:to>
                                    </p:set>
                                    <p:set>
                                      <p:cBhvr>
                                        <p:cTn id="9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9" restart="whenNotActive" fill="hold" evtFilter="cancelBubble" nodeType="interactiveSeq">
                <p:stCondLst>
                  <p:cond evt="onClick" delay="0">
                    <p:tgtEl>
                      <p:spTgt spid="44"/>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250" fill="hold"/>
                                        <p:tgtEl>
                                          <p:spTgt spid="44"/>
                                        </p:tgtEl>
                                        <p:attrNameLst>
                                          <p:attrName>fillcolor</p:attrName>
                                        </p:attrNameLst>
                                      </p:cBhvr>
                                      <p:to>
                                        <a:srgbClr val="FFF2CC"/>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9"/>
                                        </p:tgtEl>
                                        <p:attrNameLst>
                                          <p:attrName>style.visibility</p:attrName>
                                        </p:attrNameLst>
                                      </p:cBhvr>
                                      <p:to>
                                        <p:strVal val="visible"/>
                                      </p:to>
                                    </p:set>
                                    <p:anim calcmode="lin" valueType="num">
                                      <p:cBhvr>
                                        <p:cTn id="108" dur="250" fill="hold"/>
                                        <p:tgtEl>
                                          <p:spTgt spid="49"/>
                                        </p:tgtEl>
                                        <p:attrNameLst>
                                          <p:attrName>ppt_w</p:attrName>
                                        </p:attrNameLst>
                                      </p:cBhvr>
                                      <p:tavLst>
                                        <p:tav tm="0">
                                          <p:val>
                                            <p:strVal val="4*#ppt_w"/>
                                          </p:val>
                                        </p:tav>
                                        <p:tav tm="100000">
                                          <p:val>
                                            <p:strVal val="#ppt_w"/>
                                          </p:val>
                                        </p:tav>
                                      </p:tavLst>
                                    </p:anim>
                                    <p:anim calcmode="lin" valueType="num">
                                      <p:cBhvr>
                                        <p:cTn id="10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4" name="Wrong Buzzer.wav"/>
                                        </p:tgtEl>
                                      </p:cMediaNode>
                                    </p:audio>
                                  </p:subTnLst>
                                </p:cTn>
                              </p:par>
                              <p:par>
                                <p:cTn id="110" presetID="1" presetClass="emph" presetSubtype="2" fill="hold" nodeType="withEffect">
                                  <p:stCondLst>
                                    <p:cond delay="1000"/>
                                  </p:stCondLst>
                                  <p:childTnLst>
                                    <p:animClr clrSpc="rgb" dir="cw">
                                      <p:cBhvr>
                                        <p:cTn id="111" dur="250" fill="hold"/>
                                        <p:tgtEl>
                                          <p:spTgt spid="44"/>
                                        </p:tgtEl>
                                        <p:attrNameLst>
                                          <p:attrName>fillcolor</p:attrName>
                                        </p:attrNameLst>
                                      </p:cBhvr>
                                      <p:to>
                                        <a:srgbClr val="FFFF00"/>
                                      </p:to>
                                    </p:animClr>
                                    <p:set>
                                      <p:cBhvr>
                                        <p:cTn id="112" dur="250" fill="hold"/>
                                        <p:tgtEl>
                                          <p:spTgt spid="44"/>
                                        </p:tgtEl>
                                        <p:attrNameLst>
                                          <p:attrName>fill.type</p:attrName>
                                        </p:attrNameLst>
                                      </p:cBhvr>
                                      <p:to>
                                        <p:strVal val="solid"/>
                                      </p:to>
                                    </p:set>
                                    <p:set>
                                      <p:cBhvr>
                                        <p:cTn id="11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hỏi 3: </a:t>
            </a:r>
            <a:r>
              <a:rPr lang="en-US" sz="2800">
                <a:solidFill>
                  <a:schemeClr val="tx1"/>
                </a:solidFill>
                <a:latin typeface="Times New Roman" panose="02020603050405020304" pitchFamily="18" charset="0"/>
                <a:cs typeface="Times New Roman" panose="02020603050405020304" pitchFamily="18" charset="0"/>
              </a:rPr>
              <a:t>Tìm các đại lượng tỉ lệ nghịch trong mỗi công thức sau:</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3200" b="0" i="0" u="none" strike="noStrike" kern="1200" cap="none" spc="0" normalizeH="0" baseline="0" noProof="0">
                <a:ln>
                  <a:noFill/>
                </a:ln>
                <a:solidFill>
                  <a:prstClr val="black"/>
                </a:solidFill>
                <a:effectLst/>
                <a:uLnTx/>
                <a:uFillTx/>
                <a:latin typeface="+mj-lt"/>
              </a:rPr>
              <a:t>. </a:t>
            </a:r>
            <a:r>
              <a:rPr lang="en-US" sz="2800" noProof="0">
                <a:solidFill>
                  <a:schemeClr val="tx1"/>
                </a:solidFill>
                <a:latin typeface="Times New Roman" panose="02020603050405020304" pitchFamily="18" charset="0"/>
                <a:cs typeface="Times New Roman" panose="02020603050405020304" pitchFamily="18" charset="0"/>
              </a:rPr>
              <a:t>(1) và (2)</a:t>
            </a:r>
            <a:r>
              <a:rPr lang="en-US" sz="320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a:t>
            </a:r>
            <a:r>
              <a:rPr kumimoji="0" lang="vi-VN" sz="2800" b="0" i="0" u="none" strike="noStrike" kern="1200" cap="none" spc="0" normalizeH="0" baseline="0" noProof="0">
                <a:ln>
                  <a:noFill/>
                </a:ln>
                <a:solidFill>
                  <a:prstClr val="black"/>
                </a:solidFill>
                <a:effectLst/>
                <a:uLnTx/>
                <a:uFillTx/>
                <a:latin typeface="+mj-lt"/>
                <a:ea typeface="+mn-ea"/>
                <a:cs typeface="+mn-cs"/>
              </a:rPr>
              <a:t>.</a:t>
            </a:r>
            <a:r>
              <a:rPr lang="en-US" sz="2800">
                <a:solidFill>
                  <a:schemeClr val="tx1"/>
                </a:solidFill>
                <a:latin typeface="Times New Roman" panose="02020603050405020304" pitchFamily="18" charset="0"/>
                <a:cs typeface="Times New Roman" panose="02020603050405020304" pitchFamily="18" charset="0"/>
              </a:rPr>
              <a:t> (1) và (3)</a:t>
            </a:r>
            <a:r>
              <a:rPr lang="en-US" sz="3200">
                <a:solidFill>
                  <a:schemeClr val="tx1"/>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mj-lt"/>
                <a:ea typeface="+mn-ea"/>
                <a:cs typeface="+mn-cs"/>
              </a:rPr>
              <a:t> </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rPr>
              <a:t> </a:t>
            </a:r>
            <a:r>
              <a:rPr lang="en-US" sz="2800">
                <a:solidFill>
                  <a:schemeClr val="tx1"/>
                </a:solidFill>
                <a:latin typeface="Times New Roman" panose="02020603050405020304" pitchFamily="18" charset="0"/>
                <a:cs typeface="Times New Roman" panose="02020603050405020304" pitchFamily="18" charset="0"/>
              </a:rPr>
              <a:t>(1), (3) và (4)</a:t>
            </a:r>
            <a:r>
              <a:rPr lang="en-US" sz="320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vi-VN" sz="2800" b="0" i="0" u="none" strike="noStrike" kern="1200" cap="none" spc="0" normalizeH="0" baseline="0" noProof="0">
                <a:ln>
                  <a:noFill/>
                </a:ln>
                <a:solidFill>
                  <a:prstClr val="black"/>
                </a:solidFill>
                <a:effectLst/>
                <a:uLnTx/>
                <a:uFillTx/>
                <a:latin typeface="+mj-lt"/>
                <a:ea typeface="+mn-ea"/>
                <a:cs typeface="+mn-cs"/>
              </a:rPr>
              <a:t>.</a:t>
            </a:r>
            <a:r>
              <a:rPr kumimoji="0" lang="en-US" sz="2800" b="0" i="0" u="none" strike="noStrike" kern="1200" cap="none" spc="0" normalizeH="0" baseline="0" noProof="0">
                <a:ln>
                  <a:noFill/>
                </a:ln>
                <a:solidFill>
                  <a:prstClr val="black"/>
                </a:solidFill>
                <a:effectLst/>
                <a:uLnTx/>
                <a:uFillTx/>
                <a:latin typeface="+mj-lt"/>
                <a:ea typeface="+mn-ea"/>
                <a:cs typeface="+mn-cs"/>
              </a:rPr>
              <a:t> </a:t>
            </a:r>
            <a:r>
              <a:rPr lang="en-US" sz="2800">
                <a:solidFill>
                  <a:schemeClr val="tx1"/>
                </a:solidFill>
                <a:latin typeface="Times New Roman" panose="02020603050405020304" pitchFamily="18" charset="0"/>
                <a:cs typeface="Times New Roman" panose="02020603050405020304" pitchFamily="18" charset="0"/>
              </a:rPr>
              <a:t>(1), (2), (3) và (4)</a:t>
            </a:r>
            <a:r>
              <a:rPr lang="en-US" sz="3200">
                <a:solidFill>
                  <a:schemeClr val="tx1"/>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17" name="Object 16"/>
          <p:cNvGraphicFramePr>
            <a:graphicFrameLocks noChangeAspect="1"/>
          </p:cNvGraphicFramePr>
          <p:nvPr/>
        </p:nvGraphicFramePr>
        <p:xfrm>
          <a:off x="1073150" y="990600"/>
          <a:ext cx="1241425" cy="754063"/>
        </p:xfrm>
        <a:graphic>
          <a:graphicData uri="http://schemas.openxmlformats.org/presentationml/2006/ole">
            <mc:AlternateContent xmlns:mc="http://schemas.openxmlformats.org/markup-compatibility/2006">
              <mc:Choice xmlns:v="urn:schemas-microsoft-com:vml" Requires="v">
                <p:oleObj name="Equation" r:id="rId14" imgW="647640" imgH="393480" progId="Equation.DSMT4">
                  <p:embed/>
                </p:oleObj>
              </mc:Choice>
              <mc:Fallback>
                <p:oleObj name="Equation" r:id="rId14" imgW="647640" imgH="393480" progId="Equation.DSMT4">
                  <p:embed/>
                  <p:pic>
                    <p:nvPicPr>
                      <p:cNvPr id="17" name="Object 16"/>
                      <p:cNvPicPr/>
                      <p:nvPr/>
                    </p:nvPicPr>
                    <p:blipFill>
                      <a:blip r:embed="rId15"/>
                      <a:stretch>
                        <a:fillRect/>
                      </a:stretch>
                    </p:blipFill>
                    <p:spPr>
                      <a:xfrm>
                        <a:off x="1073150" y="990600"/>
                        <a:ext cx="1241425" cy="754063"/>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2444750" y="1184275"/>
          <a:ext cx="1266825" cy="388938"/>
        </p:xfrm>
        <a:graphic>
          <a:graphicData uri="http://schemas.openxmlformats.org/presentationml/2006/ole">
            <mc:AlternateContent xmlns:mc="http://schemas.openxmlformats.org/markup-compatibility/2006">
              <mc:Choice xmlns:v="urn:schemas-microsoft-com:vml" Requires="v">
                <p:oleObj name="Equation" r:id="rId16" imgW="660240" imgH="203040" progId="Equation.DSMT4">
                  <p:embed/>
                </p:oleObj>
              </mc:Choice>
              <mc:Fallback>
                <p:oleObj name="Equation" r:id="rId16" imgW="660240" imgH="203040" progId="Equation.DSMT4">
                  <p:embed/>
                  <p:pic>
                    <p:nvPicPr>
                      <p:cNvPr id="19" name="Object 18"/>
                      <p:cNvPicPr/>
                      <p:nvPr/>
                    </p:nvPicPr>
                    <p:blipFill>
                      <a:blip r:embed="rId17"/>
                      <a:stretch>
                        <a:fillRect/>
                      </a:stretch>
                    </p:blipFill>
                    <p:spPr>
                      <a:xfrm>
                        <a:off x="2444750" y="1184275"/>
                        <a:ext cx="1266825" cy="388938"/>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3774449" y="1176498"/>
          <a:ext cx="1389063" cy="388937"/>
        </p:xfrm>
        <a:graphic>
          <a:graphicData uri="http://schemas.openxmlformats.org/presentationml/2006/ole">
            <mc:AlternateContent xmlns:mc="http://schemas.openxmlformats.org/markup-compatibility/2006">
              <mc:Choice xmlns:v="urn:schemas-microsoft-com:vml" Requires="v">
                <p:oleObj name="Equation" r:id="rId18" imgW="723600" imgH="203040" progId="Equation.DSMT4">
                  <p:embed/>
                </p:oleObj>
              </mc:Choice>
              <mc:Fallback>
                <p:oleObj name="Equation" r:id="rId18" imgW="723600" imgH="203040" progId="Equation.DSMT4">
                  <p:embed/>
                  <p:pic>
                    <p:nvPicPr>
                      <p:cNvPr id="20" name="Object 19"/>
                      <p:cNvPicPr/>
                      <p:nvPr/>
                    </p:nvPicPr>
                    <p:blipFill>
                      <a:blip r:embed="rId19"/>
                      <a:stretch>
                        <a:fillRect/>
                      </a:stretch>
                    </p:blipFill>
                    <p:spPr>
                      <a:xfrm>
                        <a:off x="3774449" y="1176498"/>
                        <a:ext cx="1389063" cy="388937"/>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5202238" y="998538"/>
          <a:ext cx="1289050" cy="754062"/>
        </p:xfrm>
        <a:graphic>
          <a:graphicData uri="http://schemas.openxmlformats.org/presentationml/2006/ole">
            <mc:AlternateContent xmlns:mc="http://schemas.openxmlformats.org/markup-compatibility/2006">
              <mc:Choice xmlns:v="urn:schemas-microsoft-com:vml" Requires="v">
                <p:oleObj name="Equation" r:id="rId20" imgW="672840" imgH="393480" progId="Equation.DSMT4">
                  <p:embed/>
                </p:oleObj>
              </mc:Choice>
              <mc:Fallback>
                <p:oleObj name="Equation" r:id="rId20" imgW="672840" imgH="393480" progId="Equation.DSMT4">
                  <p:embed/>
                  <p:pic>
                    <p:nvPicPr>
                      <p:cNvPr id="21" name="Object 20"/>
                      <p:cNvPicPr/>
                      <p:nvPr/>
                    </p:nvPicPr>
                    <p:blipFill>
                      <a:blip r:embed="rId21"/>
                      <a:stretch>
                        <a:fillRect/>
                      </a:stretch>
                    </p:blipFill>
                    <p:spPr>
                      <a:xfrm>
                        <a:off x="5202238" y="998538"/>
                        <a:ext cx="1289050" cy="754062"/>
                      </a:xfrm>
                      <a:prstGeom prst="rect">
                        <a:avLst/>
                      </a:prstGeom>
                    </p:spPr>
                  </p:pic>
                </p:oleObj>
              </mc:Fallback>
            </mc:AlternateContent>
          </a:graphicData>
        </a:graphic>
      </p:graphicFrame>
    </p:spTree>
    <p:extLst>
      <p:ext uri="{BB962C8B-B14F-4D97-AF65-F5344CB8AC3E}">
        <p14:creationId xmlns:p14="http://schemas.microsoft.com/office/powerpoint/2010/main" val="285903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anim calcmode="lin" valueType="num">
                                      <p:cBhvr>
                                        <p:cTn id="47" dur="500" fill="hold"/>
                                        <p:tgtEl>
                                          <p:spTgt spid="17"/>
                                        </p:tgtEl>
                                        <p:attrNameLst>
                                          <p:attrName>ppt_x</p:attrName>
                                        </p:attrNameLst>
                                      </p:cBhvr>
                                      <p:tavLst>
                                        <p:tav tm="0">
                                          <p:val>
                                            <p:strVal val="#ppt_x"/>
                                          </p:val>
                                        </p:tav>
                                        <p:tav tm="100000">
                                          <p:val>
                                            <p:strVal val="#ppt_x"/>
                                          </p:val>
                                        </p:tav>
                                      </p:tavLst>
                                    </p:anim>
                                    <p:anim calcmode="lin" valueType="num">
                                      <p:cBhvr>
                                        <p:cTn id="48" dur="5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anim calcmode="lin" valueType="num">
                                      <p:cBhvr>
                                        <p:cTn id="52" dur="500" fill="hold"/>
                                        <p:tgtEl>
                                          <p:spTgt spid="19"/>
                                        </p:tgtEl>
                                        <p:attrNameLst>
                                          <p:attrName>ppt_x</p:attrName>
                                        </p:attrNameLst>
                                      </p:cBhvr>
                                      <p:tavLst>
                                        <p:tav tm="0">
                                          <p:val>
                                            <p:strVal val="#ppt_x"/>
                                          </p:val>
                                        </p:tav>
                                        <p:tav tm="100000">
                                          <p:val>
                                            <p:strVal val="#ppt_x"/>
                                          </p:val>
                                        </p:tav>
                                      </p:tavLst>
                                    </p:anim>
                                    <p:anim calcmode="lin" valueType="num">
                                      <p:cBhvr>
                                        <p:cTn id="53" dur="5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anim calcmode="lin" valueType="num">
                                      <p:cBhvr>
                                        <p:cTn id="57" dur="500" fill="hold"/>
                                        <p:tgtEl>
                                          <p:spTgt spid="20"/>
                                        </p:tgtEl>
                                        <p:attrNameLst>
                                          <p:attrName>ppt_x</p:attrName>
                                        </p:attrNameLst>
                                      </p:cBhvr>
                                      <p:tavLst>
                                        <p:tav tm="0">
                                          <p:val>
                                            <p:strVal val="#ppt_x"/>
                                          </p:val>
                                        </p:tav>
                                        <p:tav tm="100000">
                                          <p:val>
                                            <p:strVal val="#ppt_x"/>
                                          </p:val>
                                        </p:tav>
                                      </p:tavLst>
                                    </p:anim>
                                    <p:anim calcmode="lin" valueType="num">
                                      <p:cBhvr>
                                        <p:cTn id="58" dur="5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FFFF0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00B05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3"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a:solidFill>
                  <a:srgbClr val="FF0000"/>
                </a:solidFill>
                <a:latin typeface="Times New Roman" panose="02020603050405020304" pitchFamily="18" charset="0"/>
                <a:cs typeface="Times New Roman" panose="02020603050405020304" pitchFamily="18" charset="0"/>
              </a:rPr>
              <a:t>Câu hỏi 4: </a:t>
            </a:r>
            <a:r>
              <a:rPr lang="en-US" altLang="en-US" sz="3200">
                <a:solidFill>
                  <a:schemeClr val="tx1"/>
                </a:solidFill>
                <a:latin typeface="Times New Roman" panose="02020603050405020304" pitchFamily="18" charset="0"/>
                <a:cs typeface="Times New Roman" panose="02020603050405020304" pitchFamily="18" charset="0"/>
              </a:rPr>
              <a:t>Nếu        và        lần lượt là các giá trị tương ứng của hai đại lượng tỉ lệ nghịch x, y thì ta có:</a:t>
            </a:r>
            <a:endParaRPr lang="en-US" altLang="en-US" sz="32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A</a:t>
            </a:r>
            <a:r>
              <a:rPr kumimoji="0" lang="vi-VN" sz="3200" b="0" i="0" u="none" strike="noStrike" kern="1200" cap="none" spc="0" normalizeH="0" baseline="0" noProof="0">
                <a:ln>
                  <a:noFill/>
                </a:ln>
                <a:solidFill>
                  <a:prstClr val="black"/>
                </a:solidFill>
                <a:effectLst/>
                <a:uLnTx/>
                <a:uFillTx/>
                <a:latin typeface="+mj-lt"/>
                <a:ea typeface="+mn-ea"/>
                <a:cs typeface="+mn-cs"/>
              </a:rPr>
              <a:t>. </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a:t>
            </a:r>
            <a:r>
              <a:rPr kumimoji="0" lang="vi-VN" sz="3200" b="0" i="0" u="none" strike="noStrike" kern="1200" cap="none" spc="0" normalizeH="0" baseline="0" noProof="0">
                <a:ln>
                  <a:noFill/>
                </a:ln>
                <a:solidFill>
                  <a:prstClr val="black"/>
                </a:solidFill>
                <a:effectLst/>
                <a:uLnTx/>
                <a:uFillTx/>
                <a:latin typeface="+mj-lt"/>
                <a:ea typeface="+mn-ea"/>
                <a:cs typeface="+mn-cs"/>
              </a:rPr>
              <a:t>. </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vi-VN" sz="3200">
                <a:solidFill>
                  <a:prstClr val="black"/>
                </a:solidFill>
                <a:latin typeface="+mj-lt"/>
              </a:rPr>
              <a:t>. </a:t>
            </a:r>
            <a:r>
              <a:rPr kumimoji="0" lang="vi-VN" sz="3200" b="0" i="0" u="none" strike="noStrike" kern="1200" cap="none" spc="0" normalizeH="0" baseline="0" noProof="0">
                <a:ln>
                  <a:noFill/>
                </a:ln>
                <a:solidFill>
                  <a:prstClr val="black"/>
                </a:solidFill>
                <a:effectLst/>
                <a:uLnTx/>
                <a:uFillTx/>
                <a:latin typeface="+mj-lt"/>
              </a:rPr>
              <a:t> </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lang="vi-VN" sz="3200" dirty="0">
                <a:solidFill>
                  <a:prstClr val="black"/>
                </a:solidFill>
                <a:latin typeface="+mj-lt"/>
              </a:rPr>
              <a:t>. </a:t>
            </a:r>
            <a:endParaRPr lang="vi-VN" sz="3200" dirty="0">
              <a:solidFill>
                <a:prstClr val="black"/>
              </a:solidFill>
              <a:latin typeface="+mj-lt"/>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graphicFrame>
        <p:nvGraphicFramePr>
          <p:cNvPr id="18" name="Object 17"/>
          <p:cNvGraphicFramePr>
            <a:graphicFrameLocks noChangeAspect="1"/>
          </p:cNvGraphicFramePr>
          <p:nvPr/>
        </p:nvGraphicFramePr>
        <p:xfrm>
          <a:off x="3754438" y="673100"/>
          <a:ext cx="609600" cy="330200"/>
        </p:xfrm>
        <a:graphic>
          <a:graphicData uri="http://schemas.openxmlformats.org/presentationml/2006/ole">
            <mc:AlternateContent xmlns:mc="http://schemas.openxmlformats.org/markup-compatibility/2006">
              <mc:Choice xmlns:v="urn:schemas-microsoft-com:vml" Requires="v">
                <p:oleObj name="Equation" r:id="rId13" imgW="609480" imgH="330120" progId="Equation.DSMT4">
                  <p:embed/>
                </p:oleObj>
              </mc:Choice>
              <mc:Fallback>
                <p:oleObj name="Equation" r:id="rId13" imgW="609480" imgH="330120" progId="Equation.DSMT4">
                  <p:embed/>
                  <p:pic>
                    <p:nvPicPr>
                      <p:cNvPr id="18" name="Object 17"/>
                      <p:cNvPicPr/>
                      <p:nvPr/>
                    </p:nvPicPr>
                    <p:blipFill>
                      <a:blip r:embed="rId14"/>
                      <a:stretch>
                        <a:fillRect/>
                      </a:stretch>
                    </p:blipFill>
                    <p:spPr>
                      <a:xfrm>
                        <a:off x="3754438" y="673100"/>
                        <a:ext cx="609600" cy="3302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4954588" y="673100"/>
          <a:ext cx="660400" cy="330200"/>
        </p:xfrm>
        <a:graphic>
          <a:graphicData uri="http://schemas.openxmlformats.org/presentationml/2006/ole">
            <mc:AlternateContent xmlns:mc="http://schemas.openxmlformats.org/markup-compatibility/2006">
              <mc:Choice xmlns:v="urn:schemas-microsoft-com:vml" Requires="v">
                <p:oleObj name="Equation" r:id="rId15" imgW="660240" imgH="330120" progId="Equation.DSMT4">
                  <p:embed/>
                </p:oleObj>
              </mc:Choice>
              <mc:Fallback>
                <p:oleObj name="Equation" r:id="rId15" imgW="660240" imgH="330120" progId="Equation.DSMT4">
                  <p:embed/>
                  <p:pic>
                    <p:nvPicPr>
                      <p:cNvPr id="19" name="Object 18"/>
                      <p:cNvPicPr/>
                      <p:nvPr/>
                    </p:nvPicPr>
                    <p:blipFill>
                      <a:blip r:embed="rId16"/>
                      <a:stretch>
                        <a:fillRect/>
                      </a:stretch>
                    </p:blipFill>
                    <p:spPr>
                      <a:xfrm>
                        <a:off x="4954588" y="673100"/>
                        <a:ext cx="660400" cy="3302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1882049" y="2026493"/>
          <a:ext cx="869089" cy="637332"/>
        </p:xfrm>
        <a:graphic>
          <a:graphicData uri="http://schemas.openxmlformats.org/presentationml/2006/ole">
            <mc:AlternateContent xmlns:mc="http://schemas.openxmlformats.org/markup-compatibility/2006">
              <mc:Choice xmlns:v="urn:schemas-microsoft-com:vml" Requires="v">
                <p:oleObj name="Equation" r:id="rId17" imgW="761760" imgH="558720" progId="Equation.DSMT4">
                  <p:embed/>
                </p:oleObj>
              </mc:Choice>
              <mc:Fallback>
                <p:oleObj name="Equation" r:id="rId17" imgW="761760" imgH="558720" progId="Equation.DSMT4">
                  <p:embed/>
                  <p:pic>
                    <p:nvPicPr>
                      <p:cNvPr id="20" name="Object 19"/>
                      <p:cNvPicPr/>
                      <p:nvPr/>
                    </p:nvPicPr>
                    <p:blipFill>
                      <a:blip r:embed="rId18"/>
                      <a:stretch>
                        <a:fillRect/>
                      </a:stretch>
                    </p:blipFill>
                    <p:spPr>
                      <a:xfrm>
                        <a:off x="1882049" y="2026493"/>
                        <a:ext cx="869089" cy="637332"/>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059434459"/>
              </p:ext>
            </p:extLst>
          </p:nvPr>
        </p:nvGraphicFramePr>
        <p:xfrm>
          <a:off x="6859588" y="2027238"/>
          <a:ext cx="855662" cy="636587"/>
        </p:xfrm>
        <a:graphic>
          <a:graphicData uri="http://schemas.openxmlformats.org/presentationml/2006/ole">
            <mc:AlternateContent xmlns:mc="http://schemas.openxmlformats.org/markup-compatibility/2006">
              <mc:Choice xmlns:v="urn:schemas-microsoft-com:vml" Requires="v">
                <p:oleObj name="Equation" r:id="rId19" imgW="749160" imgH="558720" progId="Equation.DSMT4">
                  <p:embed/>
                </p:oleObj>
              </mc:Choice>
              <mc:Fallback>
                <p:oleObj name="Equation" r:id="rId19" imgW="749160" imgH="558720" progId="Equation.DSMT4">
                  <p:embed/>
                  <p:pic>
                    <p:nvPicPr>
                      <p:cNvPr id="21" name="Object 20"/>
                      <p:cNvPicPr/>
                      <p:nvPr/>
                    </p:nvPicPr>
                    <p:blipFill>
                      <a:blip r:embed="rId20"/>
                      <a:stretch>
                        <a:fillRect/>
                      </a:stretch>
                    </p:blipFill>
                    <p:spPr>
                      <a:xfrm>
                        <a:off x="6859588" y="2027238"/>
                        <a:ext cx="855662" cy="63658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8338819"/>
              </p:ext>
            </p:extLst>
          </p:nvPr>
        </p:nvGraphicFramePr>
        <p:xfrm>
          <a:off x="1870075" y="3044825"/>
          <a:ext cx="1489075" cy="439738"/>
        </p:xfrm>
        <a:graphic>
          <a:graphicData uri="http://schemas.openxmlformats.org/presentationml/2006/ole">
            <mc:AlternateContent xmlns:mc="http://schemas.openxmlformats.org/markup-compatibility/2006">
              <mc:Choice xmlns:v="urn:schemas-microsoft-com:vml" Requires="v">
                <p:oleObj name="Equation" r:id="rId21" imgW="774360" imgH="228600" progId="Equation.DSMT4">
                  <p:embed/>
                </p:oleObj>
              </mc:Choice>
              <mc:Fallback>
                <p:oleObj name="Equation" r:id="rId21" imgW="774360" imgH="228600" progId="Equation.DSMT4">
                  <p:embed/>
                  <p:pic>
                    <p:nvPicPr>
                      <p:cNvPr id="22" name="Object 21"/>
                      <p:cNvPicPr/>
                      <p:nvPr/>
                    </p:nvPicPr>
                    <p:blipFill>
                      <a:blip r:embed="rId22"/>
                      <a:stretch>
                        <a:fillRect/>
                      </a:stretch>
                    </p:blipFill>
                    <p:spPr>
                      <a:xfrm>
                        <a:off x="1870075" y="3044825"/>
                        <a:ext cx="1489075" cy="439738"/>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8AAE1F90-78D1-222B-3C52-44300FFDF90B}"/>
              </a:ext>
            </a:extLst>
          </p:cNvPr>
          <p:cNvGraphicFramePr>
            <a:graphicFrameLocks noChangeAspect="1"/>
          </p:cNvGraphicFramePr>
          <p:nvPr>
            <p:extLst>
              <p:ext uri="{D42A27DB-BD31-4B8C-83A1-F6EECF244321}">
                <p14:modId xmlns:p14="http://schemas.microsoft.com/office/powerpoint/2010/main" val="4002925936"/>
              </p:ext>
            </p:extLst>
          </p:nvPr>
        </p:nvGraphicFramePr>
        <p:xfrm>
          <a:off x="6865938" y="3064744"/>
          <a:ext cx="1465307" cy="439324"/>
        </p:xfrm>
        <a:graphic>
          <a:graphicData uri="http://schemas.openxmlformats.org/presentationml/2006/ole">
            <mc:AlternateContent xmlns:mc="http://schemas.openxmlformats.org/markup-compatibility/2006">
              <mc:Choice xmlns:v="urn:schemas-microsoft-com:vml" Requires="v">
                <p:oleObj name="Equation" r:id="rId23" imgW="761760" imgH="228600" progId="Equation.DSMT4">
                  <p:embed/>
                </p:oleObj>
              </mc:Choice>
              <mc:Fallback>
                <p:oleObj name="Equation" r:id="rId23" imgW="761760" imgH="228600" progId="Equation.DSMT4">
                  <p:embed/>
                  <p:pic>
                    <p:nvPicPr>
                      <p:cNvPr id="2" name="Object 1">
                        <a:extLst>
                          <a:ext uri="{FF2B5EF4-FFF2-40B4-BE49-F238E27FC236}">
                            <a16:creationId xmlns:a16="http://schemas.microsoft.com/office/drawing/2014/main" id="{8AAE1F90-78D1-222B-3C52-44300FFDF90B}"/>
                          </a:ext>
                        </a:extLst>
                      </p:cNvPr>
                      <p:cNvPicPr/>
                      <p:nvPr/>
                    </p:nvPicPr>
                    <p:blipFill>
                      <a:blip r:embed="rId24"/>
                      <a:stretch>
                        <a:fillRect/>
                      </a:stretch>
                    </p:blipFill>
                    <p:spPr>
                      <a:xfrm>
                        <a:off x="6865938" y="3064744"/>
                        <a:ext cx="1465307" cy="439324"/>
                      </a:xfrm>
                      <a:prstGeom prst="rect">
                        <a:avLst/>
                      </a:prstGeom>
                    </p:spPr>
                  </p:pic>
                </p:oleObj>
              </mc:Fallback>
            </mc:AlternateContent>
          </a:graphicData>
        </a:graphic>
      </p:graphicFrame>
    </p:spTree>
    <p:extLst>
      <p:ext uri="{BB962C8B-B14F-4D97-AF65-F5344CB8AC3E}">
        <p14:creationId xmlns:p14="http://schemas.microsoft.com/office/powerpoint/2010/main" val="7794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anim calcmode="lin" valueType="num">
                                      <p:cBhvr>
                                        <p:cTn id="47" dur="500" fill="hold"/>
                                        <p:tgtEl>
                                          <p:spTgt spid="18"/>
                                        </p:tgtEl>
                                        <p:attrNameLst>
                                          <p:attrName>ppt_x</p:attrName>
                                        </p:attrNameLst>
                                      </p:cBhvr>
                                      <p:tavLst>
                                        <p:tav tm="0">
                                          <p:val>
                                            <p:strVal val="#ppt_x"/>
                                          </p:val>
                                        </p:tav>
                                        <p:tav tm="100000">
                                          <p:val>
                                            <p:strVal val="#ppt_x"/>
                                          </p:val>
                                        </p:tav>
                                      </p:tavLst>
                                    </p:anim>
                                    <p:anim calcmode="lin" valueType="num">
                                      <p:cBhvr>
                                        <p:cTn id="48" dur="500" fill="hold"/>
                                        <p:tgtEl>
                                          <p:spTgt spid="1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anim calcmode="lin" valueType="num">
                                      <p:cBhvr>
                                        <p:cTn id="52" dur="500" fill="hold"/>
                                        <p:tgtEl>
                                          <p:spTgt spid="19"/>
                                        </p:tgtEl>
                                        <p:attrNameLst>
                                          <p:attrName>ppt_x</p:attrName>
                                        </p:attrNameLst>
                                      </p:cBhvr>
                                      <p:tavLst>
                                        <p:tav tm="0">
                                          <p:val>
                                            <p:strVal val="#ppt_x"/>
                                          </p:val>
                                        </p:tav>
                                        <p:tav tm="100000">
                                          <p:val>
                                            <p:strVal val="#ppt_x"/>
                                          </p:val>
                                        </p:tav>
                                      </p:tavLst>
                                    </p:anim>
                                    <p:anim calcmode="lin" valueType="num">
                                      <p:cBhvr>
                                        <p:cTn id="53" dur="5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anim calcmode="lin" valueType="num">
                                      <p:cBhvr>
                                        <p:cTn id="57" dur="500" fill="hold"/>
                                        <p:tgtEl>
                                          <p:spTgt spid="20"/>
                                        </p:tgtEl>
                                        <p:attrNameLst>
                                          <p:attrName>ppt_x</p:attrName>
                                        </p:attrNameLst>
                                      </p:cBhvr>
                                      <p:tavLst>
                                        <p:tav tm="0">
                                          <p:val>
                                            <p:strVal val="#ppt_x"/>
                                          </p:val>
                                        </p:tav>
                                        <p:tav tm="100000">
                                          <p:val>
                                            <p:strVal val="#ppt_x"/>
                                          </p:val>
                                        </p:tav>
                                      </p:tavLst>
                                    </p:anim>
                                    <p:anim calcmode="lin" valueType="num">
                                      <p:cBhvr>
                                        <p:cTn id="58" dur="5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5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anim calcmode="lin" valueType="num">
                                      <p:cBhvr>
                                        <p:cTn id="67" dur="500" fill="hold"/>
                                        <p:tgtEl>
                                          <p:spTgt spid="22"/>
                                        </p:tgtEl>
                                        <p:attrNameLst>
                                          <p:attrName>ppt_x</p:attrName>
                                        </p:attrNameLst>
                                      </p:cBhvr>
                                      <p:tavLst>
                                        <p:tav tm="0">
                                          <p:val>
                                            <p:strVal val="#ppt_x"/>
                                          </p:val>
                                        </p:tav>
                                        <p:tav tm="100000">
                                          <p:val>
                                            <p:strVal val="#ppt_x"/>
                                          </p:val>
                                        </p:tav>
                                      </p:tavLst>
                                    </p:anim>
                                    <p:anim calcmode="lin" valueType="num">
                                      <p:cBhvr>
                                        <p:cTn id="68" dur="500" fill="hold"/>
                                        <p:tgtEl>
                                          <p:spTgt spid="2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50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anim calcmode="lin" valueType="num">
                                      <p:cBhvr>
                                        <p:cTn id="72" dur="500" fill="hold"/>
                                        <p:tgtEl>
                                          <p:spTgt spid="2"/>
                                        </p:tgtEl>
                                        <p:attrNameLst>
                                          <p:attrName>ppt_x</p:attrName>
                                        </p:attrNameLst>
                                      </p:cBhvr>
                                      <p:tavLst>
                                        <p:tav tm="0">
                                          <p:val>
                                            <p:strVal val="#ppt_x"/>
                                          </p:val>
                                        </p:tav>
                                        <p:tav tm="100000">
                                          <p:val>
                                            <p:strVal val="#ppt_x"/>
                                          </p:val>
                                        </p:tav>
                                      </p:tavLst>
                                    </p:anim>
                                    <p:anim calcmode="lin" valueType="num">
                                      <p:cBhvr>
                                        <p:cTn id="7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47"/>
                                        </p:tgtEl>
                                        <p:attrNameLst>
                                          <p:attrName>style.visibility</p:attrName>
                                        </p:attrNameLst>
                                      </p:cBhvr>
                                      <p:to>
                                        <p:strVal val="visible"/>
                                      </p:to>
                                    </p:set>
                                    <p:anim calcmode="lin" valueType="num">
                                      <p:cBhvr>
                                        <p:cTn id="83" dur="250" fill="hold"/>
                                        <p:tgtEl>
                                          <p:spTgt spid="47"/>
                                        </p:tgtEl>
                                        <p:attrNameLst>
                                          <p:attrName>ppt_w</p:attrName>
                                        </p:attrNameLst>
                                      </p:cBhvr>
                                      <p:tavLst>
                                        <p:tav tm="0">
                                          <p:val>
                                            <p:strVal val="4*#ppt_w"/>
                                          </p:val>
                                        </p:tav>
                                        <p:tav tm="100000">
                                          <p:val>
                                            <p:strVal val="#ppt_w"/>
                                          </p:val>
                                        </p:tav>
                                      </p:tavLst>
                                    </p:anim>
                                    <p:anim calcmode="lin" valueType="num">
                                      <p:cBhvr>
                                        <p:cTn id="8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42"/>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2"/>
                                        </p:tgtEl>
                                        <p:attrNameLst>
                                          <p:attrName>fillcolor</p:attrName>
                                        </p:attrNameLst>
                                      </p:cBhvr>
                                      <p:to>
                                        <a:srgbClr val="FFF2CC"/>
                                      </p:to>
                                    </p:animClr>
                                    <p:set>
                                      <p:cBhvr>
                                        <p:cTn id="94" dur="250" fill="hold"/>
                                        <p:tgtEl>
                                          <p:spTgt spid="42"/>
                                        </p:tgtEl>
                                        <p:attrNameLst>
                                          <p:attrName>fill.type</p:attrName>
                                        </p:attrNameLst>
                                      </p:cBhvr>
                                      <p:to>
                                        <p:strVal val="solid"/>
                                      </p:to>
                                    </p:set>
                                    <p:set>
                                      <p:cBhvr>
                                        <p:cTn id="95" dur="250" fill="hold"/>
                                        <p:tgtEl>
                                          <p:spTgt spid="42"/>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53"/>
                                        </p:tgtEl>
                                        <p:attrNameLst>
                                          <p:attrName>style.visibility</p:attrName>
                                        </p:attrNameLst>
                                      </p:cBhvr>
                                      <p:to>
                                        <p:strVal val="visible"/>
                                      </p:to>
                                    </p:set>
                                    <p:anim calcmode="lin" valueType="num">
                                      <p:cBhvr>
                                        <p:cTn id="98" dur="250" fill="hold"/>
                                        <p:tgtEl>
                                          <p:spTgt spid="53"/>
                                        </p:tgtEl>
                                        <p:attrNameLst>
                                          <p:attrName>ppt_w</p:attrName>
                                        </p:attrNameLst>
                                      </p:cBhvr>
                                      <p:tavLst>
                                        <p:tav tm="0">
                                          <p:val>
                                            <p:strVal val="4*#ppt_w"/>
                                          </p:val>
                                        </p:tav>
                                        <p:tav tm="100000">
                                          <p:val>
                                            <p:strVal val="#ppt_w"/>
                                          </p:val>
                                        </p:tav>
                                      </p:tavLst>
                                    </p:anim>
                                    <p:anim calcmode="lin" valueType="num">
                                      <p:cBhvr>
                                        <p:cTn id="9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2"/>
                                        </p:tgtEl>
                                        <p:attrNameLst>
                                          <p:attrName>fillcolor</p:attrName>
                                        </p:attrNameLst>
                                      </p:cBhvr>
                                      <p:to>
                                        <a:srgbClr val="FFFF00"/>
                                      </p:to>
                                    </p:animClr>
                                    <p:set>
                                      <p:cBhvr>
                                        <p:cTn id="102" dur="250" fill="hold"/>
                                        <p:tgtEl>
                                          <p:spTgt spid="42"/>
                                        </p:tgtEl>
                                        <p:attrNameLst>
                                          <p:attrName>fill.type</p:attrName>
                                        </p:attrNameLst>
                                      </p:cBhvr>
                                      <p:to>
                                        <p:strVal val="solid"/>
                                      </p:to>
                                    </p:set>
                                    <p:set>
                                      <p:cBhvr>
                                        <p:cTn id="10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50" fill="hold"/>
                                        <p:tgtEl>
                                          <p:spTgt spid="43"/>
                                        </p:tgtEl>
                                        <p:attrNameLst>
                                          <p:attrName>fillcolor</p:attrName>
                                        </p:attrNameLst>
                                      </p:cBhvr>
                                      <p:to>
                                        <a:srgbClr val="FFF2CC"/>
                                      </p:to>
                                    </p:animClr>
                                    <p:set>
                                      <p:cBhvr>
                                        <p:cTn id="109" dur="250" fill="hold"/>
                                        <p:tgtEl>
                                          <p:spTgt spid="43"/>
                                        </p:tgtEl>
                                        <p:attrNameLst>
                                          <p:attrName>fill.type</p:attrName>
                                        </p:attrNameLst>
                                      </p:cBhvr>
                                      <p:to>
                                        <p:strVal val="solid"/>
                                      </p:to>
                                    </p:set>
                                    <p:set>
                                      <p:cBhvr>
                                        <p:cTn id="110" dur="250" fill="hold"/>
                                        <p:tgtEl>
                                          <p:spTgt spid="43"/>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par>
                                <p:cTn id="111" presetID="23" presetClass="entr" presetSubtype="32" fill="hold" nodeType="withEffect">
                                  <p:stCondLst>
                                    <p:cond delay="1000"/>
                                  </p:stCondLst>
                                  <p:childTnLst>
                                    <p:set>
                                      <p:cBhvr>
                                        <p:cTn id="112" dur="1" fill="hold">
                                          <p:stCondLst>
                                            <p:cond delay="0"/>
                                          </p:stCondLst>
                                        </p:cTn>
                                        <p:tgtEl>
                                          <p:spTgt spid="51"/>
                                        </p:tgtEl>
                                        <p:attrNameLst>
                                          <p:attrName>style.visibility</p:attrName>
                                        </p:attrNameLst>
                                      </p:cBhvr>
                                      <p:to>
                                        <p:strVal val="visible"/>
                                      </p:to>
                                    </p:set>
                                    <p:anim calcmode="lin" valueType="num">
                                      <p:cBhvr>
                                        <p:cTn id="113" dur="250" fill="hold"/>
                                        <p:tgtEl>
                                          <p:spTgt spid="51"/>
                                        </p:tgtEl>
                                        <p:attrNameLst>
                                          <p:attrName>ppt_w</p:attrName>
                                        </p:attrNameLst>
                                      </p:cBhvr>
                                      <p:tavLst>
                                        <p:tav tm="0">
                                          <p:val>
                                            <p:strVal val="4*#ppt_w"/>
                                          </p:val>
                                        </p:tav>
                                        <p:tav tm="100000">
                                          <p:val>
                                            <p:strVal val="#ppt_w"/>
                                          </p:val>
                                        </p:tav>
                                      </p:tavLst>
                                    </p:anim>
                                    <p:anim calcmode="lin" valueType="num">
                                      <p:cBhvr>
                                        <p:cTn id="11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3" name="Wrong Buzzer.wav"/>
                                        </p:tgtEl>
                                      </p:cMediaNode>
                                    </p:audio>
                                  </p:subTnLst>
                                </p:cTn>
                              </p:par>
                              <p:par>
                                <p:cTn id="115" presetID="1" presetClass="emph" presetSubtype="2" fill="hold" nodeType="withEffect">
                                  <p:stCondLst>
                                    <p:cond delay="1000"/>
                                  </p:stCondLst>
                                  <p:childTnLst>
                                    <p:animClr clrSpc="rgb" dir="cw">
                                      <p:cBhvr>
                                        <p:cTn id="116" dur="250" fill="hold"/>
                                        <p:tgtEl>
                                          <p:spTgt spid="43"/>
                                        </p:tgtEl>
                                        <p:attrNameLst>
                                          <p:attrName>fillcolor</p:attrName>
                                        </p:attrNameLst>
                                      </p:cBhvr>
                                      <p:to>
                                        <a:srgbClr val="FFFF00"/>
                                      </p:to>
                                    </p:animClr>
                                    <p:set>
                                      <p:cBhvr>
                                        <p:cTn id="117" dur="250" fill="hold"/>
                                        <p:tgtEl>
                                          <p:spTgt spid="43"/>
                                        </p:tgtEl>
                                        <p:attrNameLst>
                                          <p:attrName>fill.type</p:attrName>
                                        </p:attrNameLst>
                                      </p:cBhvr>
                                      <p:to>
                                        <p:strVal val="solid"/>
                                      </p:to>
                                    </p:set>
                                    <p:set>
                                      <p:cBhvr>
                                        <p:cTn id="11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44"/>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50" fill="hold"/>
                                        <p:tgtEl>
                                          <p:spTgt spid="44"/>
                                        </p:tgtEl>
                                        <p:attrNameLst>
                                          <p:attrName>fillcolor</p:attrName>
                                        </p:attrNameLst>
                                      </p:cBhvr>
                                      <p:to>
                                        <a:srgbClr val="FFF2CC"/>
                                      </p:to>
                                    </p:animClr>
                                    <p:set>
                                      <p:cBhvr>
                                        <p:cTn id="124" dur="250" fill="hold"/>
                                        <p:tgtEl>
                                          <p:spTgt spid="44"/>
                                        </p:tgtEl>
                                        <p:attrNameLst>
                                          <p:attrName>fill.type</p:attrName>
                                        </p:attrNameLst>
                                      </p:cBhvr>
                                      <p:to>
                                        <p:strVal val="solid"/>
                                      </p:to>
                                    </p:set>
                                    <p:set>
                                      <p:cBhvr>
                                        <p:cTn id="125" dur="250" fill="hold"/>
                                        <p:tgtEl>
                                          <p:spTgt spid="44"/>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par>
                                <p:cTn id="126" presetID="23" presetClass="entr" presetSubtype="32" fill="hold" nodeType="withEffect">
                                  <p:stCondLst>
                                    <p:cond delay="1000"/>
                                  </p:stCondLst>
                                  <p:childTnLst>
                                    <p:set>
                                      <p:cBhvr>
                                        <p:cTn id="127" dur="1" fill="hold">
                                          <p:stCondLst>
                                            <p:cond delay="0"/>
                                          </p:stCondLst>
                                        </p:cTn>
                                        <p:tgtEl>
                                          <p:spTgt spid="49"/>
                                        </p:tgtEl>
                                        <p:attrNameLst>
                                          <p:attrName>style.visibility</p:attrName>
                                        </p:attrNameLst>
                                      </p:cBhvr>
                                      <p:to>
                                        <p:strVal val="visible"/>
                                      </p:to>
                                    </p:set>
                                    <p:anim calcmode="lin" valueType="num">
                                      <p:cBhvr>
                                        <p:cTn id="128" dur="250" fill="hold"/>
                                        <p:tgtEl>
                                          <p:spTgt spid="49"/>
                                        </p:tgtEl>
                                        <p:attrNameLst>
                                          <p:attrName>ppt_w</p:attrName>
                                        </p:attrNameLst>
                                      </p:cBhvr>
                                      <p:tavLst>
                                        <p:tav tm="0">
                                          <p:val>
                                            <p:strVal val="4*#ppt_w"/>
                                          </p:val>
                                        </p:tav>
                                        <p:tav tm="100000">
                                          <p:val>
                                            <p:strVal val="#ppt_w"/>
                                          </p:val>
                                        </p:tav>
                                      </p:tavLst>
                                    </p:anim>
                                    <p:anim calcmode="lin" valueType="num">
                                      <p:cBhvr>
                                        <p:cTn id="12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6"/>
                                            </p:cond>
                                          </p:stCondLst>
                                          <p:endCondLst>
                                            <p:cond evt="onStopAudio" delay="0">
                                              <p:tgtEl>
                                                <p:sldTgt/>
                                              </p:tgtEl>
                                            </p:cond>
                                          </p:endCondLst>
                                        </p:cTn>
                                        <p:tgtEl>
                                          <p:sndTgt r:embed="rId4" name="Check mark.wav"/>
                                        </p:tgtEl>
                                      </p:cMediaNode>
                                    </p:audio>
                                  </p:subTnLst>
                                </p:cTn>
                              </p:par>
                              <p:par>
                                <p:cTn id="130" presetID="1" presetClass="emph" presetSubtype="2" fill="hold" nodeType="withEffect">
                                  <p:stCondLst>
                                    <p:cond delay="1000"/>
                                  </p:stCondLst>
                                  <p:childTnLst>
                                    <p:animClr clrSpc="rgb" dir="cw">
                                      <p:cBhvr>
                                        <p:cTn id="131" dur="250" fill="hold"/>
                                        <p:tgtEl>
                                          <p:spTgt spid="44"/>
                                        </p:tgtEl>
                                        <p:attrNameLst>
                                          <p:attrName>fillcolor</p:attrName>
                                        </p:attrNameLst>
                                      </p:cBhvr>
                                      <p:to>
                                        <a:srgbClr val="00B050"/>
                                      </p:to>
                                    </p:animClr>
                                    <p:set>
                                      <p:cBhvr>
                                        <p:cTn id="132" dur="250" fill="hold"/>
                                        <p:tgtEl>
                                          <p:spTgt spid="44"/>
                                        </p:tgtEl>
                                        <p:attrNameLst>
                                          <p:attrName>fill.type</p:attrName>
                                        </p:attrNameLst>
                                      </p:cBhvr>
                                      <p:to>
                                        <p:strVal val="solid"/>
                                      </p:to>
                                    </p:set>
                                    <p:set>
                                      <p:cBhvr>
                                        <p:cTn id="13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TextBox 47"/>
              <p:cNvSpPr txBox="1"/>
              <p:nvPr/>
            </p:nvSpPr>
            <p:spPr>
              <a:xfrm>
                <a:off x="168812" y="593248"/>
                <a:ext cx="11993953" cy="2677656"/>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r>
                  <a:rPr lang="vi-VN" sz="2800" dirty="0">
                    <a:solidFill>
                      <a:srgbClr val="FF0000"/>
                    </a:solidFill>
                    <a:latin typeface="Times New Roman" panose="02020603050405020304" pitchFamily="18" charset="0"/>
                    <a:cs typeface="Times New Roman" panose="02020603050405020304" pitchFamily="18" charset="0"/>
                  </a:rPr>
                  <a:t> 1</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Trong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𝑥</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𝑦</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1/</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68812" y="593248"/>
                <a:ext cx="11993953" cy="2677656"/>
              </a:xfrm>
              <a:prstGeom prst="rect">
                <a:avLst/>
              </a:prstGeom>
              <a:blipFill>
                <a:blip r:embed="rId2"/>
                <a:stretch>
                  <a:fillRect l="-1068" t="-2273"/>
                </a:stretch>
              </a:blipFill>
            </p:spPr>
            <p:txBody>
              <a:bodyPr/>
              <a:lstStyle/>
              <a:p>
                <a:r>
                  <a:rPr lang="en-US">
                    <a:noFill/>
                  </a:rPr>
                  <a:t> </a:t>
                </a:r>
              </a:p>
            </p:txBody>
          </p:sp>
        </mc:Fallback>
      </mc:AlternateContent>
      <p:graphicFrame>
        <p:nvGraphicFramePr>
          <p:cNvPr id="64" name="Table 63"/>
          <p:cNvGraphicFramePr>
            <a:graphicFrameLocks noGrp="1"/>
          </p:cNvGraphicFramePr>
          <p:nvPr/>
        </p:nvGraphicFramePr>
        <p:xfrm>
          <a:off x="731847" y="1514520"/>
          <a:ext cx="4475400" cy="1219204"/>
        </p:xfrm>
        <a:graphic>
          <a:graphicData uri="http://schemas.openxmlformats.org/drawingml/2006/table">
            <a:tbl>
              <a:tblPr firstRow="1" bandRow="1">
                <a:tableStyleId>{5C22544A-7EE6-4342-B048-85BDC9FD1C3A}</a:tableStyleId>
              </a:tblPr>
              <a:tblGrid>
                <a:gridCol w="745900">
                  <a:extLst>
                    <a:ext uri="{9D8B030D-6E8A-4147-A177-3AD203B41FA5}">
                      <a16:colId xmlns:a16="http://schemas.microsoft.com/office/drawing/2014/main" val="3694717673"/>
                    </a:ext>
                  </a:extLst>
                </a:gridCol>
                <a:gridCol w="745900">
                  <a:extLst>
                    <a:ext uri="{9D8B030D-6E8A-4147-A177-3AD203B41FA5}">
                      <a16:colId xmlns:a16="http://schemas.microsoft.com/office/drawing/2014/main" val="3516423255"/>
                    </a:ext>
                  </a:extLst>
                </a:gridCol>
                <a:gridCol w="745900">
                  <a:extLst>
                    <a:ext uri="{9D8B030D-6E8A-4147-A177-3AD203B41FA5}">
                      <a16:colId xmlns:a16="http://schemas.microsoft.com/office/drawing/2014/main" val="3117502405"/>
                    </a:ext>
                  </a:extLst>
                </a:gridCol>
                <a:gridCol w="745900">
                  <a:extLst>
                    <a:ext uri="{9D8B030D-6E8A-4147-A177-3AD203B41FA5}">
                      <a16:colId xmlns:a16="http://schemas.microsoft.com/office/drawing/2014/main" val="3415510974"/>
                    </a:ext>
                  </a:extLst>
                </a:gridCol>
                <a:gridCol w="745900">
                  <a:extLst>
                    <a:ext uri="{9D8B030D-6E8A-4147-A177-3AD203B41FA5}">
                      <a16:colId xmlns:a16="http://schemas.microsoft.com/office/drawing/2014/main" val="3025486146"/>
                    </a:ext>
                  </a:extLst>
                </a:gridCol>
                <a:gridCol w="745900">
                  <a:extLst>
                    <a:ext uri="{9D8B030D-6E8A-4147-A177-3AD203B41FA5}">
                      <a16:colId xmlns:a16="http://schemas.microsoft.com/office/drawing/2014/main" val="3427733188"/>
                    </a:ext>
                  </a:extLst>
                </a:gridCol>
              </a:tblGrid>
              <a:tr h="609602">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9032557"/>
                  </a:ext>
                </a:extLst>
              </a:tr>
              <a:tr h="609602">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45267843"/>
                  </a:ext>
                </a:extLst>
              </a:tr>
            </a:tbl>
          </a:graphicData>
        </a:graphic>
      </p:graphicFrame>
      <p:graphicFrame>
        <p:nvGraphicFramePr>
          <p:cNvPr id="65" name="Table 64"/>
          <p:cNvGraphicFramePr>
            <a:graphicFrameLocks noGrp="1"/>
          </p:cNvGraphicFramePr>
          <p:nvPr/>
        </p:nvGraphicFramePr>
        <p:xfrm>
          <a:off x="6150514" y="1515674"/>
          <a:ext cx="4719888" cy="1271153"/>
        </p:xfrm>
        <a:graphic>
          <a:graphicData uri="http://schemas.openxmlformats.org/drawingml/2006/table">
            <a:tbl>
              <a:tblPr firstRow="1" bandRow="1">
                <a:tableStyleId>{5C22544A-7EE6-4342-B048-85BDC9FD1C3A}</a:tableStyleId>
              </a:tblPr>
              <a:tblGrid>
                <a:gridCol w="786648">
                  <a:extLst>
                    <a:ext uri="{9D8B030D-6E8A-4147-A177-3AD203B41FA5}">
                      <a16:colId xmlns:a16="http://schemas.microsoft.com/office/drawing/2014/main" val="3694717673"/>
                    </a:ext>
                  </a:extLst>
                </a:gridCol>
                <a:gridCol w="786648">
                  <a:extLst>
                    <a:ext uri="{9D8B030D-6E8A-4147-A177-3AD203B41FA5}">
                      <a16:colId xmlns:a16="http://schemas.microsoft.com/office/drawing/2014/main" val="3516423255"/>
                    </a:ext>
                  </a:extLst>
                </a:gridCol>
                <a:gridCol w="786648">
                  <a:extLst>
                    <a:ext uri="{9D8B030D-6E8A-4147-A177-3AD203B41FA5}">
                      <a16:colId xmlns:a16="http://schemas.microsoft.com/office/drawing/2014/main" val="3117502405"/>
                    </a:ext>
                  </a:extLst>
                </a:gridCol>
                <a:gridCol w="786648">
                  <a:extLst>
                    <a:ext uri="{9D8B030D-6E8A-4147-A177-3AD203B41FA5}">
                      <a16:colId xmlns:a16="http://schemas.microsoft.com/office/drawing/2014/main" val="3415510974"/>
                    </a:ext>
                  </a:extLst>
                </a:gridCol>
                <a:gridCol w="786648">
                  <a:extLst>
                    <a:ext uri="{9D8B030D-6E8A-4147-A177-3AD203B41FA5}">
                      <a16:colId xmlns:a16="http://schemas.microsoft.com/office/drawing/2014/main" val="3025486146"/>
                    </a:ext>
                  </a:extLst>
                </a:gridCol>
                <a:gridCol w="786648">
                  <a:extLst>
                    <a:ext uri="{9D8B030D-6E8A-4147-A177-3AD203B41FA5}">
                      <a16:colId xmlns:a16="http://schemas.microsoft.com/office/drawing/2014/main" val="3427733188"/>
                    </a:ext>
                  </a:extLst>
                </a:gridCol>
              </a:tblGrid>
              <a:tr h="618409">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9032557"/>
                  </a:ext>
                </a:extLst>
              </a:tr>
              <a:tr h="65274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5267843"/>
                  </a:ext>
                </a:extLst>
              </a:tr>
            </a:tbl>
          </a:graphicData>
        </a:graphic>
      </p:graphicFrame>
      <p:sp>
        <p:nvSpPr>
          <p:cNvPr id="67" name="TextBox 66"/>
          <p:cNvSpPr txBox="1"/>
          <p:nvPr/>
        </p:nvSpPr>
        <p:spPr>
          <a:xfrm>
            <a:off x="4745623" y="2798838"/>
            <a:ext cx="140143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89" name="TextBox 88"/>
          <p:cNvSpPr txBox="1"/>
          <p:nvPr/>
        </p:nvSpPr>
        <p:spPr>
          <a:xfrm>
            <a:off x="412747" y="3874874"/>
            <a:ext cx="10836793" cy="1384995"/>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Vậy</a:t>
            </a:r>
            <a:r>
              <a:rPr lang="en-US" sz="2800" dirty="0">
                <a:solidFill>
                  <a:srgbClr val="0000FF"/>
                </a:solidFill>
                <a:latin typeface="Times New Roman" panose="02020603050405020304" pitchFamily="18" charset="0"/>
                <a:cs typeface="Times New Roman" panose="02020603050405020304" pitchFamily="18" charset="0"/>
              </a:rPr>
              <a:t>: Hai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x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y </a:t>
            </a:r>
            <a:r>
              <a:rPr lang="en-US" sz="2800" dirty="0" err="1">
                <a:solidFill>
                  <a:srgbClr val="0000FF"/>
                </a:solidFill>
                <a:latin typeface="Times New Roman" panose="02020603050405020304" pitchFamily="18" charset="0"/>
                <a:cs typeface="Times New Roman" panose="02020603050405020304" pitchFamily="18" charset="0"/>
              </a:rPr>
              <a:t>tỉ</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nghịch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nhau</a:t>
            </a:r>
            <a:endParaRPr lang="en-US" sz="2800" dirty="0">
              <a:solidFill>
                <a:srgbClr val="0000FF"/>
              </a:solidFill>
              <a:latin typeface="Times New Roman" panose="02020603050405020304" pitchFamily="18" charset="0"/>
              <a:cs typeface="Times New Roman" panose="02020603050405020304" pitchFamily="18" charset="0"/>
            </a:endParaRPr>
          </a:p>
          <a:p>
            <a:endParaRPr lang="en-US" sz="2800" dirty="0">
              <a:solidFill>
                <a:srgbClr val="0000FF"/>
              </a:solidFill>
              <a:latin typeface="Times New Roman" panose="02020603050405020304" pitchFamily="18" charset="0"/>
              <a:cs typeface="Times New Roman" panose="02020603050405020304" pitchFamily="18" charset="0"/>
            </a:endParaRPr>
          </a:p>
          <a:p>
            <a:endParaRPr lang="en-US" sz="2800" dirty="0">
              <a:solidFill>
                <a:srgbClr val="0000FF"/>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009033" y="1737554"/>
          <a:ext cx="242888" cy="258763"/>
        </p:xfrm>
        <a:graphic>
          <a:graphicData uri="http://schemas.openxmlformats.org/presentationml/2006/ole">
            <mc:AlternateContent xmlns:mc="http://schemas.openxmlformats.org/markup-compatibility/2006">
              <mc:Choice xmlns:v="urn:schemas-microsoft-com:vml" Requires="v">
                <p:oleObj name="Equation" r:id="rId3" imgW="190440" imgH="203040" progId="Equation.DSMT4">
                  <p:embed/>
                </p:oleObj>
              </mc:Choice>
              <mc:Fallback>
                <p:oleObj name="Equation" r:id="rId3" imgW="190440" imgH="203040" progId="Equation.DSMT4">
                  <p:embed/>
                  <p:pic>
                    <p:nvPicPr>
                      <p:cNvPr id="7" name="Object 6"/>
                      <p:cNvPicPr/>
                      <p:nvPr/>
                    </p:nvPicPr>
                    <p:blipFill>
                      <a:blip r:embed="rId4"/>
                      <a:stretch>
                        <a:fillRect/>
                      </a:stretch>
                    </p:blipFill>
                    <p:spPr>
                      <a:xfrm>
                        <a:off x="1009033" y="1737554"/>
                        <a:ext cx="242888" cy="25876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993158" y="2327647"/>
          <a:ext cx="274637" cy="341313"/>
        </p:xfrm>
        <a:graphic>
          <a:graphicData uri="http://schemas.openxmlformats.org/presentationml/2006/ole">
            <mc:AlternateContent xmlns:mc="http://schemas.openxmlformats.org/markup-compatibility/2006">
              <mc:Choice xmlns:v="urn:schemas-microsoft-com:vml" Requires="v">
                <p:oleObj name="Equation" r:id="rId5" imgW="215640" imgH="266400" progId="Equation.DSMT4">
                  <p:embed/>
                </p:oleObj>
              </mc:Choice>
              <mc:Fallback>
                <p:oleObj name="Equation" r:id="rId5" imgW="215640" imgH="266400" progId="Equation.DSMT4">
                  <p:embed/>
                  <p:pic>
                    <p:nvPicPr>
                      <p:cNvPr id="8" name="Object 7"/>
                      <p:cNvPicPr/>
                      <p:nvPr/>
                    </p:nvPicPr>
                    <p:blipFill>
                      <a:blip r:embed="rId6"/>
                      <a:stretch>
                        <a:fillRect/>
                      </a:stretch>
                    </p:blipFill>
                    <p:spPr>
                      <a:xfrm>
                        <a:off x="993158" y="2327647"/>
                        <a:ext cx="274637" cy="341313"/>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516372" y="1632813"/>
          <a:ext cx="420796" cy="339874"/>
        </p:xfrm>
        <a:graphic>
          <a:graphicData uri="http://schemas.openxmlformats.org/presentationml/2006/ole">
            <mc:AlternateContent xmlns:mc="http://schemas.openxmlformats.org/markup-compatibility/2006">
              <mc:Choice xmlns:v="urn:schemas-microsoft-com:vml" Requires="v">
                <p:oleObj name="Equation" r:id="rId7" imgW="330120" imgH="266400" progId="Equation.DSMT4">
                  <p:embed/>
                </p:oleObj>
              </mc:Choice>
              <mc:Fallback>
                <p:oleObj name="Equation" r:id="rId7" imgW="330120" imgH="266400" progId="Equation.DSMT4">
                  <p:embed/>
                  <p:pic>
                    <p:nvPicPr>
                      <p:cNvPr id="11" name="Object 10"/>
                      <p:cNvPicPr/>
                      <p:nvPr/>
                    </p:nvPicPr>
                    <p:blipFill>
                      <a:blip r:embed="rId8"/>
                      <a:stretch>
                        <a:fillRect/>
                      </a:stretch>
                    </p:blipFill>
                    <p:spPr>
                      <a:xfrm>
                        <a:off x="1516372" y="1632813"/>
                        <a:ext cx="420796" cy="339874"/>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2485648" y="1627279"/>
          <a:ext cx="161925" cy="339725"/>
        </p:xfrm>
        <a:graphic>
          <a:graphicData uri="http://schemas.openxmlformats.org/presentationml/2006/ole">
            <mc:AlternateContent xmlns:mc="http://schemas.openxmlformats.org/markup-compatibility/2006">
              <mc:Choice xmlns:v="urn:schemas-microsoft-com:vml" Requires="v">
                <p:oleObj name="Equation" r:id="rId9" imgW="126720" imgH="266400" progId="Equation.DSMT4">
                  <p:embed/>
                </p:oleObj>
              </mc:Choice>
              <mc:Fallback>
                <p:oleObj name="Equation" r:id="rId9" imgW="126720" imgH="266400" progId="Equation.DSMT4">
                  <p:embed/>
                  <p:pic>
                    <p:nvPicPr>
                      <p:cNvPr id="12" name="Object 11"/>
                      <p:cNvPicPr/>
                      <p:nvPr/>
                    </p:nvPicPr>
                    <p:blipFill>
                      <a:blip r:embed="rId10"/>
                      <a:stretch>
                        <a:fillRect/>
                      </a:stretch>
                    </p:blipFill>
                    <p:spPr>
                      <a:xfrm>
                        <a:off x="2485648" y="1627279"/>
                        <a:ext cx="161925" cy="339725"/>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221201" y="1627279"/>
          <a:ext cx="242887" cy="339725"/>
        </p:xfrm>
        <a:graphic>
          <a:graphicData uri="http://schemas.openxmlformats.org/presentationml/2006/ole">
            <mc:AlternateContent xmlns:mc="http://schemas.openxmlformats.org/markup-compatibility/2006">
              <mc:Choice xmlns:v="urn:schemas-microsoft-com:vml" Requires="v">
                <p:oleObj name="Equation" r:id="rId11" imgW="190440" imgH="266400" progId="Equation.DSMT4">
                  <p:embed/>
                </p:oleObj>
              </mc:Choice>
              <mc:Fallback>
                <p:oleObj name="Equation" r:id="rId11" imgW="190440" imgH="266400" progId="Equation.DSMT4">
                  <p:embed/>
                  <p:pic>
                    <p:nvPicPr>
                      <p:cNvPr id="13" name="Object 12"/>
                      <p:cNvPicPr/>
                      <p:nvPr/>
                    </p:nvPicPr>
                    <p:blipFill>
                      <a:blip r:embed="rId12"/>
                      <a:stretch>
                        <a:fillRect/>
                      </a:stretch>
                    </p:blipFill>
                    <p:spPr>
                      <a:xfrm>
                        <a:off x="3221201" y="1627279"/>
                        <a:ext cx="242887" cy="339725"/>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3868396" y="1613150"/>
          <a:ext cx="299341" cy="405728"/>
        </p:xfrm>
        <a:graphic>
          <a:graphicData uri="http://schemas.openxmlformats.org/presentationml/2006/ole">
            <mc:AlternateContent xmlns:mc="http://schemas.openxmlformats.org/markup-compatibility/2006">
              <mc:Choice xmlns:v="urn:schemas-microsoft-com:vml" Requires="v">
                <p:oleObj name="Equation" r:id="rId13" imgW="126720" imgH="177480" progId="Equation.DSMT4">
                  <p:embed/>
                </p:oleObj>
              </mc:Choice>
              <mc:Fallback>
                <p:oleObj name="Equation" r:id="rId13" imgW="126720" imgH="177480" progId="Equation.DSMT4">
                  <p:embed/>
                  <p:pic>
                    <p:nvPicPr>
                      <p:cNvPr id="14" name="Object 13"/>
                      <p:cNvPicPr/>
                      <p:nvPr/>
                    </p:nvPicPr>
                    <p:blipFill>
                      <a:blip r:embed="rId14"/>
                      <a:stretch>
                        <a:fillRect/>
                      </a:stretch>
                    </p:blipFill>
                    <p:spPr>
                      <a:xfrm>
                        <a:off x="3868396" y="1613150"/>
                        <a:ext cx="299341" cy="405728"/>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1498600" y="2305050"/>
          <a:ext cx="553829" cy="290489"/>
        </p:xfrm>
        <a:graphic>
          <a:graphicData uri="http://schemas.openxmlformats.org/presentationml/2006/ole">
            <mc:AlternateContent xmlns:mc="http://schemas.openxmlformats.org/markup-compatibility/2006">
              <mc:Choice xmlns:v="urn:schemas-microsoft-com:vml" Requires="v">
                <p:oleObj name="Equation" r:id="rId15" imgW="507960" imgH="266400" progId="Equation.DSMT4">
                  <p:embed/>
                </p:oleObj>
              </mc:Choice>
              <mc:Fallback>
                <p:oleObj name="Equation" r:id="rId15" imgW="507960" imgH="266400" progId="Equation.DSMT4">
                  <p:embed/>
                  <p:pic>
                    <p:nvPicPr>
                      <p:cNvPr id="15" name="Object 14"/>
                      <p:cNvPicPr/>
                      <p:nvPr/>
                    </p:nvPicPr>
                    <p:blipFill>
                      <a:blip r:embed="rId16"/>
                      <a:stretch>
                        <a:fillRect/>
                      </a:stretch>
                    </p:blipFill>
                    <p:spPr>
                      <a:xfrm>
                        <a:off x="1498600" y="2305050"/>
                        <a:ext cx="553829" cy="290489"/>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2419267" y="2284074"/>
          <a:ext cx="399284" cy="371362"/>
        </p:xfrm>
        <a:graphic>
          <a:graphicData uri="http://schemas.openxmlformats.org/presentationml/2006/ole">
            <mc:AlternateContent xmlns:mc="http://schemas.openxmlformats.org/markup-compatibility/2006">
              <mc:Choice xmlns:v="urn:schemas-microsoft-com:vml" Requires="v">
                <p:oleObj name="Equation" r:id="rId17" imgW="177480" imgH="164880" progId="Equation.DSMT4">
                  <p:embed/>
                </p:oleObj>
              </mc:Choice>
              <mc:Fallback>
                <p:oleObj name="Equation" r:id="rId17" imgW="177480" imgH="164880" progId="Equation.DSMT4">
                  <p:embed/>
                  <p:pic>
                    <p:nvPicPr>
                      <p:cNvPr id="16" name="Object 15"/>
                      <p:cNvPicPr/>
                      <p:nvPr/>
                    </p:nvPicPr>
                    <p:blipFill>
                      <a:blip r:embed="rId18"/>
                      <a:stretch>
                        <a:fillRect/>
                      </a:stretch>
                    </p:blipFill>
                    <p:spPr>
                      <a:xfrm>
                        <a:off x="2419267" y="2284074"/>
                        <a:ext cx="399284" cy="371362"/>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3201041" y="2265326"/>
          <a:ext cx="289400" cy="405728"/>
        </p:xfrm>
        <a:graphic>
          <a:graphicData uri="http://schemas.openxmlformats.org/presentationml/2006/ole">
            <mc:AlternateContent xmlns:mc="http://schemas.openxmlformats.org/markup-compatibility/2006">
              <mc:Choice xmlns:v="urn:schemas-microsoft-com:vml" Requires="v">
                <p:oleObj name="Equation" r:id="rId13" imgW="126720" imgH="177480" progId="Equation.DSMT4">
                  <p:embed/>
                </p:oleObj>
              </mc:Choice>
              <mc:Fallback>
                <p:oleObj name="Equation" r:id="rId13" imgW="126720" imgH="177480" progId="Equation.DSMT4">
                  <p:embed/>
                  <p:pic>
                    <p:nvPicPr>
                      <p:cNvPr id="17" name="Object 16"/>
                      <p:cNvPicPr/>
                      <p:nvPr/>
                    </p:nvPicPr>
                    <p:blipFill>
                      <a:blip r:embed="rId19"/>
                      <a:stretch>
                        <a:fillRect/>
                      </a:stretch>
                    </p:blipFill>
                    <p:spPr>
                      <a:xfrm>
                        <a:off x="3201041" y="2265326"/>
                        <a:ext cx="289400" cy="405728"/>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3963050" y="2300620"/>
          <a:ext cx="283399" cy="366751"/>
        </p:xfrm>
        <a:graphic>
          <a:graphicData uri="http://schemas.openxmlformats.org/presentationml/2006/ole">
            <mc:AlternateContent xmlns:mc="http://schemas.openxmlformats.org/markup-compatibility/2006">
              <mc:Choice xmlns:v="urn:schemas-microsoft-com:vml" Requires="v">
                <p:oleObj name="Equation" r:id="rId20" imgW="126720" imgH="164880" progId="Equation.DSMT4">
                  <p:embed/>
                </p:oleObj>
              </mc:Choice>
              <mc:Fallback>
                <p:oleObj name="Equation" r:id="rId20" imgW="126720" imgH="164880" progId="Equation.DSMT4">
                  <p:embed/>
                  <p:pic>
                    <p:nvPicPr>
                      <p:cNvPr id="18" name="Object 17"/>
                      <p:cNvPicPr/>
                      <p:nvPr/>
                    </p:nvPicPr>
                    <p:blipFill>
                      <a:blip r:embed="rId21"/>
                      <a:stretch>
                        <a:fillRect/>
                      </a:stretch>
                    </p:blipFill>
                    <p:spPr>
                      <a:xfrm>
                        <a:off x="3963050" y="2300620"/>
                        <a:ext cx="283399" cy="366751"/>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4643438" y="2281238"/>
          <a:ext cx="465137" cy="403225"/>
        </p:xfrm>
        <a:graphic>
          <a:graphicData uri="http://schemas.openxmlformats.org/presentationml/2006/ole">
            <mc:AlternateContent xmlns:mc="http://schemas.openxmlformats.org/markup-compatibility/2006">
              <mc:Choice xmlns:v="urn:schemas-microsoft-com:vml" Requires="v">
                <p:oleObj name="Equation" r:id="rId22" imgW="203040" imgH="177480" progId="Equation.DSMT4">
                  <p:embed/>
                </p:oleObj>
              </mc:Choice>
              <mc:Fallback>
                <p:oleObj name="Equation" r:id="rId22" imgW="203040" imgH="177480" progId="Equation.DSMT4">
                  <p:embed/>
                  <p:pic>
                    <p:nvPicPr>
                      <p:cNvPr id="19" name="Object 18"/>
                      <p:cNvPicPr/>
                      <p:nvPr/>
                    </p:nvPicPr>
                    <p:blipFill>
                      <a:blip r:embed="rId23"/>
                      <a:stretch>
                        <a:fillRect/>
                      </a:stretch>
                    </p:blipFill>
                    <p:spPr>
                      <a:xfrm>
                        <a:off x="4643438" y="2281238"/>
                        <a:ext cx="465137" cy="403225"/>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6467534" y="1754562"/>
          <a:ext cx="242887" cy="258762"/>
        </p:xfrm>
        <a:graphic>
          <a:graphicData uri="http://schemas.openxmlformats.org/presentationml/2006/ole">
            <mc:AlternateContent xmlns:mc="http://schemas.openxmlformats.org/markup-compatibility/2006">
              <mc:Choice xmlns:v="urn:schemas-microsoft-com:vml" Requires="v">
                <p:oleObj name="Equation" r:id="rId24" imgW="190440" imgH="203040" progId="Equation.DSMT4">
                  <p:embed/>
                </p:oleObj>
              </mc:Choice>
              <mc:Fallback>
                <p:oleObj name="Equation" r:id="rId24" imgW="190440" imgH="203040" progId="Equation.DSMT4">
                  <p:embed/>
                  <p:pic>
                    <p:nvPicPr>
                      <p:cNvPr id="20" name="Object 19"/>
                      <p:cNvPicPr/>
                      <p:nvPr/>
                    </p:nvPicPr>
                    <p:blipFill>
                      <a:blip r:embed="rId25"/>
                      <a:stretch>
                        <a:fillRect/>
                      </a:stretch>
                    </p:blipFill>
                    <p:spPr>
                      <a:xfrm>
                        <a:off x="6467534" y="1754562"/>
                        <a:ext cx="242887" cy="258762"/>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6458009" y="2327647"/>
          <a:ext cx="274637" cy="339725"/>
        </p:xfrm>
        <a:graphic>
          <a:graphicData uri="http://schemas.openxmlformats.org/presentationml/2006/ole">
            <mc:AlternateContent xmlns:mc="http://schemas.openxmlformats.org/markup-compatibility/2006">
              <mc:Choice xmlns:v="urn:schemas-microsoft-com:vml" Requires="v">
                <p:oleObj name="Equation" r:id="rId26" imgW="215640" imgH="266400" progId="Equation.DSMT4">
                  <p:embed/>
                </p:oleObj>
              </mc:Choice>
              <mc:Fallback>
                <p:oleObj name="Equation" r:id="rId26" imgW="215640" imgH="266400" progId="Equation.DSMT4">
                  <p:embed/>
                  <p:pic>
                    <p:nvPicPr>
                      <p:cNvPr id="21" name="Object 20"/>
                      <p:cNvPicPr/>
                      <p:nvPr/>
                    </p:nvPicPr>
                    <p:blipFill>
                      <a:blip r:embed="rId27"/>
                      <a:stretch>
                        <a:fillRect/>
                      </a:stretch>
                    </p:blipFill>
                    <p:spPr>
                      <a:xfrm>
                        <a:off x="6458009" y="2327647"/>
                        <a:ext cx="274637" cy="339725"/>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7313205" y="1695680"/>
          <a:ext cx="161845" cy="339874"/>
        </p:xfrm>
        <a:graphic>
          <a:graphicData uri="http://schemas.openxmlformats.org/presentationml/2006/ole">
            <mc:AlternateContent xmlns:mc="http://schemas.openxmlformats.org/markup-compatibility/2006">
              <mc:Choice xmlns:v="urn:schemas-microsoft-com:vml" Requires="v">
                <p:oleObj name="Equation" r:id="rId28" imgW="126720" imgH="266400" progId="Equation.DSMT4">
                  <p:embed/>
                </p:oleObj>
              </mc:Choice>
              <mc:Fallback>
                <p:oleObj name="Equation" r:id="rId28" imgW="126720" imgH="266400" progId="Equation.DSMT4">
                  <p:embed/>
                  <p:pic>
                    <p:nvPicPr>
                      <p:cNvPr id="22" name="Object 21"/>
                      <p:cNvPicPr/>
                      <p:nvPr/>
                    </p:nvPicPr>
                    <p:blipFill>
                      <a:blip r:embed="rId29"/>
                      <a:stretch>
                        <a:fillRect/>
                      </a:stretch>
                    </p:blipFill>
                    <p:spPr>
                      <a:xfrm>
                        <a:off x="7313205" y="1695680"/>
                        <a:ext cx="161845" cy="339874"/>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8079203" y="1714380"/>
          <a:ext cx="242767" cy="339874"/>
        </p:xfrm>
        <a:graphic>
          <a:graphicData uri="http://schemas.openxmlformats.org/presentationml/2006/ole">
            <mc:AlternateContent xmlns:mc="http://schemas.openxmlformats.org/markup-compatibility/2006">
              <mc:Choice xmlns:v="urn:schemas-microsoft-com:vml" Requires="v">
                <p:oleObj name="Equation" r:id="rId30" imgW="190440" imgH="266400" progId="Equation.DSMT4">
                  <p:embed/>
                </p:oleObj>
              </mc:Choice>
              <mc:Fallback>
                <p:oleObj name="Equation" r:id="rId30" imgW="190440" imgH="266400" progId="Equation.DSMT4">
                  <p:embed/>
                  <p:pic>
                    <p:nvPicPr>
                      <p:cNvPr id="23" name="Object 22"/>
                      <p:cNvPicPr/>
                      <p:nvPr/>
                    </p:nvPicPr>
                    <p:blipFill>
                      <a:blip r:embed="rId31"/>
                      <a:stretch>
                        <a:fillRect/>
                      </a:stretch>
                    </p:blipFill>
                    <p:spPr>
                      <a:xfrm>
                        <a:off x="8079203" y="1714380"/>
                        <a:ext cx="242767" cy="339874"/>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8855390" y="1699454"/>
          <a:ext cx="210399" cy="380803"/>
        </p:xfrm>
        <a:graphic>
          <a:graphicData uri="http://schemas.openxmlformats.org/presentationml/2006/ole">
            <mc:AlternateContent xmlns:mc="http://schemas.openxmlformats.org/markup-compatibility/2006">
              <mc:Choice xmlns:v="urn:schemas-microsoft-com:vml" Requires="v">
                <p:oleObj name="Equation" r:id="rId32" imgW="164880" imgH="279360" progId="Equation.DSMT4">
                  <p:embed/>
                </p:oleObj>
              </mc:Choice>
              <mc:Fallback>
                <p:oleObj name="Equation" r:id="rId32" imgW="164880" imgH="279360" progId="Equation.DSMT4">
                  <p:embed/>
                  <p:pic>
                    <p:nvPicPr>
                      <p:cNvPr id="24" name="Object 23"/>
                      <p:cNvPicPr/>
                      <p:nvPr/>
                    </p:nvPicPr>
                    <p:blipFill>
                      <a:blip r:embed="rId33"/>
                      <a:stretch>
                        <a:fillRect/>
                      </a:stretch>
                    </p:blipFill>
                    <p:spPr>
                      <a:xfrm>
                        <a:off x="8855390" y="1699454"/>
                        <a:ext cx="210399" cy="380803"/>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9604174" y="1713280"/>
          <a:ext cx="242767" cy="363493"/>
        </p:xfrm>
        <a:graphic>
          <a:graphicData uri="http://schemas.openxmlformats.org/presentationml/2006/ole">
            <mc:AlternateContent xmlns:mc="http://schemas.openxmlformats.org/markup-compatibility/2006">
              <mc:Choice xmlns:v="urn:schemas-microsoft-com:vml" Requires="v">
                <p:oleObj name="Equation" r:id="rId34" imgW="190440" imgH="266400" progId="Equation.DSMT4">
                  <p:embed/>
                </p:oleObj>
              </mc:Choice>
              <mc:Fallback>
                <p:oleObj name="Equation" r:id="rId34" imgW="190440" imgH="266400" progId="Equation.DSMT4">
                  <p:embed/>
                  <p:pic>
                    <p:nvPicPr>
                      <p:cNvPr id="25" name="Object 24"/>
                      <p:cNvPicPr/>
                      <p:nvPr/>
                    </p:nvPicPr>
                    <p:blipFill>
                      <a:blip r:embed="rId35"/>
                      <a:stretch>
                        <a:fillRect/>
                      </a:stretch>
                    </p:blipFill>
                    <p:spPr>
                      <a:xfrm>
                        <a:off x="9604174" y="1713280"/>
                        <a:ext cx="242767" cy="363493"/>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10436283" y="1683285"/>
          <a:ext cx="226583" cy="380803"/>
        </p:xfrm>
        <a:graphic>
          <a:graphicData uri="http://schemas.openxmlformats.org/presentationml/2006/ole">
            <mc:AlternateContent xmlns:mc="http://schemas.openxmlformats.org/markup-compatibility/2006">
              <mc:Choice xmlns:v="urn:schemas-microsoft-com:vml" Requires="v">
                <p:oleObj name="Equation" r:id="rId36" imgW="177480" imgH="279360" progId="Equation.DSMT4">
                  <p:embed/>
                </p:oleObj>
              </mc:Choice>
              <mc:Fallback>
                <p:oleObj name="Equation" r:id="rId36" imgW="177480" imgH="279360" progId="Equation.DSMT4">
                  <p:embed/>
                  <p:pic>
                    <p:nvPicPr>
                      <p:cNvPr id="26" name="Object 25"/>
                      <p:cNvPicPr/>
                      <p:nvPr/>
                    </p:nvPicPr>
                    <p:blipFill>
                      <a:blip r:embed="rId37"/>
                      <a:stretch>
                        <a:fillRect/>
                      </a:stretch>
                    </p:blipFill>
                    <p:spPr>
                      <a:xfrm>
                        <a:off x="10436283" y="1683285"/>
                        <a:ext cx="226583" cy="380803"/>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7205256" y="2265326"/>
          <a:ext cx="424560" cy="330213"/>
        </p:xfrm>
        <a:graphic>
          <a:graphicData uri="http://schemas.openxmlformats.org/presentationml/2006/ole">
            <mc:AlternateContent xmlns:mc="http://schemas.openxmlformats.org/markup-compatibility/2006">
              <mc:Choice xmlns:v="urn:schemas-microsoft-com:vml" Requires="v">
                <p:oleObj name="Equation" r:id="rId38" imgW="342720" imgH="266400" progId="Equation.DSMT4">
                  <p:embed/>
                </p:oleObj>
              </mc:Choice>
              <mc:Fallback>
                <p:oleObj name="Equation" r:id="rId38" imgW="342720" imgH="266400" progId="Equation.DSMT4">
                  <p:embed/>
                  <p:pic>
                    <p:nvPicPr>
                      <p:cNvPr id="27" name="Object 26"/>
                      <p:cNvPicPr/>
                      <p:nvPr/>
                    </p:nvPicPr>
                    <p:blipFill>
                      <a:blip r:embed="rId39"/>
                      <a:stretch>
                        <a:fillRect/>
                      </a:stretch>
                    </p:blipFill>
                    <p:spPr>
                      <a:xfrm>
                        <a:off x="7205256" y="2265326"/>
                        <a:ext cx="424560" cy="330213"/>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7933016" y="2245801"/>
          <a:ext cx="429590" cy="399549"/>
        </p:xfrm>
        <a:graphic>
          <a:graphicData uri="http://schemas.openxmlformats.org/presentationml/2006/ole">
            <mc:AlternateContent xmlns:mc="http://schemas.openxmlformats.org/markup-compatibility/2006">
              <mc:Choice xmlns:v="urn:schemas-microsoft-com:vml" Requires="v">
                <p:oleObj name="Equation" r:id="rId40" imgW="177480" imgH="164880" progId="Equation.DSMT4">
                  <p:embed/>
                </p:oleObj>
              </mc:Choice>
              <mc:Fallback>
                <p:oleObj name="Equation" r:id="rId40" imgW="177480" imgH="164880" progId="Equation.DSMT4">
                  <p:embed/>
                  <p:pic>
                    <p:nvPicPr>
                      <p:cNvPr id="28" name="Object 27"/>
                      <p:cNvPicPr/>
                      <p:nvPr/>
                    </p:nvPicPr>
                    <p:blipFill>
                      <a:blip r:embed="rId41"/>
                      <a:stretch>
                        <a:fillRect/>
                      </a:stretch>
                    </p:blipFill>
                    <p:spPr>
                      <a:xfrm>
                        <a:off x="7933016" y="2245801"/>
                        <a:ext cx="429590" cy="399549"/>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8810710" y="2234927"/>
          <a:ext cx="267595" cy="420509"/>
        </p:xfrm>
        <a:graphic>
          <a:graphicData uri="http://schemas.openxmlformats.org/presentationml/2006/ole">
            <mc:AlternateContent xmlns:mc="http://schemas.openxmlformats.org/markup-compatibility/2006">
              <mc:Choice xmlns:v="urn:schemas-microsoft-com:vml" Requires="v">
                <p:oleObj name="Equation" r:id="rId42" imgW="114120" imgH="177480" progId="Equation.DSMT4">
                  <p:embed/>
                </p:oleObj>
              </mc:Choice>
              <mc:Fallback>
                <p:oleObj name="Equation" r:id="rId42" imgW="114120" imgH="177480" progId="Equation.DSMT4">
                  <p:embed/>
                  <p:pic>
                    <p:nvPicPr>
                      <p:cNvPr id="29" name="Object 28"/>
                      <p:cNvPicPr/>
                      <p:nvPr/>
                    </p:nvPicPr>
                    <p:blipFill>
                      <a:blip r:embed="rId43"/>
                      <a:stretch>
                        <a:fillRect/>
                      </a:stretch>
                    </p:blipFill>
                    <p:spPr>
                      <a:xfrm>
                        <a:off x="8810710" y="2234927"/>
                        <a:ext cx="267595" cy="420509"/>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9562976" y="2234528"/>
          <a:ext cx="283965" cy="398108"/>
        </p:xfrm>
        <a:graphic>
          <a:graphicData uri="http://schemas.openxmlformats.org/presentationml/2006/ole">
            <mc:AlternateContent xmlns:mc="http://schemas.openxmlformats.org/markup-compatibility/2006">
              <mc:Choice xmlns:v="urn:schemas-microsoft-com:vml" Requires="v">
                <p:oleObj name="Equation" r:id="rId44" imgW="126720" imgH="177480" progId="Equation.DSMT4">
                  <p:embed/>
                </p:oleObj>
              </mc:Choice>
              <mc:Fallback>
                <p:oleObj name="Equation" r:id="rId44" imgW="126720" imgH="177480" progId="Equation.DSMT4">
                  <p:embed/>
                  <p:pic>
                    <p:nvPicPr>
                      <p:cNvPr id="30" name="Object 29"/>
                      <p:cNvPicPr/>
                      <p:nvPr/>
                    </p:nvPicPr>
                    <p:blipFill>
                      <a:blip r:embed="rId45"/>
                      <a:stretch>
                        <a:fillRect/>
                      </a:stretch>
                    </p:blipFill>
                    <p:spPr>
                      <a:xfrm>
                        <a:off x="9562976" y="2234528"/>
                        <a:ext cx="283965" cy="398108"/>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10318750" y="2281238"/>
          <a:ext cx="399665" cy="324366"/>
        </p:xfrm>
        <a:graphic>
          <a:graphicData uri="http://schemas.openxmlformats.org/presentationml/2006/ole">
            <mc:AlternateContent xmlns:mc="http://schemas.openxmlformats.org/markup-compatibility/2006">
              <mc:Choice xmlns:v="urn:schemas-microsoft-com:vml" Requires="v">
                <p:oleObj name="Equation" r:id="rId46" imgW="342720" imgH="279360" progId="Equation.DSMT4">
                  <p:embed/>
                </p:oleObj>
              </mc:Choice>
              <mc:Fallback>
                <p:oleObj name="Equation" r:id="rId46" imgW="342720" imgH="279360" progId="Equation.DSMT4">
                  <p:embed/>
                  <p:pic>
                    <p:nvPicPr>
                      <p:cNvPr id="31" name="Object 30"/>
                      <p:cNvPicPr/>
                      <p:nvPr/>
                    </p:nvPicPr>
                    <p:blipFill>
                      <a:blip r:embed="rId47"/>
                      <a:stretch>
                        <a:fillRect/>
                      </a:stretch>
                    </p:blipFill>
                    <p:spPr>
                      <a:xfrm>
                        <a:off x="10318750" y="2281238"/>
                        <a:ext cx="399665" cy="324366"/>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4584700" y="1616075"/>
          <a:ext cx="520700" cy="419100"/>
        </p:xfrm>
        <a:graphic>
          <a:graphicData uri="http://schemas.openxmlformats.org/presentationml/2006/ole">
            <mc:AlternateContent xmlns:mc="http://schemas.openxmlformats.org/markup-compatibility/2006">
              <mc:Choice xmlns:v="urn:schemas-microsoft-com:vml" Requires="v">
                <p:oleObj name="Equation" r:id="rId48" imgW="203040" imgH="164880" progId="Equation.DSMT4">
                  <p:embed/>
                </p:oleObj>
              </mc:Choice>
              <mc:Fallback>
                <p:oleObj name="Equation" r:id="rId48" imgW="203040" imgH="164880" progId="Equation.DSMT4">
                  <p:embed/>
                  <p:pic>
                    <p:nvPicPr>
                      <p:cNvPr id="38" name="Object 37"/>
                      <p:cNvPicPr/>
                      <p:nvPr/>
                    </p:nvPicPr>
                    <p:blipFill>
                      <a:blip r:embed="rId49"/>
                      <a:stretch>
                        <a:fillRect/>
                      </a:stretch>
                    </p:blipFill>
                    <p:spPr>
                      <a:xfrm>
                        <a:off x="4584700" y="1616075"/>
                        <a:ext cx="520700" cy="419100"/>
                      </a:xfrm>
                      <a:prstGeom prst="rect">
                        <a:avLst/>
                      </a:prstGeom>
                    </p:spPr>
                  </p:pic>
                </p:oleObj>
              </mc:Fallback>
            </mc:AlternateContent>
          </a:graphicData>
        </a:graphic>
      </p:graphicFrame>
      <p:sp>
        <p:nvSpPr>
          <p:cNvPr id="4" name="Rectangle 3"/>
          <p:cNvSpPr/>
          <p:nvPr/>
        </p:nvSpPr>
        <p:spPr>
          <a:xfrm>
            <a:off x="168812" y="3354993"/>
            <a:ext cx="553636" cy="461665"/>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1/</a:t>
            </a:r>
            <a:endParaRPr lang="en-US" sz="2400">
              <a:solidFill>
                <a:srgbClr val="FF0000"/>
              </a:solidFill>
            </a:endParaRPr>
          </a:p>
        </p:txBody>
      </p:sp>
      <p:sp>
        <p:nvSpPr>
          <p:cNvPr id="6" name="Rectangle 5"/>
          <p:cNvSpPr/>
          <p:nvPr/>
        </p:nvSpPr>
        <p:spPr>
          <a:xfrm>
            <a:off x="694600" y="3360480"/>
            <a:ext cx="1242567" cy="523220"/>
          </a:xfrm>
          <a:prstGeom prst="rect">
            <a:avLst/>
          </a:prstGeom>
        </p:spPr>
        <p:txBody>
          <a:bodyPr wrap="square">
            <a:spAutoFit/>
          </a:bodyPr>
          <a:lstStyle/>
          <a:p>
            <a:r>
              <a:rPr lang="en-US" sz="2800">
                <a:solidFill>
                  <a:srgbClr val="0000FF"/>
                </a:solidFill>
                <a:latin typeface="Times New Roman" panose="02020603050405020304" pitchFamily="18" charset="0"/>
                <a:cs typeface="Times New Roman" panose="02020603050405020304" pitchFamily="18" charset="0"/>
              </a:rPr>
              <a:t>Ta có:</a:t>
            </a:r>
            <a:endParaRPr lang="en-US" sz="2800">
              <a:solidFill>
                <a:srgbClr val="0000FF"/>
              </a:solidFill>
            </a:endParaRPr>
          </a:p>
        </p:txBody>
      </p:sp>
      <p:sp>
        <p:nvSpPr>
          <p:cNvPr id="41" name="Rectangle 40"/>
          <p:cNvSpPr/>
          <p:nvPr/>
        </p:nvSpPr>
        <p:spPr>
          <a:xfrm>
            <a:off x="178211" y="4575603"/>
            <a:ext cx="553636" cy="461665"/>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2/</a:t>
            </a:r>
            <a:endParaRPr lang="en-US" sz="2400">
              <a:solidFill>
                <a:srgbClr val="FF0000"/>
              </a:solidFill>
            </a:endParaRPr>
          </a:p>
        </p:txBody>
      </p:sp>
      <p:sp>
        <p:nvSpPr>
          <p:cNvPr id="42" name="Rectangle 41"/>
          <p:cNvSpPr/>
          <p:nvPr/>
        </p:nvSpPr>
        <p:spPr>
          <a:xfrm>
            <a:off x="674752" y="4635242"/>
            <a:ext cx="1101283" cy="523220"/>
          </a:xfrm>
          <a:prstGeom prst="rect">
            <a:avLst/>
          </a:prstGeom>
        </p:spPr>
        <p:txBody>
          <a:bodyPr wrap="square">
            <a:spAutoFit/>
          </a:bodyPr>
          <a:lstStyle/>
          <a:p>
            <a:r>
              <a:rPr lang="en-US" sz="2800" dirty="0">
                <a:solidFill>
                  <a:srgbClr val="0000FF"/>
                </a:solidFill>
                <a:latin typeface="Times New Roman" panose="02020603050405020304" pitchFamily="18" charset="0"/>
                <a:cs typeface="Times New Roman" panose="02020603050405020304" pitchFamily="18" charset="0"/>
              </a:rPr>
              <a:t>Ta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graphicFrame>
        <p:nvGraphicFramePr>
          <p:cNvPr id="44" name="Object 43"/>
          <p:cNvGraphicFramePr>
            <a:graphicFrameLocks noChangeAspect="1"/>
          </p:cNvGraphicFramePr>
          <p:nvPr/>
        </p:nvGraphicFramePr>
        <p:xfrm>
          <a:off x="1758215" y="3407512"/>
          <a:ext cx="5016500" cy="485775"/>
        </p:xfrm>
        <a:graphic>
          <a:graphicData uri="http://schemas.openxmlformats.org/presentationml/2006/ole">
            <mc:AlternateContent xmlns:mc="http://schemas.openxmlformats.org/markup-compatibility/2006">
              <mc:Choice xmlns:v="urn:schemas-microsoft-com:vml" Requires="v">
                <p:oleObj name="Equation" r:id="rId50" imgW="2095200" imgH="203040" progId="Equation.DSMT4">
                  <p:embed/>
                </p:oleObj>
              </mc:Choice>
              <mc:Fallback>
                <p:oleObj name="Equation" r:id="rId50" imgW="2095200" imgH="203040" progId="Equation.DSMT4">
                  <p:embed/>
                  <p:pic>
                    <p:nvPicPr>
                      <p:cNvPr id="44" name="Object 43"/>
                      <p:cNvPicPr/>
                      <p:nvPr/>
                    </p:nvPicPr>
                    <p:blipFill>
                      <a:blip r:embed="rId51"/>
                      <a:stretch>
                        <a:fillRect/>
                      </a:stretch>
                    </p:blipFill>
                    <p:spPr>
                      <a:xfrm>
                        <a:off x="1758215" y="3407512"/>
                        <a:ext cx="5016500" cy="485775"/>
                      </a:xfrm>
                      <a:prstGeom prst="rect">
                        <a:avLst/>
                      </a:prstGeom>
                    </p:spPr>
                  </p:pic>
                </p:oleObj>
              </mc:Fallback>
            </mc:AlternateContent>
          </a:graphicData>
        </a:graphic>
      </p:graphicFrame>
      <p:sp>
        <p:nvSpPr>
          <p:cNvPr id="45" name="TextBox 44"/>
          <p:cNvSpPr txBox="1"/>
          <p:nvPr/>
        </p:nvSpPr>
        <p:spPr>
          <a:xfrm>
            <a:off x="445630" y="5326316"/>
            <a:ext cx="10836793" cy="1384995"/>
          </a:xfrm>
          <a:prstGeom prst="rect">
            <a:avLst/>
          </a:prstGeom>
          <a:noFill/>
        </p:spPr>
        <p:txBody>
          <a:bodyPr wrap="square" rtlCol="0">
            <a:spAutoFit/>
          </a:bodyPr>
          <a:lstStyle/>
          <a:p>
            <a:r>
              <a:rPr lang="en-US" sz="2800">
                <a:solidFill>
                  <a:srgbClr val="0000FF"/>
                </a:solidFill>
                <a:latin typeface="Times New Roman" panose="02020603050405020304" pitchFamily="18" charset="0"/>
                <a:cs typeface="Times New Roman" panose="02020603050405020304" pitchFamily="18" charset="0"/>
              </a:rPr>
              <a:t>Vậy: </a:t>
            </a:r>
            <a:r>
              <a:rPr lang="en-US" sz="2800" dirty="0">
                <a:solidFill>
                  <a:srgbClr val="0000FF"/>
                </a:solidFill>
                <a:latin typeface="Times New Roman" panose="02020603050405020304" pitchFamily="18" charset="0"/>
                <a:cs typeface="Times New Roman" panose="02020603050405020304" pitchFamily="18" charset="0"/>
              </a:rPr>
              <a:t>Hai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err="1">
                <a:solidFill>
                  <a:srgbClr val="0000FF"/>
                </a:solidFill>
                <a:latin typeface="Times New Roman" panose="02020603050405020304" pitchFamily="18" charset="0"/>
                <a:cs typeface="Times New Roman" panose="02020603050405020304" pitchFamily="18" charset="0"/>
              </a:rPr>
              <a:t>lượng</a:t>
            </a:r>
            <a:r>
              <a:rPr lang="en-US" sz="2800">
                <a:solidFill>
                  <a:srgbClr val="0000FF"/>
                </a:solidFill>
                <a:latin typeface="Times New Roman" panose="02020603050405020304" pitchFamily="18" charset="0"/>
                <a:cs typeface="Times New Roman" panose="02020603050405020304" pitchFamily="18" charset="0"/>
              </a:rPr>
              <a:t> x </a:t>
            </a:r>
            <a:r>
              <a:rPr lang="en-US" sz="2800" err="1">
                <a:solidFill>
                  <a:srgbClr val="0000FF"/>
                </a:solidFill>
                <a:latin typeface="Times New Roman" panose="02020603050405020304" pitchFamily="18" charset="0"/>
                <a:cs typeface="Times New Roman" panose="02020603050405020304" pitchFamily="18" charset="0"/>
              </a:rPr>
              <a:t>và</a:t>
            </a:r>
            <a:r>
              <a:rPr lang="en-US" sz="2800">
                <a:solidFill>
                  <a:srgbClr val="0000FF"/>
                </a:solidFill>
                <a:latin typeface="Times New Roman" panose="02020603050405020304" pitchFamily="18" charset="0"/>
                <a:cs typeface="Times New Roman" panose="02020603050405020304" pitchFamily="18" charset="0"/>
              </a:rPr>
              <a:t> y không tỉ </a:t>
            </a:r>
            <a:r>
              <a:rPr lang="en-US" sz="2800" err="1">
                <a:solidFill>
                  <a:srgbClr val="0000FF"/>
                </a:solidFill>
                <a:latin typeface="Times New Roman" panose="02020603050405020304" pitchFamily="18" charset="0"/>
                <a:cs typeface="Times New Roman" panose="02020603050405020304" pitchFamily="18" charset="0"/>
              </a:rPr>
              <a:t>lệ</a:t>
            </a:r>
            <a:r>
              <a:rPr lang="en-US" sz="2800">
                <a:solidFill>
                  <a:srgbClr val="0000FF"/>
                </a:solidFill>
                <a:latin typeface="Times New Roman" panose="02020603050405020304" pitchFamily="18" charset="0"/>
                <a:cs typeface="Times New Roman" panose="02020603050405020304" pitchFamily="18" charset="0"/>
              </a:rPr>
              <a:t> nghịch với nhau</a:t>
            </a:r>
            <a:endParaRPr lang="en-US" sz="2800" dirty="0">
              <a:solidFill>
                <a:srgbClr val="0000FF"/>
              </a:solidFill>
              <a:latin typeface="Times New Roman" panose="02020603050405020304" pitchFamily="18" charset="0"/>
              <a:cs typeface="Times New Roman" panose="02020603050405020304" pitchFamily="18" charset="0"/>
            </a:endParaRPr>
          </a:p>
          <a:p>
            <a:endParaRPr lang="en-US" sz="2800" dirty="0">
              <a:solidFill>
                <a:srgbClr val="0000FF"/>
              </a:solidFill>
              <a:latin typeface="Times New Roman" panose="02020603050405020304" pitchFamily="18" charset="0"/>
              <a:cs typeface="Times New Roman" panose="02020603050405020304" pitchFamily="18" charset="0"/>
            </a:endParaRPr>
          </a:p>
          <a:p>
            <a:endParaRPr lang="en-US" sz="2800" dirty="0">
              <a:solidFill>
                <a:srgbClr val="0000FF"/>
              </a:solidFill>
              <a:latin typeface="Times New Roman" panose="02020603050405020304" pitchFamily="18" charset="0"/>
              <a:cs typeface="Times New Roman" panose="02020603050405020304" pitchFamily="18" charset="0"/>
            </a:endParaRPr>
          </a:p>
        </p:txBody>
      </p:sp>
      <p:graphicFrame>
        <p:nvGraphicFramePr>
          <p:cNvPr id="46" name="Object 45"/>
          <p:cNvGraphicFramePr>
            <a:graphicFrameLocks noChangeAspect="1"/>
          </p:cNvGraphicFramePr>
          <p:nvPr/>
        </p:nvGraphicFramePr>
        <p:xfrm>
          <a:off x="3440792" y="4692119"/>
          <a:ext cx="1611313" cy="487363"/>
        </p:xfrm>
        <a:graphic>
          <a:graphicData uri="http://schemas.openxmlformats.org/presentationml/2006/ole">
            <mc:AlternateContent xmlns:mc="http://schemas.openxmlformats.org/markup-compatibility/2006">
              <mc:Choice xmlns:v="urn:schemas-microsoft-com:vml" Requires="v">
                <p:oleObj name="Equation" r:id="rId52" imgW="672840" imgH="203040" progId="Equation.DSMT4">
                  <p:embed/>
                </p:oleObj>
              </mc:Choice>
              <mc:Fallback>
                <p:oleObj name="Equation" r:id="rId52" imgW="672840" imgH="203040" progId="Equation.DSMT4">
                  <p:embed/>
                  <p:pic>
                    <p:nvPicPr>
                      <p:cNvPr id="46" name="Object 45"/>
                      <p:cNvPicPr/>
                      <p:nvPr/>
                    </p:nvPicPr>
                    <p:blipFill>
                      <a:blip r:embed="rId53"/>
                      <a:stretch>
                        <a:fillRect/>
                      </a:stretch>
                    </p:blipFill>
                    <p:spPr>
                      <a:xfrm>
                        <a:off x="3440792" y="4692119"/>
                        <a:ext cx="1611313" cy="487363"/>
                      </a:xfrm>
                      <a:prstGeom prst="rect">
                        <a:avLst/>
                      </a:prstGeom>
                    </p:spPr>
                  </p:pic>
                </p:oleObj>
              </mc:Fallback>
            </mc:AlternateContent>
          </a:graphicData>
        </a:graphic>
      </p:graphicFrame>
      <p:graphicFrame>
        <p:nvGraphicFramePr>
          <p:cNvPr id="47" name="Object 46"/>
          <p:cNvGraphicFramePr>
            <a:graphicFrameLocks noChangeAspect="1"/>
          </p:cNvGraphicFramePr>
          <p:nvPr/>
        </p:nvGraphicFramePr>
        <p:xfrm>
          <a:off x="1776035" y="4692119"/>
          <a:ext cx="1581150" cy="426614"/>
        </p:xfrm>
        <a:graphic>
          <a:graphicData uri="http://schemas.openxmlformats.org/presentationml/2006/ole">
            <mc:AlternateContent xmlns:mc="http://schemas.openxmlformats.org/markup-compatibility/2006">
              <mc:Choice xmlns:v="urn:schemas-microsoft-com:vml" Requires="v">
                <p:oleObj name="Equation" r:id="rId54" imgW="660240" imgH="177480" progId="Equation.DSMT4">
                  <p:embed/>
                </p:oleObj>
              </mc:Choice>
              <mc:Fallback>
                <p:oleObj name="Equation" r:id="rId54" imgW="660240" imgH="177480" progId="Equation.DSMT4">
                  <p:embed/>
                  <p:pic>
                    <p:nvPicPr>
                      <p:cNvPr id="47" name="Object 46"/>
                      <p:cNvPicPr/>
                      <p:nvPr/>
                    </p:nvPicPr>
                    <p:blipFill>
                      <a:blip r:embed="rId55"/>
                      <a:stretch>
                        <a:fillRect/>
                      </a:stretch>
                    </p:blipFill>
                    <p:spPr>
                      <a:xfrm>
                        <a:off x="1776035" y="4692119"/>
                        <a:ext cx="1581150" cy="426614"/>
                      </a:xfrm>
                      <a:prstGeom prst="rect">
                        <a:avLst/>
                      </a:prstGeom>
                    </p:spPr>
                  </p:pic>
                </p:oleObj>
              </mc:Fallback>
            </mc:AlternateContent>
          </a:graphicData>
        </a:graphic>
      </p:graphicFrame>
      <p:graphicFrame>
        <p:nvGraphicFramePr>
          <p:cNvPr id="49" name="Object 48"/>
          <p:cNvGraphicFramePr>
            <a:graphicFrameLocks noChangeAspect="1"/>
          </p:cNvGraphicFramePr>
          <p:nvPr/>
        </p:nvGraphicFramePr>
        <p:xfrm>
          <a:off x="6907558" y="3429000"/>
          <a:ext cx="973137" cy="487362"/>
        </p:xfrm>
        <a:graphic>
          <a:graphicData uri="http://schemas.openxmlformats.org/presentationml/2006/ole">
            <mc:AlternateContent xmlns:mc="http://schemas.openxmlformats.org/markup-compatibility/2006">
              <mc:Choice xmlns:v="urn:schemas-microsoft-com:vml" Requires="v">
                <p:oleObj name="Equation" r:id="rId56" imgW="406080" imgH="203040" progId="Equation.DSMT4">
                  <p:embed/>
                </p:oleObj>
              </mc:Choice>
              <mc:Fallback>
                <p:oleObj name="Equation" r:id="rId56" imgW="406080" imgH="203040" progId="Equation.DSMT4">
                  <p:embed/>
                  <p:pic>
                    <p:nvPicPr>
                      <p:cNvPr id="49" name="Object 48"/>
                      <p:cNvPicPr/>
                      <p:nvPr/>
                    </p:nvPicPr>
                    <p:blipFill>
                      <a:blip r:embed="rId57"/>
                      <a:stretch>
                        <a:fillRect/>
                      </a:stretch>
                    </p:blipFill>
                    <p:spPr>
                      <a:xfrm>
                        <a:off x="6907558" y="3429000"/>
                        <a:ext cx="973137" cy="487362"/>
                      </a:xfrm>
                      <a:prstGeom prst="rect">
                        <a:avLst/>
                      </a:prstGeom>
                    </p:spPr>
                  </p:pic>
                </p:oleObj>
              </mc:Fallback>
            </mc:AlternateContent>
          </a:graphicData>
        </a:graphic>
      </p:graphicFrame>
    </p:spTree>
    <p:extLst>
      <p:ext uri="{BB962C8B-B14F-4D97-AF65-F5344CB8AC3E}">
        <p14:creationId xmlns:p14="http://schemas.microsoft.com/office/powerpoint/2010/main" val="26624145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Effect transition="in" filter="fade">
                                      <p:cBhvr>
                                        <p:cTn id="12" dur="500"/>
                                        <p:tgtEl>
                                          <p:spTgt spid="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xEl>
                                              <p:pRg st="3" end="3"/>
                                            </p:txEl>
                                          </p:spTgt>
                                        </p:tgtEl>
                                        <p:attrNameLst>
                                          <p:attrName>style.visibility</p:attrName>
                                        </p:attrNameLst>
                                      </p:cBhvr>
                                      <p:to>
                                        <p:strVal val="visible"/>
                                      </p:to>
                                    </p:set>
                                    <p:animEffect transition="in" filter="fade">
                                      <p:cBhvr>
                                        <p:cTn id="17" dur="500"/>
                                        <p:tgtEl>
                                          <p:spTgt spid="4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par>
                                <p:cTn id="21" presetID="10"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par>
                                <p:cTn id="90" presetID="10"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49"/>
                                        </p:tgtEl>
                                        <p:attrNameLst>
                                          <p:attrName>style.visibility</p:attrName>
                                        </p:attrNameLst>
                                      </p:cBhvr>
                                      <p:to>
                                        <p:strVal val="visible"/>
                                      </p:to>
                                    </p:set>
                                    <p:animEffect transition="in" filter="fade">
                                      <p:cBhvr>
                                        <p:cTn id="113" dur="500"/>
                                        <p:tgtEl>
                                          <p:spTgt spid="4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fade">
                                      <p:cBhvr>
                                        <p:cTn id="118" dur="500"/>
                                        <p:tgtEl>
                                          <p:spTgt spid="89"/>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5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allAtOnce"/>
      <p:bldP spid="67" grpId="0"/>
      <p:bldP spid="89" grpId="0"/>
      <p:bldP spid="4" grpId="0"/>
      <p:bldP spid="6" grpId="0"/>
      <p:bldP spid="41" grpId="0"/>
      <p:bldP spid="42"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222" y="147426"/>
            <a:ext cx="2601728" cy="579967"/>
          </a:xfrm>
          <a:prstGeom prst="rect">
            <a:avLst/>
          </a:prstGeom>
          <a:noFill/>
        </p:spPr>
        <p:txBody>
          <a:bodyPr wrap="square" rtlCol="0">
            <a:spAutoFit/>
          </a:bodyPr>
          <a:lstStyle/>
          <a:p>
            <a:pPr>
              <a:lnSpc>
                <a:spcPct val="150000"/>
              </a:lnSpc>
            </a:pPr>
            <a:r>
              <a:rPr lang="en-US" sz="2400" b="1" i="1" u="sng" dirty="0" err="1">
                <a:solidFill>
                  <a:srgbClr val="FF0000"/>
                </a:solidFill>
                <a:latin typeface="Times New Roman" panose="02020603050405020304" pitchFamily="18" charset="0"/>
                <a:cs typeface="Times New Roman" panose="02020603050405020304" pitchFamily="18" charset="0"/>
              </a:rPr>
              <a:t>Bài</a:t>
            </a:r>
            <a:r>
              <a:rPr lang="en-US" sz="2400" b="1" i="1" u="sng" dirty="0">
                <a:solidFill>
                  <a:srgbClr val="FF0000"/>
                </a:solidFill>
                <a:latin typeface="Times New Roman" panose="02020603050405020304" pitchFamily="18" charset="0"/>
                <a:cs typeface="Times New Roman" panose="02020603050405020304" pitchFamily="18" charset="0"/>
              </a:rPr>
              <a:t> </a:t>
            </a:r>
            <a:r>
              <a:rPr lang="en-US" sz="2400" b="1" i="1" u="sng" dirty="0" err="1">
                <a:solidFill>
                  <a:srgbClr val="FF0000"/>
                </a:solidFill>
                <a:latin typeface="Times New Roman" panose="02020603050405020304" pitchFamily="18" charset="0"/>
                <a:cs typeface="Times New Roman" panose="02020603050405020304" pitchFamily="18" charset="0"/>
              </a:rPr>
              <a:t>tập</a:t>
            </a:r>
            <a:r>
              <a:rPr lang="en-US" sz="2400" b="1" i="1" u="sng" dirty="0">
                <a:solidFill>
                  <a:srgbClr val="FF0000"/>
                </a:solidFill>
                <a:latin typeface="Times New Roman" panose="02020603050405020304" pitchFamily="18" charset="0"/>
                <a:cs typeface="Times New Roman" panose="02020603050405020304" pitchFamily="18" charset="0"/>
              </a:rPr>
              <a:t> </a:t>
            </a:r>
            <a:r>
              <a:rPr lang="vi-VN" sz="2400" b="1" i="1" u="sng" dirty="0">
                <a:solidFill>
                  <a:srgbClr val="FF0000"/>
                </a:solidFill>
                <a:latin typeface="Times New Roman" panose="02020603050405020304" pitchFamily="18" charset="0"/>
                <a:cs typeface="Times New Roman" panose="02020603050405020304" pitchFamily="18" charset="0"/>
              </a:rPr>
              <a:t>2</a:t>
            </a:r>
            <a:r>
              <a:rPr lang="en-US" sz="2400" b="1" i="1" u="sng" dirty="0">
                <a:solidFill>
                  <a:srgbClr val="FF0000"/>
                </a:solidFill>
                <a:latin typeface="Times New Roman" panose="02020603050405020304" pitchFamily="18" charset="0"/>
                <a:cs typeface="Times New Roman" panose="02020603050405020304" pitchFamily="18" charset="0"/>
              </a:rPr>
              <a:t>.</a:t>
            </a:r>
            <a:r>
              <a:rPr lang="en-US" sz="2400" b="1" i="1" dirty="0">
                <a:solidFill>
                  <a:srgbClr val="FF0000"/>
                </a:solidFill>
                <a:latin typeface="Times New Roman" panose="02020603050405020304" pitchFamily="18" charset="0"/>
                <a:cs typeface="Times New Roman" panose="02020603050405020304" pitchFamily="18" charset="0"/>
              </a:rPr>
              <a:t> </a:t>
            </a:r>
            <a:endParaRPr lang="en-US" sz="2400" b="1" i="1" u="sng"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28950" y="147426"/>
            <a:ext cx="9046744" cy="1015663"/>
          </a:xfrm>
          <a:prstGeom prst="rect">
            <a:avLst/>
          </a:prstGeom>
          <a:solidFill>
            <a:schemeClr val="bg1"/>
          </a:solidFill>
        </p:spPr>
        <p:txBody>
          <a:bodyPr wrap="square">
            <a:spAutoFit/>
          </a:bodyPr>
          <a:lstStyle/>
          <a:p>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2 bánh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a, b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bánh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10; 20. Cho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phút</a:t>
            </a:r>
            <a:r>
              <a:rPr lang="en-US" sz="2000" dirty="0">
                <a:latin typeface="Times New Roman" panose="02020603050405020304" pitchFamily="18" charset="0"/>
                <a:cs typeface="Times New Roman" panose="02020603050405020304" pitchFamily="18" charset="0"/>
              </a:rPr>
              <a:t> bánh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a quay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10 </a:t>
            </a:r>
            <a:r>
              <a:rPr lang="en-US" sz="2000" dirty="0" err="1">
                <a:latin typeface="Times New Roman" panose="02020603050405020304" pitchFamily="18" charset="0"/>
                <a:cs typeface="Times New Roman" panose="02020603050405020304" pitchFamily="18" charset="0"/>
              </a:rPr>
              <a:t>vòng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vòng</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phút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bánh </a:t>
            </a:r>
            <a:r>
              <a:rPr lang="en-US" sz="2000" dirty="0" err="1">
                <a:latin typeface="Times New Roman" panose="02020603050405020304" pitchFamily="18" charset="0"/>
                <a:cs typeface="Times New Roman" panose="02020603050405020304" pitchFamily="18" charset="0"/>
              </a:rPr>
              <a:t>răng</a:t>
            </a:r>
            <a:r>
              <a:rPr lang="en-US" sz="2000" dirty="0">
                <a:latin typeface="Times New Roman" panose="02020603050405020304" pitchFamily="18" charset="0"/>
                <a:cs typeface="Times New Roman" panose="02020603050405020304" pitchFamily="18" charset="0"/>
              </a:rPr>
              <a:t> b.</a:t>
            </a:r>
          </a:p>
        </p:txBody>
      </p:sp>
      <p:graphicFrame>
        <p:nvGraphicFramePr>
          <p:cNvPr id="3" name="Table 2"/>
          <p:cNvGraphicFramePr>
            <a:graphicFrameLocks noGrp="1"/>
          </p:cNvGraphicFramePr>
          <p:nvPr/>
        </p:nvGraphicFramePr>
        <p:xfrm>
          <a:off x="557213" y="1314451"/>
          <a:ext cx="4014786" cy="2600324"/>
        </p:xfrm>
        <a:graphic>
          <a:graphicData uri="http://schemas.openxmlformats.org/drawingml/2006/table">
            <a:tbl>
              <a:tblPr firstRow="1" firstCol="1" bandRow="1">
                <a:tableStyleId>{5C22544A-7EE6-4342-B048-85BDC9FD1C3A}</a:tableStyleId>
              </a:tblPr>
              <a:tblGrid>
                <a:gridCol w="1338262">
                  <a:extLst>
                    <a:ext uri="{9D8B030D-6E8A-4147-A177-3AD203B41FA5}">
                      <a16:colId xmlns:a16="http://schemas.microsoft.com/office/drawing/2014/main" val="20000"/>
                    </a:ext>
                  </a:extLst>
                </a:gridCol>
                <a:gridCol w="1338262">
                  <a:extLst>
                    <a:ext uri="{9D8B030D-6E8A-4147-A177-3AD203B41FA5}">
                      <a16:colId xmlns:a16="http://schemas.microsoft.com/office/drawing/2014/main" val="20001"/>
                    </a:ext>
                  </a:extLst>
                </a:gridCol>
                <a:gridCol w="1338262">
                  <a:extLst>
                    <a:ext uri="{9D8B030D-6E8A-4147-A177-3AD203B41FA5}">
                      <a16:colId xmlns:a16="http://schemas.microsoft.com/office/drawing/2014/main" val="20002"/>
                    </a:ext>
                  </a:extLst>
                </a:gridCol>
              </a:tblGrid>
              <a:tr h="742950">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Số răng mỗi bánh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857374">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Số vòng quay trong 1 phút của bánh răng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solidFill>
                            <a:srgbClr val="0000FF"/>
                          </a:solidFill>
                          <a:effectLst/>
                          <a:latin typeface="Times New Roman" panose="02020603050405020304" pitchFamily="18" charset="0"/>
                          <a:cs typeface="Times New Roman" panose="02020603050405020304" pitchFamily="18" charset="0"/>
                        </a:rPr>
                        <a:t>10</a:t>
                      </a:r>
                      <a:endParaRPr lang="en-US" sz="20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solidFill>
                            <a:srgbClr val="FF0000"/>
                          </a:solidFill>
                          <a:effectLst/>
                          <a:latin typeface="Times New Roman" panose="02020603050405020304" pitchFamily="18" charset="0"/>
                          <a:cs typeface="Times New Roman" panose="02020603050405020304" pitchFamily="18" charset="0"/>
                        </a:rPr>
                        <a:t>x?</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4"/>
          <p:cNvSpPr/>
          <p:nvPr/>
        </p:nvSpPr>
        <p:spPr>
          <a:xfrm>
            <a:off x="5160544" y="1332365"/>
            <a:ext cx="6915150" cy="3785652"/>
          </a:xfrm>
          <a:prstGeom prst="rect">
            <a:avLst/>
          </a:prstGeom>
        </p:spPr>
        <p:txBody>
          <a:bodyPr wrap="square">
            <a:spAutoFit/>
          </a:bodyPr>
          <a:lstStyle/>
          <a:p>
            <a:r>
              <a:rPr lang="en-US" sz="2400" dirty="0" err="1">
                <a:solidFill>
                  <a:srgbClr val="0000FF"/>
                </a:solidFill>
                <a:latin typeface="Times New Roman" panose="02020603050405020304" pitchFamily="18" charset="0"/>
                <a:ea typeface="Times New Roman" panose="02020603050405020304" pitchFamily="18" charset="0"/>
              </a:rPr>
              <a:t>Gọi</a:t>
            </a:r>
            <a:r>
              <a:rPr lang="en-US" sz="2400" dirty="0">
                <a:solidFill>
                  <a:srgbClr val="0000FF"/>
                </a:solidFill>
                <a:latin typeface="Times New Roman" panose="02020603050405020304" pitchFamily="18" charset="0"/>
                <a:ea typeface="Times New Roman" panose="02020603050405020304" pitchFamily="18" charset="0"/>
              </a:rPr>
              <a:t> x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là</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quay </a:t>
            </a:r>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b. Đ/k: x </a:t>
            </a:r>
            <a:r>
              <a:rPr lang="en-US" sz="2400" dirty="0" err="1">
                <a:solidFill>
                  <a:srgbClr val="0000FF"/>
                </a:solidFill>
                <a:latin typeface="Times New Roman" panose="02020603050405020304" pitchFamily="18" charset="0"/>
                <a:ea typeface="Times New Roman" panose="02020603050405020304" pitchFamily="18" charset="0"/>
              </a:rPr>
              <a:t>nguyên</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dương</a:t>
            </a:r>
            <a:r>
              <a:rPr lang="en-US" sz="2400" dirty="0">
                <a:solidFill>
                  <a:srgbClr val="0000FF"/>
                </a:solidFill>
                <a:latin typeface="Times New Roman" panose="02020603050405020304" pitchFamily="18" charset="0"/>
                <a:ea typeface="Times New Roman" panose="02020603050405020304" pitchFamily="18" charset="0"/>
              </a:rPr>
              <a:t>.</a:t>
            </a:r>
          </a:p>
          <a:p>
            <a:r>
              <a:rPr lang="en-US" sz="2400" dirty="0">
                <a:solidFill>
                  <a:srgbClr val="0000FF"/>
                </a:solidFill>
                <a:latin typeface="Times New Roman" panose="02020603050405020304" pitchFamily="18" charset="0"/>
                <a:ea typeface="Times New Roman" panose="02020603050405020304" pitchFamily="18" charset="0"/>
              </a:rPr>
              <a:t>Do </a:t>
            </a:r>
            <a:r>
              <a:rPr lang="en-US" sz="2400" dirty="0" err="1">
                <a:solidFill>
                  <a:srgbClr val="0000FF"/>
                </a:solidFill>
                <a:latin typeface="Times New Roman" panose="02020603050405020304" pitchFamily="18" charset="0"/>
                <a:ea typeface="Times New Roman" panose="02020603050405020304" pitchFamily="18" charset="0"/>
              </a:rPr>
              <a:t>các</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ăn</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khớp</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nhau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nên</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quay </a:t>
            </a:r>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2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bằng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nhau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Như</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vậy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quay </a:t>
            </a:r>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mỗi</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tỉ</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lệ</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nghịch</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mỗi</a:t>
            </a:r>
            <a:r>
              <a:rPr lang="en-US" sz="2400" dirty="0">
                <a:solidFill>
                  <a:srgbClr val="0000FF"/>
                </a:solidFill>
                <a:latin typeface="Times New Roman" panose="02020603050405020304" pitchFamily="18" charset="0"/>
                <a:ea typeface="Times New Roman" panose="02020603050405020304" pitchFamily="18" charset="0"/>
              </a:rPr>
              <a:t> bánh. </a:t>
            </a:r>
            <a:br>
              <a:rPr lang="en-US" sz="2400" dirty="0">
                <a:solidFill>
                  <a:srgbClr val="0000FF"/>
                </a:solidFill>
                <a:latin typeface="Times New Roman" panose="02020603050405020304" pitchFamily="18" charset="0"/>
                <a:ea typeface="Times New Roman" panose="02020603050405020304" pitchFamily="18" charset="0"/>
              </a:rPr>
            </a:br>
            <a:r>
              <a:rPr lang="en-US" sz="2400" dirty="0">
                <a:solidFill>
                  <a:srgbClr val="0000FF"/>
                </a:solidFill>
                <a:latin typeface="Times New Roman" panose="02020603050405020304" pitchFamily="18" charset="0"/>
                <a:ea typeface="Times New Roman" panose="02020603050405020304" pitchFamily="18" charset="0"/>
              </a:rPr>
              <a:t>Ta </a:t>
            </a:r>
            <a:r>
              <a:rPr lang="en-US" sz="2400" dirty="0" err="1">
                <a:solidFill>
                  <a:srgbClr val="0000FF"/>
                </a:solidFill>
                <a:latin typeface="Times New Roman" panose="02020603050405020304" pitchFamily="18" charset="0"/>
                <a:ea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rPr>
              <a:t>:</a:t>
            </a:r>
          </a:p>
          <a:p>
            <a:r>
              <a:rPr lang="en-US" sz="2400" dirty="0">
                <a:solidFill>
                  <a:srgbClr val="0000FF"/>
                </a:solidFill>
                <a:latin typeface="Times New Roman" panose="02020603050405020304" pitchFamily="18" charset="0"/>
                <a:ea typeface="Times New Roman" panose="02020603050405020304" pitchFamily="18" charset="0"/>
              </a:rPr>
              <a:t>10 . 10 = 20 . x = 100</a:t>
            </a:r>
          </a:p>
          <a:p>
            <a:r>
              <a:rPr lang="en-US" sz="2400" dirty="0" err="1">
                <a:solidFill>
                  <a:srgbClr val="0000FF"/>
                </a:solidFill>
                <a:latin typeface="Times New Roman" panose="02020603050405020304" pitchFamily="18" charset="0"/>
                <a:ea typeface="Times New Roman" panose="02020603050405020304" pitchFamily="18" charset="0"/>
              </a:rPr>
              <a:t>Suy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ra</a:t>
            </a:r>
            <a:r>
              <a:rPr lang="en-US" sz="2400" dirty="0">
                <a:solidFill>
                  <a:srgbClr val="0000FF"/>
                </a:solidFill>
                <a:latin typeface="Times New Roman" panose="02020603050405020304" pitchFamily="18" charset="0"/>
                <a:ea typeface="Times New Roman" panose="02020603050405020304" pitchFamily="18" charset="0"/>
              </a:rPr>
              <a:t>: x  = 5</a:t>
            </a:r>
          </a:p>
          <a:p>
            <a:r>
              <a:rPr lang="en-US" sz="2400" dirty="0" err="1">
                <a:solidFill>
                  <a:srgbClr val="0000FF"/>
                </a:solidFill>
                <a:latin typeface="Times New Roman" panose="02020603050405020304" pitchFamily="18" charset="0"/>
                <a:ea typeface="Times New Roman" panose="02020603050405020304" pitchFamily="18" charset="0"/>
              </a:rPr>
              <a:t>Vậy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b quay </a:t>
            </a:r>
            <a:r>
              <a:rPr lang="en-US" sz="2400" dirty="0" err="1">
                <a:solidFill>
                  <a:srgbClr val="0000FF"/>
                </a:solidFill>
                <a:latin typeface="Times New Roman" panose="02020603050405020304" pitchFamily="18" charset="0"/>
                <a:ea typeface="Times New Roman" panose="02020603050405020304" pitchFamily="18" charset="0"/>
              </a:rPr>
              <a:t>được</a:t>
            </a:r>
            <a:r>
              <a:rPr lang="en-US" sz="2400" dirty="0">
                <a:solidFill>
                  <a:srgbClr val="0000FF"/>
                </a:solidFill>
                <a:latin typeface="Times New Roman" panose="02020603050405020304" pitchFamily="18" charset="0"/>
                <a:ea typeface="Times New Roman" panose="02020603050405020304" pitchFamily="18" charset="0"/>
              </a:rPr>
              <a:t> 5 </a:t>
            </a:r>
            <a:r>
              <a:rPr lang="en-US" sz="2400" dirty="0" err="1">
                <a:solidFill>
                  <a:srgbClr val="0000FF"/>
                </a:solidFill>
                <a:latin typeface="Times New Roman" panose="02020603050405020304" pitchFamily="18" charset="0"/>
                <a:ea typeface="Times New Roman" panose="02020603050405020304" pitchFamily="18" charset="0"/>
              </a:rPr>
              <a:t>vòng</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pic>
        <p:nvPicPr>
          <p:cNvPr id="7"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94344" y="5551715"/>
            <a:ext cx="2275840" cy="1280160"/>
          </a:xfrm>
          <a:prstGeom prst="rect">
            <a:avLst/>
          </a:prstGeom>
        </p:spPr>
      </p:pic>
    </p:spTree>
    <p:extLst>
      <p:ext uri="{BB962C8B-B14F-4D97-AF65-F5344CB8AC3E}">
        <p14:creationId xmlns:p14="http://schemas.microsoft.com/office/powerpoint/2010/main" val="21320311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222" y="147426"/>
            <a:ext cx="11642858" cy="579967"/>
          </a:xfrm>
          <a:prstGeom prst="rect">
            <a:avLst/>
          </a:prstGeom>
          <a:noFill/>
        </p:spPr>
        <p:txBody>
          <a:bodyPr wrap="square" rtlCol="0">
            <a:spAutoFit/>
          </a:bodyPr>
          <a:lstStyle/>
          <a:p>
            <a:pPr>
              <a:lnSpc>
                <a:spcPct val="150000"/>
              </a:lnSpc>
            </a:pPr>
            <a:r>
              <a:rPr lang="vi-VN" sz="2400" b="1" i="1" u="sng" dirty="0">
                <a:solidFill>
                  <a:srgbClr val="FF0000"/>
                </a:solidFill>
                <a:latin typeface="Times New Roman" panose="02020603050405020304" pitchFamily="18" charset="0"/>
                <a:cs typeface="Times New Roman" panose="02020603050405020304" pitchFamily="18" charset="0"/>
              </a:rPr>
              <a:t>Ví dụ 3</a:t>
            </a:r>
            <a:endParaRPr lang="en-US" sz="2400" b="1" i="1" u="sng" dirty="0">
              <a:solidFill>
                <a:srgbClr val="FF0000"/>
              </a:solidFill>
              <a:latin typeface="Times New Roman" panose="02020603050405020304" pitchFamily="18" charset="0"/>
              <a:cs typeface="Times New Roman" panose="02020603050405020304" pitchFamily="18" charset="0"/>
            </a:endParaRPr>
          </a:p>
        </p:txBody>
      </p:sp>
      <p:pic>
        <p:nvPicPr>
          <p:cNvPr id="24"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16160" y="5577840"/>
            <a:ext cx="2275840" cy="1280160"/>
          </a:xfrm>
          <a:prstGeom prst="rect">
            <a:avLst/>
          </a:prstGeom>
        </p:spPr>
      </p:pic>
      <p:sp>
        <p:nvSpPr>
          <p:cNvPr id="2" name="Rectangle 1"/>
          <p:cNvSpPr/>
          <p:nvPr/>
        </p:nvSpPr>
        <p:spPr>
          <a:xfrm>
            <a:off x="2655061" y="65510"/>
            <a:ext cx="9536939" cy="1200329"/>
          </a:xfrm>
          <a:prstGeom prst="rect">
            <a:avLst/>
          </a:prstGeom>
          <a:solidFill>
            <a:schemeClr val="bg1"/>
          </a:solidFill>
        </p:spPr>
        <p:txBody>
          <a:bodyPr wrap="square">
            <a:spAutoFit/>
          </a:bodyPr>
          <a:lstStyle/>
          <a:p>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động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cơ</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rPr>
              <a:t> 3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X, Y, Z </a:t>
            </a:r>
            <a:r>
              <a:rPr lang="en-US" sz="2400" dirty="0" err="1">
                <a:solidFill>
                  <a:srgbClr val="0000FF"/>
                </a:solidFill>
                <a:latin typeface="Times New Roman" panose="02020603050405020304" pitchFamily="18" charset="0"/>
                <a:ea typeface="Times New Roman" panose="02020603050405020304" pitchFamily="18" charset="0"/>
              </a:rPr>
              <a:t>ăn</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khớp</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nhau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với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mỗi</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theo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thứ</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tự</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là</a:t>
            </a:r>
            <a:r>
              <a:rPr lang="en-US" sz="2400" dirty="0">
                <a:solidFill>
                  <a:srgbClr val="0000FF"/>
                </a:solidFill>
                <a:latin typeface="Times New Roman" panose="02020603050405020304" pitchFamily="18" charset="0"/>
                <a:ea typeface="Times New Roman" panose="02020603050405020304" pitchFamily="18" charset="0"/>
              </a:rPr>
              <a:t> 12; 24; 18. Cho </a:t>
            </a:r>
            <a:r>
              <a:rPr lang="en-US" sz="2400" dirty="0" err="1">
                <a:solidFill>
                  <a:srgbClr val="0000FF"/>
                </a:solidFill>
                <a:latin typeface="Times New Roman" panose="02020603050405020304" pitchFamily="18" charset="0"/>
                <a:ea typeface="Times New Roman" panose="02020603050405020304" pitchFamily="18" charset="0"/>
              </a:rPr>
              <a:t>biết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mỗi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X quay </a:t>
            </a:r>
            <a:r>
              <a:rPr lang="en-US" sz="2400" dirty="0" err="1">
                <a:solidFill>
                  <a:srgbClr val="0000FF"/>
                </a:solidFill>
                <a:latin typeface="Times New Roman" panose="02020603050405020304" pitchFamily="18" charset="0"/>
                <a:ea typeface="Times New Roman" panose="02020603050405020304" pitchFamily="18" charset="0"/>
              </a:rPr>
              <a:t>được</a:t>
            </a:r>
            <a:r>
              <a:rPr lang="en-US" sz="2400" dirty="0">
                <a:solidFill>
                  <a:srgbClr val="0000FF"/>
                </a:solidFill>
                <a:latin typeface="Times New Roman" panose="02020603050405020304" pitchFamily="18" charset="0"/>
                <a:ea typeface="Times New Roman" panose="02020603050405020304" pitchFamily="18" charset="0"/>
              </a:rPr>
              <a:t> 6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Em</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hãy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tính</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quay </a:t>
            </a:r>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các</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Y </a:t>
            </a:r>
            <a:r>
              <a:rPr lang="en-US" sz="2400" dirty="0" err="1">
                <a:solidFill>
                  <a:srgbClr val="0000FF"/>
                </a:solidFill>
                <a:latin typeface="Times New Roman" panose="02020603050405020304" pitchFamily="18" charset="0"/>
                <a:ea typeface="Times New Roman" panose="02020603050405020304" pitchFamily="18" charset="0"/>
              </a:rPr>
              <a:t>và</a:t>
            </a:r>
            <a:r>
              <a:rPr lang="en-US" sz="2400" dirty="0">
                <a:solidFill>
                  <a:srgbClr val="0000FF"/>
                </a:solidFill>
                <a:latin typeface="Times New Roman" panose="02020603050405020304" pitchFamily="18" charset="0"/>
                <a:ea typeface="Times New Roman" panose="02020603050405020304" pitchFamily="18" charset="0"/>
              </a:rPr>
              <a:t> Z.</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nvGraphicFramePr>
        <p:xfrm>
          <a:off x="311568" y="1335131"/>
          <a:ext cx="8232068" cy="2084542"/>
        </p:xfrm>
        <a:graphic>
          <a:graphicData uri="http://schemas.openxmlformats.org/drawingml/2006/table">
            <a:tbl>
              <a:tblPr firstRow="1" firstCol="1" bandRow="1">
                <a:tableStyleId>{5C22544A-7EE6-4342-B048-85BDC9FD1C3A}</a:tableStyleId>
              </a:tblPr>
              <a:tblGrid>
                <a:gridCol w="2058017">
                  <a:extLst>
                    <a:ext uri="{9D8B030D-6E8A-4147-A177-3AD203B41FA5}">
                      <a16:colId xmlns:a16="http://schemas.microsoft.com/office/drawing/2014/main" val="20000"/>
                    </a:ext>
                  </a:extLst>
                </a:gridCol>
                <a:gridCol w="2058017">
                  <a:extLst>
                    <a:ext uri="{9D8B030D-6E8A-4147-A177-3AD203B41FA5}">
                      <a16:colId xmlns:a16="http://schemas.microsoft.com/office/drawing/2014/main" val="20001"/>
                    </a:ext>
                  </a:extLst>
                </a:gridCol>
                <a:gridCol w="2058017">
                  <a:extLst>
                    <a:ext uri="{9D8B030D-6E8A-4147-A177-3AD203B41FA5}">
                      <a16:colId xmlns:a16="http://schemas.microsoft.com/office/drawing/2014/main" val="20002"/>
                    </a:ext>
                  </a:extLst>
                </a:gridCol>
                <a:gridCol w="2058017">
                  <a:extLst>
                    <a:ext uri="{9D8B030D-6E8A-4147-A177-3AD203B41FA5}">
                      <a16:colId xmlns:a16="http://schemas.microsoft.com/office/drawing/2014/main" val="20003"/>
                    </a:ext>
                  </a:extLst>
                </a:gridCol>
              </a:tblGrid>
              <a:tr h="54120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bánh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latin typeface="Times New Roman" panose="02020603050405020304" pitchFamily="18" charset="0"/>
                          <a:cs typeface="Times New Roman" panose="02020603050405020304" pitchFamily="18" charset="0"/>
                        </a:rPr>
                        <a:t>24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latin typeface="Times New Roman" panose="02020603050405020304" pitchFamily="18" charset="0"/>
                          <a:cs typeface="Times New Roman" panose="02020603050405020304" pitchFamily="18" charset="0"/>
                        </a:rPr>
                        <a:t>18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353022">
                <a:tc>
                  <a:txBody>
                    <a:bodyPr/>
                    <a:lstStyle/>
                    <a:p>
                      <a:pPr marL="0" marR="0" algn="ctr">
                        <a:spcBef>
                          <a:spcPts val="0"/>
                        </a:spcBef>
                        <a:spcAft>
                          <a:spcPts val="0"/>
                        </a:spcAft>
                      </a:pPr>
                      <a:r>
                        <a:rPr lang="en-US" sz="2400">
                          <a:effectLst/>
                          <a:latin typeface="Times New Roman" panose="02020603050405020304" pitchFamily="18" charset="0"/>
                          <a:cs typeface="Times New Roman" panose="02020603050405020304" pitchFamily="18" charset="0"/>
                        </a:rPr>
                        <a:t>Số vòng quay trong 1 phút của bánh răng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vi-VN" sz="24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4"/>
          <p:cNvSpPr/>
          <p:nvPr/>
        </p:nvSpPr>
        <p:spPr>
          <a:xfrm>
            <a:off x="311569" y="3483319"/>
            <a:ext cx="11322413" cy="3693319"/>
          </a:xfrm>
          <a:prstGeom prst="rect">
            <a:avLst/>
          </a:prstGeom>
        </p:spPr>
        <p:txBody>
          <a:bodyPr wrap="square">
            <a:spAutoFit/>
          </a:bodyPr>
          <a:lstStyle/>
          <a:p>
            <a:r>
              <a:rPr lang="en-US" sz="2400">
                <a:solidFill>
                  <a:srgbClr val="0000FF"/>
                </a:solidFill>
                <a:latin typeface="Times New Roman" panose="02020603050405020304" pitchFamily="18" charset="0"/>
                <a:ea typeface="Times New Roman" panose="02020603050405020304" pitchFamily="18" charset="0"/>
              </a:rPr>
              <a:t>Gọi …………, ……….. lần lượt là ………………………………………………………… </a:t>
            </a:r>
            <a:br>
              <a:rPr lang="en-US" sz="2400">
                <a:solidFill>
                  <a:srgbClr val="0000FF"/>
                </a:solidFill>
                <a:latin typeface="Times New Roman" panose="02020603050405020304" pitchFamily="18" charset="0"/>
                <a:ea typeface="Times New Roman" panose="02020603050405020304" pitchFamily="18" charset="0"/>
              </a:rPr>
            </a:br>
            <a:r>
              <a:rPr lang="en-US" sz="2400">
                <a:solidFill>
                  <a:srgbClr val="0000FF"/>
                </a:solidFill>
                <a:latin typeface="Times New Roman" panose="02020603050405020304" pitchFamily="18" charset="0"/>
                <a:ea typeface="Times New Roman" panose="02020603050405020304" pitchFamily="18" charset="0"/>
              </a:rPr>
              <a:t>Điều kiện: ………………………….</a:t>
            </a:r>
          </a:p>
          <a:p>
            <a:r>
              <a:rPr lang="en-US" sz="2400">
                <a:solidFill>
                  <a:srgbClr val="0000FF"/>
                </a:solidFill>
                <a:latin typeface="Times New Roman" panose="02020603050405020304" pitchFamily="18" charset="0"/>
                <a:ea typeface="Times New Roman" panose="02020603050405020304" pitchFamily="18" charset="0"/>
              </a:rPr>
              <a:t>Do các bánh răng ăn khớp nhau nên số răng quay trong 1 phút của 2 bánh răng bằng nhau. Như vậy, số vòng quay trong 1 phút của mỗi bánh răng ……………… số răng mỗi bánh. </a:t>
            </a:r>
            <a:br>
              <a:rPr lang="en-US" sz="2400">
                <a:solidFill>
                  <a:srgbClr val="0000FF"/>
                </a:solidFill>
                <a:latin typeface="Times New Roman" panose="02020603050405020304" pitchFamily="18" charset="0"/>
                <a:ea typeface="Times New Roman" panose="02020603050405020304" pitchFamily="18" charset="0"/>
              </a:rPr>
            </a:br>
            <a:r>
              <a:rPr lang="en-US" sz="2400">
                <a:solidFill>
                  <a:srgbClr val="0000FF"/>
                </a:solidFill>
                <a:latin typeface="Times New Roman" panose="02020603050405020304" pitchFamily="18" charset="0"/>
                <a:ea typeface="Times New Roman" panose="02020603050405020304" pitchFamily="18" charset="0"/>
              </a:rPr>
              <a:t>Ta có:</a:t>
            </a:r>
          </a:p>
          <a:p>
            <a:r>
              <a:rPr lang="en-US" sz="2400">
                <a:solidFill>
                  <a:srgbClr val="0000FF"/>
                </a:solidFill>
                <a:latin typeface="Times New Roman" panose="02020603050405020304" pitchFamily="18" charset="0"/>
                <a:ea typeface="Times New Roman" panose="02020603050405020304" pitchFamily="18" charset="0"/>
              </a:rPr>
              <a:t>………………………………</a:t>
            </a:r>
          </a:p>
          <a:p>
            <a:r>
              <a:rPr lang="en-US" sz="2400">
                <a:solidFill>
                  <a:srgbClr val="0000FF"/>
                </a:solidFill>
                <a:latin typeface="Times New Roman" panose="02020603050405020304" pitchFamily="18" charset="0"/>
                <a:ea typeface="Times New Roman" panose="02020603050405020304" pitchFamily="18" charset="0"/>
              </a:rPr>
              <a:t>Suy ra: …  = … ; … = …</a:t>
            </a:r>
          </a:p>
          <a:p>
            <a:r>
              <a:rPr lang="en-US" sz="2400">
                <a:solidFill>
                  <a:srgbClr val="0000FF"/>
                </a:solidFill>
                <a:latin typeface="Times New Roman" panose="02020603050405020304" pitchFamily="18" charset="0"/>
                <a:ea typeface="Times New Roman" panose="02020603050405020304" pitchFamily="18" charset="0"/>
              </a:rPr>
              <a:t>Vậy: Trong 1 phút bánh răng Y quay được ……………….</a:t>
            </a:r>
          </a:p>
          <a:p>
            <a:r>
              <a:rPr lang="en-US" sz="2400">
                <a:solidFill>
                  <a:srgbClr val="0000FF"/>
                </a:solidFill>
                <a:latin typeface="Times New Roman" panose="02020603050405020304" pitchFamily="18" charset="0"/>
                <a:ea typeface="Times New Roman" panose="02020603050405020304" pitchFamily="18" charset="0"/>
              </a:rPr>
              <a:t>         Trong 1 phút bánh răng Z quay được ……………….</a:t>
            </a:r>
          </a:p>
          <a:p>
            <a:r>
              <a:rPr lang="en-US">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4835931" y="2197107"/>
            <a:ext cx="49132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y ?</a:t>
            </a:r>
          </a:p>
        </p:txBody>
      </p:sp>
      <p:sp>
        <p:nvSpPr>
          <p:cNvPr id="10" name="TextBox 9"/>
          <p:cNvSpPr txBox="1"/>
          <p:nvPr/>
        </p:nvSpPr>
        <p:spPr>
          <a:xfrm>
            <a:off x="7275624" y="2397162"/>
            <a:ext cx="49132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z ?</a:t>
            </a:r>
          </a:p>
        </p:txBody>
      </p:sp>
      <p:sp>
        <p:nvSpPr>
          <p:cNvPr id="11" name="TextBox 10"/>
          <p:cNvSpPr txBox="1"/>
          <p:nvPr/>
        </p:nvSpPr>
        <p:spPr>
          <a:xfrm>
            <a:off x="960634" y="3483319"/>
            <a:ext cx="108954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y (vòng)</a:t>
            </a:r>
          </a:p>
        </p:txBody>
      </p:sp>
      <p:sp>
        <p:nvSpPr>
          <p:cNvPr id="12" name="TextBox 11"/>
          <p:cNvSpPr txBox="1"/>
          <p:nvPr/>
        </p:nvSpPr>
        <p:spPr>
          <a:xfrm>
            <a:off x="2319042" y="3483319"/>
            <a:ext cx="108954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z (vòng)</a:t>
            </a:r>
          </a:p>
        </p:txBody>
      </p:sp>
      <p:sp>
        <p:nvSpPr>
          <p:cNvPr id="13" name="TextBox 12"/>
          <p:cNvSpPr txBox="1"/>
          <p:nvPr/>
        </p:nvSpPr>
        <p:spPr>
          <a:xfrm>
            <a:off x="5081591" y="3436989"/>
            <a:ext cx="4879387"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số vòng quay trong 1 phút của bánh răng Y, Z</a:t>
            </a:r>
          </a:p>
        </p:txBody>
      </p:sp>
      <p:sp>
        <p:nvSpPr>
          <p:cNvPr id="14" name="TextBox 13"/>
          <p:cNvSpPr txBox="1"/>
          <p:nvPr/>
        </p:nvSpPr>
        <p:spPr>
          <a:xfrm>
            <a:off x="1782840" y="3837099"/>
            <a:ext cx="2557148"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y, z nguyên dương</a:t>
            </a:r>
          </a:p>
        </p:txBody>
      </p:sp>
      <p:sp>
        <p:nvSpPr>
          <p:cNvPr id="15" name="TextBox 14"/>
          <p:cNvSpPr txBox="1"/>
          <p:nvPr/>
        </p:nvSpPr>
        <p:spPr>
          <a:xfrm>
            <a:off x="840078" y="5337406"/>
            <a:ext cx="340437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12 . 6 = 24 . y = 18 . z</a:t>
            </a:r>
          </a:p>
        </p:txBody>
      </p:sp>
      <p:sp>
        <p:nvSpPr>
          <p:cNvPr id="16" name="TextBox 15"/>
          <p:cNvSpPr txBox="1"/>
          <p:nvPr/>
        </p:nvSpPr>
        <p:spPr>
          <a:xfrm>
            <a:off x="7507635" y="4566042"/>
            <a:ext cx="1568125"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tỉ lệ nghịch</a:t>
            </a:r>
          </a:p>
        </p:txBody>
      </p:sp>
      <p:sp>
        <p:nvSpPr>
          <p:cNvPr id="17" name="TextBox 16"/>
          <p:cNvSpPr txBox="1"/>
          <p:nvPr/>
        </p:nvSpPr>
        <p:spPr>
          <a:xfrm>
            <a:off x="1238067"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y </a:t>
            </a:r>
          </a:p>
        </p:txBody>
      </p:sp>
      <p:sp>
        <p:nvSpPr>
          <p:cNvPr id="18" name="TextBox 17"/>
          <p:cNvSpPr txBox="1"/>
          <p:nvPr/>
        </p:nvSpPr>
        <p:spPr>
          <a:xfrm>
            <a:off x="2049368"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3 </a:t>
            </a:r>
          </a:p>
        </p:txBody>
      </p:sp>
      <p:sp>
        <p:nvSpPr>
          <p:cNvPr id="19" name="TextBox 18"/>
          <p:cNvSpPr txBox="1"/>
          <p:nvPr/>
        </p:nvSpPr>
        <p:spPr>
          <a:xfrm>
            <a:off x="2604072"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z </a:t>
            </a:r>
          </a:p>
        </p:txBody>
      </p:sp>
      <p:sp>
        <p:nvSpPr>
          <p:cNvPr id="20" name="TextBox 19"/>
          <p:cNvSpPr txBox="1"/>
          <p:nvPr/>
        </p:nvSpPr>
        <p:spPr>
          <a:xfrm>
            <a:off x="3210783"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4 </a:t>
            </a:r>
          </a:p>
        </p:txBody>
      </p:sp>
      <p:sp>
        <p:nvSpPr>
          <p:cNvPr id="21" name="TextBox 20"/>
          <p:cNvSpPr txBox="1"/>
          <p:nvPr/>
        </p:nvSpPr>
        <p:spPr>
          <a:xfrm>
            <a:off x="5878412" y="5991740"/>
            <a:ext cx="1775263"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3 vòng </a:t>
            </a:r>
          </a:p>
        </p:txBody>
      </p:sp>
      <p:sp>
        <p:nvSpPr>
          <p:cNvPr id="22" name="TextBox 21"/>
          <p:cNvSpPr txBox="1"/>
          <p:nvPr/>
        </p:nvSpPr>
        <p:spPr>
          <a:xfrm>
            <a:off x="5878412" y="6382597"/>
            <a:ext cx="1775263"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4 vòng </a:t>
            </a:r>
          </a:p>
        </p:txBody>
      </p:sp>
      <p:pic>
        <p:nvPicPr>
          <p:cNvPr id="23" name="Picture 2" descr="Estudio Clip art Bài tập về nhà Học sinh - png tải về - Miễn phí trong suốt  Phim Hoạt Hình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1746" y="1313029"/>
            <a:ext cx="2662236" cy="186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288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4"/>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4"/>
                                        </p:tgtEl>
                                      </p:cBhvr>
                                    </p:cmd>
                                  </p:childTnLst>
                                </p:cTn>
                              </p:par>
                            </p:childTnLst>
                          </p:cTn>
                        </p:par>
                      </p:childTnLst>
                    </p:cTn>
                  </p:par>
                </p:childTnLst>
              </p:cTn>
              <p:nextCondLst>
                <p:cond evt="onClick" delay="0">
                  <p:tgtEl>
                    <p:spTgt spid="24"/>
                  </p:tgtEl>
                </p:cond>
              </p:nextCondLst>
            </p:seq>
            <p:video>
              <p:cMediaNode vol="80000">
                <p:cTn id="69" fill="hold" display="0">
                  <p:stCondLst>
                    <p:cond delay="indefinite"/>
                  </p:stCondLst>
                </p:cTn>
                <p:tgtEl>
                  <p:spTgt spid="24"/>
                </p:tgtEl>
              </p:cMediaNode>
            </p:video>
          </p:childTnLst>
        </p:cTn>
      </p:par>
    </p:tnLst>
    <p:bldLst>
      <p:bldP spid="6" grpId="0"/>
      <p:bldP spid="10" grpId="0"/>
      <p:bldP spid="12" grpId="0"/>
      <p:bldP spid="13" grpId="0"/>
      <p:bldP spid="14" grpId="0"/>
      <p:bldP spid="15" grpId="0"/>
      <p:bldP spid="16" grpId="0"/>
      <p:bldP spid="17" grpId="0"/>
      <p:bldP spid="18"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3735"/>
            <a:ext cx="11642858" cy="579967"/>
          </a:xfrm>
          <a:prstGeom prst="rect">
            <a:avLst/>
          </a:prstGeom>
          <a:noFill/>
        </p:spPr>
        <p:txBody>
          <a:bodyPr wrap="square" rtlCol="0">
            <a:spAutoFit/>
          </a:bodyPr>
          <a:lstStyle/>
          <a:p>
            <a:pPr>
              <a:lnSpc>
                <a:spcPct val="150000"/>
              </a:lnSpc>
            </a:pPr>
            <a:r>
              <a:rPr lang="vi-VN" sz="2400" b="1" i="1" u="sng" dirty="0">
                <a:solidFill>
                  <a:srgbClr val="FF0000"/>
                </a:solidFill>
                <a:latin typeface="Times New Roman" panose="02020603050405020304" pitchFamily="18" charset="0"/>
                <a:cs typeface="Times New Roman" panose="02020603050405020304" pitchFamily="18" charset="0"/>
              </a:rPr>
              <a:t> Ví dụ 4</a:t>
            </a:r>
            <a:endParaRPr lang="en-US" sz="2400" b="1" i="1" dirty="0">
              <a:solidFill>
                <a:srgbClr val="FF0000"/>
              </a:solidFill>
              <a:latin typeface="Times New Roman" panose="02020603050405020304" pitchFamily="18" charset="0"/>
              <a:cs typeface="Times New Roman" panose="02020603050405020304" pitchFamily="18" charset="0"/>
            </a:endParaRPr>
          </a:p>
        </p:txBody>
      </p:sp>
      <p:pic>
        <p:nvPicPr>
          <p:cNvPr id="24"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94344" y="5551715"/>
            <a:ext cx="2275840" cy="1280160"/>
          </a:xfrm>
          <a:prstGeom prst="rect">
            <a:avLst/>
          </a:prstGeom>
        </p:spPr>
      </p:pic>
      <p:sp>
        <p:nvSpPr>
          <p:cNvPr id="2" name="Rectangle 1"/>
          <p:cNvSpPr/>
          <p:nvPr/>
        </p:nvSpPr>
        <p:spPr>
          <a:xfrm>
            <a:off x="1957830" y="49019"/>
            <a:ext cx="9415019" cy="1200329"/>
          </a:xfrm>
          <a:prstGeom prst="rect">
            <a:avLst/>
          </a:prstGeom>
          <a:solidFill>
            <a:schemeClr val="bg1"/>
          </a:solidFill>
          <a:ln w="31750">
            <a:solidFill>
              <a:srgbClr val="FF0000"/>
            </a:solidFill>
          </a:ln>
        </p:spPr>
        <p:txBody>
          <a:bodyPr wrap="square">
            <a:spAutoFit/>
          </a:bodyPr>
          <a:lstStyle/>
          <a:p>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168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a:t>
            </a:r>
          </a:p>
        </p:txBody>
      </p:sp>
      <p:sp>
        <p:nvSpPr>
          <p:cNvPr id="40" name="Rectangle 39"/>
          <p:cNvSpPr/>
          <p:nvPr/>
        </p:nvSpPr>
        <p:spPr>
          <a:xfrm>
            <a:off x="500313" y="1168609"/>
            <a:ext cx="11496675" cy="1631216"/>
          </a:xfrm>
          <a:prstGeom prst="rect">
            <a:avLst/>
          </a:prstGeom>
        </p:spPr>
        <p:txBody>
          <a:bodyPr wrap="square">
            <a:spAutoFit/>
          </a:bodyPr>
          <a:lstStyle/>
          <a:p>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lần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đội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lúc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đầu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lúc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sau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khi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điều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chuyển</a:t>
            </a:r>
            <a:r>
              <a:rPr lang="en-US" sz="2000" dirty="0">
                <a:solidFill>
                  <a:srgbClr val="0000FF"/>
                </a:solidFill>
                <a:latin typeface="Times New Roman" panose="02020603050405020304" pitchFamily="18" charset="0"/>
                <a:ea typeface="Times New Roman" panose="02020603050405020304" pitchFamily="18" charset="0"/>
              </a:rPr>
              <a:t>.</a:t>
            </a:r>
          </a:p>
          <a:p>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ngày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ngày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còn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sẽ</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xây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ngôi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sau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khi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điều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chuyển</a:t>
            </a:r>
            <a:r>
              <a:rPr lang="en-US" sz="2000" dirty="0">
                <a:solidFill>
                  <a:srgbClr val="0000FF"/>
                </a:solidFill>
                <a:latin typeface="Times New Roman" panose="02020603050405020304" pitchFamily="18" charset="0"/>
                <a:ea typeface="Times New Roman" panose="02020603050405020304" pitchFamily="18" charset="0"/>
              </a:rPr>
              <a:t>.</a:t>
            </a:r>
          </a:p>
          <a:p>
            <a:r>
              <a:rPr lang="en-US" sz="2000" dirty="0">
                <a:solidFill>
                  <a:srgbClr val="0000FF"/>
                </a:solidFill>
                <a:latin typeface="Times New Roman" panose="02020603050405020304" pitchFamily="18" charset="0"/>
                <a:ea typeface="Times New Roman" panose="02020603050405020304" pitchFamily="18" charset="0"/>
              </a:rPr>
              <a:t>Đ/k:                </a:t>
            </a:r>
            <a:r>
              <a:rPr lang="en-US" sz="2000" dirty="0" err="1">
                <a:solidFill>
                  <a:srgbClr val="0000FF"/>
                </a:solidFill>
                <a:latin typeface="Times New Roman" panose="02020603050405020304" pitchFamily="18" charset="0"/>
                <a:ea typeface="Times New Roman" panose="02020603050405020304" pitchFamily="18" charset="0"/>
              </a:rPr>
              <a:t>nguyên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dương</a:t>
            </a:r>
            <a:r>
              <a:rPr lang="en-US" sz="2000" dirty="0">
                <a:solidFill>
                  <a:srgbClr val="0000FF"/>
                </a:solidFill>
                <a:latin typeface="Times New Roman" panose="02020603050405020304" pitchFamily="18" charset="0"/>
                <a:ea typeface="Times New Roman" panose="02020603050405020304" pitchFamily="18" charset="0"/>
              </a:rPr>
              <a:t>.</a:t>
            </a:r>
          </a:p>
          <a:p>
            <a:r>
              <a:rPr lang="en-US" sz="2000" dirty="0" err="1">
                <a:solidFill>
                  <a:srgbClr val="0000FF"/>
                </a:solidFill>
                <a:latin typeface="Times New Roman" panose="02020603050405020304" pitchFamily="18" charset="0"/>
                <a:ea typeface="Times New Roman" panose="02020603050405020304" pitchFamily="18" charset="0"/>
              </a:rPr>
              <a:t>Nếu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điều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chuyển</a:t>
            </a:r>
            <a:r>
              <a:rPr lang="en-US" sz="2000" dirty="0">
                <a:solidFill>
                  <a:srgbClr val="0000FF"/>
                </a:solidFill>
                <a:latin typeface="Times New Roman" panose="02020603050405020304" pitchFamily="18" charset="0"/>
                <a:ea typeface="Times New Roman" panose="02020603050405020304" pitchFamily="18" charset="0"/>
              </a:rPr>
              <a:t> 1/3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sang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trình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khác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còn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lại</a:t>
            </a:r>
            <a:r>
              <a:rPr lang="en-US" sz="2000" dirty="0">
                <a:solidFill>
                  <a:srgbClr val="0000FF"/>
                </a:solidFill>
                <a:latin typeface="Times New Roman" panose="02020603050405020304" pitchFamily="18" charset="0"/>
                <a:ea typeface="Times New Roman" panose="02020603050405020304" pitchFamily="18" charset="0"/>
              </a:rPr>
              <a:t> </a:t>
            </a:r>
            <a:br>
              <a:rPr lang="en-US" sz="2000" dirty="0">
                <a:solidFill>
                  <a:srgbClr val="0000FF"/>
                </a:solidFill>
                <a:latin typeface="Times New Roman" panose="02020603050405020304" pitchFamily="18" charset="0"/>
                <a:ea typeface="Times New Roman" panose="02020603050405020304" pitchFamily="18" charset="0"/>
              </a:rPr>
            </a:br>
            <a:r>
              <a:rPr lang="en-US" sz="2000" dirty="0" err="1">
                <a:solidFill>
                  <a:srgbClr val="0000FF"/>
                </a:solidFill>
                <a:latin typeface="Times New Roman" panose="02020603050405020304" pitchFamily="18" charset="0"/>
                <a:ea typeface="Times New Roman" panose="02020603050405020304" pitchFamily="18" charset="0"/>
              </a:rPr>
              <a:t>chỉ</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0000FF"/>
                </a:solidFill>
                <a:latin typeface="Times New Roman" panose="02020603050405020304" pitchFamily="18" charset="0"/>
                <a:ea typeface="Times New Roman" panose="02020603050405020304" pitchFamily="18" charset="0"/>
              </a:rPr>
              <a:t> …………………….………………</a:t>
            </a:r>
            <a:endParaRPr lang="en-US" sz="2000" dirty="0">
              <a:solidFill>
                <a:srgbClr val="0000FF"/>
              </a:solidFill>
              <a:effectLst/>
              <a:latin typeface="Times New Roman" panose="02020603050405020304" pitchFamily="18" charset="0"/>
              <a:ea typeface="Times New Roman" panose="02020603050405020304" pitchFamily="18" charset="0"/>
            </a:endParaRPr>
          </a:p>
        </p:txBody>
      </p:sp>
      <p:sp>
        <p:nvSpPr>
          <p:cNvPr id="41" name="Rectangle 40"/>
          <p:cNvSpPr/>
          <p:nvPr/>
        </p:nvSpPr>
        <p:spPr>
          <a:xfrm>
            <a:off x="819148" y="4247039"/>
            <a:ext cx="10553701" cy="1938992"/>
          </a:xfrm>
          <a:prstGeom prst="rect">
            <a:avLst/>
          </a:prstGeom>
        </p:spPr>
        <p:txBody>
          <a:bodyPr wrap="square">
            <a:spAutoFit/>
          </a:bodyPr>
          <a:lstStyle/>
          <a:p>
            <a:r>
              <a:rPr lang="en-US" sz="2000">
                <a:solidFill>
                  <a:srgbClr val="0000FF"/>
                </a:solidFill>
                <a:latin typeface="Times New Roman" panose="02020603050405020304" pitchFamily="18" charset="0"/>
                <a:ea typeface="Times New Roman" panose="02020603050405020304" pitchFamily="18" charset="0"/>
              </a:rPr>
              <a:t>Số công nhân và số ngày hoàn thành công việc là 2 đại lượng ……………….</a:t>
            </a:r>
          </a:p>
          <a:p>
            <a:r>
              <a:rPr lang="en-US" sz="2000">
                <a:solidFill>
                  <a:srgbClr val="0000FF"/>
                </a:solidFill>
                <a:latin typeface="Times New Roman" panose="02020603050405020304" pitchFamily="18" charset="0"/>
                <a:ea typeface="Times New Roman" panose="02020603050405020304" pitchFamily="18" charset="0"/>
              </a:rPr>
              <a:t> </a:t>
            </a:r>
          </a:p>
          <a:p>
            <a:r>
              <a:rPr lang="en-US" sz="2000">
                <a:solidFill>
                  <a:srgbClr val="0000FF"/>
                </a:solidFill>
                <a:latin typeface="Times New Roman" panose="02020603050405020304" pitchFamily="18" charset="0"/>
                <a:ea typeface="Times New Roman" panose="02020603050405020304" pitchFamily="18" charset="0"/>
              </a:rPr>
              <a:t>Ta có: ……………………….</a:t>
            </a:r>
          </a:p>
          <a:p>
            <a:endParaRPr lang="en-US" sz="2000">
              <a:solidFill>
                <a:srgbClr val="0000FF"/>
              </a:solidFill>
              <a:latin typeface="Times New Roman" panose="02020603050405020304" pitchFamily="18" charset="0"/>
              <a:ea typeface="Times New Roman" panose="02020603050405020304" pitchFamily="18" charset="0"/>
            </a:endParaRPr>
          </a:p>
          <a:p>
            <a:pPr>
              <a:tabLst>
                <a:tab pos="1266825" algn="l"/>
              </a:tabLst>
            </a:pPr>
            <a:r>
              <a:rPr lang="en-US" sz="2000">
                <a:solidFill>
                  <a:srgbClr val="0000FF"/>
                </a:solidFill>
                <a:latin typeface="Times New Roman" panose="02020603050405020304" pitchFamily="18" charset="0"/>
                <a:ea typeface="Times New Roman" panose="02020603050405020304" pitchFamily="18" charset="0"/>
              </a:rPr>
              <a:t>Suy ra: 	</a:t>
            </a:r>
          </a:p>
          <a:p>
            <a:r>
              <a:rPr lang="en-US" sz="2000">
                <a:solidFill>
                  <a:srgbClr val="0000FF"/>
                </a:solidFill>
                <a:latin typeface="Times New Roman" panose="02020603050405020304" pitchFamily="18" charset="0"/>
                <a:ea typeface="Times New Roman" panose="02020603050405020304" pitchFamily="18" charset="0"/>
              </a:rPr>
              <a:t>Vậy: số công nhân còn lại sẽ xây xong ngôi nhà trong ………</a:t>
            </a:r>
            <a:endParaRPr lang="en-US" sz="200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42" name="Table 41"/>
          <p:cNvGraphicFramePr>
            <a:graphicFrameLocks noGrp="1"/>
          </p:cNvGraphicFramePr>
          <p:nvPr>
            <p:extLst>
              <p:ext uri="{D42A27DB-BD31-4B8C-83A1-F6EECF244321}">
                <p14:modId xmlns:p14="http://schemas.microsoft.com/office/powerpoint/2010/main" val="2095011715"/>
              </p:ext>
            </p:extLst>
          </p:nvPr>
        </p:nvGraphicFramePr>
        <p:xfrm>
          <a:off x="1411604" y="2772376"/>
          <a:ext cx="5046345" cy="1185262"/>
        </p:xfrm>
        <a:graphic>
          <a:graphicData uri="http://schemas.openxmlformats.org/drawingml/2006/table">
            <a:tbl>
              <a:tblPr firstRow="1" firstCol="1" bandRow="1">
                <a:tableStyleId>{5C22544A-7EE6-4342-B048-85BDC9FD1C3A}</a:tableStyleId>
              </a:tblPr>
              <a:tblGrid>
                <a:gridCol w="1682115">
                  <a:extLst>
                    <a:ext uri="{9D8B030D-6E8A-4147-A177-3AD203B41FA5}">
                      <a16:colId xmlns:a16="http://schemas.microsoft.com/office/drawing/2014/main" val="20000"/>
                    </a:ext>
                  </a:extLst>
                </a:gridCol>
                <a:gridCol w="1682115">
                  <a:extLst>
                    <a:ext uri="{9D8B030D-6E8A-4147-A177-3AD203B41FA5}">
                      <a16:colId xmlns:a16="http://schemas.microsoft.com/office/drawing/2014/main" val="20001"/>
                    </a:ext>
                  </a:extLst>
                </a:gridCol>
                <a:gridCol w="1682115">
                  <a:extLst>
                    <a:ext uri="{9D8B030D-6E8A-4147-A177-3AD203B41FA5}">
                      <a16:colId xmlns:a16="http://schemas.microsoft.com/office/drawing/2014/main" val="20002"/>
                    </a:ext>
                  </a:extLst>
                </a:gridCol>
              </a:tblGrid>
              <a:tr h="790175">
                <a:tc>
                  <a:txBody>
                    <a:bodyPr/>
                    <a:lstStyle/>
                    <a:p>
                      <a:pPr marL="0" marR="0" algn="ctr">
                        <a:spcBef>
                          <a:spcPts val="0"/>
                        </a:spcBef>
                        <a:spcAft>
                          <a:spcPts val="0"/>
                        </a:spcAft>
                      </a:pPr>
                      <a:r>
                        <a:rPr lang="en-US" sz="2000" dirty="0" err="1">
                          <a:solidFill>
                            <a:srgbClr val="0000FF"/>
                          </a:solidFill>
                          <a:effectLst/>
                          <a:latin typeface="Times New Roman" panose="02020603050405020304" pitchFamily="18" charset="0"/>
                          <a:cs typeface="Times New Roman" panose="02020603050405020304" pitchFamily="18" charset="0"/>
                        </a:rPr>
                        <a:t>Số</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công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nhân</a:t>
                      </a:r>
                      <a:endParaRPr lang="en-US"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395087">
                <a:tc>
                  <a:txBody>
                    <a:bodyPr/>
                    <a:lstStyle/>
                    <a:p>
                      <a:pPr marL="0" marR="0" algn="ctr">
                        <a:spcBef>
                          <a:spcPts val="0"/>
                        </a:spcBef>
                        <a:spcAft>
                          <a:spcPts val="0"/>
                        </a:spcAft>
                      </a:pPr>
                      <a:r>
                        <a:rPr lang="en-US" sz="2000">
                          <a:solidFill>
                            <a:srgbClr val="0000FF"/>
                          </a:solidFill>
                          <a:effectLst/>
                          <a:latin typeface="Times New Roman" panose="02020603050405020304" pitchFamily="18" charset="0"/>
                          <a:cs typeface="Times New Roman" panose="02020603050405020304" pitchFamily="18" charset="0"/>
                        </a:rPr>
                        <a:t>Số ngày</a:t>
                      </a:r>
                      <a:endParaRPr lang="en-US" sz="20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3" name="TextBox 2"/>
              <p:cNvSpPr txBox="1"/>
              <p:nvPr/>
            </p:nvSpPr>
            <p:spPr>
              <a:xfrm>
                <a:off x="987980" y="1243361"/>
                <a:ext cx="30514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oMath>
                  </m:oMathPara>
                </a14:m>
                <a:endParaRPr lang="en-US" sz="2000">
                  <a:solidFill>
                    <a:srgbClr val="0000FF"/>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87980" y="1243361"/>
                <a:ext cx="305147" cy="307777"/>
              </a:xfrm>
              <a:prstGeom prst="rect">
                <a:avLst/>
              </a:prstGeom>
              <a:blipFill rotWithShape="0">
                <a:blip r:embed="rId5"/>
                <a:stretch>
                  <a:fillRect l="-10000" r="-8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600690" y="1259495"/>
                <a:ext cx="31111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oMath>
                  </m:oMathPara>
                </a14:m>
                <a:endParaRPr lang="en-US" sz="2000"/>
              </a:p>
            </p:txBody>
          </p:sp>
        </mc:Choice>
        <mc:Fallback xmlns="">
          <p:sp>
            <p:nvSpPr>
              <p:cNvPr id="9" name="TextBox 8"/>
              <p:cNvSpPr txBox="1">
                <a:spLocks noRot="1" noChangeAspect="1" noMove="1" noResize="1" noEditPoints="1" noAdjustHandles="1" noChangeArrowheads="1" noChangeShapeType="1" noTextEdit="1"/>
              </p:cNvSpPr>
              <p:nvPr/>
            </p:nvSpPr>
            <p:spPr>
              <a:xfrm>
                <a:off x="2600690" y="1259495"/>
                <a:ext cx="311111" cy="307777"/>
              </a:xfrm>
              <a:prstGeom prst="rect">
                <a:avLst/>
              </a:prstGeom>
              <a:blipFill rotWithShape="0">
                <a:blip r:embed="rId6"/>
                <a:stretch>
                  <a:fillRect l="-11765" r="-784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987980" y="1520360"/>
                <a:ext cx="31386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2</m:t>
                          </m:r>
                        </m:sub>
                      </m:sSub>
                    </m:oMath>
                  </m:oMathPara>
                </a14:m>
                <a:endParaRPr lang="en-US" sz="2000"/>
              </a:p>
            </p:txBody>
          </p:sp>
        </mc:Choice>
        <mc:Fallback xmlns="">
          <p:sp>
            <p:nvSpPr>
              <p:cNvPr id="10" name="TextBox 9"/>
              <p:cNvSpPr txBox="1">
                <a:spLocks noRot="1" noChangeAspect="1" noMove="1" noResize="1" noEditPoints="1" noAdjustHandles="1" noChangeArrowheads="1" noChangeShapeType="1" noTextEdit="1"/>
              </p:cNvSpPr>
              <p:nvPr/>
            </p:nvSpPr>
            <p:spPr>
              <a:xfrm>
                <a:off x="987980" y="1520360"/>
                <a:ext cx="313867" cy="307777"/>
              </a:xfrm>
              <a:prstGeom prst="rect">
                <a:avLst/>
              </a:prstGeom>
              <a:blipFill rotWithShape="0">
                <a:blip r:embed="rId7"/>
                <a:stretch>
                  <a:fillRect l="-19231" r="-9615"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130359" y="1830328"/>
                <a:ext cx="9079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𝑥</m:t>
                          </m:r>
                        </m:e>
                        <m:sub>
                          <m:r>
                            <a:rPr lang="en-US" b="0" i="1" smtClean="0">
                              <a:solidFill>
                                <a:srgbClr val="0000FF"/>
                              </a:solidFill>
                              <a:latin typeface="Cambria Math" panose="02040503050406030204" pitchFamily="18" charset="0"/>
                            </a:rPr>
                            <m:t>1</m:t>
                          </m:r>
                        </m:sub>
                      </m:sSub>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𝑥</m:t>
                          </m:r>
                        </m:e>
                        <m:sub>
                          <m:r>
                            <a:rPr lang="en-US" b="0" i="1" smtClean="0">
                              <a:solidFill>
                                <a:srgbClr val="0000FF"/>
                              </a:solidFill>
                              <a:latin typeface="Cambria Math" panose="02040503050406030204" pitchFamily="18" charset="0"/>
                            </a:rPr>
                            <m:t>2</m:t>
                          </m:r>
                        </m:sub>
                      </m:sSub>
                      <m:r>
                        <a:rPr lang="en-US" b="0" i="1" smtClean="0">
                          <a:solidFill>
                            <a:srgbClr val="0000FF"/>
                          </a:solidFill>
                          <a:latin typeface="Cambria Math" panose="02040503050406030204" pitchFamily="18" charset="0"/>
                        </a:rPr>
                        <m:t>,</m:t>
                      </m:r>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𝑦</m:t>
                          </m:r>
                        </m:e>
                        <m:sub>
                          <m:r>
                            <a:rPr lang="en-US" b="0" i="1" smtClean="0">
                              <a:solidFill>
                                <a:srgbClr val="0000FF"/>
                              </a:solidFill>
                              <a:latin typeface="Cambria Math" panose="02040503050406030204" pitchFamily="18" charset="0"/>
                            </a:rPr>
                            <m:t>2</m:t>
                          </m:r>
                        </m:sub>
                      </m:sSub>
                    </m:oMath>
                  </m:oMathPara>
                </a14:m>
                <a:endParaRPr lang="en-US"/>
              </a:p>
            </p:txBody>
          </p:sp>
        </mc:Choice>
        <mc:Fallback xmlns="">
          <p:sp>
            <p:nvSpPr>
              <p:cNvPr id="11" name="TextBox 10"/>
              <p:cNvSpPr txBox="1">
                <a:spLocks noRot="1" noChangeAspect="1" noMove="1" noResize="1" noEditPoints="1" noAdjustHandles="1" noChangeArrowheads="1" noChangeShapeType="1" noTextEdit="1"/>
              </p:cNvSpPr>
              <p:nvPr/>
            </p:nvSpPr>
            <p:spPr>
              <a:xfrm>
                <a:off x="1130359" y="1830328"/>
                <a:ext cx="907941" cy="276999"/>
              </a:xfrm>
              <a:prstGeom prst="rect">
                <a:avLst/>
              </a:prstGeom>
              <a:blipFill rotWithShape="0">
                <a:blip r:embed="rId8"/>
                <a:stretch>
                  <a:fillRect l="-3356" r="-2013"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894150" y="5528758"/>
                <a:ext cx="1963038" cy="276999"/>
              </a:xfrm>
              <a:prstGeom prst="rect">
                <a:avLst/>
              </a:prstGeom>
              <a:noFill/>
            </p:spPr>
            <p:txBody>
              <a:bodyPr wrap="none" lIns="0" tIns="0" rIns="0" bIns="0" rtlCol="0">
                <a:spAutoFit/>
              </a:bodyPr>
              <a:lstStyle/>
              <a:p>
                <a14:m>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𝑦</m:t>
                        </m:r>
                      </m:e>
                      <m:sub>
                        <m:r>
                          <a:rPr lang="en-US" b="0" i="1" smtClean="0">
                            <a:solidFill>
                              <a:srgbClr val="0000FF"/>
                            </a:solidFill>
                            <a:latin typeface="Cambria Math" panose="02040503050406030204" pitchFamily="18" charset="0"/>
                          </a:rPr>
                          <m:t>2</m:t>
                        </m:r>
                      </m:sub>
                    </m:sSub>
                    <m:r>
                      <a:rPr lang="en-US" b="0" i="1" smtClean="0">
                        <a:solidFill>
                          <a:srgbClr val="0000FF"/>
                        </a:solidFill>
                        <a:latin typeface="Cambria Math" panose="02040503050406030204" pitchFamily="18" charset="0"/>
                      </a:rPr>
                      <m:t>=</m:t>
                    </m:r>
                  </m:oMath>
                </a14:m>
                <a:r>
                  <a:rPr lang="en-US">
                    <a:solidFill>
                      <a:srgbClr val="0000FF"/>
                    </a:solidFill>
                  </a:rPr>
                  <a:t> ………………………</a:t>
                </a:r>
              </a:p>
            </p:txBody>
          </p:sp>
        </mc:Choice>
        <mc:Fallback xmlns="">
          <p:sp>
            <p:nvSpPr>
              <p:cNvPr id="12" name="TextBox 11"/>
              <p:cNvSpPr txBox="1">
                <a:spLocks noRot="1" noChangeAspect="1" noMove="1" noResize="1" noEditPoints="1" noAdjustHandles="1" noChangeArrowheads="1" noChangeShapeType="1" noTextEdit="1"/>
              </p:cNvSpPr>
              <p:nvPr/>
            </p:nvSpPr>
            <p:spPr>
              <a:xfrm>
                <a:off x="1894150" y="5528758"/>
                <a:ext cx="1963038" cy="276999"/>
              </a:xfrm>
              <a:prstGeom prst="rect">
                <a:avLst/>
              </a:prstGeom>
              <a:blipFill rotWithShape="0">
                <a:blip r:embed="rId9"/>
                <a:stretch>
                  <a:fillRect l="-4348" t="-28889" r="-6211" b="-51111"/>
                </a:stretch>
              </a:blipFill>
            </p:spPr>
            <p:txBody>
              <a:bodyPr/>
              <a:lstStyle/>
              <a:p>
                <a:r>
                  <a:rPr lang="en-US">
                    <a:noFill/>
                  </a:rPr>
                  <a:t> </a:t>
                </a:r>
              </a:p>
            </p:txBody>
          </p:sp>
        </mc:Fallback>
      </mc:AlternateContent>
      <p:sp>
        <p:nvSpPr>
          <p:cNvPr id="5" name="Rectangle 4"/>
          <p:cNvSpPr/>
          <p:nvPr/>
        </p:nvSpPr>
        <p:spPr>
          <a:xfrm>
            <a:off x="1650725" y="2353267"/>
            <a:ext cx="2803973" cy="400110"/>
          </a:xfrm>
          <a:prstGeom prst="rect">
            <a:avLst/>
          </a:prstGeom>
        </p:spPr>
        <p:txBody>
          <a:bodyPr wrap="none">
            <a:spAutoFit/>
          </a:bodyPr>
          <a:lstStyle/>
          <a:p>
            <a:r>
              <a:rPr lang="en-US" sz="2000">
                <a:solidFill>
                  <a:srgbClr val="FF0000"/>
                </a:solidFill>
                <a:latin typeface="Times New Roman" panose="02020603050405020304" pitchFamily="18" charset="0"/>
                <a:ea typeface="Times New Roman" panose="02020603050405020304" pitchFamily="18" charset="0"/>
              </a:rPr>
              <a:t>2/3 số công nhân lúc đầu </a:t>
            </a:r>
            <a:endParaRPr lang="en-US" sz="2000">
              <a:solidFill>
                <a:srgbClr val="FF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3934776" y="2874724"/>
                <a:ext cx="30514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oMath>
                  </m:oMathPara>
                </a14:m>
                <a:endParaRPr lang="en-US" sz="2000"/>
              </a:p>
            </p:txBody>
          </p:sp>
        </mc:Choice>
        <mc:Fallback xmlns="">
          <p:sp>
            <p:nvSpPr>
              <p:cNvPr id="14" name="TextBox 13"/>
              <p:cNvSpPr txBox="1">
                <a:spLocks noRot="1" noChangeAspect="1" noMove="1" noResize="1" noEditPoints="1" noAdjustHandles="1" noChangeArrowheads="1" noChangeShapeType="1" noTextEdit="1"/>
              </p:cNvSpPr>
              <p:nvPr/>
            </p:nvSpPr>
            <p:spPr>
              <a:xfrm>
                <a:off x="3934776" y="2874724"/>
                <a:ext cx="305147" cy="307777"/>
              </a:xfrm>
              <a:prstGeom prst="rect">
                <a:avLst/>
              </a:prstGeom>
              <a:blipFill rotWithShape="0">
                <a:blip r:embed="rId10"/>
                <a:stretch>
                  <a:fillRect l="-9804" r="-5882"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233250" y="2753377"/>
                <a:ext cx="1078821" cy="578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2</m:t>
                          </m:r>
                        </m:sub>
                      </m:sSub>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3</m:t>
                          </m:r>
                        </m:den>
                      </m:f>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oMath>
                  </m:oMathPara>
                </a14:m>
                <a:endParaRPr lang="en-US" sz="2000"/>
              </a:p>
            </p:txBody>
          </p:sp>
        </mc:Choice>
        <mc:Fallback xmlns="">
          <p:sp>
            <p:nvSpPr>
              <p:cNvPr id="15" name="TextBox 14"/>
              <p:cNvSpPr txBox="1">
                <a:spLocks noRot="1" noChangeAspect="1" noMove="1" noResize="1" noEditPoints="1" noAdjustHandles="1" noChangeArrowheads="1" noChangeShapeType="1" noTextEdit="1"/>
              </p:cNvSpPr>
              <p:nvPr/>
            </p:nvSpPr>
            <p:spPr>
              <a:xfrm>
                <a:off x="5233250" y="2753377"/>
                <a:ext cx="1078821" cy="578235"/>
              </a:xfrm>
              <a:prstGeom prst="rect">
                <a:avLst/>
              </a:prstGeom>
              <a:blipFill rotWithShape="0">
                <a:blip r:embed="rId11"/>
                <a:stretch>
                  <a:fillRect/>
                </a:stretch>
              </a:blipFill>
            </p:spPr>
            <p:txBody>
              <a:bodyPr/>
              <a:lstStyle/>
              <a:p>
                <a:r>
                  <a:rPr lang="en-US">
                    <a:noFill/>
                  </a:rPr>
                  <a:t> </a:t>
                </a:r>
              </a:p>
            </p:txBody>
          </p:sp>
        </mc:Fallback>
      </mc:AlternateContent>
      <p:sp>
        <p:nvSpPr>
          <p:cNvPr id="16" name="TextBox 15"/>
          <p:cNvSpPr txBox="1"/>
          <p:nvPr/>
        </p:nvSpPr>
        <p:spPr>
          <a:xfrm>
            <a:off x="3796725" y="3531838"/>
            <a:ext cx="947375" cy="307777"/>
          </a:xfrm>
          <a:prstGeom prst="rect">
            <a:avLst/>
          </a:prstGeom>
          <a:noFill/>
        </p:spPr>
        <p:txBody>
          <a:bodyPr wrap="none" lIns="0" tIns="0" rIns="0" bIns="0" rtlCol="0">
            <a:spAutoFit/>
          </a:bodyPr>
          <a:lstStyle/>
          <a:p>
            <a:r>
              <a:rPr lang="en-US" sz="2000">
                <a:solidFill>
                  <a:srgbClr val="FF0000"/>
                </a:solidFill>
                <a:latin typeface="Times New Roman" panose="02020603050405020304" pitchFamily="18" charset="0"/>
                <a:cs typeface="Times New Roman" panose="02020603050405020304" pitchFamily="18" charset="0"/>
              </a:rPr>
              <a:t>168 ngày</a:t>
            </a:r>
          </a:p>
        </p:txBody>
      </p:sp>
      <mc:AlternateContent xmlns:mc="http://schemas.openxmlformats.org/markup-compatibility/2006" xmlns:a14="http://schemas.microsoft.com/office/drawing/2010/main">
        <mc:Choice Requires="a14">
          <p:sp>
            <p:nvSpPr>
              <p:cNvPr id="17" name="TextBox 16"/>
              <p:cNvSpPr txBox="1"/>
              <p:nvPr/>
            </p:nvSpPr>
            <p:spPr>
              <a:xfrm>
                <a:off x="5513845" y="3531838"/>
                <a:ext cx="374783" cy="307777"/>
              </a:xfrm>
              <a:prstGeom prst="rect">
                <a:avLst/>
              </a:prstGeom>
              <a:noFill/>
            </p:spPr>
            <p:txBody>
              <a:bodyPr wrap="none" lIns="0" tIns="0" rIns="0" bIns="0" rtlCol="0">
                <a:spAutoFit/>
              </a:bodyPr>
              <a:lstStyle/>
              <a:p>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2</m:t>
                        </m:r>
                      </m:sub>
                    </m:sSub>
                  </m:oMath>
                </a14:m>
                <a:r>
                  <a:rPr lang="en-US" sz="2000">
                    <a:solidFill>
                      <a:srgbClr val="FF0000"/>
                    </a:solidFill>
                  </a:rPr>
                  <a:t>?</a:t>
                </a:r>
              </a:p>
            </p:txBody>
          </p:sp>
        </mc:Choice>
        <mc:Fallback xmlns="">
          <p:sp>
            <p:nvSpPr>
              <p:cNvPr id="17" name="TextBox 16"/>
              <p:cNvSpPr txBox="1">
                <a:spLocks noRot="1" noChangeAspect="1" noMove="1" noResize="1" noEditPoints="1" noAdjustHandles="1" noChangeArrowheads="1" noChangeShapeType="1" noTextEdit="1"/>
              </p:cNvSpPr>
              <p:nvPr/>
            </p:nvSpPr>
            <p:spPr>
              <a:xfrm>
                <a:off x="5513845" y="3531838"/>
                <a:ext cx="374783" cy="307777"/>
              </a:xfrm>
              <a:prstGeom prst="rect">
                <a:avLst/>
              </a:prstGeom>
              <a:blipFill rotWithShape="0">
                <a:blip r:embed="rId12"/>
                <a:stretch>
                  <a:fillRect l="-24590" t="-25490" r="-40984" b="-49020"/>
                </a:stretch>
              </a:blipFill>
            </p:spPr>
            <p:txBody>
              <a:bodyPr/>
              <a:lstStyle/>
              <a:p>
                <a:r>
                  <a:rPr lang="en-US">
                    <a:noFill/>
                  </a:rPr>
                  <a:t> </a:t>
                </a:r>
              </a:p>
            </p:txBody>
          </p:sp>
        </mc:Fallback>
      </mc:AlternateContent>
      <p:sp>
        <p:nvSpPr>
          <p:cNvPr id="18" name="TextBox 17"/>
          <p:cNvSpPr txBox="1"/>
          <p:nvPr/>
        </p:nvSpPr>
        <p:spPr>
          <a:xfrm>
            <a:off x="7353143" y="4247039"/>
            <a:ext cx="1150956" cy="307777"/>
          </a:xfrm>
          <a:prstGeom prst="rect">
            <a:avLst/>
          </a:prstGeom>
          <a:noFill/>
        </p:spPr>
        <p:txBody>
          <a:bodyPr wrap="none" lIns="0" tIns="0" rIns="0" bIns="0" rtlCol="0">
            <a:spAutoFit/>
          </a:bodyPr>
          <a:lstStyle/>
          <a:p>
            <a:r>
              <a:rPr lang="en-US" sz="2000">
                <a:solidFill>
                  <a:srgbClr val="FF0000"/>
                </a:solidFill>
                <a:latin typeface="Times New Roman" panose="02020603050405020304" pitchFamily="18" charset="0"/>
                <a:cs typeface="Times New Roman" panose="02020603050405020304" pitchFamily="18" charset="0"/>
              </a:rPr>
              <a:t>tỉ lệ nghịch</a:t>
            </a:r>
          </a:p>
        </p:txBody>
      </p:sp>
      <mc:AlternateContent xmlns:mc="http://schemas.openxmlformats.org/markup-compatibility/2006" xmlns:a14="http://schemas.microsoft.com/office/drawing/2010/main">
        <mc:Choice Requires="a14">
          <p:sp>
            <p:nvSpPr>
              <p:cNvPr id="21" name="TextBox 20"/>
              <p:cNvSpPr txBox="1"/>
              <p:nvPr/>
            </p:nvSpPr>
            <p:spPr>
              <a:xfrm>
                <a:off x="1894150" y="4846236"/>
                <a:ext cx="1875129" cy="436851"/>
              </a:xfrm>
              <a:prstGeom prst="rect">
                <a:avLst/>
              </a:prstGeom>
              <a:noFill/>
            </p:spPr>
            <p:txBody>
              <a:bodyPr wrap="none" lIns="0" tIns="0" rIns="0" bIns="0" rtlCol="0">
                <a:spAutoFit/>
              </a:bodyPr>
              <a:lstStyle/>
              <a:p>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168 . </m:t>
                        </m:r>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3</m:t>
                        </m:r>
                      </m:den>
                    </m:f>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2</m:t>
                        </m:r>
                      </m:sub>
                    </m:sSub>
                  </m:oMath>
                </a14:m>
                <a:r>
                  <a:rPr lang="en-US"/>
                  <a:t>.</a:t>
                </a:r>
              </a:p>
            </p:txBody>
          </p:sp>
        </mc:Choice>
        <mc:Fallback xmlns="">
          <p:sp>
            <p:nvSpPr>
              <p:cNvPr id="21" name="TextBox 20"/>
              <p:cNvSpPr txBox="1">
                <a:spLocks noRot="1" noChangeAspect="1" noMove="1" noResize="1" noEditPoints="1" noAdjustHandles="1" noChangeArrowheads="1" noChangeShapeType="1" noTextEdit="1"/>
              </p:cNvSpPr>
              <p:nvPr/>
            </p:nvSpPr>
            <p:spPr>
              <a:xfrm>
                <a:off x="1894150" y="4846236"/>
                <a:ext cx="1875129" cy="436851"/>
              </a:xfrm>
              <a:prstGeom prst="rect">
                <a:avLst/>
              </a:prstGeom>
              <a:blipFill rotWithShape="0">
                <a:blip r:embed="rId13"/>
                <a:stretch>
                  <a:fillRect l="-4886" t="-1389" r="-6840" b="-15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498485" y="5448711"/>
                <a:ext cx="1522661" cy="436851"/>
              </a:xfrm>
              <a:prstGeom prst="rect">
                <a:avLst/>
              </a:prstGeom>
              <a:noFill/>
            </p:spPr>
            <p:txBody>
              <a:bodyPr wrap="none" lIns="0" tIns="0" rIns="0" bIns="0" rtlCol="0">
                <a:spAutoFit/>
              </a:bodyPr>
              <a:lstStyle/>
              <a:p>
                <a14:m>
                  <m:oMath xmlns:m="http://schemas.openxmlformats.org/officeDocument/2006/math">
                    <m:r>
                      <a:rPr lang="en-US" sz="2000" i="1" smtClean="0">
                        <a:solidFill>
                          <a:srgbClr val="FF0000"/>
                        </a:solidFill>
                        <a:latin typeface="Cambria Math" panose="02040503050406030204" pitchFamily="18" charset="0"/>
                      </a:rPr>
                      <m:t>1</m:t>
                    </m:r>
                    <m:r>
                      <a:rPr lang="en-US" sz="2000" b="0" i="1" smtClean="0">
                        <a:solidFill>
                          <a:srgbClr val="FF0000"/>
                        </a:solidFill>
                        <a:latin typeface="Cambria Math" panose="02040503050406030204" pitchFamily="18" charset="0"/>
                      </a:rPr>
                      <m:t>68 : </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3</m:t>
                        </m:r>
                      </m:den>
                    </m:f>
                  </m:oMath>
                </a14:m>
                <a:r>
                  <a:rPr lang="en-US" sz="2000"/>
                  <a:t> </a:t>
                </a:r>
                <a:r>
                  <a:rPr lang="en-US" sz="2000">
                    <a:solidFill>
                      <a:srgbClr val="FF0000"/>
                    </a:solidFill>
                    <a:latin typeface="Times New Roman" panose="02020603050405020304" pitchFamily="18" charset="0"/>
                    <a:cs typeface="Times New Roman" panose="02020603050405020304" pitchFamily="18" charset="0"/>
                  </a:rPr>
                  <a:t>= 252</a:t>
                </a:r>
                <a:r>
                  <a:rPr lang="en-US"/>
                  <a:t>.</a:t>
                </a:r>
              </a:p>
            </p:txBody>
          </p:sp>
        </mc:Choice>
        <mc:Fallback xmlns="">
          <p:sp>
            <p:nvSpPr>
              <p:cNvPr id="22" name="TextBox 21"/>
              <p:cNvSpPr txBox="1">
                <a:spLocks noRot="1" noChangeAspect="1" noMove="1" noResize="1" noEditPoints="1" noAdjustHandles="1" noChangeArrowheads="1" noChangeShapeType="1" noTextEdit="1"/>
              </p:cNvSpPr>
              <p:nvPr/>
            </p:nvSpPr>
            <p:spPr>
              <a:xfrm>
                <a:off x="2498485" y="5448711"/>
                <a:ext cx="1522661" cy="436851"/>
              </a:xfrm>
              <a:prstGeom prst="rect">
                <a:avLst/>
              </a:prstGeom>
              <a:blipFill rotWithShape="0">
                <a:blip r:embed="rId14"/>
                <a:stretch>
                  <a:fillRect l="-6000" t="-4225" r="-8400" b="-19718"/>
                </a:stretch>
              </a:blipFill>
            </p:spPr>
            <p:txBody>
              <a:bodyPr/>
              <a:lstStyle/>
              <a:p>
                <a:r>
                  <a:rPr lang="en-US">
                    <a:noFill/>
                  </a:rPr>
                  <a:t> </a:t>
                </a:r>
              </a:p>
            </p:txBody>
          </p:sp>
        </mc:Fallback>
      </mc:AlternateContent>
      <p:sp>
        <p:nvSpPr>
          <p:cNvPr id="23" name="TextBox 22"/>
          <p:cNvSpPr txBox="1"/>
          <p:nvPr/>
        </p:nvSpPr>
        <p:spPr>
          <a:xfrm>
            <a:off x="6484057" y="5805757"/>
            <a:ext cx="947375" cy="307777"/>
          </a:xfrm>
          <a:prstGeom prst="rect">
            <a:avLst/>
          </a:prstGeom>
          <a:noFill/>
        </p:spPr>
        <p:txBody>
          <a:bodyPr wrap="none" lIns="0" tIns="0" rIns="0" bIns="0" rtlCol="0">
            <a:spAutoFit/>
          </a:bodyPr>
          <a:lstStyle/>
          <a:p>
            <a:r>
              <a:rPr lang="en-US" sz="2000">
                <a:solidFill>
                  <a:srgbClr val="FF0000"/>
                </a:solidFill>
                <a:latin typeface="Times New Roman" panose="02020603050405020304" pitchFamily="18" charset="0"/>
                <a:cs typeface="Times New Roman" panose="02020603050405020304" pitchFamily="18" charset="0"/>
              </a:rPr>
              <a:t>252 ngày</a:t>
            </a:r>
          </a:p>
        </p:txBody>
      </p:sp>
    </p:spTree>
    <p:extLst>
      <p:ext uri="{BB962C8B-B14F-4D97-AF65-F5344CB8AC3E}">
        <p14:creationId xmlns:p14="http://schemas.microsoft.com/office/powerpoint/2010/main" val="25617571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4"/>
                                        </p:tgtEl>
                                      </p:cBhvr>
                                    </p:cmd>
                                  </p:childTnLst>
                                </p:cTn>
                              </p:par>
                            </p:childTnLst>
                          </p:cTn>
                        </p:par>
                      </p:childTnLst>
                    </p:cTn>
                  </p:par>
                </p:childTnLst>
              </p:cTn>
              <p:nextCondLst>
                <p:cond evt="onClick" delay="0">
                  <p:tgtEl>
                    <p:spTgt spid="24"/>
                  </p:tgtEl>
                </p:cond>
              </p:nextCondLst>
            </p:seq>
            <p:video>
              <p:cMediaNode vol="80000">
                <p:cTn id="52" fill="hold" display="0">
                  <p:stCondLst>
                    <p:cond delay="indefinite"/>
                  </p:stCondLst>
                </p:cTn>
                <p:tgtEl>
                  <p:spTgt spid="24"/>
                </p:tgtEl>
              </p:cMediaNode>
            </p:video>
          </p:childTnLst>
        </p:cTn>
      </p:par>
    </p:tnLst>
    <p:bldLst>
      <p:bldP spid="5" grpId="0"/>
      <p:bldP spid="14" grpId="0"/>
      <p:bldP spid="15" grpId="0"/>
      <p:bldP spid="16" grpId="0"/>
      <p:bldP spid="17" grpId="0"/>
      <p:bldP spid="18"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a:extLst>
              <a:ext uri="{FF2B5EF4-FFF2-40B4-BE49-F238E27FC236}">
                <a16:creationId xmlns:a16="http://schemas.microsoft.com/office/drawing/2014/main" id="{44CAB297-53A4-89E8-5DCE-73674A6F93FC}"/>
              </a:ext>
            </a:extLst>
          </p:cNvPr>
          <p:cNvSpPr txBox="1">
            <a:spLocks noChangeArrowheads="1"/>
          </p:cNvSpPr>
          <p:nvPr/>
        </p:nvSpPr>
        <p:spPr bwMode="auto">
          <a:xfrm>
            <a:off x="2383911" y="257292"/>
            <a:ext cx="6400800" cy="584775"/>
          </a:xfrm>
          <a:prstGeom prst="rect">
            <a:avLst/>
          </a:prstGeom>
          <a:gradFill rotWithShape="1">
            <a:gsLst>
              <a:gs pos="0">
                <a:schemeClr val="bg1"/>
              </a:gs>
              <a:gs pos="50000">
                <a:srgbClr val="A6F8AE"/>
              </a:gs>
              <a:gs pos="100000">
                <a:schemeClr val="bg1"/>
              </a:gs>
            </a:gsLst>
            <a:lin ang="5400000" scaled="1"/>
          </a:gra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A6F8AE"/>
            </a:extrusionClr>
          </a:sp3d>
        </p:spPr>
        <p:txBody>
          <a:bodyPr>
            <a:spAutoFit/>
            <a:flatTx/>
          </a:bodyPr>
          <a:lstStyle/>
          <a:p>
            <a:pPr>
              <a:spcBef>
                <a:spcPct val="50000"/>
              </a:spcBef>
              <a:defRPr/>
            </a:pP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endParaRPr lang="en-US" sz="30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533FC01E-C13B-D7F5-2F4C-8B9BCB231DA5}"/>
              </a:ext>
            </a:extLst>
          </p:cNvPr>
          <p:cNvSpPr txBox="1"/>
          <p:nvPr/>
        </p:nvSpPr>
        <p:spPr>
          <a:xfrm>
            <a:off x="349828" y="1001736"/>
            <a:ext cx="10773086" cy="1569660"/>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Ba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31 </a:t>
            </a:r>
            <a:r>
              <a:rPr lang="en-US" sz="2400" dirty="0" err="1">
                <a:solidFill>
                  <a:srgbClr val="FF0000"/>
                </a:solidFill>
                <a:latin typeface="Times New Roman" pitchFamily="18" charset="0"/>
                <a:cs typeface="Times New Roman" pitchFamily="18" charset="0"/>
              </a:rPr>
              <a:t>máy</a:t>
            </a: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3 </a:t>
            </a:r>
            <a:r>
              <a:rPr lang="en-US" sz="2400" dirty="0" err="1">
                <a:solidFill>
                  <a:srgbClr val="FF0000"/>
                </a:solidFill>
                <a:latin typeface="Times New Roman" pitchFamily="18" charset="0"/>
                <a:cs typeface="Times New Roman" pitchFamily="18" charset="0"/>
              </a:rPr>
              <a:t>cánh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nhau</a:t>
            </a:r>
            <a:r>
              <a:rPr lang="en-US" sz="2400" dirty="0">
                <a:solidFill>
                  <a:srgbClr val="FF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4 </a:t>
            </a:r>
            <a:r>
              <a:rPr lang="en-US" sz="2400" dirty="0" err="1">
                <a:solidFill>
                  <a:srgbClr val="FF0000"/>
                </a:solidFill>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hai</a:t>
            </a:r>
            <a:r>
              <a:rPr lang="en-US" sz="2400"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6 </a:t>
            </a:r>
            <a:r>
              <a:rPr lang="en-US" sz="2400" dirty="0" err="1">
                <a:solidFill>
                  <a:srgbClr val="FF0000"/>
                </a:solidFill>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ba</a:t>
            </a:r>
            <a:r>
              <a:rPr lang="en-US" sz="2400"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10 </a:t>
            </a:r>
            <a:r>
              <a:rPr lang="en-US" sz="2400" dirty="0" err="1">
                <a:solidFill>
                  <a:srgbClr val="FF0000"/>
                </a:solidFill>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70439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65800" y="363421"/>
            <a:ext cx="962123" cy="523220"/>
          </a:xfrm>
          <a:prstGeom prst="rect">
            <a:avLst/>
          </a:prstGeom>
          <a:noFill/>
        </p:spPr>
        <p:txBody>
          <a:bodyPr wrap="none" rtlCol="0">
            <a:spAutoFit/>
          </a:bodyPr>
          <a:lstStyle/>
          <a:p>
            <a:r>
              <a:rPr lang="en-US" sz="2800" b="1" dirty="0" err="1">
                <a:solidFill>
                  <a:srgbClr val="0000FF"/>
                </a:solidFill>
                <a:latin typeface="Times New Roman" pitchFamily="18" charset="0"/>
                <a:cs typeface="Times New Roman" pitchFamily="18" charset="0"/>
              </a:rPr>
              <a:t>Giải</a:t>
            </a:r>
            <a:r>
              <a:rPr lang="en-US" sz="2800" b="1" dirty="0">
                <a:solidFill>
                  <a:srgbClr val="0000FF"/>
                </a:solidFill>
                <a:latin typeface="Times New Roman" pitchFamily="18" charset="0"/>
                <a:cs typeface="Times New Roman" pitchFamily="18" charset="0"/>
              </a:rPr>
              <a:t>:</a:t>
            </a:r>
          </a:p>
        </p:txBody>
      </p:sp>
      <p:sp>
        <p:nvSpPr>
          <p:cNvPr id="8" name="Rectangle 7"/>
          <p:cNvSpPr/>
          <p:nvPr/>
        </p:nvSpPr>
        <p:spPr>
          <a:xfrm>
            <a:off x="1445002" y="1455263"/>
            <a:ext cx="3780202" cy="461665"/>
          </a:xfrm>
          <a:prstGeom prst="rect">
            <a:avLst/>
          </a:prstGeom>
        </p:spPr>
        <p:txBody>
          <a:bodyPr wrap="none">
            <a:spAutoFit/>
          </a:bodyPr>
          <a:lstStyle/>
          <a:p>
            <a:r>
              <a:rPr lang="fr-FR" sz="2400" dirty="0" err="1">
                <a:solidFill>
                  <a:srgbClr val="0000FF"/>
                </a:solidFill>
                <a:latin typeface="Times New Roman" pitchFamily="18" charset="0"/>
                <a:cs typeface="Times New Roman" pitchFamily="18" charset="0"/>
              </a:rPr>
              <a:t>Tổng</a:t>
            </a:r>
            <a:r>
              <a:rPr lang="fr-FR" sz="2400" dirty="0">
                <a:solidFill>
                  <a:srgbClr val="0000FF"/>
                </a:solidFill>
                <a:latin typeface="Times New Roman" pitchFamily="18" charset="0"/>
                <a:cs typeface="Times New Roman" pitchFamily="18" charset="0"/>
              </a:rPr>
              <a:t> </a:t>
            </a:r>
            <a:r>
              <a:rPr lang="fr-FR" sz="2400" dirty="0" err="1">
                <a:solidFill>
                  <a:srgbClr val="0000FF"/>
                </a:solidFill>
                <a:latin typeface="Times New Roman" pitchFamily="18" charset="0"/>
                <a:cs typeface="Times New Roman" pitchFamily="18" charset="0"/>
              </a:rPr>
              <a:t>số</a:t>
            </a:r>
            <a:r>
              <a:rPr lang="fr-FR" sz="2400" dirty="0">
                <a:solidFill>
                  <a:srgbClr val="0000FF"/>
                </a:solidFill>
                <a:latin typeface="Times New Roman" pitchFamily="18" charset="0"/>
                <a:cs typeface="Times New Roman" pitchFamily="18" charset="0"/>
              </a:rPr>
              <a:t> </a:t>
            </a:r>
            <a:r>
              <a:rPr lang="fr-FR" sz="2400" dirty="0" err="1">
                <a:solidFill>
                  <a:srgbClr val="0000FF"/>
                </a:solidFill>
                <a:latin typeface="Times New Roman" pitchFamily="18" charset="0"/>
                <a:cs typeface="Times New Roman" pitchFamily="18" charset="0"/>
              </a:rPr>
              <a:t>máy</a:t>
            </a:r>
            <a:r>
              <a:rPr lang="fr-FR" sz="2400" dirty="0">
                <a:solidFill>
                  <a:srgbClr val="0000FF"/>
                </a:solidFill>
                <a:latin typeface="Times New Roman" pitchFamily="18" charset="0"/>
                <a:cs typeface="Times New Roman" pitchFamily="18" charset="0"/>
              </a:rPr>
              <a:t> 3 </a:t>
            </a:r>
            <a:r>
              <a:rPr lang="vi-VN" sz="2400" dirty="0">
                <a:solidFill>
                  <a:srgbClr val="0000FF"/>
                </a:solidFill>
                <a:latin typeface="Times New Roman" pitchFamily="18" charset="0"/>
                <a:cs typeface="Times New Roman" pitchFamily="18" charset="0"/>
              </a:rPr>
              <a:t>đội </a:t>
            </a:r>
            <a:r>
              <a:rPr lang="fr-FR" sz="2400" dirty="0">
                <a:solidFill>
                  <a:srgbClr val="0000FF"/>
                </a:solidFill>
                <a:latin typeface="Times New Roman" pitchFamily="18" charset="0"/>
                <a:cs typeface="Times New Roman" pitchFamily="18" charset="0"/>
              </a:rPr>
              <a:t>là 31 </a:t>
            </a:r>
            <a:r>
              <a:rPr lang="fr-FR" sz="2400" dirty="0" err="1">
                <a:solidFill>
                  <a:srgbClr val="0000FF"/>
                </a:solidFill>
                <a:latin typeface="Times New Roman" pitchFamily="18" charset="0"/>
                <a:cs typeface="Times New Roman" pitchFamily="18" charset="0"/>
              </a:rPr>
              <a:t>máy</a:t>
            </a:r>
            <a:endParaRPr lang="en-US" sz="2400" dirty="0">
              <a:solidFill>
                <a:srgbClr val="0000FF"/>
              </a:solidFill>
              <a:latin typeface="Times New Roman" pitchFamily="18" charset="0"/>
              <a:cs typeface="Times New Roman" pitchFamily="18" charset="0"/>
            </a:endParaRPr>
          </a:p>
        </p:txBody>
      </p:sp>
      <p:sp>
        <p:nvSpPr>
          <p:cNvPr id="9"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22"/>
          <p:cNvSpPr/>
          <p:nvPr/>
        </p:nvSpPr>
        <p:spPr>
          <a:xfrm>
            <a:off x="1864658" y="2050913"/>
            <a:ext cx="9917496" cy="461665"/>
          </a:xfrm>
          <a:prstGeom prst="rect">
            <a:avLst/>
          </a:prstGeom>
        </p:spPr>
        <p:txBody>
          <a:bodyPr wrap="square">
            <a:spAutoFit/>
          </a:bodyPr>
          <a:lstStyle/>
          <a:p>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máy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2 </a:t>
            </a:r>
            <a:r>
              <a:rPr lang="en-US" sz="2400" dirty="0" err="1">
                <a:solidFill>
                  <a:srgbClr val="0000FF"/>
                </a:solidFill>
                <a:latin typeface="Times New Roman" pitchFamily="18" charset="0"/>
                <a:cs typeface="Times New Roman" pitchFamily="18" charset="0"/>
              </a:rPr>
              <a:t>đại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lượng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tỉ</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lệ</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nghịch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nên</a:t>
            </a:r>
            <a:r>
              <a:rPr lang="en-US" sz="2400" dirty="0">
                <a:solidFill>
                  <a:srgbClr val="0000FF"/>
                </a:solidFill>
                <a:latin typeface="Times New Roman" pitchFamily="18" charset="0"/>
                <a:cs typeface="Times New Roman" pitchFamily="18" charset="0"/>
              </a:rPr>
              <a:t> ta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a:t>
            </a:r>
          </a:p>
        </p:txBody>
      </p:sp>
      <p:graphicFrame>
        <p:nvGraphicFramePr>
          <p:cNvPr id="24" name="Object 23"/>
          <p:cNvGraphicFramePr>
            <a:graphicFrameLocks noChangeAspect="1"/>
          </p:cNvGraphicFramePr>
          <p:nvPr>
            <p:extLst>
              <p:ext uri="{D42A27DB-BD31-4B8C-83A1-F6EECF244321}">
                <p14:modId xmlns:p14="http://schemas.microsoft.com/office/powerpoint/2010/main" val="2552300764"/>
              </p:ext>
            </p:extLst>
          </p:nvPr>
        </p:nvGraphicFramePr>
        <p:xfrm>
          <a:off x="4144963" y="2721203"/>
          <a:ext cx="2292350" cy="428625"/>
        </p:xfrm>
        <a:graphic>
          <a:graphicData uri="http://schemas.openxmlformats.org/presentationml/2006/ole">
            <mc:AlternateContent xmlns:mc="http://schemas.openxmlformats.org/markup-compatibility/2006">
              <mc:Choice xmlns:v="urn:schemas-microsoft-com:vml" Requires="v">
                <p:oleObj name="Equation" r:id="rId3" imgW="2286000" imgH="431640" progId="Equation.DSMT4">
                  <p:embed/>
                </p:oleObj>
              </mc:Choice>
              <mc:Fallback>
                <p:oleObj name="Equation" r:id="rId3" imgW="2286000" imgH="431640" progId="Equation.DSMT4">
                  <p:embed/>
                  <p:pic>
                    <p:nvPicPr>
                      <p:cNvPr id="24" name="Object 23"/>
                      <p:cNvPicPr>
                        <a:picLocks noChangeAspect="1" noChangeArrowheads="1"/>
                      </p:cNvPicPr>
                      <p:nvPr/>
                    </p:nvPicPr>
                    <p:blipFill>
                      <a:blip r:embed="rId4"/>
                      <a:srcRect/>
                      <a:stretch>
                        <a:fillRect/>
                      </a:stretch>
                    </p:blipFill>
                    <p:spPr bwMode="auto">
                      <a:xfrm>
                        <a:off x="4144963" y="2721203"/>
                        <a:ext cx="22923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965751911"/>
              </p:ext>
            </p:extLst>
          </p:nvPr>
        </p:nvGraphicFramePr>
        <p:xfrm>
          <a:off x="7028657" y="2535006"/>
          <a:ext cx="2290762" cy="1260475"/>
        </p:xfrm>
        <a:graphic>
          <a:graphicData uri="http://schemas.openxmlformats.org/presentationml/2006/ole">
            <mc:AlternateContent xmlns:mc="http://schemas.openxmlformats.org/markup-compatibility/2006">
              <mc:Choice xmlns:v="urn:schemas-microsoft-com:vml" Requires="v">
                <p:oleObj name="Equation" r:id="rId5" imgW="2286000" imgH="1269720" progId="Equation.DSMT4">
                  <p:embed/>
                </p:oleObj>
              </mc:Choice>
              <mc:Fallback>
                <p:oleObj name="Equation" r:id="rId5" imgW="2286000" imgH="1269720" progId="Equation.DSMT4">
                  <p:embed/>
                  <p:pic>
                    <p:nvPicPr>
                      <p:cNvPr id="25" name="Object 24"/>
                      <p:cNvPicPr>
                        <a:picLocks noChangeAspect="1" noChangeArrowheads="1"/>
                      </p:cNvPicPr>
                      <p:nvPr/>
                    </p:nvPicPr>
                    <p:blipFill>
                      <a:blip r:embed="rId6"/>
                      <a:srcRect/>
                      <a:stretch>
                        <a:fillRect/>
                      </a:stretch>
                    </p:blipFill>
                    <p:spPr bwMode="auto">
                      <a:xfrm>
                        <a:off x="7028657" y="2535006"/>
                        <a:ext cx="22907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tangle 25"/>
          <p:cNvSpPr/>
          <p:nvPr/>
        </p:nvSpPr>
        <p:spPr>
          <a:xfrm>
            <a:off x="3284514" y="3879464"/>
            <a:ext cx="5194051" cy="400110"/>
          </a:xfrm>
          <a:prstGeom prst="rect">
            <a:avLst/>
          </a:prstGeom>
        </p:spPr>
        <p:txBody>
          <a:bodyPr wrap="none">
            <a:spAutoFit/>
          </a:bodyPr>
          <a:lstStyle/>
          <a:p>
            <a:r>
              <a:rPr lang="en-US" sz="2000">
                <a:solidFill>
                  <a:srgbClr val="0000FF"/>
                </a:solidFill>
                <a:latin typeface="Times New Roman" pitchFamily="18" charset="0"/>
                <a:cs typeface="Times New Roman" pitchFamily="18" charset="0"/>
              </a:rPr>
              <a:t>Áp dụng tính chất của dãy tỉ số bằng nhau, ta có:</a:t>
            </a:r>
          </a:p>
        </p:txBody>
      </p:sp>
      <p:graphicFrame>
        <p:nvGraphicFramePr>
          <p:cNvPr id="27" name="Object 26"/>
          <p:cNvGraphicFramePr>
            <a:graphicFrameLocks noChangeAspect="1"/>
          </p:cNvGraphicFramePr>
          <p:nvPr>
            <p:extLst>
              <p:ext uri="{D42A27DB-BD31-4B8C-83A1-F6EECF244321}">
                <p14:modId xmlns:p14="http://schemas.microsoft.com/office/powerpoint/2010/main" val="3305564903"/>
              </p:ext>
            </p:extLst>
          </p:nvPr>
        </p:nvGraphicFramePr>
        <p:xfrm>
          <a:off x="3974306" y="4299986"/>
          <a:ext cx="5345113" cy="1260475"/>
        </p:xfrm>
        <a:graphic>
          <a:graphicData uri="http://schemas.openxmlformats.org/presentationml/2006/ole">
            <mc:AlternateContent xmlns:mc="http://schemas.openxmlformats.org/markup-compatibility/2006">
              <mc:Choice xmlns:v="urn:schemas-microsoft-com:vml" Requires="v">
                <p:oleObj name="Equation" r:id="rId7" imgW="5333760" imgH="1269720" progId="Equation.DSMT4">
                  <p:embed/>
                </p:oleObj>
              </mc:Choice>
              <mc:Fallback>
                <p:oleObj name="Equation" r:id="rId7" imgW="5333760" imgH="1269720" progId="Equation.DSMT4">
                  <p:embed/>
                  <p:pic>
                    <p:nvPicPr>
                      <p:cNvPr id="27" name="Object 26"/>
                      <p:cNvPicPr>
                        <a:picLocks noChangeAspect="1" noChangeArrowheads="1"/>
                      </p:cNvPicPr>
                      <p:nvPr/>
                    </p:nvPicPr>
                    <p:blipFill>
                      <a:blip r:embed="rId8"/>
                      <a:srcRect/>
                      <a:stretch>
                        <a:fillRect/>
                      </a:stretch>
                    </p:blipFill>
                    <p:spPr bwMode="auto">
                      <a:xfrm>
                        <a:off x="3974306" y="4299986"/>
                        <a:ext cx="534511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8"/>
          <p:cNvSpPr>
            <a:spLocks noChangeArrowheads="1"/>
          </p:cNvSpPr>
          <p:nvPr/>
        </p:nvSpPr>
        <p:spPr bwMode="auto">
          <a:xfrm>
            <a:off x="2943200" y="6349824"/>
            <a:ext cx="85157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FF"/>
                </a:solidFill>
                <a:effectLst/>
                <a:latin typeface="Arial" pitchFamily="34" charset="0"/>
                <a:ea typeface="Times New Roman" pitchFamily="18" charset="0"/>
                <a:cs typeface="Arial" pitchFamily="34" charset="0"/>
              </a:rPr>
              <a:t> </a:t>
            </a:r>
            <a:r>
              <a:rPr kumimoji="0" lang="en-US" sz="2000" b="0" i="0" u="none" strike="noStrike" cap="none" normalizeH="0" baseline="0">
                <a:ln>
                  <a:noFill/>
                </a:ln>
                <a:solidFill>
                  <a:srgbClr val="0000FF"/>
                </a:solidFill>
                <a:effectLst/>
                <a:latin typeface="Times New Roman" pitchFamily="18" charset="0"/>
                <a:ea typeface="Times New Roman" pitchFamily="18" charset="0"/>
                <a:cs typeface="Times New Roman" pitchFamily="18" charset="0"/>
              </a:rPr>
              <a:t>Vậy</a:t>
            </a:r>
            <a:r>
              <a:rPr kumimoji="0" lang="en-US" sz="2000" b="0" i="0" u="none" strike="noStrike" cap="none" normalizeH="0">
                <a:ln>
                  <a:noFill/>
                </a:ln>
                <a:solidFill>
                  <a:srgbClr val="0000FF"/>
                </a:solidFill>
                <a:effectLst/>
                <a:latin typeface="Times New Roman" pitchFamily="18" charset="0"/>
                <a:ea typeface="Times New Roman" pitchFamily="18" charset="0"/>
                <a:cs typeface="Times New Roman" pitchFamily="18" charset="0"/>
              </a:rPr>
              <a:t> </a:t>
            </a:r>
            <a:r>
              <a:rPr lang="en-US" sz="2000">
                <a:solidFill>
                  <a:srgbClr val="0000FF"/>
                </a:solidFill>
                <a:latin typeface="Times New Roman" pitchFamily="18" charset="0"/>
                <a:ea typeface="Times New Roman" pitchFamily="18" charset="0"/>
                <a:cs typeface="Times New Roman" pitchFamily="18" charset="0"/>
              </a:rPr>
              <a:t>s</a:t>
            </a:r>
            <a:r>
              <a:rPr kumimoji="0" lang="en-US" sz="2000" b="0" i="0" u="none" strike="noStrike" cap="none" normalizeH="0" baseline="0">
                <a:ln>
                  <a:noFill/>
                </a:ln>
                <a:solidFill>
                  <a:srgbClr val="0000FF"/>
                </a:solidFill>
                <a:effectLst/>
                <a:latin typeface="Times New Roman" pitchFamily="18" charset="0"/>
                <a:ea typeface="Times New Roman" pitchFamily="18" charset="0"/>
                <a:cs typeface="Times New Roman" pitchFamily="18" charset="0"/>
              </a:rPr>
              <a:t>ố máy dệt</a:t>
            </a:r>
            <a:r>
              <a:rPr kumimoji="0" lang="en-US" sz="2000" b="0" i="0" u="none" strike="noStrike" cap="none" normalizeH="0">
                <a:ln>
                  <a:noFill/>
                </a:ln>
                <a:solidFill>
                  <a:srgbClr val="0000FF"/>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a:ln>
                  <a:noFill/>
                </a:ln>
                <a:solidFill>
                  <a:srgbClr val="0000FF"/>
                </a:solidFill>
                <a:effectLst/>
                <a:latin typeface="Times New Roman" pitchFamily="18" charset="0"/>
                <a:ea typeface="Times New Roman" pitchFamily="18" charset="0"/>
                <a:cs typeface="Times New Roman" pitchFamily="18" charset="0"/>
              </a:rPr>
              <a:t>của các</a:t>
            </a:r>
            <a:r>
              <a:rPr kumimoji="0" lang="en-US" sz="2000" b="0" i="0" u="none" strike="noStrike" cap="none" normalizeH="0">
                <a:ln>
                  <a:noFill/>
                </a:ln>
                <a:solidFill>
                  <a:srgbClr val="0000FF"/>
                </a:solidFill>
                <a:effectLst/>
                <a:latin typeface="Times New Roman" pitchFamily="18" charset="0"/>
                <a:ea typeface="Times New Roman" pitchFamily="18" charset="0"/>
                <a:cs typeface="Times New Roman" pitchFamily="18" charset="0"/>
              </a:rPr>
              <a:t> phân xưởng 1, 2, 3 </a:t>
            </a:r>
            <a:r>
              <a:rPr kumimoji="0" lang="en-US" sz="2000" b="0" i="0" u="none" strike="noStrike" cap="none" normalizeH="0" baseline="0">
                <a:ln>
                  <a:noFill/>
                </a:ln>
                <a:solidFill>
                  <a:srgbClr val="0000FF"/>
                </a:solidFill>
                <a:effectLst/>
                <a:latin typeface="Times New Roman" pitchFamily="18" charset="0"/>
                <a:ea typeface="Times New Roman" pitchFamily="18" charset="0"/>
                <a:cs typeface="Times New Roman" pitchFamily="18" charset="0"/>
              </a:rPr>
              <a:t>lần lượt là: </a:t>
            </a:r>
            <a:r>
              <a:rPr lang="en-US" sz="2000">
                <a:solidFill>
                  <a:srgbClr val="0000FF"/>
                </a:solidFill>
                <a:latin typeface="Times New Roman" pitchFamily="18" charset="0"/>
                <a:ea typeface="Times New Roman" pitchFamily="18" charset="0"/>
                <a:cs typeface="Times New Roman" pitchFamily="18" charset="0"/>
              </a:rPr>
              <a:t>15</a:t>
            </a:r>
            <a:r>
              <a:rPr kumimoji="0" lang="en-US" sz="2000" b="0" i="0" u="none" strike="noStrike" cap="none" normalizeH="0" baseline="0">
                <a:ln>
                  <a:noFill/>
                </a:ln>
                <a:solidFill>
                  <a:srgbClr val="0000FF"/>
                </a:solidFill>
                <a:effectLst/>
                <a:latin typeface="Times New Roman" pitchFamily="18" charset="0"/>
                <a:ea typeface="Times New Roman" pitchFamily="18" charset="0"/>
                <a:cs typeface="Times New Roman" pitchFamily="18" charset="0"/>
              </a:rPr>
              <a:t> máy,</a:t>
            </a:r>
            <a:r>
              <a:rPr kumimoji="0" lang="en-US" sz="2000" b="0" i="0" u="none" strike="noStrike" cap="none" normalizeH="0">
                <a:ln>
                  <a:noFill/>
                </a:ln>
                <a:solidFill>
                  <a:srgbClr val="0000FF"/>
                </a:solidFill>
                <a:effectLst/>
                <a:latin typeface="Times New Roman" pitchFamily="18" charset="0"/>
                <a:ea typeface="Times New Roman" pitchFamily="18" charset="0"/>
                <a:cs typeface="Times New Roman" pitchFamily="18" charset="0"/>
              </a:rPr>
              <a:t> 10 máy, </a:t>
            </a:r>
            <a:r>
              <a:rPr lang="en-US" sz="2000">
                <a:solidFill>
                  <a:srgbClr val="0000FF"/>
                </a:solidFill>
                <a:latin typeface="Times New Roman" pitchFamily="18" charset="0"/>
                <a:ea typeface="Times New Roman" pitchFamily="18" charset="0"/>
                <a:cs typeface="Times New Roman" pitchFamily="18" charset="0"/>
              </a:rPr>
              <a:t>6</a:t>
            </a:r>
            <a:r>
              <a:rPr kumimoji="0" lang="en-US" sz="2000" b="0" i="0" u="none" strike="noStrike" cap="none" normalizeH="0">
                <a:ln>
                  <a:noFill/>
                </a:ln>
                <a:solidFill>
                  <a:srgbClr val="0000FF"/>
                </a:solidFill>
                <a:effectLst/>
                <a:latin typeface="Times New Roman" pitchFamily="18" charset="0"/>
                <a:ea typeface="Times New Roman" pitchFamily="18" charset="0"/>
                <a:cs typeface="Times New Roman" pitchFamily="18" charset="0"/>
              </a:rPr>
              <a:t> máy.</a:t>
            </a:r>
            <a:r>
              <a:rPr kumimoji="0" lang="en-US" sz="2000" b="0" i="0" u="none" strike="noStrike" cap="none" normalizeH="0" baseline="0">
                <a:ln>
                  <a:noFill/>
                </a:ln>
                <a:solidFill>
                  <a:srgbClr val="0000FF"/>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a:ln>
                <a:noFill/>
              </a:ln>
              <a:solidFill>
                <a:srgbClr val="0000FF"/>
              </a:solidFill>
              <a:effectLst/>
              <a:latin typeface="Times New Roman" pitchFamily="18" charset="0"/>
              <a:cs typeface="Times New Roman" pitchFamily="18" charset="0"/>
            </a:endParaRPr>
          </a:p>
        </p:txBody>
      </p:sp>
      <p:sp>
        <p:nvSpPr>
          <p:cNvPr id="6" name="Rectangle 5"/>
          <p:cNvSpPr/>
          <p:nvPr/>
        </p:nvSpPr>
        <p:spPr>
          <a:xfrm>
            <a:off x="3009875" y="5728172"/>
            <a:ext cx="917239" cy="400110"/>
          </a:xfrm>
          <a:prstGeom prst="rect">
            <a:avLst/>
          </a:prstGeom>
        </p:spPr>
        <p:txBody>
          <a:bodyPr wrap="none">
            <a:spAutoFit/>
          </a:bodyPr>
          <a:lstStyle/>
          <a:p>
            <a:r>
              <a:rPr lang="en-US" sz="2000">
                <a:solidFill>
                  <a:srgbClr val="0000FF"/>
                </a:solidFill>
                <a:latin typeface="Times New Roman" pitchFamily="18" charset="0"/>
                <a:cs typeface="Times New Roman" pitchFamily="18" charset="0"/>
              </a:rPr>
              <a:t>Suy ra:</a:t>
            </a:r>
          </a:p>
        </p:txBody>
      </p:sp>
      <p:graphicFrame>
        <p:nvGraphicFramePr>
          <p:cNvPr id="10" name="Object 9"/>
          <p:cNvGraphicFramePr>
            <a:graphicFrameLocks noChangeAspect="1"/>
          </p:cNvGraphicFramePr>
          <p:nvPr>
            <p:extLst>
              <p:ext uri="{D42A27DB-BD31-4B8C-83A1-F6EECF244321}">
                <p14:modId xmlns:p14="http://schemas.microsoft.com/office/powerpoint/2010/main" val="2479586521"/>
              </p:ext>
            </p:extLst>
          </p:nvPr>
        </p:nvGraphicFramePr>
        <p:xfrm>
          <a:off x="3971902" y="5512157"/>
          <a:ext cx="2024063" cy="819150"/>
        </p:xfrm>
        <a:graphic>
          <a:graphicData uri="http://schemas.openxmlformats.org/presentationml/2006/ole">
            <mc:AlternateContent xmlns:mc="http://schemas.openxmlformats.org/markup-compatibility/2006">
              <mc:Choice xmlns:v="urn:schemas-microsoft-com:vml" Requires="v">
                <p:oleObj name="Equation" r:id="rId9" imgW="2019240" imgH="825480" progId="Equation.DSMT4">
                  <p:embed/>
                </p:oleObj>
              </mc:Choice>
              <mc:Fallback>
                <p:oleObj name="Equation" r:id="rId9" imgW="2019240" imgH="825480" progId="Equation.DSMT4">
                  <p:embed/>
                  <p:pic>
                    <p:nvPicPr>
                      <p:cNvPr id="10" name="Object 9"/>
                      <p:cNvPicPr>
                        <a:picLocks noChangeAspect="1" noChangeArrowheads="1"/>
                      </p:cNvPicPr>
                      <p:nvPr/>
                    </p:nvPicPr>
                    <p:blipFill>
                      <a:blip r:embed="rId10"/>
                      <a:srcRect/>
                      <a:stretch>
                        <a:fillRect/>
                      </a:stretch>
                    </p:blipFill>
                    <p:spPr bwMode="auto">
                      <a:xfrm>
                        <a:off x="3971902" y="5512157"/>
                        <a:ext cx="20240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1587824"/>
              </p:ext>
            </p:extLst>
          </p:nvPr>
        </p:nvGraphicFramePr>
        <p:xfrm>
          <a:off x="6298111" y="5498094"/>
          <a:ext cx="2178050" cy="831850"/>
        </p:xfrm>
        <a:graphic>
          <a:graphicData uri="http://schemas.openxmlformats.org/presentationml/2006/ole">
            <mc:AlternateContent xmlns:mc="http://schemas.openxmlformats.org/markup-compatibility/2006">
              <mc:Choice xmlns:v="urn:schemas-microsoft-com:vml" Requires="v">
                <p:oleObj name="Equation" r:id="rId11" imgW="2171520" imgH="838080" progId="Equation.DSMT4">
                  <p:embed/>
                </p:oleObj>
              </mc:Choice>
              <mc:Fallback>
                <p:oleObj name="Equation" r:id="rId11" imgW="2171520" imgH="838080" progId="Equation.DSMT4">
                  <p:embed/>
                  <p:pic>
                    <p:nvPicPr>
                      <p:cNvPr id="11" name="Object 10"/>
                      <p:cNvPicPr>
                        <a:picLocks noChangeAspect="1" noChangeArrowheads="1"/>
                      </p:cNvPicPr>
                      <p:nvPr/>
                    </p:nvPicPr>
                    <p:blipFill>
                      <a:blip r:embed="rId12"/>
                      <a:srcRect/>
                      <a:stretch>
                        <a:fillRect/>
                      </a:stretch>
                    </p:blipFill>
                    <p:spPr bwMode="auto">
                      <a:xfrm>
                        <a:off x="6298111" y="5498094"/>
                        <a:ext cx="2178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29472914"/>
              </p:ext>
            </p:extLst>
          </p:nvPr>
        </p:nvGraphicFramePr>
        <p:xfrm>
          <a:off x="8872336" y="5480099"/>
          <a:ext cx="2165350" cy="831850"/>
        </p:xfrm>
        <a:graphic>
          <a:graphicData uri="http://schemas.openxmlformats.org/presentationml/2006/ole">
            <mc:AlternateContent xmlns:mc="http://schemas.openxmlformats.org/markup-compatibility/2006">
              <mc:Choice xmlns:v="urn:schemas-microsoft-com:vml" Requires="v">
                <p:oleObj name="Equation" r:id="rId13" imgW="2158920" imgH="838080" progId="Equation.DSMT4">
                  <p:embed/>
                </p:oleObj>
              </mc:Choice>
              <mc:Fallback>
                <p:oleObj name="Equation" r:id="rId13" imgW="2158920" imgH="838080" progId="Equation.DSMT4">
                  <p:embed/>
                  <p:pic>
                    <p:nvPicPr>
                      <p:cNvPr id="12" name="Object 11"/>
                      <p:cNvPicPr>
                        <a:picLocks noChangeAspect="1" noChangeArrowheads="1"/>
                      </p:cNvPicPr>
                      <p:nvPr/>
                    </p:nvPicPr>
                    <p:blipFill>
                      <a:blip r:embed="rId14"/>
                      <a:srcRect/>
                      <a:stretch>
                        <a:fillRect/>
                      </a:stretch>
                    </p:blipFill>
                    <p:spPr bwMode="auto">
                      <a:xfrm>
                        <a:off x="8872336" y="5480099"/>
                        <a:ext cx="2165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9157349" y="1096495"/>
                <a:ext cx="3034651" cy="307777"/>
              </a:xfrm>
              <a:prstGeom prst="rect">
                <a:avLst/>
              </a:prstGeom>
              <a:noFill/>
            </p:spPr>
            <p:txBody>
              <a:bodyPr wrap="square" lIns="0" tIns="0" rIns="0" bIns="0" rtlCol="0">
                <a:spAutoFit/>
              </a:bodyPr>
              <a:lstStyle/>
              <a:p>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oMath>
                </a14:m>
                <a:r>
                  <a:rPr lang="en-US" sz="2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3</m:t>
                        </m:r>
                      </m:sub>
                    </m:sSub>
                    <m:r>
                      <a:rPr lang="en-US" sz="2000" b="0" i="1" smtClean="0">
                        <a:solidFill>
                          <a:srgbClr val="0000FF"/>
                        </a:solidFill>
                        <a:latin typeface="Cambria Math" panose="02040503050406030204" pitchFamily="18" charset="0"/>
                      </a:rPr>
                      <m:t> </m:t>
                    </m:r>
                    <m:r>
                      <a:rPr lang="en-US" sz="2000" b="0" i="1" smtClean="0">
                        <a:solidFill>
                          <a:srgbClr val="0000FF"/>
                        </a:solidFill>
                        <a:latin typeface="Cambria Math" panose="02040503050406030204" pitchFamily="18" charset="0"/>
                      </a:rPr>
                      <m:t>𝑛𝑔𝑢𝑦</m:t>
                    </m:r>
                    <m:r>
                      <a:rPr lang="en-US" sz="2000" b="0" i="1" smtClean="0">
                        <a:solidFill>
                          <a:srgbClr val="0000FF"/>
                        </a:solidFill>
                        <a:latin typeface="Cambria Math" panose="02040503050406030204" pitchFamily="18" charset="0"/>
                      </a:rPr>
                      <m:t>ê</m:t>
                    </m:r>
                    <m:r>
                      <a:rPr lang="en-US" sz="2000" b="0" i="1" smtClean="0">
                        <a:solidFill>
                          <a:srgbClr val="0000FF"/>
                        </a:solidFill>
                        <a:latin typeface="Cambria Math" panose="02040503050406030204" pitchFamily="18" charset="0"/>
                      </a:rPr>
                      <m:t>𝑛</m:t>
                    </m:r>
                    <m:r>
                      <a:rPr lang="en-US" sz="2000" b="0" i="1" smtClean="0">
                        <a:solidFill>
                          <a:srgbClr val="0000FF"/>
                        </a:solidFill>
                        <a:latin typeface="Cambria Math" panose="02040503050406030204" pitchFamily="18" charset="0"/>
                      </a:rPr>
                      <m:t> </m:t>
                    </m:r>
                    <m:r>
                      <a:rPr lang="en-US" sz="2000" b="0" i="1" smtClean="0">
                        <a:solidFill>
                          <a:srgbClr val="0000FF"/>
                        </a:solidFill>
                        <a:latin typeface="Cambria Math" panose="02040503050406030204" pitchFamily="18" charset="0"/>
                      </a:rPr>
                      <m:t>𝑑</m:t>
                    </m:r>
                    <m:r>
                      <a:rPr lang="en-US" sz="2000" b="0" i="1" smtClean="0">
                        <a:solidFill>
                          <a:srgbClr val="0000FF"/>
                        </a:solidFill>
                        <a:latin typeface="Cambria Math" panose="02040503050406030204" pitchFamily="18" charset="0"/>
                      </a:rPr>
                      <m:t>ươ</m:t>
                    </m:r>
                    <m:r>
                      <a:rPr lang="en-US" sz="2000" b="0" i="1" smtClean="0">
                        <a:solidFill>
                          <a:srgbClr val="0000FF"/>
                        </a:solidFill>
                        <a:latin typeface="Cambria Math" panose="02040503050406030204" pitchFamily="18" charset="0"/>
                      </a:rPr>
                      <m:t>𝑛𝑔</m:t>
                    </m:r>
                  </m:oMath>
                </a14:m>
                <a:endParaRPr lang="en-US" sz="24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157349" y="1096495"/>
                <a:ext cx="3034651" cy="307777"/>
              </a:xfrm>
              <a:prstGeom prst="rect">
                <a:avLst/>
              </a:prstGeom>
              <a:blipFill>
                <a:blip r:embed="rId15"/>
                <a:stretch>
                  <a:fillRect l="-2008" t="-26000" b="-50000"/>
                </a:stretch>
              </a:blipFill>
            </p:spPr>
            <p:txBody>
              <a:bodyPr/>
              <a:lstStyle/>
              <a:p>
                <a:r>
                  <a:rPr lang="vi-VN">
                    <a:noFill/>
                  </a:rPr>
                  <a:t> </a:t>
                </a:r>
              </a:p>
            </p:txBody>
          </p:sp>
        </mc:Fallback>
      </mc:AlternateContent>
      <p:grpSp>
        <p:nvGrpSpPr>
          <p:cNvPr id="36" name="Group 35">
            <a:extLst>
              <a:ext uri="{FF2B5EF4-FFF2-40B4-BE49-F238E27FC236}">
                <a16:creationId xmlns:a16="http://schemas.microsoft.com/office/drawing/2014/main" id="{DE010186-E445-78EC-5552-FEB67675612B}"/>
              </a:ext>
            </a:extLst>
          </p:cNvPr>
          <p:cNvGrpSpPr/>
          <p:nvPr/>
        </p:nvGrpSpPr>
        <p:grpSpPr>
          <a:xfrm>
            <a:off x="383720" y="858490"/>
            <a:ext cx="8419657" cy="559277"/>
            <a:chOff x="383720" y="858490"/>
            <a:chExt cx="8419657" cy="559277"/>
          </a:xfrm>
        </p:grpSpPr>
        <p:sp>
          <p:nvSpPr>
            <p:cNvPr id="7" name="Rectangle 2"/>
            <p:cNvSpPr>
              <a:spLocks noChangeArrowheads="1"/>
            </p:cNvSpPr>
            <p:nvPr/>
          </p:nvSpPr>
          <p:spPr bwMode="auto">
            <a:xfrm>
              <a:off x="383720" y="912064"/>
              <a:ext cx="47355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20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Gọi số máy </a:t>
              </a:r>
              <a:r>
                <a:rPr kumimoji="0" lang="vi-VN" sz="20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cày</a:t>
              </a:r>
              <a:r>
                <a:rPr kumimoji="0" lang="sv-SE" sz="20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sv-SE" sz="20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của </a:t>
              </a:r>
              <a:r>
                <a:rPr kumimoji="0" lang="vi-VN" sz="20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3 đội </a:t>
              </a:r>
              <a:r>
                <a:rPr kumimoji="0" lang="sv-SE" sz="20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1, 2, 3 lần lượt là: </a:t>
              </a:r>
              <a:endParaRPr kumimoji="0" lang="sv-SE" sz="2000" b="0" i="0" u="none" strike="noStrike" cap="none" normalizeH="0" baseline="0" dirty="0">
                <a:ln>
                  <a:noFill/>
                </a:ln>
                <a:solidFill>
                  <a:srgbClr val="0000FF"/>
                </a:solidFill>
                <a:effectLst/>
                <a:latin typeface="Times New Roman" pitchFamily="18" charset="0"/>
                <a:cs typeface="Times New Roman" pitchFamily="18" charset="0"/>
              </a:endParaRPr>
            </a:p>
          </p:txBody>
        </p:sp>
        <p:sp>
          <p:nvSpPr>
            <p:cNvPr id="28" name="Rectangle 27"/>
            <p:cNvSpPr/>
            <p:nvPr/>
          </p:nvSpPr>
          <p:spPr>
            <a:xfrm>
              <a:off x="6646861" y="1017657"/>
              <a:ext cx="859531" cy="400110"/>
            </a:xfrm>
            <a:prstGeom prst="rect">
              <a:avLst/>
            </a:prstGeom>
          </p:spPr>
          <p:txBody>
            <a:bodyPr wrap="none">
              <a:spAutoFit/>
            </a:bodyPr>
            <a:lstStyle/>
            <a:p>
              <a:r>
                <a:rPr lang="fr-FR" sz="2000" dirty="0">
                  <a:solidFill>
                    <a:srgbClr val="0000FF"/>
                  </a:solidFill>
                  <a:latin typeface="Times New Roman" pitchFamily="18" charset="0"/>
                  <a:cs typeface="Times New Roman" pitchFamily="18" charset="0"/>
                </a:rPr>
                <a:t>(</a:t>
              </a:r>
              <a:r>
                <a:rPr lang="fr-FR" sz="2000" dirty="0" err="1">
                  <a:solidFill>
                    <a:srgbClr val="0000FF"/>
                  </a:solidFill>
                  <a:latin typeface="Times New Roman" pitchFamily="18" charset="0"/>
                  <a:cs typeface="Times New Roman" pitchFamily="18" charset="0"/>
                </a:rPr>
                <a:t>máy</a:t>
              </a:r>
              <a:r>
                <a:rPr lang="fr-FR" sz="2000"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p:sp>
          <p:nvSpPr>
            <p:cNvPr id="29" name="Rectangle 28"/>
            <p:cNvSpPr/>
            <p:nvPr/>
          </p:nvSpPr>
          <p:spPr>
            <a:xfrm>
              <a:off x="7544699" y="1000363"/>
              <a:ext cx="1258678" cy="400110"/>
            </a:xfrm>
            <a:prstGeom prst="rect">
              <a:avLst/>
            </a:prstGeom>
          </p:spPr>
          <p:txBody>
            <a:bodyPr wrap="none">
              <a:spAutoFit/>
            </a:bodyPr>
            <a:lstStyle/>
            <a:p>
              <a:r>
                <a:rPr lang="fr-FR" sz="2000" dirty="0" err="1">
                  <a:solidFill>
                    <a:srgbClr val="0000FF"/>
                  </a:solidFill>
                  <a:latin typeface="Times New Roman" pitchFamily="18" charset="0"/>
                  <a:cs typeface="Times New Roman" pitchFamily="18" charset="0"/>
                </a:rPr>
                <a:t>Điều</a:t>
              </a:r>
              <a:r>
                <a:rPr lang="fr-FR" sz="2000" dirty="0">
                  <a:solidFill>
                    <a:srgbClr val="0000FF"/>
                  </a:solidFill>
                  <a:latin typeface="Times New Roman" pitchFamily="18" charset="0"/>
                  <a:cs typeface="Times New Roman" pitchFamily="18" charset="0"/>
                </a:rPr>
                <a:t> </a:t>
              </a:r>
              <a:r>
                <a:rPr lang="fr-FR" sz="2000" dirty="0" err="1">
                  <a:solidFill>
                    <a:srgbClr val="0000FF"/>
                  </a:solidFill>
                  <a:latin typeface="Times New Roman" pitchFamily="18" charset="0"/>
                  <a:cs typeface="Times New Roman" pitchFamily="18" charset="0"/>
                </a:rPr>
                <a:t>kiện</a:t>
              </a:r>
              <a:r>
                <a:rPr lang="fr-FR" sz="2000" dirty="0">
                  <a:solidFill>
                    <a:srgbClr val="0000FF"/>
                  </a:solidFill>
                  <a:latin typeface="Times New Roman" pitchFamily="18" charset="0"/>
                  <a:cs typeface="Times New Roman" pitchFamily="18" charset="0"/>
                </a:rPr>
                <a:t>:</a:t>
              </a:r>
              <a:endParaRPr lang="en-US" sz="2000" dirty="0">
                <a:solidFill>
                  <a:srgbClr val="0000FF"/>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5172330" y="858490"/>
                  <a:ext cx="1346522" cy="461665"/>
                </a:xfrm>
                <a:prstGeom prst="rect">
                  <a:avLst/>
                </a:prstGeom>
              </p:spPr>
              <p:txBody>
                <a:bodyPr wrap="none">
                  <a:spAutoFit/>
                </a:bodyPr>
                <a:lstStyle/>
                <a:p>
                  <a14:m>
                    <m:oMath xmlns:m="http://schemas.openxmlformats.org/officeDocument/2006/math">
                      <m:sSub>
                        <m:sSubPr>
                          <m:ctrlPr>
                            <a:rPr lang="en-US" sz="2400" i="1" smtClean="0">
                              <a:solidFill>
                                <a:srgbClr val="0000FF"/>
                              </a:solidFill>
                              <a:latin typeface="Cambria Math" panose="02040503050406030204" pitchFamily="18" charset="0"/>
                            </a:rPr>
                          </m:ctrlPr>
                        </m:sSubPr>
                        <m:e>
                          <m:r>
                            <a:rPr lang="en-US" sz="2400" i="1">
                              <a:solidFill>
                                <a:srgbClr val="0000FF"/>
                              </a:solidFill>
                              <a:latin typeface="Cambria Math" panose="02040503050406030204" pitchFamily="18" charset="0"/>
                            </a:rPr>
                            <m:t>𝑥</m:t>
                          </m:r>
                        </m:e>
                        <m:sub>
                          <m:r>
                            <a:rPr lang="en-US" sz="2400" i="1">
                              <a:solidFill>
                                <a:srgbClr val="0000FF"/>
                              </a:solidFill>
                              <a:latin typeface="Cambria Math" panose="02040503050406030204" pitchFamily="18" charset="0"/>
                            </a:rPr>
                            <m:t>1</m:t>
                          </m:r>
                        </m:sub>
                      </m:sSub>
                    </m:oMath>
                  </a14:m>
                  <a:r>
                    <a:rPr lang="en-US" sz="2400" dirty="0">
                      <a:solidFill>
                        <a:srgbClr val="0000FF"/>
                      </a:solidFill>
                    </a:rPr>
                    <a:t>, </a:t>
                  </a:r>
                  <a14:m>
                    <m:oMath xmlns:m="http://schemas.openxmlformats.org/officeDocument/2006/math">
                      <m:sSub>
                        <m:sSubPr>
                          <m:ctrlPr>
                            <a:rPr lang="en-US" sz="2400" i="1">
                              <a:solidFill>
                                <a:srgbClr val="0000FF"/>
                              </a:solidFill>
                              <a:latin typeface="Cambria Math" panose="02040503050406030204" pitchFamily="18" charset="0"/>
                            </a:rPr>
                          </m:ctrlPr>
                        </m:sSubPr>
                        <m:e>
                          <m:r>
                            <a:rPr lang="en-US" sz="2400" i="1">
                              <a:solidFill>
                                <a:srgbClr val="0000FF"/>
                              </a:solidFill>
                              <a:latin typeface="Cambria Math" panose="02040503050406030204" pitchFamily="18" charset="0"/>
                            </a:rPr>
                            <m:t>𝑥</m:t>
                          </m:r>
                        </m:e>
                        <m:sub>
                          <m:r>
                            <a:rPr lang="en-US" sz="2400" i="1">
                              <a:solidFill>
                                <a:srgbClr val="0000FF"/>
                              </a:solidFill>
                              <a:latin typeface="Cambria Math" panose="02040503050406030204" pitchFamily="18" charset="0"/>
                            </a:rPr>
                            <m:t>2</m:t>
                          </m:r>
                        </m:sub>
                      </m:sSub>
                      <m:r>
                        <a:rPr lang="en-US" sz="2400" i="1">
                          <a:solidFill>
                            <a:srgbClr val="0000FF"/>
                          </a:solidFill>
                          <a:latin typeface="Cambria Math" panose="02040503050406030204" pitchFamily="18" charset="0"/>
                        </a:rPr>
                        <m:t>,</m:t>
                      </m:r>
                      <m:sSub>
                        <m:sSubPr>
                          <m:ctrlPr>
                            <a:rPr lang="en-US" sz="2400" i="1">
                              <a:solidFill>
                                <a:srgbClr val="0000FF"/>
                              </a:solidFill>
                              <a:latin typeface="Cambria Math" panose="02040503050406030204" pitchFamily="18" charset="0"/>
                            </a:rPr>
                          </m:ctrlPr>
                        </m:sSubPr>
                        <m:e>
                          <m:r>
                            <a:rPr lang="en-US" sz="2400" i="1">
                              <a:solidFill>
                                <a:srgbClr val="0000FF"/>
                              </a:solidFill>
                              <a:latin typeface="Cambria Math" panose="02040503050406030204" pitchFamily="18" charset="0"/>
                            </a:rPr>
                            <m:t>𝑥</m:t>
                          </m:r>
                        </m:e>
                        <m:sub>
                          <m:r>
                            <a:rPr lang="en-US" sz="2400" i="1">
                              <a:solidFill>
                                <a:srgbClr val="0000FF"/>
                              </a:solidFill>
                              <a:latin typeface="Cambria Math" panose="02040503050406030204" pitchFamily="18" charset="0"/>
                            </a:rPr>
                            <m:t>3</m:t>
                          </m:r>
                        </m:sub>
                      </m:sSub>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5172330" y="858490"/>
                  <a:ext cx="1346522" cy="461665"/>
                </a:xfrm>
                <a:prstGeom prst="rect">
                  <a:avLst/>
                </a:prstGeom>
                <a:blipFill>
                  <a:blip r:embed="rId16"/>
                  <a:stretch>
                    <a:fillRect t="-10526" b="-28947"/>
                  </a:stretch>
                </a:blipFill>
              </p:spPr>
              <p:txBody>
                <a:bodyPr/>
                <a:lstStyle/>
                <a:p>
                  <a:r>
                    <a:rPr lang="vi-VN">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6249713" y="1493102"/>
                <a:ext cx="2830903" cy="461665"/>
              </a:xfrm>
              <a:prstGeom prst="rect">
                <a:avLst/>
              </a:prstGeom>
            </p:spPr>
            <p:txBody>
              <a:bodyPr wrap="none">
                <a:spAutoFit/>
              </a:bodyPr>
              <a:lstStyle/>
              <a:p>
                <a14:m>
                  <m:oMath xmlns:m="http://schemas.openxmlformats.org/officeDocument/2006/math">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m:t>
                        </m:r>
                        <m:r>
                          <a:rPr lang="en-US" sz="2400" i="1">
                            <a:solidFill>
                              <a:srgbClr val="0000FF"/>
                            </a:solidFill>
                            <a:latin typeface="Cambria Math" panose="02040503050406030204" pitchFamily="18" charset="0"/>
                          </a:rPr>
                          <m:t>𝑥</m:t>
                        </m:r>
                      </m:e>
                      <m:sub>
                        <m:r>
                          <a:rPr lang="en-US" sz="2400" i="1">
                            <a:solidFill>
                              <a:srgbClr val="0000FF"/>
                            </a:solidFill>
                            <a:latin typeface="Cambria Math" panose="02040503050406030204" pitchFamily="18" charset="0"/>
                          </a:rPr>
                          <m:t>1</m:t>
                        </m:r>
                      </m:sub>
                    </m:sSub>
                    <m:r>
                      <a:rPr lang="en-US" sz="2400" b="0" i="0" smtClean="0">
                        <a:solidFill>
                          <a:srgbClr val="0000FF"/>
                        </a:solidFill>
                        <a:latin typeface="Cambria Math" panose="02040503050406030204" pitchFamily="18" charset="0"/>
                      </a:rPr>
                      <m:t>+</m:t>
                    </m:r>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rPr>
                        </m:ctrlPr>
                      </m:sSubPr>
                      <m:e>
                        <m:r>
                          <a:rPr lang="en-US" sz="2400" i="1">
                            <a:solidFill>
                              <a:srgbClr val="0000FF"/>
                            </a:solidFill>
                            <a:latin typeface="Cambria Math" panose="02040503050406030204" pitchFamily="18" charset="0"/>
                          </a:rPr>
                          <m:t>𝑥</m:t>
                        </m:r>
                      </m:e>
                      <m:sub>
                        <m:r>
                          <a:rPr lang="en-US" sz="2400" i="1">
                            <a:solidFill>
                              <a:srgbClr val="0000FF"/>
                            </a:solidFill>
                            <a:latin typeface="Cambria Math" panose="02040503050406030204" pitchFamily="18" charset="0"/>
                          </a:rPr>
                          <m:t>2</m:t>
                        </m:r>
                      </m:sub>
                    </m:sSub>
                    <m:r>
                      <a:rPr lang="en-US" sz="2400" b="0" i="1" smtClean="0">
                        <a:solidFill>
                          <a:srgbClr val="0000FF"/>
                        </a:solidFill>
                        <a:latin typeface="Cambria Math" panose="02040503050406030204" pitchFamily="18" charset="0"/>
                      </a:rPr>
                      <m:t>+</m:t>
                    </m:r>
                    <m:sSub>
                      <m:sSubPr>
                        <m:ctrlPr>
                          <a:rPr lang="en-US" sz="2400" i="1">
                            <a:solidFill>
                              <a:srgbClr val="0000FF"/>
                            </a:solidFill>
                            <a:latin typeface="Cambria Math" panose="02040503050406030204" pitchFamily="18" charset="0"/>
                          </a:rPr>
                        </m:ctrlPr>
                      </m:sSubPr>
                      <m:e>
                        <m:r>
                          <a:rPr lang="en-US" sz="2400" i="1">
                            <a:solidFill>
                              <a:srgbClr val="0000FF"/>
                            </a:solidFill>
                            <a:latin typeface="Cambria Math" panose="02040503050406030204" pitchFamily="18" charset="0"/>
                          </a:rPr>
                          <m:t>𝑥</m:t>
                        </m:r>
                      </m:e>
                      <m:sub>
                        <m:r>
                          <a:rPr lang="en-US" sz="2400" i="1">
                            <a:solidFill>
                              <a:srgbClr val="0000FF"/>
                            </a:solidFill>
                            <a:latin typeface="Cambria Math" panose="020405030504060302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 31</a:t>
                </a:r>
              </a:p>
            </p:txBody>
          </p:sp>
        </mc:Choice>
        <mc:Fallback xmlns="">
          <p:sp>
            <p:nvSpPr>
              <p:cNvPr id="31" name="Rectangle 30"/>
              <p:cNvSpPr>
                <a:spLocks noRot="1" noChangeAspect="1" noMove="1" noResize="1" noEditPoints="1" noAdjustHandles="1" noChangeArrowheads="1" noChangeShapeType="1" noTextEdit="1"/>
              </p:cNvSpPr>
              <p:nvPr/>
            </p:nvSpPr>
            <p:spPr>
              <a:xfrm>
                <a:off x="6249713" y="1493102"/>
                <a:ext cx="2830903" cy="461665"/>
              </a:xfrm>
              <a:prstGeom prst="rect">
                <a:avLst/>
              </a:prstGeom>
              <a:blipFill>
                <a:blip r:embed="rId17"/>
                <a:stretch>
                  <a:fillRect t="-10526" r="-2366" b="-2894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479408C-C044-5474-88A3-2EEC30D0DF87}"/>
              </a:ext>
            </a:extLst>
          </p:cNvPr>
          <p:cNvSpPr txBox="1"/>
          <p:nvPr/>
        </p:nvSpPr>
        <p:spPr>
          <a:xfrm>
            <a:off x="407700" y="328255"/>
            <a:ext cx="1374918" cy="461665"/>
          </a:xfrm>
          <a:prstGeom prst="rect">
            <a:avLst/>
          </a:prstGeom>
          <a:noFill/>
        </p:spPr>
        <p:txBody>
          <a:bodyPr wrap="square">
            <a:spAutoFit/>
          </a:bodyPr>
          <a:lstStyle/>
          <a:p>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a:t>
            </a:r>
            <a:r>
              <a:rPr lang="en-US" sz="2400" b="1" dirty="0">
                <a:solidFill>
                  <a:srgbClr val="FF0000"/>
                </a:solidFill>
                <a:latin typeface="Times New Roman" pitchFamily="18" charset="0"/>
                <a:cs typeface="Times New Roman" pitchFamily="18" charset="0"/>
              </a:rPr>
              <a:t>  </a:t>
            </a:r>
            <a:endParaRPr lang="en-US" sz="2400" dirty="0"/>
          </a:p>
        </p:txBody>
      </p:sp>
      <p:sp>
        <p:nvSpPr>
          <p:cNvPr id="19" name="TextBox 18">
            <a:extLst>
              <a:ext uri="{FF2B5EF4-FFF2-40B4-BE49-F238E27FC236}">
                <a16:creationId xmlns:a16="http://schemas.microsoft.com/office/drawing/2014/main" id="{6AB92744-2277-8F81-F4E0-A15576D1666C}"/>
              </a:ext>
            </a:extLst>
          </p:cNvPr>
          <p:cNvSpPr txBox="1"/>
          <p:nvPr/>
        </p:nvSpPr>
        <p:spPr>
          <a:xfrm>
            <a:off x="258302" y="2753699"/>
            <a:ext cx="2754374" cy="3785652"/>
          </a:xfrm>
          <a:prstGeom prst="rect">
            <a:avLst/>
          </a:prstGeom>
          <a:noFill/>
          <a:ln>
            <a:solidFill>
              <a:srgbClr val="FF0000"/>
            </a:solidFill>
          </a:ln>
        </p:spPr>
        <p:txBody>
          <a:bodyPr wrap="square" rtlCol="0">
            <a:spAutoFit/>
          </a:bodyPr>
          <a:lstStyle/>
          <a:p>
            <a:pPr algn="just"/>
            <a:r>
              <a:rPr lang="en-US" sz="2000" dirty="0">
                <a:latin typeface="Times New Roman" pitchFamily="18" charset="0"/>
                <a:cs typeface="Times New Roman" pitchFamily="18" charset="0"/>
              </a:rPr>
              <a:t>Ba </a:t>
            </a:r>
            <a:r>
              <a:rPr lang="en-US" sz="2000" dirty="0" err="1">
                <a:latin typeface="Times New Roman" pitchFamily="18" charset="0"/>
                <a:cs typeface="Times New Roman" pitchFamily="18" charset="0"/>
              </a:rPr>
              <a:t>đội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a:t>
            </a:r>
            <a:r>
              <a:rPr lang="en-US" sz="2000"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31 </a:t>
            </a:r>
            <a:r>
              <a:rPr lang="en-US" sz="2000" dirty="0" err="1">
                <a:solidFill>
                  <a:srgbClr val="FF0000"/>
                </a:solidFill>
                <a:latin typeface="Times New Roman" pitchFamily="18" charset="0"/>
                <a:cs typeface="Times New Roman" pitchFamily="18" charset="0"/>
              </a:rPr>
              <a:t>máy</a:t>
            </a:r>
            <a:r>
              <a:rPr lang="en-US" sz="2000" dirty="0">
                <a:solidFill>
                  <a:srgbClr val="FF0000"/>
                </a:solidFill>
                <a:latin typeface="Times New Roman" pitchFamily="18" charset="0"/>
                <a:cs typeface="Times New Roman" pitchFamily="18" charset="0"/>
              </a:rPr>
              <a:t> </a:t>
            </a:r>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cùng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3 </a:t>
            </a:r>
            <a:r>
              <a:rPr lang="en-US" sz="2000" dirty="0" err="1">
                <a:solidFill>
                  <a:srgbClr val="FF0000"/>
                </a:solidFill>
                <a:latin typeface="Times New Roman" pitchFamily="18" charset="0"/>
                <a:cs typeface="Times New Roman" pitchFamily="18" charset="0"/>
              </a:rPr>
              <a:t>cánh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đồng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có</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tích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bằng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nhau</a:t>
            </a:r>
            <a:r>
              <a:rPr lang="en-US" sz="2000" dirty="0">
                <a:solidFill>
                  <a:srgbClr val="FF0000"/>
                </a:solidFill>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Đội</a:t>
            </a:r>
            <a:r>
              <a:rPr lang="en-US" sz="2000" dirty="0">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nhất</a:t>
            </a:r>
            <a:r>
              <a:rPr lang="en-US" sz="2000" dirty="0">
                <a:solidFill>
                  <a:srgbClr val="FF0000"/>
                </a:solidFill>
                <a:latin typeface="Times New Roman" pitchFamily="18" charset="0"/>
                <a:cs typeface="Times New Roman" pitchFamily="18" charset="0"/>
              </a:rPr>
              <a:t> </a:t>
            </a:r>
            <a:r>
              <a:rPr lang="en-US" sz="2000" dirty="0" err="1">
                <a:latin typeface="Times New Roman" pitchFamily="18" charset="0"/>
                <a:cs typeface="Times New Roman" pitchFamily="18" charset="0"/>
              </a:rPr>
              <a:t>hoàn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4 </a:t>
            </a:r>
            <a:r>
              <a:rPr lang="en-US" sz="2000" dirty="0" err="1">
                <a:solidFill>
                  <a:srgbClr val="FF0000"/>
                </a:solidFill>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hai</a:t>
            </a:r>
            <a:r>
              <a:rPr lang="en-US" sz="2000" dirty="0">
                <a:solidFill>
                  <a:srgbClr val="FF0000"/>
                </a:solidFill>
                <a:latin typeface="Times New Roman" pitchFamily="18" charset="0"/>
                <a:cs typeface="Times New Roman" pitchFamily="18" charset="0"/>
              </a:rPr>
              <a:t> </a:t>
            </a:r>
            <a:r>
              <a:rPr lang="en-US" sz="2000" dirty="0" err="1">
                <a:latin typeface="Times New Roman" pitchFamily="18" charset="0"/>
                <a:cs typeface="Times New Roman" pitchFamily="18" charset="0"/>
              </a:rPr>
              <a:t>hoàn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6 </a:t>
            </a:r>
            <a:r>
              <a:rPr lang="en-US" sz="2000" dirty="0" err="1">
                <a:solidFill>
                  <a:srgbClr val="FF0000"/>
                </a:solidFill>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ba</a:t>
            </a:r>
            <a:r>
              <a:rPr lang="en-US" sz="2000" dirty="0">
                <a:solidFill>
                  <a:srgbClr val="FF0000"/>
                </a:solidFill>
                <a:latin typeface="Times New Roman" pitchFamily="18" charset="0"/>
                <a:cs typeface="Times New Roman" pitchFamily="18" charset="0"/>
              </a:rPr>
              <a:t> </a:t>
            </a:r>
            <a:r>
              <a:rPr lang="en-US" sz="2000" dirty="0" err="1">
                <a:latin typeface="Times New Roman" pitchFamily="18" charset="0"/>
                <a:cs typeface="Times New Roman" pitchFamily="18" charset="0"/>
              </a:rPr>
              <a:t>hoàn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10 </a:t>
            </a:r>
            <a:r>
              <a:rPr lang="en-US" sz="2000" dirty="0" err="1">
                <a:solidFill>
                  <a:srgbClr val="FF0000"/>
                </a:solidFill>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mỗi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máy</a:t>
            </a:r>
            <a:r>
              <a:rPr lang="en-US" sz="2000" dirty="0">
                <a:latin typeface="Times New Roman" pitchFamily="18" charset="0"/>
                <a:cs typeface="Times New Roman" pitchFamily="18" charset="0"/>
              </a:rPr>
              <a:t>? </a:t>
            </a:r>
          </a:p>
        </p:txBody>
      </p:sp>
    </p:spTree>
    <p:extLst>
      <p:ext uri="{BB962C8B-B14F-4D97-AF65-F5344CB8AC3E}">
        <p14:creationId xmlns:p14="http://schemas.microsoft.com/office/powerpoint/2010/main" val="16243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down)">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circle(in)">
                                      <p:cBhvr>
                                        <p:cTn id="8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3" grpId="0"/>
      <p:bldP spid="26" grpId="0"/>
      <p:bldP spid="4" grpId="0"/>
      <p:bldP spid="6" grpId="0"/>
      <p:bldP spid="2" grpId="0"/>
      <p:bldP spid="31"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3735"/>
            <a:ext cx="2655061" cy="579967"/>
          </a:xfrm>
          <a:prstGeom prst="rect">
            <a:avLst/>
          </a:prstGeom>
          <a:noFill/>
        </p:spPr>
        <p:txBody>
          <a:bodyPr wrap="square" rtlCol="0">
            <a:spAutoFit/>
          </a:bodyPr>
          <a:lstStyle/>
          <a:p>
            <a:pPr>
              <a:lnSpc>
                <a:spcPct val="150000"/>
              </a:lnSpc>
            </a:pPr>
            <a:r>
              <a:rPr lang="en-US" sz="2400" b="1" i="1" u="sng" dirty="0" err="1">
                <a:solidFill>
                  <a:srgbClr val="FF0000"/>
                </a:solidFill>
                <a:latin typeface="Times New Roman" panose="02020603050405020304" pitchFamily="18" charset="0"/>
                <a:cs typeface="Times New Roman" panose="02020603050405020304" pitchFamily="18" charset="0"/>
              </a:rPr>
              <a:t>Bài</a:t>
            </a:r>
            <a:r>
              <a:rPr lang="en-US" sz="2400" b="1" i="1" u="sng" dirty="0">
                <a:solidFill>
                  <a:srgbClr val="FF0000"/>
                </a:solidFill>
                <a:latin typeface="Times New Roman" panose="02020603050405020304" pitchFamily="18" charset="0"/>
                <a:cs typeface="Times New Roman" panose="02020603050405020304" pitchFamily="18" charset="0"/>
              </a:rPr>
              <a:t> </a:t>
            </a:r>
            <a:r>
              <a:rPr lang="en-US" sz="2400" b="1" i="1" u="sng" dirty="0" err="1">
                <a:solidFill>
                  <a:srgbClr val="FF0000"/>
                </a:solidFill>
                <a:latin typeface="Times New Roman" panose="02020603050405020304" pitchFamily="18" charset="0"/>
                <a:cs typeface="Times New Roman" panose="02020603050405020304" pitchFamily="18" charset="0"/>
              </a:rPr>
              <a:t>tập</a:t>
            </a:r>
            <a:r>
              <a:rPr lang="en-US" sz="2400" b="1" i="1" u="sng" dirty="0">
                <a:solidFill>
                  <a:srgbClr val="FF0000"/>
                </a:solidFill>
                <a:latin typeface="Times New Roman" panose="02020603050405020304" pitchFamily="18" charset="0"/>
                <a:cs typeface="Times New Roman" panose="02020603050405020304" pitchFamily="18" charset="0"/>
              </a:rPr>
              <a:t> 2.</a:t>
            </a:r>
            <a:r>
              <a:rPr lang="en-US" sz="2400" b="1" i="1" dirty="0">
                <a:solidFill>
                  <a:srgbClr val="FF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1857828" y="52219"/>
            <a:ext cx="9415019" cy="1015663"/>
          </a:xfrm>
          <a:prstGeom prst="rect">
            <a:avLst/>
          </a:prstGeom>
          <a:solidFill>
            <a:schemeClr val="bg1"/>
          </a:solidFill>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rPr>
              <a:t>Cho </a:t>
            </a:r>
            <a:r>
              <a:rPr lang="en-US" sz="2000" dirty="0" err="1">
                <a:solidFill>
                  <a:srgbClr val="FF0000"/>
                </a:solidFill>
                <a:latin typeface="Times New Roman" panose="02020603050405020304" pitchFamily="18" charset="0"/>
                <a:cs typeface="Times New Roman" panose="02020603050405020304" pitchFamily="18" charset="0"/>
              </a:rPr>
              <a:t>biết</a:t>
            </a:r>
            <a:r>
              <a:rPr lang="en-US" sz="2000" dirty="0">
                <a:solidFill>
                  <a:srgbClr val="FF0000"/>
                </a:solidFill>
                <a:latin typeface="Times New Roman" panose="02020603050405020304" pitchFamily="18" charset="0"/>
                <a:cs typeface="Times New Roman" panose="02020603050405020304" pitchFamily="18" charset="0"/>
              </a:rPr>
              <a:t> 1 </a:t>
            </a:r>
            <a:r>
              <a:rPr lang="en-US" sz="2000" dirty="0" err="1">
                <a:solidFill>
                  <a:srgbClr val="FF0000"/>
                </a:solidFill>
                <a:latin typeface="Times New Roman" panose="02020603050405020304" pitchFamily="18" charset="0"/>
                <a:cs typeface="Times New Roman" panose="02020603050405020304" pitchFamily="18" charset="0"/>
              </a:rPr>
              <a:t>đội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năng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việc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như</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nhau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dự</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kiến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xây</a:t>
            </a:r>
            <a:r>
              <a:rPr lang="en-US" sz="2000" dirty="0">
                <a:solidFill>
                  <a:srgbClr val="FF0000"/>
                </a:solidFill>
                <a:latin typeface="Times New Roman" panose="02020603050405020304" pitchFamily="18" charset="0"/>
                <a:cs typeface="Times New Roman" panose="02020603050405020304" pitchFamily="18" charset="0"/>
              </a:rPr>
              <a:t> 1 </a:t>
            </a:r>
            <a:r>
              <a:rPr lang="en-US" sz="2000" dirty="0" err="1">
                <a:solidFill>
                  <a:srgbClr val="FF0000"/>
                </a:solidFill>
                <a:latin typeface="Times New Roman" panose="02020603050405020304" pitchFamily="18" charset="0"/>
                <a:cs typeface="Times New Roman" panose="02020603050405020304" pitchFamily="18" charset="0"/>
              </a:rPr>
              <a:t>trường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học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trong</a:t>
            </a:r>
            <a:r>
              <a:rPr lang="en-US" sz="2000" dirty="0">
                <a:solidFill>
                  <a:srgbClr val="FF0000"/>
                </a:solidFill>
                <a:latin typeface="Times New Roman" panose="02020603050405020304" pitchFamily="18" charset="0"/>
                <a:cs typeface="Times New Roman" panose="02020603050405020304" pitchFamily="18" charset="0"/>
              </a:rPr>
              <a:t> 180 </a:t>
            </a:r>
            <a:r>
              <a:rPr lang="en-US" sz="2000" dirty="0" err="1">
                <a:solidFill>
                  <a:srgbClr val="FF0000"/>
                </a:solidFill>
                <a:latin typeface="Times New Roman" panose="02020603050405020304" pitchFamily="18" charset="0"/>
                <a:cs typeface="Times New Roman" panose="02020603050405020304" pitchFamily="18" charset="0"/>
              </a:rPr>
              <a:t>ngày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Hỏi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nếu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chuyển</a:t>
            </a:r>
            <a:r>
              <a:rPr lang="en-US" sz="2000" dirty="0">
                <a:solidFill>
                  <a:srgbClr val="FF0000"/>
                </a:solidFill>
                <a:latin typeface="Times New Roman" panose="02020603050405020304" pitchFamily="18" charset="0"/>
                <a:cs typeface="Times New Roman" panose="02020603050405020304" pitchFamily="18" charset="0"/>
              </a:rPr>
              <a:t> 1/6 </a:t>
            </a:r>
            <a:r>
              <a:rPr lang="en-US" sz="2000" dirty="0" err="1">
                <a:solidFill>
                  <a:srgbClr val="FF0000"/>
                </a:solidFill>
                <a:latin typeface="Times New Roman" panose="02020603050405020304" pitchFamily="18" charset="0"/>
                <a:cs typeface="Times New Roman" panose="02020603050405020304" pitchFamily="18" charset="0"/>
              </a:rPr>
              <a:t>số</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nhân</a:t>
            </a:r>
            <a:r>
              <a:rPr lang="en-US" sz="2000" dirty="0">
                <a:solidFill>
                  <a:srgbClr val="FF0000"/>
                </a:solidFill>
                <a:latin typeface="Times New Roman" panose="02020603050405020304" pitchFamily="18" charset="0"/>
                <a:cs typeface="Times New Roman" panose="02020603050405020304" pitchFamily="18" charset="0"/>
              </a:rPr>
              <a:t> sang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thì</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số</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còn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sẽ</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xây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ngôi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trường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trong</a:t>
            </a:r>
            <a:r>
              <a:rPr lang="en-US" sz="2000" dirty="0">
                <a:solidFill>
                  <a:srgbClr val="FF0000"/>
                </a:solidFill>
                <a:latin typeface="Times New Roman" panose="02020603050405020304" pitchFamily="18" charset="0"/>
                <a:cs typeface="Times New Roman" panose="02020603050405020304" pitchFamily="18" charset="0"/>
              </a:rPr>
              <a:t> bao </a:t>
            </a:r>
            <a:r>
              <a:rPr lang="en-US" sz="2000" dirty="0" err="1">
                <a:solidFill>
                  <a:srgbClr val="FF0000"/>
                </a:solidFill>
                <a:latin typeface="Times New Roman" panose="02020603050405020304" pitchFamily="18" charset="0"/>
                <a:cs typeface="Times New Roman" panose="02020603050405020304" pitchFamily="18" charset="0"/>
              </a:rPr>
              <a:t>nhiêu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ngày</a:t>
            </a:r>
            <a:r>
              <a:rPr lang="en-US" sz="2000" dirty="0">
                <a:solidFill>
                  <a:srgbClr val="FF0000"/>
                </a:solidFill>
                <a:latin typeface="Times New Roman" panose="02020603050405020304" pitchFamily="18" charset="0"/>
                <a:cs typeface="Times New Roman" panose="02020603050405020304" pitchFamily="18" charset="0"/>
              </a:rPr>
              <a:t>?</a:t>
            </a:r>
          </a:p>
        </p:txBody>
      </p:sp>
      <p:sp>
        <p:nvSpPr>
          <p:cNvPr id="41" name="Rectangle 40"/>
          <p:cNvSpPr/>
          <p:nvPr/>
        </p:nvSpPr>
        <p:spPr>
          <a:xfrm>
            <a:off x="719146" y="4247039"/>
            <a:ext cx="10553701" cy="1938992"/>
          </a:xfrm>
          <a:prstGeom prst="rect">
            <a:avLst/>
          </a:prstGeom>
        </p:spPr>
        <p:txBody>
          <a:bodyPr wrap="square">
            <a:spAutoFit/>
          </a:bodyPr>
          <a:lstStyle/>
          <a:p>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ngày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hoàn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thành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việc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2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p>
          <a:p>
            <a:r>
              <a:rPr lang="en-US" sz="2000" dirty="0">
                <a:solidFill>
                  <a:srgbClr val="0000FF"/>
                </a:solidFill>
                <a:latin typeface="Times New Roman" panose="02020603050405020304" pitchFamily="18" charset="0"/>
                <a:ea typeface="Times New Roman" panose="02020603050405020304" pitchFamily="18" charset="0"/>
              </a:rPr>
              <a:t> </a:t>
            </a:r>
          </a:p>
          <a:p>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p>
          <a:p>
            <a:endParaRPr lang="en-US" sz="2000" dirty="0">
              <a:solidFill>
                <a:srgbClr val="0000FF"/>
              </a:solidFill>
              <a:latin typeface="Times New Roman" panose="02020603050405020304" pitchFamily="18" charset="0"/>
              <a:ea typeface="Times New Roman" panose="02020603050405020304" pitchFamily="18" charset="0"/>
            </a:endParaRPr>
          </a:p>
          <a:p>
            <a:pPr>
              <a:tabLst>
                <a:tab pos="1266825" algn="l"/>
              </a:tabLst>
            </a:pPr>
            <a:r>
              <a:rPr lang="en-US" sz="2000" dirty="0">
                <a:solidFill>
                  <a:srgbClr val="0000FF"/>
                </a:solidFill>
                <a:latin typeface="Times New Roman" panose="02020603050405020304" pitchFamily="18" charset="0"/>
                <a:ea typeface="Times New Roman" panose="02020603050405020304" pitchFamily="18" charset="0"/>
              </a:rPr>
              <a:t>Suy </a:t>
            </a:r>
            <a:r>
              <a:rPr lang="en-US" sz="2000" dirty="0" err="1">
                <a:solidFill>
                  <a:srgbClr val="0000FF"/>
                </a:solidFill>
                <a:latin typeface="Times New Roman" panose="02020603050405020304" pitchFamily="18" charset="0"/>
                <a:ea typeface="Times New Roman" panose="02020603050405020304" pitchFamily="18" charset="0"/>
              </a:rPr>
              <a:t>ra</a:t>
            </a:r>
            <a:r>
              <a:rPr lang="en-US" sz="2000" dirty="0">
                <a:solidFill>
                  <a:srgbClr val="0000FF"/>
                </a:solidFill>
                <a:latin typeface="Times New Roman" panose="02020603050405020304" pitchFamily="18" charset="0"/>
                <a:ea typeface="Times New Roman" panose="02020603050405020304" pitchFamily="18" charset="0"/>
              </a:rPr>
              <a:t>: 	</a:t>
            </a:r>
          </a:p>
          <a:p>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còn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sẽ</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xây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ngôi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endParaRPr lang="en-US" sz="2000" dirty="0">
              <a:solidFill>
                <a:srgbClr val="0000FF"/>
              </a:solidFill>
              <a:effectLst/>
              <a:latin typeface="Times New Roman" panose="02020603050405020304" pitchFamily="18" charset="0"/>
              <a:ea typeface="Times New Roman" panose="02020603050405020304" pitchFamily="18" charset="0"/>
            </a:endParaRPr>
          </a:p>
        </p:txBody>
      </p:sp>
      <p:sp>
        <p:nvSpPr>
          <p:cNvPr id="40" name="Rectangle 39"/>
          <p:cNvSpPr/>
          <p:nvPr/>
        </p:nvSpPr>
        <p:spPr>
          <a:xfrm>
            <a:off x="500313" y="1168609"/>
            <a:ext cx="11496675" cy="1631216"/>
          </a:xfrm>
          <a:prstGeom prst="rect">
            <a:avLst/>
          </a:prstGeom>
        </p:spPr>
        <p:txBody>
          <a:bodyPr wrap="square">
            <a:spAutoFit/>
          </a:bodyPr>
          <a:lstStyle/>
          <a:p>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a:t>
            </a:r>
            <a:r>
              <a:rPr lang="en-US" baseline="-25000" dirty="0" err="1"/>
              <a:t>1</a:t>
            </a:r>
            <a:r>
              <a:rPr lang="en-US" baseline="-25000" dirty="0"/>
              <a:t> </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y</a:t>
            </a:r>
            <a:r>
              <a:rPr lang="en-US" baseline="-25000" dirty="0" err="1"/>
              <a:t>1</a:t>
            </a:r>
            <a:r>
              <a:rPr lang="en-US" baseline="-25000" dirty="0"/>
              <a:t> </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lần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đội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lúc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đầu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lúc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sau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khi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điều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chuyển</a:t>
            </a:r>
            <a:r>
              <a:rPr lang="en-US" sz="2000" dirty="0">
                <a:solidFill>
                  <a:srgbClr val="0000FF"/>
                </a:solidFill>
                <a:latin typeface="Times New Roman" panose="02020603050405020304" pitchFamily="18" charset="0"/>
                <a:ea typeface="Times New Roman" panose="02020603050405020304" pitchFamily="18" charset="0"/>
              </a:rPr>
              <a:t>.</a:t>
            </a:r>
          </a:p>
          <a:p>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y</a:t>
            </a:r>
            <a:r>
              <a:rPr lang="en-US" sz="2000" baseline="-25000" dirty="0" err="1">
                <a:solidFill>
                  <a:srgbClr val="0000FF"/>
                </a:solidFill>
                <a:latin typeface="Times New Roman" panose="02020603050405020304" pitchFamily="18" charset="0"/>
                <a:ea typeface="Times New Roman" panose="02020603050405020304" pitchFamily="18" charset="0"/>
              </a:rPr>
              <a:t>2</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ngày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ngày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còn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sẽ</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xây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ngôi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sau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khi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điều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chuyển</a:t>
            </a:r>
            <a:r>
              <a:rPr lang="en-US" sz="2000" dirty="0">
                <a:solidFill>
                  <a:srgbClr val="0000FF"/>
                </a:solidFill>
                <a:latin typeface="Times New Roman" panose="02020603050405020304" pitchFamily="18" charset="0"/>
                <a:ea typeface="Times New Roman" panose="02020603050405020304" pitchFamily="18" charset="0"/>
              </a:rPr>
              <a:t>.</a:t>
            </a:r>
          </a:p>
          <a:p>
            <a:r>
              <a:rPr lang="en-US" sz="2000" dirty="0">
                <a:solidFill>
                  <a:srgbClr val="0000FF"/>
                </a:solidFill>
                <a:latin typeface="Times New Roman" panose="02020603050405020304" pitchFamily="18" charset="0"/>
                <a:ea typeface="Times New Roman" panose="02020603050405020304" pitchFamily="18" charset="0"/>
              </a:rPr>
              <a:t>Đ/k:                </a:t>
            </a:r>
            <a:r>
              <a:rPr lang="en-US" sz="2000" dirty="0" err="1">
                <a:solidFill>
                  <a:srgbClr val="0000FF"/>
                </a:solidFill>
                <a:latin typeface="Times New Roman" panose="02020603050405020304" pitchFamily="18" charset="0"/>
                <a:ea typeface="Times New Roman" panose="02020603050405020304" pitchFamily="18" charset="0"/>
              </a:rPr>
              <a:t>nguyên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dương</a:t>
            </a:r>
            <a:r>
              <a:rPr lang="en-US" sz="2000" dirty="0">
                <a:solidFill>
                  <a:srgbClr val="0000FF"/>
                </a:solidFill>
                <a:latin typeface="Times New Roman" panose="02020603050405020304" pitchFamily="18" charset="0"/>
                <a:ea typeface="Times New Roman" panose="02020603050405020304" pitchFamily="18" charset="0"/>
              </a:rPr>
              <a:t>.</a:t>
            </a:r>
          </a:p>
          <a:p>
            <a:r>
              <a:rPr lang="en-US" sz="2000" dirty="0" err="1">
                <a:solidFill>
                  <a:srgbClr val="0000FF"/>
                </a:solidFill>
                <a:latin typeface="Times New Roman" panose="02020603050405020304" pitchFamily="18" charset="0"/>
                <a:ea typeface="Times New Roman" panose="02020603050405020304" pitchFamily="18" charset="0"/>
              </a:rPr>
              <a:t>Nếu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điều</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chuyển</a:t>
            </a:r>
            <a:r>
              <a:rPr lang="en-US" sz="2000" dirty="0">
                <a:solidFill>
                  <a:srgbClr val="0000FF"/>
                </a:solidFill>
                <a:latin typeface="Times New Roman" panose="02020603050405020304" pitchFamily="18" charset="0"/>
                <a:ea typeface="Times New Roman" panose="02020603050405020304" pitchFamily="18" charset="0"/>
              </a:rPr>
              <a:t> 1/3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sang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trình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khác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công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nhân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còn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lại</a:t>
            </a:r>
            <a:r>
              <a:rPr lang="en-US" sz="2000" dirty="0">
                <a:solidFill>
                  <a:srgbClr val="0000FF"/>
                </a:solidFill>
                <a:latin typeface="Times New Roman" panose="02020603050405020304" pitchFamily="18" charset="0"/>
                <a:ea typeface="Times New Roman" panose="02020603050405020304" pitchFamily="18" charset="0"/>
              </a:rPr>
              <a:t> </a:t>
            </a:r>
            <a:br>
              <a:rPr lang="en-US" sz="2000" dirty="0">
                <a:solidFill>
                  <a:srgbClr val="0000FF"/>
                </a:solidFill>
                <a:latin typeface="Times New Roman" panose="02020603050405020304" pitchFamily="18" charset="0"/>
                <a:ea typeface="Times New Roman" panose="02020603050405020304" pitchFamily="18" charset="0"/>
              </a:rPr>
            </a:br>
            <a:r>
              <a:rPr lang="en-US" sz="2000" dirty="0" err="1">
                <a:solidFill>
                  <a:srgbClr val="0000FF"/>
                </a:solidFill>
                <a:latin typeface="Times New Roman" panose="02020603050405020304" pitchFamily="18" charset="0"/>
                <a:ea typeface="Times New Roman" panose="02020603050405020304" pitchFamily="18" charset="0"/>
              </a:rPr>
              <a:t>chỉ</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0000FF"/>
                </a:solidFill>
                <a:latin typeface="Times New Roman" panose="02020603050405020304" pitchFamily="18" charset="0"/>
                <a:ea typeface="Times New Roman" panose="02020603050405020304" pitchFamily="18" charset="0"/>
              </a:rPr>
              <a:t> …………………….………………</a:t>
            </a:r>
            <a:endParaRPr lang="en-US" sz="20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42" name="Table 41"/>
          <p:cNvGraphicFramePr>
            <a:graphicFrameLocks noGrp="1"/>
          </p:cNvGraphicFramePr>
          <p:nvPr>
            <p:extLst>
              <p:ext uri="{D42A27DB-BD31-4B8C-83A1-F6EECF244321}">
                <p14:modId xmlns:p14="http://schemas.microsoft.com/office/powerpoint/2010/main" val="595951394"/>
              </p:ext>
            </p:extLst>
          </p:nvPr>
        </p:nvGraphicFramePr>
        <p:xfrm>
          <a:off x="1411604" y="2772376"/>
          <a:ext cx="5046345" cy="1185262"/>
        </p:xfrm>
        <a:graphic>
          <a:graphicData uri="http://schemas.openxmlformats.org/drawingml/2006/table">
            <a:tbl>
              <a:tblPr firstRow="1" firstCol="1" bandRow="1">
                <a:tableStyleId>{5C22544A-7EE6-4342-B048-85BDC9FD1C3A}</a:tableStyleId>
              </a:tblPr>
              <a:tblGrid>
                <a:gridCol w="1682115">
                  <a:extLst>
                    <a:ext uri="{9D8B030D-6E8A-4147-A177-3AD203B41FA5}">
                      <a16:colId xmlns:a16="http://schemas.microsoft.com/office/drawing/2014/main" val="20000"/>
                    </a:ext>
                  </a:extLst>
                </a:gridCol>
                <a:gridCol w="1682115">
                  <a:extLst>
                    <a:ext uri="{9D8B030D-6E8A-4147-A177-3AD203B41FA5}">
                      <a16:colId xmlns:a16="http://schemas.microsoft.com/office/drawing/2014/main" val="20001"/>
                    </a:ext>
                  </a:extLst>
                </a:gridCol>
                <a:gridCol w="1682115">
                  <a:extLst>
                    <a:ext uri="{9D8B030D-6E8A-4147-A177-3AD203B41FA5}">
                      <a16:colId xmlns:a16="http://schemas.microsoft.com/office/drawing/2014/main" val="20002"/>
                    </a:ext>
                  </a:extLst>
                </a:gridCol>
              </a:tblGrid>
              <a:tr h="790175">
                <a:tc>
                  <a:txBody>
                    <a:bodyPr/>
                    <a:lstStyle/>
                    <a:p>
                      <a:pPr marL="0" marR="0" algn="ctr">
                        <a:spcBef>
                          <a:spcPts val="0"/>
                        </a:spcBef>
                        <a:spcAft>
                          <a:spcPts val="0"/>
                        </a:spcAft>
                      </a:pPr>
                      <a:r>
                        <a:rPr lang="en-US" sz="2000" dirty="0" err="1">
                          <a:solidFill>
                            <a:srgbClr val="0000FF"/>
                          </a:solidFill>
                          <a:effectLst/>
                          <a:latin typeface="Times New Roman" panose="02020603050405020304" pitchFamily="18" charset="0"/>
                          <a:cs typeface="Times New Roman" panose="02020603050405020304" pitchFamily="18" charset="0"/>
                        </a:rPr>
                        <a:t>Số</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công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nhân</a:t>
                      </a:r>
                      <a:endParaRPr lang="en-US"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5087">
                <a:tc>
                  <a:txBody>
                    <a:bodyPr/>
                    <a:lstStyle/>
                    <a:p>
                      <a:pPr marL="0" marR="0" algn="ctr">
                        <a:spcBef>
                          <a:spcPts val="0"/>
                        </a:spcBef>
                        <a:spcAft>
                          <a:spcPts val="0"/>
                        </a:spcAft>
                      </a:pPr>
                      <a:r>
                        <a:rPr lang="en-US" sz="2000">
                          <a:solidFill>
                            <a:srgbClr val="0000FF"/>
                          </a:solidFill>
                          <a:effectLst/>
                          <a:latin typeface="Times New Roman" panose="02020603050405020304" pitchFamily="18" charset="0"/>
                          <a:cs typeface="Times New Roman" panose="02020603050405020304" pitchFamily="18" charset="0"/>
                        </a:rPr>
                        <a:t>Số ngày</a:t>
                      </a:r>
                      <a:endParaRPr lang="en-US" sz="20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11" name="TextBox 10"/>
              <p:cNvSpPr txBox="1"/>
              <p:nvPr/>
            </p:nvSpPr>
            <p:spPr>
              <a:xfrm>
                <a:off x="1130359" y="1830328"/>
                <a:ext cx="9079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𝑦</m:t>
                          </m:r>
                        </m:e>
                        <m:sub>
                          <m:r>
                            <a:rPr lang="en-US" b="0" i="1" smtClean="0">
                              <a:solidFill>
                                <a:srgbClr val="FF0000"/>
                              </a:solidFill>
                              <a:latin typeface="Cambria Math" panose="02040503050406030204" pitchFamily="18" charset="0"/>
                            </a:rPr>
                            <m:t>2</m:t>
                          </m:r>
                        </m:sub>
                      </m:sSub>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130359" y="1830328"/>
                <a:ext cx="907941" cy="276999"/>
              </a:xfrm>
              <a:prstGeom prst="rect">
                <a:avLst/>
              </a:prstGeom>
              <a:blipFill rotWithShape="0">
                <a:blip r:embed="rId8"/>
                <a:stretch>
                  <a:fillRect l="-3356" r="-2013"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894150" y="5528758"/>
                <a:ext cx="1963038" cy="276999"/>
              </a:xfrm>
              <a:prstGeom prst="rect">
                <a:avLst/>
              </a:prstGeom>
              <a:noFill/>
            </p:spPr>
            <p:txBody>
              <a:bodyPr wrap="none" lIns="0" tIns="0" rIns="0" bIns="0" rtlCol="0">
                <a:spAutoFit/>
              </a:bodyPr>
              <a:lstStyle/>
              <a:p>
                <a14:m>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𝑦</m:t>
                        </m:r>
                      </m:e>
                      <m:sub>
                        <m:r>
                          <a:rPr lang="en-US" b="0" i="1" smtClean="0">
                            <a:solidFill>
                              <a:srgbClr val="0000FF"/>
                            </a:solidFill>
                            <a:latin typeface="Cambria Math" panose="02040503050406030204" pitchFamily="18" charset="0"/>
                          </a:rPr>
                          <m:t>2</m:t>
                        </m:r>
                      </m:sub>
                    </m:sSub>
                    <m:r>
                      <a:rPr lang="en-US" b="0" i="1" smtClean="0">
                        <a:solidFill>
                          <a:srgbClr val="0000FF"/>
                        </a:solidFill>
                        <a:latin typeface="Cambria Math" panose="02040503050406030204" pitchFamily="18" charset="0"/>
                      </a:rPr>
                      <m:t>=</m:t>
                    </m:r>
                  </m:oMath>
                </a14:m>
                <a:r>
                  <a:rPr lang="en-US" dirty="0">
                    <a:solidFill>
                      <a:srgbClr val="0000FF"/>
                    </a:solidFill>
                  </a:rPr>
                  <a:t> ………………………</a:t>
                </a:r>
              </a:p>
            </p:txBody>
          </p:sp>
        </mc:Choice>
        <mc:Fallback xmlns="">
          <p:sp>
            <p:nvSpPr>
              <p:cNvPr id="12" name="TextBox 11"/>
              <p:cNvSpPr txBox="1">
                <a:spLocks noRot="1" noChangeAspect="1" noMove="1" noResize="1" noEditPoints="1" noAdjustHandles="1" noChangeArrowheads="1" noChangeShapeType="1" noTextEdit="1"/>
              </p:cNvSpPr>
              <p:nvPr/>
            </p:nvSpPr>
            <p:spPr>
              <a:xfrm>
                <a:off x="1894150" y="5528758"/>
                <a:ext cx="1963038" cy="276999"/>
              </a:xfrm>
              <a:prstGeom prst="rect">
                <a:avLst/>
              </a:prstGeom>
              <a:blipFill rotWithShape="0">
                <a:blip r:embed="rId9"/>
                <a:stretch>
                  <a:fillRect l="-4348" t="-28889" r="-6211" b="-51111"/>
                </a:stretch>
              </a:blipFill>
            </p:spPr>
            <p:txBody>
              <a:bodyPr/>
              <a:lstStyle/>
              <a:p>
                <a:r>
                  <a:rPr lang="en-US">
                    <a:noFill/>
                  </a:rPr>
                  <a:t> </a:t>
                </a:r>
              </a:p>
            </p:txBody>
          </p:sp>
        </mc:Fallback>
      </mc:AlternateContent>
      <p:sp>
        <p:nvSpPr>
          <p:cNvPr id="5" name="Rectangle 4"/>
          <p:cNvSpPr/>
          <p:nvPr/>
        </p:nvSpPr>
        <p:spPr>
          <a:xfrm>
            <a:off x="1857828" y="2326101"/>
            <a:ext cx="2803973" cy="400110"/>
          </a:xfrm>
          <a:prstGeom prst="rect">
            <a:avLst/>
          </a:prstGeom>
        </p:spPr>
        <p:txBody>
          <a:bodyPr wrap="none">
            <a:spAutoFit/>
          </a:bodyPr>
          <a:lstStyle/>
          <a:p>
            <a:r>
              <a:rPr lang="en-US" sz="2000" dirty="0">
                <a:solidFill>
                  <a:srgbClr val="FF0000"/>
                </a:solidFill>
                <a:latin typeface="Times New Roman" panose="02020603050405020304" pitchFamily="18" charset="0"/>
                <a:ea typeface="Times New Roman" panose="02020603050405020304" pitchFamily="18" charset="0"/>
              </a:rPr>
              <a:t>2/3 </a:t>
            </a:r>
            <a:r>
              <a:rPr lang="en-US" sz="2000" dirty="0" err="1">
                <a:solidFill>
                  <a:srgbClr val="FF0000"/>
                </a:solidFill>
                <a:latin typeface="Times New Roman" panose="02020603050405020304" pitchFamily="18" charset="0"/>
                <a:ea typeface="Times New Roman" panose="02020603050405020304" pitchFamily="18" charset="0"/>
              </a:rPr>
              <a:t>số</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công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nhân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lúc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đầu</a:t>
            </a:r>
            <a:r>
              <a:rPr lang="en-US" sz="2000" dirty="0">
                <a:solidFill>
                  <a:srgbClr val="FF0000"/>
                </a:solidFill>
                <a:latin typeface="Times New Roman" panose="02020603050405020304" pitchFamily="18" charset="0"/>
                <a:ea typeface="Times New Roman" panose="02020603050405020304" pitchFamily="18" charset="0"/>
              </a:rPr>
              <a:t> </a:t>
            </a:r>
            <a:endParaRPr lang="en-US" sz="2000" dirty="0">
              <a:solidFill>
                <a:srgbClr val="FF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3934776" y="2874724"/>
                <a:ext cx="30514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934776" y="2874724"/>
                <a:ext cx="305147" cy="307777"/>
              </a:xfrm>
              <a:prstGeom prst="rect">
                <a:avLst/>
              </a:prstGeom>
              <a:blipFill rotWithShape="0">
                <a:blip r:embed="rId10"/>
                <a:stretch>
                  <a:fillRect l="-9804" r="-5882"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233250" y="2753377"/>
                <a:ext cx="1078821" cy="578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2</m:t>
                          </m:r>
                        </m:sub>
                      </m:sSub>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3</m:t>
                          </m:r>
                        </m:den>
                      </m:f>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233250" y="2753377"/>
                <a:ext cx="1078821" cy="578235"/>
              </a:xfrm>
              <a:prstGeom prst="rect">
                <a:avLst/>
              </a:prstGeom>
              <a:blipFill rotWithShape="0">
                <a:blip r:embed="rId11"/>
                <a:stretch>
                  <a:fillRect/>
                </a:stretch>
              </a:blipFill>
            </p:spPr>
            <p:txBody>
              <a:bodyPr/>
              <a:lstStyle/>
              <a:p>
                <a:r>
                  <a:rPr lang="en-US">
                    <a:noFill/>
                  </a:rPr>
                  <a:t> </a:t>
                </a:r>
              </a:p>
            </p:txBody>
          </p:sp>
        </mc:Fallback>
      </mc:AlternateContent>
      <p:sp>
        <p:nvSpPr>
          <p:cNvPr id="16" name="TextBox 15"/>
          <p:cNvSpPr txBox="1"/>
          <p:nvPr/>
        </p:nvSpPr>
        <p:spPr>
          <a:xfrm>
            <a:off x="3796725" y="3531838"/>
            <a:ext cx="947375" cy="307777"/>
          </a:xfrm>
          <a:prstGeom prst="rect">
            <a:avLst/>
          </a:prstGeom>
          <a:noFill/>
        </p:spPr>
        <p:txBody>
          <a:bodyPr wrap="none" lIns="0" tIns="0" rIns="0" bIns="0"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168 </a:t>
            </a:r>
            <a:r>
              <a:rPr lang="en-US" sz="2000" dirty="0" err="1">
                <a:solidFill>
                  <a:srgbClr val="FF0000"/>
                </a:solidFill>
                <a:latin typeface="Times New Roman" panose="02020603050405020304" pitchFamily="18" charset="0"/>
                <a:cs typeface="Times New Roman" panose="02020603050405020304" pitchFamily="18" charset="0"/>
              </a:rPr>
              <a:t>ngày</a:t>
            </a:r>
            <a:endParaRPr lang="en-US" sz="20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p:cNvSpPr txBox="1"/>
              <p:nvPr/>
            </p:nvSpPr>
            <p:spPr>
              <a:xfrm>
                <a:off x="5513845" y="3531838"/>
                <a:ext cx="31386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2</m:t>
                          </m:r>
                        </m:sub>
                      </m:sSub>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513845" y="3531838"/>
                <a:ext cx="313867" cy="307777"/>
              </a:xfrm>
              <a:prstGeom prst="rect">
                <a:avLst/>
              </a:prstGeom>
              <a:blipFill rotWithShape="0">
                <a:blip r:embed="rId12"/>
                <a:stretch>
                  <a:fillRect l="-19608" r="-9804" b="-23529"/>
                </a:stretch>
              </a:blipFill>
            </p:spPr>
            <p:txBody>
              <a:bodyPr/>
              <a:lstStyle/>
              <a:p>
                <a:r>
                  <a:rPr lang="en-US">
                    <a:noFill/>
                  </a:rPr>
                  <a:t> </a:t>
                </a:r>
              </a:p>
            </p:txBody>
          </p:sp>
        </mc:Fallback>
      </mc:AlternateContent>
      <p:sp>
        <p:nvSpPr>
          <p:cNvPr id="18" name="TextBox 17"/>
          <p:cNvSpPr txBox="1"/>
          <p:nvPr/>
        </p:nvSpPr>
        <p:spPr>
          <a:xfrm>
            <a:off x="7353143" y="4247039"/>
            <a:ext cx="1150956" cy="307777"/>
          </a:xfrm>
          <a:prstGeom prst="rect">
            <a:avLst/>
          </a:prstGeom>
          <a:noFill/>
        </p:spPr>
        <p:txBody>
          <a:bodyPr wrap="none" lIns="0" tIns="0" rIns="0" bIns="0"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p:cNvSpPr txBox="1"/>
              <p:nvPr/>
            </p:nvSpPr>
            <p:spPr>
              <a:xfrm>
                <a:off x="1894150" y="4846236"/>
                <a:ext cx="1875129" cy="436851"/>
              </a:xfrm>
              <a:prstGeom prst="rect">
                <a:avLst/>
              </a:prstGeom>
              <a:noFill/>
            </p:spPr>
            <p:txBody>
              <a:bodyPr wrap="none" lIns="0" tIns="0" rIns="0" bIns="0" rtlCol="0">
                <a:spAutoFit/>
              </a:bodyPr>
              <a:lstStyle/>
              <a:p>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168</m:t>
                        </m:r>
                        <m:r>
                          <a:rPr lang="en-US" sz="2000" b="0" i="1" smtClean="0">
                            <a:solidFill>
                              <a:srgbClr val="FF0000"/>
                            </a:solidFill>
                            <a:latin typeface="Cambria Math" panose="02040503050406030204" pitchFamily="18" charset="0"/>
                          </a:rPr>
                          <m:t> . </m:t>
                        </m:r>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3</m:t>
                        </m:r>
                      </m:den>
                    </m:f>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𝑥</m:t>
                        </m:r>
                      </m:e>
                      <m:sub>
                        <m:r>
                          <a:rPr lang="en-US" sz="2000" b="0" i="1" smtClean="0">
                            <a:solidFill>
                              <a:srgbClr val="FF0000"/>
                            </a:solidFill>
                            <a:latin typeface="Cambria Math" panose="02040503050406030204" pitchFamily="18" charset="0"/>
                          </a:rPr>
                          <m:t>1</m:t>
                        </m:r>
                      </m:sub>
                    </m:sSub>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𝑦</m:t>
                        </m:r>
                      </m:e>
                      <m:sub>
                        <m:r>
                          <a:rPr lang="en-US" sz="2000" b="0" i="1" smtClean="0">
                            <a:solidFill>
                              <a:srgbClr val="FF0000"/>
                            </a:solidFill>
                            <a:latin typeface="Cambria Math" panose="02040503050406030204" pitchFamily="18" charset="0"/>
                          </a:rPr>
                          <m:t>2</m:t>
                        </m:r>
                      </m:sub>
                    </m:sSub>
                  </m:oMath>
                </a14:m>
                <a:r>
                  <a:rPr lang="en-US" dirty="0"/>
                  <a:t>.</a:t>
                </a:r>
              </a:p>
            </p:txBody>
          </p:sp>
        </mc:Choice>
        <mc:Fallback xmlns="">
          <p:sp>
            <p:nvSpPr>
              <p:cNvPr id="21" name="TextBox 20"/>
              <p:cNvSpPr txBox="1">
                <a:spLocks noRot="1" noChangeAspect="1" noMove="1" noResize="1" noEditPoints="1" noAdjustHandles="1" noChangeArrowheads="1" noChangeShapeType="1" noTextEdit="1"/>
              </p:cNvSpPr>
              <p:nvPr/>
            </p:nvSpPr>
            <p:spPr>
              <a:xfrm>
                <a:off x="1894150" y="4846236"/>
                <a:ext cx="1875129" cy="436851"/>
              </a:xfrm>
              <a:prstGeom prst="rect">
                <a:avLst/>
              </a:prstGeom>
              <a:blipFill rotWithShape="0">
                <a:blip r:embed="rId13"/>
                <a:stretch>
                  <a:fillRect l="-4886" t="-1389" r="-6840" b="-15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498485" y="5448711"/>
                <a:ext cx="1522661" cy="436851"/>
              </a:xfrm>
              <a:prstGeom prst="rect">
                <a:avLst/>
              </a:prstGeom>
              <a:noFill/>
            </p:spPr>
            <p:txBody>
              <a:bodyPr wrap="none" lIns="0" tIns="0" rIns="0" bIns="0" rtlCol="0">
                <a:spAutoFit/>
              </a:bodyPr>
              <a:lstStyle/>
              <a:p>
                <a14:m>
                  <m:oMath xmlns:m="http://schemas.openxmlformats.org/officeDocument/2006/math">
                    <m:r>
                      <a:rPr lang="en-US" sz="2000" i="1" smtClean="0">
                        <a:solidFill>
                          <a:srgbClr val="FF0000"/>
                        </a:solidFill>
                        <a:latin typeface="Cambria Math" panose="02040503050406030204" pitchFamily="18" charset="0"/>
                      </a:rPr>
                      <m:t>1</m:t>
                    </m:r>
                    <m:r>
                      <a:rPr lang="en-US" sz="2000" b="0" i="1" smtClean="0">
                        <a:solidFill>
                          <a:srgbClr val="FF0000"/>
                        </a:solidFill>
                        <a:latin typeface="Cambria Math" panose="02040503050406030204" pitchFamily="18" charset="0"/>
                      </a:rPr>
                      <m:t>68</m:t>
                    </m:r>
                    <m:r>
                      <a:rPr lang="en-US" sz="2000" b="0" i="1" smtClean="0">
                        <a:solidFill>
                          <a:srgbClr val="FF0000"/>
                        </a:solidFill>
                        <a:latin typeface="Cambria Math" panose="02040503050406030204" pitchFamily="18" charset="0"/>
                      </a:rPr>
                      <m:t> : </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3</m:t>
                        </m:r>
                      </m:den>
                    </m:f>
                  </m:oMath>
                </a14:m>
                <a:r>
                  <a:rPr lang="en-US" sz="2000" dirty="0"/>
                  <a:t> </a:t>
                </a:r>
                <a:r>
                  <a:rPr lang="en-US" sz="2000" dirty="0">
                    <a:solidFill>
                      <a:srgbClr val="FF0000"/>
                    </a:solidFill>
                    <a:latin typeface="Times New Roman" panose="02020603050405020304" pitchFamily="18" charset="0"/>
                    <a:cs typeface="Times New Roman" panose="02020603050405020304" pitchFamily="18" charset="0"/>
                  </a:rPr>
                  <a:t>= 252</a:t>
                </a:r>
                <a:r>
                  <a:rPr lang="en-US" dirty="0"/>
                  <a:t>.</a:t>
                </a:r>
              </a:p>
            </p:txBody>
          </p:sp>
        </mc:Choice>
        <mc:Fallback xmlns="">
          <p:sp>
            <p:nvSpPr>
              <p:cNvPr id="22" name="TextBox 21"/>
              <p:cNvSpPr txBox="1">
                <a:spLocks noRot="1" noChangeAspect="1" noMove="1" noResize="1" noEditPoints="1" noAdjustHandles="1" noChangeArrowheads="1" noChangeShapeType="1" noTextEdit="1"/>
              </p:cNvSpPr>
              <p:nvPr/>
            </p:nvSpPr>
            <p:spPr>
              <a:xfrm>
                <a:off x="2498485" y="5448711"/>
                <a:ext cx="1522661" cy="436851"/>
              </a:xfrm>
              <a:prstGeom prst="rect">
                <a:avLst/>
              </a:prstGeom>
              <a:blipFill rotWithShape="0">
                <a:blip r:embed="rId14"/>
                <a:stretch>
                  <a:fillRect l="-6000" t="-4225" r="-8400" b="-19718"/>
                </a:stretch>
              </a:blipFill>
            </p:spPr>
            <p:txBody>
              <a:bodyPr/>
              <a:lstStyle/>
              <a:p>
                <a:r>
                  <a:rPr lang="en-US">
                    <a:noFill/>
                  </a:rPr>
                  <a:t> </a:t>
                </a:r>
              </a:p>
            </p:txBody>
          </p:sp>
        </mc:Fallback>
      </mc:AlternateContent>
      <p:sp>
        <p:nvSpPr>
          <p:cNvPr id="23" name="TextBox 22"/>
          <p:cNvSpPr txBox="1"/>
          <p:nvPr/>
        </p:nvSpPr>
        <p:spPr>
          <a:xfrm>
            <a:off x="6484057" y="5805757"/>
            <a:ext cx="1150956" cy="307777"/>
          </a:xfrm>
          <a:prstGeom prst="rect">
            <a:avLst/>
          </a:prstGeom>
          <a:noFill/>
        </p:spPr>
        <p:txBody>
          <a:bodyPr wrap="square" lIns="0" tIns="0" rIns="0" bIns="0"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252 </a:t>
            </a:r>
            <a:r>
              <a:rPr lang="en-US" sz="2000" dirty="0" err="1">
                <a:solidFill>
                  <a:srgbClr val="FF0000"/>
                </a:solidFill>
                <a:latin typeface="Times New Roman" panose="02020603050405020304" pitchFamily="18" charset="0"/>
                <a:cs typeface="Times New Roman" panose="02020603050405020304" pitchFamily="18" charset="0"/>
              </a:rPr>
              <a:t>ngày</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0768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500"/>
                                        <p:tgtEl>
                                          <p:spTgt spid="4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barn(inVertical)">
                                      <p:cBhvr>
                                        <p:cTn id="10" dur="500"/>
                                        <p:tgtEl>
                                          <p:spTgt spid="4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wipe(down)">
                                      <p:cBhvr>
                                        <p:cTn id="15" dur="500"/>
                                        <p:tgtEl>
                                          <p:spTgt spid="4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
                                            <p:txEl>
                                              <p:pRg st="3" end="3"/>
                                            </p:txEl>
                                          </p:spTgt>
                                        </p:tgtEl>
                                        <p:attrNameLst>
                                          <p:attrName>style.visibility</p:attrName>
                                        </p:attrNameLst>
                                      </p:cBhvr>
                                      <p:to>
                                        <p:strVal val="visible"/>
                                      </p:to>
                                    </p:set>
                                    <p:animEffect transition="in" filter="fade">
                                      <p:cBhvr>
                                        <p:cTn id="25" dur="1000"/>
                                        <p:tgtEl>
                                          <p:spTgt spid="40">
                                            <p:txEl>
                                              <p:pRg st="3" end="3"/>
                                            </p:txEl>
                                          </p:spTgt>
                                        </p:tgtEl>
                                      </p:cBhvr>
                                    </p:animEffect>
                                    <p:anim calcmode="lin" valueType="num">
                                      <p:cBhvr>
                                        <p:cTn id="26" dur="1000" fill="hold"/>
                                        <p:tgtEl>
                                          <p:spTgt spid="4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1">
                                            <p:txEl>
                                              <p:pRg st="0" end="0"/>
                                            </p:txEl>
                                          </p:spTgt>
                                        </p:tgtEl>
                                        <p:attrNameLst>
                                          <p:attrName>style.visibility</p:attrName>
                                        </p:attrNameLst>
                                      </p:cBhvr>
                                      <p:to>
                                        <p:strVal val="visible"/>
                                      </p:to>
                                    </p:set>
                                    <p:animEffect transition="in" filter="wipe(down)">
                                      <p:cBhvr>
                                        <p:cTn id="57" dur="500"/>
                                        <p:tgtEl>
                                          <p:spTgt spid="4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1">
                                            <p:txEl>
                                              <p:pRg st="2" end="2"/>
                                            </p:txEl>
                                          </p:spTgt>
                                        </p:tgtEl>
                                        <p:attrNameLst>
                                          <p:attrName>style.visibility</p:attrName>
                                        </p:attrNameLst>
                                      </p:cBhvr>
                                      <p:to>
                                        <p:strVal val="visible"/>
                                      </p:to>
                                    </p:set>
                                    <p:animEffect transition="in" filter="wipe(down)">
                                      <p:cBhvr>
                                        <p:cTn id="67" dur="500"/>
                                        <p:tgtEl>
                                          <p:spTgt spid="41">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41">
                                            <p:txEl>
                                              <p:pRg st="4" end="4"/>
                                            </p:txEl>
                                          </p:spTgt>
                                        </p:tgtEl>
                                        <p:attrNameLst>
                                          <p:attrName>style.visibility</p:attrName>
                                        </p:attrNameLst>
                                      </p:cBhvr>
                                      <p:to>
                                        <p:strVal val="visible"/>
                                      </p:to>
                                    </p:set>
                                    <p:animEffect transition="in" filter="circle(in)">
                                      <p:cBhvr>
                                        <p:cTn id="77" dur="2000"/>
                                        <p:tgtEl>
                                          <p:spTgt spid="41">
                                            <p:txEl>
                                              <p:pRg st="4" end="4"/>
                                            </p:txEl>
                                          </p:spTgt>
                                        </p:tgtEl>
                                      </p:cBhvr>
                                    </p:animEffect>
                                  </p:childTnLst>
                                </p:cTn>
                              </p:par>
                              <p:par>
                                <p:cTn id="78" presetID="22" presetClass="entr" presetSubtype="4" fill="hold" nodeType="withEffect">
                                  <p:stCondLst>
                                    <p:cond delay="0"/>
                                  </p:stCondLst>
                                  <p:childTnLst>
                                    <p:set>
                                      <p:cBhvr>
                                        <p:cTn id="79" dur="1" fill="hold">
                                          <p:stCondLst>
                                            <p:cond delay="0"/>
                                          </p:stCondLst>
                                        </p:cTn>
                                        <p:tgtEl>
                                          <p:spTgt spid="12">
                                            <p:txEl>
                                              <p:pRg st="0" end="0"/>
                                            </p:txEl>
                                          </p:spTgt>
                                        </p:tgtEl>
                                        <p:attrNameLst>
                                          <p:attrName>style.visibility</p:attrName>
                                        </p:attrNameLst>
                                      </p:cBhvr>
                                      <p:to>
                                        <p:strVal val="visible"/>
                                      </p:to>
                                    </p:set>
                                    <p:animEffect transition="in" filter="wipe(down)">
                                      <p:cBhvr>
                                        <p:cTn id="80" dur="500"/>
                                        <p:tgtEl>
                                          <p:spTgt spid="12">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arn(inVertical)">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41">
                                            <p:txEl>
                                              <p:pRg st="5" end="5"/>
                                            </p:txEl>
                                          </p:spTgt>
                                        </p:tgtEl>
                                        <p:attrNameLst>
                                          <p:attrName>style.visibility</p:attrName>
                                        </p:attrNameLst>
                                      </p:cBhvr>
                                      <p:to>
                                        <p:strVal val="visible"/>
                                      </p:to>
                                    </p:set>
                                    <p:animEffect transition="in" filter="circle(in)">
                                      <p:cBhvr>
                                        <p:cTn id="90" dur="2000"/>
                                        <p:tgtEl>
                                          <p:spTgt spid="41">
                                            <p:txEl>
                                              <p:pRg st="5" end="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14" grpId="0"/>
      <p:bldP spid="15" grpId="0"/>
      <p:bldP spid="16" grpId="0"/>
      <p:bldP spid="18"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80887" y="1133475"/>
            <a:ext cx="6871445" cy="5097415"/>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2" name="TextBox 1"/>
          <p:cNvSpPr txBox="1"/>
          <p:nvPr/>
        </p:nvSpPr>
        <p:spPr>
          <a:xfrm>
            <a:off x="3156850" y="410740"/>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3" name="Picture 2"/>
          <p:cNvPicPr>
            <a:picLocks noChangeAspect="1"/>
          </p:cNvPicPr>
          <p:nvPr/>
        </p:nvPicPr>
        <p:blipFill>
          <a:blip r:embed="rId3"/>
          <a:stretch>
            <a:fillRect/>
          </a:stretch>
        </p:blipFill>
        <p:spPr>
          <a:xfrm>
            <a:off x="905780" y="2162286"/>
            <a:ext cx="3047795" cy="396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2621828835"/>
              </p:ext>
            </p:extLst>
          </p:nvPr>
        </p:nvGraphicFramePr>
        <p:xfrm>
          <a:off x="5283200" y="1639888"/>
          <a:ext cx="2374900" cy="390525"/>
        </p:xfrm>
        <a:graphic>
          <a:graphicData uri="http://schemas.openxmlformats.org/presentationml/2006/ole">
            <mc:AlternateContent xmlns:mc="http://schemas.openxmlformats.org/markup-compatibility/2006">
              <mc:Choice xmlns:v="urn:schemas-microsoft-com:vml" Requires="v">
                <p:oleObj name="Equation" r:id="rId4" imgW="2374560" imgH="393480" progId="Equation.DSMT4">
                  <p:embed/>
                </p:oleObj>
              </mc:Choice>
              <mc:Fallback>
                <p:oleObj name="Equation" r:id="rId4" imgW="2374560" imgH="393480" progId="Equation.DSMT4">
                  <p:embed/>
                  <p:pic>
                    <p:nvPicPr>
                      <p:cNvPr id="5" name="Object 4"/>
                      <p:cNvPicPr>
                        <a:picLocks noChangeAspect="1" noChangeArrowheads="1"/>
                      </p:cNvPicPr>
                      <p:nvPr/>
                    </p:nvPicPr>
                    <p:blipFill>
                      <a:blip r:embed="rId5"/>
                      <a:srcRect/>
                      <a:stretch>
                        <a:fillRect/>
                      </a:stretch>
                    </p:blipFill>
                    <p:spPr bwMode="auto">
                      <a:xfrm>
                        <a:off x="5283200" y="1639888"/>
                        <a:ext cx="23749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31356615"/>
              </p:ext>
            </p:extLst>
          </p:nvPr>
        </p:nvGraphicFramePr>
        <p:xfrm>
          <a:off x="5226050" y="3283252"/>
          <a:ext cx="3856038" cy="889000"/>
        </p:xfrm>
        <a:graphic>
          <a:graphicData uri="http://schemas.openxmlformats.org/presentationml/2006/ole">
            <mc:AlternateContent xmlns:mc="http://schemas.openxmlformats.org/markup-compatibility/2006">
              <mc:Choice xmlns:v="urn:schemas-microsoft-com:vml" Requires="v">
                <p:oleObj name="Equation" r:id="rId6" imgW="3848040" imgH="888840" progId="Equation.DSMT4">
                  <p:embed/>
                </p:oleObj>
              </mc:Choice>
              <mc:Fallback>
                <p:oleObj name="Equation" r:id="rId6" imgW="3848040" imgH="888840" progId="Equation.DSMT4">
                  <p:embed/>
                  <p:pic>
                    <p:nvPicPr>
                      <p:cNvPr id="7" name="Object 6"/>
                      <p:cNvPicPr>
                        <a:picLocks noChangeAspect="1" noChangeArrowheads="1"/>
                      </p:cNvPicPr>
                      <p:nvPr/>
                    </p:nvPicPr>
                    <p:blipFill>
                      <a:blip r:embed="rId7"/>
                      <a:srcRect/>
                      <a:stretch>
                        <a:fillRect/>
                      </a:stretch>
                    </p:blipFill>
                    <p:spPr bwMode="auto">
                      <a:xfrm>
                        <a:off x="5226050" y="3283252"/>
                        <a:ext cx="3856038"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94569482"/>
              </p:ext>
            </p:extLst>
          </p:nvPr>
        </p:nvGraphicFramePr>
        <p:xfrm>
          <a:off x="6088063" y="4144963"/>
          <a:ext cx="3522662" cy="819150"/>
        </p:xfrm>
        <a:graphic>
          <a:graphicData uri="http://schemas.openxmlformats.org/presentationml/2006/ole">
            <mc:AlternateContent xmlns:mc="http://schemas.openxmlformats.org/markup-compatibility/2006">
              <mc:Choice xmlns:v="urn:schemas-microsoft-com:vml" Requires="v">
                <p:oleObj name="Equation" r:id="rId8" imgW="3530520" imgH="825480" progId="Equation.DSMT4">
                  <p:embed/>
                </p:oleObj>
              </mc:Choice>
              <mc:Fallback>
                <p:oleObj name="Equation" r:id="rId8" imgW="3530520" imgH="825480" progId="Equation.DSMT4">
                  <p:embed/>
                  <p:pic>
                    <p:nvPicPr>
                      <p:cNvPr id="8" name="Object 7"/>
                      <p:cNvPicPr>
                        <a:picLocks noChangeAspect="1" noChangeArrowheads="1"/>
                      </p:cNvPicPr>
                      <p:nvPr/>
                    </p:nvPicPr>
                    <p:blipFill>
                      <a:blip r:embed="rId9"/>
                      <a:srcRect/>
                      <a:stretch>
                        <a:fillRect/>
                      </a:stretch>
                    </p:blipFill>
                    <p:spPr bwMode="auto">
                      <a:xfrm>
                        <a:off x="6088063" y="4144963"/>
                        <a:ext cx="3522662"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66388621"/>
              </p:ext>
            </p:extLst>
          </p:nvPr>
        </p:nvGraphicFramePr>
        <p:xfrm>
          <a:off x="5676900" y="5037138"/>
          <a:ext cx="3451225" cy="819150"/>
        </p:xfrm>
        <a:graphic>
          <a:graphicData uri="http://schemas.openxmlformats.org/presentationml/2006/ole">
            <mc:AlternateContent xmlns:mc="http://schemas.openxmlformats.org/markup-compatibility/2006">
              <mc:Choice xmlns:v="urn:schemas-microsoft-com:vml" Requires="v">
                <p:oleObj name="Equation" r:id="rId10" imgW="3441600" imgH="825480" progId="Equation.DSMT4">
                  <p:embed/>
                </p:oleObj>
              </mc:Choice>
              <mc:Fallback>
                <p:oleObj name="Equation" r:id="rId10" imgW="3441600" imgH="825480" progId="Equation.DSMT4">
                  <p:embed/>
                  <p:pic>
                    <p:nvPicPr>
                      <p:cNvPr id="9" name="Object 8"/>
                      <p:cNvPicPr>
                        <a:picLocks noChangeAspect="1" noChangeArrowheads="1"/>
                      </p:cNvPicPr>
                      <p:nvPr/>
                    </p:nvPicPr>
                    <p:blipFill>
                      <a:blip r:embed="rId11"/>
                      <a:srcRect/>
                      <a:stretch>
                        <a:fillRect/>
                      </a:stretch>
                    </p:blipFill>
                    <p:spPr bwMode="auto">
                      <a:xfrm>
                        <a:off x="5676900" y="5037138"/>
                        <a:ext cx="3451225"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794538" y="1351298"/>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graphicFrame>
        <p:nvGraphicFramePr>
          <p:cNvPr id="11" name="Object 10">
            <a:extLst>
              <a:ext uri="{FF2B5EF4-FFF2-40B4-BE49-F238E27FC236}">
                <a16:creationId xmlns:a16="http://schemas.microsoft.com/office/drawing/2014/main" id="{A7A89D43-90CD-D2D9-35DF-E4B4D8C5802B}"/>
              </a:ext>
            </a:extLst>
          </p:cNvPr>
          <p:cNvGraphicFramePr>
            <a:graphicFrameLocks noChangeAspect="1"/>
          </p:cNvGraphicFramePr>
          <p:nvPr>
            <p:extLst>
              <p:ext uri="{D42A27DB-BD31-4B8C-83A1-F6EECF244321}">
                <p14:modId xmlns:p14="http://schemas.microsoft.com/office/powerpoint/2010/main" val="1305658859"/>
              </p:ext>
            </p:extLst>
          </p:nvPr>
        </p:nvGraphicFramePr>
        <p:xfrm>
          <a:off x="5064464" y="2262240"/>
          <a:ext cx="2679700" cy="831850"/>
        </p:xfrm>
        <a:graphic>
          <a:graphicData uri="http://schemas.openxmlformats.org/presentationml/2006/ole">
            <mc:AlternateContent xmlns:mc="http://schemas.openxmlformats.org/markup-compatibility/2006">
              <mc:Choice xmlns:v="urn:schemas-microsoft-com:vml" Requires="v">
                <p:oleObj name="Equation" r:id="rId12" imgW="2679480" imgH="838080" progId="Equation.DSMT4">
                  <p:embed/>
                </p:oleObj>
              </mc:Choice>
              <mc:Fallback>
                <p:oleObj name="Equation" r:id="rId12" imgW="2679480" imgH="838080" progId="Equation.DSMT4">
                  <p:embed/>
                  <p:pic>
                    <p:nvPicPr>
                      <p:cNvPr id="11" name="Object 10">
                        <a:extLst>
                          <a:ext uri="{FF2B5EF4-FFF2-40B4-BE49-F238E27FC236}">
                            <a16:creationId xmlns:a16="http://schemas.microsoft.com/office/drawing/2014/main" id="{A7A89D43-90CD-D2D9-35DF-E4B4D8C5802B}"/>
                          </a:ext>
                        </a:extLst>
                      </p:cNvPr>
                      <p:cNvPicPr>
                        <a:picLocks noChangeAspect="1" noChangeArrowheads="1"/>
                      </p:cNvPicPr>
                      <p:nvPr/>
                    </p:nvPicPr>
                    <p:blipFill>
                      <a:blip r:embed="rId13"/>
                      <a:srcRect/>
                      <a:stretch>
                        <a:fillRect/>
                      </a:stretch>
                    </p:blipFill>
                    <p:spPr bwMode="auto">
                      <a:xfrm>
                        <a:off x="5064464" y="2262240"/>
                        <a:ext cx="26797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486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0F51E-5A06-5891-B625-4BCF9185FB4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1DB7875-C8F4-E204-BD50-39E82259C2C9}"/>
              </a:ext>
            </a:extLst>
          </p:cNvPr>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a:extLst>
              <a:ext uri="{FF2B5EF4-FFF2-40B4-BE49-F238E27FC236}">
                <a16:creationId xmlns:a16="http://schemas.microsoft.com/office/drawing/2014/main" id="{A7B3C820-6BFE-72B5-2BDE-A02EFD345B64}"/>
              </a:ext>
            </a:extLst>
          </p:cNvPr>
          <p:cNvSpPr txBox="1"/>
          <p:nvPr/>
        </p:nvSpPr>
        <p:spPr>
          <a:xfrm>
            <a:off x="387245" y="1133475"/>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a:extLst>
              <a:ext uri="{FF2B5EF4-FFF2-40B4-BE49-F238E27FC236}">
                <a16:creationId xmlns:a16="http://schemas.microsoft.com/office/drawing/2014/main" id="{B48C810C-6B82-BCB9-66B0-53BE4EFD83A5}"/>
              </a:ext>
            </a:extLst>
          </p:cNvPr>
          <p:cNvSpPr/>
          <p:nvPr/>
        </p:nvSpPr>
        <p:spPr>
          <a:xfrm>
            <a:off x="746449" y="1720840"/>
            <a:ext cx="11234057" cy="2308324"/>
          </a:xfrm>
          <a:prstGeom prst="rect">
            <a:avLst/>
          </a:prstGeom>
        </p:spPr>
        <p:txBody>
          <a:bodyPr wrap="square">
            <a:spAutoFit/>
          </a:bodyPr>
          <a:lstStyle/>
          <a:p>
            <a:r>
              <a:rPr lang="vi-VN" sz="2400" dirty="0">
                <a:solidFill>
                  <a:srgbClr val="FF0000"/>
                </a:solidFill>
                <a:latin typeface="Calibri (Body)"/>
              </a:rPr>
              <a:t>Bài 7- SGK tr20</a:t>
            </a:r>
            <a:r>
              <a:rPr lang="vi-VN" sz="2400" dirty="0">
                <a:solidFill>
                  <a:srgbClr val="0000FF"/>
                </a:solidFill>
                <a:latin typeface="Calibri (Body)"/>
              </a:rPr>
              <a:t>: Gọi </a:t>
            </a:r>
            <a:r>
              <a:rPr lang="en-US" sz="2400" dirty="0">
                <a:solidFill>
                  <a:srgbClr val="0000FF"/>
                </a:solidFill>
                <a:latin typeface="Calibri (Body)"/>
              </a:rPr>
              <a:t>…………………. </a:t>
            </a:r>
            <a:r>
              <a:rPr lang="vi-VN" sz="2400" dirty="0">
                <a:solidFill>
                  <a:srgbClr val="0000FF"/>
                </a:solidFill>
                <a:latin typeface="Calibri (Body)"/>
              </a:rPr>
              <a:t>là </a:t>
            </a:r>
            <a:r>
              <a:rPr lang="en-US" sz="2400" dirty="0" err="1">
                <a:solidFill>
                  <a:srgbClr val="0000FF"/>
                </a:solidFill>
                <a:latin typeface="Calibri (Body)"/>
              </a:rPr>
              <a:t>số</a:t>
            </a:r>
            <a:r>
              <a:rPr lang="en-US" sz="2400" dirty="0">
                <a:solidFill>
                  <a:srgbClr val="0000FF"/>
                </a:solidFill>
                <a:latin typeface="Calibri (Body)"/>
              </a:rPr>
              <a:t> </a:t>
            </a:r>
            <a:r>
              <a:rPr lang="en-US" sz="2400" dirty="0" err="1">
                <a:solidFill>
                  <a:srgbClr val="0000FF"/>
                </a:solidFill>
                <a:latin typeface="Calibri (Body)"/>
              </a:rPr>
              <a:t>ngày</a:t>
            </a:r>
            <a:r>
              <a:rPr lang="en-US" sz="2400" dirty="0">
                <a:solidFill>
                  <a:srgbClr val="0000FF"/>
                </a:solidFill>
                <a:latin typeface="Calibri (Body)"/>
              </a:rPr>
              <a:t> </a:t>
            </a:r>
            <a:r>
              <a:rPr lang="vi-VN" sz="2400" dirty="0">
                <a:solidFill>
                  <a:srgbClr val="0000FF"/>
                </a:solidFill>
                <a:latin typeface="Calibri (Body)"/>
              </a:rPr>
              <a:t>để </a:t>
            </a:r>
            <a:r>
              <a:rPr lang="en-US" sz="2400" dirty="0">
                <a:solidFill>
                  <a:srgbClr val="0000FF"/>
                </a:solidFill>
                <a:latin typeface="Calibri (Body)"/>
              </a:rPr>
              <a:t>4 </a:t>
            </a:r>
            <a:r>
              <a:rPr lang="vi-VN" sz="2400" dirty="0">
                <a:solidFill>
                  <a:srgbClr val="0000FF"/>
                </a:solidFill>
                <a:latin typeface="Calibri (Body)"/>
              </a:rPr>
              <a:t>máy gặt xong.</a:t>
            </a:r>
          </a:p>
          <a:p>
            <a:r>
              <a:rPr lang="vi-VN" sz="2400" dirty="0" err="1">
                <a:solidFill>
                  <a:srgbClr val="0000FF"/>
                </a:solidFill>
                <a:latin typeface="Calibri (Body)"/>
              </a:rPr>
              <a:t>Vì</a:t>
            </a:r>
            <a:r>
              <a:rPr lang="en-US" sz="2400" dirty="0">
                <a:solidFill>
                  <a:srgbClr val="0000FF"/>
                </a:solidFill>
                <a:latin typeface="Calibri (Body)"/>
              </a:rPr>
              <a:t> ……..</a:t>
            </a:r>
            <a:r>
              <a:rPr lang="vi-VN" sz="2400" dirty="0">
                <a:solidFill>
                  <a:srgbClr val="0000FF"/>
                </a:solidFill>
                <a:latin typeface="Calibri (Body)"/>
              </a:rPr>
              <a:t>……………</a:t>
            </a:r>
            <a:r>
              <a:rPr lang="en-US" sz="2400" dirty="0">
                <a:solidFill>
                  <a:srgbClr val="0000FF"/>
                </a:solidFill>
                <a:latin typeface="Calibri (Body)"/>
              </a:rPr>
              <a:t>…..</a:t>
            </a:r>
            <a:r>
              <a:rPr lang="vi-VN" sz="2400" dirty="0">
                <a:solidFill>
                  <a:srgbClr val="0000FF"/>
                </a:solidFill>
                <a:latin typeface="Calibri (Body)"/>
              </a:rPr>
              <a:t>.. và ………</a:t>
            </a:r>
            <a:r>
              <a:rPr lang="en-US" sz="2400" dirty="0">
                <a:solidFill>
                  <a:srgbClr val="0000FF"/>
                </a:solidFill>
                <a:latin typeface="Calibri (Body)"/>
              </a:rPr>
              <a:t>….</a:t>
            </a:r>
            <a:r>
              <a:rPr lang="vi-VN" sz="2400" dirty="0">
                <a:solidFill>
                  <a:srgbClr val="0000FF"/>
                </a:solidFill>
                <a:latin typeface="Calibri (Body)"/>
              </a:rPr>
              <a:t>…….. hoàn thành là hai đại lượng tỉ lệ nghịch nên ta có: </a:t>
            </a:r>
          </a:p>
          <a:p>
            <a:r>
              <a:rPr lang="vi-VN" sz="2400" dirty="0">
                <a:solidFill>
                  <a:srgbClr val="0000FF"/>
                </a:solidFill>
                <a:latin typeface="Calibri (Body)"/>
              </a:rPr>
              <a:t>……………………………………………..……………………………………………..</a:t>
            </a:r>
          </a:p>
          <a:p>
            <a:endParaRPr lang="vi-VN" sz="2400" dirty="0">
              <a:solidFill>
                <a:srgbClr val="0000FF"/>
              </a:solidFill>
              <a:latin typeface="Calibri (Body)"/>
            </a:endParaRPr>
          </a:p>
          <a:p>
            <a:r>
              <a:rPr lang="vi-VN" sz="2400" dirty="0">
                <a:solidFill>
                  <a:srgbClr val="0000FF"/>
                </a:solidFill>
                <a:latin typeface="Calibri (Body)"/>
              </a:rPr>
              <a:t>Vậy………………………………………..</a:t>
            </a:r>
          </a:p>
          <a:p>
            <a:endParaRPr lang="vi-VN" sz="2400" dirty="0">
              <a:solidFill>
                <a:srgbClr val="0000FF"/>
              </a:solidFill>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0C80C0F-AFCF-C4CF-0AFF-EA0A430079C2}"/>
                  </a:ext>
                </a:extLst>
              </p:cNvPr>
              <p:cNvSpPr txBox="1"/>
              <p:nvPr/>
            </p:nvSpPr>
            <p:spPr>
              <a:xfrm>
                <a:off x="1266671" y="2013227"/>
                <a:ext cx="2178507" cy="461665"/>
              </a:xfrm>
              <a:prstGeom prst="rect">
                <a:avLst/>
              </a:prstGeom>
              <a:noFill/>
            </p:spPr>
            <p:txBody>
              <a:bodyPr wrap="square" rtlCol="0">
                <a:spAutoFit/>
              </a:bodyPr>
              <a:lstStyle/>
              <a:p>
                <a:r>
                  <a:rPr lang="en-US" sz="2400" b="0" dirty="0">
                    <a:solidFill>
                      <a:srgbClr val="FF0000"/>
                    </a:solidFill>
                  </a:rPr>
                  <a:t>s</a:t>
                </a:r>
                <a14:m>
                  <m:oMath xmlns:m="http://schemas.openxmlformats.org/officeDocument/2006/math">
                    <m:r>
                      <a:rPr lang="en-US" sz="2400" b="0" i="1" smtClean="0">
                        <a:solidFill>
                          <a:srgbClr val="FF0000"/>
                        </a:solidFill>
                        <a:latin typeface="Cambria Math" panose="02040503050406030204" pitchFamily="18" charset="0"/>
                      </a:rPr>
                      <m:t>ố </m:t>
                    </m:r>
                    <m:r>
                      <m:rPr>
                        <m:sty m:val="p"/>
                      </m:rPr>
                      <a:rPr lang="vi-VN" sz="2400" i="1">
                        <a:solidFill>
                          <a:srgbClr val="FF0000"/>
                        </a:solidFill>
                        <a:latin typeface="Cambria Math" panose="02040503050406030204" pitchFamily="18" charset="0"/>
                      </a:rPr>
                      <m:t>m</m:t>
                    </m:r>
                    <m:r>
                      <a:rPr lang="vi-VN" sz="2400" i="1">
                        <a:solidFill>
                          <a:srgbClr val="FF0000"/>
                        </a:solidFill>
                        <a:latin typeface="Cambria Math" panose="02040503050406030204" pitchFamily="18" charset="0"/>
                      </a:rPr>
                      <m:t>á</m:t>
                    </m:r>
                    <m:r>
                      <m:rPr>
                        <m:sty m:val="p"/>
                      </m:rPr>
                      <a:rPr lang="vi-VN" sz="2400" i="1">
                        <a:solidFill>
                          <a:srgbClr val="FF0000"/>
                        </a:solidFill>
                        <a:latin typeface="Cambria Math" panose="02040503050406030204" pitchFamily="18" charset="0"/>
                      </a:rPr>
                      <m:t>y</m:t>
                    </m:r>
                  </m:oMath>
                </a14:m>
                <a:r>
                  <a:rPr lang="vi-VN" sz="2400" dirty="0">
                    <a:solidFill>
                      <a:srgbClr val="FF0000"/>
                    </a:solidFill>
                  </a:rPr>
                  <a:t> gặt</a:t>
                </a:r>
                <a:endParaRPr lang="en-US" sz="2400" dirty="0">
                  <a:solidFill>
                    <a:srgbClr val="FF0000"/>
                  </a:solidFill>
                </a:endParaRPr>
              </a:p>
            </p:txBody>
          </p:sp>
        </mc:Choice>
        <mc:Fallback>
          <p:sp>
            <p:nvSpPr>
              <p:cNvPr id="2" name="TextBox 1">
                <a:extLst>
                  <a:ext uri="{FF2B5EF4-FFF2-40B4-BE49-F238E27FC236}">
                    <a16:creationId xmlns:a16="http://schemas.microsoft.com/office/drawing/2014/main" id="{C0C80C0F-AFCF-C4CF-0AFF-EA0A430079C2}"/>
                  </a:ext>
                </a:extLst>
              </p:cNvPr>
              <p:cNvSpPr txBox="1">
                <a:spLocks noRot="1" noChangeAspect="1" noMove="1" noResize="1" noEditPoints="1" noAdjustHandles="1" noChangeArrowheads="1" noChangeShapeType="1" noTextEdit="1"/>
              </p:cNvSpPr>
              <p:nvPr/>
            </p:nvSpPr>
            <p:spPr>
              <a:xfrm>
                <a:off x="1266671" y="2013227"/>
                <a:ext cx="2178507" cy="461665"/>
              </a:xfrm>
              <a:prstGeom prst="rect">
                <a:avLst/>
              </a:prstGeom>
              <a:blipFill>
                <a:blip r:embed="rId2"/>
                <a:stretch>
                  <a:fillRect l="-4482" t="-11842" b="-289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EA7B1-94ED-DD4A-AC77-D612674D168E}"/>
                  </a:ext>
                </a:extLst>
              </p:cNvPr>
              <p:cNvSpPr txBox="1"/>
              <p:nvPr/>
            </p:nvSpPr>
            <p:spPr>
              <a:xfrm>
                <a:off x="4105432" y="1720840"/>
                <a:ext cx="34424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𝑥</m:t>
                      </m:r>
                    </m:oMath>
                  </m:oMathPara>
                </a14:m>
                <a:endParaRPr lang="en-US" sz="24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105432" y="1720840"/>
                <a:ext cx="344245"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784118F-F375-57DC-B6E9-8C1332C7D440}"/>
                  </a:ext>
                </a:extLst>
              </p:cNvPr>
              <p:cNvSpPr txBox="1"/>
              <p:nvPr/>
            </p:nvSpPr>
            <p:spPr>
              <a:xfrm>
                <a:off x="3531692" y="2054963"/>
                <a:ext cx="217850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𝑠</m:t>
                      </m:r>
                      <m:r>
                        <a:rPr lang="en-US" sz="2400" b="0" i="1" smtClean="0">
                          <a:solidFill>
                            <a:srgbClr val="FF0000"/>
                          </a:solidFill>
                          <a:latin typeface="Cambria Math" panose="02040503050406030204" pitchFamily="18" charset="0"/>
                        </a:rPr>
                        <m:t>ố </m:t>
                      </m:r>
                      <m:r>
                        <a:rPr lang="en-US" sz="2400" b="0" i="1" smtClean="0">
                          <a:solidFill>
                            <a:srgbClr val="FF0000"/>
                          </a:solidFill>
                          <a:latin typeface="Cambria Math" panose="02040503050406030204" pitchFamily="18" charset="0"/>
                        </a:rPr>
                        <m:t>𝑛𝑔</m:t>
                      </m:r>
                      <m:r>
                        <a:rPr lang="en-US" sz="2400" b="0" i="1" smtClean="0">
                          <a:solidFill>
                            <a:srgbClr val="FF0000"/>
                          </a:solidFill>
                          <a:latin typeface="Cambria Math" panose="02040503050406030204" pitchFamily="18" charset="0"/>
                        </a:rPr>
                        <m:t>à</m:t>
                      </m:r>
                      <m:r>
                        <a:rPr lang="en-US" sz="2400" b="0" i="1" smtClean="0">
                          <a:solidFill>
                            <a:srgbClr val="FF0000"/>
                          </a:solidFill>
                          <a:latin typeface="Cambria Math" panose="02040503050406030204" pitchFamily="18" charset="0"/>
                        </a:rPr>
                        <m:t>𝑦</m:t>
                      </m:r>
                    </m:oMath>
                  </m:oMathPara>
                </a14:m>
                <a:endParaRPr lang="en-US" sz="24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531692" y="2054963"/>
                <a:ext cx="2178507" cy="461665"/>
              </a:xfrm>
              <a:prstGeom prst="rect">
                <a:avLst/>
              </a:prstGeom>
              <a:blipFill>
                <a:blip r:embed="rId4"/>
                <a:stretch>
                  <a:fillRect b="-17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379C163-80CB-C915-D962-1A70428DADC7}"/>
                  </a:ext>
                </a:extLst>
              </p:cNvPr>
              <p:cNvSpPr txBox="1"/>
              <p:nvPr/>
            </p:nvSpPr>
            <p:spPr>
              <a:xfrm>
                <a:off x="1701528" y="2443367"/>
                <a:ext cx="240390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2.4</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4</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𝑥</m:t>
                      </m:r>
                    </m:oMath>
                  </m:oMathPara>
                </a14:m>
                <a:endParaRPr lang="en-US" sz="2400" dirty="0">
                  <a:solidFill>
                    <a:srgbClr val="FF0000"/>
                  </a:solidFill>
                </a:endParaRPr>
              </a:p>
            </p:txBody>
          </p:sp>
        </mc:Choice>
        <mc:Fallback>
          <p:sp>
            <p:nvSpPr>
              <p:cNvPr id="13" name="TextBox 12">
                <a:extLst>
                  <a:ext uri="{FF2B5EF4-FFF2-40B4-BE49-F238E27FC236}">
                    <a16:creationId xmlns:a16="http://schemas.microsoft.com/office/drawing/2014/main" id="{5379C163-80CB-C915-D962-1A70428DADC7}"/>
                  </a:ext>
                </a:extLst>
              </p:cNvPr>
              <p:cNvSpPr txBox="1">
                <a:spLocks noRot="1" noChangeAspect="1" noMove="1" noResize="1" noEditPoints="1" noAdjustHandles="1" noChangeArrowheads="1" noChangeShapeType="1" noTextEdit="1"/>
              </p:cNvSpPr>
              <p:nvPr/>
            </p:nvSpPr>
            <p:spPr>
              <a:xfrm>
                <a:off x="1701528" y="2443367"/>
                <a:ext cx="2403904" cy="461665"/>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D82E9FE-1A42-C750-25FD-FB28E5BE0A5F}"/>
                  </a:ext>
                </a:extLst>
              </p:cNvPr>
              <p:cNvSpPr txBox="1"/>
              <p:nvPr/>
            </p:nvSpPr>
            <p:spPr>
              <a:xfrm>
                <a:off x="4620945" y="2516628"/>
                <a:ext cx="4240787" cy="614655"/>
              </a:xfrm>
              <a:prstGeom prst="rect">
                <a:avLst/>
              </a:prstGeom>
              <a:noFill/>
            </p:spPr>
            <p:txBody>
              <a:bodyPr wrap="square" rtlCol="0">
                <a:spAutoFit/>
              </a:bodyPr>
              <a:lstStyle/>
              <a:p>
                <a14:m>
                  <m:oMath xmlns:m="http://schemas.openxmlformats.org/officeDocument/2006/math">
                    <m:r>
                      <a:rPr lang="en-US" sz="240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𝑥</m:t>
                    </m:r>
                    <m:r>
                      <a:rPr lang="en-US" sz="2400" b="0" i="1" smtClean="0">
                        <a:solidFill>
                          <a:srgbClr val="FF0000"/>
                        </a:solidFill>
                        <a:latin typeface="Cambria Math" panose="02040503050406030204" pitchFamily="18" charset="0"/>
                        <a:ea typeface="Cambria Math" panose="02040503050406030204" pitchFamily="18" charset="0"/>
                      </a:rPr>
                      <m:t>=</m:t>
                    </m:r>
                  </m:oMath>
                </a14:m>
                <a:r>
                  <a:rPr lang="en-US" sz="2400" dirty="0">
                    <a:solidFill>
                      <a:srgbClr val="FF0000"/>
                    </a:solidFill>
                  </a:rPr>
                  <a:t> </a:t>
                </a:r>
                <a14:m>
                  <m:oMath xmlns:m="http://schemas.openxmlformats.org/officeDocument/2006/math">
                    <m:f>
                      <m:fPr>
                        <m:ctrlPr>
                          <a:rPr lang="en-US" sz="2400" i="1" dirty="0" smtClean="0">
                            <a:solidFill>
                              <a:srgbClr val="FF0000"/>
                            </a:solidFill>
                            <a:latin typeface="Cambria Math" panose="02040503050406030204" pitchFamily="18" charset="0"/>
                          </a:rPr>
                        </m:ctrlPr>
                      </m:fPr>
                      <m:num>
                        <m:r>
                          <a:rPr lang="en-US" sz="2400" b="0" i="1" dirty="0" smtClean="0">
                            <a:solidFill>
                              <a:srgbClr val="FF0000"/>
                            </a:solidFill>
                            <a:latin typeface="Cambria Math" panose="02040503050406030204" pitchFamily="18" charset="0"/>
                          </a:rPr>
                          <m:t>2.</m:t>
                        </m:r>
                        <m:r>
                          <a:rPr lang="en-US" sz="2400" b="0" i="1" dirty="0" smtClean="0">
                            <a:solidFill>
                              <a:srgbClr val="FF0000"/>
                            </a:solidFill>
                            <a:latin typeface="Cambria Math" panose="02040503050406030204" pitchFamily="18" charset="0"/>
                          </a:rPr>
                          <m:t>4</m:t>
                        </m:r>
                      </m:num>
                      <m:den>
                        <m:r>
                          <a:rPr lang="en-US" sz="2400" b="0" i="1" dirty="0" smtClean="0">
                            <a:solidFill>
                              <a:srgbClr val="FF0000"/>
                            </a:solidFill>
                            <a:latin typeface="Cambria Math" panose="02040503050406030204" pitchFamily="18" charset="0"/>
                          </a:rPr>
                          <m:t>4</m:t>
                        </m:r>
                      </m:den>
                    </m:f>
                  </m:oMath>
                </a14:m>
                <a:r>
                  <a:rPr lang="en-US" sz="2400" dirty="0">
                    <a:solidFill>
                      <a:srgbClr val="FF0000"/>
                    </a:solidFill>
                  </a:rPr>
                  <a:t> </a:t>
                </a:r>
                <a14:m>
                  <m:oMath xmlns:m="http://schemas.openxmlformats.org/officeDocument/2006/math">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2</m:t>
                    </m:r>
                  </m:oMath>
                </a14:m>
                <a:endParaRPr lang="en-US" sz="2400" dirty="0">
                  <a:solidFill>
                    <a:srgbClr val="FF0000"/>
                  </a:solidFill>
                </a:endParaRPr>
              </a:p>
            </p:txBody>
          </p:sp>
        </mc:Choice>
        <mc:Fallback>
          <p:sp>
            <p:nvSpPr>
              <p:cNvPr id="14" name="TextBox 13">
                <a:extLst>
                  <a:ext uri="{FF2B5EF4-FFF2-40B4-BE49-F238E27FC236}">
                    <a16:creationId xmlns:a16="http://schemas.microsoft.com/office/drawing/2014/main" id="{AD82E9FE-1A42-C750-25FD-FB28E5BE0A5F}"/>
                  </a:ext>
                </a:extLst>
              </p:cNvPr>
              <p:cNvSpPr txBox="1">
                <a:spLocks noRot="1" noChangeAspect="1" noMove="1" noResize="1" noEditPoints="1" noAdjustHandles="1" noChangeArrowheads="1" noChangeShapeType="1" noTextEdit="1"/>
              </p:cNvSpPr>
              <p:nvPr/>
            </p:nvSpPr>
            <p:spPr>
              <a:xfrm>
                <a:off x="4620945" y="2516628"/>
                <a:ext cx="4240787" cy="614655"/>
              </a:xfrm>
              <a:prstGeom prst="rect">
                <a:avLst/>
              </a:prstGeom>
              <a:blipFill>
                <a:blip r:embed="rId6"/>
                <a:stretch>
                  <a:fillRect/>
                </a:stretch>
              </a:blipFill>
            </p:spPr>
            <p:txBody>
              <a:bodyPr/>
              <a:lstStyle/>
              <a:p>
                <a:r>
                  <a:rPr lang="vi-VN">
                    <a:noFill/>
                  </a:rPr>
                  <a:t> </a:t>
                </a:r>
              </a:p>
            </p:txBody>
          </p:sp>
        </mc:Fallback>
      </mc:AlternateContent>
      <p:sp>
        <p:nvSpPr>
          <p:cNvPr id="5" name="Rectangle 4">
            <a:extLst>
              <a:ext uri="{FF2B5EF4-FFF2-40B4-BE49-F238E27FC236}">
                <a16:creationId xmlns:a16="http://schemas.microsoft.com/office/drawing/2014/main" id="{F70B725C-B7AA-FC37-FF7E-23F5526B96FC}"/>
              </a:ext>
            </a:extLst>
          </p:cNvPr>
          <p:cNvSpPr/>
          <p:nvPr/>
        </p:nvSpPr>
        <p:spPr>
          <a:xfrm>
            <a:off x="1389006" y="3118558"/>
            <a:ext cx="10704663" cy="461665"/>
          </a:xfrm>
          <a:prstGeom prst="rect">
            <a:avLst/>
          </a:prstGeom>
        </p:spPr>
        <p:txBody>
          <a:bodyPr wrap="square">
            <a:spAutoFit/>
          </a:bodyPr>
          <a:lstStyle/>
          <a:p>
            <a:r>
              <a:rPr lang="en-US" sz="2400" dirty="0" err="1">
                <a:solidFill>
                  <a:srgbClr val="FF0000"/>
                </a:solidFill>
                <a:latin typeface="Times New Roman" panose="02020603050405020304" pitchFamily="18" charset="0"/>
                <a:ea typeface="Times New Roman" panose="02020603050405020304" pitchFamily="18" charset="0"/>
              </a:rPr>
              <a:t>nếu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chỉ</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còn</a:t>
            </a:r>
            <a:r>
              <a:rPr lang="en-US" sz="2400" dirty="0">
                <a:solidFill>
                  <a:srgbClr val="FF0000"/>
                </a:solidFill>
                <a:latin typeface="Times New Roman" panose="02020603050405020304" pitchFamily="18" charset="0"/>
                <a:ea typeface="Times New Roman" panose="02020603050405020304" pitchFamily="18" charset="0"/>
              </a:rPr>
              <a:t> 4 </a:t>
            </a:r>
            <a:r>
              <a:rPr lang="vi-VN" sz="2400" dirty="0">
                <a:solidFill>
                  <a:srgbClr val="FF0000"/>
                </a:solidFill>
                <a:latin typeface="Times New Roman" panose="02020603050405020304" pitchFamily="18" charset="0"/>
                <a:ea typeface="Times New Roman" panose="02020603050405020304" pitchFamily="18" charset="0"/>
              </a:rPr>
              <a:t>máy gặt </a:t>
            </a:r>
            <a:r>
              <a:rPr lang="en-US" sz="2400" dirty="0" err="1">
                <a:solidFill>
                  <a:srgbClr val="FF0000"/>
                </a:solidFill>
                <a:latin typeface="Times New Roman" panose="02020603050405020304" pitchFamily="18" charset="0"/>
                <a:ea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rPr>
              <a:t>gặt xong </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a:solidFill>
                  <a:srgbClr val="FF0000"/>
                </a:solidFill>
                <a:latin typeface="Times New Roman" panose="02020603050405020304" pitchFamily="18" charset="0"/>
                <a:ea typeface="Times New Roman" panose="02020603050405020304" pitchFamily="18" charset="0"/>
              </a:rPr>
              <a:t> 2 </a:t>
            </a:r>
            <a:r>
              <a:rPr lang="en-US" sz="2400" dirty="0" err="1">
                <a:solidFill>
                  <a:srgbClr val="FF0000"/>
                </a:solidFill>
                <a:latin typeface="Times New Roman" panose="02020603050405020304" pitchFamily="18" charset="0"/>
                <a:ea typeface="Times New Roman" panose="02020603050405020304" pitchFamily="18" charset="0"/>
              </a:rPr>
              <a:t>ngày</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35050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0" grpId="0"/>
      <p:bldP spid="11" grpId="0"/>
      <p:bldP spid="13" grpId="0"/>
      <p:bldP spid="1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428750" y="1483848"/>
            <a:ext cx="7500882" cy="3160560"/>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GIAO VIỆC VỀ NHÀ</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nhớ</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5, 6, 7, 8, 9 SGK-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20.</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69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222" y="147426"/>
            <a:ext cx="11642858" cy="579967"/>
          </a:xfrm>
          <a:prstGeom prst="rect">
            <a:avLst/>
          </a:prstGeom>
          <a:noFill/>
        </p:spPr>
        <p:txBody>
          <a:bodyPr wrap="square" rtlCol="0">
            <a:spAutoFit/>
          </a:bodyPr>
          <a:lstStyle/>
          <a:p>
            <a:pPr>
              <a:lnSpc>
                <a:spcPct val="150000"/>
              </a:lnSpc>
            </a:pPr>
            <a:r>
              <a:rPr lang="vi-VN" sz="2400" b="1" i="1" u="sng" dirty="0">
                <a:solidFill>
                  <a:srgbClr val="FF0000"/>
                </a:solidFill>
                <a:latin typeface="Times New Roman" panose="02020603050405020304" pitchFamily="18" charset="0"/>
                <a:cs typeface="Times New Roman" panose="02020603050405020304" pitchFamily="18" charset="0"/>
              </a:rPr>
              <a:t>Ví dụ 3</a:t>
            </a:r>
            <a:endParaRPr lang="en-US" sz="2400" b="1" i="1" u="sng" dirty="0">
              <a:solidFill>
                <a:srgbClr val="FF0000"/>
              </a:solidFill>
              <a:latin typeface="Times New Roman" panose="02020603050405020304" pitchFamily="18" charset="0"/>
              <a:cs typeface="Times New Roman" panose="02020603050405020304" pitchFamily="18" charset="0"/>
            </a:endParaRPr>
          </a:p>
        </p:txBody>
      </p:sp>
      <p:pic>
        <p:nvPicPr>
          <p:cNvPr id="24"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16160" y="5577840"/>
            <a:ext cx="2275840" cy="1280160"/>
          </a:xfrm>
          <a:prstGeom prst="rect">
            <a:avLst/>
          </a:prstGeom>
        </p:spPr>
      </p:pic>
      <p:sp>
        <p:nvSpPr>
          <p:cNvPr id="2" name="Rectangle 1"/>
          <p:cNvSpPr/>
          <p:nvPr/>
        </p:nvSpPr>
        <p:spPr>
          <a:xfrm>
            <a:off x="2655061" y="65510"/>
            <a:ext cx="9536939" cy="1200329"/>
          </a:xfrm>
          <a:prstGeom prst="rect">
            <a:avLst/>
          </a:prstGeom>
          <a:solidFill>
            <a:schemeClr val="bg1"/>
          </a:solidFill>
        </p:spPr>
        <p:txBody>
          <a:bodyPr wrap="square">
            <a:spAutoFit/>
          </a:bodyPr>
          <a:lstStyle/>
          <a:p>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động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cơ</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rPr>
              <a:t> 3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X, Y, Z </a:t>
            </a:r>
            <a:r>
              <a:rPr lang="en-US" sz="2400" dirty="0" err="1">
                <a:solidFill>
                  <a:srgbClr val="0000FF"/>
                </a:solidFill>
                <a:latin typeface="Times New Roman" panose="02020603050405020304" pitchFamily="18" charset="0"/>
                <a:ea typeface="Times New Roman" panose="02020603050405020304" pitchFamily="18" charset="0"/>
              </a:rPr>
              <a:t>ăn</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khớp</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nhau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với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mỗi</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theo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thứ</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tự</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là</a:t>
            </a:r>
            <a:r>
              <a:rPr lang="en-US" sz="2400" dirty="0">
                <a:solidFill>
                  <a:srgbClr val="0000FF"/>
                </a:solidFill>
                <a:latin typeface="Times New Roman" panose="02020603050405020304" pitchFamily="18" charset="0"/>
                <a:ea typeface="Times New Roman" panose="02020603050405020304" pitchFamily="18" charset="0"/>
              </a:rPr>
              <a:t> 12; 24; 18. Cho </a:t>
            </a:r>
            <a:r>
              <a:rPr lang="en-US" sz="2400" dirty="0" err="1">
                <a:solidFill>
                  <a:srgbClr val="0000FF"/>
                </a:solidFill>
                <a:latin typeface="Times New Roman" panose="02020603050405020304" pitchFamily="18" charset="0"/>
                <a:ea typeface="Times New Roman" panose="02020603050405020304" pitchFamily="18" charset="0"/>
              </a:rPr>
              <a:t>biết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mỗi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X quay </a:t>
            </a:r>
            <a:r>
              <a:rPr lang="en-US" sz="2400" dirty="0" err="1">
                <a:solidFill>
                  <a:srgbClr val="0000FF"/>
                </a:solidFill>
                <a:latin typeface="Times New Roman" panose="02020603050405020304" pitchFamily="18" charset="0"/>
                <a:ea typeface="Times New Roman" panose="02020603050405020304" pitchFamily="18" charset="0"/>
              </a:rPr>
              <a:t>được</a:t>
            </a:r>
            <a:r>
              <a:rPr lang="en-US" sz="2400" dirty="0">
                <a:solidFill>
                  <a:srgbClr val="0000FF"/>
                </a:solidFill>
                <a:latin typeface="Times New Roman" panose="02020603050405020304" pitchFamily="18" charset="0"/>
                <a:ea typeface="Times New Roman" panose="02020603050405020304" pitchFamily="18" charset="0"/>
              </a:rPr>
              <a:t> 6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Em</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hãy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tính</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vòng</a:t>
            </a:r>
            <a:r>
              <a:rPr lang="en-US" sz="2400" dirty="0">
                <a:solidFill>
                  <a:srgbClr val="0000FF"/>
                </a:solidFill>
                <a:latin typeface="Times New Roman" panose="02020603050405020304" pitchFamily="18" charset="0"/>
                <a:ea typeface="Times New Roman" panose="02020603050405020304" pitchFamily="18" charset="0"/>
              </a:rPr>
              <a:t> quay </a:t>
            </a:r>
            <a:r>
              <a:rPr lang="en-US" sz="2400" dirty="0" err="1">
                <a:solidFill>
                  <a:srgbClr val="0000FF"/>
                </a:solidFill>
                <a:latin typeface="Times New Roman" panose="02020603050405020304" pitchFamily="18" charset="0"/>
                <a:ea typeface="Times New Roman" panose="02020603050405020304" pitchFamily="18" charset="0"/>
              </a:rPr>
              <a:t>trong</a:t>
            </a:r>
            <a:r>
              <a:rPr lang="en-US" sz="2400" dirty="0">
                <a:solidFill>
                  <a:srgbClr val="0000FF"/>
                </a:solidFill>
                <a:latin typeface="Times New Roman" panose="02020603050405020304" pitchFamily="18" charset="0"/>
                <a:ea typeface="Times New Roman" panose="02020603050405020304" pitchFamily="18" charset="0"/>
              </a:rPr>
              <a:t> 1 </a:t>
            </a:r>
            <a:r>
              <a:rPr lang="en-US" sz="2400" dirty="0" err="1">
                <a:solidFill>
                  <a:srgbClr val="0000FF"/>
                </a:solidFill>
                <a:latin typeface="Times New Roman" panose="02020603050405020304" pitchFamily="18" charset="0"/>
                <a:ea typeface="Times New Roman" panose="02020603050405020304" pitchFamily="18" charset="0"/>
              </a:rPr>
              <a:t>phút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của</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các</a:t>
            </a:r>
            <a:r>
              <a:rPr lang="en-US" sz="2400" dirty="0">
                <a:solidFill>
                  <a:srgbClr val="0000FF"/>
                </a:solidFill>
                <a:latin typeface="Times New Roman" panose="02020603050405020304" pitchFamily="18" charset="0"/>
                <a:ea typeface="Times New Roman" panose="02020603050405020304" pitchFamily="18" charset="0"/>
              </a:rPr>
              <a:t> bánh </a:t>
            </a:r>
            <a:r>
              <a:rPr lang="en-US" sz="2400" dirty="0" err="1">
                <a:solidFill>
                  <a:srgbClr val="0000FF"/>
                </a:solidFill>
                <a:latin typeface="Times New Roman" panose="02020603050405020304" pitchFamily="18" charset="0"/>
                <a:ea typeface="Times New Roman" panose="02020603050405020304" pitchFamily="18" charset="0"/>
              </a:rPr>
              <a:t>răng</a:t>
            </a:r>
            <a:r>
              <a:rPr lang="en-US" sz="2400" dirty="0">
                <a:solidFill>
                  <a:srgbClr val="0000FF"/>
                </a:solidFill>
                <a:latin typeface="Times New Roman" panose="02020603050405020304" pitchFamily="18" charset="0"/>
                <a:ea typeface="Times New Roman" panose="02020603050405020304" pitchFamily="18" charset="0"/>
              </a:rPr>
              <a:t> Y </a:t>
            </a:r>
            <a:r>
              <a:rPr lang="en-US" sz="2400" dirty="0" err="1">
                <a:solidFill>
                  <a:srgbClr val="0000FF"/>
                </a:solidFill>
                <a:latin typeface="Times New Roman" panose="02020603050405020304" pitchFamily="18" charset="0"/>
                <a:ea typeface="Times New Roman" panose="02020603050405020304" pitchFamily="18" charset="0"/>
              </a:rPr>
              <a:t>và</a:t>
            </a:r>
            <a:r>
              <a:rPr lang="en-US" sz="2400" dirty="0">
                <a:solidFill>
                  <a:srgbClr val="0000FF"/>
                </a:solidFill>
                <a:latin typeface="Times New Roman" panose="02020603050405020304" pitchFamily="18" charset="0"/>
                <a:ea typeface="Times New Roman" panose="02020603050405020304" pitchFamily="18" charset="0"/>
              </a:rPr>
              <a:t> Z.</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nvGraphicFramePr>
        <p:xfrm>
          <a:off x="311568" y="1335131"/>
          <a:ext cx="8232068" cy="2084542"/>
        </p:xfrm>
        <a:graphic>
          <a:graphicData uri="http://schemas.openxmlformats.org/drawingml/2006/table">
            <a:tbl>
              <a:tblPr firstRow="1" firstCol="1" bandRow="1">
                <a:tableStyleId>{5C22544A-7EE6-4342-B048-85BDC9FD1C3A}</a:tableStyleId>
              </a:tblPr>
              <a:tblGrid>
                <a:gridCol w="2058017">
                  <a:extLst>
                    <a:ext uri="{9D8B030D-6E8A-4147-A177-3AD203B41FA5}">
                      <a16:colId xmlns:a16="http://schemas.microsoft.com/office/drawing/2014/main" val="20000"/>
                    </a:ext>
                  </a:extLst>
                </a:gridCol>
                <a:gridCol w="2058017">
                  <a:extLst>
                    <a:ext uri="{9D8B030D-6E8A-4147-A177-3AD203B41FA5}">
                      <a16:colId xmlns:a16="http://schemas.microsoft.com/office/drawing/2014/main" val="20001"/>
                    </a:ext>
                  </a:extLst>
                </a:gridCol>
                <a:gridCol w="2058017">
                  <a:extLst>
                    <a:ext uri="{9D8B030D-6E8A-4147-A177-3AD203B41FA5}">
                      <a16:colId xmlns:a16="http://schemas.microsoft.com/office/drawing/2014/main" val="20002"/>
                    </a:ext>
                  </a:extLst>
                </a:gridCol>
                <a:gridCol w="2058017">
                  <a:extLst>
                    <a:ext uri="{9D8B030D-6E8A-4147-A177-3AD203B41FA5}">
                      <a16:colId xmlns:a16="http://schemas.microsoft.com/office/drawing/2014/main" val="20003"/>
                    </a:ext>
                  </a:extLst>
                </a:gridCol>
              </a:tblGrid>
              <a:tr h="54120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bánh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latin typeface="Times New Roman" panose="02020603050405020304" pitchFamily="18" charset="0"/>
                          <a:cs typeface="Times New Roman" panose="02020603050405020304" pitchFamily="18" charset="0"/>
                        </a:rPr>
                        <a:t>24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latin typeface="Times New Roman" panose="02020603050405020304" pitchFamily="18" charset="0"/>
                          <a:cs typeface="Times New Roman" panose="02020603050405020304" pitchFamily="18" charset="0"/>
                        </a:rPr>
                        <a:t>18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353022">
                <a:tc>
                  <a:txBody>
                    <a:bodyPr/>
                    <a:lstStyle/>
                    <a:p>
                      <a:pPr marL="0" marR="0" algn="ctr">
                        <a:spcBef>
                          <a:spcPts val="0"/>
                        </a:spcBef>
                        <a:spcAft>
                          <a:spcPts val="0"/>
                        </a:spcAft>
                      </a:pPr>
                      <a:r>
                        <a:rPr lang="en-US" sz="2400">
                          <a:effectLst/>
                          <a:latin typeface="Times New Roman" panose="02020603050405020304" pitchFamily="18" charset="0"/>
                          <a:cs typeface="Times New Roman" panose="02020603050405020304" pitchFamily="18" charset="0"/>
                        </a:rPr>
                        <a:t>Số vòng quay trong 1 phút của bánh răng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vi-VN" sz="24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4"/>
          <p:cNvSpPr/>
          <p:nvPr/>
        </p:nvSpPr>
        <p:spPr>
          <a:xfrm>
            <a:off x="311569" y="3483319"/>
            <a:ext cx="11322413" cy="3693319"/>
          </a:xfrm>
          <a:prstGeom prst="rect">
            <a:avLst/>
          </a:prstGeom>
        </p:spPr>
        <p:txBody>
          <a:bodyPr wrap="square">
            <a:spAutoFit/>
          </a:bodyPr>
          <a:lstStyle/>
          <a:p>
            <a:r>
              <a:rPr lang="en-US" sz="2400">
                <a:solidFill>
                  <a:srgbClr val="0000FF"/>
                </a:solidFill>
                <a:latin typeface="Times New Roman" panose="02020603050405020304" pitchFamily="18" charset="0"/>
                <a:ea typeface="Times New Roman" panose="02020603050405020304" pitchFamily="18" charset="0"/>
              </a:rPr>
              <a:t>Gọi …………, ……….. lần lượt là ………………………………………………………… </a:t>
            </a:r>
            <a:br>
              <a:rPr lang="en-US" sz="2400">
                <a:solidFill>
                  <a:srgbClr val="0000FF"/>
                </a:solidFill>
                <a:latin typeface="Times New Roman" panose="02020603050405020304" pitchFamily="18" charset="0"/>
                <a:ea typeface="Times New Roman" panose="02020603050405020304" pitchFamily="18" charset="0"/>
              </a:rPr>
            </a:br>
            <a:r>
              <a:rPr lang="en-US" sz="2400">
                <a:solidFill>
                  <a:srgbClr val="0000FF"/>
                </a:solidFill>
                <a:latin typeface="Times New Roman" panose="02020603050405020304" pitchFamily="18" charset="0"/>
                <a:ea typeface="Times New Roman" panose="02020603050405020304" pitchFamily="18" charset="0"/>
              </a:rPr>
              <a:t>Điều kiện: ………………………….</a:t>
            </a:r>
          </a:p>
          <a:p>
            <a:r>
              <a:rPr lang="en-US" sz="2400">
                <a:solidFill>
                  <a:srgbClr val="0000FF"/>
                </a:solidFill>
                <a:latin typeface="Times New Roman" panose="02020603050405020304" pitchFamily="18" charset="0"/>
                <a:ea typeface="Times New Roman" panose="02020603050405020304" pitchFamily="18" charset="0"/>
              </a:rPr>
              <a:t>Do các bánh răng ăn khớp nhau nên số răng quay trong 1 phút của 2 bánh răng bằng nhau. Như vậy, số vòng quay trong 1 phút của mỗi bánh răng ……………… số răng mỗi bánh. </a:t>
            </a:r>
            <a:br>
              <a:rPr lang="en-US" sz="2400">
                <a:solidFill>
                  <a:srgbClr val="0000FF"/>
                </a:solidFill>
                <a:latin typeface="Times New Roman" panose="02020603050405020304" pitchFamily="18" charset="0"/>
                <a:ea typeface="Times New Roman" panose="02020603050405020304" pitchFamily="18" charset="0"/>
              </a:rPr>
            </a:br>
            <a:r>
              <a:rPr lang="en-US" sz="2400">
                <a:solidFill>
                  <a:srgbClr val="0000FF"/>
                </a:solidFill>
                <a:latin typeface="Times New Roman" panose="02020603050405020304" pitchFamily="18" charset="0"/>
                <a:ea typeface="Times New Roman" panose="02020603050405020304" pitchFamily="18" charset="0"/>
              </a:rPr>
              <a:t>Ta có:</a:t>
            </a:r>
          </a:p>
          <a:p>
            <a:r>
              <a:rPr lang="en-US" sz="2400">
                <a:solidFill>
                  <a:srgbClr val="0000FF"/>
                </a:solidFill>
                <a:latin typeface="Times New Roman" panose="02020603050405020304" pitchFamily="18" charset="0"/>
                <a:ea typeface="Times New Roman" panose="02020603050405020304" pitchFamily="18" charset="0"/>
              </a:rPr>
              <a:t>………………………………</a:t>
            </a:r>
          </a:p>
          <a:p>
            <a:r>
              <a:rPr lang="en-US" sz="2400">
                <a:solidFill>
                  <a:srgbClr val="0000FF"/>
                </a:solidFill>
                <a:latin typeface="Times New Roman" panose="02020603050405020304" pitchFamily="18" charset="0"/>
                <a:ea typeface="Times New Roman" panose="02020603050405020304" pitchFamily="18" charset="0"/>
              </a:rPr>
              <a:t>Suy ra: …  = … ; … = …</a:t>
            </a:r>
          </a:p>
          <a:p>
            <a:r>
              <a:rPr lang="en-US" sz="2400">
                <a:solidFill>
                  <a:srgbClr val="0000FF"/>
                </a:solidFill>
                <a:latin typeface="Times New Roman" panose="02020603050405020304" pitchFamily="18" charset="0"/>
                <a:ea typeface="Times New Roman" panose="02020603050405020304" pitchFamily="18" charset="0"/>
              </a:rPr>
              <a:t>Vậy: Trong 1 phút bánh răng Y quay được ……………….</a:t>
            </a:r>
          </a:p>
          <a:p>
            <a:r>
              <a:rPr lang="en-US" sz="2400">
                <a:solidFill>
                  <a:srgbClr val="0000FF"/>
                </a:solidFill>
                <a:latin typeface="Times New Roman" panose="02020603050405020304" pitchFamily="18" charset="0"/>
                <a:ea typeface="Times New Roman" panose="02020603050405020304" pitchFamily="18" charset="0"/>
              </a:rPr>
              <a:t>         Trong 1 phút bánh răng Z quay được ……………….</a:t>
            </a:r>
          </a:p>
          <a:p>
            <a:r>
              <a:rPr lang="en-US">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4835931" y="2197107"/>
            <a:ext cx="49132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y ?</a:t>
            </a:r>
          </a:p>
        </p:txBody>
      </p:sp>
      <p:sp>
        <p:nvSpPr>
          <p:cNvPr id="10" name="TextBox 9"/>
          <p:cNvSpPr txBox="1"/>
          <p:nvPr/>
        </p:nvSpPr>
        <p:spPr>
          <a:xfrm>
            <a:off x="7275624" y="2397162"/>
            <a:ext cx="49132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z ?</a:t>
            </a:r>
          </a:p>
        </p:txBody>
      </p:sp>
      <p:sp>
        <p:nvSpPr>
          <p:cNvPr id="11" name="TextBox 10"/>
          <p:cNvSpPr txBox="1"/>
          <p:nvPr/>
        </p:nvSpPr>
        <p:spPr>
          <a:xfrm>
            <a:off x="960634" y="3483319"/>
            <a:ext cx="108954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y (vòng)</a:t>
            </a:r>
          </a:p>
        </p:txBody>
      </p:sp>
      <p:sp>
        <p:nvSpPr>
          <p:cNvPr id="12" name="TextBox 11"/>
          <p:cNvSpPr txBox="1"/>
          <p:nvPr/>
        </p:nvSpPr>
        <p:spPr>
          <a:xfrm>
            <a:off x="2319042" y="3483319"/>
            <a:ext cx="108954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z (vòng)</a:t>
            </a:r>
          </a:p>
        </p:txBody>
      </p:sp>
      <p:sp>
        <p:nvSpPr>
          <p:cNvPr id="13" name="TextBox 12"/>
          <p:cNvSpPr txBox="1"/>
          <p:nvPr/>
        </p:nvSpPr>
        <p:spPr>
          <a:xfrm>
            <a:off x="5081591" y="3436989"/>
            <a:ext cx="4879387"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số vòng quay trong 1 phút của bánh răng Y, Z</a:t>
            </a:r>
          </a:p>
        </p:txBody>
      </p:sp>
      <p:sp>
        <p:nvSpPr>
          <p:cNvPr id="14" name="TextBox 13"/>
          <p:cNvSpPr txBox="1"/>
          <p:nvPr/>
        </p:nvSpPr>
        <p:spPr>
          <a:xfrm>
            <a:off x="1782840" y="3837099"/>
            <a:ext cx="2557148"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y, z nguyên dương</a:t>
            </a:r>
          </a:p>
        </p:txBody>
      </p:sp>
      <p:sp>
        <p:nvSpPr>
          <p:cNvPr id="15" name="TextBox 14"/>
          <p:cNvSpPr txBox="1"/>
          <p:nvPr/>
        </p:nvSpPr>
        <p:spPr>
          <a:xfrm>
            <a:off x="840078" y="5337406"/>
            <a:ext cx="340437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12 . 6 = 24 . y = 18 . z</a:t>
            </a:r>
          </a:p>
        </p:txBody>
      </p:sp>
      <p:sp>
        <p:nvSpPr>
          <p:cNvPr id="16" name="TextBox 15"/>
          <p:cNvSpPr txBox="1"/>
          <p:nvPr/>
        </p:nvSpPr>
        <p:spPr>
          <a:xfrm>
            <a:off x="7507635" y="4566042"/>
            <a:ext cx="1568125"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tỉ lệ nghịch</a:t>
            </a:r>
          </a:p>
        </p:txBody>
      </p:sp>
      <p:sp>
        <p:nvSpPr>
          <p:cNvPr id="17" name="TextBox 16"/>
          <p:cNvSpPr txBox="1"/>
          <p:nvPr/>
        </p:nvSpPr>
        <p:spPr>
          <a:xfrm>
            <a:off x="1238067"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y </a:t>
            </a:r>
          </a:p>
        </p:txBody>
      </p:sp>
      <p:sp>
        <p:nvSpPr>
          <p:cNvPr id="18" name="TextBox 17"/>
          <p:cNvSpPr txBox="1"/>
          <p:nvPr/>
        </p:nvSpPr>
        <p:spPr>
          <a:xfrm>
            <a:off x="2049368"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3 </a:t>
            </a:r>
          </a:p>
        </p:txBody>
      </p:sp>
      <p:sp>
        <p:nvSpPr>
          <p:cNvPr id="19" name="TextBox 18"/>
          <p:cNvSpPr txBox="1"/>
          <p:nvPr/>
        </p:nvSpPr>
        <p:spPr>
          <a:xfrm>
            <a:off x="2604072"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z </a:t>
            </a:r>
          </a:p>
        </p:txBody>
      </p:sp>
      <p:sp>
        <p:nvSpPr>
          <p:cNvPr id="20" name="TextBox 19"/>
          <p:cNvSpPr txBox="1"/>
          <p:nvPr/>
        </p:nvSpPr>
        <p:spPr>
          <a:xfrm>
            <a:off x="3210783" y="5691186"/>
            <a:ext cx="42696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4 </a:t>
            </a:r>
          </a:p>
        </p:txBody>
      </p:sp>
      <p:sp>
        <p:nvSpPr>
          <p:cNvPr id="21" name="TextBox 20"/>
          <p:cNvSpPr txBox="1"/>
          <p:nvPr/>
        </p:nvSpPr>
        <p:spPr>
          <a:xfrm>
            <a:off x="5878412" y="5991740"/>
            <a:ext cx="1775263"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3 vòng </a:t>
            </a:r>
          </a:p>
        </p:txBody>
      </p:sp>
      <p:sp>
        <p:nvSpPr>
          <p:cNvPr id="22" name="TextBox 21"/>
          <p:cNvSpPr txBox="1"/>
          <p:nvPr/>
        </p:nvSpPr>
        <p:spPr>
          <a:xfrm>
            <a:off x="5878412" y="6382597"/>
            <a:ext cx="1775263"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4 vòng </a:t>
            </a:r>
          </a:p>
        </p:txBody>
      </p:sp>
      <p:pic>
        <p:nvPicPr>
          <p:cNvPr id="23" name="Picture 2" descr="Estudio Clip art Bài tập về nhà Học sinh - png tải về - Miễn phí trong suốt  Phim Hoạt Hình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1746" y="1313029"/>
            <a:ext cx="2662236" cy="186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7656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4"/>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4"/>
                                        </p:tgtEl>
                                      </p:cBhvr>
                                    </p:cmd>
                                  </p:childTnLst>
                                </p:cTn>
                              </p:par>
                            </p:childTnLst>
                          </p:cTn>
                        </p:par>
                      </p:childTnLst>
                    </p:cTn>
                  </p:par>
                </p:childTnLst>
              </p:cTn>
              <p:nextCondLst>
                <p:cond evt="onClick" delay="0">
                  <p:tgtEl>
                    <p:spTgt spid="24"/>
                  </p:tgtEl>
                </p:cond>
              </p:nextCondLst>
            </p:seq>
            <p:video>
              <p:cMediaNode vol="80000">
                <p:cTn id="69" fill="hold" display="0">
                  <p:stCondLst>
                    <p:cond delay="indefinite"/>
                  </p:stCondLst>
                </p:cTn>
                <p:tgtEl>
                  <p:spTgt spid="24"/>
                </p:tgtEl>
              </p:cMediaNode>
            </p:video>
          </p:childTnLst>
        </p:cTn>
      </p:par>
    </p:tnLst>
    <p:bldLst>
      <p:bldP spid="6" grpId="0"/>
      <p:bldP spid="10" grpId="0"/>
      <p:bldP spid="12" grpId="0"/>
      <p:bldP spid="13" grpId="0"/>
      <p:bldP spid="14" grpId="0"/>
      <p:bldP spid="15" grpId="0"/>
      <p:bldP spid="16" grpId="0"/>
      <p:bldP spid="17" grpId="0"/>
      <p:bldP spid="18"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830332" y="2070845"/>
            <a:ext cx="7221968" cy="354182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b)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có</a:t>
            </a:r>
            <a:r>
              <a:rPr lang="en-US" sz="2500" dirty="0">
                <a:solidFill>
                  <a:srgbClr val="0000FF"/>
                </a:solidFill>
                <a:latin typeface="Times New Roman" panose="02020603050405020304" pitchFamily="18" charset="0"/>
                <a:cs typeface="Times New Roman" panose="02020603050405020304" pitchFamily="18" charset="0"/>
              </a:rPr>
              <a:t> dung </a:t>
            </a:r>
            <a:r>
              <a:rPr lang="en-US" sz="2500" dirty="0" err="1">
                <a:solidFill>
                  <a:srgbClr val="FF0000"/>
                </a:solidFill>
                <a:latin typeface="Times New Roman" panose="02020603050405020304" pitchFamily="18" charset="0"/>
                <a:cs typeface="Times New Roman" panose="02020603050405020304" pitchFamily="18" charset="0"/>
              </a:rPr>
              <a:t>tích</a:t>
            </a:r>
            <a:r>
              <a:rPr lang="en-US" sz="2500" dirty="0">
                <a:solidFill>
                  <a:srgbClr val="FF0000"/>
                </a:solidFill>
                <a:latin typeface="Times New Roman" panose="02020603050405020304" pitchFamily="18" charset="0"/>
                <a:cs typeface="Times New Roman" panose="02020603050405020304" pitchFamily="18" charset="0"/>
              </a:rPr>
              <a:t> 100 </a:t>
            </a:r>
            <a:r>
              <a:rPr lang="en-US" sz="2500" i="1" dirty="0">
                <a:solidFill>
                  <a:srgbClr val="FF0000"/>
                </a:solidFill>
                <a:latin typeface="Times New Roman" panose="02020603050405020304" pitchFamily="18" charset="0"/>
                <a:cs typeface="Times New Roman" panose="02020603050405020304" pitchFamily="18" charset="0"/>
              </a:rPr>
              <a:t>l</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lít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được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từ</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trong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giờ</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thời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gian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đầy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công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thức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tính</a:t>
            </a:r>
            <a:r>
              <a:rPr lang="en-US" sz="2500" dirty="0">
                <a:solidFill>
                  <a:srgbClr val="FF0000"/>
                </a:solidFill>
                <a:latin typeface="Times New Roman" panose="02020603050405020304" pitchFamily="18" charset="0"/>
                <a:cs typeface="Times New Roman" panose="02020603050405020304" pitchFamily="18" charset="0"/>
              </a:rPr>
              <a:t> t </a:t>
            </a:r>
            <a:r>
              <a:rPr lang="en-US" sz="2500" dirty="0" err="1">
                <a:solidFill>
                  <a:srgbClr val="FF0000"/>
                </a:solidFill>
                <a:latin typeface="Times New Roman" panose="02020603050405020304" pitchFamily="18" charset="0"/>
                <a:cs typeface="Times New Roman" panose="02020603050405020304" pitchFamily="18" charset="0"/>
              </a:rPr>
              <a:t>theo</a:t>
            </a:r>
            <a:r>
              <a:rPr lang="en-US" sz="2500" dirty="0">
                <a:solidFill>
                  <a:srgbClr val="FF0000"/>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tìm</a:t>
            </a:r>
            <a:r>
              <a:rPr lang="en-US" sz="2500" dirty="0">
                <a:solidFill>
                  <a:srgbClr val="FF0000"/>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50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100</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200</a:t>
            </a:r>
          </a:p>
        </p:txBody>
      </p:sp>
      <p:pic>
        <p:nvPicPr>
          <p:cNvPr id="5" name="Picture 4"/>
          <p:cNvPicPr>
            <a:picLocks noChangeAspect="1"/>
          </p:cNvPicPr>
          <p:nvPr/>
        </p:nvPicPr>
        <p:blipFill rotWithShape="1">
          <a:blip r:embed="rId3"/>
          <a:srcRect l="4313" t="4584" r="7069"/>
          <a:stretch/>
        </p:blipFill>
        <p:spPr>
          <a:xfrm>
            <a:off x="198718" y="2229387"/>
            <a:ext cx="4461060" cy="3224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8" y="1419821"/>
            <a:ext cx="250216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167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632722" y="1344162"/>
            <a:ext cx="6871445" cy="521856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952265581"/>
              </p:ext>
            </p:extLst>
          </p:nvPr>
        </p:nvGraphicFramePr>
        <p:xfrm>
          <a:off x="5185036" y="2515448"/>
          <a:ext cx="1689100" cy="390525"/>
        </p:xfrm>
        <a:graphic>
          <a:graphicData uri="http://schemas.openxmlformats.org/presentationml/2006/ole">
            <mc:AlternateContent xmlns:mc="http://schemas.openxmlformats.org/markup-compatibility/2006">
              <mc:Choice xmlns:v="urn:schemas-microsoft-com:vml" Requires="v">
                <p:oleObj name="Equation" r:id="rId3" imgW="1688760" imgH="393480" progId="Equation.DSMT4">
                  <p:embed/>
                </p:oleObj>
              </mc:Choice>
              <mc:Fallback>
                <p:oleObj name="Equation" r:id="rId3" imgW="1688760" imgH="393480" progId="Equation.DSMT4">
                  <p:embed/>
                  <p:pic>
                    <p:nvPicPr>
                      <p:cNvPr id="11" name="Object 10"/>
                      <p:cNvPicPr>
                        <a:picLocks noChangeAspect="1" noChangeArrowheads="1"/>
                      </p:cNvPicPr>
                      <p:nvPr/>
                    </p:nvPicPr>
                    <p:blipFill>
                      <a:blip r:embed="rId4"/>
                      <a:srcRect/>
                      <a:stretch>
                        <a:fillRect/>
                      </a:stretch>
                    </p:blipFill>
                    <p:spPr bwMode="auto">
                      <a:xfrm>
                        <a:off x="5185036" y="2515448"/>
                        <a:ext cx="16891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12071468"/>
              </p:ext>
            </p:extLst>
          </p:nvPr>
        </p:nvGraphicFramePr>
        <p:xfrm>
          <a:off x="5044570" y="3338093"/>
          <a:ext cx="3530600" cy="830263"/>
        </p:xfrm>
        <a:graphic>
          <a:graphicData uri="http://schemas.openxmlformats.org/presentationml/2006/ole">
            <mc:AlternateContent xmlns:mc="http://schemas.openxmlformats.org/markup-compatibility/2006">
              <mc:Choice xmlns:v="urn:schemas-microsoft-com:vml" Requires="v">
                <p:oleObj name="Equation" r:id="rId5" imgW="3530520" imgH="838080" progId="Equation.DSMT4">
                  <p:embed/>
                </p:oleObj>
              </mc:Choice>
              <mc:Fallback>
                <p:oleObj name="Equation" r:id="rId5" imgW="3530520" imgH="838080" progId="Equation.DSMT4">
                  <p:embed/>
                  <p:pic>
                    <p:nvPicPr>
                      <p:cNvPr id="12" name="Object 11"/>
                      <p:cNvPicPr>
                        <a:picLocks noChangeAspect="1" noChangeArrowheads="1"/>
                      </p:cNvPicPr>
                      <p:nvPr/>
                    </p:nvPicPr>
                    <p:blipFill>
                      <a:blip r:embed="rId6"/>
                      <a:srcRect/>
                      <a:stretch>
                        <a:fillRect/>
                      </a:stretch>
                    </p:blipFill>
                    <p:spPr bwMode="auto">
                      <a:xfrm>
                        <a:off x="5044570" y="3338093"/>
                        <a:ext cx="3530600" cy="830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51228517"/>
              </p:ext>
            </p:extLst>
          </p:nvPr>
        </p:nvGraphicFramePr>
        <p:xfrm>
          <a:off x="6886331" y="4418277"/>
          <a:ext cx="3627438" cy="831850"/>
        </p:xfrm>
        <a:graphic>
          <a:graphicData uri="http://schemas.openxmlformats.org/presentationml/2006/ole">
            <mc:AlternateContent xmlns:mc="http://schemas.openxmlformats.org/markup-compatibility/2006">
              <mc:Choice xmlns:v="urn:schemas-microsoft-com:vml" Requires="v">
                <p:oleObj name="Equation" r:id="rId7" imgW="3619440" imgH="838080" progId="Equation.DSMT4">
                  <p:embed/>
                </p:oleObj>
              </mc:Choice>
              <mc:Fallback>
                <p:oleObj name="Equation" r:id="rId7" imgW="3619440" imgH="838080" progId="Equation.DSMT4">
                  <p:embed/>
                  <p:pic>
                    <p:nvPicPr>
                      <p:cNvPr id="13" name="Object 12"/>
                      <p:cNvPicPr>
                        <a:picLocks noChangeAspect="1" noChangeArrowheads="1"/>
                      </p:cNvPicPr>
                      <p:nvPr/>
                    </p:nvPicPr>
                    <p:blipFill>
                      <a:blip r:embed="rId8"/>
                      <a:srcRect/>
                      <a:stretch>
                        <a:fillRect/>
                      </a:stretch>
                    </p:blipFill>
                    <p:spPr bwMode="auto">
                      <a:xfrm>
                        <a:off x="6886331" y="4418277"/>
                        <a:ext cx="3627438"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09626218"/>
              </p:ext>
            </p:extLst>
          </p:nvPr>
        </p:nvGraphicFramePr>
        <p:xfrm>
          <a:off x="5292725" y="5476557"/>
          <a:ext cx="4048125" cy="831850"/>
        </p:xfrm>
        <a:graphic>
          <a:graphicData uri="http://schemas.openxmlformats.org/presentationml/2006/ole">
            <mc:AlternateContent xmlns:mc="http://schemas.openxmlformats.org/markup-compatibility/2006">
              <mc:Choice xmlns:v="urn:schemas-microsoft-com:vml" Requires="v">
                <p:oleObj name="Equation" r:id="rId9" imgW="4038480" imgH="838080" progId="Equation.DSMT4">
                  <p:embed/>
                </p:oleObj>
              </mc:Choice>
              <mc:Fallback>
                <p:oleObj name="Equation" r:id="rId9" imgW="4038480" imgH="838080" progId="Equation.DSMT4">
                  <p:embed/>
                  <p:pic>
                    <p:nvPicPr>
                      <p:cNvPr id="16" name="Object 15"/>
                      <p:cNvPicPr>
                        <a:picLocks noChangeAspect="1" noChangeArrowheads="1"/>
                      </p:cNvPicPr>
                      <p:nvPr/>
                    </p:nvPicPr>
                    <p:blipFill>
                      <a:blip r:embed="rId10"/>
                      <a:srcRect/>
                      <a:stretch>
                        <a:fillRect/>
                      </a:stretch>
                    </p:blipFill>
                    <p:spPr bwMode="auto">
                      <a:xfrm>
                        <a:off x="5292725" y="5476557"/>
                        <a:ext cx="4048125"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p:cNvSpPr>
            <a:spLocks noChangeArrowheads="1"/>
          </p:cNvSpPr>
          <p:nvPr/>
        </p:nvSpPr>
        <p:spPr bwMode="auto">
          <a:xfrm>
            <a:off x="4485939" y="35250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p:cNvPicPr>
            <a:picLocks noChangeAspect="1"/>
          </p:cNvPicPr>
          <p:nvPr/>
        </p:nvPicPr>
        <p:blipFill rotWithShape="1">
          <a:blip r:embed="rId11"/>
          <a:srcRect l="4313" t="4584" r="7069"/>
          <a:stretch/>
        </p:blipFill>
        <p:spPr>
          <a:xfrm>
            <a:off x="687832" y="2097739"/>
            <a:ext cx="3696583" cy="3990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p:cNvSpPr txBox="1"/>
          <p:nvPr/>
        </p:nvSpPr>
        <p:spPr>
          <a:xfrm>
            <a:off x="687833" y="1353997"/>
            <a:ext cx="263628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graphicFrame>
        <p:nvGraphicFramePr>
          <p:cNvPr id="3" name="Object 2">
            <a:extLst>
              <a:ext uri="{FF2B5EF4-FFF2-40B4-BE49-F238E27FC236}">
                <a16:creationId xmlns:a16="http://schemas.microsoft.com/office/drawing/2014/main" id="{91138981-0E68-7FE0-5C8E-AD648C3347F2}"/>
              </a:ext>
            </a:extLst>
          </p:cNvPr>
          <p:cNvGraphicFramePr>
            <a:graphicFrameLocks noChangeAspect="1"/>
          </p:cNvGraphicFramePr>
          <p:nvPr>
            <p:extLst>
              <p:ext uri="{D42A27DB-BD31-4B8C-83A1-F6EECF244321}">
                <p14:modId xmlns:p14="http://schemas.microsoft.com/office/powerpoint/2010/main" val="226449497"/>
              </p:ext>
            </p:extLst>
          </p:nvPr>
        </p:nvGraphicFramePr>
        <p:xfrm>
          <a:off x="7122443" y="2288451"/>
          <a:ext cx="1473200" cy="831850"/>
        </p:xfrm>
        <a:graphic>
          <a:graphicData uri="http://schemas.openxmlformats.org/presentationml/2006/ole">
            <mc:AlternateContent xmlns:mc="http://schemas.openxmlformats.org/markup-compatibility/2006">
              <mc:Choice xmlns:v="urn:schemas-microsoft-com:vml" Requires="v">
                <p:oleObj name="Equation" r:id="rId12" imgW="1473120" imgH="838080" progId="Equation.DSMT4">
                  <p:embed/>
                </p:oleObj>
              </mc:Choice>
              <mc:Fallback>
                <p:oleObj name="Equation" r:id="rId12" imgW="1473120" imgH="838080" progId="Equation.DSMT4">
                  <p:embed/>
                  <p:pic>
                    <p:nvPicPr>
                      <p:cNvPr id="3" name="Object 2">
                        <a:extLst>
                          <a:ext uri="{FF2B5EF4-FFF2-40B4-BE49-F238E27FC236}">
                            <a16:creationId xmlns:a16="http://schemas.microsoft.com/office/drawing/2014/main" id="{91138981-0E68-7FE0-5C8E-AD648C3347F2}"/>
                          </a:ext>
                        </a:extLst>
                      </p:cNvPr>
                      <p:cNvPicPr>
                        <a:picLocks noChangeAspect="1" noChangeArrowheads="1"/>
                      </p:cNvPicPr>
                      <p:nvPr/>
                    </p:nvPicPr>
                    <p:blipFill>
                      <a:blip r:embed="rId13"/>
                      <a:srcRect/>
                      <a:stretch>
                        <a:fillRect/>
                      </a:stretch>
                    </p:blipFill>
                    <p:spPr bwMode="auto">
                      <a:xfrm>
                        <a:off x="7122443" y="2288451"/>
                        <a:ext cx="14732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a:extLst>
              <a:ext uri="{FF2B5EF4-FFF2-40B4-BE49-F238E27FC236}">
                <a16:creationId xmlns:a16="http://schemas.microsoft.com/office/drawing/2014/main" id="{7D1B7BC5-BFCA-4B8F-D5B8-52D5A9D742E1}"/>
              </a:ext>
            </a:extLst>
          </p:cNvPr>
          <p:cNvSpPr txBox="1"/>
          <p:nvPr/>
        </p:nvSpPr>
        <p:spPr>
          <a:xfrm>
            <a:off x="4404888" y="1692114"/>
            <a:ext cx="4632182" cy="52322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b/ Công thức tính t theo V:</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1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6" name="Rounded Rectangle 5"/>
          <p:cNvSpPr/>
          <p:nvPr/>
        </p:nvSpPr>
        <p:spPr>
          <a:xfrm>
            <a:off x="316370" y="1133475"/>
            <a:ext cx="11380329" cy="4598585"/>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8B6731E-35B5-9DD4-D9AC-ED79ECD6A580}"/>
              </a:ext>
            </a:extLst>
          </p:cNvPr>
          <p:cNvGrpSpPr/>
          <p:nvPr/>
        </p:nvGrpSpPr>
        <p:grpSpPr>
          <a:xfrm>
            <a:off x="855820" y="2821949"/>
            <a:ext cx="9815322" cy="2546339"/>
            <a:chOff x="4743220" y="2857785"/>
            <a:chExt cx="6114550" cy="1744452"/>
          </a:xfrm>
        </p:grpSpPr>
        <p:sp>
          <p:nvSpPr>
            <p:cNvPr id="8" name="Rectangle 3"/>
            <p:cNvSpPr>
              <a:spLocks noChangeArrowheads="1"/>
            </p:cNvSpPr>
            <p:nvPr/>
          </p:nvSpPr>
          <p:spPr bwMode="auto">
            <a:xfrm>
              <a:off x="4743220" y="2857785"/>
              <a:ext cx="6114550" cy="174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 a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8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163775410"/>
                </p:ext>
              </p:extLst>
            </p:nvPr>
          </p:nvGraphicFramePr>
          <p:xfrm>
            <a:off x="6959283" y="3491859"/>
            <a:ext cx="1473200" cy="704876"/>
          </p:xfrm>
          <a:graphic>
            <a:graphicData uri="http://schemas.openxmlformats.org/presentationml/2006/ole">
              <mc:AlternateContent xmlns:mc="http://schemas.openxmlformats.org/markup-compatibility/2006">
                <mc:Choice xmlns:v="urn:schemas-microsoft-com:vml" Requires="v">
                  <p:oleObj name="Equation" r:id="rId3" imgW="1473120" imgH="672840" progId="Equation.DSMT4">
                    <p:embed/>
                  </p:oleObj>
                </mc:Choice>
                <mc:Fallback>
                  <p:oleObj name="Equation" r:id="rId3" imgW="1473120" imgH="672840" progId="Equation.DSMT4">
                    <p:embed/>
                    <p:pic>
                      <p:nvPicPr>
                        <p:cNvPr id="23" name="Object 22"/>
                        <p:cNvPicPr/>
                        <p:nvPr/>
                      </p:nvPicPr>
                      <p:blipFill>
                        <a:blip r:embed="rId4"/>
                        <a:stretch>
                          <a:fillRect/>
                        </a:stretch>
                      </p:blipFill>
                      <p:spPr>
                        <a:xfrm>
                          <a:off x="6959283" y="3491859"/>
                          <a:ext cx="1473200" cy="70487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256691790"/>
                </p:ext>
              </p:extLst>
            </p:nvPr>
          </p:nvGraphicFramePr>
          <p:xfrm>
            <a:off x="8932851" y="3730011"/>
            <a:ext cx="800100" cy="279291"/>
          </p:xfrm>
          <a:graphic>
            <a:graphicData uri="http://schemas.openxmlformats.org/presentationml/2006/ole">
              <mc:AlternateContent xmlns:mc="http://schemas.openxmlformats.org/markup-compatibility/2006">
                <mc:Choice xmlns:v="urn:schemas-microsoft-com:vml" Requires="v">
                  <p:oleObj name="Equation" r:id="rId5" imgW="799920" imgH="266400" progId="Equation.DSMT4">
                    <p:embed/>
                  </p:oleObj>
                </mc:Choice>
                <mc:Fallback>
                  <p:oleObj name="Equation" r:id="rId5" imgW="799920" imgH="266400" progId="Equation.DSMT4">
                    <p:embed/>
                    <p:pic>
                      <p:nvPicPr>
                        <p:cNvPr id="24" name="Object 23"/>
                        <p:cNvPicPr/>
                        <p:nvPr/>
                      </p:nvPicPr>
                      <p:blipFill>
                        <a:blip r:embed="rId6"/>
                        <a:stretch>
                          <a:fillRect/>
                        </a:stretch>
                      </p:blipFill>
                      <p:spPr>
                        <a:xfrm>
                          <a:off x="8932851" y="3730011"/>
                          <a:ext cx="800100" cy="279291"/>
                        </a:xfrm>
                        <a:prstGeom prst="rect">
                          <a:avLst/>
                        </a:prstGeom>
                      </p:spPr>
                    </p:pic>
                  </p:oleObj>
                </mc:Fallback>
              </mc:AlternateContent>
            </a:graphicData>
          </a:graphic>
        </p:graphicFrame>
      </p:grpSp>
      <p:sp>
        <p:nvSpPr>
          <p:cNvPr id="26" name="TextBox 25"/>
          <p:cNvSpPr txBox="1"/>
          <p:nvPr/>
        </p:nvSpPr>
        <p:spPr>
          <a:xfrm>
            <a:off x="4861309" y="2567492"/>
            <a:ext cx="2615014" cy="584775"/>
          </a:xfrm>
          <a:prstGeom prst="rect">
            <a:avLst/>
          </a:prstGeom>
          <a:noFill/>
        </p:spPr>
        <p:txBody>
          <a:bodyPr wrap="square" rtlCol="0">
            <a:spAutoFit/>
          </a:bodyPr>
          <a:lstStyle/>
          <a:p>
            <a:r>
              <a:rPr lang="vi-VN" sz="3200" b="1">
                <a:solidFill>
                  <a:srgbClr val="FF0000"/>
                </a:solidFill>
                <a:latin typeface="Times New Roman" panose="02020603050405020304" pitchFamily="18" charset="0"/>
                <a:cs typeface="Times New Roman" panose="02020603050405020304" pitchFamily="18" charset="0"/>
              </a:rPr>
              <a:t>KẾT LUẬN</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1520C598-CBD0-7CD3-343F-1F201F201D8D}"/>
              </a:ext>
            </a:extLst>
          </p:cNvPr>
          <p:cNvGraphicFramePr>
            <a:graphicFrameLocks noChangeAspect="1"/>
          </p:cNvGraphicFramePr>
          <p:nvPr>
            <p:extLst>
              <p:ext uri="{D42A27DB-BD31-4B8C-83A1-F6EECF244321}">
                <p14:modId xmlns:p14="http://schemas.microsoft.com/office/powerpoint/2010/main" val="220051256"/>
              </p:ext>
            </p:extLst>
          </p:nvPr>
        </p:nvGraphicFramePr>
        <p:xfrm>
          <a:off x="3127039" y="1265984"/>
          <a:ext cx="1358900" cy="831850"/>
        </p:xfrm>
        <a:graphic>
          <a:graphicData uri="http://schemas.openxmlformats.org/presentationml/2006/ole">
            <mc:AlternateContent xmlns:mc="http://schemas.openxmlformats.org/markup-compatibility/2006">
              <mc:Choice xmlns:v="urn:schemas-microsoft-com:vml" Requires="v">
                <p:oleObj name="Equation" r:id="rId7" imgW="1358640" imgH="838080" progId="Equation.DSMT4">
                  <p:embed/>
                </p:oleObj>
              </mc:Choice>
              <mc:Fallback>
                <p:oleObj name="Equation" r:id="rId7" imgW="1358640" imgH="838080" progId="Equation.DSMT4">
                  <p:embed/>
                  <p:pic>
                    <p:nvPicPr>
                      <p:cNvPr id="5" name="Object 4">
                        <a:extLst>
                          <a:ext uri="{FF2B5EF4-FFF2-40B4-BE49-F238E27FC236}">
                            <a16:creationId xmlns:a16="http://schemas.microsoft.com/office/drawing/2014/main" id="{1520C598-CBD0-7CD3-343F-1F201F201D8D}"/>
                          </a:ext>
                        </a:extLst>
                      </p:cNvPr>
                      <p:cNvPicPr>
                        <a:picLocks noChangeAspect="1" noChangeArrowheads="1"/>
                      </p:cNvPicPr>
                      <p:nvPr/>
                    </p:nvPicPr>
                    <p:blipFill>
                      <a:blip r:embed="rId8"/>
                      <a:srcRect/>
                      <a:stretch>
                        <a:fillRect/>
                      </a:stretch>
                    </p:blipFill>
                    <p:spPr bwMode="auto">
                      <a:xfrm>
                        <a:off x="3127039" y="1265984"/>
                        <a:ext cx="13589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a:extLst>
              <a:ext uri="{FF2B5EF4-FFF2-40B4-BE49-F238E27FC236}">
                <a16:creationId xmlns:a16="http://schemas.microsoft.com/office/drawing/2014/main" id="{D1E41215-1BD2-31AD-65A9-C605E126C10E}"/>
              </a:ext>
            </a:extLst>
          </p:cNvPr>
          <p:cNvSpPr txBox="1"/>
          <p:nvPr/>
        </p:nvSpPr>
        <p:spPr>
          <a:xfrm>
            <a:off x="4861309" y="1449045"/>
            <a:ext cx="6590452" cy="461665"/>
          </a:xfrm>
          <a:prstGeom prst="rect">
            <a:avLst/>
          </a:prstGeom>
          <a:noFill/>
        </p:spPr>
        <p:txBody>
          <a:bodyPr wrap="square">
            <a:spAutoFit/>
          </a:bodyPr>
          <a:lstStyle/>
          <a:p>
            <a:r>
              <a:rPr lang="vi-VN" sz="2400" dirty="0">
                <a:latin typeface="+mj-lt"/>
                <a:ea typeface="Tahoma" panose="020B0604030504040204" pitchFamily="34" charset="0"/>
                <a:cs typeface="Tahoma" panose="020B0604030504040204" pitchFamily="34" charset="0"/>
              </a:rPr>
              <a:t>Hai công thức  trên có điểm gì giống nhau?</a:t>
            </a:r>
            <a:endParaRPr lang="en-US" sz="2400" dirty="0">
              <a:latin typeface="+mj-lt"/>
            </a:endParaRPr>
          </a:p>
        </p:txBody>
      </p:sp>
      <p:sp>
        <p:nvSpPr>
          <p:cNvPr id="12" name="TextBox 11">
            <a:extLst>
              <a:ext uri="{FF2B5EF4-FFF2-40B4-BE49-F238E27FC236}">
                <a16:creationId xmlns:a16="http://schemas.microsoft.com/office/drawing/2014/main" id="{E3499A67-3447-3641-B84E-E4DF9F050286}"/>
              </a:ext>
            </a:extLst>
          </p:cNvPr>
          <p:cNvSpPr txBox="1"/>
          <p:nvPr/>
        </p:nvSpPr>
        <p:spPr>
          <a:xfrm>
            <a:off x="7083848" y="2523630"/>
            <a:ext cx="2855128"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(Sgk/ trang 16)</a:t>
            </a:r>
            <a:endParaRPr lang="en-US" sz="2800" dirty="0">
              <a:solidFill>
                <a:srgbClr val="FF0000"/>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84288260-6624-9B1D-F19C-C0D304AF1C8D}"/>
              </a:ext>
            </a:extLst>
          </p:cNvPr>
          <p:cNvGraphicFramePr>
            <a:graphicFrameLocks noChangeAspect="1"/>
          </p:cNvGraphicFramePr>
          <p:nvPr>
            <p:extLst>
              <p:ext uri="{D42A27DB-BD31-4B8C-83A1-F6EECF244321}">
                <p14:modId xmlns:p14="http://schemas.microsoft.com/office/powerpoint/2010/main" val="2058487120"/>
              </p:ext>
            </p:extLst>
          </p:nvPr>
        </p:nvGraphicFramePr>
        <p:xfrm>
          <a:off x="1481669" y="1263276"/>
          <a:ext cx="1270000" cy="838200"/>
        </p:xfrm>
        <a:graphic>
          <a:graphicData uri="http://schemas.openxmlformats.org/presentationml/2006/ole">
            <mc:AlternateContent xmlns:mc="http://schemas.openxmlformats.org/markup-compatibility/2006">
              <mc:Choice xmlns:v="urn:schemas-microsoft-com:vml" Requires="v">
                <p:oleObj name="Equation" r:id="rId9" imgW="1269720" imgH="838080" progId="Equation.DSMT4">
                  <p:embed/>
                </p:oleObj>
              </mc:Choice>
              <mc:Fallback>
                <p:oleObj name="Equation" r:id="rId9" imgW="1269720" imgH="838080" progId="Equation.DSMT4">
                  <p:embed/>
                  <p:pic>
                    <p:nvPicPr>
                      <p:cNvPr id="13" name="Object 12">
                        <a:extLst>
                          <a:ext uri="{FF2B5EF4-FFF2-40B4-BE49-F238E27FC236}">
                            <a16:creationId xmlns:a16="http://schemas.microsoft.com/office/drawing/2014/main" id="{84288260-6624-9B1D-F19C-C0D304AF1C8D}"/>
                          </a:ext>
                        </a:extLst>
                      </p:cNvPr>
                      <p:cNvPicPr/>
                      <p:nvPr/>
                    </p:nvPicPr>
                    <p:blipFill>
                      <a:blip r:embed="rId10"/>
                      <a:stretch>
                        <a:fillRect/>
                      </a:stretch>
                    </p:blipFill>
                    <p:spPr>
                      <a:xfrm>
                        <a:off x="1481669" y="1263276"/>
                        <a:ext cx="1270000" cy="83820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1AD6BF8B-1B60-6461-6D19-74DF1D1BC599}"/>
              </a:ext>
            </a:extLst>
          </p:cNvPr>
          <p:cNvSpPr txBox="1"/>
          <p:nvPr/>
        </p:nvSpPr>
        <p:spPr>
          <a:xfrm>
            <a:off x="4463634" y="1480952"/>
            <a:ext cx="7803720" cy="461665"/>
          </a:xfrm>
          <a:prstGeom prst="rect">
            <a:avLst/>
          </a:prstGeom>
          <a:noFill/>
        </p:spPr>
        <p:txBody>
          <a:bodyPr wrap="square">
            <a:spAutoFit/>
          </a:bodyPr>
          <a:lstStyle/>
          <a:p>
            <a:r>
              <a:rPr lang="vi-VN" sz="2400" dirty="0">
                <a:solidFill>
                  <a:srgbClr val="FF0000"/>
                </a:solidFill>
                <a:latin typeface="+mj-lt"/>
              </a:rPr>
              <a:t>Đại lượng này bằng một số khác 0 chia cho đại lượng kia.</a:t>
            </a:r>
            <a:endParaRPr lang="en-US" sz="2400" dirty="0">
              <a:solidFill>
                <a:srgbClr val="FF0000"/>
              </a:solidFill>
              <a:latin typeface="+mj-lt"/>
            </a:endParaRPr>
          </a:p>
        </p:txBody>
      </p:sp>
      <p:sp>
        <p:nvSpPr>
          <p:cNvPr id="18" name="TextBox 17">
            <a:extLst>
              <a:ext uri="{FF2B5EF4-FFF2-40B4-BE49-F238E27FC236}">
                <a16:creationId xmlns:a16="http://schemas.microsoft.com/office/drawing/2014/main" id="{DE8E2104-9B38-C5AC-834B-9CD1623B1CD5}"/>
              </a:ext>
            </a:extLst>
          </p:cNvPr>
          <p:cNvSpPr txBox="1"/>
          <p:nvPr/>
        </p:nvSpPr>
        <p:spPr>
          <a:xfrm>
            <a:off x="449640" y="2054820"/>
            <a:ext cx="10466010" cy="461665"/>
          </a:xfrm>
          <a:prstGeom prst="rect">
            <a:avLst/>
          </a:prstGeom>
          <a:noFill/>
        </p:spPr>
        <p:txBody>
          <a:bodyPr wrap="square">
            <a:spAutoFit/>
          </a:bodyPr>
          <a:lstStyle/>
          <a:p>
            <a:r>
              <a:rPr lang="vi-VN" sz="2400" dirty="0">
                <a:solidFill>
                  <a:srgbClr val="FF0000"/>
                </a:solidFill>
                <a:latin typeface="+mj-lt"/>
              </a:rPr>
              <a:t>Trong câu a/ ta nói đại lượng </a:t>
            </a:r>
            <a:r>
              <a:rPr lang="vi-VN" sz="2400" dirty="0">
                <a:solidFill>
                  <a:srgbClr val="0000FF"/>
                </a:solidFill>
                <a:latin typeface="+mj-lt"/>
              </a:rPr>
              <a:t>s</a:t>
            </a:r>
            <a:r>
              <a:rPr lang="vi-VN" sz="2400" dirty="0">
                <a:solidFill>
                  <a:srgbClr val="FF0000"/>
                </a:solidFill>
                <a:latin typeface="+mj-lt"/>
              </a:rPr>
              <a:t> tỷ lệ nghịch với đại lượng </a:t>
            </a:r>
            <a:r>
              <a:rPr lang="vi-VN" sz="2400" dirty="0">
                <a:solidFill>
                  <a:srgbClr val="0000FF"/>
                </a:solidFill>
                <a:latin typeface="+mj-lt"/>
              </a:rPr>
              <a:t>m </a:t>
            </a:r>
            <a:r>
              <a:rPr lang="vi-VN" sz="2400" dirty="0">
                <a:solidFill>
                  <a:srgbClr val="FF0000"/>
                </a:solidFill>
                <a:latin typeface="+mj-lt"/>
              </a:rPr>
              <a:t>theo </a:t>
            </a:r>
            <a:r>
              <a:rPr lang="vi-VN" sz="2400" dirty="0">
                <a:solidFill>
                  <a:srgbClr val="0000FF"/>
                </a:solidFill>
                <a:latin typeface="+mj-lt"/>
              </a:rPr>
              <a:t>hệ số tỷ lệ 20</a:t>
            </a:r>
            <a:endParaRPr lang="en-US" sz="2400" dirty="0">
              <a:solidFill>
                <a:srgbClr val="0000FF"/>
              </a:solidFill>
              <a:latin typeface="+mj-lt"/>
            </a:endParaRPr>
          </a:p>
        </p:txBody>
      </p:sp>
    </p:spTree>
    <p:extLst>
      <p:ext uri="{BB962C8B-B14F-4D97-AF65-F5344CB8AC3E}">
        <p14:creationId xmlns:p14="http://schemas.microsoft.com/office/powerpoint/2010/main" val="8813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3" presetClass="exit" presetSubtype="32" fill="hold" grpId="1" nodeType="withEffect">
                                  <p:stCondLst>
                                    <p:cond delay="0"/>
                                  </p:stCondLst>
                                  <p:childTnLst>
                                    <p:animEffect transition="out" filter="plus(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2" presetClass="exit" presetSubtype="4" fill="hold" grpId="1" nodeType="with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18"/>
                                        </p:tgtEl>
                                        <p:attrNameLst>
                                          <p:attrName>ppt_x</p:attrName>
                                        </p:attrNameLst>
                                      </p:cBhvr>
                                      <p:tavLst>
                                        <p:tav tm="0">
                                          <p:val>
                                            <p:strVal val="ppt_x"/>
                                          </p:val>
                                        </p:tav>
                                        <p:tav tm="100000">
                                          <p:val>
                                            <p:strVal val="ppt_x"/>
                                          </p:val>
                                        </p:tav>
                                      </p:tavLst>
                                    </p:anim>
                                    <p:anim calcmode="lin" valueType="num">
                                      <p:cBhvr additive="base">
                                        <p:cTn id="32" dur="500"/>
                                        <p:tgtEl>
                                          <p:spTgt spid="18"/>
                                        </p:tgtEl>
                                        <p:attrNameLst>
                                          <p:attrName>ppt_y</p:attrName>
                                        </p:attrNameLst>
                                      </p:cBhvr>
                                      <p:tavLst>
                                        <p:tav tm="0">
                                          <p:val>
                                            <p:strVal val="ppt_y"/>
                                          </p:val>
                                        </p:tav>
                                        <p:tav tm="100000">
                                          <p:val>
                                            <p:strVal val="1+ppt_h/2"/>
                                          </p:val>
                                        </p:tav>
                                      </p:tavLst>
                                    </p:anim>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1" grpId="1"/>
      <p:bldP spid="12" grpId="0"/>
      <p:bldP spid="16" grpId="0"/>
      <p:bldP spid="16" grpId="1"/>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1797" y="1328766"/>
            <a:ext cx="11630817" cy="4849863"/>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 s và m tỉ lệ nghịch với nhau, hệ số tỷ lệ là 50.</a:t>
            </a:r>
          </a:p>
          <a:p>
            <a:pPr algn="just">
              <a:lnSpc>
                <a:spcPct val="150000"/>
              </a:lnSpc>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 t và v tỉ lệ nghịch với nhau, hệ số tỷ lệ là 12 .</a:t>
            </a:r>
          </a:p>
          <a:p>
            <a:pPr algn="just">
              <a:lnSpc>
                <a:spcPct val="150000"/>
              </a:lnSpc>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(4): a và b tỉ lệ nghịch với nhau, hệ số tỷ lệ là -5</a:t>
            </a:r>
          </a:p>
        </p:txBody>
      </p:sp>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2" name="TextBox 1"/>
          <p:cNvSpPr txBox="1"/>
          <p:nvPr/>
        </p:nvSpPr>
        <p:spPr>
          <a:xfrm>
            <a:off x="3169812" y="4134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937771" y="1510326"/>
            <a:ext cx="8051298" cy="430887"/>
          </a:xfrm>
          <a:prstGeom prst="rect">
            <a:avLst/>
          </a:prstGeom>
          <a:noFill/>
        </p:spPr>
        <p:txBody>
          <a:bodyPr wrap="square" rtlCol="0">
            <a:spAutoFit/>
          </a:bodyPr>
          <a:lstStyle/>
          <a:p>
            <a:r>
              <a:rPr lang="en-US" sz="2200" b="1" dirty="0" err="1">
                <a:solidFill>
                  <a:srgbClr val="1B9112"/>
                </a:solidFill>
                <a:latin typeface="Times New Roman" panose="02020603050405020304" pitchFamily="18" charset="0"/>
                <a:cs typeface="Times New Roman" panose="02020603050405020304" pitchFamily="18" charset="0"/>
              </a:rPr>
              <a:t>Thực</a:t>
            </a:r>
            <a:r>
              <a:rPr lang="en-US" sz="2200" b="1" dirty="0">
                <a:solidFill>
                  <a:srgbClr val="1B9112"/>
                </a:solidFill>
                <a:latin typeface="Times New Roman" panose="02020603050405020304" pitchFamily="18" charset="0"/>
                <a:cs typeface="Times New Roman" panose="02020603050405020304" pitchFamily="18" charset="0"/>
              </a:rPr>
              <a:t> </a:t>
            </a:r>
            <a:r>
              <a:rPr lang="en-US" sz="2200" b="1" dirty="0" err="1">
                <a:solidFill>
                  <a:srgbClr val="1B9112"/>
                </a:solidFill>
                <a:latin typeface="Times New Roman" panose="02020603050405020304" pitchFamily="18" charset="0"/>
                <a:cs typeface="Times New Roman" panose="02020603050405020304" pitchFamily="18" charset="0"/>
              </a:rPr>
              <a:t>hành</a:t>
            </a:r>
            <a:r>
              <a:rPr lang="en-US" sz="2200" b="1" dirty="0">
                <a:solidFill>
                  <a:srgbClr val="1B9112"/>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426779196"/>
              </p:ext>
            </p:extLst>
          </p:nvPr>
        </p:nvGraphicFramePr>
        <p:xfrm>
          <a:off x="1104386" y="2216544"/>
          <a:ext cx="3693857" cy="3291840"/>
        </p:xfrm>
        <a:graphic>
          <a:graphicData uri="http://schemas.openxmlformats.org/drawingml/2006/table">
            <a:tbl>
              <a:tblPr firstRow="1" bandRow="1">
                <a:tableStyleId>{5C22544A-7EE6-4342-B048-85BDC9FD1C3A}</a:tableStyleId>
              </a:tblPr>
              <a:tblGrid>
                <a:gridCol w="839588">
                  <a:extLst>
                    <a:ext uri="{9D8B030D-6E8A-4147-A177-3AD203B41FA5}">
                      <a16:colId xmlns:a16="http://schemas.microsoft.com/office/drawing/2014/main" val="20000"/>
                    </a:ext>
                  </a:extLst>
                </a:gridCol>
                <a:gridCol w="2854269">
                  <a:extLst>
                    <a:ext uri="{9D8B030D-6E8A-4147-A177-3AD203B41FA5}">
                      <a16:colId xmlns:a16="http://schemas.microsoft.com/office/drawing/2014/main"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07566930"/>
              </p:ext>
            </p:extLst>
          </p:nvPr>
        </p:nvGraphicFramePr>
        <p:xfrm>
          <a:off x="2636584" y="2663990"/>
          <a:ext cx="749300" cy="673100"/>
        </p:xfrm>
        <a:graphic>
          <a:graphicData uri="http://schemas.openxmlformats.org/presentationml/2006/ole">
            <mc:AlternateContent xmlns:mc="http://schemas.openxmlformats.org/markup-compatibility/2006">
              <mc:Choice xmlns:v="urn:schemas-microsoft-com:vml" Requires="v">
                <p:oleObj name="Equation" r:id="rId3" imgW="749160" imgH="672840" progId="Equation.DSMT4">
                  <p:embed/>
                </p:oleObj>
              </mc:Choice>
              <mc:Fallback>
                <p:oleObj name="Equation" r:id="rId3" imgW="749160" imgH="672840" progId="Equation.DSMT4">
                  <p:embed/>
                  <p:pic>
                    <p:nvPicPr>
                      <p:cNvPr id="8" name="Object 7"/>
                      <p:cNvPicPr/>
                      <p:nvPr/>
                    </p:nvPicPr>
                    <p:blipFill>
                      <a:blip r:embed="rId4"/>
                      <a:stretch>
                        <a:fillRect/>
                      </a:stretch>
                    </p:blipFill>
                    <p:spPr>
                      <a:xfrm>
                        <a:off x="2636584" y="2663990"/>
                        <a:ext cx="749300" cy="673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3346550"/>
              </p:ext>
            </p:extLst>
          </p:nvPr>
        </p:nvGraphicFramePr>
        <p:xfrm>
          <a:off x="2687384" y="4020356"/>
          <a:ext cx="698500" cy="673100"/>
        </p:xfrm>
        <a:graphic>
          <a:graphicData uri="http://schemas.openxmlformats.org/presentationml/2006/ole">
            <mc:AlternateContent xmlns:mc="http://schemas.openxmlformats.org/markup-compatibility/2006">
              <mc:Choice xmlns:v="urn:schemas-microsoft-com:vml" Requires="v">
                <p:oleObj name="Equation" r:id="rId5" imgW="698400" imgH="672840" progId="Equation.DSMT4">
                  <p:embed/>
                </p:oleObj>
              </mc:Choice>
              <mc:Fallback>
                <p:oleObj name="Equation" r:id="rId5" imgW="698400" imgH="672840" progId="Equation.DSMT4">
                  <p:embed/>
                  <p:pic>
                    <p:nvPicPr>
                      <p:cNvPr id="9" name="Object 8"/>
                      <p:cNvPicPr/>
                      <p:nvPr/>
                    </p:nvPicPr>
                    <p:blipFill>
                      <a:blip r:embed="rId6"/>
                      <a:stretch>
                        <a:fillRect/>
                      </a:stretch>
                    </p:blipFill>
                    <p:spPr>
                      <a:xfrm>
                        <a:off x="2687384" y="4020356"/>
                        <a:ext cx="698500" cy="673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83812491"/>
              </p:ext>
            </p:extLst>
          </p:nvPr>
        </p:nvGraphicFramePr>
        <p:xfrm>
          <a:off x="2611184" y="4744104"/>
          <a:ext cx="800100" cy="673100"/>
        </p:xfrm>
        <a:graphic>
          <a:graphicData uri="http://schemas.openxmlformats.org/presentationml/2006/ole">
            <mc:AlternateContent xmlns:mc="http://schemas.openxmlformats.org/markup-compatibility/2006">
              <mc:Choice xmlns:v="urn:schemas-microsoft-com:vml" Requires="v">
                <p:oleObj name="Equation" r:id="rId7" imgW="799920" imgH="672840" progId="Equation.DSMT4">
                  <p:embed/>
                </p:oleObj>
              </mc:Choice>
              <mc:Fallback>
                <p:oleObj name="Equation" r:id="rId7" imgW="799920" imgH="672840" progId="Equation.DSMT4">
                  <p:embed/>
                  <p:pic>
                    <p:nvPicPr>
                      <p:cNvPr id="22" name="Object 21"/>
                      <p:cNvPicPr/>
                      <p:nvPr/>
                    </p:nvPicPr>
                    <p:blipFill>
                      <a:blip r:embed="rId8"/>
                      <a:stretch>
                        <a:fillRect/>
                      </a:stretch>
                    </p:blipFill>
                    <p:spPr>
                      <a:xfrm>
                        <a:off x="2611184" y="4744104"/>
                        <a:ext cx="800100" cy="673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822143872"/>
              </p:ext>
            </p:extLst>
          </p:nvPr>
        </p:nvGraphicFramePr>
        <p:xfrm>
          <a:off x="2636584" y="3595402"/>
          <a:ext cx="762000" cy="304800"/>
        </p:xfrm>
        <a:graphic>
          <a:graphicData uri="http://schemas.openxmlformats.org/presentationml/2006/ole">
            <mc:AlternateContent xmlns:mc="http://schemas.openxmlformats.org/markup-compatibility/2006">
              <mc:Choice xmlns:v="urn:schemas-microsoft-com:vml" Requires="v">
                <p:oleObj name="Equation" r:id="rId9" imgW="761760" imgH="304560" progId="Equation.DSMT4">
                  <p:embed/>
                </p:oleObj>
              </mc:Choice>
              <mc:Fallback>
                <p:oleObj name="Equation" r:id="rId9" imgW="761760" imgH="304560" progId="Equation.DSMT4">
                  <p:embed/>
                  <p:pic>
                    <p:nvPicPr>
                      <p:cNvPr id="23" name="Object 22"/>
                      <p:cNvPicPr/>
                      <p:nvPr/>
                    </p:nvPicPr>
                    <p:blipFill>
                      <a:blip r:embed="rId10"/>
                      <a:stretch>
                        <a:fillRect/>
                      </a:stretch>
                    </p:blipFill>
                    <p:spPr>
                      <a:xfrm>
                        <a:off x="2636584" y="3595402"/>
                        <a:ext cx="762000" cy="304800"/>
                      </a:xfrm>
                      <a:prstGeom prst="rect">
                        <a:avLst/>
                      </a:prstGeom>
                    </p:spPr>
                  </p:pic>
                </p:oleObj>
              </mc:Fallback>
            </mc:AlternateContent>
          </a:graphicData>
        </a:graphic>
      </p:graphicFrame>
      <p:sp>
        <p:nvSpPr>
          <p:cNvPr id="26" name="Rectangle 8"/>
          <p:cNvSpPr>
            <a:spLocks noChangeArrowheads="1"/>
          </p:cNvSpPr>
          <p:nvPr/>
        </p:nvSpPr>
        <p:spPr bwMode="auto">
          <a:xfrm>
            <a:off x="5309923" y="2367975"/>
            <a:ext cx="5777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
        <p:nvSpPr>
          <p:cNvPr id="28" name="Rectangle 9"/>
          <p:cNvSpPr>
            <a:spLocks noChangeArrowheads="1"/>
          </p:cNvSpPr>
          <p:nvPr/>
        </p:nvSpPr>
        <p:spPr bwMode="auto">
          <a:xfrm>
            <a:off x="3169812" y="39644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sz="1000" b="0" i="0" u="none" strike="noStrike" cap="none" normalizeH="0" baseline="0">
                <a:ln>
                  <a:noFill/>
                </a:ln>
                <a:solidFill>
                  <a:schemeClr val="tx1"/>
                </a:solidFill>
                <a:effectLst/>
                <a:latin typeface="Arial" panose="020B060402020202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B9BC450F-C219-2CA2-C33F-03D4121FC521}"/>
              </a:ext>
            </a:extLst>
          </p:cNvPr>
          <p:cNvSpPr txBox="1"/>
          <p:nvPr/>
        </p:nvSpPr>
        <p:spPr>
          <a:xfrm>
            <a:off x="4918082" y="2941538"/>
            <a:ext cx="6859884" cy="1841851"/>
          </a:xfrm>
          <a:prstGeom prst="rect">
            <a:avLst/>
          </a:prstGeom>
          <a:noFill/>
        </p:spPr>
        <p:txBody>
          <a:bodyPr wrap="square">
            <a:spAutoFit/>
          </a:bodyPr>
          <a:lstStyle/>
          <a:p>
            <a:pPr algn="just">
              <a:lnSpc>
                <a:spcPct val="150000"/>
              </a:lnSpc>
              <a:spcAft>
                <a:spcPts val="60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s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tỷ</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50.</a:t>
            </a:r>
          </a:p>
          <a:p>
            <a:pPr algn="just">
              <a:lnSpc>
                <a:spcPct val="150000"/>
              </a:lnSpc>
              <a:spcAft>
                <a:spcPts val="60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tỷ</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p>
          <a:p>
            <a:pPr algn="just">
              <a:lnSpc>
                <a:spcPct val="150000"/>
              </a:lnSpc>
              <a:spcAft>
                <a:spcPts val="60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a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tỷ</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p>
        </p:txBody>
      </p:sp>
      <p:sp>
        <p:nvSpPr>
          <p:cNvPr id="15" name="Rectangle 8">
            <a:extLst>
              <a:ext uri="{FF2B5EF4-FFF2-40B4-BE49-F238E27FC236}">
                <a16:creationId xmlns:a16="http://schemas.microsoft.com/office/drawing/2014/main" id="{B0798697-6A5B-B6DE-03F5-DD75C978139A}"/>
              </a:ext>
            </a:extLst>
          </p:cNvPr>
          <p:cNvSpPr>
            <a:spLocks noChangeArrowheads="1"/>
          </p:cNvSpPr>
          <p:nvPr/>
        </p:nvSpPr>
        <p:spPr bwMode="auto">
          <a:xfrm>
            <a:off x="6966664" y="1992212"/>
            <a:ext cx="1903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1" i="0" u="sng" strike="noStrike" cap="none" normalizeH="0" baseline="0">
                <a:ln>
                  <a:noFill/>
                </a:ln>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kumimoji="0" lang="en-US" sz="2400" b="1" i="0" u="sng" strike="noStrike" cap="none" normalizeH="0" baseline="0" dirty="0">
              <a:ln>
                <a:no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4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7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75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barn(inVertical)">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barn(inVertical)">
                                      <p:cBhvr>
                                        <p:cTn id="4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100804" y="1989082"/>
            <a:ext cx="6757295" cy="287983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BE1522"/>
                </a:solidFill>
                <a:latin typeface="Times New Roman" panose="02020603050405020304" pitchFamily="18" charset="0"/>
                <a:cs typeface="Times New Roman" panose="02020603050405020304" pitchFamily="18" charset="0"/>
              </a:rPr>
              <a:t>Vận</a:t>
            </a:r>
            <a:r>
              <a:rPr lang="en-US" sz="2800" b="1" dirty="0">
                <a:solidFill>
                  <a:srgbClr val="BE1522"/>
                </a:solidFill>
                <a:latin typeface="Times New Roman" panose="02020603050405020304" pitchFamily="18" charset="0"/>
                <a:cs typeface="Times New Roman" panose="02020603050405020304" pitchFamily="18" charset="0"/>
              </a:rPr>
              <a:t> </a:t>
            </a:r>
            <a:r>
              <a:rPr lang="en-US" sz="2800" b="1" dirty="0" err="1">
                <a:solidFill>
                  <a:srgbClr val="BE1522"/>
                </a:solidFill>
                <a:latin typeface="Times New Roman" panose="02020603050405020304" pitchFamily="18" charset="0"/>
                <a:cs typeface="Times New Roman" panose="02020603050405020304" pitchFamily="18" charset="0"/>
              </a:rPr>
              <a:t>dụng</a:t>
            </a:r>
            <a:r>
              <a:rPr lang="en-US" sz="2800" b="1" dirty="0">
                <a:solidFill>
                  <a:srgbClr val="BE1522"/>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tích</a:t>
            </a:r>
            <a:r>
              <a:rPr lang="en-US" sz="2800" dirty="0">
                <a:solidFill>
                  <a:srgbClr val="FF0000"/>
                </a:solidFill>
                <a:latin typeface="Times New Roman" panose="02020603050405020304" pitchFamily="18" charset="0"/>
                <a:cs typeface="Times New Roman" panose="02020603050405020304" pitchFamily="18" charset="0"/>
              </a:rPr>
              <a:t> 12 cm</a:t>
            </a:r>
            <a:r>
              <a:rPr lang="en-US" sz="2800" baseline="30000" dirty="0">
                <a:solidFill>
                  <a:srgbClr val="FF0000"/>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 (cm)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b (cm)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b.</a:t>
            </a: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479" t="34567" r="28307" b="43358"/>
          <a:stretch/>
        </p:blipFill>
        <p:spPr>
          <a:xfrm>
            <a:off x="229748" y="1482371"/>
            <a:ext cx="3514745" cy="2398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9" name="Object 8"/>
          <p:cNvGraphicFramePr>
            <a:graphicFrameLocks noChangeAspect="1"/>
          </p:cNvGraphicFramePr>
          <p:nvPr>
            <p:extLst>
              <p:ext uri="{D42A27DB-BD31-4B8C-83A1-F6EECF244321}">
                <p14:modId xmlns:p14="http://schemas.microsoft.com/office/powerpoint/2010/main" val="721289389"/>
              </p:ext>
            </p:extLst>
          </p:nvPr>
        </p:nvGraphicFramePr>
        <p:xfrm>
          <a:off x="2892770" y="5813051"/>
          <a:ext cx="3450220" cy="758290"/>
        </p:xfrm>
        <a:graphic>
          <a:graphicData uri="http://schemas.openxmlformats.org/presentationml/2006/ole">
            <mc:AlternateContent xmlns:mc="http://schemas.openxmlformats.org/markup-compatibility/2006">
              <mc:Choice xmlns:v="urn:schemas-microsoft-com:vml" Requires="v">
                <p:oleObj name="Equation" r:id="rId4" imgW="2311200" imgH="507960" progId="Equation.DSMT4">
                  <p:embed/>
                </p:oleObj>
              </mc:Choice>
              <mc:Fallback>
                <p:oleObj name="Equation" r:id="rId4" imgW="2311200" imgH="507960" progId="Equation.DSMT4">
                  <p:embed/>
                  <p:pic>
                    <p:nvPicPr>
                      <p:cNvPr id="9" name="Object 8"/>
                      <p:cNvPicPr/>
                      <p:nvPr/>
                    </p:nvPicPr>
                    <p:blipFill>
                      <a:blip r:embed="rId5"/>
                      <a:stretch>
                        <a:fillRect/>
                      </a:stretch>
                    </p:blipFill>
                    <p:spPr>
                      <a:xfrm>
                        <a:off x="2892770" y="5813051"/>
                        <a:ext cx="3450220" cy="75829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246DF445-0817-660C-7E84-A50EA5B41D38}"/>
              </a:ext>
            </a:extLst>
          </p:cNvPr>
          <p:cNvSpPr txBox="1"/>
          <p:nvPr/>
        </p:nvSpPr>
        <p:spPr>
          <a:xfrm>
            <a:off x="872012" y="5083241"/>
            <a:ext cx="9986087" cy="584775"/>
          </a:xfrm>
          <a:prstGeom prst="rect">
            <a:avLst/>
          </a:prstGeom>
          <a:noFill/>
        </p:spPr>
        <p:txBody>
          <a:bodyPr wrap="square">
            <a:spAutoFit/>
          </a:bodyPr>
          <a:lstStyle/>
          <a:p>
            <a:r>
              <a:rPr lang="vi-VN" sz="3200" dirty="0">
                <a:solidFill>
                  <a:srgbClr val="0000FF"/>
                </a:solidFill>
                <a:latin typeface="Times New Roman" panose="02020603050405020304" pitchFamily="18" charset="0"/>
                <a:cs typeface="Times New Roman" panose="02020603050405020304" pitchFamily="18" charset="0"/>
              </a:rPr>
              <a:t>C</a:t>
            </a:r>
            <a:r>
              <a:rPr lang="en-US" sz="3200" dirty="0" err="1">
                <a:solidFill>
                  <a:srgbClr val="0000FF"/>
                </a:solidFill>
                <a:latin typeface="Times New Roman" panose="02020603050405020304" pitchFamily="18" charset="0"/>
                <a:cs typeface="Times New Roman" panose="02020603050405020304" pitchFamily="18" charset="0"/>
              </a:rPr>
              <a:t>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quan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hệ</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hai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b</a:t>
            </a:r>
            <a:endParaRPr lang="en-US" sz="3200" dirty="0"/>
          </a:p>
        </p:txBody>
      </p:sp>
      <p:graphicFrame>
        <p:nvGraphicFramePr>
          <p:cNvPr id="10" name="Object 9">
            <a:extLst>
              <a:ext uri="{FF2B5EF4-FFF2-40B4-BE49-F238E27FC236}">
                <a16:creationId xmlns:a16="http://schemas.microsoft.com/office/drawing/2014/main" id="{5CC955B9-C0CD-19CC-0453-D5391676D15A}"/>
              </a:ext>
            </a:extLst>
          </p:cNvPr>
          <p:cNvGraphicFramePr>
            <a:graphicFrameLocks noChangeAspect="1"/>
          </p:cNvGraphicFramePr>
          <p:nvPr>
            <p:extLst>
              <p:ext uri="{D42A27DB-BD31-4B8C-83A1-F6EECF244321}">
                <p14:modId xmlns:p14="http://schemas.microsoft.com/office/powerpoint/2010/main" val="3003201658"/>
              </p:ext>
            </p:extLst>
          </p:nvPr>
        </p:nvGraphicFramePr>
        <p:xfrm>
          <a:off x="6552098" y="5818987"/>
          <a:ext cx="3165475" cy="642938"/>
        </p:xfrm>
        <a:graphic>
          <a:graphicData uri="http://schemas.openxmlformats.org/presentationml/2006/ole">
            <mc:AlternateContent xmlns:mc="http://schemas.openxmlformats.org/markup-compatibility/2006">
              <mc:Choice xmlns:v="urn:schemas-microsoft-com:vml" Requires="v">
                <p:oleObj name="Equation" r:id="rId6" imgW="2120760" imgH="431640" progId="Equation.DSMT4">
                  <p:embed/>
                </p:oleObj>
              </mc:Choice>
              <mc:Fallback>
                <p:oleObj name="Equation" r:id="rId6" imgW="2120760" imgH="431640" progId="Equation.DSMT4">
                  <p:embed/>
                  <p:pic>
                    <p:nvPicPr>
                      <p:cNvPr id="9" name="Object 8"/>
                      <p:cNvPicPr/>
                      <p:nvPr/>
                    </p:nvPicPr>
                    <p:blipFill>
                      <a:blip r:embed="rId7"/>
                      <a:stretch>
                        <a:fillRect/>
                      </a:stretch>
                    </p:blipFill>
                    <p:spPr>
                      <a:xfrm>
                        <a:off x="6552098" y="5818987"/>
                        <a:ext cx="3165475" cy="642938"/>
                      </a:xfrm>
                      <a:prstGeom prst="rect">
                        <a:avLst/>
                      </a:prstGeom>
                    </p:spPr>
                  </p:pic>
                </p:oleObj>
              </mc:Fallback>
            </mc:AlternateContent>
          </a:graphicData>
        </a:graphic>
      </p:graphicFrame>
    </p:spTree>
    <p:extLst>
      <p:ext uri="{BB962C8B-B14F-4D97-AF65-F5344CB8AC3E}">
        <p14:creationId xmlns:p14="http://schemas.microsoft.com/office/powerpoint/2010/main" val="27958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TotalTime>
  <Words>4057</Words>
  <Application>Microsoft Office PowerPoint</Application>
  <PresentationFormat>Màn hình rộng</PresentationFormat>
  <Paragraphs>462</Paragraphs>
  <Slides>42</Slides>
  <Notes>4</Notes>
  <HiddenSlides>0</HiddenSlides>
  <MMClips>5</MMClips>
  <ScaleCrop>false</ScaleCrop>
  <HeadingPairs>
    <vt:vector size="8" baseType="variant">
      <vt:variant>
        <vt:lpstr>Phông được Dùng</vt:lpstr>
      </vt:variant>
      <vt:variant>
        <vt:i4>9</vt:i4>
      </vt:variant>
      <vt:variant>
        <vt:lpstr>Chủ đề</vt:lpstr>
      </vt:variant>
      <vt:variant>
        <vt:i4>2</vt:i4>
      </vt:variant>
      <vt:variant>
        <vt:lpstr>Máy chủ nhúng OLE</vt:lpstr>
      </vt:variant>
      <vt:variant>
        <vt:i4>1</vt:i4>
      </vt:variant>
      <vt:variant>
        <vt:lpstr>Tiêu đề Bản chiếu</vt:lpstr>
      </vt:variant>
      <vt:variant>
        <vt:i4>42</vt:i4>
      </vt:variant>
    </vt:vector>
  </HeadingPairs>
  <TitlesOfParts>
    <vt:vector size="54" baseType="lpstr">
      <vt:lpstr>Arial</vt:lpstr>
      <vt:lpstr>Calibri</vt:lpstr>
      <vt:lpstr>Calibri (Body)</vt:lpstr>
      <vt:lpstr>Calibri Light</vt:lpstr>
      <vt:lpstr>Cambria Math</vt:lpstr>
      <vt:lpstr>SVN-Androgyne</vt:lpstr>
      <vt:lpstr>SVN-Avo</vt:lpstr>
      <vt:lpstr>Tahoma</vt:lpstr>
      <vt:lpstr>Times New Roman</vt:lpstr>
      <vt:lpstr>Office Theme</vt:lpstr>
      <vt:lpstr>1_Office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DCOM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tuan nguyen</cp:lastModifiedBy>
  <cp:revision>146</cp:revision>
  <dcterms:created xsi:type="dcterms:W3CDTF">2022-07-16T01:51:09Z</dcterms:created>
  <dcterms:modified xsi:type="dcterms:W3CDTF">2025-03-12T00:44:53Z</dcterms:modified>
</cp:coreProperties>
</file>