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 id="2147483697" r:id="rId2"/>
  </p:sldMasterIdLst>
  <p:notesMasterIdLst>
    <p:notesMasterId r:id="rId44"/>
  </p:notesMasterIdLst>
  <p:sldIdLst>
    <p:sldId id="319" r:id="rId3"/>
    <p:sldId id="258" r:id="rId4"/>
    <p:sldId id="320" r:id="rId5"/>
    <p:sldId id="321" r:id="rId6"/>
    <p:sldId id="322" r:id="rId7"/>
    <p:sldId id="329" r:id="rId8"/>
    <p:sldId id="332" r:id="rId9"/>
    <p:sldId id="331" r:id="rId10"/>
    <p:sldId id="324" r:id="rId11"/>
    <p:sldId id="326" r:id="rId12"/>
    <p:sldId id="327" r:id="rId13"/>
    <p:sldId id="328" r:id="rId14"/>
    <p:sldId id="318" r:id="rId15"/>
    <p:sldId id="265" r:id="rId16"/>
    <p:sldId id="300" r:id="rId17"/>
    <p:sldId id="305" r:id="rId18"/>
    <p:sldId id="301" r:id="rId19"/>
    <p:sldId id="306" r:id="rId20"/>
    <p:sldId id="302" r:id="rId21"/>
    <p:sldId id="307" r:id="rId22"/>
    <p:sldId id="304" r:id="rId23"/>
    <p:sldId id="308" r:id="rId24"/>
    <p:sldId id="303" r:id="rId25"/>
    <p:sldId id="309" r:id="rId26"/>
    <p:sldId id="285" r:id="rId27"/>
    <p:sldId id="286" r:id="rId28"/>
    <p:sldId id="287" r:id="rId29"/>
    <p:sldId id="288" r:id="rId30"/>
    <p:sldId id="289" r:id="rId31"/>
    <p:sldId id="291" r:id="rId32"/>
    <p:sldId id="292" r:id="rId33"/>
    <p:sldId id="293" r:id="rId34"/>
    <p:sldId id="294" r:id="rId35"/>
    <p:sldId id="278" r:id="rId36"/>
    <p:sldId id="296" r:id="rId37"/>
    <p:sldId id="297" r:id="rId38"/>
    <p:sldId id="298" r:id="rId39"/>
    <p:sldId id="295" r:id="rId40"/>
    <p:sldId id="299" r:id="rId41"/>
    <p:sldId id="290" r:id="rId42"/>
    <p:sldId id="310" r:id="rId43"/>
  </p:sldIdLst>
  <p:sldSz cx="12192000" cy="6858000"/>
  <p:notesSz cx="6858000" cy="9144000"/>
  <p:embeddedFontLst>
    <p:embeddedFont>
      <p:font typeface=".VnTime" panose="020B7200000000000000" pitchFamily="34" charset="0"/>
      <p:regular r:id="rId45"/>
      <p:bold r:id="rId46"/>
      <p:italic r:id="rId47"/>
      <p:boldItalic r:id="rId48"/>
    </p:embeddedFont>
    <p:embeddedFont>
      <p:font typeface="Cambria Math" panose="02040503050406030204" pitchFamily="18" charset="0"/>
      <p:regular r:id="rId49"/>
    </p:embeddedFont>
    <p:embeddedFont>
      <p:font typeface="Georgia Pro Cond Light" panose="02040306050405020303" pitchFamily="18" charset="0"/>
      <p:regular r:id="rId50"/>
      <p:italic r:id="rId51"/>
    </p:embeddedFont>
    <p:embeddedFont>
      <p:font typeface="Speak Pro" panose="020B0504020101020102" pitchFamily="34" charset="0"/>
      <p:regular r:id="rId52"/>
      <p:bold r:id="rId53"/>
      <p:italic r:id="rId54"/>
      <p:boldItalic r:id="rId55"/>
    </p:embeddedFont>
    <p:embeddedFont>
      <p:font typeface="Tahoma" panose="020B0604030504040204" pitchFamily="34" charset="0"/>
      <p:regular r:id="rId56"/>
      <p:bold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C2"/>
    <a:srgbClr val="0033CC"/>
    <a:srgbClr val="00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6" autoAdjust="0"/>
  </p:normalViewPr>
  <p:slideViewPr>
    <p:cSldViewPr>
      <p:cViewPr varScale="1">
        <p:scale>
          <a:sx n="76" d="100"/>
          <a:sy n="76" d="100"/>
        </p:scale>
        <p:origin x="840" y="4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14291-709F-44DD-9D72-9A8CC660B2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8363F7-A382-40C3-AB1F-D2A2B66311A2}">
      <dgm:prSet custT="1"/>
      <dgm:spPr>
        <a:solidFill>
          <a:schemeClr val="bg1"/>
        </a:solidFill>
        <a:ln>
          <a:solidFill>
            <a:srgbClr val="0070C0"/>
          </a:solidFill>
        </a:ln>
      </dgm:spPr>
      <dgm:t>
        <a:bodyPr/>
        <a:lstStyle/>
        <a:p>
          <a:r>
            <a:rPr lang="en-US" sz="2800">
              <a:solidFill>
                <a:srgbClr val="FF0000"/>
              </a:solidFill>
              <a:latin typeface="Times New Roman" panose="02020603050405020304" pitchFamily="18" charset="0"/>
              <a:cs typeface="Times New Roman" panose="02020603050405020304" pitchFamily="18" charset="0"/>
            </a:rPr>
            <a:t>CÁC BƯỚC GIẢI </a:t>
          </a:r>
          <a:r>
            <a:rPr lang="en-US" sz="2800" dirty="0">
              <a:solidFill>
                <a:srgbClr val="FF0000"/>
              </a:solidFill>
              <a:latin typeface="Times New Roman" panose="02020603050405020304" pitchFamily="18" charset="0"/>
              <a:cs typeface="Times New Roman" panose="02020603050405020304" pitchFamily="18" charset="0"/>
            </a:rPr>
            <a:t>MỘT BÀI TOÁN VỀ ĐẠI LƯỢNG TỈ LỆ THUẬN</a:t>
          </a:r>
        </a:p>
      </dgm:t>
    </dgm:pt>
    <dgm:pt modelId="{A384F987-A925-468B-8CC2-1ECC06D33EED}" type="parTrans" cxnId="{343A7A35-A5FC-4E7E-B54C-0A223C2CB2E3}">
      <dgm:prSet/>
      <dgm:spPr/>
      <dgm:t>
        <a:bodyPr/>
        <a:lstStyle/>
        <a:p>
          <a:endParaRPr lang="en-US">
            <a:latin typeface="Times New Roman" panose="02020603050405020304" pitchFamily="18" charset="0"/>
            <a:cs typeface="Times New Roman" panose="02020603050405020304" pitchFamily="18" charset="0"/>
          </a:endParaRPr>
        </a:p>
      </dgm:t>
    </dgm:pt>
    <dgm:pt modelId="{7D35588D-ED25-498E-9E74-F9B62B60BBBD}" type="sibTrans" cxnId="{343A7A35-A5FC-4E7E-B54C-0A223C2CB2E3}">
      <dgm:prSet/>
      <dgm:spPr/>
      <dgm:t>
        <a:bodyPr/>
        <a:lstStyle/>
        <a:p>
          <a:endParaRPr lang="en-US">
            <a:latin typeface="Times New Roman" panose="02020603050405020304" pitchFamily="18" charset="0"/>
            <a:cs typeface="Times New Roman" panose="02020603050405020304" pitchFamily="18" charset="0"/>
          </a:endParaRPr>
        </a:p>
      </dgm:t>
    </dgm:pt>
    <dgm:pt modelId="{5F5B5918-5A11-41A6-B988-BB92F01B04F5}" type="pres">
      <dgm:prSet presAssocID="{BFF14291-709F-44DD-9D72-9A8CC660B27F}" presName="linear" presStyleCnt="0">
        <dgm:presLayoutVars>
          <dgm:animLvl val="lvl"/>
          <dgm:resizeHandles val="exact"/>
        </dgm:presLayoutVars>
      </dgm:prSet>
      <dgm:spPr/>
    </dgm:pt>
    <dgm:pt modelId="{0973180E-20C7-4E39-8209-1CA91219C970}" type="pres">
      <dgm:prSet presAssocID="{058363F7-A382-40C3-AB1F-D2A2B66311A2}" presName="parentText" presStyleLbl="node1" presStyleIdx="0" presStyleCnt="1" custScaleY="1145796">
        <dgm:presLayoutVars>
          <dgm:chMax val="0"/>
          <dgm:bulletEnabled val="1"/>
        </dgm:presLayoutVars>
      </dgm:prSet>
      <dgm:spPr/>
    </dgm:pt>
  </dgm:ptLst>
  <dgm:cxnLst>
    <dgm:cxn modelId="{CEA56F1D-61AF-4539-85D6-6201101B0181}" type="presOf" srcId="{058363F7-A382-40C3-AB1F-D2A2B66311A2}" destId="{0973180E-20C7-4E39-8209-1CA91219C970}" srcOrd="0" destOrd="0" presId="urn:microsoft.com/office/officeart/2005/8/layout/vList2"/>
    <dgm:cxn modelId="{343A7A35-A5FC-4E7E-B54C-0A223C2CB2E3}" srcId="{BFF14291-709F-44DD-9D72-9A8CC660B27F}" destId="{058363F7-A382-40C3-AB1F-D2A2B66311A2}" srcOrd="0" destOrd="0" parTransId="{A384F987-A925-468B-8CC2-1ECC06D33EED}" sibTransId="{7D35588D-ED25-498E-9E74-F9B62B60BBBD}"/>
    <dgm:cxn modelId="{52226A67-DD8E-4F16-98DA-AD3A287DFCD3}" type="presOf" srcId="{BFF14291-709F-44DD-9D72-9A8CC660B27F}" destId="{5F5B5918-5A11-41A6-B988-BB92F01B04F5}" srcOrd="0" destOrd="0" presId="urn:microsoft.com/office/officeart/2005/8/layout/vList2"/>
    <dgm:cxn modelId="{FE15C1A6-59BC-42C5-AD89-C1B41FE6DCF0}" type="presParOf" srcId="{5F5B5918-5A11-41A6-B988-BB92F01B04F5}" destId="{0973180E-20C7-4E39-8209-1CA91219C97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E4DDE4-34BC-435F-BCA9-3BC415DBA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B0EB71-EB21-473A-8136-7FAA39315283}">
      <dgm:prSet custT="1"/>
      <dgm:spPr>
        <a:solidFill>
          <a:schemeClr val="bg1"/>
        </a:solidFill>
        <a:ln w="22225">
          <a:solidFill>
            <a:srgbClr val="FF0000"/>
          </a:solidFill>
        </a:ln>
      </dgm:spPr>
      <dgm:t>
        <a:bodyPr/>
        <a:lstStyle/>
        <a:p>
          <a:r>
            <a:rPr lang="en-US" sz="2400" dirty="0" err="1">
              <a:solidFill>
                <a:schemeClr val="tx1"/>
              </a:solidFill>
              <a:latin typeface="Times New Roman" panose="02020603050405020304" pitchFamily="18" charset="0"/>
              <a:cs typeface="Times New Roman" panose="02020603050405020304" pitchFamily="18" charset="0"/>
            </a:rPr>
            <a:t>Gọi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endParaRPr lang="en-US" sz="2400" dirty="0">
            <a:solidFill>
              <a:schemeClr val="tx1"/>
            </a:solidFill>
            <a:latin typeface="Times New Roman" panose="02020603050405020304" pitchFamily="18" charset="0"/>
            <a:cs typeface="Times New Roman" panose="02020603050405020304" pitchFamily="18" charset="0"/>
          </a:endParaRPr>
        </a:p>
      </dgm:t>
    </dgm:pt>
    <dgm:pt modelId="{E18C06C1-5F54-4568-917D-55C93B3986BE}" type="parTrans" cxnId="{E0420E42-C65C-424C-9B51-522928B41482}">
      <dgm:prSet/>
      <dgm:spPr/>
      <dgm:t>
        <a:bodyPr/>
        <a:lstStyle/>
        <a:p>
          <a:endParaRPr lang="en-US">
            <a:latin typeface="Times New Roman" panose="02020603050405020304" pitchFamily="18" charset="0"/>
            <a:cs typeface="Times New Roman" panose="02020603050405020304" pitchFamily="18" charset="0"/>
          </a:endParaRPr>
        </a:p>
      </dgm:t>
    </dgm:pt>
    <dgm:pt modelId="{3EF5FBD9-4BF8-46BE-B49F-797FC8A318BD}" type="sibTrans" cxnId="{E0420E42-C65C-424C-9B51-522928B41482}">
      <dgm:prSet/>
      <dgm:spPr/>
      <dgm:t>
        <a:bodyPr/>
        <a:lstStyle/>
        <a:p>
          <a:endParaRPr lang="en-US">
            <a:latin typeface="Times New Roman" panose="02020603050405020304" pitchFamily="18" charset="0"/>
            <a:cs typeface="Times New Roman" panose="02020603050405020304" pitchFamily="18" charset="0"/>
          </a:endParaRPr>
        </a:p>
      </dgm:t>
    </dgm:pt>
    <dgm:pt modelId="{A6F2B243-7F98-4758-AE80-F89C85FEE545}" type="pres">
      <dgm:prSet presAssocID="{F7E4DDE4-34BC-435F-BCA9-3BC415DBADEB}" presName="linear" presStyleCnt="0">
        <dgm:presLayoutVars>
          <dgm:animLvl val="lvl"/>
          <dgm:resizeHandles val="exact"/>
        </dgm:presLayoutVars>
      </dgm:prSet>
      <dgm:spPr/>
    </dgm:pt>
    <dgm:pt modelId="{F066C9B7-C1DB-4852-AB13-A40F24483DAE}" type="pres">
      <dgm:prSet presAssocID="{40B0EB71-EB21-473A-8136-7FAA39315283}" presName="parentText" presStyleLbl="node1" presStyleIdx="0" presStyleCnt="1" custLinFactNeighborY="5409">
        <dgm:presLayoutVars>
          <dgm:chMax val="0"/>
          <dgm:bulletEnabled val="1"/>
        </dgm:presLayoutVars>
      </dgm:prSet>
      <dgm:spPr/>
    </dgm:pt>
  </dgm:ptLst>
  <dgm:cxnLst>
    <dgm:cxn modelId="{24F59905-C144-4F9A-B252-9E9B8CAC98F7}" type="presOf" srcId="{40B0EB71-EB21-473A-8136-7FAA39315283}" destId="{F066C9B7-C1DB-4852-AB13-A40F24483DAE}" srcOrd="0" destOrd="0" presId="urn:microsoft.com/office/officeart/2005/8/layout/vList2"/>
    <dgm:cxn modelId="{E0420E42-C65C-424C-9B51-522928B41482}" srcId="{F7E4DDE4-34BC-435F-BCA9-3BC415DBADEB}" destId="{40B0EB71-EB21-473A-8136-7FAA39315283}" srcOrd="0" destOrd="0" parTransId="{E18C06C1-5F54-4568-917D-55C93B3986BE}" sibTransId="{3EF5FBD9-4BF8-46BE-B49F-797FC8A318BD}"/>
    <dgm:cxn modelId="{38906E6C-049D-41C4-817E-355A0B55DB28}" type="presOf" srcId="{F7E4DDE4-34BC-435F-BCA9-3BC415DBADEB}" destId="{A6F2B243-7F98-4758-AE80-F89C85FEE545}" srcOrd="0" destOrd="0" presId="urn:microsoft.com/office/officeart/2005/8/layout/vList2"/>
    <dgm:cxn modelId="{BDF592E5-538B-48C1-B326-102EAE8B1A01}" type="presParOf" srcId="{A6F2B243-7F98-4758-AE80-F89C85FEE545}" destId="{F066C9B7-C1DB-4852-AB13-A40F24483DA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9F6BA-3C3B-420F-9DF6-4955A64FA0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36D217-65A8-418D-96B6-692FDE24F8AE}">
      <dgm:prSet custT="1"/>
      <dgm:spPr>
        <a:solidFill>
          <a:schemeClr val="bg1"/>
        </a:solidFill>
        <a:ln w="19050">
          <a:solidFill>
            <a:srgbClr val="FF0000"/>
          </a:solidFill>
        </a:ln>
      </dgm:spPr>
      <dgm:t>
        <a:bodyPr/>
        <a:lstStyle/>
        <a:p>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rồi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2 </a:t>
          </a:r>
          <a:r>
            <a:rPr lang="en-US" sz="2400" dirty="0" err="1">
              <a:solidFill>
                <a:schemeClr val="tx1"/>
              </a:solidFill>
              <a:latin typeface="Times New Roman" panose="02020603050405020304" pitchFamily="18" charset="0"/>
              <a:cs typeface="Times New Roman" panose="02020603050405020304" pitchFamily="18" charset="0"/>
            </a:rPr>
            <a:t>đại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rút</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dãy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endParaRPr lang="en-US" sz="2400" dirty="0">
            <a:solidFill>
              <a:schemeClr val="tx1"/>
            </a:solidFill>
            <a:latin typeface="Times New Roman" panose="02020603050405020304" pitchFamily="18" charset="0"/>
            <a:cs typeface="Times New Roman" panose="02020603050405020304" pitchFamily="18" charset="0"/>
          </a:endParaRPr>
        </a:p>
      </dgm:t>
    </dgm:pt>
    <dgm:pt modelId="{EAC1494D-F260-4FFA-BA58-0AFD97240F1E}" type="parTrans" cxnId="{540CB0CE-6FBB-43DA-9AB7-04EF08602184}">
      <dgm:prSet/>
      <dgm:spPr/>
      <dgm:t>
        <a:bodyPr/>
        <a:lstStyle/>
        <a:p>
          <a:endParaRPr lang="en-US"/>
        </a:p>
      </dgm:t>
    </dgm:pt>
    <dgm:pt modelId="{28E34107-8B13-46AF-92C6-3AA1CA13A475}" type="sibTrans" cxnId="{540CB0CE-6FBB-43DA-9AB7-04EF08602184}">
      <dgm:prSet/>
      <dgm:spPr/>
      <dgm:t>
        <a:bodyPr/>
        <a:lstStyle/>
        <a:p>
          <a:endParaRPr lang="en-US"/>
        </a:p>
      </dgm:t>
    </dgm:pt>
    <dgm:pt modelId="{BD715AE5-14B3-4B86-9E6F-ABE071B941CB}" type="pres">
      <dgm:prSet presAssocID="{4CF9F6BA-3C3B-420F-9DF6-4955A64FA0C2}" presName="linear" presStyleCnt="0">
        <dgm:presLayoutVars>
          <dgm:animLvl val="lvl"/>
          <dgm:resizeHandles val="exact"/>
        </dgm:presLayoutVars>
      </dgm:prSet>
      <dgm:spPr/>
    </dgm:pt>
    <dgm:pt modelId="{426C5C3E-C122-4E96-AACC-96C468A5DFFD}" type="pres">
      <dgm:prSet presAssocID="{1636D217-65A8-418D-96B6-692FDE24F8AE}" presName="parentText" presStyleLbl="node1" presStyleIdx="0" presStyleCnt="1">
        <dgm:presLayoutVars>
          <dgm:chMax val="0"/>
          <dgm:bulletEnabled val="1"/>
        </dgm:presLayoutVars>
      </dgm:prSet>
      <dgm:spPr/>
    </dgm:pt>
  </dgm:ptLst>
  <dgm:cxnLst>
    <dgm:cxn modelId="{EA53AAC3-2509-4FE1-8789-5964336DCB8B}" type="presOf" srcId="{1636D217-65A8-418D-96B6-692FDE24F8AE}" destId="{426C5C3E-C122-4E96-AACC-96C468A5DFFD}" srcOrd="0" destOrd="0" presId="urn:microsoft.com/office/officeart/2005/8/layout/vList2"/>
    <dgm:cxn modelId="{540CB0CE-6FBB-43DA-9AB7-04EF08602184}" srcId="{4CF9F6BA-3C3B-420F-9DF6-4955A64FA0C2}" destId="{1636D217-65A8-418D-96B6-692FDE24F8AE}" srcOrd="0" destOrd="0" parTransId="{EAC1494D-F260-4FFA-BA58-0AFD97240F1E}" sibTransId="{28E34107-8B13-46AF-92C6-3AA1CA13A475}"/>
    <dgm:cxn modelId="{AA3C6DE1-C1C6-47BD-9840-DF9F109F6942}" type="presOf" srcId="{4CF9F6BA-3C3B-420F-9DF6-4955A64FA0C2}" destId="{BD715AE5-14B3-4B86-9E6F-ABE071B941CB}" srcOrd="0" destOrd="0" presId="urn:microsoft.com/office/officeart/2005/8/layout/vList2"/>
    <dgm:cxn modelId="{3912BDBF-F24C-4B77-8554-57A3FA61997E}" type="presParOf" srcId="{BD715AE5-14B3-4B86-9E6F-ABE071B941CB}" destId="{426C5C3E-C122-4E96-AACC-96C468A5DFFD}"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76D74C-49F7-439D-B32D-09FC631AE5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55BE93-B30C-451A-A29D-5C61AE6869A0}">
      <dgm:prSet custT="1"/>
      <dgm:spPr>
        <a:solidFill>
          <a:schemeClr val="bg1"/>
        </a:solidFill>
        <a:ln>
          <a:solidFill>
            <a:srgbClr val="FF0000"/>
          </a:solidFill>
        </a:ln>
      </dgm:spPr>
      <dgm:t>
        <a:bodyPr/>
        <a:lstStyle/>
        <a:p>
          <a:r>
            <a:rPr lang="en-US" sz="2400" dirty="0" err="1">
              <a:solidFill>
                <a:schemeClr val="tx1"/>
              </a:solidFill>
              <a:latin typeface="Times New Roman" panose="02020603050405020304" pitchFamily="18" charset="0"/>
              <a:cs typeface="Times New Roman" panose="02020603050405020304" pitchFamily="18" charset="0"/>
            </a:rPr>
            <a:t>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toán</a:t>
          </a:r>
          <a:endParaRPr lang="en-US" sz="2400" dirty="0">
            <a:solidFill>
              <a:schemeClr val="tx1"/>
            </a:solidFill>
            <a:latin typeface="Times New Roman" panose="02020603050405020304" pitchFamily="18" charset="0"/>
            <a:cs typeface="Times New Roman" panose="02020603050405020304" pitchFamily="18" charset="0"/>
          </a:endParaRPr>
        </a:p>
      </dgm:t>
    </dgm:pt>
    <dgm:pt modelId="{9484CE0D-4950-4A47-8394-B927EB7DD970}" type="parTrans" cxnId="{D088EB9D-34D9-4050-9562-2F59C967C5B0}">
      <dgm:prSet/>
      <dgm:spPr/>
      <dgm:t>
        <a:bodyPr/>
        <a:lstStyle/>
        <a:p>
          <a:endParaRPr lang="en-US">
            <a:latin typeface="Times New Roman" panose="02020603050405020304" pitchFamily="18" charset="0"/>
            <a:cs typeface="Times New Roman" panose="02020603050405020304" pitchFamily="18" charset="0"/>
          </a:endParaRPr>
        </a:p>
      </dgm:t>
    </dgm:pt>
    <dgm:pt modelId="{B09D39D8-BE99-4FCF-9738-DA65083FEBD9}" type="sibTrans" cxnId="{D088EB9D-34D9-4050-9562-2F59C967C5B0}">
      <dgm:prSet/>
      <dgm:spPr/>
      <dgm:t>
        <a:bodyPr/>
        <a:lstStyle/>
        <a:p>
          <a:endParaRPr lang="en-US">
            <a:latin typeface="Times New Roman" panose="02020603050405020304" pitchFamily="18" charset="0"/>
            <a:cs typeface="Times New Roman" panose="02020603050405020304" pitchFamily="18" charset="0"/>
          </a:endParaRPr>
        </a:p>
      </dgm:t>
    </dgm:pt>
    <dgm:pt modelId="{35D9EE72-C53A-4190-AB47-BB5B56DB39DF}" type="pres">
      <dgm:prSet presAssocID="{E676D74C-49F7-439D-B32D-09FC631AE57D}" presName="linear" presStyleCnt="0">
        <dgm:presLayoutVars>
          <dgm:animLvl val="lvl"/>
          <dgm:resizeHandles val="exact"/>
        </dgm:presLayoutVars>
      </dgm:prSet>
      <dgm:spPr/>
    </dgm:pt>
    <dgm:pt modelId="{432BF0A1-38D8-4E2E-9DA2-52454E409CB3}" type="pres">
      <dgm:prSet presAssocID="{2A55BE93-B30C-451A-A29D-5C61AE6869A0}" presName="parentText" presStyleLbl="node1" presStyleIdx="0" presStyleCnt="1" custScaleY="398106">
        <dgm:presLayoutVars>
          <dgm:chMax val="0"/>
          <dgm:bulletEnabled val="1"/>
        </dgm:presLayoutVars>
      </dgm:prSet>
      <dgm:spPr/>
    </dgm:pt>
  </dgm:ptLst>
  <dgm:cxnLst>
    <dgm:cxn modelId="{763F751C-AE32-41F3-973C-EABA73B2FB69}" type="presOf" srcId="{2A55BE93-B30C-451A-A29D-5C61AE6869A0}" destId="{432BF0A1-38D8-4E2E-9DA2-52454E409CB3}" srcOrd="0" destOrd="0" presId="urn:microsoft.com/office/officeart/2005/8/layout/vList2"/>
    <dgm:cxn modelId="{828C2573-330E-40BD-A5DC-587092075AD6}" type="presOf" srcId="{E676D74C-49F7-439D-B32D-09FC631AE57D}" destId="{35D9EE72-C53A-4190-AB47-BB5B56DB39DF}" srcOrd="0" destOrd="0" presId="urn:microsoft.com/office/officeart/2005/8/layout/vList2"/>
    <dgm:cxn modelId="{D088EB9D-34D9-4050-9562-2F59C967C5B0}" srcId="{E676D74C-49F7-439D-B32D-09FC631AE57D}" destId="{2A55BE93-B30C-451A-A29D-5C61AE6869A0}" srcOrd="0" destOrd="0" parTransId="{9484CE0D-4950-4A47-8394-B927EB7DD970}" sibTransId="{B09D39D8-BE99-4FCF-9738-DA65083FEBD9}"/>
    <dgm:cxn modelId="{31E54B40-7B01-4E2B-BE2E-03C63B7F80BD}" type="presParOf" srcId="{35D9EE72-C53A-4190-AB47-BB5B56DB39DF}" destId="{432BF0A1-38D8-4E2E-9DA2-52454E409CB3}"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18CB77-EE70-47E7-8CC7-F22B8757C9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169C0E-AF64-4D81-932F-46431EFEB734}">
      <dgm:prSet custT="1"/>
      <dgm:spPr>
        <a:solidFill>
          <a:schemeClr val="bg1"/>
        </a:solidFill>
        <a:ln>
          <a:solidFill>
            <a:srgbClr val="FF0000"/>
          </a:solidFill>
        </a:ln>
      </dgm:spPr>
      <dgm:t>
        <a:bodyPr/>
        <a:lstStyle/>
        <a:p>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luận</a:t>
          </a:r>
          <a:endParaRPr lang="en-US" sz="2400" dirty="0">
            <a:solidFill>
              <a:schemeClr val="tx1"/>
            </a:solidFill>
            <a:latin typeface="Times New Roman" panose="02020603050405020304" pitchFamily="18" charset="0"/>
            <a:cs typeface="Times New Roman" panose="02020603050405020304" pitchFamily="18" charset="0"/>
          </a:endParaRPr>
        </a:p>
      </dgm:t>
    </dgm:pt>
    <dgm:pt modelId="{732DB6D2-DD6F-43C4-814D-810C8C70DA94}" type="parTrans" cxnId="{1795CB4F-D0FA-4708-B6A7-C5FE150DE40A}">
      <dgm:prSet/>
      <dgm:spPr/>
      <dgm:t>
        <a:bodyPr/>
        <a:lstStyle/>
        <a:p>
          <a:endParaRPr lang="en-US"/>
        </a:p>
      </dgm:t>
    </dgm:pt>
    <dgm:pt modelId="{3EC6D574-239D-4F4B-89C4-845A9DA2893A}" type="sibTrans" cxnId="{1795CB4F-D0FA-4708-B6A7-C5FE150DE40A}">
      <dgm:prSet/>
      <dgm:spPr/>
      <dgm:t>
        <a:bodyPr/>
        <a:lstStyle/>
        <a:p>
          <a:endParaRPr lang="en-US"/>
        </a:p>
      </dgm:t>
    </dgm:pt>
    <dgm:pt modelId="{4EAC50A5-8E2B-4D60-A30F-5167FDDC6BE7}" type="pres">
      <dgm:prSet presAssocID="{3A18CB77-EE70-47E7-8CC7-F22B8757C925}" presName="linear" presStyleCnt="0">
        <dgm:presLayoutVars>
          <dgm:animLvl val="lvl"/>
          <dgm:resizeHandles val="exact"/>
        </dgm:presLayoutVars>
      </dgm:prSet>
      <dgm:spPr/>
    </dgm:pt>
    <dgm:pt modelId="{3847A173-077C-4FF3-817B-F00C6E5D9E68}" type="pres">
      <dgm:prSet presAssocID="{29169C0E-AF64-4D81-932F-46431EFEB734}" presName="parentText" presStyleLbl="node1" presStyleIdx="0" presStyleCnt="1">
        <dgm:presLayoutVars>
          <dgm:chMax val="0"/>
          <dgm:bulletEnabled val="1"/>
        </dgm:presLayoutVars>
      </dgm:prSet>
      <dgm:spPr/>
    </dgm:pt>
  </dgm:ptLst>
  <dgm:cxnLst>
    <dgm:cxn modelId="{1795CB4F-D0FA-4708-B6A7-C5FE150DE40A}" srcId="{3A18CB77-EE70-47E7-8CC7-F22B8757C925}" destId="{29169C0E-AF64-4D81-932F-46431EFEB734}" srcOrd="0" destOrd="0" parTransId="{732DB6D2-DD6F-43C4-814D-810C8C70DA94}" sibTransId="{3EC6D574-239D-4F4B-89C4-845A9DA2893A}"/>
    <dgm:cxn modelId="{10CD11C2-A631-4F47-97DF-43AB199B64DF}" type="presOf" srcId="{3A18CB77-EE70-47E7-8CC7-F22B8757C925}" destId="{4EAC50A5-8E2B-4D60-A30F-5167FDDC6BE7}" srcOrd="0" destOrd="0" presId="urn:microsoft.com/office/officeart/2005/8/layout/vList2"/>
    <dgm:cxn modelId="{276011CE-42F0-4DBC-9817-9C048F5A29D8}" type="presOf" srcId="{29169C0E-AF64-4D81-932F-46431EFEB734}" destId="{3847A173-077C-4FF3-817B-F00C6E5D9E68}" srcOrd="0" destOrd="0" presId="urn:microsoft.com/office/officeart/2005/8/layout/vList2"/>
    <dgm:cxn modelId="{288BEF5F-A5A3-4E12-84B2-1543851DA63B}" type="presParOf" srcId="{4EAC50A5-8E2B-4D60-A30F-5167FDDC6BE7}" destId="{3847A173-077C-4FF3-817B-F00C6E5D9E68}"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3180E-20C7-4E39-8209-1CA91219C970}">
      <dsp:nvSpPr>
        <dsp:cNvPr id="0" name=""/>
        <dsp:cNvSpPr/>
      </dsp:nvSpPr>
      <dsp:spPr>
        <a:xfrm>
          <a:off x="0" y="1387764"/>
          <a:ext cx="2424199" cy="3549071"/>
        </a:xfrm>
        <a:prstGeom prst="roundRect">
          <a:avLst/>
        </a:prstGeom>
        <a:solidFill>
          <a:schemeClr val="bg1"/>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FF0000"/>
              </a:solidFill>
              <a:latin typeface="Times New Roman" panose="02020603050405020304" pitchFamily="18" charset="0"/>
              <a:cs typeface="Times New Roman" panose="02020603050405020304" pitchFamily="18" charset="0"/>
            </a:rPr>
            <a:t>CÁC BƯỚC GIẢI </a:t>
          </a:r>
          <a:r>
            <a:rPr lang="en-US" sz="2800" kern="1200" dirty="0">
              <a:solidFill>
                <a:srgbClr val="FF0000"/>
              </a:solidFill>
              <a:latin typeface="Times New Roman" panose="02020603050405020304" pitchFamily="18" charset="0"/>
              <a:cs typeface="Times New Roman" panose="02020603050405020304" pitchFamily="18" charset="0"/>
            </a:rPr>
            <a:t>MỘT BÀI TOÁN VỀ ĐẠI LƯỢNG TỈ LỆ THUẬN</a:t>
          </a:r>
        </a:p>
      </dsp:txBody>
      <dsp:txXfrm>
        <a:off x="118340" y="1506104"/>
        <a:ext cx="2187519" cy="3312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6C9B7-C1DB-4852-AB13-A40F24483DAE}">
      <dsp:nvSpPr>
        <dsp:cNvPr id="0" name=""/>
        <dsp:cNvSpPr/>
      </dsp:nvSpPr>
      <dsp:spPr>
        <a:xfrm>
          <a:off x="0" y="5459"/>
          <a:ext cx="6831197" cy="655200"/>
        </a:xfrm>
        <a:prstGeom prst="roundRect">
          <a:avLst/>
        </a:prstGeom>
        <a:solidFill>
          <a:schemeClr val="bg1"/>
        </a:solidFill>
        <a:ln w="2222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Gọi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ẩn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đặt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điều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ẩn</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31984" y="37443"/>
        <a:ext cx="6767229" cy="591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C5C3E-C122-4E96-AACC-96C468A5DFFD}">
      <dsp:nvSpPr>
        <dsp:cNvPr id="0" name=""/>
        <dsp:cNvSpPr/>
      </dsp:nvSpPr>
      <dsp:spPr>
        <a:xfrm>
          <a:off x="0" y="231443"/>
          <a:ext cx="6831197" cy="1254825"/>
        </a:xfrm>
        <a:prstGeom prst="round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Xác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định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các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đại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lượng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tỉ</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lệ</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thuận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rồi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áp</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dụng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tính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chất</a:t>
          </a:r>
          <a:r>
            <a:rPr lang="en-US" sz="2400" kern="1200" dirty="0">
              <a:solidFill>
                <a:schemeClr val="tx1"/>
              </a:solidFill>
              <a:latin typeface="Times New Roman" panose="02020603050405020304" pitchFamily="18" charset="0"/>
              <a:cs typeface="Times New Roman" panose="02020603050405020304" pitchFamily="18" charset="0"/>
            </a:rPr>
            <a:t> 2 </a:t>
          </a:r>
          <a:r>
            <a:rPr lang="en-US" sz="2400" kern="1200" dirty="0" err="1">
              <a:solidFill>
                <a:schemeClr val="tx1"/>
              </a:solidFill>
              <a:latin typeface="Times New Roman" panose="02020603050405020304" pitchFamily="18" charset="0"/>
              <a:cs typeface="Times New Roman" panose="02020603050405020304" pitchFamily="18" charset="0"/>
            </a:rPr>
            <a:t>đại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lượng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tỉ</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lệ</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thuận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để</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rút</a:t>
          </a:r>
          <a:r>
            <a:rPr lang="en-US" sz="2400" kern="1200" dirty="0">
              <a:solidFill>
                <a:schemeClr val="tx1"/>
              </a:solidFill>
              <a:latin typeface="Times New Roman" panose="02020603050405020304" pitchFamily="18" charset="0"/>
              <a:cs typeface="Times New Roman" panose="02020603050405020304" pitchFamily="18" charset="0"/>
            </a:rPr>
            <a:t> ra </a:t>
          </a:r>
          <a:r>
            <a:rPr lang="en-US" sz="2400" kern="1200" dirty="0" err="1">
              <a:solidFill>
                <a:schemeClr val="tx1"/>
              </a:solidFill>
              <a:latin typeface="Times New Roman" panose="02020603050405020304" pitchFamily="18" charset="0"/>
              <a:cs typeface="Times New Roman" panose="02020603050405020304" pitchFamily="18" charset="0"/>
            </a:rPr>
            <a:t>dãy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tỉ</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số</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bằng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nhau</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61256" y="292699"/>
        <a:ext cx="6708685" cy="1132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BF0A1-38D8-4E2E-9DA2-52454E409CB3}">
      <dsp:nvSpPr>
        <dsp:cNvPr id="0" name=""/>
        <dsp:cNvSpPr/>
      </dsp:nvSpPr>
      <dsp:spPr>
        <a:xfrm>
          <a:off x="0" y="190745"/>
          <a:ext cx="6831197" cy="1116789"/>
        </a:xfrm>
        <a:prstGeom prst="roundRect">
          <a:avLst/>
        </a:prstGeom>
        <a:solidFill>
          <a:schemeClr val="bg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Áp</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dụng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tính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chất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dãy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tỉ</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số</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bằng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nhau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dữ</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đề</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bài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để</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giải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bài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toán</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54517" y="245262"/>
        <a:ext cx="6722163" cy="1007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7A173-077C-4FF3-817B-F00C6E5D9E68}">
      <dsp:nvSpPr>
        <dsp:cNvPr id="0" name=""/>
        <dsp:cNvSpPr/>
      </dsp:nvSpPr>
      <dsp:spPr>
        <a:xfrm>
          <a:off x="0" y="2729"/>
          <a:ext cx="6831197" cy="655200"/>
        </a:xfrm>
        <a:prstGeom prst="roundRect">
          <a:avLst/>
        </a:prstGeom>
        <a:solidFill>
          <a:schemeClr val="bg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Kết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luận</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31984" y="34713"/>
        <a:ext cx="6767229"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7061E85-2A68-96AB-B588-891CAB8B6B1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2291" name="Rectangle 3">
            <a:extLst>
              <a:ext uri="{FF2B5EF4-FFF2-40B4-BE49-F238E27FC236}">
                <a16:creationId xmlns:a16="http://schemas.microsoft.com/office/drawing/2014/main" id="{52D700DA-8DCB-9CD9-77B5-DB527CCEA1C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42F4FA3E-3142-88A4-3E6E-2216CC20998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A35C5365-6337-F6DA-EA47-4880F62285A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5595A978-67DA-0F0F-F1D6-F2B80ECE444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2295" name="Rectangle 7">
            <a:extLst>
              <a:ext uri="{FF2B5EF4-FFF2-40B4-BE49-F238E27FC236}">
                <a16:creationId xmlns:a16="http://schemas.microsoft.com/office/drawing/2014/main" id="{08E3AB36-4912-F392-2F4E-399F1FCC021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64C64B-D667-45BA-BE9B-C8468D5F9C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11</a:t>
            </a:fld>
            <a:endParaRPr lang="en-US" altLang="en-US"/>
          </a:p>
        </p:txBody>
      </p:sp>
    </p:spTree>
    <p:extLst>
      <p:ext uri="{BB962C8B-B14F-4D97-AF65-F5344CB8AC3E}">
        <p14:creationId xmlns:p14="http://schemas.microsoft.com/office/powerpoint/2010/main" val="164119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6DA67C3B-2C3C-916C-EC6E-045022B297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083690-5078-4C79-985E-0E966EA01A94}" type="slidenum">
              <a:rPr lang="en-US" altLang="en-US" smtClean="0"/>
              <a:pPr/>
              <a:t>14</a:t>
            </a:fld>
            <a:endParaRPr lang="en-US" altLang="en-US"/>
          </a:p>
        </p:txBody>
      </p:sp>
      <p:sp>
        <p:nvSpPr>
          <p:cNvPr id="5123" name="Rectangle 2">
            <a:extLst>
              <a:ext uri="{FF2B5EF4-FFF2-40B4-BE49-F238E27FC236}">
                <a16:creationId xmlns:a16="http://schemas.microsoft.com/office/drawing/2014/main" id="{F4BD3E1A-033C-A844-5289-DD5D57A9821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C5DD39C5-0C22-41D8-1BE4-3CC8029E27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31</a:t>
            </a:fld>
            <a:endParaRPr lang="en-US" altLang="en-US"/>
          </a:p>
        </p:txBody>
      </p:sp>
    </p:spTree>
    <p:extLst>
      <p:ext uri="{BB962C8B-B14F-4D97-AF65-F5344CB8AC3E}">
        <p14:creationId xmlns:p14="http://schemas.microsoft.com/office/powerpoint/2010/main" val="143055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32</a:t>
            </a:fld>
            <a:endParaRPr lang="en-US" altLang="en-US"/>
          </a:p>
        </p:txBody>
      </p:sp>
    </p:spTree>
    <p:extLst>
      <p:ext uri="{BB962C8B-B14F-4D97-AF65-F5344CB8AC3E}">
        <p14:creationId xmlns:p14="http://schemas.microsoft.com/office/powerpoint/2010/main" val="352221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33</a:t>
            </a:fld>
            <a:endParaRPr lang="en-US" altLang="en-US"/>
          </a:p>
        </p:txBody>
      </p:sp>
    </p:spTree>
    <p:extLst>
      <p:ext uri="{BB962C8B-B14F-4D97-AF65-F5344CB8AC3E}">
        <p14:creationId xmlns:p14="http://schemas.microsoft.com/office/powerpoint/2010/main" val="399986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37</a:t>
            </a:fld>
            <a:endParaRPr lang="en-US" altLang="en-US"/>
          </a:p>
        </p:txBody>
      </p:sp>
    </p:spTree>
    <p:extLst>
      <p:ext uri="{BB962C8B-B14F-4D97-AF65-F5344CB8AC3E}">
        <p14:creationId xmlns:p14="http://schemas.microsoft.com/office/powerpoint/2010/main" val="312091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39</a:t>
            </a:fld>
            <a:endParaRPr lang="en-US" altLang="en-US"/>
          </a:p>
        </p:txBody>
      </p:sp>
    </p:spTree>
    <p:extLst>
      <p:ext uri="{BB962C8B-B14F-4D97-AF65-F5344CB8AC3E}">
        <p14:creationId xmlns:p14="http://schemas.microsoft.com/office/powerpoint/2010/main" val="276980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C43A905-B6F1-44E8-8731-E43E9D5D9866}" type="slidenum">
              <a:rPr lang="en-US" altLang="en-US" smtClean="0"/>
              <a:pPr>
                <a:defRPr/>
              </a:pPr>
              <a:t>‹#›</a:t>
            </a:fld>
            <a:endParaRPr lang="en-US" altLang="en-US"/>
          </a:p>
        </p:txBody>
      </p:sp>
    </p:spTree>
    <p:extLst>
      <p:ext uri="{BB962C8B-B14F-4D97-AF65-F5344CB8AC3E}">
        <p14:creationId xmlns:p14="http://schemas.microsoft.com/office/powerpoint/2010/main" val="49236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2C3A493-0C60-4EBE-8B0F-85D557BEF3C7}" type="slidenum">
              <a:rPr lang="en-US" altLang="en-US" smtClean="0"/>
              <a:pPr>
                <a:defRPr/>
              </a:pPr>
              <a:t>‹#›</a:t>
            </a:fld>
            <a:endParaRPr lang="en-US" altLang="en-US"/>
          </a:p>
        </p:txBody>
      </p:sp>
    </p:spTree>
    <p:extLst>
      <p:ext uri="{BB962C8B-B14F-4D97-AF65-F5344CB8AC3E}">
        <p14:creationId xmlns:p14="http://schemas.microsoft.com/office/powerpoint/2010/main" val="151680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1348D95-993E-4AC2-AC4E-415CD4923924}" type="slidenum">
              <a:rPr lang="en-US" altLang="en-US" smtClean="0"/>
              <a:pPr>
                <a:defRPr/>
              </a:pPr>
              <a:t>‹#›</a:t>
            </a:fld>
            <a:endParaRPr lang="en-US" altLang="en-US"/>
          </a:p>
        </p:txBody>
      </p:sp>
    </p:spTree>
    <p:extLst>
      <p:ext uri="{BB962C8B-B14F-4D97-AF65-F5344CB8AC3E}">
        <p14:creationId xmlns:p14="http://schemas.microsoft.com/office/powerpoint/2010/main" val="255986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2/25/2025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006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2/25/2025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708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2/25/2025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0696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2/25/2025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061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2/25/2025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9933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2/25/2025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06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2/25/2025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476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2/25/2025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1152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2FF36F3-B0E5-4A6A-A626-D38030606DD9}" type="slidenum">
              <a:rPr lang="en-US" altLang="en-US" smtClean="0"/>
              <a:pPr>
                <a:defRPr/>
              </a:pPr>
              <a:t>‹#›</a:t>
            </a:fld>
            <a:endParaRPr lang="en-US" altLang="en-US"/>
          </a:p>
        </p:txBody>
      </p:sp>
    </p:spTree>
    <p:extLst>
      <p:ext uri="{BB962C8B-B14F-4D97-AF65-F5344CB8AC3E}">
        <p14:creationId xmlns:p14="http://schemas.microsoft.com/office/powerpoint/2010/main" val="210877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2/25/2025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294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4C5D011-DB31-4699-BBED-0665183DAA72}" type="slidenum">
              <a:rPr lang="en-US" altLang="en-US" smtClean="0"/>
              <a:pPr>
                <a:defRPr/>
              </a:pPr>
              <a:t>‹#›</a:t>
            </a:fld>
            <a:endParaRPr lang="en-US" altLang="en-US"/>
          </a:p>
        </p:txBody>
      </p:sp>
    </p:spTree>
    <p:extLst>
      <p:ext uri="{BB962C8B-B14F-4D97-AF65-F5344CB8AC3E}">
        <p14:creationId xmlns:p14="http://schemas.microsoft.com/office/powerpoint/2010/main" val="312578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4D5E779-D688-411C-8592-C7EC7D078001}" type="slidenum">
              <a:rPr lang="en-US" altLang="en-US" smtClean="0"/>
              <a:pPr>
                <a:defRPr/>
              </a:pPr>
              <a:t>‹#›</a:t>
            </a:fld>
            <a:endParaRPr lang="en-US" altLang="en-US"/>
          </a:p>
        </p:txBody>
      </p:sp>
    </p:spTree>
    <p:extLst>
      <p:ext uri="{BB962C8B-B14F-4D97-AF65-F5344CB8AC3E}">
        <p14:creationId xmlns:p14="http://schemas.microsoft.com/office/powerpoint/2010/main" val="427016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EFBE373-0B0A-4784-A849-7A8B2E8ADAAD}" type="slidenum">
              <a:rPr lang="en-US" altLang="en-US" smtClean="0"/>
              <a:pPr>
                <a:defRPr/>
              </a:pPr>
              <a:t>‹#›</a:t>
            </a:fld>
            <a:endParaRPr lang="en-US" altLang="en-US"/>
          </a:p>
        </p:txBody>
      </p:sp>
    </p:spTree>
    <p:extLst>
      <p:ext uri="{BB962C8B-B14F-4D97-AF65-F5344CB8AC3E}">
        <p14:creationId xmlns:p14="http://schemas.microsoft.com/office/powerpoint/2010/main" val="372551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A9919E8E-A351-44BE-8B9E-76B1D037A319}" type="slidenum">
              <a:rPr lang="en-US" altLang="en-US" smtClean="0"/>
              <a:pPr>
                <a:defRPr/>
              </a:pPr>
              <a:t>‹#›</a:t>
            </a:fld>
            <a:endParaRPr lang="en-US" altLang="en-US"/>
          </a:p>
        </p:txBody>
      </p:sp>
    </p:spTree>
    <p:extLst>
      <p:ext uri="{BB962C8B-B14F-4D97-AF65-F5344CB8AC3E}">
        <p14:creationId xmlns:p14="http://schemas.microsoft.com/office/powerpoint/2010/main" val="314073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F6CB62FA-8776-46C6-8673-00AB8FE0EB97}" type="slidenum">
              <a:rPr lang="en-US" altLang="en-US" smtClean="0"/>
              <a:pPr>
                <a:defRPr/>
              </a:pPr>
              <a:t>‹#›</a:t>
            </a:fld>
            <a:endParaRPr lang="en-US" altLang="en-US"/>
          </a:p>
        </p:txBody>
      </p:sp>
    </p:spTree>
    <p:extLst>
      <p:ext uri="{BB962C8B-B14F-4D97-AF65-F5344CB8AC3E}">
        <p14:creationId xmlns:p14="http://schemas.microsoft.com/office/powerpoint/2010/main" val="369479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0B2EB36-D1C5-4FE9-BB84-8247ED3659A8}" type="slidenum">
              <a:rPr lang="en-US" altLang="en-US" smtClean="0"/>
              <a:pPr>
                <a:defRPr/>
              </a:pPr>
              <a:t>‹#›</a:t>
            </a:fld>
            <a:endParaRPr lang="en-US" altLang="en-US"/>
          </a:p>
        </p:txBody>
      </p:sp>
    </p:spTree>
    <p:extLst>
      <p:ext uri="{BB962C8B-B14F-4D97-AF65-F5344CB8AC3E}">
        <p14:creationId xmlns:p14="http://schemas.microsoft.com/office/powerpoint/2010/main" val="224564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8F51003-3B92-420C-8BB2-5F0738E3FA4B}" type="slidenum">
              <a:rPr lang="en-US" altLang="en-US" smtClean="0"/>
              <a:pPr>
                <a:defRPr/>
              </a:pPr>
              <a:t>‹#›</a:t>
            </a:fld>
            <a:endParaRPr lang="en-US" altLang="en-US"/>
          </a:p>
        </p:txBody>
      </p:sp>
    </p:spTree>
    <p:extLst>
      <p:ext uri="{BB962C8B-B14F-4D97-AF65-F5344CB8AC3E}">
        <p14:creationId xmlns:p14="http://schemas.microsoft.com/office/powerpoint/2010/main" val="251073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FB52B4-B65F-4168-9BB6-AE7ABD60D25F}" type="slidenum">
              <a:rPr lang="en-US" altLang="en-US" smtClean="0"/>
              <a:pPr>
                <a:defRPr/>
              </a:pPr>
              <a:t>‹#›</a:t>
            </a:fld>
            <a:endParaRPr lang="en-US" altLang="en-US"/>
          </a:p>
        </p:txBody>
      </p:sp>
    </p:spTree>
    <p:extLst>
      <p:ext uri="{BB962C8B-B14F-4D97-AF65-F5344CB8AC3E}">
        <p14:creationId xmlns:p14="http://schemas.microsoft.com/office/powerpoint/2010/main" val="39585670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2/25/2025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5672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3" Type="http://schemas.microsoft.com/office/2007/relationships/media" Target="../media/media1.m4a"/><Relationship Id="rId7" Type="http://schemas.openxmlformats.org/officeDocument/2006/relationships/image" Target="../media/image29.svg"/><Relationship Id="rId12" Type="http://schemas.openxmlformats.org/officeDocument/2006/relationships/image" Target="../media/image32.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28.png"/><Relationship Id="rId11" Type="http://schemas.openxmlformats.org/officeDocument/2006/relationships/image" Target="../media/image2.sv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audio" Target="../media/media1.m4a"/><Relationship Id="rId9" Type="http://schemas.openxmlformats.org/officeDocument/2006/relationships/image" Target="../media/image31.sv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38.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9.bin"/><Relationship Id="rId4" Type="http://schemas.openxmlformats.org/officeDocument/2006/relationships/image" Target="../media/image40.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6.wmf"/><Relationship Id="rId3" Type="http://schemas.openxmlformats.org/officeDocument/2006/relationships/image" Target="../media/image45.png"/><Relationship Id="rId7" Type="http://schemas.openxmlformats.org/officeDocument/2006/relationships/image" Target="../media/image43.wmf"/><Relationship Id="rId12" Type="http://schemas.openxmlformats.org/officeDocument/2006/relationships/oleObject" Target="../embeddings/oleObject14.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11.bin"/><Relationship Id="rId11" Type="http://schemas.openxmlformats.org/officeDocument/2006/relationships/image" Target="../media/image45.emf"/><Relationship Id="rId5" Type="http://schemas.openxmlformats.org/officeDocument/2006/relationships/image" Target="../media/image4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44.emf"/></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47.w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2.svg"/><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0.emf"/><Relationship Id="rId4" Type="http://schemas.openxmlformats.org/officeDocument/2006/relationships/oleObject" Target="../embeddings/oleObject18.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oleObject" Target="../embeddings/oleObject20.bin"/><Relationship Id="rId4" Type="http://schemas.openxmlformats.org/officeDocument/2006/relationships/image" Target="../media/image51.emf"/></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oleObject" Target="../embeddings/oleObject22.bin"/><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25.bin"/><Relationship Id="rId5" Type="http://schemas.openxmlformats.org/officeDocument/2006/relationships/image" Target="../media/image56.wmf"/><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9.emf"/><Relationship Id="rId7" Type="http://schemas.openxmlformats.org/officeDocument/2006/relationships/oleObject" Target="../embeddings/oleObject4.bin"/><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0.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2F872F-2077-4A2C-7868-098D9D800C8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a14:imgEffect>
                  </a14:imgLayer>
                </a14:imgProps>
              </a:ext>
            </a:extLst>
          </a:blip>
          <a:srcRect l="35694" t="30370" r="32709" b="56667"/>
          <a:stretch/>
        </p:blipFill>
        <p:spPr>
          <a:xfrm>
            <a:off x="838200" y="1295400"/>
            <a:ext cx="10363200" cy="2391508"/>
          </a:xfrm>
          <a:prstGeom prst="rect">
            <a:avLst/>
          </a:prstGeom>
        </p:spPr>
      </p:pic>
    </p:spTree>
    <p:extLst>
      <p:ext uri="{BB962C8B-B14F-4D97-AF65-F5344CB8AC3E}">
        <p14:creationId xmlns:p14="http://schemas.microsoft.com/office/powerpoint/2010/main" val="130700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2DF584-8388-FE7A-A476-369AD0E894A8}"/>
              </a:ext>
            </a:extLst>
          </p:cNvPr>
          <p:cNvPicPr>
            <a:picLocks noChangeAspect="1"/>
          </p:cNvPicPr>
          <p:nvPr/>
        </p:nvPicPr>
        <p:blipFill rotWithShape="1">
          <a:blip r:embed="rId2"/>
          <a:srcRect l="16876" t="27778" r="16250" b="34444"/>
          <a:stretch/>
        </p:blipFill>
        <p:spPr>
          <a:xfrm>
            <a:off x="57150" y="86541"/>
            <a:ext cx="11582400" cy="3680389"/>
          </a:xfrm>
          <a:prstGeom prst="rect">
            <a:avLst/>
          </a:prstGeom>
        </p:spPr>
      </p:pic>
      <p:sp>
        <p:nvSpPr>
          <p:cNvPr id="4" name="TextBox 3">
            <a:extLst>
              <a:ext uri="{FF2B5EF4-FFF2-40B4-BE49-F238E27FC236}">
                <a16:creationId xmlns:a16="http://schemas.microsoft.com/office/drawing/2014/main" id="{3E911AA9-F325-A3C7-6F56-557698CE412A}"/>
              </a:ext>
            </a:extLst>
          </p:cNvPr>
          <p:cNvSpPr txBox="1"/>
          <p:nvPr/>
        </p:nvSpPr>
        <p:spPr>
          <a:xfrm>
            <a:off x="5029200" y="3754355"/>
            <a:ext cx="1638300" cy="461665"/>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Calibri" panose="020F0502020204030204" pitchFamily="34" charset="0"/>
              </a:rPr>
              <a:t>GIẢI</a:t>
            </a:r>
            <a:endParaRPr lang="en-US" sz="2400" dirty="0"/>
          </a:p>
        </p:txBody>
      </p:sp>
      <p:pic>
        <p:nvPicPr>
          <p:cNvPr id="5" name="Picture 4">
            <a:extLst>
              <a:ext uri="{FF2B5EF4-FFF2-40B4-BE49-F238E27FC236}">
                <a16:creationId xmlns:a16="http://schemas.microsoft.com/office/drawing/2014/main" id="{790024E0-FE44-1B5F-DB2C-52A39F4FD5C1}"/>
              </a:ext>
            </a:extLst>
          </p:cNvPr>
          <p:cNvPicPr>
            <a:picLocks noChangeAspect="1"/>
          </p:cNvPicPr>
          <p:nvPr/>
        </p:nvPicPr>
        <p:blipFill rotWithShape="1">
          <a:blip r:embed="rId3"/>
          <a:srcRect r="18498"/>
          <a:stretch/>
        </p:blipFill>
        <p:spPr>
          <a:xfrm>
            <a:off x="609600" y="4114800"/>
            <a:ext cx="9829801" cy="914400"/>
          </a:xfrm>
          <a:prstGeom prst="rect">
            <a:avLst/>
          </a:prstGeom>
        </p:spPr>
      </p:pic>
      <p:pic>
        <p:nvPicPr>
          <p:cNvPr id="6" name="Picture 5">
            <a:extLst>
              <a:ext uri="{FF2B5EF4-FFF2-40B4-BE49-F238E27FC236}">
                <a16:creationId xmlns:a16="http://schemas.microsoft.com/office/drawing/2014/main" id="{BE687CA4-C4CC-8EE3-5F27-6FFBDBFD062D}"/>
              </a:ext>
            </a:extLst>
          </p:cNvPr>
          <p:cNvPicPr>
            <a:picLocks noChangeAspect="1"/>
          </p:cNvPicPr>
          <p:nvPr/>
        </p:nvPicPr>
        <p:blipFill>
          <a:blip r:embed="rId4"/>
          <a:stretch>
            <a:fillRect/>
          </a:stretch>
        </p:blipFill>
        <p:spPr>
          <a:xfrm>
            <a:off x="685800" y="5046442"/>
            <a:ext cx="10439400" cy="1121546"/>
          </a:xfrm>
          <a:prstGeom prst="rect">
            <a:avLst/>
          </a:prstGeom>
        </p:spPr>
      </p:pic>
    </p:spTree>
    <p:extLst>
      <p:ext uri="{BB962C8B-B14F-4D97-AF65-F5344CB8AC3E}">
        <p14:creationId xmlns:p14="http://schemas.microsoft.com/office/powerpoint/2010/main" val="107122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52DF3E-A26B-BEEC-23CA-A922489A07E3}"/>
              </a:ext>
            </a:extLst>
          </p:cNvPr>
          <p:cNvSpPr txBox="1"/>
          <p:nvPr/>
        </p:nvSpPr>
        <p:spPr>
          <a:xfrm>
            <a:off x="304800" y="152400"/>
            <a:ext cx="9906000" cy="584775"/>
          </a:xfrm>
          <a:prstGeom prst="rect">
            <a:avLst/>
          </a:prstGeom>
          <a:noFill/>
        </p:spPr>
        <p:txBody>
          <a:bodyPr wrap="square">
            <a:spAutoFit/>
          </a:bodyPr>
          <a:lstStyle/>
          <a:p>
            <a:r>
              <a:rPr lang="vi-VN" sz="3200" b="1" dirty="0">
                <a:effectLst/>
                <a:latin typeface="Times New Roman" panose="02020603050405020304" pitchFamily="18" charset="0"/>
                <a:ea typeface="Times New Roman" panose="02020603050405020304" pitchFamily="18" charset="0"/>
              </a:rPr>
              <a:t>3.</a:t>
            </a:r>
            <a:r>
              <a:rPr lang="en-US" sz="3200" b="1" dirty="0">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rPr>
              <a:t>Một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số</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bài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toán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về</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đại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lượng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tỉ</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lệ</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thuận</a:t>
            </a:r>
            <a:r>
              <a:rPr lang="en-US" sz="3200" b="1" dirty="0">
                <a:solidFill>
                  <a:srgbClr val="FF0000"/>
                </a:solidFill>
                <a:effectLst/>
                <a:latin typeface="Times New Roman" panose="02020603050405020304" pitchFamily="18" charset="0"/>
                <a:ea typeface="Calibri" panose="020F0502020204030204" pitchFamily="34" charset="0"/>
              </a:rPr>
              <a:t> </a:t>
            </a:r>
            <a:endParaRPr lang="en-US" sz="3200" dirty="0"/>
          </a:p>
        </p:txBody>
      </p:sp>
      <p:sp>
        <p:nvSpPr>
          <p:cNvPr id="5" name="TextBox 4">
            <a:extLst>
              <a:ext uri="{FF2B5EF4-FFF2-40B4-BE49-F238E27FC236}">
                <a16:creationId xmlns:a16="http://schemas.microsoft.com/office/drawing/2014/main" id="{6BC68476-A617-ED32-AE37-2083940CF558}"/>
              </a:ext>
            </a:extLst>
          </p:cNvPr>
          <p:cNvSpPr txBox="1"/>
          <p:nvPr/>
        </p:nvSpPr>
        <p:spPr>
          <a:xfrm>
            <a:off x="268357" y="838200"/>
            <a:ext cx="6097656"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Calibri" panose="020F0502020204030204" pitchFamily="34" charset="0"/>
              </a:rPr>
              <a:t>V</a:t>
            </a:r>
            <a:r>
              <a:rPr lang="en-US" sz="3200" b="1" dirty="0">
                <a:solidFill>
                  <a:srgbClr val="FF0000"/>
                </a:solidFill>
                <a:effectLst/>
                <a:latin typeface="Times New Roman" panose="02020603050405020304" pitchFamily="18" charset="0"/>
                <a:ea typeface="Calibri" panose="020F0502020204030204" pitchFamily="34" charset="0"/>
              </a:rPr>
              <a:t>í </a:t>
            </a:r>
            <a:r>
              <a:rPr lang="en-US" sz="3200" b="1" dirty="0" err="1">
                <a:solidFill>
                  <a:srgbClr val="FF0000"/>
                </a:solidFill>
                <a:effectLst/>
                <a:latin typeface="Times New Roman" panose="02020603050405020304" pitchFamily="18" charset="0"/>
                <a:ea typeface="Calibri" panose="020F0502020204030204" pitchFamily="34" charset="0"/>
              </a:rPr>
              <a:t>dụ</a:t>
            </a:r>
            <a:r>
              <a:rPr lang="en-US" sz="3200" b="1" dirty="0">
                <a:solidFill>
                  <a:srgbClr val="FF0000"/>
                </a:solidFill>
                <a:effectLst/>
                <a:latin typeface="Times New Roman" panose="02020603050405020304" pitchFamily="18" charset="0"/>
                <a:ea typeface="Calibri" panose="020F0502020204030204" pitchFamily="34" charset="0"/>
              </a:rPr>
              <a:t> </a:t>
            </a:r>
            <a:r>
              <a:rPr lang="vi-VN" sz="3200" b="1" dirty="0">
                <a:solidFill>
                  <a:srgbClr val="FF0000"/>
                </a:solidFill>
                <a:effectLst/>
                <a:latin typeface="Times New Roman" panose="02020603050405020304" pitchFamily="18" charset="0"/>
                <a:ea typeface="Calibri" panose="020F0502020204030204" pitchFamily="34" charset="0"/>
              </a:rPr>
              <a:t>2/ </a:t>
            </a:r>
            <a:r>
              <a:rPr lang="vi-VN" sz="3200" dirty="0">
                <a:solidFill>
                  <a:srgbClr val="002060"/>
                </a:solidFill>
                <a:effectLst/>
                <a:latin typeface="Times New Roman" panose="02020603050405020304" pitchFamily="18" charset="0"/>
                <a:ea typeface="Calibri" panose="020F0502020204030204" pitchFamily="34" charset="0"/>
              </a:rPr>
              <a:t>sgk- trang 13</a:t>
            </a:r>
            <a:r>
              <a:rPr lang="en-US" sz="3200" dirty="0">
                <a:solidFill>
                  <a:srgbClr val="002060"/>
                </a:solidFill>
                <a:effectLst/>
                <a:latin typeface="Times New Roman" panose="02020603050405020304" pitchFamily="18" charset="0"/>
                <a:ea typeface="Calibri" panose="020F0502020204030204" pitchFamily="34" charset="0"/>
              </a:rPr>
              <a:t> </a:t>
            </a:r>
            <a:endParaRPr lang="en-US" sz="3200" dirty="0"/>
          </a:p>
        </p:txBody>
      </p:sp>
      <p:pic>
        <p:nvPicPr>
          <p:cNvPr id="7" name="Picture 6">
            <a:extLst>
              <a:ext uri="{FF2B5EF4-FFF2-40B4-BE49-F238E27FC236}">
                <a16:creationId xmlns:a16="http://schemas.microsoft.com/office/drawing/2014/main" id="{0B5BB798-C0E5-41C0-2BCC-914CED22C612}"/>
              </a:ext>
            </a:extLst>
          </p:cNvPr>
          <p:cNvPicPr>
            <a:picLocks noChangeAspect="1"/>
          </p:cNvPicPr>
          <p:nvPr/>
        </p:nvPicPr>
        <p:blipFill rotWithShape="1">
          <a:blip r:embed="rId3"/>
          <a:srcRect l="16875" t="20853" r="16875" b="57778"/>
          <a:stretch/>
        </p:blipFill>
        <p:spPr>
          <a:xfrm>
            <a:off x="457200" y="1473109"/>
            <a:ext cx="11506200" cy="2188890"/>
          </a:xfrm>
          <a:prstGeom prst="rect">
            <a:avLst/>
          </a:prstGeom>
        </p:spPr>
      </p:pic>
      <p:pic>
        <p:nvPicPr>
          <p:cNvPr id="8" name="Picture 7">
            <a:extLst>
              <a:ext uri="{FF2B5EF4-FFF2-40B4-BE49-F238E27FC236}">
                <a16:creationId xmlns:a16="http://schemas.microsoft.com/office/drawing/2014/main" id="{4B4E3363-8163-334A-779B-2BCE7A64CD86}"/>
              </a:ext>
            </a:extLst>
          </p:cNvPr>
          <p:cNvPicPr>
            <a:picLocks noChangeAspect="1"/>
          </p:cNvPicPr>
          <p:nvPr/>
        </p:nvPicPr>
        <p:blipFill rotWithShape="1">
          <a:blip r:embed="rId4"/>
          <a:srcRect b="46314"/>
          <a:stretch/>
        </p:blipFill>
        <p:spPr>
          <a:xfrm>
            <a:off x="304800" y="3748621"/>
            <a:ext cx="11622301" cy="1509179"/>
          </a:xfrm>
          <a:prstGeom prst="rect">
            <a:avLst/>
          </a:prstGeom>
        </p:spPr>
      </p:pic>
      <p:pic>
        <p:nvPicPr>
          <p:cNvPr id="9" name="Picture 8">
            <a:extLst>
              <a:ext uri="{FF2B5EF4-FFF2-40B4-BE49-F238E27FC236}">
                <a16:creationId xmlns:a16="http://schemas.microsoft.com/office/drawing/2014/main" id="{F1195CB3-9E1E-0E06-107F-27B87CD01FCF}"/>
              </a:ext>
            </a:extLst>
          </p:cNvPr>
          <p:cNvPicPr>
            <a:picLocks noChangeAspect="1"/>
          </p:cNvPicPr>
          <p:nvPr/>
        </p:nvPicPr>
        <p:blipFill rotWithShape="1">
          <a:blip r:embed="rId4"/>
          <a:srcRect t="52485"/>
          <a:stretch/>
        </p:blipFill>
        <p:spPr>
          <a:xfrm>
            <a:off x="457200" y="5357258"/>
            <a:ext cx="10342393" cy="1008559"/>
          </a:xfrm>
          <a:prstGeom prst="rect">
            <a:avLst/>
          </a:prstGeom>
        </p:spPr>
      </p:pic>
    </p:spTree>
    <p:extLst>
      <p:ext uri="{BB962C8B-B14F-4D97-AF65-F5344CB8AC3E}">
        <p14:creationId xmlns:p14="http://schemas.microsoft.com/office/powerpoint/2010/main" val="341216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B2BD7-E2E7-ED4F-0455-63F9E1FF7460}"/>
              </a:ext>
            </a:extLst>
          </p:cNvPr>
          <p:cNvPicPr>
            <a:picLocks noChangeAspect="1"/>
          </p:cNvPicPr>
          <p:nvPr/>
        </p:nvPicPr>
        <p:blipFill rotWithShape="1">
          <a:blip r:embed="rId2"/>
          <a:srcRect l="16875" t="39064" r="15000" b="45556"/>
          <a:stretch/>
        </p:blipFill>
        <p:spPr>
          <a:xfrm>
            <a:off x="304800" y="304800"/>
            <a:ext cx="11173532" cy="1447799"/>
          </a:xfrm>
          <a:prstGeom prst="rect">
            <a:avLst/>
          </a:prstGeom>
        </p:spPr>
      </p:pic>
      <p:pic>
        <p:nvPicPr>
          <p:cNvPr id="5" name="Picture 4">
            <a:extLst>
              <a:ext uri="{FF2B5EF4-FFF2-40B4-BE49-F238E27FC236}">
                <a16:creationId xmlns:a16="http://schemas.microsoft.com/office/drawing/2014/main" id="{D85AF701-9064-3A87-752C-7F521BEEC713}"/>
              </a:ext>
            </a:extLst>
          </p:cNvPr>
          <p:cNvPicPr>
            <a:picLocks noChangeAspect="1"/>
          </p:cNvPicPr>
          <p:nvPr/>
        </p:nvPicPr>
        <p:blipFill rotWithShape="1">
          <a:blip r:embed="rId3"/>
          <a:srcRect t="31353"/>
          <a:stretch/>
        </p:blipFill>
        <p:spPr>
          <a:xfrm>
            <a:off x="838200" y="2339562"/>
            <a:ext cx="9661810" cy="784637"/>
          </a:xfrm>
          <a:prstGeom prst="rect">
            <a:avLst/>
          </a:prstGeom>
        </p:spPr>
      </p:pic>
      <p:pic>
        <p:nvPicPr>
          <p:cNvPr id="6" name="Picture 5">
            <a:extLst>
              <a:ext uri="{FF2B5EF4-FFF2-40B4-BE49-F238E27FC236}">
                <a16:creationId xmlns:a16="http://schemas.microsoft.com/office/drawing/2014/main" id="{AB62150F-5BF2-C0D3-F23F-3A788DA8EC5E}"/>
              </a:ext>
            </a:extLst>
          </p:cNvPr>
          <p:cNvPicPr>
            <a:picLocks noChangeAspect="1"/>
          </p:cNvPicPr>
          <p:nvPr/>
        </p:nvPicPr>
        <p:blipFill>
          <a:blip r:embed="rId4"/>
          <a:stretch>
            <a:fillRect/>
          </a:stretch>
        </p:blipFill>
        <p:spPr>
          <a:xfrm>
            <a:off x="838200" y="3331400"/>
            <a:ext cx="9513132" cy="707200"/>
          </a:xfrm>
          <a:prstGeom prst="rect">
            <a:avLst/>
          </a:prstGeom>
        </p:spPr>
      </p:pic>
      <p:pic>
        <p:nvPicPr>
          <p:cNvPr id="9" name="Picture 8">
            <a:extLst>
              <a:ext uri="{FF2B5EF4-FFF2-40B4-BE49-F238E27FC236}">
                <a16:creationId xmlns:a16="http://schemas.microsoft.com/office/drawing/2014/main" id="{61082B5A-8473-E322-8736-0E14C1FDF3A1}"/>
              </a:ext>
            </a:extLst>
          </p:cNvPr>
          <p:cNvPicPr>
            <a:picLocks noChangeAspect="1"/>
          </p:cNvPicPr>
          <p:nvPr/>
        </p:nvPicPr>
        <p:blipFill rotWithShape="1">
          <a:blip r:embed="rId5"/>
          <a:srcRect r="16834"/>
          <a:stretch/>
        </p:blipFill>
        <p:spPr>
          <a:xfrm>
            <a:off x="811695" y="4038600"/>
            <a:ext cx="7911691" cy="707200"/>
          </a:xfrm>
          <a:prstGeom prst="rect">
            <a:avLst/>
          </a:prstGeom>
        </p:spPr>
      </p:pic>
      <p:sp>
        <p:nvSpPr>
          <p:cNvPr id="7" name="TextBox 6">
            <a:extLst>
              <a:ext uri="{FF2B5EF4-FFF2-40B4-BE49-F238E27FC236}">
                <a16:creationId xmlns:a16="http://schemas.microsoft.com/office/drawing/2014/main" id="{7ADC709A-9A00-E41B-2B4B-A441FD60E393}"/>
              </a:ext>
            </a:extLst>
          </p:cNvPr>
          <p:cNvSpPr txBox="1"/>
          <p:nvPr/>
        </p:nvSpPr>
        <p:spPr>
          <a:xfrm>
            <a:off x="4908966" y="1784471"/>
            <a:ext cx="1371600" cy="523220"/>
          </a:xfrm>
          <a:prstGeom prst="rect">
            <a:avLst/>
          </a:prstGeom>
          <a:noFill/>
        </p:spPr>
        <p:txBody>
          <a:bodyPr wrap="square">
            <a:spAutoFit/>
          </a:bodyPr>
          <a:lstStyle/>
          <a:p>
            <a:r>
              <a:rPr lang="vi-VN" sz="2800" b="1" dirty="0">
                <a:solidFill>
                  <a:srgbClr val="0033CC"/>
                </a:solidFill>
                <a:effectLst/>
                <a:latin typeface="Times New Roman" panose="02020603050405020304" pitchFamily="18" charset="0"/>
                <a:ea typeface="Calibri" panose="020F0502020204030204" pitchFamily="34" charset="0"/>
              </a:rPr>
              <a:t>GIẢI </a:t>
            </a:r>
            <a:r>
              <a:rPr lang="fr-FR" sz="2800" dirty="0">
                <a:solidFill>
                  <a:srgbClr val="FF0000"/>
                </a:solidFill>
                <a:effectLst/>
                <a:latin typeface="Times New Roman" panose="02020603050405020304" pitchFamily="18" charset="0"/>
                <a:ea typeface="Calibri" panose="020F0502020204030204" pitchFamily="34" charset="0"/>
              </a:rPr>
              <a:t>	</a:t>
            </a:r>
            <a:endParaRPr lang="en-US" sz="2800" dirty="0"/>
          </a:p>
        </p:txBody>
      </p:sp>
      <p:pic>
        <p:nvPicPr>
          <p:cNvPr id="4" name="Picture 3">
            <a:extLst>
              <a:ext uri="{FF2B5EF4-FFF2-40B4-BE49-F238E27FC236}">
                <a16:creationId xmlns:a16="http://schemas.microsoft.com/office/drawing/2014/main" id="{6992F1E0-FCA2-9247-199A-F093E5CDA12D}"/>
              </a:ext>
            </a:extLst>
          </p:cNvPr>
          <p:cNvPicPr>
            <a:picLocks noChangeAspect="1"/>
          </p:cNvPicPr>
          <p:nvPr/>
        </p:nvPicPr>
        <p:blipFill rotWithShape="1">
          <a:blip r:embed="rId6"/>
          <a:srcRect l="28750" t="61111" r="28450" b="34445"/>
          <a:stretch/>
        </p:blipFill>
        <p:spPr>
          <a:xfrm>
            <a:off x="609600" y="5311362"/>
            <a:ext cx="10714458" cy="784637"/>
          </a:xfrm>
          <a:prstGeom prst="rect">
            <a:avLst/>
          </a:prstGeom>
        </p:spPr>
      </p:pic>
    </p:spTree>
    <p:extLst>
      <p:ext uri="{BB962C8B-B14F-4D97-AF65-F5344CB8AC3E}">
        <p14:creationId xmlns:p14="http://schemas.microsoft.com/office/powerpoint/2010/main" val="386170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74171" y="286603"/>
            <a:ext cx="11758849" cy="1450757"/>
          </a:xfrm>
        </p:spPr>
        <p:txBody>
          <a:bodyPr>
            <a:norm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LUYỆN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TẬP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LƯỢNG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TỈ</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THUẬN</a:t>
            </a:r>
            <a:endParaRPr lang="en-US" b="1" dirty="0">
              <a:solidFill>
                <a:srgbClr val="FF00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0F5C0D4B-977E-412C-A866-A85B607C95B9}"/>
              </a:ext>
            </a:extLst>
          </p:cNvPr>
          <p:cNvGrpSpPr/>
          <p:nvPr/>
        </p:nvGrpSpPr>
        <p:grpSpPr>
          <a:xfrm>
            <a:off x="444247" y="2291030"/>
            <a:ext cx="3002507" cy="3671667"/>
            <a:chOff x="444247" y="2291030"/>
            <a:chExt cx="3002507" cy="3671667"/>
          </a:xfrm>
        </p:grpSpPr>
        <p:sp>
          <p:nvSpPr>
            <p:cNvPr id="5" name="Oval 4">
              <a:extLst>
                <a:ext uri="{FF2B5EF4-FFF2-40B4-BE49-F238E27FC236}">
                  <a16:creationId xmlns:a16="http://schemas.microsoft.com/office/drawing/2014/main" id="{6FC902E2-7A43-4DDB-82F3-E34F36F10765}"/>
                </a:ext>
              </a:extLst>
            </p:cNvPr>
            <p:cNvSpPr/>
            <p:nvPr/>
          </p:nvSpPr>
          <p:spPr>
            <a:xfrm>
              <a:off x="1029736" y="2291030"/>
              <a:ext cx="1831529" cy="1866430"/>
            </a:xfrm>
            <a:prstGeom prst="ellipse">
              <a:avLst/>
            </a:prstGeom>
            <a:solidFill>
              <a:srgbClr val="C0000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6" name="Rectangle 5" descr="Sign Language">
              <a:extLst>
                <a:ext uri="{FF2B5EF4-FFF2-40B4-BE49-F238E27FC236}">
                  <a16:creationId xmlns:a16="http://schemas.microsoft.com/office/drawing/2014/main" id="{4218E4E6-A48E-479C-817B-9047F2B7E7FD}"/>
                </a:ext>
              </a:extLst>
            </p:cNvPr>
            <p:cNvSpPr/>
            <p:nvPr/>
          </p:nvSpPr>
          <p:spPr>
            <a:xfrm>
              <a:off x="1420062" y="2688796"/>
              <a:ext cx="1050878" cy="1070902"/>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8C3AE3C4-F142-4CFD-AB96-F698CE6E1431}"/>
                </a:ext>
              </a:extLst>
            </p:cNvPr>
            <p:cNvSpPr/>
            <p:nvPr/>
          </p:nvSpPr>
          <p:spPr>
            <a:xfrm>
              <a:off x="444247" y="4738809"/>
              <a:ext cx="3002507" cy="1223888"/>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577850" rtl="0" eaLnBrk="1" fontAlgn="auto" latinLnBrk="0" hangingPunct="1">
                <a:lnSpc>
                  <a:spcPct val="100000"/>
                </a:lnSpc>
                <a:spcBef>
                  <a:spcPct val="0"/>
                </a:spcBef>
                <a:spcAft>
                  <a:spcPct val="35000"/>
                </a:spcAft>
                <a:buClrTx/>
                <a:buSzTx/>
                <a:buFontTx/>
                <a:buNone/>
                <a:tabLst/>
                <a:defRPr cap="all"/>
              </a:pPr>
              <a:r>
                <a:rPr kumimoji="0" lang="en-US" sz="2800" b="0" i="0" u="none" strike="noStrike" kern="1200" cap="all" spc="0" normalizeH="0" baseline="0" noProof="0" dirty="0" err="1">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khởi</a:t>
              </a:r>
              <a:r>
                <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all" spc="0" normalizeH="0" baseline="0" noProof="0" dirty="0" err="1">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động</a:t>
              </a:r>
              <a:endPar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30C4AA36-4DF5-4130-8FD8-043DD2ACFC63}"/>
              </a:ext>
            </a:extLst>
          </p:cNvPr>
          <p:cNvGrpSpPr/>
          <p:nvPr/>
        </p:nvGrpSpPr>
        <p:grpSpPr>
          <a:xfrm>
            <a:off x="3251591" y="2260435"/>
            <a:ext cx="3002507" cy="3671664"/>
            <a:chOff x="3251591" y="2260435"/>
            <a:chExt cx="3002507" cy="3671664"/>
          </a:xfrm>
        </p:grpSpPr>
        <p:sp>
          <p:nvSpPr>
            <p:cNvPr id="8" name="Oval 7">
              <a:extLst>
                <a:ext uri="{FF2B5EF4-FFF2-40B4-BE49-F238E27FC236}">
                  <a16:creationId xmlns:a16="http://schemas.microsoft.com/office/drawing/2014/main" id="{D4A2CD38-818C-4C56-9AE0-C1C5F438E802}"/>
                </a:ext>
              </a:extLst>
            </p:cNvPr>
            <p:cNvSpPr/>
            <p:nvPr/>
          </p:nvSpPr>
          <p:spPr>
            <a:xfrm>
              <a:off x="3837080" y="2260435"/>
              <a:ext cx="1831529" cy="1866430"/>
            </a:xfrm>
            <a:prstGeom prst="ellipse">
              <a:avLst/>
            </a:prstGeom>
            <a:solidFill>
              <a:srgbClr val="FFC00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9" name="Rectangle 8" descr="Head with gears">
              <a:extLst>
                <a:ext uri="{FF2B5EF4-FFF2-40B4-BE49-F238E27FC236}">
                  <a16:creationId xmlns:a16="http://schemas.microsoft.com/office/drawing/2014/main" id="{40536CDD-1CC1-4811-8FFC-8D887CC0708C}"/>
                </a:ext>
              </a:extLst>
            </p:cNvPr>
            <p:cNvSpPr/>
            <p:nvPr/>
          </p:nvSpPr>
          <p:spPr>
            <a:xfrm>
              <a:off x="4227406" y="2658198"/>
              <a:ext cx="1050878" cy="107090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18453C27-4967-45FE-A002-76C7C4F8D692}"/>
                </a:ext>
              </a:extLst>
            </p:cNvPr>
            <p:cNvSpPr/>
            <p:nvPr/>
          </p:nvSpPr>
          <p:spPr>
            <a:xfrm>
              <a:off x="3251591" y="4708211"/>
              <a:ext cx="3002507" cy="1223888"/>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577850" rtl="0" eaLnBrk="1" fontAlgn="auto" latinLnBrk="0" hangingPunct="1">
                <a:lnSpc>
                  <a:spcPct val="100000"/>
                </a:lnSpc>
                <a:spcBef>
                  <a:spcPct val="0"/>
                </a:spcBef>
                <a:spcAft>
                  <a:spcPct val="35000"/>
                </a:spcAft>
                <a:buClrTx/>
                <a:buSzTx/>
                <a:buFontTx/>
                <a:buNone/>
                <a:tabLst/>
                <a:defRPr cap="all"/>
              </a:pPr>
              <a:r>
                <a:rPr kumimoji="0" lang="en-US" sz="2800" b="0" i="0" u="none" strike="noStrike" kern="1200" cap="all" spc="0" normalizeH="0" baseline="0" noProof="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 TẬP</a:t>
              </a:r>
              <a:endPar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4" name="Group 3">
            <a:extLst>
              <a:ext uri="{FF2B5EF4-FFF2-40B4-BE49-F238E27FC236}">
                <a16:creationId xmlns:a16="http://schemas.microsoft.com/office/drawing/2014/main" id="{6B86C217-884D-48C3-A91F-E738DCF7524B}"/>
              </a:ext>
            </a:extLst>
          </p:cNvPr>
          <p:cNvGrpSpPr/>
          <p:nvPr/>
        </p:nvGrpSpPr>
        <p:grpSpPr>
          <a:xfrm>
            <a:off x="6123168" y="2245136"/>
            <a:ext cx="3002507" cy="3671665"/>
            <a:chOff x="6123168" y="2245136"/>
            <a:chExt cx="3002507" cy="3671665"/>
          </a:xfrm>
        </p:grpSpPr>
        <p:sp>
          <p:nvSpPr>
            <p:cNvPr id="11" name="Oval 10">
              <a:extLst>
                <a:ext uri="{FF2B5EF4-FFF2-40B4-BE49-F238E27FC236}">
                  <a16:creationId xmlns:a16="http://schemas.microsoft.com/office/drawing/2014/main" id="{6A059970-34CB-40BB-A19D-4076E5320B83}"/>
                </a:ext>
              </a:extLst>
            </p:cNvPr>
            <p:cNvSpPr/>
            <p:nvPr/>
          </p:nvSpPr>
          <p:spPr>
            <a:xfrm>
              <a:off x="6708655" y="2245136"/>
              <a:ext cx="1831529" cy="1866430"/>
            </a:xfrm>
            <a:prstGeom prst="ellipse">
              <a:avLst/>
            </a:prstGeom>
            <a:solidFill>
              <a:srgbClr val="00B0F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12" name="Rectangle 11" descr="Pencil">
              <a:extLst>
                <a:ext uri="{FF2B5EF4-FFF2-40B4-BE49-F238E27FC236}">
                  <a16:creationId xmlns:a16="http://schemas.microsoft.com/office/drawing/2014/main" id="{EE13B2DB-D25E-4152-96A2-0FD792FCC943}"/>
                </a:ext>
              </a:extLst>
            </p:cNvPr>
            <p:cNvSpPr/>
            <p:nvPr/>
          </p:nvSpPr>
          <p:spPr>
            <a:xfrm>
              <a:off x="7098981" y="2642898"/>
              <a:ext cx="1050878" cy="107090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Speak Pro" panose="020F0502020204030204"/>
                <a:ea typeface="+mn-ea"/>
                <a:cs typeface="+mn-cs"/>
              </a:endParaRPr>
            </a:p>
          </p:txBody>
        </p:sp>
        <p:sp>
          <p:nvSpPr>
            <p:cNvPr id="13" name="Freeform: Shape 12">
              <a:extLst>
                <a:ext uri="{FF2B5EF4-FFF2-40B4-BE49-F238E27FC236}">
                  <a16:creationId xmlns:a16="http://schemas.microsoft.com/office/drawing/2014/main" id="{8E6743A7-C1BA-41B3-8CB8-6F7AAAE57436}"/>
                </a:ext>
              </a:extLst>
            </p:cNvPr>
            <p:cNvSpPr/>
            <p:nvPr/>
          </p:nvSpPr>
          <p:spPr>
            <a:xfrm>
              <a:off x="6123168" y="4692913"/>
              <a:ext cx="3002507" cy="1223888"/>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577850" rtl="0" eaLnBrk="1" fontAlgn="auto" latinLnBrk="0" hangingPunct="1">
                <a:lnSpc>
                  <a:spcPct val="100000"/>
                </a:lnSpc>
                <a:spcBef>
                  <a:spcPct val="0"/>
                </a:spcBef>
                <a:spcAft>
                  <a:spcPct val="35000"/>
                </a:spcAft>
                <a:buClrTx/>
                <a:buSzTx/>
                <a:buFontTx/>
                <a:buNone/>
                <a:tabLst/>
                <a:defRPr cap="all"/>
              </a:pPr>
              <a:r>
                <a:rPr kumimoji="0" lang="en-US" sz="2800" b="0" i="0" u="none" strike="noStrike" kern="1200" cap="all" spc="0" normalizeH="0" baseline="0" noProof="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THỰC HÀNH</a:t>
              </a:r>
              <a:endPar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6" name="Group 15">
            <a:extLst>
              <a:ext uri="{FF2B5EF4-FFF2-40B4-BE49-F238E27FC236}">
                <a16:creationId xmlns:a16="http://schemas.microsoft.com/office/drawing/2014/main" id="{069A57DE-4AEF-4C2D-91E5-B08E20CD958C}"/>
              </a:ext>
            </a:extLst>
          </p:cNvPr>
          <p:cNvGrpSpPr/>
          <p:nvPr/>
        </p:nvGrpSpPr>
        <p:grpSpPr>
          <a:xfrm>
            <a:off x="8930513" y="2245135"/>
            <a:ext cx="3002507" cy="3671666"/>
            <a:chOff x="8930513" y="2245135"/>
            <a:chExt cx="3002507" cy="3671666"/>
          </a:xfrm>
        </p:grpSpPr>
        <p:sp>
          <p:nvSpPr>
            <p:cNvPr id="18" name="Oval 17">
              <a:extLst>
                <a:ext uri="{FF2B5EF4-FFF2-40B4-BE49-F238E27FC236}">
                  <a16:creationId xmlns:a16="http://schemas.microsoft.com/office/drawing/2014/main" id="{2D5818A1-2841-4352-9DDF-2025CAED2B62}"/>
                </a:ext>
              </a:extLst>
            </p:cNvPr>
            <p:cNvSpPr/>
            <p:nvPr/>
          </p:nvSpPr>
          <p:spPr>
            <a:xfrm>
              <a:off x="9516001" y="2245135"/>
              <a:ext cx="1831530" cy="1866429"/>
            </a:xfrm>
            <a:prstGeom prst="ellipse">
              <a:avLst/>
            </a:prstGeom>
            <a:solidFill>
              <a:srgbClr val="00B050"/>
            </a:solidFill>
            <a:ln>
              <a:solidFill>
                <a:schemeClr val="accent1">
                  <a:lumMod val="60000"/>
                  <a:lumOff val="40000"/>
                </a:schemeClr>
              </a:solidFill>
            </a:ln>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19" name="Freeform: Shape 18">
              <a:extLst>
                <a:ext uri="{FF2B5EF4-FFF2-40B4-BE49-F238E27FC236}">
                  <a16:creationId xmlns:a16="http://schemas.microsoft.com/office/drawing/2014/main" id="{2329AE55-AEE7-4383-A35C-3170D68FCDC2}"/>
                </a:ext>
              </a:extLst>
            </p:cNvPr>
            <p:cNvSpPr/>
            <p:nvPr/>
          </p:nvSpPr>
          <p:spPr>
            <a:xfrm>
              <a:off x="8930513" y="4692913"/>
              <a:ext cx="3002507" cy="1223888"/>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577850" rtl="0" eaLnBrk="1" fontAlgn="auto" latinLnBrk="0" hangingPunct="1">
                <a:lnSpc>
                  <a:spcPct val="100000"/>
                </a:lnSpc>
                <a:spcBef>
                  <a:spcPct val="0"/>
                </a:spcBef>
                <a:spcAft>
                  <a:spcPct val="35000"/>
                </a:spcAft>
                <a:buClrTx/>
                <a:buSzTx/>
                <a:buFontTx/>
                <a:buNone/>
                <a:tabLst/>
                <a:defRPr cap="all"/>
              </a:pPr>
              <a:r>
                <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 DỤNG</a:t>
              </a:r>
            </a:p>
          </p:txBody>
        </p:sp>
        <p:sp>
          <p:nvSpPr>
            <p:cNvPr id="20" name="Rectangle 19" descr="Teacher">
              <a:extLst>
                <a:ext uri="{FF2B5EF4-FFF2-40B4-BE49-F238E27FC236}">
                  <a16:creationId xmlns:a16="http://schemas.microsoft.com/office/drawing/2014/main" id="{883C0293-32D8-4AB7-8387-90E7C7FE9663}"/>
                </a:ext>
              </a:extLst>
            </p:cNvPr>
            <p:cNvSpPr/>
            <p:nvPr/>
          </p:nvSpPr>
          <p:spPr>
            <a:xfrm>
              <a:off x="9906327" y="2653601"/>
              <a:ext cx="1050878" cy="1070902"/>
            </a:xfrm>
            <a:prstGeom prst="rect">
              <a:avLst/>
            </a:prstGeom>
            <a:blipFill>
              <a:blip r:embed="rId12">
                <a:extLs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Speak Pro" panose="020F0502020204030204"/>
                <a:ea typeface="+mn-ea"/>
                <a:cs typeface="+mn-cs"/>
              </a:endParaRPr>
            </a:p>
          </p:txBody>
        </p:sp>
      </p:grpSp>
      <p:pic>
        <p:nvPicPr>
          <p:cNvPr id="3" name="Audio 2">
            <a:hlinkClick r:id="" action="ppaction://media"/>
            <a:extLst>
              <a:ext uri="{FF2B5EF4-FFF2-40B4-BE49-F238E27FC236}">
                <a16:creationId xmlns:a16="http://schemas.microsoft.com/office/drawing/2014/main" id="{11F76CBF-55FD-FFF3-A4C9-3BF8B49FAE55}"/>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1633200" y="6299200"/>
            <a:ext cx="406400" cy="406400"/>
          </a:xfrm>
          <a:prstGeom prst="rect">
            <a:avLst/>
          </a:prstGeom>
        </p:spPr>
      </p:pic>
    </p:spTree>
    <p:custDataLst>
      <p:tags r:id="rId2"/>
    </p:custDataLst>
    <p:extLst>
      <p:ext uri="{BB962C8B-B14F-4D97-AF65-F5344CB8AC3E}">
        <p14:creationId xmlns:p14="http://schemas.microsoft.com/office/powerpoint/2010/main" val="2655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555" name="Group 75">
            <a:extLst>
              <a:ext uri="{FF2B5EF4-FFF2-40B4-BE49-F238E27FC236}">
                <a16:creationId xmlns:a16="http://schemas.microsoft.com/office/drawing/2014/main" id="{3598CB45-D824-CF7E-7540-D6C1AD7D5230}"/>
              </a:ext>
            </a:extLst>
          </p:cNvPr>
          <p:cNvGraphicFramePr>
            <a:graphicFrameLocks noGrp="1"/>
          </p:cNvGraphicFramePr>
          <p:nvPr>
            <p:extLst>
              <p:ext uri="{D42A27DB-BD31-4B8C-83A1-F6EECF244321}">
                <p14:modId xmlns:p14="http://schemas.microsoft.com/office/powerpoint/2010/main" val="3064628326"/>
              </p:ext>
            </p:extLst>
          </p:nvPr>
        </p:nvGraphicFramePr>
        <p:xfrm>
          <a:off x="1654175" y="2819400"/>
          <a:ext cx="8883650" cy="3013076"/>
        </p:xfrm>
        <a:graphic>
          <a:graphicData uri="http://schemas.openxmlformats.org/drawingml/2006/table">
            <a:tbl>
              <a:tblPr/>
              <a:tblGrid>
                <a:gridCol w="808037">
                  <a:extLst>
                    <a:ext uri="{9D8B030D-6E8A-4147-A177-3AD203B41FA5}">
                      <a16:colId xmlns:a16="http://schemas.microsoft.com/office/drawing/2014/main" val="20000"/>
                    </a:ext>
                  </a:extLst>
                </a:gridCol>
                <a:gridCol w="806450">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gridCol w="806450">
                  <a:extLst>
                    <a:ext uri="{9D8B030D-6E8A-4147-A177-3AD203B41FA5}">
                      <a16:colId xmlns:a16="http://schemas.microsoft.com/office/drawing/2014/main" val="20005"/>
                    </a:ext>
                  </a:extLst>
                </a:gridCol>
                <a:gridCol w="809625">
                  <a:extLst>
                    <a:ext uri="{9D8B030D-6E8A-4147-A177-3AD203B41FA5}">
                      <a16:colId xmlns:a16="http://schemas.microsoft.com/office/drawing/2014/main" val="20006"/>
                    </a:ext>
                  </a:extLst>
                </a:gridCol>
                <a:gridCol w="808038">
                  <a:extLst>
                    <a:ext uri="{9D8B030D-6E8A-4147-A177-3AD203B41FA5}">
                      <a16:colId xmlns:a16="http://schemas.microsoft.com/office/drawing/2014/main" val="20007"/>
                    </a:ext>
                  </a:extLst>
                </a:gridCol>
                <a:gridCol w="806450">
                  <a:extLst>
                    <a:ext uri="{9D8B030D-6E8A-4147-A177-3AD203B41FA5}">
                      <a16:colId xmlns:a16="http://schemas.microsoft.com/office/drawing/2014/main" val="20008"/>
                    </a:ext>
                  </a:extLst>
                </a:gridCol>
                <a:gridCol w="808037">
                  <a:extLst>
                    <a:ext uri="{9D8B030D-6E8A-4147-A177-3AD203B41FA5}">
                      <a16:colId xmlns:a16="http://schemas.microsoft.com/office/drawing/2014/main" val="20009"/>
                    </a:ext>
                  </a:extLst>
                </a:gridCol>
                <a:gridCol w="808038">
                  <a:extLst>
                    <a:ext uri="{9D8B030D-6E8A-4147-A177-3AD203B41FA5}">
                      <a16:colId xmlns:a16="http://schemas.microsoft.com/office/drawing/2014/main" val="20010"/>
                    </a:ext>
                  </a:extLst>
                </a:gridCol>
              </a:tblGrid>
              <a:tr h="98903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-4</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6</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5</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7</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79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y</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6</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-3</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9</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-6</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chữ</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Ỉ</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L</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Ệ</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U</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Ậ</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sp>
        <p:nvSpPr>
          <p:cNvPr id="4157" name="Text Box 61">
            <a:extLst>
              <a:ext uri="{FF2B5EF4-FFF2-40B4-BE49-F238E27FC236}">
                <a16:creationId xmlns:a16="http://schemas.microsoft.com/office/drawing/2014/main" id="{7516F2F2-5B4C-A67C-064E-F3E13306311D}"/>
              </a:ext>
            </a:extLst>
          </p:cNvPr>
          <p:cNvSpPr txBox="1">
            <a:spLocks noChangeArrowheads="1"/>
          </p:cNvSpPr>
          <p:nvPr/>
        </p:nvSpPr>
        <p:spPr bwMode="auto">
          <a:xfrm>
            <a:off x="1889125" y="268288"/>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u="sng">
                <a:solidFill>
                  <a:srgbClr val="FF0000"/>
                </a:solidFill>
                <a:latin typeface="Times New Roman" panose="02020603050405020304" pitchFamily="18" charset="0"/>
                <a:cs typeface="Times New Roman" panose="02020603050405020304" pitchFamily="18" charset="0"/>
              </a:rPr>
              <a:t>KHỞI ĐỘNG: </a:t>
            </a:r>
            <a:r>
              <a:rPr lang="en-US" altLang="en-US" b="1">
                <a:solidFill>
                  <a:srgbClr val="FF0000"/>
                </a:solidFill>
                <a:latin typeface="Times New Roman" panose="02020603050405020304" pitchFamily="18" charset="0"/>
                <a:cs typeface="Times New Roman" panose="02020603050405020304" pitchFamily="18" charset="0"/>
              </a:rPr>
              <a:t>Đi tìm “Ô chữ bí mật”</a:t>
            </a:r>
            <a:r>
              <a:rPr lang="en-US" altLang="en-US" b="1">
                <a:solidFill>
                  <a:srgbClr val="FF0000"/>
                </a:solidFill>
                <a:latin typeface=".VnTime" panose="020B7200000000000000" pitchFamily="34" charset="0"/>
              </a:rPr>
              <a:t>.</a:t>
            </a:r>
          </a:p>
        </p:txBody>
      </p:sp>
      <p:sp>
        <p:nvSpPr>
          <p:cNvPr id="4158" name="Text Box 62">
            <a:extLst>
              <a:ext uri="{FF2B5EF4-FFF2-40B4-BE49-F238E27FC236}">
                <a16:creationId xmlns:a16="http://schemas.microsoft.com/office/drawing/2014/main" id="{A666368C-9D03-390D-AD99-387201142DDA}"/>
              </a:ext>
            </a:extLst>
          </p:cNvPr>
          <p:cNvSpPr txBox="1">
            <a:spLocks noChangeArrowheads="1"/>
          </p:cNvSpPr>
          <p:nvPr/>
        </p:nvSpPr>
        <p:spPr bwMode="auto">
          <a:xfrm>
            <a:off x="2285999" y="976313"/>
            <a:ext cx="952500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a:latin typeface="Times New Roman" panose="02020603050405020304" pitchFamily="18" charset="0"/>
                <a:cs typeface="Times New Roman" panose="02020603050405020304" pitchFamily="18" charset="0"/>
              </a:rPr>
              <a:t>Biết x và y là hai đại lượng tỉ lệ thuận. Các em hãy điền số thích hợp vào ô trống để tìm được “ Ô chữ bí mật”. Các em có thể trả lời ô chữ bất cứ lúc nào.</a:t>
            </a:r>
          </a:p>
        </p:txBody>
      </p:sp>
      <p:sp>
        <p:nvSpPr>
          <p:cNvPr id="20548" name="AutoShape 68">
            <a:hlinkClick r:id="" action="ppaction://noaction" highlightClick="1"/>
            <a:extLst>
              <a:ext uri="{FF2B5EF4-FFF2-40B4-BE49-F238E27FC236}">
                <a16:creationId xmlns:a16="http://schemas.microsoft.com/office/drawing/2014/main" id="{3E4900C8-0C20-B373-13BF-34E3580BD74F}"/>
              </a:ext>
            </a:extLst>
          </p:cNvPr>
          <p:cNvSpPr>
            <a:spLocks noChangeArrowheads="1"/>
          </p:cNvSpPr>
          <p:nvPr/>
        </p:nvSpPr>
        <p:spPr bwMode="auto">
          <a:xfrm>
            <a:off x="4083050" y="2835274"/>
            <a:ext cx="793749" cy="968375"/>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 name="AutoShape 68">
            <a:hlinkClick r:id="" action="ppaction://noaction" highlightClick="1"/>
            <a:extLst>
              <a:ext uri="{FF2B5EF4-FFF2-40B4-BE49-F238E27FC236}">
                <a16:creationId xmlns:a16="http://schemas.microsoft.com/office/drawing/2014/main" id="{DABFC2F1-76F4-6A41-31EA-5A0C9AE81926}"/>
              </a:ext>
            </a:extLst>
          </p:cNvPr>
          <p:cNvSpPr>
            <a:spLocks noChangeArrowheads="1"/>
          </p:cNvSpPr>
          <p:nvPr/>
        </p:nvSpPr>
        <p:spPr bwMode="auto">
          <a:xfrm>
            <a:off x="6511925" y="2835274"/>
            <a:ext cx="793749" cy="968375"/>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 name="AutoShape 68">
            <a:hlinkClick r:id="" action="ppaction://noaction" highlightClick="1"/>
            <a:extLst>
              <a:ext uri="{FF2B5EF4-FFF2-40B4-BE49-F238E27FC236}">
                <a16:creationId xmlns:a16="http://schemas.microsoft.com/office/drawing/2014/main" id="{AFABE49C-1AA4-1902-4696-E73CE17EB352}"/>
              </a:ext>
            </a:extLst>
          </p:cNvPr>
          <p:cNvSpPr>
            <a:spLocks noChangeArrowheads="1"/>
          </p:cNvSpPr>
          <p:nvPr/>
        </p:nvSpPr>
        <p:spPr bwMode="auto">
          <a:xfrm>
            <a:off x="8128000" y="2835273"/>
            <a:ext cx="793749" cy="968375"/>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 name="AutoShape 68">
            <a:hlinkClick r:id="" action="ppaction://noaction" highlightClick="1"/>
            <a:extLst>
              <a:ext uri="{FF2B5EF4-FFF2-40B4-BE49-F238E27FC236}">
                <a16:creationId xmlns:a16="http://schemas.microsoft.com/office/drawing/2014/main" id="{3FC2993B-24C0-979B-A583-F5F212534D11}"/>
              </a:ext>
            </a:extLst>
          </p:cNvPr>
          <p:cNvSpPr>
            <a:spLocks noChangeArrowheads="1"/>
          </p:cNvSpPr>
          <p:nvPr/>
        </p:nvSpPr>
        <p:spPr bwMode="auto">
          <a:xfrm>
            <a:off x="9744075" y="2819400"/>
            <a:ext cx="793749" cy="968375"/>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 name="AutoShape 68">
            <a:hlinkClick r:id="" action="ppaction://noaction" highlightClick="1"/>
            <a:extLst>
              <a:ext uri="{FF2B5EF4-FFF2-40B4-BE49-F238E27FC236}">
                <a16:creationId xmlns:a16="http://schemas.microsoft.com/office/drawing/2014/main" id="{7380B596-F235-5B03-50B3-D07B3BF8DC05}"/>
              </a:ext>
            </a:extLst>
          </p:cNvPr>
          <p:cNvSpPr>
            <a:spLocks noChangeArrowheads="1"/>
          </p:cNvSpPr>
          <p:nvPr/>
        </p:nvSpPr>
        <p:spPr bwMode="auto">
          <a:xfrm>
            <a:off x="8936037" y="38163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 name="AutoShape 68">
            <a:hlinkClick r:id="" action="ppaction://noaction" highlightClick="1"/>
            <a:extLst>
              <a:ext uri="{FF2B5EF4-FFF2-40B4-BE49-F238E27FC236}">
                <a16:creationId xmlns:a16="http://schemas.microsoft.com/office/drawing/2014/main" id="{B86B72D9-9346-9C3A-7297-C54060948B7A}"/>
              </a:ext>
            </a:extLst>
          </p:cNvPr>
          <p:cNvSpPr>
            <a:spLocks noChangeArrowheads="1"/>
          </p:cNvSpPr>
          <p:nvPr/>
        </p:nvSpPr>
        <p:spPr bwMode="auto">
          <a:xfrm>
            <a:off x="7324724" y="38163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AutoShape 68">
            <a:hlinkClick r:id="" action="ppaction://noaction" highlightClick="1"/>
            <a:extLst>
              <a:ext uri="{FF2B5EF4-FFF2-40B4-BE49-F238E27FC236}">
                <a16:creationId xmlns:a16="http://schemas.microsoft.com/office/drawing/2014/main" id="{FACFB71F-D8BF-C1C1-1762-577E5A234D81}"/>
              </a:ext>
            </a:extLst>
          </p:cNvPr>
          <p:cNvSpPr>
            <a:spLocks noChangeArrowheads="1"/>
          </p:cNvSpPr>
          <p:nvPr/>
        </p:nvSpPr>
        <p:spPr bwMode="auto">
          <a:xfrm>
            <a:off x="5695951" y="3816350"/>
            <a:ext cx="796924"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 name="AutoShape 68">
            <a:hlinkClick r:id="" action="ppaction://noaction" highlightClick="1"/>
            <a:extLst>
              <a:ext uri="{FF2B5EF4-FFF2-40B4-BE49-F238E27FC236}">
                <a16:creationId xmlns:a16="http://schemas.microsoft.com/office/drawing/2014/main" id="{441EB275-FE72-2D62-FCEE-32F0B19F9F81}"/>
              </a:ext>
            </a:extLst>
          </p:cNvPr>
          <p:cNvSpPr>
            <a:spLocks noChangeArrowheads="1"/>
          </p:cNvSpPr>
          <p:nvPr/>
        </p:nvSpPr>
        <p:spPr bwMode="auto">
          <a:xfrm>
            <a:off x="4889501" y="3822698"/>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 name="AutoShape 68">
            <a:hlinkClick r:id="" action="ppaction://noaction" highlightClick="1"/>
            <a:extLst>
              <a:ext uri="{FF2B5EF4-FFF2-40B4-BE49-F238E27FC236}">
                <a16:creationId xmlns:a16="http://schemas.microsoft.com/office/drawing/2014/main" id="{8DE6C54A-A056-BF70-65B2-EAB718022851}"/>
              </a:ext>
            </a:extLst>
          </p:cNvPr>
          <p:cNvSpPr>
            <a:spLocks noChangeArrowheads="1"/>
          </p:cNvSpPr>
          <p:nvPr/>
        </p:nvSpPr>
        <p:spPr bwMode="auto">
          <a:xfrm>
            <a:off x="3276603" y="3816348"/>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 name="AutoShape 68">
            <a:hlinkClick r:id="" action="ppaction://noaction" highlightClick="1"/>
            <a:extLst>
              <a:ext uri="{FF2B5EF4-FFF2-40B4-BE49-F238E27FC236}">
                <a16:creationId xmlns:a16="http://schemas.microsoft.com/office/drawing/2014/main" id="{CDA9CE7A-861A-156F-F17D-90A8A011EFA5}"/>
              </a:ext>
            </a:extLst>
          </p:cNvPr>
          <p:cNvSpPr>
            <a:spLocks noChangeArrowheads="1"/>
          </p:cNvSpPr>
          <p:nvPr/>
        </p:nvSpPr>
        <p:spPr bwMode="auto">
          <a:xfrm>
            <a:off x="3273427" y="48196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 name="AutoShape 68">
            <a:hlinkClick r:id="" action="ppaction://noaction" highlightClick="1"/>
            <a:extLst>
              <a:ext uri="{FF2B5EF4-FFF2-40B4-BE49-F238E27FC236}">
                <a16:creationId xmlns:a16="http://schemas.microsoft.com/office/drawing/2014/main" id="{8AA3B1E4-0592-33EB-84BC-341A883AF677}"/>
              </a:ext>
            </a:extLst>
          </p:cNvPr>
          <p:cNvSpPr>
            <a:spLocks noChangeArrowheads="1"/>
          </p:cNvSpPr>
          <p:nvPr/>
        </p:nvSpPr>
        <p:spPr bwMode="auto">
          <a:xfrm>
            <a:off x="4089402" y="4821237"/>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 name="AutoShape 68">
            <a:hlinkClick r:id="" action="ppaction://noaction" highlightClick="1"/>
            <a:extLst>
              <a:ext uri="{FF2B5EF4-FFF2-40B4-BE49-F238E27FC236}">
                <a16:creationId xmlns:a16="http://schemas.microsoft.com/office/drawing/2014/main" id="{DA5FD0E9-4988-A6A0-C80C-E9E629D9C0D7}"/>
              </a:ext>
            </a:extLst>
          </p:cNvPr>
          <p:cNvSpPr>
            <a:spLocks noChangeArrowheads="1"/>
          </p:cNvSpPr>
          <p:nvPr/>
        </p:nvSpPr>
        <p:spPr bwMode="auto">
          <a:xfrm>
            <a:off x="4892677" y="481330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 name="AutoShape 68">
            <a:hlinkClick r:id="" action="ppaction://noaction" highlightClick="1"/>
            <a:extLst>
              <a:ext uri="{FF2B5EF4-FFF2-40B4-BE49-F238E27FC236}">
                <a16:creationId xmlns:a16="http://schemas.microsoft.com/office/drawing/2014/main" id="{1ABC1EDD-DD26-64D5-A44F-2F079C5E43E4}"/>
              </a:ext>
            </a:extLst>
          </p:cNvPr>
          <p:cNvSpPr>
            <a:spLocks noChangeArrowheads="1"/>
          </p:cNvSpPr>
          <p:nvPr/>
        </p:nvSpPr>
        <p:spPr bwMode="auto">
          <a:xfrm>
            <a:off x="5699126" y="48196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AutoShape 68">
            <a:hlinkClick r:id="" action="ppaction://noaction" highlightClick="1"/>
            <a:extLst>
              <a:ext uri="{FF2B5EF4-FFF2-40B4-BE49-F238E27FC236}">
                <a16:creationId xmlns:a16="http://schemas.microsoft.com/office/drawing/2014/main" id="{739CABB6-AE82-6AB4-976C-C7CAB0C548E5}"/>
              </a:ext>
            </a:extLst>
          </p:cNvPr>
          <p:cNvSpPr>
            <a:spLocks noChangeArrowheads="1"/>
          </p:cNvSpPr>
          <p:nvPr/>
        </p:nvSpPr>
        <p:spPr bwMode="auto">
          <a:xfrm>
            <a:off x="6515100" y="48196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 name="AutoShape 68">
            <a:hlinkClick r:id="" action="ppaction://noaction" highlightClick="1"/>
            <a:extLst>
              <a:ext uri="{FF2B5EF4-FFF2-40B4-BE49-F238E27FC236}">
                <a16:creationId xmlns:a16="http://schemas.microsoft.com/office/drawing/2014/main" id="{F2ACF469-6411-527B-5176-062D6055A3B7}"/>
              </a:ext>
            </a:extLst>
          </p:cNvPr>
          <p:cNvSpPr>
            <a:spLocks noChangeArrowheads="1"/>
          </p:cNvSpPr>
          <p:nvPr/>
        </p:nvSpPr>
        <p:spPr bwMode="auto">
          <a:xfrm>
            <a:off x="7321552" y="4806948"/>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 name="AutoShape 68">
            <a:hlinkClick r:id="" action="ppaction://noaction" highlightClick="1"/>
            <a:extLst>
              <a:ext uri="{FF2B5EF4-FFF2-40B4-BE49-F238E27FC236}">
                <a16:creationId xmlns:a16="http://schemas.microsoft.com/office/drawing/2014/main" id="{CBA657B8-7CFE-9A43-FB77-282285F0AFDA}"/>
              </a:ext>
            </a:extLst>
          </p:cNvPr>
          <p:cNvSpPr>
            <a:spLocks noChangeArrowheads="1"/>
          </p:cNvSpPr>
          <p:nvPr/>
        </p:nvSpPr>
        <p:spPr bwMode="auto">
          <a:xfrm>
            <a:off x="8128000" y="48323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 name="AutoShape 68">
            <a:hlinkClick r:id="" action="ppaction://noaction" highlightClick="1"/>
            <a:extLst>
              <a:ext uri="{FF2B5EF4-FFF2-40B4-BE49-F238E27FC236}">
                <a16:creationId xmlns:a16="http://schemas.microsoft.com/office/drawing/2014/main" id="{45A20A20-A554-FD38-DD01-0AB524D1E669}"/>
              </a:ext>
            </a:extLst>
          </p:cNvPr>
          <p:cNvSpPr>
            <a:spLocks noChangeArrowheads="1"/>
          </p:cNvSpPr>
          <p:nvPr/>
        </p:nvSpPr>
        <p:spPr bwMode="auto">
          <a:xfrm>
            <a:off x="8934448" y="4832352"/>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 name="AutoShape 68">
            <a:hlinkClick r:id="" action="ppaction://noaction" highlightClick="1"/>
            <a:extLst>
              <a:ext uri="{FF2B5EF4-FFF2-40B4-BE49-F238E27FC236}">
                <a16:creationId xmlns:a16="http://schemas.microsoft.com/office/drawing/2014/main" id="{8D0FA058-BD54-8B3E-A12D-D6ACFB963F53}"/>
              </a:ext>
            </a:extLst>
          </p:cNvPr>
          <p:cNvSpPr>
            <a:spLocks noChangeArrowheads="1"/>
          </p:cNvSpPr>
          <p:nvPr/>
        </p:nvSpPr>
        <p:spPr bwMode="auto">
          <a:xfrm>
            <a:off x="9740896" y="4832354"/>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 name="Group 1">
            <a:extLst>
              <a:ext uri="{FF2B5EF4-FFF2-40B4-BE49-F238E27FC236}">
                <a16:creationId xmlns:a16="http://schemas.microsoft.com/office/drawing/2014/main" id="{D829E05B-5B52-2EFC-59AA-3C78379781CC}"/>
              </a:ext>
            </a:extLst>
          </p:cNvPr>
          <p:cNvGrpSpPr/>
          <p:nvPr/>
        </p:nvGrpSpPr>
        <p:grpSpPr>
          <a:xfrm>
            <a:off x="228600" y="402545"/>
            <a:ext cx="1831529" cy="1866430"/>
            <a:chOff x="22231" y="2286002"/>
            <a:chExt cx="1831529" cy="1866430"/>
          </a:xfrm>
        </p:grpSpPr>
        <p:sp>
          <p:nvSpPr>
            <p:cNvPr id="40" name="Oval 39">
              <a:extLst>
                <a:ext uri="{FF2B5EF4-FFF2-40B4-BE49-F238E27FC236}">
                  <a16:creationId xmlns:a16="http://schemas.microsoft.com/office/drawing/2014/main" id="{AC5160AF-C472-4C1D-014F-999000894BFF}"/>
                </a:ext>
              </a:extLst>
            </p:cNvPr>
            <p:cNvSpPr/>
            <p:nvPr/>
          </p:nvSpPr>
          <p:spPr>
            <a:xfrm>
              <a:off x="22231" y="2286002"/>
              <a:ext cx="1831529" cy="1866430"/>
            </a:xfrm>
            <a:prstGeom prst="ellipse">
              <a:avLst/>
            </a:prstGeom>
            <a:solidFill>
              <a:srgbClr val="C0000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41" name="Rectangle 40" descr="Sign Language">
              <a:extLst>
                <a:ext uri="{FF2B5EF4-FFF2-40B4-BE49-F238E27FC236}">
                  <a16:creationId xmlns:a16="http://schemas.microsoft.com/office/drawing/2014/main" id="{6169C619-C3BD-1205-44C1-FB56161B3996}"/>
                </a:ext>
              </a:extLst>
            </p:cNvPr>
            <p:cNvSpPr/>
            <p:nvPr/>
          </p:nvSpPr>
          <p:spPr>
            <a:xfrm>
              <a:off x="304824" y="2683766"/>
              <a:ext cx="1050878" cy="1070902"/>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4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0548"/>
                                        </p:tgtEl>
                                      </p:cBhvr>
                                    </p:animEffect>
                                    <p:set>
                                      <p:cBhvr>
                                        <p:cTn id="7" dur="1" fill="hold">
                                          <p:stCondLst>
                                            <p:cond delay="499"/>
                                          </p:stCondLst>
                                        </p:cTn>
                                        <p:tgtEl>
                                          <p:spTgt spid="20548"/>
                                        </p:tgtEl>
                                        <p:attrNameLst>
                                          <p:attrName>style.visibility</p:attrName>
                                        </p:attrNameLst>
                                      </p:cBhvr>
                                      <p:to>
                                        <p:strVal val="hidden"/>
                                      </p:to>
                                    </p:set>
                                  </p:childTnLst>
                                </p:cTn>
                              </p:par>
                            </p:childTnLst>
                          </p:cTn>
                        </p:par>
                      </p:childTnLst>
                    </p:cTn>
                  </p:par>
                </p:childTnLst>
              </p:cTn>
              <p:nextCondLst>
                <p:cond evt="onClick" delay="0">
                  <p:tgtEl>
                    <p:spTgt spid="20548"/>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4" presetClass="exit" presetSubtype="16" fill="hold" nodeType="clickEffect">
                                  <p:stCondLst>
                                    <p:cond delay="0"/>
                                  </p:stCondLst>
                                  <p:childTnLst>
                                    <p:animEffect transition="out" filter="box(in)">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4" presetClass="exit" presetSubtype="16" fill="hold" nodeType="clickEffect">
                                  <p:stCondLst>
                                    <p:cond delay="0"/>
                                  </p:stCondLst>
                                  <p:childTnLst>
                                    <p:animEffect transition="out" filter="box(in)">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4" presetClass="exit" presetSubtype="16" fill="hold" nodeType="clickEffect">
                                  <p:stCondLst>
                                    <p:cond delay="0"/>
                                  </p:stCondLst>
                                  <p:childTnLst>
                                    <p:animEffect transition="out" filter="box(in)">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4" presetClass="exit" presetSubtype="16" fill="hold" nodeType="clickEffect">
                                  <p:stCondLst>
                                    <p:cond delay="0"/>
                                  </p:stCondLst>
                                  <p:childTnLst>
                                    <p:animEffect transition="out" filter="box(in)">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4" presetClass="exit" presetSubtype="16" fill="hold" nodeType="clickEffect">
                                  <p:stCondLst>
                                    <p:cond delay="0"/>
                                  </p:stCondLst>
                                  <p:childTnLst>
                                    <p:animEffect transition="out" filter="box(in)">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4"/>
                    </p:tgtEl>
                  </p:cond>
                </p:stCondLst>
                <p:endSync evt="end" delay="0">
                  <p:rtn val="all"/>
                </p:endSync>
                <p:childTnLst>
                  <p:par>
                    <p:cTn id="75" fill="hold">
                      <p:stCondLst>
                        <p:cond delay="0"/>
                      </p:stCondLst>
                      <p:childTnLst>
                        <p:par>
                          <p:cTn id="76" fill="hold">
                            <p:stCondLst>
                              <p:cond delay="0"/>
                            </p:stCondLst>
                            <p:childTnLst>
                              <p:par>
                                <p:cTn id="77" presetID="4" presetClass="exit" presetSubtype="16" fill="hold" nodeType="clickEffect">
                                  <p:stCondLst>
                                    <p:cond delay="0"/>
                                  </p:stCondLst>
                                  <p:childTnLst>
                                    <p:animEffect transition="out" filter="box(in)">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0" restart="whenNotActive" fill="hold" evtFilter="cancelBubble" nodeType="interactiveSeq">
                <p:stCondLst>
                  <p:cond evt="onClick" delay="0">
                    <p:tgtEl>
                      <p:spTgt spid="35"/>
                    </p:tgtEl>
                  </p:cond>
                </p:stCondLst>
                <p:endSync evt="end" delay="0">
                  <p:rtn val="all"/>
                </p:endSync>
                <p:childTnLst>
                  <p:par>
                    <p:cTn id="81" fill="hold">
                      <p:stCondLst>
                        <p:cond delay="0"/>
                      </p:stCondLst>
                      <p:childTnLst>
                        <p:par>
                          <p:cTn id="82" fill="hold">
                            <p:stCondLst>
                              <p:cond delay="0"/>
                            </p:stCondLst>
                            <p:childTnLst>
                              <p:par>
                                <p:cTn id="83" presetID="4" presetClass="exit" presetSubtype="16" fill="hold" nodeType="clickEffect">
                                  <p:stCondLst>
                                    <p:cond delay="0"/>
                                  </p:stCondLst>
                                  <p:childTnLst>
                                    <p:animEffect transition="out" filter="box(in)">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6" restart="whenNotActive" fill="hold" evtFilter="cancelBubble" nodeType="interactiveSeq">
                <p:stCondLst>
                  <p:cond evt="onClick" delay="0">
                    <p:tgtEl>
                      <p:spTgt spid="36"/>
                    </p:tgtEl>
                  </p:cond>
                </p:stCondLst>
                <p:endSync evt="end" delay="0">
                  <p:rtn val="all"/>
                </p:endSync>
                <p:childTnLst>
                  <p:par>
                    <p:cTn id="87" fill="hold">
                      <p:stCondLst>
                        <p:cond delay="0"/>
                      </p:stCondLst>
                      <p:childTnLst>
                        <p:par>
                          <p:cTn id="88" fill="hold">
                            <p:stCondLst>
                              <p:cond delay="0"/>
                            </p:stCondLst>
                            <p:childTnLst>
                              <p:par>
                                <p:cTn id="89" presetID="4" presetClass="exit" presetSubtype="16" fill="hold" nodeType="clickEffect">
                                  <p:stCondLst>
                                    <p:cond delay="0"/>
                                  </p:stCondLst>
                                  <p:childTnLst>
                                    <p:animEffect transition="out" filter="box(in)">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92" restart="whenNotActive" fill="hold" evtFilter="cancelBubble" nodeType="interactiveSeq">
                <p:stCondLst>
                  <p:cond evt="onClick" delay="0">
                    <p:tgtEl>
                      <p:spTgt spid="37"/>
                    </p:tgtEl>
                  </p:cond>
                </p:stCondLst>
                <p:endSync evt="end" delay="0">
                  <p:rtn val="all"/>
                </p:endSync>
                <p:childTnLst>
                  <p:par>
                    <p:cTn id="93" fill="hold">
                      <p:stCondLst>
                        <p:cond delay="0"/>
                      </p:stCondLst>
                      <p:childTnLst>
                        <p:par>
                          <p:cTn id="94" fill="hold">
                            <p:stCondLst>
                              <p:cond delay="0"/>
                            </p:stCondLst>
                            <p:childTnLst>
                              <p:par>
                                <p:cTn id="95" presetID="4" presetClass="exit" presetSubtype="16" fill="hold" nodeType="clickEffect">
                                  <p:stCondLst>
                                    <p:cond delay="0"/>
                                  </p:stCondLst>
                                  <p:childTnLst>
                                    <p:animEffect transition="out" filter="box(in)">
                                      <p:cBhvr>
                                        <p:cTn id="96" dur="500"/>
                                        <p:tgtEl>
                                          <p:spTgt spid="37"/>
                                        </p:tgtEl>
                                      </p:cBhvr>
                                    </p:animEffect>
                                    <p:set>
                                      <p:cBhvr>
                                        <p:cTn id="9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8" restart="whenNotActive" fill="hold" evtFilter="cancelBubble" nodeType="interactiveSeq">
                <p:stCondLst>
                  <p:cond evt="onClick" delay="0">
                    <p:tgtEl>
                      <p:spTgt spid="38"/>
                    </p:tgtEl>
                  </p:cond>
                </p:stCondLst>
                <p:endSync evt="end" delay="0">
                  <p:rtn val="all"/>
                </p:endSync>
                <p:childTnLst>
                  <p:par>
                    <p:cTn id="99" fill="hold">
                      <p:stCondLst>
                        <p:cond delay="0"/>
                      </p:stCondLst>
                      <p:childTnLst>
                        <p:par>
                          <p:cTn id="100" fill="hold">
                            <p:stCondLst>
                              <p:cond delay="0"/>
                            </p:stCondLst>
                            <p:childTnLst>
                              <p:par>
                                <p:cTn id="101" presetID="4" presetClass="exit" presetSubtype="16" fill="hold" nodeType="clickEffect">
                                  <p:stCondLst>
                                    <p:cond delay="0"/>
                                  </p:stCondLst>
                                  <p:childTnLst>
                                    <p:animEffect transition="out" filter="box(in)">
                                      <p:cBhvr>
                                        <p:cTn id="102" dur="500"/>
                                        <p:tgtEl>
                                          <p:spTgt spid="38"/>
                                        </p:tgtEl>
                                      </p:cBhvr>
                                    </p:animEffect>
                                    <p:set>
                                      <p:cBhvr>
                                        <p:cTn id="10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4" restart="whenNotActive" fill="hold" evtFilter="cancelBubble" nodeType="interactiveSeq">
                <p:stCondLst>
                  <p:cond evt="onClick" delay="0">
                    <p:tgtEl>
                      <p:spTgt spid="39"/>
                    </p:tgtEl>
                  </p:cond>
                </p:stCondLst>
                <p:endSync evt="end" delay="0">
                  <p:rtn val="all"/>
                </p:endSync>
                <p:childTnLst>
                  <p:par>
                    <p:cTn id="105" fill="hold">
                      <p:stCondLst>
                        <p:cond delay="0"/>
                      </p:stCondLst>
                      <p:childTnLst>
                        <p:par>
                          <p:cTn id="106" fill="hold">
                            <p:stCondLst>
                              <p:cond delay="0"/>
                            </p:stCondLst>
                            <p:childTnLst>
                              <p:par>
                                <p:cTn id="107" presetID="4" presetClass="exit" presetSubtype="16" fill="hold" nodeType="clickEffect">
                                  <p:stCondLst>
                                    <p:cond delay="0"/>
                                  </p:stCondLst>
                                  <p:childTnLst>
                                    <p:animEffect transition="out" filter="box(in)">
                                      <p:cBhvr>
                                        <p:cTn id="108" dur="500"/>
                                        <p:tgtEl>
                                          <p:spTgt spid="39"/>
                                        </p:tgtEl>
                                      </p:cBhvr>
                                    </p:animEffect>
                                    <p:set>
                                      <p:cBhvr>
                                        <p:cTn id="10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a:solidFill>
                  <a:srgbClr val="FFFF00"/>
                </a:solidFill>
                <a:highlight>
                  <a:srgbClr val="800080"/>
                </a:highlight>
                <a:latin typeface="Times New Roman" panose="02020603050405020304" pitchFamily="18" charset="0"/>
                <a:cs typeface="Times New Roman" panose="02020603050405020304" pitchFamily="18" charset="0"/>
              </a:rPr>
              <a:t>Câu 1: </a:t>
            </a:r>
            <a:r>
              <a:rPr lang="en-US" sz="4800">
                <a:solidFill>
                  <a:srgbClr val="FFFF00"/>
                </a:solidFill>
                <a:latin typeface="Times New Roman" panose="02020603050405020304" pitchFamily="18" charset="0"/>
                <a:cs typeface="Times New Roman" panose="02020603050405020304" pitchFamily="18" charset="0"/>
              </a:rPr>
              <a:t>Cho y tỉ lệ thuận với x theo hệ số tỉ lệ là 3. Khi x = 2 thì y bằng bao nhiêu?</a:t>
            </a: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6</a:t>
              </a:r>
              <a:endParaRPr lang="en-US">
                <a:latin typeface="Times New Roman" panose="02020603050405020304" pitchFamily="18"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3</a:t>
              </a:r>
              <a:endParaRPr lang="en-US">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2</a:t>
              </a:r>
              <a:endParaRPr lang="en-US">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-6</a:t>
              </a:r>
              <a:endParaRPr lang="en-US" sz="16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82810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a:solidFill>
                  <a:srgbClr val="FFFF00"/>
                </a:solidFill>
                <a:highlight>
                  <a:srgbClr val="800080"/>
                </a:highlight>
                <a:latin typeface="Times New Roman" panose="02020603050405020304" pitchFamily="18" charset="0"/>
                <a:cs typeface="Times New Roman" panose="02020603050405020304" pitchFamily="18" charset="0"/>
              </a:rPr>
              <a:t>Câu 1: </a:t>
            </a:r>
            <a:r>
              <a:rPr lang="en-US" sz="4800">
                <a:solidFill>
                  <a:srgbClr val="FFFF00"/>
                </a:solidFill>
                <a:latin typeface="Times New Roman" panose="02020603050405020304" pitchFamily="18" charset="0"/>
                <a:cs typeface="Times New Roman" panose="02020603050405020304" pitchFamily="18" charset="0"/>
              </a:rPr>
              <a:t>Cho y tỉ lệ thuận với x theo hệ số tỉ lệ là 3. Khi x = 2 thì y bằng bao nhiêu?</a:t>
            </a: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6</a:t>
              </a:r>
              <a:endParaRPr lang="en-US"/>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3</a:t>
              </a:r>
              <a:endParaRPr lang="en-US"/>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2</a:t>
              </a:r>
              <a:endParaRPr lang="en-US"/>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-6</a:t>
              </a:r>
              <a:endParaRPr lang="en-US" sz="1600"/>
            </a:p>
          </p:txBody>
        </p:sp>
      </p:grpSp>
    </p:spTree>
    <p:extLst>
      <p:ext uri="{BB962C8B-B14F-4D97-AF65-F5344CB8AC3E}">
        <p14:creationId xmlns:p14="http://schemas.microsoft.com/office/powerpoint/2010/main" val="973438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385" indent="-540385" algn="just">
              <a:lnSpc>
                <a:spcPct val="115000"/>
              </a:lnSpc>
              <a:spcAft>
                <a:spcPts val="1000"/>
              </a:spcAft>
              <a:tabLst>
                <a:tab pos="540385" algn="l"/>
              </a:tabLst>
            </a:pPr>
            <a:r>
              <a:rPr lang="x-none" sz="3600" b="1" u="sng">
                <a:solidFill>
                  <a:srgbClr val="FFFF00"/>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Câu 2.   </a:t>
            </a:r>
            <a:r>
              <a:rPr lang="vi-VN"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hai đại lượng tỉ lệ thuận, khi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 10</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thì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 = 5</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 = -20</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thì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bằng bao nhiêu?</a:t>
            </a:r>
            <a:endParaRPr lang="en-US" sz="3600" b="1">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-40</a:t>
              </a:r>
              <a:endParaRPr lang="en-US"/>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10</a:t>
              </a:r>
              <a:endParaRPr lang="en-US"/>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40</a:t>
              </a:r>
              <a:endParaRPr lang="en-US"/>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-10</a:t>
              </a:r>
              <a:endParaRPr lang="en-US" sz="1600"/>
            </a:p>
          </p:txBody>
        </p:sp>
      </p:grpSp>
    </p:spTree>
    <p:extLst>
      <p:ext uri="{BB962C8B-B14F-4D97-AF65-F5344CB8AC3E}">
        <p14:creationId xmlns:p14="http://schemas.microsoft.com/office/powerpoint/2010/main" val="2311090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385" indent="-540385" algn="just">
              <a:lnSpc>
                <a:spcPct val="115000"/>
              </a:lnSpc>
              <a:spcAft>
                <a:spcPts val="1000"/>
              </a:spcAft>
              <a:tabLst>
                <a:tab pos="540385" algn="l"/>
              </a:tabLst>
            </a:pPr>
            <a:r>
              <a:rPr lang="x-none" sz="3600" b="1" u="sng">
                <a:solidFill>
                  <a:srgbClr val="FFFF00"/>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Câu 2.   </a:t>
            </a:r>
            <a:r>
              <a:rPr lang="vi-VN"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hai đại lượng tỉ lệ thuận, khi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 10</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thì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 = 5</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 = -20</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thì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bằng bao nhiêu?</a:t>
            </a:r>
            <a:endParaRPr lang="en-US" sz="3600" b="1">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-40</a:t>
              </a:r>
              <a:endParaRPr lang="en-US"/>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10</a:t>
              </a:r>
              <a:endParaRPr lang="en-US"/>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40</a:t>
              </a:r>
              <a:endParaRPr lang="en-US"/>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-10</a:t>
              </a:r>
              <a:endParaRPr lang="en-US" sz="1600"/>
            </a:p>
          </p:txBody>
        </p:sp>
      </p:grpSp>
    </p:spTree>
    <p:extLst>
      <p:ext uri="{BB962C8B-B14F-4D97-AF65-F5344CB8AC3E}">
        <p14:creationId xmlns:p14="http://schemas.microsoft.com/office/powerpoint/2010/main" val="4139427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800"/>
              </a:spcAft>
              <a:tabLst>
                <a:tab pos="540385" algn="l"/>
              </a:tabLst>
            </a:pPr>
            <a:r>
              <a:rPr lang="en-US" sz="32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Với cùng một loại vật liệu là đoạn dây thép, khối lượng và chiều dài của đoạn dây thép ấy là hai đại lượng </a:t>
            </a:r>
            <a:endParaRPr lang="en-US" sz="32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576943" y="2349500"/>
            <a:ext cx="9829800" cy="914400"/>
            <a:chOff x="1295400" y="2850153"/>
            <a:chExt cx="9829800" cy="9144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9829800" cy="914400"/>
              <a:chOff x="990600" y="2743200"/>
              <a:chExt cx="9829800" cy="9144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a:t>
              </a:r>
              <a:endParaRPr lang="en-US">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C65F8B82-22C0-E19F-9BDA-AD740609EB79}"/>
              </a:ext>
            </a:extLst>
          </p:cNvPr>
          <p:cNvGrpSpPr/>
          <p:nvPr/>
        </p:nvGrpSpPr>
        <p:grpSpPr>
          <a:xfrm>
            <a:off x="2133600" y="3333750"/>
            <a:ext cx="9829800" cy="914400"/>
            <a:chOff x="1295400" y="2850153"/>
            <a:chExt cx="9829800" cy="914400"/>
          </a:xfrm>
        </p:grpSpPr>
        <p:grpSp>
          <p:nvGrpSpPr>
            <p:cNvPr id="59" name="Group 58">
              <a:extLst>
                <a:ext uri="{FF2B5EF4-FFF2-40B4-BE49-F238E27FC236}">
                  <a16:creationId xmlns:a16="http://schemas.microsoft.com/office/drawing/2014/main" id="{96DF18E0-5138-4EA6-A313-8A8238C76D6B}"/>
                </a:ext>
              </a:extLst>
            </p:cNvPr>
            <p:cNvGrpSpPr/>
            <p:nvPr/>
          </p:nvGrpSpPr>
          <p:grpSpPr>
            <a:xfrm>
              <a:off x="1295400" y="2850153"/>
              <a:ext cx="9829800" cy="914400"/>
              <a:chOff x="990600" y="2743200"/>
              <a:chExt cx="9829800" cy="914400"/>
            </a:xfrm>
          </p:grpSpPr>
          <p:sp>
            <p:nvSpPr>
              <p:cNvPr id="61" name="Rectangle: Rounded Corners 60">
                <a:extLst>
                  <a:ext uri="{FF2B5EF4-FFF2-40B4-BE49-F238E27FC236}">
                    <a16:creationId xmlns:a16="http://schemas.microsoft.com/office/drawing/2014/main" id="{B4451442-ACD2-E538-025C-A83D4BD87E36}"/>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69E4F43F-24A3-7181-FB65-E72C4A088615}"/>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60" name="Rectangle 59">
              <a:extLst>
                <a:ext uri="{FF2B5EF4-FFF2-40B4-BE49-F238E27FC236}">
                  <a16:creationId xmlns:a16="http://schemas.microsoft.com/office/drawing/2014/main" id="{DE8A540B-DD48-74AC-163E-4FF9E41126F1}"/>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thuận</a:t>
              </a:r>
              <a:endParaRPr lang="en-US">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74DC0B16-E86A-FFA8-3D40-0F81DA7F563C}"/>
              </a:ext>
            </a:extLst>
          </p:cNvPr>
          <p:cNvGrpSpPr/>
          <p:nvPr/>
        </p:nvGrpSpPr>
        <p:grpSpPr>
          <a:xfrm>
            <a:off x="576943" y="4337050"/>
            <a:ext cx="9829800" cy="914400"/>
            <a:chOff x="1295400" y="2850153"/>
            <a:chExt cx="9829800" cy="914400"/>
          </a:xfrm>
        </p:grpSpPr>
        <p:grpSp>
          <p:nvGrpSpPr>
            <p:cNvPr id="64" name="Group 63">
              <a:extLst>
                <a:ext uri="{FF2B5EF4-FFF2-40B4-BE49-F238E27FC236}">
                  <a16:creationId xmlns:a16="http://schemas.microsoft.com/office/drawing/2014/main" id="{662CECBE-2E5E-4CE9-C073-B2C8683235DE}"/>
                </a:ext>
              </a:extLst>
            </p:cNvPr>
            <p:cNvGrpSpPr/>
            <p:nvPr/>
          </p:nvGrpSpPr>
          <p:grpSpPr>
            <a:xfrm>
              <a:off x="1295400" y="2850153"/>
              <a:ext cx="9829800" cy="914400"/>
              <a:chOff x="990600" y="2743200"/>
              <a:chExt cx="9829800" cy="914400"/>
            </a:xfrm>
          </p:grpSpPr>
          <p:sp>
            <p:nvSpPr>
              <p:cNvPr id="66" name="Rectangle: Rounded Corners 65">
                <a:extLst>
                  <a:ext uri="{FF2B5EF4-FFF2-40B4-BE49-F238E27FC236}">
                    <a16:creationId xmlns:a16="http://schemas.microsoft.com/office/drawing/2014/main" id="{A7FB213E-C892-8786-F402-5B82EE7D3E58}"/>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E1F66E3D-5D32-66DF-B6EA-36AAA6A65160}"/>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65" name="Rectangle 64">
              <a:extLst>
                <a:ext uri="{FF2B5EF4-FFF2-40B4-BE49-F238E27FC236}">
                  <a16:creationId xmlns:a16="http://schemas.microsoft.com/office/drawing/2014/main" id="{C7BD762B-C12A-ECF3-263A-1C10CC78261B}"/>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không có liên hệ gì</a:t>
              </a:r>
              <a:endParaRPr lang="en-US">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AD0FCBA5-5C6F-7791-734B-4706F8019AB0}"/>
              </a:ext>
            </a:extLst>
          </p:cNvPr>
          <p:cNvGrpSpPr/>
          <p:nvPr/>
        </p:nvGrpSpPr>
        <p:grpSpPr>
          <a:xfrm>
            <a:off x="2120900" y="5410200"/>
            <a:ext cx="9829800" cy="914400"/>
            <a:chOff x="1295400" y="2850153"/>
            <a:chExt cx="9829800" cy="914400"/>
          </a:xfrm>
        </p:grpSpPr>
        <p:grpSp>
          <p:nvGrpSpPr>
            <p:cNvPr id="69" name="Group 68">
              <a:extLst>
                <a:ext uri="{FF2B5EF4-FFF2-40B4-BE49-F238E27FC236}">
                  <a16:creationId xmlns:a16="http://schemas.microsoft.com/office/drawing/2014/main" id="{C0B9EE7A-5CBC-A512-87A5-3F729FE09908}"/>
                </a:ext>
              </a:extLst>
            </p:cNvPr>
            <p:cNvGrpSpPr/>
            <p:nvPr/>
          </p:nvGrpSpPr>
          <p:grpSpPr>
            <a:xfrm>
              <a:off x="1295400" y="2850153"/>
              <a:ext cx="9829800" cy="914400"/>
              <a:chOff x="990600" y="2743200"/>
              <a:chExt cx="9829800" cy="914400"/>
            </a:xfrm>
          </p:grpSpPr>
          <p:sp>
            <p:nvSpPr>
              <p:cNvPr id="71" name="Rectangle: Rounded Corners 70">
                <a:extLst>
                  <a:ext uri="{FF2B5EF4-FFF2-40B4-BE49-F238E27FC236}">
                    <a16:creationId xmlns:a16="http://schemas.microsoft.com/office/drawing/2014/main" id="{0D3F6FD8-9A16-DEDD-A69E-F7A30F12C6FF}"/>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98145769-B0FA-5483-5CE1-E271939FC831}"/>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70" name="Rectangle 69">
              <a:extLst>
                <a:ext uri="{FF2B5EF4-FFF2-40B4-BE49-F238E27FC236}">
                  <a16:creationId xmlns:a16="http://schemas.microsoft.com/office/drawing/2014/main" id="{954B2F9C-77E7-AEC5-DA7D-9A064954121D}"/>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nghịch</a:t>
              </a: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20556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4375" y="2908939"/>
            <a:ext cx="10972800" cy="3764862"/>
          </a:xfrm>
          <a:prstGeom prst="roundRect">
            <a:avLst/>
          </a:prstGeom>
          <a:solidFill>
            <a:schemeClr val="bg1"/>
          </a:solidFill>
          <a:ln w="28575">
            <a:solidFill>
              <a:srgbClr val="1B911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5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265553" y="231283"/>
            <a:ext cx="8733864" cy="1077218"/>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3200" dirty="0">
                <a:solidFill>
                  <a:srgbClr val="FF0000"/>
                </a:solidFill>
                <a:latin typeface="Tahoma" panose="020B0604030504040204" pitchFamily="34" charset="0"/>
                <a:ea typeface="Tahoma" panose="020B0604030504040204" pitchFamily="34" charset="0"/>
                <a:cs typeface="Tahoma" panose="020B0604030504040204" pitchFamily="34" charset="0"/>
              </a:rPr>
              <a:t>TIẾT 35+36+37+38</a:t>
            </a:r>
          </a:p>
          <a:p>
            <a:pPr algn="ct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ĐẠI LƯỢNG TỈ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LỆ</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FF0000"/>
                </a:solidFill>
                <a:latin typeface="Tahoma" panose="020B0604030504040204" pitchFamily="34" charset="0"/>
                <a:ea typeface="Tahoma" panose="020B0604030504040204" pitchFamily="34" charset="0"/>
                <a:cs typeface="Tahoma" panose="020B0604030504040204" pitchFamily="34" charset="0"/>
              </a:rPr>
              <a:t>THUẬN</a:t>
            </a:r>
            <a:endPar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09600" y="2210693"/>
            <a:ext cx="2848638"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a:latin typeface="Times New Roman" panose="02020603050405020304" pitchFamily="18" charset="0"/>
                <a:cs typeface="Times New Roman" panose="02020603050405020304" pitchFamily="18" charset="0"/>
              </a:rPr>
              <a:t>KHÁM PHÁ 1</a:t>
            </a:r>
          </a:p>
        </p:txBody>
      </p:sp>
      <p:pic>
        <p:nvPicPr>
          <p:cNvPr id="2" name="Picture 1">
            <a:extLst>
              <a:ext uri="{FF2B5EF4-FFF2-40B4-BE49-F238E27FC236}">
                <a16:creationId xmlns:a16="http://schemas.microsoft.com/office/drawing/2014/main" id="{7940BB5B-3013-A363-966A-4F2AD0AA6B54}"/>
              </a:ext>
            </a:extLst>
          </p:cNvPr>
          <p:cNvPicPr>
            <a:picLocks noChangeAspect="1"/>
          </p:cNvPicPr>
          <p:nvPr/>
        </p:nvPicPr>
        <p:blipFill rotWithShape="1">
          <a:blip r:embed="rId2"/>
          <a:srcRect l="22500" t="23333" r="21250" b="53333"/>
          <a:stretch/>
        </p:blipFill>
        <p:spPr>
          <a:xfrm>
            <a:off x="1114425" y="3428999"/>
            <a:ext cx="10363200" cy="3061339"/>
          </a:xfrm>
          <a:prstGeom prst="rect">
            <a:avLst/>
          </a:prstGeom>
        </p:spPr>
      </p:pic>
      <p:sp>
        <p:nvSpPr>
          <p:cNvPr id="8" name="TextBox 7">
            <a:extLst>
              <a:ext uri="{FF2B5EF4-FFF2-40B4-BE49-F238E27FC236}">
                <a16:creationId xmlns:a16="http://schemas.microsoft.com/office/drawing/2014/main" id="{90507DF9-DB8C-D51F-83FC-508AD0CACE14}"/>
              </a:ext>
            </a:extLst>
          </p:cNvPr>
          <p:cNvSpPr txBox="1"/>
          <p:nvPr/>
        </p:nvSpPr>
        <p:spPr>
          <a:xfrm>
            <a:off x="914400" y="1483527"/>
            <a:ext cx="6096000" cy="461665"/>
          </a:xfrm>
          <a:prstGeom prst="rect">
            <a:avLst/>
          </a:prstGeom>
          <a:noFill/>
        </p:spPr>
        <p:txBody>
          <a:bodyPr wrap="square">
            <a:spAutoFit/>
          </a:bodyPr>
          <a:lstStyle/>
          <a:p>
            <a:r>
              <a:rPr lang="vi-VN" sz="2400" b="1" dirty="0">
                <a:solidFill>
                  <a:srgbClr val="BE1522"/>
                </a:solidFill>
                <a:latin typeface="+mj-lt"/>
                <a:ea typeface="Tahoma" panose="020B0604030504040204" pitchFamily="34" charset="0"/>
                <a:cs typeface="Tahoma" panose="020B0604030504040204" pitchFamily="34" charset="0"/>
              </a:rPr>
              <a:t>1/ </a:t>
            </a:r>
            <a:r>
              <a:rPr lang="en-US" sz="2400" b="1" dirty="0" err="1">
                <a:solidFill>
                  <a:srgbClr val="BE1522"/>
                </a:solidFill>
                <a:latin typeface="Times New Roman" panose="02020603050405020304" pitchFamily="18" charset="0"/>
                <a:ea typeface="Tahoma" panose="020B0604030504040204" pitchFamily="34" charset="0"/>
                <a:cs typeface="Times New Roman" panose="02020603050405020304" pitchFamily="18" charset="0"/>
              </a:rPr>
              <a:t>ĐẠI</a:t>
            </a:r>
            <a:r>
              <a:rPr lang="en-US" sz="2400" b="1" dirty="0">
                <a:solidFill>
                  <a:srgbClr val="BE1522"/>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BE1522"/>
                </a:solidFill>
                <a:latin typeface="Times New Roman" panose="02020603050405020304" pitchFamily="18" charset="0"/>
                <a:ea typeface="Tahoma" panose="020B0604030504040204" pitchFamily="34" charset="0"/>
                <a:cs typeface="Times New Roman" panose="02020603050405020304" pitchFamily="18" charset="0"/>
              </a:rPr>
              <a:t>LƯỢNG</a:t>
            </a:r>
            <a:r>
              <a:rPr lang="en-US" sz="2400" b="1" dirty="0">
                <a:solidFill>
                  <a:srgbClr val="BE1522"/>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BE1522"/>
                </a:solidFill>
                <a:latin typeface="Times New Roman" panose="02020603050405020304" pitchFamily="18" charset="0"/>
                <a:ea typeface="Tahoma" panose="020B0604030504040204" pitchFamily="34" charset="0"/>
                <a:cs typeface="Times New Roman" panose="02020603050405020304" pitchFamily="18" charset="0"/>
              </a:rPr>
              <a:t>TỈ</a:t>
            </a:r>
            <a:r>
              <a:rPr lang="en-US" sz="2400" b="1" dirty="0">
                <a:solidFill>
                  <a:srgbClr val="BE1522"/>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BE1522"/>
                </a:solidFill>
                <a:latin typeface="Times New Roman" panose="02020603050405020304" pitchFamily="18" charset="0"/>
                <a:ea typeface="Tahoma" panose="020B0604030504040204" pitchFamily="34" charset="0"/>
                <a:cs typeface="Times New Roman" panose="02020603050405020304" pitchFamily="18" charset="0"/>
              </a:rPr>
              <a:t>LỆ</a:t>
            </a:r>
            <a:r>
              <a:rPr lang="en-US" sz="2400" b="1" dirty="0">
                <a:solidFill>
                  <a:srgbClr val="BE1522"/>
                </a:solidFill>
                <a:latin typeface="Times New Roman" panose="02020603050405020304" pitchFamily="18" charset="0"/>
                <a:ea typeface="Tahoma" panose="020B0604030504040204" pitchFamily="34" charset="0"/>
                <a:cs typeface="Times New Roman" panose="02020603050405020304" pitchFamily="18" charset="0"/>
              </a:rPr>
              <a:t> </a:t>
            </a:r>
            <a:r>
              <a:rPr lang="vi-VN" sz="2400" b="1" dirty="0">
                <a:solidFill>
                  <a:srgbClr val="BE1522"/>
                </a:solidFill>
                <a:latin typeface="Times New Roman" panose="02020603050405020304" pitchFamily="18" charset="0"/>
                <a:ea typeface="Tahoma" panose="020B0604030504040204" pitchFamily="34" charset="0"/>
                <a:cs typeface="Times New Roman" panose="02020603050405020304" pitchFamily="18" charset="0"/>
              </a:rPr>
              <a:t>THUẬN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5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800"/>
              </a:spcAft>
              <a:tabLst>
                <a:tab pos="540385" algn="l"/>
              </a:tabLst>
            </a:pPr>
            <a:r>
              <a:rPr lang="en-US" sz="32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Với cùng một loại vật liệu là đoạn dây thép, khối lượng và chiều dài của đoạn dây thép ấy là hai đại lượng </a:t>
            </a:r>
            <a:endParaRPr lang="en-US" sz="32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576943" y="2349500"/>
            <a:ext cx="9829800" cy="914400"/>
            <a:chOff x="1295400" y="2850153"/>
            <a:chExt cx="9829800" cy="9144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9829800" cy="914400"/>
              <a:chOff x="990600" y="2743200"/>
              <a:chExt cx="9829800" cy="9144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a:t>
              </a:r>
              <a:endParaRPr lang="en-US">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C65F8B82-22C0-E19F-9BDA-AD740609EB79}"/>
              </a:ext>
            </a:extLst>
          </p:cNvPr>
          <p:cNvGrpSpPr/>
          <p:nvPr/>
        </p:nvGrpSpPr>
        <p:grpSpPr>
          <a:xfrm>
            <a:off x="2133600" y="3333750"/>
            <a:ext cx="9829800" cy="914400"/>
            <a:chOff x="1295400" y="2850153"/>
            <a:chExt cx="9829800" cy="914400"/>
          </a:xfrm>
        </p:grpSpPr>
        <p:grpSp>
          <p:nvGrpSpPr>
            <p:cNvPr id="59" name="Group 58">
              <a:extLst>
                <a:ext uri="{FF2B5EF4-FFF2-40B4-BE49-F238E27FC236}">
                  <a16:creationId xmlns:a16="http://schemas.microsoft.com/office/drawing/2014/main" id="{96DF18E0-5138-4EA6-A313-8A8238C76D6B}"/>
                </a:ext>
              </a:extLst>
            </p:cNvPr>
            <p:cNvGrpSpPr/>
            <p:nvPr/>
          </p:nvGrpSpPr>
          <p:grpSpPr>
            <a:xfrm>
              <a:off x="1295400" y="2850153"/>
              <a:ext cx="9829800" cy="914400"/>
              <a:chOff x="990600" y="2743200"/>
              <a:chExt cx="9829800" cy="914400"/>
            </a:xfrm>
          </p:grpSpPr>
          <p:sp>
            <p:nvSpPr>
              <p:cNvPr id="61" name="Rectangle: Rounded Corners 60">
                <a:extLst>
                  <a:ext uri="{FF2B5EF4-FFF2-40B4-BE49-F238E27FC236}">
                    <a16:creationId xmlns:a16="http://schemas.microsoft.com/office/drawing/2014/main" id="{B4451442-ACD2-E538-025C-A83D4BD87E36}"/>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69E4F43F-24A3-7181-FB65-E72C4A088615}"/>
                  </a:ext>
                </a:extLst>
              </p:cNvPr>
              <p:cNvSpPr/>
              <p:nvPr/>
            </p:nvSpPr>
            <p:spPr>
              <a:xfrm>
                <a:off x="1139630" y="2794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60" name="Rectangle 59">
              <a:extLst>
                <a:ext uri="{FF2B5EF4-FFF2-40B4-BE49-F238E27FC236}">
                  <a16:creationId xmlns:a16="http://schemas.microsoft.com/office/drawing/2014/main" id="{DE8A540B-DD48-74AC-163E-4FF9E41126F1}"/>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thuận</a:t>
              </a:r>
              <a:endParaRPr lang="en-US">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74DC0B16-E86A-FFA8-3D40-0F81DA7F563C}"/>
              </a:ext>
            </a:extLst>
          </p:cNvPr>
          <p:cNvGrpSpPr/>
          <p:nvPr/>
        </p:nvGrpSpPr>
        <p:grpSpPr>
          <a:xfrm>
            <a:off x="576943" y="4337050"/>
            <a:ext cx="9829800" cy="914400"/>
            <a:chOff x="1295400" y="2850153"/>
            <a:chExt cx="9829800" cy="914400"/>
          </a:xfrm>
        </p:grpSpPr>
        <p:grpSp>
          <p:nvGrpSpPr>
            <p:cNvPr id="64" name="Group 63">
              <a:extLst>
                <a:ext uri="{FF2B5EF4-FFF2-40B4-BE49-F238E27FC236}">
                  <a16:creationId xmlns:a16="http://schemas.microsoft.com/office/drawing/2014/main" id="{662CECBE-2E5E-4CE9-C073-B2C8683235DE}"/>
                </a:ext>
              </a:extLst>
            </p:cNvPr>
            <p:cNvGrpSpPr/>
            <p:nvPr/>
          </p:nvGrpSpPr>
          <p:grpSpPr>
            <a:xfrm>
              <a:off x="1295400" y="2850153"/>
              <a:ext cx="9829800" cy="914400"/>
              <a:chOff x="990600" y="2743200"/>
              <a:chExt cx="9829800" cy="914400"/>
            </a:xfrm>
          </p:grpSpPr>
          <p:sp>
            <p:nvSpPr>
              <p:cNvPr id="66" name="Rectangle: Rounded Corners 65">
                <a:extLst>
                  <a:ext uri="{FF2B5EF4-FFF2-40B4-BE49-F238E27FC236}">
                    <a16:creationId xmlns:a16="http://schemas.microsoft.com/office/drawing/2014/main" id="{A7FB213E-C892-8786-F402-5B82EE7D3E58}"/>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E1F66E3D-5D32-66DF-B6EA-36AAA6A65160}"/>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65" name="Rectangle 64">
              <a:extLst>
                <a:ext uri="{FF2B5EF4-FFF2-40B4-BE49-F238E27FC236}">
                  <a16:creationId xmlns:a16="http://schemas.microsoft.com/office/drawing/2014/main" id="{C7BD762B-C12A-ECF3-263A-1C10CC78261B}"/>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không có liên hệ gì</a:t>
              </a:r>
              <a:endParaRPr lang="en-US">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AD0FCBA5-5C6F-7791-734B-4706F8019AB0}"/>
              </a:ext>
            </a:extLst>
          </p:cNvPr>
          <p:cNvGrpSpPr/>
          <p:nvPr/>
        </p:nvGrpSpPr>
        <p:grpSpPr>
          <a:xfrm>
            <a:off x="2120900" y="5410200"/>
            <a:ext cx="9829800" cy="914400"/>
            <a:chOff x="1295400" y="2850153"/>
            <a:chExt cx="9829800" cy="914400"/>
          </a:xfrm>
        </p:grpSpPr>
        <p:grpSp>
          <p:nvGrpSpPr>
            <p:cNvPr id="69" name="Group 68">
              <a:extLst>
                <a:ext uri="{FF2B5EF4-FFF2-40B4-BE49-F238E27FC236}">
                  <a16:creationId xmlns:a16="http://schemas.microsoft.com/office/drawing/2014/main" id="{C0B9EE7A-5CBC-A512-87A5-3F729FE09908}"/>
                </a:ext>
              </a:extLst>
            </p:cNvPr>
            <p:cNvGrpSpPr/>
            <p:nvPr/>
          </p:nvGrpSpPr>
          <p:grpSpPr>
            <a:xfrm>
              <a:off x="1295400" y="2850153"/>
              <a:ext cx="9829800" cy="914400"/>
              <a:chOff x="990600" y="2743200"/>
              <a:chExt cx="9829800" cy="914400"/>
            </a:xfrm>
          </p:grpSpPr>
          <p:sp>
            <p:nvSpPr>
              <p:cNvPr id="71" name="Rectangle: Rounded Corners 70">
                <a:extLst>
                  <a:ext uri="{FF2B5EF4-FFF2-40B4-BE49-F238E27FC236}">
                    <a16:creationId xmlns:a16="http://schemas.microsoft.com/office/drawing/2014/main" id="{0D3F6FD8-9A16-DEDD-A69E-F7A30F12C6FF}"/>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98145769-B0FA-5483-5CE1-E271939FC831}"/>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70" name="Rectangle 69">
              <a:extLst>
                <a:ext uri="{FF2B5EF4-FFF2-40B4-BE49-F238E27FC236}">
                  <a16:creationId xmlns:a16="http://schemas.microsoft.com/office/drawing/2014/main" id="{954B2F9C-77E7-AEC5-DA7D-9A064954121D}"/>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nghịch</a:t>
              </a: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00061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800"/>
              </a:spcAft>
              <a:tabLst>
                <a:tab pos="540385" algn="l"/>
              </a:tabLst>
            </a:pPr>
            <a:r>
              <a:rPr lang="vi-VN" sz="40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Câu </a:t>
            </a:r>
            <a:r>
              <a:rPr lang="en-US" sz="40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4.</a:t>
            </a: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	Độ dài các cạnh và chu vi của tam giác là hai đại lượng </a:t>
            </a:r>
            <a:endParaRPr lang="en-US" sz="40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576943" y="2349500"/>
            <a:ext cx="9829800" cy="914400"/>
            <a:chOff x="1295400" y="2850153"/>
            <a:chExt cx="9829800" cy="9144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9829800" cy="914400"/>
              <a:chOff x="990600" y="2743200"/>
              <a:chExt cx="9829800" cy="9144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thuận</a:t>
              </a:r>
              <a:endParaRPr lang="en-US">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C65F8B82-22C0-E19F-9BDA-AD740609EB79}"/>
              </a:ext>
            </a:extLst>
          </p:cNvPr>
          <p:cNvGrpSpPr/>
          <p:nvPr/>
        </p:nvGrpSpPr>
        <p:grpSpPr>
          <a:xfrm>
            <a:off x="2133600" y="3333750"/>
            <a:ext cx="9829800" cy="914400"/>
            <a:chOff x="1295400" y="2850153"/>
            <a:chExt cx="9829800" cy="914400"/>
          </a:xfrm>
        </p:grpSpPr>
        <p:grpSp>
          <p:nvGrpSpPr>
            <p:cNvPr id="59" name="Group 58">
              <a:extLst>
                <a:ext uri="{FF2B5EF4-FFF2-40B4-BE49-F238E27FC236}">
                  <a16:creationId xmlns:a16="http://schemas.microsoft.com/office/drawing/2014/main" id="{96DF18E0-5138-4EA6-A313-8A8238C76D6B}"/>
                </a:ext>
              </a:extLst>
            </p:cNvPr>
            <p:cNvGrpSpPr/>
            <p:nvPr/>
          </p:nvGrpSpPr>
          <p:grpSpPr>
            <a:xfrm>
              <a:off x="1295400" y="2850153"/>
              <a:ext cx="9829800" cy="914400"/>
              <a:chOff x="990600" y="2743200"/>
              <a:chExt cx="9829800" cy="914400"/>
            </a:xfrm>
          </p:grpSpPr>
          <p:sp>
            <p:nvSpPr>
              <p:cNvPr id="61" name="Rectangle: Rounded Corners 60">
                <a:extLst>
                  <a:ext uri="{FF2B5EF4-FFF2-40B4-BE49-F238E27FC236}">
                    <a16:creationId xmlns:a16="http://schemas.microsoft.com/office/drawing/2014/main" id="{B4451442-ACD2-E538-025C-A83D4BD87E36}"/>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69E4F43F-24A3-7181-FB65-E72C4A088615}"/>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60" name="Rectangle 59">
              <a:extLst>
                <a:ext uri="{FF2B5EF4-FFF2-40B4-BE49-F238E27FC236}">
                  <a16:creationId xmlns:a16="http://schemas.microsoft.com/office/drawing/2014/main" id="{DE8A540B-DD48-74AC-163E-4FF9E41126F1}"/>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a:t>
              </a:r>
              <a:endParaRPr lang="en-US">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74DC0B16-E86A-FFA8-3D40-0F81DA7F563C}"/>
              </a:ext>
            </a:extLst>
          </p:cNvPr>
          <p:cNvGrpSpPr/>
          <p:nvPr/>
        </p:nvGrpSpPr>
        <p:grpSpPr>
          <a:xfrm>
            <a:off x="576943" y="4337050"/>
            <a:ext cx="9829800" cy="914400"/>
            <a:chOff x="1295400" y="2850153"/>
            <a:chExt cx="9829800" cy="914400"/>
          </a:xfrm>
        </p:grpSpPr>
        <p:grpSp>
          <p:nvGrpSpPr>
            <p:cNvPr id="64" name="Group 63">
              <a:extLst>
                <a:ext uri="{FF2B5EF4-FFF2-40B4-BE49-F238E27FC236}">
                  <a16:creationId xmlns:a16="http://schemas.microsoft.com/office/drawing/2014/main" id="{662CECBE-2E5E-4CE9-C073-B2C8683235DE}"/>
                </a:ext>
              </a:extLst>
            </p:cNvPr>
            <p:cNvGrpSpPr/>
            <p:nvPr/>
          </p:nvGrpSpPr>
          <p:grpSpPr>
            <a:xfrm>
              <a:off x="1295400" y="2850153"/>
              <a:ext cx="9829800" cy="914400"/>
              <a:chOff x="990600" y="2743200"/>
              <a:chExt cx="9829800" cy="914400"/>
            </a:xfrm>
          </p:grpSpPr>
          <p:sp>
            <p:nvSpPr>
              <p:cNvPr id="66" name="Rectangle: Rounded Corners 65">
                <a:extLst>
                  <a:ext uri="{FF2B5EF4-FFF2-40B4-BE49-F238E27FC236}">
                    <a16:creationId xmlns:a16="http://schemas.microsoft.com/office/drawing/2014/main" id="{A7FB213E-C892-8786-F402-5B82EE7D3E58}"/>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E1F66E3D-5D32-66DF-B6EA-36AAA6A65160}"/>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65" name="Rectangle 64">
              <a:extLst>
                <a:ext uri="{FF2B5EF4-FFF2-40B4-BE49-F238E27FC236}">
                  <a16:creationId xmlns:a16="http://schemas.microsoft.com/office/drawing/2014/main" id="{C7BD762B-C12A-ECF3-263A-1C10CC78261B}"/>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không có liên hệ gì</a:t>
              </a:r>
              <a:endParaRPr lang="en-US">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AD0FCBA5-5C6F-7791-734B-4706F8019AB0}"/>
              </a:ext>
            </a:extLst>
          </p:cNvPr>
          <p:cNvGrpSpPr/>
          <p:nvPr/>
        </p:nvGrpSpPr>
        <p:grpSpPr>
          <a:xfrm>
            <a:off x="2120900" y="5410200"/>
            <a:ext cx="9829800" cy="914400"/>
            <a:chOff x="1295400" y="2850153"/>
            <a:chExt cx="9829800" cy="914400"/>
          </a:xfrm>
        </p:grpSpPr>
        <p:grpSp>
          <p:nvGrpSpPr>
            <p:cNvPr id="69" name="Group 68">
              <a:extLst>
                <a:ext uri="{FF2B5EF4-FFF2-40B4-BE49-F238E27FC236}">
                  <a16:creationId xmlns:a16="http://schemas.microsoft.com/office/drawing/2014/main" id="{C0B9EE7A-5CBC-A512-87A5-3F729FE09908}"/>
                </a:ext>
              </a:extLst>
            </p:cNvPr>
            <p:cNvGrpSpPr/>
            <p:nvPr/>
          </p:nvGrpSpPr>
          <p:grpSpPr>
            <a:xfrm>
              <a:off x="1295400" y="2850153"/>
              <a:ext cx="9829800" cy="914400"/>
              <a:chOff x="990600" y="2743200"/>
              <a:chExt cx="9829800" cy="914400"/>
            </a:xfrm>
          </p:grpSpPr>
          <p:sp>
            <p:nvSpPr>
              <p:cNvPr id="71" name="Rectangle: Rounded Corners 70">
                <a:extLst>
                  <a:ext uri="{FF2B5EF4-FFF2-40B4-BE49-F238E27FC236}">
                    <a16:creationId xmlns:a16="http://schemas.microsoft.com/office/drawing/2014/main" id="{0D3F6FD8-9A16-DEDD-A69E-F7A30F12C6FF}"/>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98145769-B0FA-5483-5CE1-E271939FC831}"/>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70" name="Rectangle 69">
              <a:extLst>
                <a:ext uri="{FF2B5EF4-FFF2-40B4-BE49-F238E27FC236}">
                  <a16:creationId xmlns:a16="http://schemas.microsoft.com/office/drawing/2014/main" id="{954B2F9C-77E7-AEC5-DA7D-9A064954121D}"/>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nghịch</a:t>
              </a: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8428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800"/>
              </a:spcAft>
              <a:tabLst>
                <a:tab pos="540385" algn="l"/>
              </a:tabLst>
            </a:pPr>
            <a:r>
              <a:rPr lang="vi-VN" sz="40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Câu </a:t>
            </a:r>
            <a:r>
              <a:rPr lang="en-US" sz="40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4.</a:t>
            </a: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	Độ dài các cạnh và chu vi của tam giác là hai đại lượng </a:t>
            </a:r>
            <a:endParaRPr lang="en-US" sz="40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576943" y="2349500"/>
            <a:ext cx="9829800" cy="914400"/>
            <a:chOff x="1295400" y="2850153"/>
            <a:chExt cx="9829800" cy="9144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9829800" cy="914400"/>
              <a:chOff x="990600" y="2743200"/>
              <a:chExt cx="9829800" cy="9144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39630" y="2794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thuận</a:t>
              </a:r>
              <a:endParaRPr lang="en-US">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C65F8B82-22C0-E19F-9BDA-AD740609EB79}"/>
              </a:ext>
            </a:extLst>
          </p:cNvPr>
          <p:cNvGrpSpPr/>
          <p:nvPr/>
        </p:nvGrpSpPr>
        <p:grpSpPr>
          <a:xfrm>
            <a:off x="2133600" y="3333750"/>
            <a:ext cx="9829800" cy="914400"/>
            <a:chOff x="1295400" y="2850153"/>
            <a:chExt cx="9829800" cy="914400"/>
          </a:xfrm>
        </p:grpSpPr>
        <p:grpSp>
          <p:nvGrpSpPr>
            <p:cNvPr id="59" name="Group 58">
              <a:extLst>
                <a:ext uri="{FF2B5EF4-FFF2-40B4-BE49-F238E27FC236}">
                  <a16:creationId xmlns:a16="http://schemas.microsoft.com/office/drawing/2014/main" id="{96DF18E0-5138-4EA6-A313-8A8238C76D6B}"/>
                </a:ext>
              </a:extLst>
            </p:cNvPr>
            <p:cNvGrpSpPr/>
            <p:nvPr/>
          </p:nvGrpSpPr>
          <p:grpSpPr>
            <a:xfrm>
              <a:off x="1295400" y="2850153"/>
              <a:ext cx="9829800" cy="914400"/>
              <a:chOff x="990600" y="2743200"/>
              <a:chExt cx="9829800" cy="914400"/>
            </a:xfrm>
          </p:grpSpPr>
          <p:sp>
            <p:nvSpPr>
              <p:cNvPr id="61" name="Rectangle: Rounded Corners 60">
                <a:extLst>
                  <a:ext uri="{FF2B5EF4-FFF2-40B4-BE49-F238E27FC236}">
                    <a16:creationId xmlns:a16="http://schemas.microsoft.com/office/drawing/2014/main" id="{B4451442-ACD2-E538-025C-A83D4BD87E36}"/>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69E4F43F-24A3-7181-FB65-E72C4A088615}"/>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60" name="Rectangle 59">
              <a:extLst>
                <a:ext uri="{FF2B5EF4-FFF2-40B4-BE49-F238E27FC236}">
                  <a16:creationId xmlns:a16="http://schemas.microsoft.com/office/drawing/2014/main" id="{DE8A540B-DD48-74AC-163E-4FF9E41126F1}"/>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a:t>
              </a:r>
              <a:endParaRPr lang="en-US">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74DC0B16-E86A-FFA8-3D40-0F81DA7F563C}"/>
              </a:ext>
            </a:extLst>
          </p:cNvPr>
          <p:cNvGrpSpPr/>
          <p:nvPr/>
        </p:nvGrpSpPr>
        <p:grpSpPr>
          <a:xfrm>
            <a:off x="576943" y="4337050"/>
            <a:ext cx="9829800" cy="914400"/>
            <a:chOff x="1295400" y="2850153"/>
            <a:chExt cx="9829800" cy="914400"/>
          </a:xfrm>
        </p:grpSpPr>
        <p:grpSp>
          <p:nvGrpSpPr>
            <p:cNvPr id="64" name="Group 63">
              <a:extLst>
                <a:ext uri="{FF2B5EF4-FFF2-40B4-BE49-F238E27FC236}">
                  <a16:creationId xmlns:a16="http://schemas.microsoft.com/office/drawing/2014/main" id="{662CECBE-2E5E-4CE9-C073-B2C8683235DE}"/>
                </a:ext>
              </a:extLst>
            </p:cNvPr>
            <p:cNvGrpSpPr/>
            <p:nvPr/>
          </p:nvGrpSpPr>
          <p:grpSpPr>
            <a:xfrm>
              <a:off x="1295400" y="2850153"/>
              <a:ext cx="9829800" cy="914400"/>
              <a:chOff x="990600" y="2743200"/>
              <a:chExt cx="9829800" cy="914400"/>
            </a:xfrm>
          </p:grpSpPr>
          <p:sp>
            <p:nvSpPr>
              <p:cNvPr id="66" name="Rectangle: Rounded Corners 65">
                <a:extLst>
                  <a:ext uri="{FF2B5EF4-FFF2-40B4-BE49-F238E27FC236}">
                    <a16:creationId xmlns:a16="http://schemas.microsoft.com/office/drawing/2014/main" id="{A7FB213E-C892-8786-F402-5B82EE7D3E58}"/>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E1F66E3D-5D32-66DF-B6EA-36AAA6A65160}"/>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65" name="Rectangle 64">
              <a:extLst>
                <a:ext uri="{FF2B5EF4-FFF2-40B4-BE49-F238E27FC236}">
                  <a16:creationId xmlns:a16="http://schemas.microsoft.com/office/drawing/2014/main" id="{C7BD762B-C12A-ECF3-263A-1C10CC78261B}"/>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không có liên hệ gì</a:t>
              </a:r>
              <a:endParaRPr lang="en-US">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AD0FCBA5-5C6F-7791-734B-4706F8019AB0}"/>
              </a:ext>
            </a:extLst>
          </p:cNvPr>
          <p:cNvGrpSpPr/>
          <p:nvPr/>
        </p:nvGrpSpPr>
        <p:grpSpPr>
          <a:xfrm>
            <a:off x="2120900" y="5410200"/>
            <a:ext cx="9829800" cy="914400"/>
            <a:chOff x="1295400" y="2850153"/>
            <a:chExt cx="9829800" cy="914400"/>
          </a:xfrm>
        </p:grpSpPr>
        <p:grpSp>
          <p:nvGrpSpPr>
            <p:cNvPr id="69" name="Group 68">
              <a:extLst>
                <a:ext uri="{FF2B5EF4-FFF2-40B4-BE49-F238E27FC236}">
                  <a16:creationId xmlns:a16="http://schemas.microsoft.com/office/drawing/2014/main" id="{C0B9EE7A-5CBC-A512-87A5-3F729FE09908}"/>
                </a:ext>
              </a:extLst>
            </p:cNvPr>
            <p:cNvGrpSpPr/>
            <p:nvPr/>
          </p:nvGrpSpPr>
          <p:grpSpPr>
            <a:xfrm>
              <a:off x="1295400" y="2850153"/>
              <a:ext cx="9829800" cy="914400"/>
              <a:chOff x="990600" y="2743200"/>
              <a:chExt cx="9829800" cy="914400"/>
            </a:xfrm>
          </p:grpSpPr>
          <p:sp>
            <p:nvSpPr>
              <p:cNvPr id="71" name="Rectangle: Rounded Corners 70">
                <a:extLst>
                  <a:ext uri="{FF2B5EF4-FFF2-40B4-BE49-F238E27FC236}">
                    <a16:creationId xmlns:a16="http://schemas.microsoft.com/office/drawing/2014/main" id="{0D3F6FD8-9A16-DEDD-A69E-F7A30F12C6FF}"/>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98145769-B0FA-5483-5CE1-E271939FC831}"/>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70" name="Rectangle 69">
              <a:extLst>
                <a:ext uri="{FF2B5EF4-FFF2-40B4-BE49-F238E27FC236}">
                  <a16:creationId xmlns:a16="http://schemas.microsoft.com/office/drawing/2014/main" id="{954B2F9C-77E7-AEC5-DA7D-9A064954121D}"/>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nghịch</a:t>
              </a: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45472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3000" b="1" u="sng">
                <a:solidFill>
                  <a:srgbClr val="FFFF00"/>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Câu 5.</a:t>
            </a:r>
            <a:r>
              <a:rPr lang="en-US" sz="3000" b="1">
                <a:effectLst/>
                <a:latin typeface="Times New Roman" panose="02020603050405020304" pitchFamily="18" charset="0"/>
                <a:ea typeface="Calibri" panose="020F0502020204030204" pitchFamily="34" charset="0"/>
                <a:cs typeface="Times New Roman" panose="02020603050405020304" pitchFamily="18" charset="0"/>
              </a:rPr>
              <a:t>	Bạn An đạp xe đạp thể dục với vận tốc trung bình là 10 km/h. Coi vận tốc của An trên cả đoạn đường là không đổi. Vậy sau x giờ quãng đường (tính theo km) mà bạn An đi được là </a:t>
            </a:r>
            <a:endParaRPr lang="en-US" sz="30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10x</a:t>
              </a:r>
              <a:endParaRPr lang="en-US">
                <a:latin typeface="Times New Roman" panose="02020603050405020304" pitchFamily="18"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sz="16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22871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3000" b="1" u="sng">
                <a:solidFill>
                  <a:srgbClr val="FFFF00"/>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Câu 5.</a:t>
            </a:r>
            <a:r>
              <a:rPr lang="en-US" sz="3000" b="1">
                <a:effectLst/>
                <a:latin typeface="Times New Roman" panose="02020603050405020304" pitchFamily="18" charset="0"/>
                <a:ea typeface="Calibri" panose="020F0502020204030204" pitchFamily="34" charset="0"/>
                <a:cs typeface="Times New Roman" panose="02020603050405020304" pitchFamily="18" charset="0"/>
              </a:rPr>
              <a:t>	Bạn An đạp xe đạp thể dục với vận tốc trung bình là 10 km/h. Coi vận tốc của An trên cả đoạn đường là không đổi. Vậy sau x giờ quãng đường (tính theo km) mà bạn An đi được là </a:t>
            </a:r>
            <a:endParaRPr lang="en-US" sz="30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10x</a:t>
              </a:r>
              <a:endParaRPr lang="en-US">
                <a:latin typeface="Times New Roman" panose="02020603050405020304" pitchFamily="18"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sz="16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90972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88905-D252-DC40-528D-D058BE18939A}"/>
              </a:ext>
            </a:extLst>
          </p:cNvPr>
          <p:cNvSpPr/>
          <p:nvPr/>
        </p:nvSpPr>
        <p:spPr>
          <a:xfrm>
            <a:off x="381000" y="228600"/>
            <a:ext cx="11430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Xác định các yếu tố về đại lượng tỉ lệ thuận. </a:t>
            </a:r>
            <a:endParaRPr lang="en-US" sz="3600">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82D58BAA-468E-DC87-B927-39BACB5D6F2C}"/>
              </a:ext>
            </a:extLst>
          </p:cNvPr>
          <p:cNvGrpSpPr/>
          <p:nvPr/>
        </p:nvGrpSpPr>
        <p:grpSpPr>
          <a:xfrm>
            <a:off x="10210800" y="4833257"/>
            <a:ext cx="1831529" cy="1866430"/>
            <a:chOff x="3837080" y="2260435"/>
            <a:chExt cx="1831529" cy="1866430"/>
          </a:xfrm>
        </p:grpSpPr>
        <p:sp>
          <p:nvSpPr>
            <p:cNvPr id="16" name="Oval 15">
              <a:extLst>
                <a:ext uri="{FF2B5EF4-FFF2-40B4-BE49-F238E27FC236}">
                  <a16:creationId xmlns:a16="http://schemas.microsoft.com/office/drawing/2014/main" id="{847814ED-A747-787C-50D4-3BDDEB6E33F2}"/>
                </a:ext>
              </a:extLst>
            </p:cNvPr>
            <p:cNvSpPr/>
            <p:nvPr/>
          </p:nvSpPr>
          <p:spPr>
            <a:xfrm>
              <a:off x="3837080" y="2260435"/>
              <a:ext cx="1831529" cy="1866430"/>
            </a:xfrm>
            <a:prstGeom prst="ellipse">
              <a:avLst/>
            </a:prstGeom>
            <a:solidFill>
              <a:srgbClr val="FFC00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17" name="Rectangle 16" descr="Head with gears">
              <a:extLst>
                <a:ext uri="{FF2B5EF4-FFF2-40B4-BE49-F238E27FC236}">
                  <a16:creationId xmlns:a16="http://schemas.microsoft.com/office/drawing/2014/main" id="{C040BDF2-6510-AA2D-891E-8DAB53DE7C33}"/>
                </a:ext>
              </a:extLst>
            </p:cNvPr>
            <p:cNvSpPr/>
            <p:nvPr/>
          </p:nvSpPr>
          <p:spPr>
            <a:xfrm>
              <a:off x="4227405" y="2658199"/>
              <a:ext cx="1050878" cy="107090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68902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590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266700" algn="l"/>
              </a:tabLst>
            </a:pP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tr14</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 2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 = 18.</a:t>
            </a:r>
            <a:endParaRPr lang="en-US" sz="28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a:p>
            <a:pPr indent="444500" algn="just">
              <a:lnSpc>
                <a:spcPct val="115000"/>
              </a:lnSpc>
              <a:spcAft>
                <a:spcPts val="800"/>
              </a:spcAft>
              <a:tabLst>
                <a:tab pos="266700" algn="l"/>
              </a:tabLst>
            </a:pP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 </a:t>
            </a:r>
            <a:endParaRPr lang="en-US" sz="28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a:p>
            <a:pPr indent="444500" algn="just">
              <a:lnSpc>
                <a:spcPct val="115000"/>
              </a:lnSpc>
              <a:spcAft>
                <a:spcPts val="800"/>
              </a:spcAft>
              <a:tabLst>
                <a:tab pos="266700" algn="l"/>
              </a:tabLst>
            </a:pP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 5.</a:t>
            </a:r>
            <a:endParaRPr lang="en-US" sz="28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86DAD99-180E-D585-9BB1-BEF87432DCE7}"/>
              </a:ext>
            </a:extLst>
          </p:cNvPr>
          <p:cNvSpPr txBox="1"/>
          <p:nvPr/>
        </p:nvSpPr>
        <p:spPr>
          <a:xfrm>
            <a:off x="723899" y="3390900"/>
            <a:ext cx="10744200" cy="2157129"/>
          </a:xfrm>
          <a:prstGeom prst="rect">
            <a:avLst/>
          </a:prstGeom>
          <a:noFill/>
        </p:spPr>
        <p:txBody>
          <a:bodyPr wrap="square">
            <a:spAutoFit/>
          </a:bodyPr>
          <a:lstStyle/>
          <a:p>
            <a:pPr>
              <a:lnSpc>
                <a:spcPct val="115000"/>
              </a:lnSpc>
              <a:spcAft>
                <a:spcPts val="800"/>
              </a:spcAft>
            </a:pP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k.b</a:t>
            </a:r>
            <a:endParaRPr lang="en-US" sz="3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k =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2:18 = 1/9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 2, b = 18).</a:t>
            </a:r>
            <a:endParaRPr lang="en-US" sz="3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 = 1/9.</a:t>
            </a:r>
            <a:endParaRPr lang="en-US" sz="3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698462"/>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sp>
        <p:nvSpPr>
          <p:cNvPr id="4" name="TextBox 3">
            <a:extLst>
              <a:ext uri="{FF2B5EF4-FFF2-40B4-BE49-F238E27FC236}">
                <a16:creationId xmlns:a16="http://schemas.microsoft.com/office/drawing/2014/main" id="{2D84C33D-C937-60C7-128F-972E16262BDA}"/>
              </a:ext>
            </a:extLst>
          </p:cNvPr>
          <p:cNvSpPr txBox="1"/>
          <p:nvPr/>
        </p:nvSpPr>
        <p:spPr>
          <a:xfrm>
            <a:off x="914400" y="5655692"/>
            <a:ext cx="6221896" cy="547650"/>
          </a:xfrm>
          <a:prstGeom prst="rect">
            <a:avLst/>
          </a:prstGeom>
          <a:noFill/>
        </p:spPr>
        <p:txBody>
          <a:bodyPr wrap="square">
            <a:spAutoFit/>
          </a:bodyPr>
          <a:lstStyle/>
          <a:p>
            <a:pPr>
              <a:lnSpc>
                <a:spcPct val="115000"/>
              </a:lnSpc>
              <a:spcAft>
                <a:spcPts val="800"/>
              </a:spcAft>
            </a:pP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 a = 5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a:k</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5:(1/9) = 45.</a:t>
            </a:r>
            <a:endParaRPr lang="en-US" sz="24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8380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590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9530" algn="just">
              <a:lnSpc>
                <a:spcPct val="115000"/>
              </a:lnSpc>
              <a:spcAft>
                <a:spcPts val="800"/>
              </a:spcAft>
              <a:tabLst>
                <a:tab pos="266700" algn="l"/>
              </a:tabLst>
            </a:pP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tr14</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x = 7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y = 21.</a:t>
            </a:r>
            <a:endParaRPr lang="en-US" sz="28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x.</a:t>
            </a:r>
            <a:endParaRPr lang="en-US" sz="28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y.</a:t>
            </a:r>
            <a:endParaRPr lang="en-US" sz="28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698462"/>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pSp>
        <p:nvGrpSpPr>
          <p:cNvPr id="22" name="Group 21">
            <a:extLst>
              <a:ext uri="{FF2B5EF4-FFF2-40B4-BE49-F238E27FC236}">
                <a16:creationId xmlns:a16="http://schemas.microsoft.com/office/drawing/2014/main" id="{82C70B98-01C5-3DEB-B371-2F720391F058}"/>
              </a:ext>
            </a:extLst>
          </p:cNvPr>
          <p:cNvGrpSpPr/>
          <p:nvPr/>
        </p:nvGrpSpPr>
        <p:grpSpPr>
          <a:xfrm>
            <a:off x="64571" y="3195156"/>
            <a:ext cx="12062854" cy="1388436"/>
            <a:chOff x="-4011" y="2823598"/>
            <a:chExt cx="12062854" cy="1388436"/>
          </a:xfrm>
        </p:grpSpPr>
        <p:graphicFrame>
          <p:nvGraphicFramePr>
            <p:cNvPr id="5" name="Object 4">
              <a:extLst>
                <a:ext uri="{FF2B5EF4-FFF2-40B4-BE49-F238E27FC236}">
                  <a16:creationId xmlns:a16="http://schemas.microsoft.com/office/drawing/2014/main" id="{732BABF6-DEAF-F6C6-A2AF-5161C02D4C5E}"/>
                </a:ext>
              </a:extLst>
            </p:cNvPr>
            <p:cNvGraphicFramePr>
              <a:graphicFrameLocks noChangeAspect="1"/>
            </p:cNvGraphicFramePr>
            <p:nvPr>
              <p:extLst>
                <p:ext uri="{D42A27DB-BD31-4B8C-83A1-F6EECF244321}">
                  <p14:modId xmlns:p14="http://schemas.microsoft.com/office/powerpoint/2010/main" val="71347917"/>
                </p:ext>
              </p:extLst>
            </p:nvPr>
          </p:nvGraphicFramePr>
          <p:xfrm>
            <a:off x="4685129" y="3714348"/>
            <a:ext cx="1049176" cy="497686"/>
          </p:xfrm>
          <a:graphic>
            <a:graphicData uri="http://schemas.openxmlformats.org/presentationml/2006/ole">
              <mc:AlternateContent xmlns:mc="http://schemas.openxmlformats.org/markup-compatibility/2006">
                <mc:Choice xmlns:v="urn:schemas-microsoft-com:vml" Requires="v">
                  <p:oleObj name="Equation" r:id="rId2" imgW="495085" imgH="228501" progId="Equation.DSMT4">
                    <p:embed/>
                  </p:oleObj>
                </mc:Choice>
                <mc:Fallback>
                  <p:oleObj name="Equation" r:id="rId2" imgW="495085" imgH="228501"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129" y="3714348"/>
                          <a:ext cx="1049176" cy="497686"/>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3E13E3C6-E65D-CD7E-C614-D596F885F20B}"/>
                </a:ext>
              </a:extLst>
            </p:cNvPr>
            <p:cNvSpPr>
              <a:spLocks noChangeArrowheads="1"/>
            </p:cNvSpPr>
            <p:nvPr/>
          </p:nvSpPr>
          <p:spPr bwMode="auto">
            <a:xfrm>
              <a:off x="-4011" y="2823598"/>
              <a:ext cx="1206285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y =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k.x</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=&gt; k =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y:x</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21:7 =3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x = 7, y = 21)</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C92E1467-F12C-D6CF-3CB5-411F1E9211EB}"/>
              </a:ext>
            </a:extLst>
          </p:cNvPr>
          <p:cNvGrpSpPr/>
          <p:nvPr/>
        </p:nvGrpSpPr>
        <p:grpSpPr>
          <a:xfrm>
            <a:off x="82945" y="4554783"/>
            <a:ext cx="12062854" cy="1392105"/>
            <a:chOff x="82945" y="4554783"/>
            <a:chExt cx="12062854" cy="1392105"/>
          </a:xfrm>
        </p:grpSpPr>
        <p:graphicFrame>
          <p:nvGraphicFramePr>
            <p:cNvPr id="8" name="Object 7">
              <a:extLst>
                <a:ext uri="{FF2B5EF4-FFF2-40B4-BE49-F238E27FC236}">
                  <a16:creationId xmlns:a16="http://schemas.microsoft.com/office/drawing/2014/main" id="{65F6DFF0-6798-755A-C949-77AF014353B8}"/>
                </a:ext>
              </a:extLst>
            </p:cNvPr>
            <p:cNvGraphicFramePr>
              <a:graphicFrameLocks noChangeAspect="1"/>
            </p:cNvGraphicFramePr>
            <p:nvPr>
              <p:extLst>
                <p:ext uri="{D42A27DB-BD31-4B8C-83A1-F6EECF244321}">
                  <p14:modId xmlns:p14="http://schemas.microsoft.com/office/powerpoint/2010/main" val="881672658"/>
                </p:ext>
              </p:extLst>
            </p:nvPr>
          </p:nvGraphicFramePr>
          <p:xfrm>
            <a:off x="457200" y="5044537"/>
            <a:ext cx="877286" cy="902351"/>
          </p:xfrm>
          <a:graphic>
            <a:graphicData uri="http://schemas.openxmlformats.org/presentationml/2006/ole">
              <mc:AlternateContent xmlns:mc="http://schemas.openxmlformats.org/markup-compatibility/2006">
                <mc:Choice xmlns:v="urn:schemas-microsoft-com:vml" Requires="v">
                  <p:oleObj name="Equation" r:id="rId4" imgW="444307" imgH="457002" progId="Equation.DSMT4">
                    <p:embed/>
                  </p:oleObj>
                </mc:Choice>
                <mc:Fallback>
                  <p:oleObj name="Equation" r:id="rId4" imgW="444307" imgH="457002"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044537"/>
                          <a:ext cx="877286" cy="902351"/>
                        </a:xfrm>
                        <a:prstGeom prst="rect">
                          <a:avLst/>
                        </a:prstGeom>
                        <a:noFill/>
                      </p:spPr>
                    </p:pic>
                  </p:oleObj>
                </mc:Fallback>
              </mc:AlternateContent>
            </a:graphicData>
          </a:graphic>
        </p:graphicFrame>
        <p:sp>
          <p:nvSpPr>
            <p:cNvPr id="11" name="Rectangle 5">
              <a:extLst>
                <a:ext uri="{FF2B5EF4-FFF2-40B4-BE49-F238E27FC236}">
                  <a16:creationId xmlns:a16="http://schemas.microsoft.com/office/drawing/2014/main" id="{EA4D760B-92E5-F0A8-C8DB-328187F50951}"/>
                </a:ext>
              </a:extLst>
            </p:cNvPr>
            <p:cNvSpPr>
              <a:spLocks noChangeArrowheads="1"/>
            </p:cNvSpPr>
            <p:nvPr/>
          </p:nvSpPr>
          <p:spPr bwMode="auto">
            <a:xfrm>
              <a:off x="82945" y="4554783"/>
              <a:ext cx="120628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 = 3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CCA5A028-3E5D-E7E4-CEB9-6CD2D4709D33}"/>
              </a:ext>
            </a:extLst>
          </p:cNvPr>
          <p:cNvGrpSpPr/>
          <p:nvPr/>
        </p:nvGrpSpPr>
        <p:grpSpPr>
          <a:xfrm>
            <a:off x="127158" y="5851697"/>
            <a:ext cx="5675729" cy="849086"/>
            <a:chOff x="0" y="6014322"/>
            <a:chExt cx="5675729" cy="849086"/>
          </a:xfrm>
        </p:grpSpPr>
        <p:graphicFrame>
          <p:nvGraphicFramePr>
            <p:cNvPr id="9" name="Object 8">
              <a:extLst>
                <a:ext uri="{FF2B5EF4-FFF2-40B4-BE49-F238E27FC236}">
                  <a16:creationId xmlns:a16="http://schemas.microsoft.com/office/drawing/2014/main" id="{3F5E76A2-8629-B2EA-5C9C-97D77CB934B9}"/>
                </a:ext>
              </a:extLst>
            </p:cNvPr>
            <p:cNvGraphicFramePr>
              <a:graphicFrameLocks noChangeAspect="1"/>
            </p:cNvGraphicFramePr>
            <p:nvPr>
              <p:extLst>
                <p:ext uri="{D42A27DB-BD31-4B8C-83A1-F6EECF244321}">
                  <p14:modId xmlns:p14="http://schemas.microsoft.com/office/powerpoint/2010/main" val="4250441165"/>
                </p:ext>
              </p:extLst>
            </p:nvPr>
          </p:nvGraphicFramePr>
          <p:xfrm>
            <a:off x="4685129" y="6014322"/>
            <a:ext cx="990600" cy="849086"/>
          </p:xfrm>
          <a:graphic>
            <a:graphicData uri="http://schemas.openxmlformats.org/presentationml/2006/ole">
              <mc:AlternateContent xmlns:mc="http://schemas.openxmlformats.org/markup-compatibility/2006">
                <mc:Choice xmlns:v="urn:schemas-microsoft-com:vml" Requires="v">
                  <p:oleObj name="Equation" r:id="rId6" imgW="533169" imgH="457002" progId="Equation.DSMT4">
                    <p:embed/>
                  </p:oleObj>
                </mc:Choice>
                <mc:Fallback>
                  <p:oleObj name="Equation" r:id="rId6" imgW="533169" imgH="457002"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5129" y="6014322"/>
                          <a:ext cx="990600" cy="849086"/>
                        </a:xfrm>
                        <a:prstGeom prst="rect">
                          <a:avLst/>
                        </a:prstGeom>
                        <a:noFill/>
                      </p:spPr>
                    </p:pic>
                  </p:oleObj>
                </mc:Fallback>
              </mc:AlternateContent>
            </a:graphicData>
          </a:graphic>
        </p:graphicFrame>
        <p:sp>
          <p:nvSpPr>
            <p:cNvPr id="12" name="Rectangle 6">
              <a:extLst>
                <a:ext uri="{FF2B5EF4-FFF2-40B4-BE49-F238E27FC236}">
                  <a16:creationId xmlns:a16="http://schemas.microsoft.com/office/drawing/2014/main" id="{C2C85E88-02B5-6F70-A3E3-AA5CB80A2749}"/>
                </a:ext>
              </a:extLst>
            </p:cNvPr>
            <p:cNvSpPr>
              <a:spLocks noChangeArrowheads="1"/>
            </p:cNvSpPr>
            <p:nvPr/>
          </p:nvSpPr>
          <p:spPr bwMode="auto">
            <a:xfrm>
              <a:off x="0" y="6143538"/>
              <a:ext cx="4879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9857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590800"/>
          </a:xfrm>
          <a:prstGeom prst="rect">
            <a:avLst/>
          </a:prstGeom>
          <a:solidFill>
            <a:schemeClr val="accent1">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5000"/>
              </a:lnSpc>
              <a:spcAft>
                <a:spcPts val="800"/>
              </a:spcAft>
            </a:pP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tr14</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m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698462"/>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aphicFrame>
        <p:nvGraphicFramePr>
          <p:cNvPr id="17" name="Table 16">
            <a:extLst>
              <a:ext uri="{FF2B5EF4-FFF2-40B4-BE49-F238E27FC236}">
                <a16:creationId xmlns:a16="http://schemas.microsoft.com/office/drawing/2014/main" id="{7B252CFB-D860-767E-78E9-2C41A9EF67A5}"/>
              </a:ext>
            </a:extLst>
          </p:cNvPr>
          <p:cNvGraphicFramePr>
            <a:graphicFrameLocks noGrp="1"/>
          </p:cNvGraphicFramePr>
          <p:nvPr>
            <p:extLst>
              <p:ext uri="{D42A27DB-BD31-4B8C-83A1-F6EECF244321}">
                <p14:modId xmlns:p14="http://schemas.microsoft.com/office/powerpoint/2010/main" val="2999076078"/>
              </p:ext>
            </p:extLst>
          </p:nvPr>
        </p:nvGraphicFramePr>
        <p:xfrm>
          <a:off x="3048000" y="1142063"/>
          <a:ext cx="5829619" cy="1384996"/>
        </p:xfrm>
        <a:graphic>
          <a:graphicData uri="http://schemas.openxmlformats.org/drawingml/2006/table">
            <a:tbl>
              <a:tblPr firstRow="1" firstCol="1" bandRow="1">
                <a:tableStyleId>{5C22544A-7EE6-4342-B048-85BDC9FD1C3A}</a:tableStyleId>
              </a:tblPr>
              <a:tblGrid>
                <a:gridCol w="971415">
                  <a:extLst>
                    <a:ext uri="{9D8B030D-6E8A-4147-A177-3AD203B41FA5}">
                      <a16:colId xmlns:a16="http://schemas.microsoft.com/office/drawing/2014/main" val="1194202439"/>
                    </a:ext>
                  </a:extLst>
                </a:gridCol>
                <a:gridCol w="971415">
                  <a:extLst>
                    <a:ext uri="{9D8B030D-6E8A-4147-A177-3AD203B41FA5}">
                      <a16:colId xmlns:a16="http://schemas.microsoft.com/office/drawing/2014/main" val="2055718543"/>
                    </a:ext>
                  </a:extLst>
                </a:gridCol>
                <a:gridCol w="971415">
                  <a:extLst>
                    <a:ext uri="{9D8B030D-6E8A-4147-A177-3AD203B41FA5}">
                      <a16:colId xmlns:a16="http://schemas.microsoft.com/office/drawing/2014/main" val="3594997032"/>
                    </a:ext>
                  </a:extLst>
                </a:gridCol>
                <a:gridCol w="971415">
                  <a:extLst>
                    <a:ext uri="{9D8B030D-6E8A-4147-A177-3AD203B41FA5}">
                      <a16:colId xmlns:a16="http://schemas.microsoft.com/office/drawing/2014/main" val="1230618400"/>
                    </a:ext>
                  </a:extLst>
                </a:gridCol>
                <a:gridCol w="971415">
                  <a:extLst>
                    <a:ext uri="{9D8B030D-6E8A-4147-A177-3AD203B41FA5}">
                      <a16:colId xmlns:a16="http://schemas.microsoft.com/office/drawing/2014/main" val="2524701419"/>
                    </a:ext>
                  </a:extLst>
                </a:gridCol>
                <a:gridCol w="972544">
                  <a:extLst>
                    <a:ext uri="{9D8B030D-6E8A-4147-A177-3AD203B41FA5}">
                      <a16:colId xmlns:a16="http://schemas.microsoft.com/office/drawing/2014/main" val="4033578385"/>
                    </a:ext>
                  </a:extLst>
                </a:gridCol>
              </a:tblGrid>
              <a:tr h="692498">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8045476"/>
                  </a:ext>
                </a:extLst>
              </a:tr>
              <a:tr h="692498">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m</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- 5</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2123949"/>
                  </a:ext>
                </a:extLst>
              </a:tr>
            </a:tbl>
          </a:graphicData>
        </a:graphic>
      </p:graphicFrame>
      <p:sp>
        <p:nvSpPr>
          <p:cNvPr id="20" name="Rectangle 3">
            <a:extLst>
              <a:ext uri="{FF2B5EF4-FFF2-40B4-BE49-F238E27FC236}">
                <a16:creationId xmlns:a16="http://schemas.microsoft.com/office/drawing/2014/main" id="{AFED1AB1-F5DD-EAC1-139C-9EBB681E61FD}"/>
              </a:ext>
            </a:extLst>
          </p:cNvPr>
          <p:cNvSpPr>
            <a:spLocks noChangeArrowheads="1"/>
          </p:cNvSpPr>
          <p:nvPr/>
        </p:nvSpPr>
        <p:spPr bwMode="auto">
          <a:xfrm>
            <a:off x="57309" y="3124200"/>
            <a:ext cx="1181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 =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k.n</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k =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m:n</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-5:1 = -5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 = -5, n = 1).</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 =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5n</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F045A638-0E24-B57B-8698-C577B3FA6B3E}"/>
              </a:ext>
            </a:extLst>
          </p:cNvPr>
          <p:cNvGraphicFramePr>
            <a:graphicFrameLocks noGrp="1"/>
          </p:cNvGraphicFramePr>
          <p:nvPr>
            <p:extLst>
              <p:ext uri="{D42A27DB-BD31-4B8C-83A1-F6EECF244321}">
                <p14:modId xmlns:p14="http://schemas.microsoft.com/office/powerpoint/2010/main" val="923242764"/>
              </p:ext>
            </p:extLst>
          </p:nvPr>
        </p:nvGraphicFramePr>
        <p:xfrm>
          <a:off x="3058890" y="4924046"/>
          <a:ext cx="5829615" cy="1324354"/>
        </p:xfrm>
        <a:graphic>
          <a:graphicData uri="http://schemas.openxmlformats.org/drawingml/2006/table">
            <a:tbl>
              <a:tblPr firstRow="1" firstCol="1" bandRow="1">
                <a:tableStyleId>{5C22544A-7EE6-4342-B048-85BDC9FD1C3A}</a:tableStyleId>
              </a:tblPr>
              <a:tblGrid>
                <a:gridCol w="971414">
                  <a:extLst>
                    <a:ext uri="{9D8B030D-6E8A-4147-A177-3AD203B41FA5}">
                      <a16:colId xmlns:a16="http://schemas.microsoft.com/office/drawing/2014/main" val="1722391912"/>
                    </a:ext>
                  </a:extLst>
                </a:gridCol>
                <a:gridCol w="971414">
                  <a:extLst>
                    <a:ext uri="{9D8B030D-6E8A-4147-A177-3AD203B41FA5}">
                      <a16:colId xmlns:a16="http://schemas.microsoft.com/office/drawing/2014/main" val="2955326313"/>
                    </a:ext>
                  </a:extLst>
                </a:gridCol>
                <a:gridCol w="971414">
                  <a:extLst>
                    <a:ext uri="{9D8B030D-6E8A-4147-A177-3AD203B41FA5}">
                      <a16:colId xmlns:a16="http://schemas.microsoft.com/office/drawing/2014/main" val="4099241167"/>
                    </a:ext>
                  </a:extLst>
                </a:gridCol>
                <a:gridCol w="971414">
                  <a:extLst>
                    <a:ext uri="{9D8B030D-6E8A-4147-A177-3AD203B41FA5}">
                      <a16:colId xmlns:a16="http://schemas.microsoft.com/office/drawing/2014/main" val="3577566279"/>
                    </a:ext>
                  </a:extLst>
                </a:gridCol>
                <a:gridCol w="971414">
                  <a:extLst>
                    <a:ext uri="{9D8B030D-6E8A-4147-A177-3AD203B41FA5}">
                      <a16:colId xmlns:a16="http://schemas.microsoft.com/office/drawing/2014/main" val="812604942"/>
                    </a:ext>
                  </a:extLst>
                </a:gridCol>
                <a:gridCol w="972545">
                  <a:extLst>
                    <a:ext uri="{9D8B030D-6E8A-4147-A177-3AD203B41FA5}">
                      <a16:colId xmlns:a16="http://schemas.microsoft.com/office/drawing/2014/main" val="623167136"/>
                    </a:ext>
                  </a:extLst>
                </a:gridCol>
              </a:tblGrid>
              <a:tr h="662177">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6951737"/>
                  </a:ext>
                </a:extLst>
              </a:tr>
              <a:tr h="662177">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m</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10</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5</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0</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-10</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7576111"/>
                  </a:ext>
                </a:extLst>
              </a:tr>
            </a:tbl>
          </a:graphicData>
        </a:graphic>
      </p:graphicFrame>
    </p:spTree>
    <p:extLst>
      <p:ext uri="{BB962C8B-B14F-4D97-AF65-F5344CB8AC3E}">
        <p14:creationId xmlns:p14="http://schemas.microsoft.com/office/powerpoint/2010/main" val="77458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895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5000"/>
              </a:lnSpc>
              <a:spcAft>
                <a:spcPts val="800"/>
              </a:spcAft>
            </a:pP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tr14</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S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800"/>
              </a:spcAft>
            </a:pP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a:t>
            </a:r>
            <a:endParaRPr lang="en-US" sz="2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920425"/>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aphicFrame>
        <p:nvGraphicFramePr>
          <p:cNvPr id="6" name="Table 5">
            <a:extLst>
              <a:ext uri="{FF2B5EF4-FFF2-40B4-BE49-F238E27FC236}">
                <a16:creationId xmlns:a16="http://schemas.microsoft.com/office/drawing/2014/main" id="{D66DAE9F-9409-9EE2-AB01-097E1BEC138B}"/>
              </a:ext>
            </a:extLst>
          </p:cNvPr>
          <p:cNvGraphicFramePr>
            <a:graphicFrameLocks noGrp="1"/>
          </p:cNvGraphicFramePr>
          <p:nvPr>
            <p:extLst>
              <p:ext uri="{D42A27DB-BD31-4B8C-83A1-F6EECF244321}">
                <p14:modId xmlns:p14="http://schemas.microsoft.com/office/powerpoint/2010/main" val="1989175123"/>
              </p:ext>
            </p:extLst>
          </p:nvPr>
        </p:nvGraphicFramePr>
        <p:xfrm>
          <a:off x="3886198" y="598714"/>
          <a:ext cx="4419599" cy="1153886"/>
        </p:xfrm>
        <a:graphic>
          <a:graphicData uri="http://schemas.openxmlformats.org/drawingml/2006/table">
            <a:tbl>
              <a:tblPr firstRow="1" firstCol="1" bandRow="1">
                <a:tableStyleId>{5C22544A-7EE6-4342-B048-85BDC9FD1C3A}</a:tableStyleId>
              </a:tblPr>
              <a:tblGrid>
                <a:gridCol w="736457">
                  <a:extLst>
                    <a:ext uri="{9D8B030D-6E8A-4147-A177-3AD203B41FA5}">
                      <a16:colId xmlns:a16="http://schemas.microsoft.com/office/drawing/2014/main" val="3070658986"/>
                    </a:ext>
                  </a:extLst>
                </a:gridCol>
                <a:gridCol w="736457">
                  <a:extLst>
                    <a:ext uri="{9D8B030D-6E8A-4147-A177-3AD203B41FA5}">
                      <a16:colId xmlns:a16="http://schemas.microsoft.com/office/drawing/2014/main" val="4180506244"/>
                    </a:ext>
                  </a:extLst>
                </a:gridCol>
                <a:gridCol w="736457">
                  <a:extLst>
                    <a:ext uri="{9D8B030D-6E8A-4147-A177-3AD203B41FA5}">
                      <a16:colId xmlns:a16="http://schemas.microsoft.com/office/drawing/2014/main" val="2599996932"/>
                    </a:ext>
                  </a:extLst>
                </a:gridCol>
                <a:gridCol w="736457">
                  <a:extLst>
                    <a:ext uri="{9D8B030D-6E8A-4147-A177-3AD203B41FA5}">
                      <a16:colId xmlns:a16="http://schemas.microsoft.com/office/drawing/2014/main" val="385411460"/>
                    </a:ext>
                  </a:extLst>
                </a:gridCol>
                <a:gridCol w="736457">
                  <a:extLst>
                    <a:ext uri="{9D8B030D-6E8A-4147-A177-3AD203B41FA5}">
                      <a16:colId xmlns:a16="http://schemas.microsoft.com/office/drawing/2014/main" val="247347606"/>
                    </a:ext>
                  </a:extLst>
                </a:gridCol>
                <a:gridCol w="737314">
                  <a:extLst>
                    <a:ext uri="{9D8B030D-6E8A-4147-A177-3AD203B41FA5}">
                      <a16:colId xmlns:a16="http://schemas.microsoft.com/office/drawing/2014/main" val="589142438"/>
                    </a:ext>
                  </a:extLst>
                </a:gridCol>
              </a:tblGrid>
              <a:tr h="576943">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S</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6891429"/>
                  </a:ext>
                </a:extLst>
              </a:tr>
              <a:tr h="576943">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7660741"/>
                  </a:ext>
                </a:extLst>
              </a:tr>
            </a:tbl>
          </a:graphicData>
        </a:graphic>
      </p:graphicFrame>
      <p:sp>
        <p:nvSpPr>
          <p:cNvPr id="13" name="TextBox 12">
            <a:extLst>
              <a:ext uri="{FF2B5EF4-FFF2-40B4-BE49-F238E27FC236}">
                <a16:creationId xmlns:a16="http://schemas.microsoft.com/office/drawing/2014/main" id="{1BCF36C0-B474-F755-40CE-9964E7C93554}"/>
              </a:ext>
            </a:extLst>
          </p:cNvPr>
          <p:cNvSpPr txBox="1"/>
          <p:nvPr/>
        </p:nvSpPr>
        <p:spPr>
          <a:xfrm>
            <a:off x="32657" y="3483984"/>
            <a:ext cx="805543" cy="547650"/>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a:t>
            </a:r>
            <a:endParaRPr lang="en-US" sz="240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4B2976B1-F49D-E4CE-A9E9-317C4BCAB0E6}"/>
              </a:ext>
            </a:extLst>
          </p:cNvPr>
          <p:cNvGraphicFramePr>
            <a:graphicFrameLocks noGrp="1"/>
          </p:cNvGraphicFramePr>
          <p:nvPr>
            <p:extLst>
              <p:ext uri="{D42A27DB-BD31-4B8C-83A1-F6EECF244321}">
                <p14:modId xmlns:p14="http://schemas.microsoft.com/office/powerpoint/2010/main" val="2282591850"/>
              </p:ext>
            </p:extLst>
          </p:nvPr>
        </p:nvGraphicFramePr>
        <p:xfrm>
          <a:off x="609600" y="3147240"/>
          <a:ext cx="4153218" cy="1221138"/>
        </p:xfrm>
        <a:graphic>
          <a:graphicData uri="http://schemas.openxmlformats.org/drawingml/2006/table">
            <a:tbl>
              <a:tblPr firstRow="1" firstCol="1" bandRow="1">
                <a:tableStyleId>{5C22544A-7EE6-4342-B048-85BDC9FD1C3A}</a:tableStyleId>
              </a:tblPr>
              <a:tblGrid>
                <a:gridCol w="692069">
                  <a:extLst>
                    <a:ext uri="{9D8B030D-6E8A-4147-A177-3AD203B41FA5}">
                      <a16:colId xmlns:a16="http://schemas.microsoft.com/office/drawing/2014/main" val="3131482622"/>
                    </a:ext>
                  </a:extLst>
                </a:gridCol>
                <a:gridCol w="692069">
                  <a:extLst>
                    <a:ext uri="{9D8B030D-6E8A-4147-A177-3AD203B41FA5}">
                      <a16:colId xmlns:a16="http://schemas.microsoft.com/office/drawing/2014/main" val="2728096628"/>
                    </a:ext>
                  </a:extLst>
                </a:gridCol>
                <a:gridCol w="692069">
                  <a:extLst>
                    <a:ext uri="{9D8B030D-6E8A-4147-A177-3AD203B41FA5}">
                      <a16:colId xmlns:a16="http://schemas.microsoft.com/office/drawing/2014/main" val="1751857453"/>
                    </a:ext>
                  </a:extLst>
                </a:gridCol>
                <a:gridCol w="692069">
                  <a:extLst>
                    <a:ext uri="{9D8B030D-6E8A-4147-A177-3AD203B41FA5}">
                      <a16:colId xmlns:a16="http://schemas.microsoft.com/office/drawing/2014/main" val="312095224"/>
                    </a:ext>
                  </a:extLst>
                </a:gridCol>
                <a:gridCol w="692069">
                  <a:extLst>
                    <a:ext uri="{9D8B030D-6E8A-4147-A177-3AD203B41FA5}">
                      <a16:colId xmlns:a16="http://schemas.microsoft.com/office/drawing/2014/main" val="1677768879"/>
                    </a:ext>
                  </a:extLst>
                </a:gridCol>
                <a:gridCol w="692873">
                  <a:extLst>
                    <a:ext uri="{9D8B030D-6E8A-4147-A177-3AD203B41FA5}">
                      <a16:colId xmlns:a16="http://schemas.microsoft.com/office/drawing/2014/main" val="1357734201"/>
                    </a:ext>
                  </a:extLst>
                </a:gridCol>
              </a:tblGrid>
              <a:tr h="610569">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S</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312821"/>
                  </a:ext>
                </a:extLst>
              </a:tr>
              <a:tr h="610569">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effectLst/>
                          <a:latin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solidFill>
                            <a:srgbClr val="CC0000"/>
                          </a:solidFill>
                          <a:effectLst/>
                          <a:latin typeface="Times New Roman" panose="02020603050405020304" pitchFamily="18" charset="0"/>
                          <a:cs typeface="Times New Roman" panose="02020603050405020304" pitchFamily="18" charset="0"/>
                        </a:rPr>
                        <a:t>-6</a:t>
                      </a:r>
                      <a:endParaRPr lang="en-US" sz="2800" dirty="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solidFill>
                            <a:srgbClr val="CC0000"/>
                          </a:solidFill>
                          <a:effectLst/>
                          <a:latin typeface="Times New Roman" panose="02020603050405020304" pitchFamily="18" charset="0"/>
                          <a:cs typeface="Times New Roman" panose="02020603050405020304" pitchFamily="18" charset="0"/>
                        </a:rPr>
                        <a:t>-9</a:t>
                      </a:r>
                      <a:endParaRPr lang="en-US" sz="2800" dirty="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solidFill>
                            <a:srgbClr val="CC0000"/>
                          </a:solidFill>
                          <a:effectLst/>
                          <a:latin typeface="Times New Roman" panose="02020603050405020304" pitchFamily="18" charset="0"/>
                          <a:cs typeface="Times New Roman" panose="02020603050405020304" pitchFamily="18" charset="0"/>
                        </a:rPr>
                        <a:t>-12</a:t>
                      </a:r>
                      <a:endParaRPr lang="en-US" sz="2800" dirty="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2800" dirty="0">
                          <a:solidFill>
                            <a:srgbClr val="CC0000"/>
                          </a:solidFill>
                          <a:effectLst/>
                          <a:latin typeface="Times New Roman" panose="02020603050405020304" pitchFamily="18" charset="0"/>
                          <a:cs typeface="Times New Roman" panose="02020603050405020304" pitchFamily="18" charset="0"/>
                        </a:rPr>
                        <a:t>-15</a:t>
                      </a:r>
                      <a:endParaRPr lang="en-US" sz="2800" dirty="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022215"/>
                  </a:ext>
                </a:extLst>
              </a:tr>
            </a:tbl>
          </a:graphicData>
        </a:graphic>
      </p:graphicFrame>
      <p:sp>
        <p:nvSpPr>
          <p:cNvPr id="18" name="TextBox 17">
            <a:extLst>
              <a:ext uri="{FF2B5EF4-FFF2-40B4-BE49-F238E27FC236}">
                <a16:creationId xmlns:a16="http://schemas.microsoft.com/office/drawing/2014/main" id="{5F99909B-6192-8A25-A31D-2906BD74FE7C}"/>
              </a:ext>
            </a:extLst>
          </p:cNvPr>
          <p:cNvSpPr txBox="1"/>
          <p:nvPr/>
        </p:nvSpPr>
        <p:spPr>
          <a:xfrm>
            <a:off x="5644244" y="3429000"/>
            <a:ext cx="6166756" cy="2214965"/>
          </a:xfrm>
          <a:prstGeom prst="rect">
            <a:avLst/>
          </a:prstGeom>
          <a:noFill/>
        </p:spPr>
        <p:txBody>
          <a:bodyPr wrap="square">
            <a:spAutoFit/>
          </a:bodyPr>
          <a:lstStyle/>
          <a:p>
            <a:pPr>
              <a:lnSpc>
                <a:spcPct val="115000"/>
              </a:lnSpc>
              <a:spcAft>
                <a:spcPts val="800"/>
              </a:spcAf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 =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k.S</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k =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t:S</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-3:1 = -3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 = -3, S = 1).</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 =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3.S</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9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1000"/>
                                        <p:tgtEl>
                                          <p:spTgt spid="18">
                                            <p:txEl>
                                              <p:pRg st="1" end="1"/>
                                            </p:txEl>
                                          </p:spTgt>
                                        </p:tgtEl>
                                      </p:cBhvr>
                                    </p:animEffect>
                                    <p:anim calcmode="lin" valueType="num">
                                      <p:cBhvr>
                                        <p:cTn id="23"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fade">
                                      <p:cBhvr>
                                        <p:cTn id="29" dur="1000"/>
                                        <p:tgtEl>
                                          <p:spTgt spid="18">
                                            <p:txEl>
                                              <p:pRg st="2" end="2"/>
                                            </p:txEl>
                                          </p:spTgt>
                                        </p:tgtEl>
                                      </p:cBhvr>
                                    </p:animEffect>
                                    <p:anim calcmode="lin" valueType="num">
                                      <p:cBhvr>
                                        <p:cTn id="30"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048B5CD-5268-96DB-E73C-D43D86B42BAB}"/>
              </a:ext>
            </a:extLst>
          </p:cNvPr>
          <p:cNvGraphicFramePr>
            <a:graphicFrameLocks noChangeAspect="1"/>
          </p:cNvGraphicFramePr>
          <p:nvPr>
            <p:extLst>
              <p:ext uri="{D42A27DB-BD31-4B8C-83A1-F6EECF244321}">
                <p14:modId xmlns:p14="http://schemas.microsoft.com/office/powerpoint/2010/main" val="3425420653"/>
              </p:ext>
            </p:extLst>
          </p:nvPr>
        </p:nvGraphicFramePr>
        <p:xfrm>
          <a:off x="5029200" y="2973366"/>
          <a:ext cx="1591462" cy="523220"/>
        </p:xfrm>
        <a:graphic>
          <a:graphicData uri="http://schemas.openxmlformats.org/presentationml/2006/ole">
            <mc:AlternateContent xmlns:mc="http://schemas.openxmlformats.org/markup-compatibility/2006">
              <mc:Choice xmlns:v="urn:schemas-microsoft-com:vml" Requires="v">
                <p:oleObj name="Equation" r:id="rId2" imgW="482391" imgH="190417" progId="Equation.DSMT4">
                  <p:embed/>
                </p:oleObj>
              </mc:Choice>
              <mc:Fallback>
                <p:oleObj name="Equation" r:id="rId2" imgW="482391" imgH="190417"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73366"/>
                        <a:ext cx="1591462" cy="523220"/>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C72B3ED3-BB0A-85A8-352B-3FA4B015C726}"/>
              </a:ext>
            </a:extLst>
          </p:cNvPr>
          <p:cNvSpPr>
            <a:spLocks noChangeArrowheads="1"/>
          </p:cNvSpPr>
          <p:nvPr/>
        </p:nvSpPr>
        <p:spPr bwMode="auto">
          <a:xfrm>
            <a:off x="959054" y="2671868"/>
            <a:ext cx="43412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Giải</a:t>
            </a:r>
            <a:r>
              <a:rPr kumimoji="0" lang="en-US" altLang="en-US" sz="24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rgbClr val="FF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Công</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thức</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tính</a:t>
            </a:r>
            <a:r>
              <a:rPr kumimoji="0" lang="vi-VN"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c theo h là: </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en-US" sz="2400" b="0" i="0" u="none" strike="noStrike" cap="none" normalizeH="0" baseline="0" dirty="0">
              <a:ln>
                <a:noFill/>
              </a:ln>
              <a:solidFill>
                <a:srgbClr val="FF0000"/>
              </a:solidFill>
              <a:effectLst/>
              <a:latin typeface="Arial" panose="020B0604020202020204" pitchFamily="34" charset="0"/>
            </a:endParaRPr>
          </a:p>
        </p:txBody>
      </p:sp>
      <p:sp>
        <p:nvSpPr>
          <p:cNvPr id="8" name="Rectangle 7">
            <a:extLst>
              <a:ext uri="{FF2B5EF4-FFF2-40B4-BE49-F238E27FC236}">
                <a16:creationId xmlns:a16="http://schemas.microsoft.com/office/drawing/2014/main" id="{8DE3C242-42B4-AC64-74C5-62847D18FEBF}"/>
              </a:ext>
            </a:extLst>
          </p:cNvPr>
          <p:cNvSpPr>
            <a:spLocks noChangeArrowheads="1"/>
          </p:cNvSpPr>
          <p:nvPr/>
        </p:nvSpPr>
        <p:spPr bwMode="auto">
          <a:xfrm>
            <a:off x="549841" y="3675597"/>
            <a:ext cx="11266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b)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giống</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nhau</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giữa</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hai</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công</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thức</a:t>
            </a:r>
            <a:r>
              <a:rPr kumimoji="0" lang="vi-VN"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y = 10.x và c = 4.h </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là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đại</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lượng</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này</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một</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nhân</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với</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đại</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lượng</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en-US" sz="2400" b="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kia</a:t>
            </a:r>
            <a:r>
              <a:rPr kumimoji="0" lang="fr-FR" altLang="en-US" sz="24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fr-FR" altLang="en-US" sz="3200" b="0" i="0" u="none" strike="noStrike" cap="none" normalizeH="0" baseline="0" dirty="0">
              <a:ln>
                <a:noFill/>
              </a:ln>
              <a:solidFill>
                <a:srgbClr val="FF0000"/>
              </a:solidFill>
              <a:effectLst/>
              <a:latin typeface="Arial" panose="020B0604020202020204" pitchFamily="34" charset="0"/>
            </a:endParaRPr>
          </a:p>
        </p:txBody>
      </p:sp>
      <p:sp>
        <p:nvSpPr>
          <p:cNvPr id="9" name="Rectangle 8">
            <a:extLst>
              <a:ext uri="{FF2B5EF4-FFF2-40B4-BE49-F238E27FC236}">
                <a16:creationId xmlns:a16="http://schemas.microsoft.com/office/drawing/2014/main" id="{F451AC7A-80DE-8678-A09D-36E9B17F53C6}"/>
              </a:ext>
            </a:extLst>
          </p:cNvPr>
          <p:cNvSpPr>
            <a:spLocks noChangeArrowheads="1"/>
          </p:cNvSpPr>
          <p:nvPr/>
        </p:nvSpPr>
        <p:spPr bwMode="auto">
          <a:xfrm>
            <a:off x="734861" y="4562183"/>
            <a:ext cx="108965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vi-VN" altLang="en-US" sz="2800" dirty="0">
                <a:solidFill>
                  <a:srgbClr val="0033CC"/>
                </a:solidFill>
                <a:latin typeface="+mj-lt"/>
                <a:ea typeface="Calibri" panose="020F0502020204030204" pitchFamily="34" charset="0"/>
                <a:cs typeface="Times New Roman" panose="02020603050405020304" pitchFamily="18" charset="0"/>
              </a:rPr>
              <a:t> Trong công thức y =10x, ta nói đại lượng y tỷ lệ thuận với đại lượng x theo hệ sô  tỷ lệ 10 </a:t>
            </a:r>
            <a:r>
              <a:rPr kumimoji="0" lang="fr-FR" altLang="en-US" sz="2800" b="0" i="0" u="none" strike="noStrike" cap="none" normalizeH="0" baseline="0" dirty="0">
                <a:ln>
                  <a:noFill/>
                </a:ln>
                <a:solidFill>
                  <a:srgbClr val="0033CC"/>
                </a:solidFill>
                <a:effectLst/>
                <a:latin typeface="+mj-lt"/>
                <a:ea typeface="Calibri" panose="020F0502020204030204" pitchFamily="34" charset="0"/>
                <a:cs typeface="Times New Roman" panose="02020603050405020304" pitchFamily="18" charset="0"/>
              </a:rPr>
              <a:t>.</a:t>
            </a:r>
            <a:endParaRPr kumimoji="0" lang="fr-FR" altLang="en-US" sz="3600" b="0" i="0" u="none" strike="noStrike" cap="none" normalizeH="0" baseline="0" dirty="0">
              <a:ln>
                <a:noFill/>
              </a:ln>
              <a:solidFill>
                <a:srgbClr val="0033CC"/>
              </a:solidFill>
              <a:effectLst/>
              <a:latin typeface="+mj-lt"/>
            </a:endParaRPr>
          </a:p>
        </p:txBody>
      </p:sp>
      <p:sp>
        <p:nvSpPr>
          <p:cNvPr id="10" name="Rectangle 9">
            <a:extLst>
              <a:ext uri="{FF2B5EF4-FFF2-40B4-BE49-F238E27FC236}">
                <a16:creationId xmlns:a16="http://schemas.microsoft.com/office/drawing/2014/main" id="{21BD791E-4BCB-CC87-8D26-CC16405E6B9D}"/>
              </a:ext>
            </a:extLst>
          </p:cNvPr>
          <p:cNvSpPr>
            <a:spLocks noChangeArrowheads="1"/>
          </p:cNvSpPr>
          <p:nvPr/>
        </p:nvSpPr>
        <p:spPr bwMode="auto">
          <a:xfrm>
            <a:off x="1032017" y="5553349"/>
            <a:ext cx="103022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vi-VN" altLang="en-US" sz="2800" dirty="0">
                <a:latin typeface="Arial" panose="020B0604020202020204" pitchFamily="34" charset="0"/>
                <a:ea typeface="Calibri" panose="020F0502020204030204" pitchFamily="34" charset="0"/>
                <a:cs typeface="Times New Roman" panose="02020603050405020304" pitchFamily="18" charset="0"/>
              </a:rPr>
              <a:t>Vậy khi nào đại lượng y tỷ lệ thuận với đại lượng x theo hệ số  tỷ lệ k? </a:t>
            </a:r>
            <a:r>
              <a:rPr kumimoji="0" lang="fr-FR" altLang="en-US" sz="2800" b="0"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a:t>
            </a:r>
            <a:endParaRPr kumimoji="0" lang="fr-FR" altLang="en-US" sz="3600" b="0" i="0" u="none" strike="noStrike" cap="none" normalizeH="0" baseline="0" dirty="0">
              <a:ln>
                <a:noFill/>
              </a:ln>
              <a:effectLst/>
              <a:latin typeface="Arial" panose="020B0604020202020204" pitchFamily="34" charset="0"/>
            </a:endParaRPr>
          </a:p>
        </p:txBody>
      </p:sp>
      <p:sp>
        <p:nvSpPr>
          <p:cNvPr id="12" name="Rectangle 11">
            <a:extLst>
              <a:ext uri="{FF2B5EF4-FFF2-40B4-BE49-F238E27FC236}">
                <a16:creationId xmlns:a16="http://schemas.microsoft.com/office/drawing/2014/main" id="{3E36ACDA-CC9A-C3D6-21FB-0AEFF0426D2B}"/>
              </a:ext>
            </a:extLst>
          </p:cNvPr>
          <p:cNvSpPr>
            <a:spLocks noChangeArrowheads="1"/>
          </p:cNvSpPr>
          <p:nvPr/>
        </p:nvSpPr>
        <p:spPr bwMode="auto">
          <a:xfrm>
            <a:off x="1032017" y="5502483"/>
            <a:ext cx="10302289" cy="954107"/>
          </a:xfrm>
          <a:prstGeom prst="rect">
            <a:avLst/>
          </a:prstGeom>
          <a:noFill/>
          <a:ln w="22225" cap="sq">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vi-VN" altLang="en-US" sz="2800" dirty="0">
                <a:solidFill>
                  <a:srgbClr val="FF0000"/>
                </a:solidFill>
                <a:latin typeface="+mj-lt"/>
                <a:ea typeface="Calibri" panose="020F0502020204030204" pitchFamily="34" charset="0"/>
                <a:cs typeface="Times New Roman" panose="02020603050405020304" pitchFamily="18" charset="0"/>
              </a:rPr>
              <a:t>Đại lượng </a:t>
            </a:r>
            <a:r>
              <a:rPr lang="vi-VN" altLang="en-US" sz="2800" dirty="0">
                <a:solidFill>
                  <a:srgbClr val="0033CC"/>
                </a:solidFill>
                <a:latin typeface="+mj-lt"/>
                <a:ea typeface="Calibri" panose="020F0502020204030204" pitchFamily="34" charset="0"/>
                <a:cs typeface="Times New Roman" panose="02020603050405020304" pitchFamily="18" charset="0"/>
              </a:rPr>
              <a:t>y tỷ lệ thuận </a:t>
            </a:r>
            <a:r>
              <a:rPr lang="vi-VN" altLang="en-US" sz="2800" dirty="0">
                <a:solidFill>
                  <a:srgbClr val="FF0000"/>
                </a:solidFill>
                <a:latin typeface="+mj-lt"/>
                <a:ea typeface="Calibri" panose="020F0502020204030204" pitchFamily="34" charset="0"/>
                <a:cs typeface="Times New Roman" panose="02020603050405020304" pitchFamily="18" charset="0"/>
              </a:rPr>
              <a:t>với đại lượng </a:t>
            </a:r>
            <a:r>
              <a:rPr lang="vi-VN" altLang="en-US" sz="2800" dirty="0">
                <a:solidFill>
                  <a:srgbClr val="0033CC"/>
                </a:solidFill>
                <a:latin typeface="+mj-lt"/>
                <a:ea typeface="Calibri" panose="020F0502020204030204" pitchFamily="34" charset="0"/>
                <a:cs typeface="Times New Roman" panose="02020603050405020304" pitchFamily="18" charset="0"/>
              </a:rPr>
              <a:t>x</a:t>
            </a:r>
            <a:r>
              <a:rPr lang="vi-VN" altLang="en-US" sz="2800" dirty="0">
                <a:solidFill>
                  <a:srgbClr val="FF0000"/>
                </a:solidFill>
                <a:latin typeface="+mj-lt"/>
                <a:ea typeface="Calibri" panose="020F0502020204030204" pitchFamily="34" charset="0"/>
                <a:cs typeface="Times New Roman" panose="02020603050405020304" pitchFamily="18" charset="0"/>
              </a:rPr>
              <a:t> theo hệ số  tỷ lệ </a:t>
            </a:r>
            <a:r>
              <a:rPr lang="vi-VN" altLang="en-US" sz="2800" dirty="0">
                <a:solidFill>
                  <a:srgbClr val="0033CC"/>
                </a:solidFill>
                <a:latin typeface="+mj-lt"/>
                <a:ea typeface="Calibri" panose="020F0502020204030204" pitchFamily="34" charset="0"/>
                <a:cs typeface="Times New Roman" panose="02020603050405020304" pitchFamily="18" charset="0"/>
              </a:rPr>
              <a:t>k</a:t>
            </a:r>
            <a:r>
              <a:rPr lang="vi-VN" altLang="en-US" sz="2800" dirty="0">
                <a:solidFill>
                  <a:srgbClr val="FF0000"/>
                </a:solidFill>
                <a:latin typeface="+mj-lt"/>
                <a:ea typeface="Calibri" panose="020F0502020204030204" pitchFamily="34" charset="0"/>
                <a:cs typeface="Times New Roman" panose="02020603050405020304" pitchFamily="18" charset="0"/>
              </a:rPr>
              <a:t> nếu </a:t>
            </a:r>
            <a:r>
              <a:rPr lang="vi-VN" altLang="en-US" sz="2800" dirty="0">
                <a:solidFill>
                  <a:srgbClr val="0033CC"/>
                </a:solidFill>
                <a:latin typeface="+mj-lt"/>
                <a:ea typeface="Calibri" panose="020F0502020204030204" pitchFamily="34" charset="0"/>
                <a:cs typeface="Times New Roman" panose="02020603050405020304" pitchFamily="18" charset="0"/>
              </a:rPr>
              <a:t>y</a:t>
            </a:r>
            <a:r>
              <a:rPr lang="vi-VN" altLang="en-US" sz="2800" dirty="0">
                <a:solidFill>
                  <a:srgbClr val="FF0000"/>
                </a:solidFill>
                <a:latin typeface="+mj-lt"/>
                <a:ea typeface="Calibri" panose="020F0502020204030204" pitchFamily="34" charset="0"/>
                <a:cs typeface="Times New Roman" panose="02020603050405020304" pitchFamily="18" charset="0"/>
              </a:rPr>
              <a:t> liên hệ với x theo công thức </a:t>
            </a:r>
            <a:r>
              <a:rPr lang="vi-VN" altLang="en-US" sz="2800" dirty="0">
                <a:solidFill>
                  <a:srgbClr val="0033CC"/>
                </a:solidFill>
                <a:latin typeface="+mj-lt"/>
                <a:ea typeface="Calibri" panose="020F0502020204030204" pitchFamily="34" charset="0"/>
                <a:cs typeface="Times New Roman" panose="02020603050405020304" pitchFamily="18" charset="0"/>
              </a:rPr>
              <a:t>y = k.x </a:t>
            </a:r>
            <a:r>
              <a:rPr lang="vi-VN" altLang="en-US" sz="2800" dirty="0">
                <a:solidFill>
                  <a:srgbClr val="FF0000"/>
                </a:solidFill>
                <a:latin typeface="+mj-lt"/>
                <a:ea typeface="Calibri" panose="020F0502020204030204" pitchFamily="34" charset="0"/>
                <a:cs typeface="Times New Roman" panose="02020603050405020304" pitchFamily="18" charset="0"/>
              </a:rPr>
              <a:t>(k là hằng số khác 0) </a:t>
            </a:r>
            <a:r>
              <a:rPr kumimoji="0" lang="fr-FR" altLang="en-US" sz="2800" b="0" i="0" u="none" strike="noStrike" cap="none" normalizeH="0" baseline="0" dirty="0">
                <a:ln>
                  <a:noFill/>
                </a:ln>
                <a:solidFill>
                  <a:srgbClr val="FF0000"/>
                </a:solidFill>
                <a:effectLst/>
                <a:latin typeface="+mj-lt"/>
                <a:ea typeface="Calibri" panose="020F0502020204030204" pitchFamily="34" charset="0"/>
                <a:cs typeface="Times New Roman" panose="02020603050405020304" pitchFamily="18" charset="0"/>
              </a:rPr>
              <a:t>.</a:t>
            </a:r>
            <a:endParaRPr kumimoji="0" lang="fr-FR" altLang="en-US" sz="3600" b="0" i="0" u="none" strike="noStrike" cap="none" normalizeH="0" baseline="0" dirty="0">
              <a:ln>
                <a:noFill/>
              </a:ln>
              <a:solidFill>
                <a:srgbClr val="FF0000"/>
              </a:solidFill>
              <a:effectLst/>
              <a:latin typeface="+mj-lt"/>
            </a:endParaRPr>
          </a:p>
        </p:txBody>
      </p:sp>
      <p:pic>
        <p:nvPicPr>
          <p:cNvPr id="2" name="Picture 1">
            <a:extLst>
              <a:ext uri="{FF2B5EF4-FFF2-40B4-BE49-F238E27FC236}">
                <a16:creationId xmlns:a16="http://schemas.microsoft.com/office/drawing/2014/main" id="{AD860F04-EC14-5424-104A-FF1C794082B3}"/>
              </a:ext>
            </a:extLst>
          </p:cNvPr>
          <p:cNvPicPr>
            <a:picLocks noChangeAspect="1"/>
          </p:cNvPicPr>
          <p:nvPr/>
        </p:nvPicPr>
        <p:blipFill rotWithShape="1">
          <a:blip r:embed="rId4"/>
          <a:srcRect l="22500" t="23333" r="21250" b="53333"/>
          <a:stretch/>
        </p:blipFill>
        <p:spPr>
          <a:xfrm>
            <a:off x="288490" y="154195"/>
            <a:ext cx="11266637" cy="2517674"/>
          </a:xfrm>
          <a:prstGeom prst="rect">
            <a:avLst/>
          </a:prstGeom>
        </p:spPr>
      </p:pic>
    </p:spTree>
    <p:extLst>
      <p:ext uri="{BB962C8B-B14F-4D97-AF65-F5344CB8AC3E}">
        <p14:creationId xmlns:p14="http://schemas.microsoft.com/office/powerpoint/2010/main" val="286748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xit" presetSubtype="32" fill="hold" grpId="0" nodeType="clickEffect">
                                  <p:stCondLst>
                                    <p:cond delay="0"/>
                                  </p:stCondLst>
                                  <p:childTnLst>
                                    <p:animEffect transition="out" filter="plus(ou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0" grpId="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88905-D252-DC40-528D-D058BE18939A}"/>
              </a:ext>
            </a:extLst>
          </p:cNvPr>
          <p:cNvSpPr/>
          <p:nvPr/>
        </p:nvSpPr>
        <p:spPr>
          <a:xfrm>
            <a:off x="381000" y="228600"/>
            <a:ext cx="11430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 tế</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61226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21771" y="10898"/>
            <a:ext cx="12192000" cy="23808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266700" algn="l"/>
              </a:tabLst>
            </a:pP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tr15</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nhẫn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3cm</a:t>
            </a:r>
            <a:r>
              <a:rPr lang="en-US" sz="2800" b="1" baseline="30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2cm</a:t>
            </a:r>
            <a:r>
              <a:rPr lang="en-US" sz="2800" b="1" baseline="30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nhẫn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gam,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nhẫn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96,5 g? (Cho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359107"/>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sp>
        <p:nvSpPr>
          <p:cNvPr id="20" name="TextBox 19">
            <a:extLst>
              <a:ext uri="{FF2B5EF4-FFF2-40B4-BE49-F238E27FC236}">
                <a16:creationId xmlns:a16="http://schemas.microsoft.com/office/drawing/2014/main" id="{492BECCA-0F0D-C2CC-A251-2C6668192559}"/>
              </a:ext>
            </a:extLst>
          </p:cNvPr>
          <p:cNvSpPr txBox="1"/>
          <p:nvPr/>
        </p:nvSpPr>
        <p:spPr>
          <a:xfrm>
            <a:off x="10885" y="2819400"/>
            <a:ext cx="12170229" cy="548099"/>
          </a:xfrm>
          <a:prstGeom prst="rect">
            <a:avLst/>
          </a:prstGeom>
          <a:noFill/>
        </p:spPr>
        <p:txBody>
          <a:bodyPr wrap="square">
            <a:spAutoFit/>
          </a:bodyPr>
          <a:lstStyle/>
          <a:p>
            <a:pPr>
              <a:lnSpc>
                <a:spcPct val="115000"/>
              </a:lnSpc>
              <a:spcAft>
                <a:spcPts val="800"/>
              </a:spcAft>
              <a:tabLst>
                <a:tab pos="266700" algn="l"/>
              </a:tabLst>
            </a:pP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nhẫn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800" baseline="-25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800" baseline="-25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(gam)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800" baseline="-25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&gt; 0;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2800" baseline="-25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&gt; 0</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7649C7B7-75A0-9550-EA9F-3C09B1854B94}"/>
              </a:ext>
            </a:extLst>
          </p:cNvPr>
          <p:cNvSpPr txBox="1"/>
          <p:nvPr/>
        </p:nvSpPr>
        <p:spPr>
          <a:xfrm>
            <a:off x="21771" y="3295189"/>
            <a:ext cx="11941629" cy="3538661"/>
          </a:xfrm>
          <a:prstGeom prst="rect">
            <a:avLst/>
          </a:prstGeom>
          <a:noFill/>
        </p:spPr>
        <p:txBody>
          <a:bodyPr wrap="square">
            <a:spAutoFit/>
          </a:bodyPr>
          <a:lstStyle/>
          <a:p>
            <a:pPr algn="just">
              <a:lnSpc>
                <a:spcPct val="115000"/>
              </a:lnSpc>
              <a:spcAft>
                <a:spcPts val="800"/>
              </a:spcAft>
              <a:tabLst>
                <a:tab pos="266700" algn="l"/>
              </a:tabLst>
            </a:pP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p>
          <a:p>
            <a:pPr algn="just">
              <a:lnSpc>
                <a:spcPct val="115000"/>
              </a:lnSpc>
              <a:spcAft>
                <a:spcPts val="800"/>
              </a:spcAft>
              <a:tabLst>
                <a:tab pos="266700" algn="l"/>
              </a:tabLst>
            </a:pP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2800" baseline="-25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2800" baseline="-25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96,5.</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dãy</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ra :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2800" baseline="-25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fr-FR" sz="2800"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19,3.</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57,9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2800" baseline="-25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19,3.</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38,6</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nhẫn</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latin typeface="Times New Roman" panose="02020603050405020304" pitchFamily="18" charset="0"/>
                <a:ea typeface="Times New Roman" panose="02020603050405020304" pitchFamily="18" charset="0"/>
                <a:cs typeface="Times New Roman" panose="02020603050405020304" pitchFamily="18" charset="0"/>
              </a:rPr>
              <a:t>57,9g</a:t>
            </a:r>
            <a:r>
              <a:rPr lang="en-US" sz="2800" dirty="0">
                <a:solidFill>
                  <a:srgbClr val="0A0AC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A0AC2"/>
                </a:solidFill>
                <a:latin typeface="Times New Roman" panose="02020603050405020304" pitchFamily="18" charset="0"/>
                <a:ea typeface="Times New Roman" panose="02020603050405020304" pitchFamily="18" charset="0"/>
                <a:cs typeface="Times New Roman" panose="02020603050405020304" pitchFamily="18" charset="0"/>
              </a:rPr>
              <a:t>38,6g</a:t>
            </a: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A0AC2"/>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14891F8E-B001-AD9E-3485-699CAB368E28}"/>
              </a:ext>
            </a:extLst>
          </p:cNvPr>
          <p:cNvGraphicFramePr>
            <a:graphicFrameLocks noChangeAspect="1"/>
          </p:cNvGraphicFramePr>
          <p:nvPr>
            <p:extLst>
              <p:ext uri="{D42A27DB-BD31-4B8C-83A1-F6EECF244321}">
                <p14:modId xmlns:p14="http://schemas.microsoft.com/office/powerpoint/2010/main" val="2420268609"/>
              </p:ext>
            </p:extLst>
          </p:nvPr>
        </p:nvGraphicFramePr>
        <p:xfrm>
          <a:off x="10655523" y="3119730"/>
          <a:ext cx="1413462" cy="965866"/>
        </p:xfrm>
        <a:graphic>
          <a:graphicData uri="http://schemas.openxmlformats.org/presentationml/2006/ole">
            <mc:AlternateContent xmlns:mc="http://schemas.openxmlformats.org/markup-compatibility/2006">
              <mc:Choice xmlns:v="urn:schemas-microsoft-com:vml" Requires="v">
                <p:oleObj name="Equation" r:id="rId3" imgW="571415" imgH="391160" progId="Equation.DSMT4">
                  <p:embed/>
                </p:oleObj>
              </mc:Choice>
              <mc:Fallback>
                <p:oleObj name="Equation" r:id="rId3" imgW="571415" imgH="391160" progId="Equation.DSMT4">
                  <p:embed/>
                  <p:pic>
                    <p:nvPicPr>
                      <p:cNvPr id="0" name=""/>
                      <p:cNvPicPr/>
                      <p:nvPr/>
                    </p:nvPicPr>
                    <p:blipFill>
                      <a:blip r:embed="rId4"/>
                      <a:stretch>
                        <a:fillRect/>
                      </a:stretch>
                    </p:blipFill>
                    <p:spPr>
                      <a:xfrm>
                        <a:off x="10655523" y="3119730"/>
                        <a:ext cx="1413462" cy="965866"/>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75495D78-0FB9-5E7F-7CE7-10BF743F082D}"/>
              </a:ext>
            </a:extLst>
          </p:cNvPr>
          <p:cNvGraphicFramePr>
            <a:graphicFrameLocks noChangeAspect="1"/>
          </p:cNvGraphicFramePr>
          <p:nvPr>
            <p:extLst>
              <p:ext uri="{D42A27DB-BD31-4B8C-83A1-F6EECF244321}">
                <p14:modId xmlns:p14="http://schemas.microsoft.com/office/powerpoint/2010/main" val="2058066807"/>
              </p:ext>
            </p:extLst>
          </p:nvPr>
        </p:nvGraphicFramePr>
        <p:xfrm>
          <a:off x="201613" y="4921250"/>
          <a:ext cx="4394200" cy="839788"/>
        </p:xfrm>
        <a:graphic>
          <a:graphicData uri="http://schemas.openxmlformats.org/presentationml/2006/ole">
            <mc:AlternateContent xmlns:mc="http://schemas.openxmlformats.org/markup-compatibility/2006">
              <mc:Choice xmlns:v="urn:schemas-microsoft-com:vml" Requires="v">
                <p:oleObj name="Equation" r:id="rId5" imgW="2057400" imgH="393480" progId="Equation.DSMT4">
                  <p:embed/>
                </p:oleObj>
              </mc:Choice>
              <mc:Fallback>
                <p:oleObj name="Equation" r:id="rId5" imgW="2057400" imgH="393480" progId="Equation.DSMT4">
                  <p:embed/>
                  <p:pic>
                    <p:nvPicPr>
                      <p:cNvPr id="0" name=""/>
                      <p:cNvPicPr/>
                      <p:nvPr/>
                    </p:nvPicPr>
                    <p:blipFill>
                      <a:blip r:embed="rId6"/>
                      <a:stretch>
                        <a:fillRect/>
                      </a:stretch>
                    </p:blipFill>
                    <p:spPr>
                      <a:xfrm>
                        <a:off x="201613" y="4921250"/>
                        <a:ext cx="4394200" cy="839788"/>
                      </a:xfrm>
                      <a:prstGeom prst="rect">
                        <a:avLst/>
                      </a:prstGeom>
                    </p:spPr>
                  </p:pic>
                </p:oleObj>
              </mc:Fallback>
            </mc:AlternateContent>
          </a:graphicData>
        </a:graphic>
      </p:graphicFrame>
    </p:spTree>
    <p:extLst>
      <p:ext uri="{BB962C8B-B14F-4D97-AF65-F5344CB8AC3E}">
        <p14:creationId xmlns:p14="http://schemas.microsoft.com/office/powerpoint/2010/main" val="12910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down)">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barn(inVertical)">
                                      <p:cBhvr>
                                        <p:cTn id="22" dur="500"/>
                                        <p:tgtEl>
                                          <p:spTgt spid="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animEffect transition="in" filter="barn(inVertical)">
                                      <p:cBhvr>
                                        <p:cTn id="27" dur="500"/>
                                        <p:tgtEl>
                                          <p:spTgt spid="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xEl>
                                              <p:pRg st="4" end="4"/>
                                            </p:txEl>
                                          </p:spTgt>
                                        </p:tgtEl>
                                        <p:attrNameLst>
                                          <p:attrName>style.visibility</p:attrName>
                                        </p:attrNameLst>
                                      </p:cBhvr>
                                      <p:to>
                                        <p:strVal val="visible"/>
                                      </p:to>
                                    </p:set>
                                    <p:animEffect transition="in" filter="barn(inVertical)">
                                      <p:cBhvr>
                                        <p:cTn id="37" dur="500"/>
                                        <p:tgtEl>
                                          <p:spTgt spid="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
                                            <p:txEl>
                                              <p:pRg st="5" end="5"/>
                                            </p:txEl>
                                          </p:spTgt>
                                        </p:tgtEl>
                                        <p:attrNameLst>
                                          <p:attrName>style.visibility</p:attrName>
                                        </p:attrNameLst>
                                      </p:cBhvr>
                                      <p:to>
                                        <p:strVal val="visible"/>
                                      </p:to>
                                    </p:set>
                                    <p:animEffect transition="in" filter="barn(inVertical)">
                                      <p:cBhvr>
                                        <p:cTn id="4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E98FD03-4547-2413-5EDA-91B1180C5E2B}"/>
                  </a:ext>
                </a:extLst>
              </p:cNvPr>
              <p:cNvSpPr/>
              <p:nvPr/>
            </p:nvSpPr>
            <p:spPr>
              <a:xfrm>
                <a:off x="-10886" y="-21771"/>
                <a:ext cx="12192000" cy="20029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4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r>
                  <a:rPr lang="en-US" sz="24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tr15</a:t>
                </a:r>
                <a:r>
                  <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26kg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spcAft>
                    <a:spcPts val="800"/>
                  </a:spcAft>
                  <a:buFont typeface="+mj-lt"/>
                  <a:buAutoNum type="alphaLcParenR"/>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𝟔</m:t>
                        </m:r>
                      </m:den>
                    </m:f>
                  </m:oMath>
                </a14:m>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800"/>
                  </a:spcAft>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100m</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mét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gam.</a:t>
                </a:r>
                <a:endParaRPr lang="en-US" sz="2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E98FD03-4547-2413-5EDA-91B1180C5E2B}"/>
                  </a:ext>
                </a:extLst>
              </p:cNvPr>
              <p:cNvSpPr>
                <a:spLocks noRot="1" noChangeAspect="1" noMove="1" noResize="1" noEditPoints="1" noAdjustHandles="1" noChangeArrowheads="1" noChangeShapeType="1" noTextEdit="1"/>
              </p:cNvSpPr>
              <p:nvPr/>
            </p:nvSpPr>
            <p:spPr>
              <a:xfrm>
                <a:off x="-10886" y="-21771"/>
                <a:ext cx="12192000" cy="2002972"/>
              </a:xfrm>
              <a:prstGeom prst="rect">
                <a:avLst/>
              </a:prstGeom>
              <a:blipFill>
                <a:blip r:embed="rId3"/>
                <a:stretch>
                  <a:fillRect l="-699" t="-3927" r="-749" b="-87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DBCE5B9-0F11-0128-9B05-08D5A2F20836}"/>
              </a:ext>
            </a:extLst>
          </p:cNvPr>
          <p:cNvSpPr txBox="1"/>
          <p:nvPr/>
        </p:nvSpPr>
        <p:spPr>
          <a:xfrm>
            <a:off x="5486400" y="1981201"/>
            <a:ext cx="822661" cy="523220"/>
          </a:xfrm>
          <a:prstGeom prst="rect">
            <a:avLst/>
          </a:prstGeom>
          <a:noFill/>
        </p:spPr>
        <p:txBody>
          <a:bodyPr wrap="none" rtlCol="0">
            <a:spAutoFit/>
          </a:bodyPr>
          <a:lstStyle/>
          <a:p>
            <a:r>
              <a:rPr lang="en-US" sz="2800" b="1" i="1">
                <a:solidFill>
                  <a:srgbClr val="00B050"/>
                </a:solidFill>
                <a:latin typeface="Times New Roman" panose="02020603050405020304" pitchFamily="18" charset="0"/>
                <a:cs typeface="Times New Roman" panose="02020603050405020304" pitchFamily="18" charset="0"/>
              </a:rPr>
              <a:t>Giải</a:t>
            </a:r>
          </a:p>
        </p:txBody>
      </p:sp>
      <p:sp>
        <p:nvSpPr>
          <p:cNvPr id="19" name="TextBox 18">
            <a:extLst>
              <a:ext uri="{FF2B5EF4-FFF2-40B4-BE49-F238E27FC236}">
                <a16:creationId xmlns:a16="http://schemas.microsoft.com/office/drawing/2014/main" id="{0CC21A30-8782-6129-7615-A7D2A186FB79}"/>
              </a:ext>
            </a:extLst>
          </p:cNvPr>
          <p:cNvSpPr txBox="1"/>
          <p:nvPr/>
        </p:nvSpPr>
        <p:spPr>
          <a:xfrm>
            <a:off x="177616" y="2242811"/>
            <a:ext cx="11836767" cy="4621265"/>
          </a:xfrm>
          <a:prstGeom prst="rect">
            <a:avLst/>
          </a:prstGeom>
          <a:noFill/>
        </p:spPr>
        <p:txBody>
          <a:bodyPr wrap="square">
            <a:spAutoFit/>
          </a:bodyPr>
          <a:lstStyle/>
          <a:p>
            <a:pPr marL="514350" indent="-514350">
              <a:spcAft>
                <a:spcPts val="800"/>
              </a:spcAft>
              <a:buAutoNum type="alphaLcParenR"/>
              <a:tabLst>
                <a:tab pos="266700" algn="l"/>
              </a:tabLst>
            </a:pP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b, c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(kg)</a:t>
            </a:r>
          </a:p>
          <a:p>
            <a:pPr>
              <a:spcAft>
                <a:spcPts val="800"/>
              </a:spcAft>
              <a:tabLst>
                <a:tab pos="266700" algn="l"/>
              </a:tabLs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&gt; 0; b &gt; 0; c &gt; 0; d &gt; 0</a:t>
            </a: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Bốn cuộn có tổng cộng là 26 kg, ta có: a+b+c+d = 26</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800"/>
              </a:spcAft>
            </a:pPr>
            <a:r>
              <a:rPr lang="fr-FR"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800"/>
              </a:spcAf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dãy</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800"/>
              </a:spcAf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 2.1 = 2, b = 2.2 = 4, c = 2.4 = 8, d = 2.6 = 12.</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800"/>
              </a:spcAft>
            </a:pPr>
            <a:r>
              <a:rPr lang="en-US" sz="2800" b="1"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b="1"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800" b="1"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800" b="1"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b="1"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b="1"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2; 4; 8; 12 (kg)</a:t>
            </a:r>
            <a:endParaRPr lang="en-US" sz="2800" b="1" dirty="0">
              <a:solidFill>
                <a:srgbClr val="0A0AC2"/>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215DCA95-C671-C774-9BBC-7434BD0BF7F5}"/>
              </a:ext>
            </a:extLst>
          </p:cNvPr>
          <p:cNvGraphicFramePr>
            <a:graphicFrameLocks noChangeAspect="1"/>
          </p:cNvGraphicFramePr>
          <p:nvPr>
            <p:extLst>
              <p:ext uri="{D42A27DB-BD31-4B8C-83A1-F6EECF244321}">
                <p14:modId xmlns:p14="http://schemas.microsoft.com/office/powerpoint/2010/main" val="2555362711"/>
              </p:ext>
            </p:extLst>
          </p:nvPr>
        </p:nvGraphicFramePr>
        <p:xfrm>
          <a:off x="4429125" y="3432175"/>
          <a:ext cx="298450" cy="808038"/>
        </p:xfrm>
        <a:graphic>
          <a:graphicData uri="http://schemas.openxmlformats.org/presentationml/2006/ole">
            <mc:AlternateContent xmlns:mc="http://schemas.openxmlformats.org/markup-compatibility/2006">
              <mc:Choice xmlns:v="urn:schemas-microsoft-com:vml" Requires="v">
                <p:oleObj name="Equation" r:id="rId4" imgW="164880" imgH="444240" progId="Equation.DSMT4">
                  <p:embed/>
                </p:oleObj>
              </mc:Choice>
              <mc:Fallback>
                <p:oleObj name="Equation" r:id="rId4" imgW="164880" imgH="444240" progId="Equation.DSMT4">
                  <p:embed/>
                  <p:pic>
                    <p:nvPicPr>
                      <p:cNvPr id="0" name=""/>
                      <p:cNvPicPr/>
                      <p:nvPr/>
                    </p:nvPicPr>
                    <p:blipFill>
                      <a:blip r:embed="rId5"/>
                      <a:stretch>
                        <a:fillRect/>
                      </a:stretch>
                    </p:blipFill>
                    <p:spPr>
                      <a:xfrm>
                        <a:off x="4429125" y="3432175"/>
                        <a:ext cx="298450" cy="8080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63A55FD-F02C-F18C-BB3B-2542726E7CB2}"/>
              </a:ext>
            </a:extLst>
          </p:cNvPr>
          <p:cNvGraphicFramePr>
            <a:graphicFrameLocks noChangeAspect="1"/>
          </p:cNvGraphicFramePr>
          <p:nvPr>
            <p:extLst>
              <p:ext uri="{D42A27DB-BD31-4B8C-83A1-F6EECF244321}">
                <p14:modId xmlns:p14="http://schemas.microsoft.com/office/powerpoint/2010/main" val="3652634342"/>
              </p:ext>
            </p:extLst>
          </p:nvPr>
        </p:nvGraphicFramePr>
        <p:xfrm>
          <a:off x="7473951" y="3429000"/>
          <a:ext cx="298449" cy="803517"/>
        </p:xfrm>
        <a:graphic>
          <a:graphicData uri="http://schemas.openxmlformats.org/presentationml/2006/ole">
            <mc:AlternateContent xmlns:mc="http://schemas.openxmlformats.org/markup-compatibility/2006">
              <mc:Choice xmlns:v="urn:schemas-microsoft-com:vml" Requires="v">
                <p:oleObj name="Equation" r:id="rId6" imgW="164880" imgH="444240" progId="Equation.DSMT4">
                  <p:embed/>
                </p:oleObj>
              </mc:Choice>
              <mc:Fallback>
                <p:oleObj name="Equation" r:id="rId6" imgW="164880" imgH="444240" progId="Equation.DSMT4">
                  <p:embed/>
                  <p:pic>
                    <p:nvPicPr>
                      <p:cNvPr id="0" name=""/>
                      <p:cNvPicPr/>
                      <p:nvPr/>
                    </p:nvPicPr>
                    <p:blipFill>
                      <a:blip r:embed="rId7"/>
                      <a:stretch>
                        <a:fillRect/>
                      </a:stretch>
                    </p:blipFill>
                    <p:spPr>
                      <a:xfrm>
                        <a:off x="7473951" y="3429000"/>
                        <a:ext cx="298449" cy="80351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609A6EF-D123-6921-6FA2-2F19874EFD4D}"/>
              </a:ext>
            </a:extLst>
          </p:cNvPr>
          <p:cNvGraphicFramePr>
            <a:graphicFrameLocks noChangeAspect="1"/>
          </p:cNvGraphicFramePr>
          <p:nvPr>
            <p:extLst>
              <p:ext uri="{D42A27DB-BD31-4B8C-83A1-F6EECF244321}">
                <p14:modId xmlns:p14="http://schemas.microsoft.com/office/powerpoint/2010/main" val="1598121108"/>
              </p:ext>
            </p:extLst>
          </p:nvPr>
        </p:nvGraphicFramePr>
        <p:xfrm>
          <a:off x="10674351" y="3424520"/>
          <a:ext cx="298449" cy="842680"/>
        </p:xfrm>
        <a:graphic>
          <a:graphicData uri="http://schemas.openxmlformats.org/presentationml/2006/ole">
            <mc:AlternateContent xmlns:mc="http://schemas.openxmlformats.org/markup-compatibility/2006">
              <mc:Choice xmlns:v="urn:schemas-microsoft-com:vml" Requires="v">
                <p:oleObj name="Equation" r:id="rId8" imgW="161925" imgH="457855" progId="Equation.DSMT4">
                  <p:embed/>
                </p:oleObj>
              </mc:Choice>
              <mc:Fallback>
                <p:oleObj name="Equation" r:id="rId8" imgW="161925" imgH="457855" progId="Equation.DSMT4">
                  <p:embed/>
                  <p:pic>
                    <p:nvPicPr>
                      <p:cNvPr id="0" name=""/>
                      <p:cNvPicPr/>
                      <p:nvPr/>
                    </p:nvPicPr>
                    <p:blipFill>
                      <a:blip r:embed="rId9"/>
                      <a:stretch>
                        <a:fillRect/>
                      </a:stretch>
                    </p:blipFill>
                    <p:spPr>
                      <a:xfrm>
                        <a:off x="10674351" y="3424520"/>
                        <a:ext cx="298449" cy="84268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230A254-0181-D957-277E-2F471EAF8F32}"/>
              </a:ext>
            </a:extLst>
          </p:cNvPr>
          <p:cNvGraphicFramePr>
            <a:graphicFrameLocks noChangeAspect="1"/>
          </p:cNvGraphicFramePr>
          <p:nvPr>
            <p:extLst>
              <p:ext uri="{D42A27DB-BD31-4B8C-83A1-F6EECF244321}">
                <p14:modId xmlns:p14="http://schemas.microsoft.com/office/powerpoint/2010/main" val="1953206117"/>
              </p:ext>
            </p:extLst>
          </p:nvPr>
        </p:nvGraphicFramePr>
        <p:xfrm>
          <a:off x="3127375" y="4082602"/>
          <a:ext cx="1898649" cy="851730"/>
        </p:xfrm>
        <a:graphic>
          <a:graphicData uri="http://schemas.openxmlformats.org/presentationml/2006/ole">
            <mc:AlternateContent xmlns:mc="http://schemas.openxmlformats.org/markup-compatibility/2006">
              <mc:Choice xmlns:v="urn:schemas-microsoft-com:vml" Requires="v">
                <p:oleObj name="Equation" r:id="rId10" imgW="1018688" imgH="457855" progId="Equation.DSMT4">
                  <p:embed/>
                </p:oleObj>
              </mc:Choice>
              <mc:Fallback>
                <p:oleObj name="Equation" r:id="rId10" imgW="1018688" imgH="457855" progId="Equation.DSMT4">
                  <p:embed/>
                  <p:pic>
                    <p:nvPicPr>
                      <p:cNvPr id="0" name=""/>
                      <p:cNvPicPr/>
                      <p:nvPr/>
                    </p:nvPicPr>
                    <p:blipFill>
                      <a:blip r:embed="rId11"/>
                      <a:stretch>
                        <a:fillRect/>
                      </a:stretch>
                    </p:blipFill>
                    <p:spPr>
                      <a:xfrm>
                        <a:off x="3127375" y="4082602"/>
                        <a:ext cx="1898649" cy="85173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688BB501-6B05-15D3-922A-6FC0FBE62BB1}"/>
              </a:ext>
            </a:extLst>
          </p:cNvPr>
          <p:cNvGraphicFramePr>
            <a:graphicFrameLocks noChangeAspect="1"/>
          </p:cNvGraphicFramePr>
          <p:nvPr>
            <p:extLst>
              <p:ext uri="{D42A27DB-BD31-4B8C-83A1-F6EECF244321}">
                <p14:modId xmlns:p14="http://schemas.microsoft.com/office/powerpoint/2010/main" val="2891140195"/>
              </p:ext>
            </p:extLst>
          </p:nvPr>
        </p:nvGraphicFramePr>
        <p:xfrm>
          <a:off x="6151033" y="4613974"/>
          <a:ext cx="5888566" cy="990600"/>
        </p:xfrm>
        <a:graphic>
          <a:graphicData uri="http://schemas.openxmlformats.org/presentationml/2006/ole">
            <mc:AlternateContent xmlns:mc="http://schemas.openxmlformats.org/markup-compatibility/2006">
              <mc:Choice xmlns:v="urn:schemas-microsoft-com:vml" Requires="v">
                <p:oleObj name="Equation" r:id="rId12" imgW="2717640" imgH="457200" progId="Equation.DSMT4">
                  <p:embed/>
                </p:oleObj>
              </mc:Choice>
              <mc:Fallback>
                <p:oleObj name="Equation" r:id="rId12" imgW="2717640" imgH="457200" progId="Equation.DSMT4">
                  <p:embed/>
                  <p:pic>
                    <p:nvPicPr>
                      <p:cNvPr id="0" name=""/>
                      <p:cNvPicPr/>
                      <p:nvPr/>
                    </p:nvPicPr>
                    <p:blipFill>
                      <a:blip r:embed="rId13"/>
                      <a:stretch>
                        <a:fillRect/>
                      </a:stretch>
                    </p:blipFill>
                    <p:spPr>
                      <a:xfrm>
                        <a:off x="6151033" y="4613974"/>
                        <a:ext cx="5888566" cy="990600"/>
                      </a:xfrm>
                      <a:prstGeom prst="rect">
                        <a:avLst/>
                      </a:prstGeom>
                    </p:spPr>
                  </p:pic>
                </p:oleObj>
              </mc:Fallback>
            </mc:AlternateContent>
          </a:graphicData>
        </a:graphic>
      </p:graphicFrame>
    </p:spTree>
    <p:extLst>
      <p:ext uri="{BB962C8B-B14F-4D97-AF65-F5344CB8AC3E}">
        <p14:creationId xmlns:p14="http://schemas.microsoft.com/office/powerpoint/2010/main" val="33258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barn(inVertical)">
                                      <p:cBhvr>
                                        <p:cTn id="10" dur="500"/>
                                        <p:tgtEl>
                                          <p:spTgt spid="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barn(inVertical)">
                                      <p:cBhvr>
                                        <p:cTn id="15" dur="500"/>
                                        <p:tgtEl>
                                          <p:spTgt spid="1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xEl>
                                              <p:pRg st="3" end="3"/>
                                            </p:txEl>
                                          </p:spTgt>
                                        </p:tgtEl>
                                        <p:attrNameLst>
                                          <p:attrName>style.visibility</p:attrName>
                                        </p:attrNameLst>
                                      </p:cBhvr>
                                      <p:to>
                                        <p:strVal val="visible"/>
                                      </p:to>
                                    </p:set>
                                    <p:animEffect transition="in" filter="barn(inVertical)">
                                      <p:cBhvr>
                                        <p:cTn id="34" dur="500"/>
                                        <p:tgtEl>
                                          <p:spTgt spid="1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9">
                                            <p:txEl>
                                              <p:pRg st="4" end="4"/>
                                            </p:txEl>
                                          </p:spTgt>
                                        </p:tgtEl>
                                        <p:attrNameLst>
                                          <p:attrName>style.visibility</p:attrName>
                                        </p:attrNameLst>
                                      </p:cBhvr>
                                      <p:to>
                                        <p:strVal val="visible"/>
                                      </p:to>
                                    </p:set>
                                    <p:animEffect transition="in" filter="barn(inVertical)">
                                      <p:cBhvr>
                                        <p:cTn id="44" dur="500"/>
                                        <p:tgtEl>
                                          <p:spTgt spid="1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xEl>
                                              <p:pRg st="5" end="5"/>
                                            </p:txEl>
                                          </p:spTgt>
                                        </p:tgtEl>
                                        <p:attrNameLst>
                                          <p:attrName>style.visibility</p:attrName>
                                        </p:attrNameLst>
                                      </p:cBhvr>
                                      <p:to>
                                        <p:strVal val="visible"/>
                                      </p:to>
                                    </p:set>
                                    <p:animEffect transition="in" filter="fade">
                                      <p:cBhvr>
                                        <p:cTn id="49" dur="1000"/>
                                        <p:tgtEl>
                                          <p:spTgt spid="19">
                                            <p:txEl>
                                              <p:pRg st="5" end="5"/>
                                            </p:txEl>
                                          </p:spTgt>
                                        </p:tgtEl>
                                      </p:cBhvr>
                                    </p:animEffect>
                                    <p:anim calcmode="lin" valueType="num">
                                      <p:cBhvr>
                                        <p:cTn id="50"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E98FD03-4547-2413-5EDA-91B1180C5E2B}"/>
                  </a:ext>
                </a:extLst>
              </p:cNvPr>
              <p:cNvSpPr/>
              <p:nvPr/>
            </p:nvSpPr>
            <p:spPr>
              <a:xfrm>
                <a:off x="-10886" y="-21771"/>
                <a:ext cx="12192000" cy="20029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4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r>
                  <a:rPr lang="en-US" sz="24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tr15</a:t>
                </a:r>
                <a:r>
                  <a:rPr lang="en-US" sz="24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26kg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spcAft>
                    <a:spcPts val="800"/>
                  </a:spcAft>
                  <a:buFont typeface="+mj-lt"/>
                  <a:buAutoNum type="alphaLcParenR"/>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𝟔</m:t>
                        </m:r>
                      </m:den>
                    </m:f>
                  </m:oMath>
                </a14:m>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800"/>
                  </a:spcAft>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100m</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mét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gam.</a:t>
                </a:r>
                <a:endParaRPr lang="en-US" sz="2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E98FD03-4547-2413-5EDA-91B1180C5E2B}"/>
                  </a:ext>
                </a:extLst>
              </p:cNvPr>
              <p:cNvSpPr>
                <a:spLocks noRot="1" noChangeAspect="1" noMove="1" noResize="1" noEditPoints="1" noAdjustHandles="1" noChangeArrowheads="1" noChangeShapeType="1" noTextEdit="1"/>
              </p:cNvSpPr>
              <p:nvPr/>
            </p:nvSpPr>
            <p:spPr>
              <a:xfrm>
                <a:off x="-10886" y="-21771"/>
                <a:ext cx="12192000" cy="2002972"/>
              </a:xfrm>
              <a:prstGeom prst="rect">
                <a:avLst/>
              </a:prstGeom>
              <a:blipFill>
                <a:blip r:embed="rId3"/>
                <a:stretch>
                  <a:fillRect l="-699" t="-3927" r="-749" b="-87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DBCE5B9-0F11-0128-9B05-08D5A2F20836}"/>
              </a:ext>
            </a:extLst>
          </p:cNvPr>
          <p:cNvSpPr txBox="1"/>
          <p:nvPr/>
        </p:nvSpPr>
        <p:spPr>
          <a:xfrm>
            <a:off x="5486400" y="1981201"/>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sp>
        <p:nvSpPr>
          <p:cNvPr id="8" name="TextBox 7">
            <a:extLst>
              <a:ext uri="{FF2B5EF4-FFF2-40B4-BE49-F238E27FC236}">
                <a16:creationId xmlns:a16="http://schemas.microsoft.com/office/drawing/2014/main" id="{CBEBCAEF-5C47-E1E0-BB58-2162CFF78238}"/>
              </a:ext>
            </a:extLst>
          </p:cNvPr>
          <p:cNvSpPr txBox="1"/>
          <p:nvPr/>
        </p:nvSpPr>
        <p:spPr>
          <a:xfrm>
            <a:off x="177432" y="2565976"/>
            <a:ext cx="11862167" cy="2940100"/>
          </a:xfrm>
          <a:prstGeom prst="rect">
            <a:avLst/>
          </a:prstGeom>
          <a:noFill/>
        </p:spPr>
        <p:txBody>
          <a:bodyPr wrap="square">
            <a:spAutoFit/>
          </a:bodyPr>
          <a:lstStyle/>
          <a:p>
            <a:pPr>
              <a:lnSpc>
                <a:spcPct val="115000"/>
              </a:lnSpc>
              <a:spcAft>
                <a:spcPts val="800"/>
              </a:spcAft>
            </a:pPr>
            <a:r>
              <a:rPr lang="en-US" sz="2800" dirty="0">
                <a:solidFill>
                  <a:srgbClr val="0A0AC2"/>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Gọi x là khối lượng 1m dây điện.</a:t>
            </a:r>
          </a:p>
          <a:p>
            <a:pPr>
              <a:lnSpc>
                <a:spcPct val="115000"/>
              </a:lnSpc>
              <a:spcAft>
                <a:spcPts val="800"/>
              </a:spcAft>
            </a:pP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 có</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endParaRPr lang="vi-VN"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r>
              <a:rPr lang="vi-VN" sz="2800" dirty="0">
                <a:solidFill>
                  <a:srgbClr val="0A0AC2"/>
                </a:solidFill>
                <a:latin typeface="Times New Roman" panose="02020603050405020304" pitchFamily="18" charset="0"/>
                <a:ea typeface="Arial" panose="020B0604020202020204" pitchFamily="34" charset="0"/>
                <a:cs typeface="Times New Roman" panose="02020603050405020304" pitchFamily="18" charset="0"/>
              </a:rPr>
              <a:t>Vậy 1 m dây điện năng 20 gam</a:t>
            </a:r>
            <a:endParaRPr lang="en-US" sz="2800" dirty="0">
              <a:solidFill>
                <a:srgbClr val="0A0AC2"/>
              </a:solidFill>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9E5731DD-2F97-A0AE-6177-7C966896A532}"/>
              </a:ext>
            </a:extLst>
          </p:cNvPr>
          <p:cNvGraphicFramePr>
            <a:graphicFrameLocks noChangeAspect="1"/>
          </p:cNvGraphicFramePr>
          <p:nvPr>
            <p:extLst>
              <p:ext uri="{D42A27DB-BD31-4B8C-83A1-F6EECF244321}">
                <p14:modId xmlns:p14="http://schemas.microsoft.com/office/powerpoint/2010/main" val="1514181612"/>
              </p:ext>
            </p:extLst>
          </p:nvPr>
        </p:nvGraphicFramePr>
        <p:xfrm>
          <a:off x="4867643" y="3990975"/>
          <a:ext cx="1908175" cy="827088"/>
        </p:xfrm>
        <a:graphic>
          <a:graphicData uri="http://schemas.openxmlformats.org/presentationml/2006/ole">
            <mc:AlternateContent xmlns:mc="http://schemas.openxmlformats.org/markup-compatibility/2006">
              <mc:Choice xmlns:v="urn:schemas-microsoft-com:vml" Requires="v">
                <p:oleObj name="Equation" r:id="rId4" imgW="1054080" imgH="457200" progId="Equation.DSMT4">
                  <p:embed/>
                </p:oleObj>
              </mc:Choice>
              <mc:Fallback>
                <p:oleObj name="Equation" r:id="rId4" imgW="1054080" imgH="457200" progId="Equation.DSMT4">
                  <p:embed/>
                  <p:pic>
                    <p:nvPicPr>
                      <p:cNvPr id="0" name=""/>
                      <p:cNvPicPr/>
                      <p:nvPr/>
                    </p:nvPicPr>
                    <p:blipFill>
                      <a:blip r:embed="rId5"/>
                      <a:stretch>
                        <a:fillRect/>
                      </a:stretch>
                    </p:blipFill>
                    <p:spPr>
                      <a:xfrm>
                        <a:off x="4867643" y="3990975"/>
                        <a:ext cx="1908175" cy="82708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19D2438-8585-383A-A071-4F34E444EB01}"/>
              </a:ext>
            </a:extLst>
          </p:cNvPr>
          <p:cNvGraphicFramePr>
            <a:graphicFrameLocks noChangeAspect="1"/>
          </p:cNvGraphicFramePr>
          <p:nvPr>
            <p:extLst>
              <p:ext uri="{D42A27DB-BD31-4B8C-83A1-F6EECF244321}">
                <p14:modId xmlns:p14="http://schemas.microsoft.com/office/powerpoint/2010/main" val="3007651848"/>
              </p:ext>
            </p:extLst>
          </p:nvPr>
        </p:nvGraphicFramePr>
        <p:xfrm>
          <a:off x="2476500" y="4002088"/>
          <a:ext cx="2000250" cy="804862"/>
        </p:xfrm>
        <a:graphic>
          <a:graphicData uri="http://schemas.openxmlformats.org/presentationml/2006/ole">
            <mc:AlternateContent xmlns:mc="http://schemas.openxmlformats.org/markup-compatibility/2006">
              <mc:Choice xmlns:v="urn:schemas-microsoft-com:vml" Requires="v">
                <p:oleObj name="Equation" r:id="rId6" imgW="1104840" imgH="444240" progId="Equation.DSMT4">
                  <p:embed/>
                </p:oleObj>
              </mc:Choice>
              <mc:Fallback>
                <p:oleObj name="Equation" r:id="rId6" imgW="1104840" imgH="444240" progId="Equation.DSMT4">
                  <p:embed/>
                  <p:pic>
                    <p:nvPicPr>
                      <p:cNvPr id="5" name="Object 4">
                        <a:extLst>
                          <a:ext uri="{FF2B5EF4-FFF2-40B4-BE49-F238E27FC236}">
                            <a16:creationId xmlns:a16="http://schemas.microsoft.com/office/drawing/2014/main" id="{9E5731DD-2F97-A0AE-6177-7C966896A532}"/>
                          </a:ext>
                        </a:extLst>
                      </p:cNvPr>
                      <p:cNvPicPr/>
                      <p:nvPr/>
                    </p:nvPicPr>
                    <p:blipFill>
                      <a:blip r:embed="rId7"/>
                      <a:stretch>
                        <a:fillRect/>
                      </a:stretch>
                    </p:blipFill>
                    <p:spPr>
                      <a:xfrm>
                        <a:off x="2476500" y="4002088"/>
                        <a:ext cx="2000250" cy="804862"/>
                      </a:xfrm>
                      <a:prstGeom prst="rect">
                        <a:avLst/>
                      </a:prstGeom>
                    </p:spPr>
                  </p:pic>
                </p:oleObj>
              </mc:Fallback>
            </mc:AlternateContent>
          </a:graphicData>
        </a:graphic>
      </p:graphicFrame>
    </p:spTree>
    <p:extLst>
      <p:ext uri="{BB962C8B-B14F-4D97-AF65-F5344CB8AC3E}">
        <p14:creationId xmlns:p14="http://schemas.microsoft.com/office/powerpoint/2010/main" val="38030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D42DCD-D1E5-BA2C-D41E-CAE6414BBE17}"/>
              </a:ext>
            </a:extLst>
          </p:cNvPr>
          <p:cNvGrpSpPr/>
          <p:nvPr/>
        </p:nvGrpSpPr>
        <p:grpSpPr>
          <a:xfrm>
            <a:off x="609600" y="381000"/>
            <a:ext cx="11353800" cy="6324600"/>
            <a:chOff x="1905000" y="990600"/>
            <a:chExt cx="8232140" cy="4419600"/>
          </a:xfrm>
        </p:grpSpPr>
        <p:graphicFrame>
          <p:nvGraphicFramePr>
            <p:cNvPr id="3" name="Diagram 2">
              <a:extLst>
                <a:ext uri="{FF2B5EF4-FFF2-40B4-BE49-F238E27FC236}">
                  <a16:creationId xmlns:a16="http://schemas.microsoft.com/office/drawing/2014/main" id="{7F73C6DE-D522-3B89-AB98-12DDDEAB3D31}"/>
                </a:ext>
              </a:extLst>
            </p:cNvPr>
            <p:cNvGraphicFramePr/>
            <p:nvPr>
              <p:extLst>
                <p:ext uri="{D42A27DB-BD31-4B8C-83A1-F6EECF244321}">
                  <p14:modId xmlns:p14="http://schemas.microsoft.com/office/powerpoint/2010/main" val="2934293560"/>
                </p:ext>
              </p:extLst>
            </p:nvPr>
          </p:nvGraphicFramePr>
          <p:xfrm>
            <a:off x="1905000" y="990600"/>
            <a:ext cx="175768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Right 3">
              <a:extLst>
                <a:ext uri="{FF2B5EF4-FFF2-40B4-BE49-F238E27FC236}">
                  <a16:creationId xmlns:a16="http://schemas.microsoft.com/office/drawing/2014/main" id="{364EA1B4-A28B-4690-D5EF-BAA39FE448F9}"/>
                </a:ext>
              </a:extLst>
            </p:cNvPr>
            <p:cNvSpPr/>
            <p:nvPr/>
          </p:nvSpPr>
          <p:spPr>
            <a:xfrm>
              <a:off x="3733800" y="1295400"/>
              <a:ext cx="1371600" cy="76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C7981A57-E8F8-4C43-66D8-4521E79E1331}"/>
                </a:ext>
              </a:extLst>
            </p:cNvPr>
            <p:cNvSpPr/>
            <p:nvPr/>
          </p:nvSpPr>
          <p:spPr>
            <a:xfrm>
              <a:off x="3768725" y="2332038"/>
              <a:ext cx="1371600" cy="76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085E0A0A-4D35-B57A-DD9C-04C034D5C472}"/>
                </a:ext>
              </a:extLst>
            </p:cNvPr>
            <p:cNvSpPr/>
            <p:nvPr/>
          </p:nvSpPr>
          <p:spPr>
            <a:xfrm>
              <a:off x="3759200" y="3451225"/>
              <a:ext cx="1371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150" name="TextBox 6">
              <a:extLst>
                <a:ext uri="{FF2B5EF4-FFF2-40B4-BE49-F238E27FC236}">
                  <a16:creationId xmlns:a16="http://schemas.microsoft.com/office/drawing/2014/main" id="{1B5272C5-90C0-61CA-99E5-63448C768F29}"/>
                </a:ext>
              </a:extLst>
            </p:cNvPr>
            <p:cNvSpPr txBox="1">
              <a:spLocks noChangeArrowheads="1"/>
            </p:cNvSpPr>
            <p:nvPr/>
          </p:nvSpPr>
          <p:spPr bwMode="auto">
            <a:xfrm>
              <a:off x="3768725" y="1492250"/>
              <a:ext cx="1066800" cy="3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Bước 1</a:t>
              </a:r>
            </a:p>
          </p:txBody>
        </p:sp>
        <p:sp>
          <p:nvSpPr>
            <p:cNvPr id="6151" name="TextBox 7">
              <a:extLst>
                <a:ext uri="{FF2B5EF4-FFF2-40B4-BE49-F238E27FC236}">
                  <a16:creationId xmlns:a16="http://schemas.microsoft.com/office/drawing/2014/main" id="{7BFB1515-FC41-12E5-BE9C-97CEC3C7B2D1}"/>
                </a:ext>
              </a:extLst>
            </p:cNvPr>
            <p:cNvSpPr txBox="1">
              <a:spLocks noChangeArrowheads="1"/>
            </p:cNvSpPr>
            <p:nvPr/>
          </p:nvSpPr>
          <p:spPr bwMode="auto">
            <a:xfrm>
              <a:off x="3805238" y="2527300"/>
              <a:ext cx="1066800" cy="3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Bước 2</a:t>
              </a:r>
            </a:p>
          </p:txBody>
        </p:sp>
        <p:sp>
          <p:nvSpPr>
            <p:cNvPr id="6152" name="TextBox 8">
              <a:extLst>
                <a:ext uri="{FF2B5EF4-FFF2-40B4-BE49-F238E27FC236}">
                  <a16:creationId xmlns:a16="http://schemas.microsoft.com/office/drawing/2014/main" id="{0AD14029-8C87-1F8E-DF33-AB3091CA0AC0}"/>
                </a:ext>
              </a:extLst>
            </p:cNvPr>
            <p:cNvSpPr txBox="1">
              <a:spLocks noChangeArrowheads="1"/>
            </p:cNvSpPr>
            <p:nvPr/>
          </p:nvSpPr>
          <p:spPr bwMode="auto">
            <a:xfrm>
              <a:off x="3794125" y="3648075"/>
              <a:ext cx="1066800" cy="365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Bước 3</a:t>
              </a:r>
            </a:p>
          </p:txBody>
        </p:sp>
        <p:graphicFrame>
          <p:nvGraphicFramePr>
            <p:cNvPr id="18" name="Diagram 17">
              <a:extLst>
                <a:ext uri="{FF2B5EF4-FFF2-40B4-BE49-F238E27FC236}">
                  <a16:creationId xmlns:a16="http://schemas.microsoft.com/office/drawing/2014/main" id="{68927776-2121-8ABE-942D-D9A96AA14392}"/>
                </a:ext>
              </a:extLst>
            </p:cNvPr>
            <p:cNvGraphicFramePr/>
            <p:nvPr>
              <p:extLst>
                <p:ext uri="{D42A27DB-BD31-4B8C-83A1-F6EECF244321}">
                  <p14:modId xmlns:p14="http://schemas.microsoft.com/office/powerpoint/2010/main" val="3482518354"/>
                </p:ext>
              </p:extLst>
            </p:nvPr>
          </p:nvGraphicFramePr>
          <p:xfrm>
            <a:off x="5184140" y="1389566"/>
            <a:ext cx="4953000"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 18">
              <a:extLst>
                <a:ext uri="{FF2B5EF4-FFF2-40B4-BE49-F238E27FC236}">
                  <a16:creationId xmlns:a16="http://schemas.microsoft.com/office/drawing/2014/main" id="{5BB25E56-F6E4-CA64-00F4-FD47CC67A0E0}"/>
                </a:ext>
              </a:extLst>
            </p:cNvPr>
            <p:cNvGraphicFramePr/>
            <p:nvPr>
              <p:extLst>
                <p:ext uri="{D42A27DB-BD31-4B8C-83A1-F6EECF244321}">
                  <p14:modId xmlns:p14="http://schemas.microsoft.com/office/powerpoint/2010/main" val="1875311521"/>
                </p:ext>
              </p:extLst>
            </p:nvPr>
          </p:nvGraphicFramePr>
          <p:xfrm>
            <a:off x="5184140" y="2121977"/>
            <a:ext cx="4953000" cy="12003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 19">
              <a:extLst>
                <a:ext uri="{FF2B5EF4-FFF2-40B4-BE49-F238E27FC236}">
                  <a16:creationId xmlns:a16="http://schemas.microsoft.com/office/drawing/2014/main" id="{C262B1F5-3533-66D1-B2DD-57EA1DCDE71D}"/>
                </a:ext>
              </a:extLst>
            </p:cNvPr>
            <p:cNvGraphicFramePr/>
            <p:nvPr>
              <p:extLst>
                <p:ext uri="{D42A27DB-BD31-4B8C-83A1-F6EECF244321}">
                  <p14:modId xmlns:p14="http://schemas.microsoft.com/office/powerpoint/2010/main" val="2556140719"/>
                </p:ext>
              </p:extLst>
            </p:nvPr>
          </p:nvGraphicFramePr>
          <p:xfrm>
            <a:off x="5184140" y="3525010"/>
            <a:ext cx="4953000" cy="104699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Arrow: Right 12">
              <a:extLst>
                <a:ext uri="{FF2B5EF4-FFF2-40B4-BE49-F238E27FC236}">
                  <a16:creationId xmlns:a16="http://schemas.microsoft.com/office/drawing/2014/main" id="{A4154645-EDCB-789F-69B5-2296A7496E07}"/>
                </a:ext>
              </a:extLst>
            </p:cNvPr>
            <p:cNvSpPr/>
            <p:nvPr/>
          </p:nvSpPr>
          <p:spPr>
            <a:xfrm>
              <a:off x="3805238" y="4572000"/>
              <a:ext cx="1371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157" name="TextBox 13">
              <a:extLst>
                <a:ext uri="{FF2B5EF4-FFF2-40B4-BE49-F238E27FC236}">
                  <a16:creationId xmlns:a16="http://schemas.microsoft.com/office/drawing/2014/main" id="{DB8303D4-6F55-2C39-1F27-CE7E275CD9B1}"/>
                </a:ext>
              </a:extLst>
            </p:cNvPr>
            <p:cNvSpPr txBox="1">
              <a:spLocks noChangeArrowheads="1"/>
            </p:cNvSpPr>
            <p:nvPr/>
          </p:nvSpPr>
          <p:spPr bwMode="auto">
            <a:xfrm>
              <a:off x="3840163" y="4768850"/>
              <a:ext cx="1066800" cy="365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Bước 4</a:t>
              </a:r>
            </a:p>
          </p:txBody>
        </p:sp>
        <p:graphicFrame>
          <p:nvGraphicFramePr>
            <p:cNvPr id="21" name="Diagram 20">
              <a:extLst>
                <a:ext uri="{FF2B5EF4-FFF2-40B4-BE49-F238E27FC236}">
                  <a16:creationId xmlns:a16="http://schemas.microsoft.com/office/drawing/2014/main" id="{3F3A3218-8177-5E80-0DCF-AB78C34B91D6}"/>
                </a:ext>
              </a:extLst>
            </p:cNvPr>
            <p:cNvGraphicFramePr/>
            <p:nvPr>
              <p:extLst>
                <p:ext uri="{D42A27DB-BD31-4B8C-83A1-F6EECF244321}">
                  <p14:modId xmlns:p14="http://schemas.microsoft.com/office/powerpoint/2010/main" val="2014300459"/>
                </p:ext>
              </p:extLst>
            </p:nvPr>
          </p:nvGraphicFramePr>
          <p:xfrm>
            <a:off x="5184140" y="4716264"/>
            <a:ext cx="4953000" cy="46166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6" name="TextBox 15">
            <a:extLst>
              <a:ext uri="{FF2B5EF4-FFF2-40B4-BE49-F238E27FC236}">
                <a16:creationId xmlns:a16="http://schemas.microsoft.com/office/drawing/2014/main" id="{41464A4C-7EFC-227F-98BC-F8066619C83A}"/>
              </a:ext>
            </a:extLst>
          </p:cNvPr>
          <p:cNvSpPr txBox="1"/>
          <p:nvPr/>
        </p:nvSpPr>
        <p:spPr>
          <a:xfrm>
            <a:off x="1752600" y="0"/>
            <a:ext cx="8839200" cy="547650"/>
          </a:xfrm>
          <a:prstGeom prst="rect">
            <a:avLst/>
          </a:prstGeom>
          <a:noFill/>
        </p:spPr>
        <p:txBody>
          <a:bodyPr wrap="square">
            <a:spAutoFit/>
          </a:bodyPr>
          <a:lstStyle/>
          <a:p>
            <a:pPr algn="just">
              <a:lnSpc>
                <a:spcPct val="115000"/>
              </a:lnSpc>
              <a:spcAft>
                <a:spcPts val="800"/>
              </a:spcAft>
            </a:pPr>
            <a:r>
              <a:rPr lang="en-US" sz="2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Hãy nêu các bước giải bài toán về đại lượng tỉ lệ thuận?</a:t>
            </a:r>
            <a:endParaRPr lang="en-US" sz="2800" b="1">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88905-D252-DC40-528D-D058BE18939A}"/>
              </a:ext>
            </a:extLst>
          </p:cNvPr>
          <p:cNvSpPr/>
          <p:nvPr/>
        </p:nvSpPr>
        <p:spPr>
          <a:xfrm>
            <a:off x="381000" y="228600"/>
            <a:ext cx="11430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a:t>
            </a:r>
            <a:r>
              <a:rPr lang="vi-VN"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Chia một số thành những phần tỉ lệ thuận với các số cho trước</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D969EB26-F4F1-7F18-58EF-E49319D2A759}"/>
              </a:ext>
            </a:extLst>
          </p:cNvPr>
          <p:cNvGraphicFramePr>
            <a:graphicFrameLocks noChangeAspect="1"/>
          </p:cNvGraphicFramePr>
          <p:nvPr>
            <p:extLst>
              <p:ext uri="{D42A27DB-BD31-4B8C-83A1-F6EECF244321}">
                <p14:modId xmlns:p14="http://schemas.microsoft.com/office/powerpoint/2010/main" val="3969405255"/>
              </p:ext>
            </p:extLst>
          </p:nvPr>
        </p:nvGraphicFramePr>
        <p:xfrm>
          <a:off x="741987" y="2362200"/>
          <a:ext cx="10708026" cy="1355725"/>
        </p:xfrm>
        <a:graphic>
          <a:graphicData uri="http://schemas.openxmlformats.org/presentationml/2006/ole">
            <mc:AlternateContent xmlns:mc="http://schemas.openxmlformats.org/markup-compatibility/2006">
              <mc:Choice xmlns:v="urn:schemas-microsoft-com:vml" Requires="v">
                <p:oleObj name="Equation" r:id="rId2" imgW="3084851" imgH="391160" progId="Equation.DSMT4">
                  <p:embed/>
                </p:oleObj>
              </mc:Choice>
              <mc:Fallback>
                <p:oleObj name="Equation" r:id="rId2" imgW="3084851" imgH="391160" progId="Equation.DSMT4">
                  <p:embed/>
                  <p:pic>
                    <p:nvPicPr>
                      <p:cNvPr id="0" name=""/>
                      <p:cNvPicPr/>
                      <p:nvPr/>
                    </p:nvPicPr>
                    <p:blipFill>
                      <a:blip r:embed="rId3"/>
                      <a:stretch>
                        <a:fillRect/>
                      </a:stretch>
                    </p:blipFill>
                    <p:spPr>
                      <a:xfrm>
                        <a:off x="741987" y="2362200"/>
                        <a:ext cx="10708026" cy="13557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E1DEEEA-B122-58EF-E202-A47EFCCE4B12}"/>
              </a:ext>
            </a:extLst>
          </p:cNvPr>
          <p:cNvGraphicFramePr>
            <a:graphicFrameLocks noChangeAspect="1"/>
          </p:cNvGraphicFramePr>
          <p:nvPr>
            <p:extLst>
              <p:ext uri="{D42A27DB-BD31-4B8C-83A1-F6EECF244321}">
                <p14:modId xmlns:p14="http://schemas.microsoft.com/office/powerpoint/2010/main" val="3478097287"/>
              </p:ext>
            </p:extLst>
          </p:nvPr>
        </p:nvGraphicFramePr>
        <p:xfrm>
          <a:off x="668631" y="3993580"/>
          <a:ext cx="10755982" cy="1225554"/>
        </p:xfrm>
        <a:graphic>
          <a:graphicData uri="http://schemas.openxmlformats.org/presentationml/2006/ole">
            <mc:AlternateContent xmlns:mc="http://schemas.openxmlformats.org/markup-compatibility/2006">
              <mc:Choice xmlns:v="urn:schemas-microsoft-com:vml" Requires="v">
                <p:oleObj name="Equation" r:id="rId4" imgW="3427413" imgH="391160" progId="Equation.DSMT4">
                  <p:embed/>
                </p:oleObj>
              </mc:Choice>
              <mc:Fallback>
                <p:oleObj name="Equation" r:id="rId4" imgW="3427413" imgH="391160" progId="Equation.DSMT4">
                  <p:embed/>
                  <p:pic>
                    <p:nvPicPr>
                      <p:cNvPr id="0" name=""/>
                      <p:cNvPicPr/>
                      <p:nvPr/>
                    </p:nvPicPr>
                    <p:blipFill>
                      <a:blip r:embed="rId5"/>
                      <a:stretch>
                        <a:fillRect/>
                      </a:stretch>
                    </p:blipFill>
                    <p:spPr>
                      <a:xfrm>
                        <a:off x="668631" y="3993580"/>
                        <a:ext cx="10755982" cy="1225554"/>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8DBC74DB-3189-1268-A197-179C1580F8DA}"/>
              </a:ext>
            </a:extLst>
          </p:cNvPr>
          <p:cNvSpPr txBox="1"/>
          <p:nvPr/>
        </p:nvSpPr>
        <p:spPr>
          <a:xfrm>
            <a:off x="533400" y="1587754"/>
            <a:ext cx="11430000" cy="584775"/>
          </a:xfrm>
          <a:prstGeom prst="rect">
            <a:avLst/>
          </a:prstGeom>
          <a:noFill/>
        </p:spPr>
        <p:txBody>
          <a:bodyPr wrap="square">
            <a:spAutoFit/>
          </a:bodyPr>
          <a:lstStyle/>
          <a:p>
            <a:r>
              <a:rPr lang="en-US" sz="3200">
                <a:effectLst/>
                <a:latin typeface="Times New Roman" panose="02020603050405020304" pitchFamily="18" charset="0"/>
                <a:ea typeface="Times New Roman" panose="02020603050405020304" pitchFamily="18" charset="0"/>
              </a:rPr>
              <a:t>Giả sử chia số S thành các phần x, y, z, t... tỉ lệ với các số a, b, c, d...</a:t>
            </a:r>
            <a:endParaRPr lang="en-US" sz="3200"/>
          </a:p>
        </p:txBody>
      </p:sp>
      <p:grpSp>
        <p:nvGrpSpPr>
          <p:cNvPr id="3" name="Group 2">
            <a:extLst>
              <a:ext uri="{FF2B5EF4-FFF2-40B4-BE49-F238E27FC236}">
                <a16:creationId xmlns:a16="http://schemas.microsoft.com/office/drawing/2014/main" id="{007564BB-EE13-7FDD-C3A1-9CCE52B0F157}"/>
              </a:ext>
            </a:extLst>
          </p:cNvPr>
          <p:cNvGrpSpPr/>
          <p:nvPr/>
        </p:nvGrpSpPr>
        <p:grpSpPr>
          <a:xfrm>
            <a:off x="1" y="5105400"/>
            <a:ext cx="1676400" cy="1741714"/>
            <a:chOff x="6708655" y="2245136"/>
            <a:chExt cx="1831529" cy="1866430"/>
          </a:xfrm>
        </p:grpSpPr>
        <p:sp>
          <p:nvSpPr>
            <p:cNvPr id="6" name="Oval 5">
              <a:extLst>
                <a:ext uri="{FF2B5EF4-FFF2-40B4-BE49-F238E27FC236}">
                  <a16:creationId xmlns:a16="http://schemas.microsoft.com/office/drawing/2014/main" id="{5B2DD581-8F4E-C507-B0CA-276AC2ABBFC9}"/>
                </a:ext>
              </a:extLst>
            </p:cNvPr>
            <p:cNvSpPr/>
            <p:nvPr/>
          </p:nvSpPr>
          <p:spPr>
            <a:xfrm>
              <a:off x="6708655" y="2245136"/>
              <a:ext cx="1831529" cy="1866430"/>
            </a:xfrm>
            <a:prstGeom prst="ellipse">
              <a:avLst/>
            </a:prstGeom>
            <a:solidFill>
              <a:srgbClr val="00B0F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7" name="Rectangle 6" descr="Pencil">
              <a:extLst>
                <a:ext uri="{FF2B5EF4-FFF2-40B4-BE49-F238E27FC236}">
                  <a16:creationId xmlns:a16="http://schemas.microsoft.com/office/drawing/2014/main" id="{D10439D2-F92F-1DC4-42C3-1C5DCC68F2B3}"/>
                </a:ext>
              </a:extLst>
            </p:cNvPr>
            <p:cNvSpPr/>
            <p:nvPr/>
          </p:nvSpPr>
          <p:spPr>
            <a:xfrm>
              <a:off x="7098981" y="2642898"/>
              <a:ext cx="1050878" cy="107090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Speak Pro" panose="020F0502020204030204"/>
                <a:ea typeface="+mn-ea"/>
                <a:cs typeface="+mn-cs"/>
              </a:endParaRPr>
            </a:p>
          </p:txBody>
        </p:sp>
      </p:grpSp>
    </p:spTree>
    <p:extLst>
      <p:ext uri="{BB962C8B-B14F-4D97-AF65-F5344CB8AC3E}">
        <p14:creationId xmlns:p14="http://schemas.microsoft.com/office/powerpoint/2010/main" val="9400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88905-D252-DC40-528D-D058BE18939A}"/>
              </a:ext>
            </a:extLst>
          </p:cNvPr>
          <p:cNvSpPr/>
          <p:nvPr/>
        </p:nvSpPr>
        <p:spPr>
          <a:xfrm>
            <a:off x="381000" y="228600"/>
            <a:ext cx="11430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a:t>
            </a:r>
            <a:r>
              <a:rPr lang="vi-VN"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Chia một số thành những phần tỉ lệ thuận với các số cho trước</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55130C4-8F56-B803-2100-4D9A2FBCD23D}"/>
              </a:ext>
            </a:extLst>
          </p:cNvPr>
          <p:cNvSpPr txBox="1"/>
          <p:nvPr/>
        </p:nvSpPr>
        <p:spPr>
          <a:xfrm>
            <a:off x="2781300" y="1524000"/>
            <a:ext cx="6629400" cy="523220"/>
          </a:xfrm>
          <a:prstGeom prst="rect">
            <a:avLst/>
          </a:prstGeom>
          <a:noFill/>
          <a:ln>
            <a:solidFill>
              <a:srgbClr val="002060"/>
            </a:solidFill>
          </a:ln>
        </p:spPr>
        <p:txBody>
          <a:bodyPr wrap="square">
            <a:spAutoFit/>
          </a:bodyPr>
          <a:lstStyle/>
          <a:p>
            <a:pPr algn="ctr"/>
            <a:r>
              <a:rPr lang="en-US" sz="2800" b="1">
                <a:solidFill>
                  <a:srgbClr val="002060"/>
                </a:solidFill>
                <a:effectLst/>
                <a:latin typeface="Times New Roman" panose="02020603050405020304" pitchFamily="18" charset="0"/>
                <a:ea typeface="Times New Roman" panose="02020603050405020304" pitchFamily="18" charset="0"/>
              </a:rPr>
              <a:t>T</a:t>
            </a:r>
            <a:r>
              <a:rPr lang="vi-VN" sz="2800" b="1">
                <a:solidFill>
                  <a:srgbClr val="002060"/>
                </a:solidFill>
                <a:effectLst/>
                <a:latin typeface="Times New Roman" panose="02020603050405020304" pitchFamily="18" charset="0"/>
                <a:ea typeface="Times New Roman" panose="02020603050405020304" pitchFamily="18" charset="0"/>
              </a:rPr>
              <a:t>h</a:t>
            </a:r>
            <a:r>
              <a:rPr lang="en-US" sz="2800" b="1">
                <a:solidFill>
                  <a:srgbClr val="002060"/>
                </a:solidFill>
                <a:effectLst/>
                <a:latin typeface="Times New Roman" panose="02020603050405020304" pitchFamily="18" charset="0"/>
                <a:ea typeface="Times New Roman" panose="02020603050405020304" pitchFamily="18" charset="0"/>
              </a:rPr>
              <a:t>ảo luận theo cặp đôi bài 8, SGK, tr15</a:t>
            </a:r>
            <a:endParaRPr lang="en-US" sz="2800" b="1">
              <a:solidFill>
                <a:srgbClr val="002060"/>
              </a:solidFill>
            </a:endParaRPr>
          </a:p>
        </p:txBody>
      </p:sp>
      <p:sp>
        <p:nvSpPr>
          <p:cNvPr id="5" name="Rectangle: Rounded Corners 4">
            <a:extLst>
              <a:ext uri="{FF2B5EF4-FFF2-40B4-BE49-F238E27FC236}">
                <a16:creationId xmlns:a16="http://schemas.microsoft.com/office/drawing/2014/main" id="{0BE30000-D6DD-7CB4-55EA-4AE9B745BA51}"/>
              </a:ext>
            </a:extLst>
          </p:cNvPr>
          <p:cNvSpPr/>
          <p:nvPr/>
        </p:nvSpPr>
        <p:spPr>
          <a:xfrm>
            <a:off x="838200" y="2590800"/>
            <a:ext cx="10744200" cy="2219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Một tam giác có độ dài ba cạnh tỉ lệ với 3; 4; 5 và có chu vi là 60 cm. Tính độ dài các cạnh của tam giác đó.</a:t>
            </a:r>
            <a:endParaRPr lang="en-US" sz="36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379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10886" y="-21771"/>
            <a:ext cx="12192000" cy="13059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8/</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tr15</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4; 5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chu vi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60 cm.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486400" y="1340294"/>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pSp>
        <p:nvGrpSpPr>
          <p:cNvPr id="17" name="Group 16">
            <a:extLst>
              <a:ext uri="{FF2B5EF4-FFF2-40B4-BE49-F238E27FC236}">
                <a16:creationId xmlns:a16="http://schemas.microsoft.com/office/drawing/2014/main" id="{BE0FD69C-151B-6524-D0D1-0375B9A86C75}"/>
              </a:ext>
            </a:extLst>
          </p:cNvPr>
          <p:cNvGrpSpPr/>
          <p:nvPr/>
        </p:nvGrpSpPr>
        <p:grpSpPr>
          <a:xfrm>
            <a:off x="177432" y="2002867"/>
            <a:ext cx="11938367" cy="4321733"/>
            <a:chOff x="177432" y="1752600"/>
            <a:chExt cx="11938367" cy="4321733"/>
          </a:xfrm>
        </p:grpSpPr>
        <p:sp>
          <p:nvSpPr>
            <p:cNvPr id="9" name="TextBox 8">
              <a:extLst>
                <a:ext uri="{FF2B5EF4-FFF2-40B4-BE49-F238E27FC236}">
                  <a16:creationId xmlns:a16="http://schemas.microsoft.com/office/drawing/2014/main" id="{8BA2D6B2-63F8-ED1E-726E-7A93EE076785}"/>
                </a:ext>
              </a:extLst>
            </p:cNvPr>
            <p:cNvSpPr txBox="1"/>
            <p:nvPr/>
          </p:nvSpPr>
          <p:spPr>
            <a:xfrm>
              <a:off x="177432" y="1752600"/>
              <a:ext cx="11938367" cy="1121333"/>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Gọi độ dài 3 cạnh của tam giác lần lược là a, b, c (cm) (a, b, c &gt; 0)</a:t>
              </a:r>
              <a:endParaRPr lang="en-US" sz="2800">
                <a:effectLst/>
                <a:latin typeface="Arial" panose="020B0604020202020204" pitchFamily="34" charset="0"/>
                <a:ea typeface="Arial" panose="020B0604020202020204" pitchFamily="34" charset="0"/>
                <a:cs typeface="Times New Roman" panose="02020603050405020304" pitchFamily="18" charset="0"/>
              </a:endParaRPr>
            </a:p>
            <a:p>
              <a:r>
                <a:rPr lang="en-US" sz="2800">
                  <a:effectLst/>
                  <a:latin typeface="Times New Roman" panose="02020603050405020304" pitchFamily="18" charset="0"/>
                  <a:ea typeface="Times New Roman" panose="02020603050405020304" pitchFamily="18" charset="0"/>
                </a:rPr>
                <a:t>Do 3 cạnh của tam giác tỉ lệ với 3; 4; 5, nên ta có: </a:t>
              </a:r>
              <a:endParaRPr lang="en-US" sz="2800"/>
            </a:p>
          </p:txBody>
        </p:sp>
        <p:sp>
          <p:nvSpPr>
            <p:cNvPr id="11" name="TextBox 10">
              <a:extLst>
                <a:ext uri="{FF2B5EF4-FFF2-40B4-BE49-F238E27FC236}">
                  <a16:creationId xmlns:a16="http://schemas.microsoft.com/office/drawing/2014/main" id="{AB526F2D-59BB-3820-892F-7E0E12480FC5}"/>
                </a:ext>
              </a:extLst>
            </p:cNvPr>
            <p:cNvSpPr txBox="1"/>
            <p:nvPr/>
          </p:nvSpPr>
          <p:spPr>
            <a:xfrm>
              <a:off x="177432" y="2924835"/>
              <a:ext cx="11709767" cy="547650"/>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Theo tính chất dãy tỉ số bằng nhau, ta có:</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8A5EDC5-BD8D-061A-1601-83DBB2E1218E}"/>
                </a:ext>
              </a:extLst>
            </p:cNvPr>
            <p:cNvSpPr txBox="1"/>
            <p:nvPr/>
          </p:nvSpPr>
          <p:spPr>
            <a:xfrm>
              <a:off x="190132" y="4953000"/>
              <a:ext cx="11709767" cy="1121333"/>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Ta suy ra: a = 3.5 =15, b = 4.5 = 20, c =5.5 = 25.</a:t>
              </a:r>
              <a:endParaRPr lang="en-US" sz="2800">
                <a:effectLst/>
                <a:latin typeface="Arial" panose="020B0604020202020204" pitchFamily="34" charset="0"/>
                <a:ea typeface="Arial" panose="020B0604020202020204" pitchFamily="34" charset="0"/>
                <a:cs typeface="Times New Roman" panose="02020603050405020304" pitchFamily="18" charset="0"/>
              </a:endParaRPr>
            </a:p>
            <a:p>
              <a:r>
                <a:rPr lang="en-US" sz="2800">
                  <a:effectLst/>
                  <a:latin typeface="Times New Roman" panose="02020603050405020304" pitchFamily="18" charset="0"/>
                  <a:ea typeface="Times New Roman" panose="02020603050405020304" pitchFamily="18" charset="0"/>
                </a:rPr>
                <a:t>Vậy, độ dài ba cạnh của tam giác lần lượt là 15; 20; 25 (cm)</a:t>
              </a:r>
              <a:endParaRPr lang="en-US" sz="2800"/>
            </a:p>
          </p:txBody>
        </p:sp>
        <p:graphicFrame>
          <p:nvGraphicFramePr>
            <p:cNvPr id="15" name="Object 14">
              <a:extLst>
                <a:ext uri="{FF2B5EF4-FFF2-40B4-BE49-F238E27FC236}">
                  <a16:creationId xmlns:a16="http://schemas.microsoft.com/office/drawing/2014/main" id="{38C10419-AE0C-7B85-A17E-55A2417C84C0}"/>
                </a:ext>
              </a:extLst>
            </p:cNvPr>
            <p:cNvGraphicFramePr>
              <a:graphicFrameLocks noChangeAspect="1"/>
            </p:cNvGraphicFramePr>
            <p:nvPr>
              <p:extLst>
                <p:ext uri="{D42A27DB-BD31-4B8C-83A1-F6EECF244321}">
                  <p14:modId xmlns:p14="http://schemas.microsoft.com/office/powerpoint/2010/main" val="1374861446"/>
                </p:ext>
              </p:extLst>
            </p:nvPr>
          </p:nvGraphicFramePr>
          <p:xfrm>
            <a:off x="7467600" y="2150221"/>
            <a:ext cx="1552135" cy="955160"/>
          </p:xfrm>
          <a:graphic>
            <a:graphicData uri="http://schemas.openxmlformats.org/presentationml/2006/ole">
              <mc:AlternateContent xmlns:mc="http://schemas.openxmlformats.org/markup-compatibility/2006">
                <mc:Choice xmlns:v="urn:schemas-microsoft-com:vml" Requires="v">
                  <p:oleObj name="Equation" r:id="rId3" imgW="742696" imgH="457855" progId="Equation.DSMT4">
                    <p:embed/>
                  </p:oleObj>
                </mc:Choice>
                <mc:Fallback>
                  <p:oleObj name="Equation" r:id="rId3" imgW="742696" imgH="457855" progId="Equation.DSMT4">
                    <p:embed/>
                    <p:pic>
                      <p:nvPicPr>
                        <p:cNvPr id="0" name=""/>
                        <p:cNvPicPr/>
                        <p:nvPr/>
                      </p:nvPicPr>
                      <p:blipFill>
                        <a:blip r:embed="rId4"/>
                        <a:stretch>
                          <a:fillRect/>
                        </a:stretch>
                      </p:blipFill>
                      <p:spPr>
                        <a:xfrm>
                          <a:off x="7467600" y="2150221"/>
                          <a:ext cx="1552135" cy="95516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EEE0A673-8413-B804-FA12-3EF0CAC7D866}"/>
                </a:ext>
              </a:extLst>
            </p:cNvPr>
            <p:cNvGraphicFramePr>
              <a:graphicFrameLocks noChangeAspect="1"/>
            </p:cNvGraphicFramePr>
            <p:nvPr>
              <p:extLst>
                <p:ext uri="{D42A27DB-BD31-4B8C-83A1-F6EECF244321}">
                  <p14:modId xmlns:p14="http://schemas.microsoft.com/office/powerpoint/2010/main" val="2054894925"/>
                </p:ext>
              </p:extLst>
            </p:nvPr>
          </p:nvGraphicFramePr>
          <p:xfrm>
            <a:off x="3086100" y="3712998"/>
            <a:ext cx="4800599" cy="1024888"/>
          </p:xfrm>
          <a:graphic>
            <a:graphicData uri="http://schemas.openxmlformats.org/presentationml/2006/ole">
              <mc:AlternateContent xmlns:mc="http://schemas.openxmlformats.org/markup-compatibility/2006">
                <mc:Choice xmlns:v="urn:schemas-microsoft-com:vml" Requires="v">
                  <p:oleObj name="Equation" r:id="rId5" imgW="2142088" imgH="457855" progId="Equation.DSMT4">
                    <p:embed/>
                  </p:oleObj>
                </mc:Choice>
                <mc:Fallback>
                  <p:oleObj name="Equation" r:id="rId5" imgW="2142088" imgH="457855" progId="Equation.DSMT4">
                    <p:embed/>
                    <p:pic>
                      <p:nvPicPr>
                        <p:cNvPr id="0" name=""/>
                        <p:cNvPicPr/>
                        <p:nvPr/>
                      </p:nvPicPr>
                      <p:blipFill>
                        <a:blip r:embed="rId6"/>
                        <a:stretch>
                          <a:fillRect/>
                        </a:stretch>
                      </p:blipFill>
                      <p:spPr>
                        <a:xfrm>
                          <a:off x="3086100" y="3712998"/>
                          <a:ext cx="4800599" cy="1024888"/>
                        </a:xfrm>
                        <a:prstGeom prst="rect">
                          <a:avLst/>
                        </a:prstGeom>
                      </p:spPr>
                    </p:pic>
                  </p:oleObj>
                </mc:Fallback>
              </mc:AlternateContent>
            </a:graphicData>
          </a:graphic>
        </p:graphicFrame>
      </p:grpSp>
    </p:spTree>
    <p:extLst>
      <p:ext uri="{BB962C8B-B14F-4D97-AF65-F5344CB8AC3E}">
        <p14:creationId xmlns:p14="http://schemas.microsoft.com/office/powerpoint/2010/main" val="252391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1">
            <a:extLst>
              <a:ext uri="{FF2B5EF4-FFF2-40B4-BE49-F238E27FC236}">
                <a16:creationId xmlns:a16="http://schemas.microsoft.com/office/drawing/2014/main" id="{483A881C-EA76-BC8F-ADC8-8CBA4B8DB7DE}"/>
              </a:ext>
            </a:extLst>
          </p:cNvPr>
          <p:cNvSpPr txBox="1">
            <a:spLocks noChangeArrowheads="1"/>
          </p:cNvSpPr>
          <p:nvPr/>
        </p:nvSpPr>
        <p:spPr bwMode="auto">
          <a:xfrm>
            <a:off x="1889125" y="268288"/>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VẬN DỤNG</a:t>
            </a:r>
            <a:endParaRPr lang="en-US" altLang="en-US" b="1">
              <a:solidFill>
                <a:srgbClr val="FF0000"/>
              </a:solidFill>
              <a:latin typeface=".VnTime" panose="020B7200000000000000" pitchFamily="34" charset="0"/>
            </a:endParaRPr>
          </a:p>
        </p:txBody>
      </p:sp>
      <p:sp>
        <p:nvSpPr>
          <p:cNvPr id="5" name="Rectangle: Rounded Corners 4">
            <a:extLst>
              <a:ext uri="{FF2B5EF4-FFF2-40B4-BE49-F238E27FC236}">
                <a16:creationId xmlns:a16="http://schemas.microsoft.com/office/drawing/2014/main" id="{D0345836-0F47-925A-8524-8C714F3FD427}"/>
              </a:ext>
            </a:extLst>
          </p:cNvPr>
          <p:cNvSpPr/>
          <p:nvPr/>
        </p:nvSpPr>
        <p:spPr>
          <a:xfrm>
            <a:off x="342900" y="2127906"/>
            <a:ext cx="11506200" cy="426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en-US" sz="3200" b="1">
                <a:solidFill>
                  <a:srgbClr val="C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t>
            </a:r>
            <a:r>
              <a:rPr lang="en-US" sz="3200" b="1">
                <a:solidFill>
                  <a:srgbClr val="C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ài 9, SGK, tr15)</a:t>
            </a:r>
            <a:r>
              <a:rPr lang="en-US" sz="3200" b="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Tiến, Hùng và Mạnh cùng đi câu cá trong dịp hè. Tiến câu được 12 con, Hùng câu được 8 con và Mạnh câu được 10 con. Số tiền bán cá thu được tổng cộng là 180 nghìn đồng. Hỏi nếu đem số tiền trên chia cho các bạn theo tỉ lệ với số con cá từng người câu được thì mỗi bạn nhận được bao nhiêu tiền?</a:t>
            </a:r>
            <a:endParaRPr lang="en-US" sz="3200" b="1">
              <a:effectLst/>
              <a:latin typeface="Arial" panose="020B0604020202020204" pitchFamily="34" charset="0"/>
              <a:ea typeface="Arial" panose="020B0604020202020204" pitchFamily="34" charset="0"/>
              <a:cs typeface="Times New Roman" panose="02020603050405020304" pitchFamily="18" charset="0"/>
            </a:endParaRPr>
          </a:p>
          <a:p>
            <a:pPr algn="ctr"/>
            <a:endParaRPr lang="en-US"/>
          </a:p>
        </p:txBody>
      </p:sp>
      <p:grpSp>
        <p:nvGrpSpPr>
          <p:cNvPr id="2" name="Group 1">
            <a:extLst>
              <a:ext uri="{FF2B5EF4-FFF2-40B4-BE49-F238E27FC236}">
                <a16:creationId xmlns:a16="http://schemas.microsoft.com/office/drawing/2014/main" id="{573A7F20-99F4-E308-FC04-E3764934C559}"/>
              </a:ext>
            </a:extLst>
          </p:cNvPr>
          <p:cNvGrpSpPr/>
          <p:nvPr/>
        </p:nvGrpSpPr>
        <p:grpSpPr>
          <a:xfrm>
            <a:off x="342900" y="68717"/>
            <a:ext cx="1831530" cy="1866429"/>
            <a:chOff x="9516001" y="2245135"/>
            <a:chExt cx="1831530" cy="1866429"/>
          </a:xfrm>
        </p:grpSpPr>
        <p:sp>
          <p:nvSpPr>
            <p:cNvPr id="6" name="Oval 5">
              <a:extLst>
                <a:ext uri="{FF2B5EF4-FFF2-40B4-BE49-F238E27FC236}">
                  <a16:creationId xmlns:a16="http://schemas.microsoft.com/office/drawing/2014/main" id="{811E5267-8349-313F-90A7-DAA0760F8486}"/>
                </a:ext>
              </a:extLst>
            </p:cNvPr>
            <p:cNvSpPr/>
            <p:nvPr/>
          </p:nvSpPr>
          <p:spPr>
            <a:xfrm>
              <a:off x="9516001" y="2245135"/>
              <a:ext cx="1831530" cy="1866429"/>
            </a:xfrm>
            <a:prstGeom prst="ellipse">
              <a:avLst/>
            </a:prstGeom>
            <a:solidFill>
              <a:srgbClr val="00B050"/>
            </a:solidFill>
            <a:ln>
              <a:solidFill>
                <a:schemeClr val="accent1">
                  <a:lumMod val="60000"/>
                  <a:lumOff val="40000"/>
                </a:schemeClr>
              </a:solidFill>
            </a:ln>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7" name="Rectangle 6" descr="Teacher">
              <a:extLst>
                <a:ext uri="{FF2B5EF4-FFF2-40B4-BE49-F238E27FC236}">
                  <a16:creationId xmlns:a16="http://schemas.microsoft.com/office/drawing/2014/main" id="{BE8F0C2A-B6AE-86ED-A5AB-F4F90AA723D6}"/>
                </a:ext>
              </a:extLst>
            </p:cNvPr>
            <p:cNvSpPr/>
            <p:nvPr/>
          </p:nvSpPr>
          <p:spPr>
            <a:xfrm>
              <a:off x="9906327" y="2653601"/>
              <a:ext cx="1050878" cy="1070902"/>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Speak Pro" panose="020F0502020204030204"/>
                <a:ea typeface="+mn-ea"/>
                <a:cs typeface="+mn-cs"/>
              </a:endParaRPr>
            </a:p>
          </p:txBody>
        </p:sp>
      </p:grpSp>
    </p:spTree>
    <p:extLst>
      <p:ext uri="{BB962C8B-B14F-4D97-AF65-F5344CB8AC3E}">
        <p14:creationId xmlns:p14="http://schemas.microsoft.com/office/powerpoint/2010/main" val="38173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10886" y="-21771"/>
            <a:ext cx="12192000" cy="23839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ài</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tr15</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12 con,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8 con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10 con.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180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nghìn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3" y="2362200"/>
            <a:ext cx="822661" cy="523220"/>
          </a:xfrm>
          <a:prstGeom prst="rect">
            <a:avLst/>
          </a:prstGeom>
          <a:noFill/>
        </p:spPr>
        <p:txBody>
          <a:bodyPr wrap="none" rtlCol="0">
            <a:spAutoFit/>
          </a:bodyPr>
          <a:lstStyle/>
          <a:p>
            <a:r>
              <a:rPr lang="en-US" sz="2800" b="1" i="1">
                <a:solidFill>
                  <a:srgbClr val="00B050"/>
                </a:solidFill>
                <a:latin typeface="Times New Roman" panose="02020603050405020304" pitchFamily="18" charset="0"/>
                <a:cs typeface="Times New Roman" panose="02020603050405020304" pitchFamily="18" charset="0"/>
              </a:rPr>
              <a:t>Giải</a:t>
            </a:r>
          </a:p>
        </p:txBody>
      </p:sp>
      <p:grpSp>
        <p:nvGrpSpPr>
          <p:cNvPr id="23" name="Group 22">
            <a:extLst>
              <a:ext uri="{FF2B5EF4-FFF2-40B4-BE49-F238E27FC236}">
                <a16:creationId xmlns:a16="http://schemas.microsoft.com/office/drawing/2014/main" id="{20D803D1-7882-5F09-4B85-F9A3ACC6380B}"/>
              </a:ext>
            </a:extLst>
          </p:cNvPr>
          <p:cNvGrpSpPr/>
          <p:nvPr/>
        </p:nvGrpSpPr>
        <p:grpSpPr>
          <a:xfrm>
            <a:off x="12700" y="2735990"/>
            <a:ext cx="12415064" cy="4177470"/>
            <a:chOff x="12700" y="2735990"/>
            <a:chExt cx="12415064" cy="4177470"/>
          </a:xfrm>
        </p:grpSpPr>
        <p:sp>
          <p:nvSpPr>
            <p:cNvPr id="12" name="TextBox 11">
              <a:extLst>
                <a:ext uri="{FF2B5EF4-FFF2-40B4-BE49-F238E27FC236}">
                  <a16:creationId xmlns:a16="http://schemas.microsoft.com/office/drawing/2014/main" id="{D5AFAC98-C379-8CE5-3139-40BE9F19ECC2}"/>
                </a:ext>
              </a:extLst>
            </p:cNvPr>
            <p:cNvSpPr txBox="1"/>
            <p:nvPr/>
          </p:nvSpPr>
          <p:spPr>
            <a:xfrm>
              <a:off x="32564" y="2735990"/>
              <a:ext cx="11778435" cy="1547475"/>
            </a:xfrm>
            <a:prstGeom prst="rect">
              <a:avLst/>
            </a:prstGeom>
            <a:noFill/>
          </p:spPr>
          <p:txBody>
            <a:bodyPr wrap="square">
              <a:spAutoFit/>
            </a:bodyPr>
            <a:lstStyle/>
            <a:p>
              <a:pPr>
                <a:lnSpc>
                  <a:spcPct val="115000"/>
                </a:lnSpc>
                <a:spcAft>
                  <a:spcPts val="8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 b, c (a, b, c &gt; 0). </a:t>
              </a:r>
              <a:r>
                <a:rPr lang="en-US" sz="2800" dirty="0">
                  <a:effectLst/>
                  <a:latin typeface="Times New Roman" panose="02020603050405020304" pitchFamily="18" charset="0"/>
                  <a:ea typeface="Times New Roman" panose="02020603050405020304" pitchFamily="18" charset="0"/>
                </a:rPr>
                <a:t>Do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rPr>
                <a:t> chia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a:t>
              </a:r>
              <a:endParaRPr lang="en-US" sz="2800" dirty="0"/>
            </a:p>
          </p:txBody>
        </p:sp>
        <p:graphicFrame>
          <p:nvGraphicFramePr>
            <p:cNvPr id="5" name="Object 4">
              <a:extLst>
                <a:ext uri="{FF2B5EF4-FFF2-40B4-BE49-F238E27FC236}">
                  <a16:creationId xmlns:a16="http://schemas.microsoft.com/office/drawing/2014/main" id="{E34E9BCF-BA69-30B2-AA20-2FAC0438D781}"/>
                </a:ext>
              </a:extLst>
            </p:cNvPr>
            <p:cNvGraphicFramePr>
              <a:graphicFrameLocks noChangeAspect="1"/>
            </p:cNvGraphicFramePr>
            <p:nvPr>
              <p:extLst>
                <p:ext uri="{D42A27DB-BD31-4B8C-83A1-F6EECF244321}">
                  <p14:modId xmlns:p14="http://schemas.microsoft.com/office/powerpoint/2010/main" val="4098913380"/>
                </p:ext>
              </p:extLst>
            </p:nvPr>
          </p:nvGraphicFramePr>
          <p:xfrm>
            <a:off x="4648200" y="3657600"/>
            <a:ext cx="1592499" cy="821935"/>
          </p:xfrm>
          <a:graphic>
            <a:graphicData uri="http://schemas.openxmlformats.org/presentationml/2006/ole">
              <mc:AlternateContent xmlns:mc="http://schemas.openxmlformats.org/markup-compatibility/2006">
                <mc:Choice xmlns:v="urn:schemas-microsoft-com:vml" Requires="v">
                  <p:oleObj name="Equation" r:id="rId3" imgW="885550" imgH="457855" progId="Equation.DSMT4">
                    <p:embed/>
                  </p:oleObj>
                </mc:Choice>
                <mc:Fallback>
                  <p:oleObj name="Equation" r:id="rId3" imgW="885550" imgH="457855" progId="Equation.DSMT4">
                    <p:embed/>
                    <p:pic>
                      <p:nvPicPr>
                        <p:cNvPr id="0" name=""/>
                        <p:cNvPicPr/>
                        <p:nvPr/>
                      </p:nvPicPr>
                      <p:blipFill>
                        <a:blip r:embed="rId4"/>
                        <a:stretch>
                          <a:fillRect/>
                        </a:stretch>
                      </p:blipFill>
                      <p:spPr>
                        <a:xfrm>
                          <a:off x="4648200" y="3657600"/>
                          <a:ext cx="1592499" cy="82193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73E7BCB9-C4AF-89C1-81FC-E68EEABFDDE6}"/>
                </a:ext>
              </a:extLst>
            </p:cNvPr>
            <p:cNvSpPr txBox="1"/>
            <p:nvPr/>
          </p:nvSpPr>
          <p:spPr>
            <a:xfrm>
              <a:off x="32564" y="4361129"/>
              <a:ext cx="6223000" cy="547650"/>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Theo tính chất dãy tỉ số bằng nhau, ta có:</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069C1E16-B1FF-84FD-CEEB-62528CA0F51D}"/>
                </a:ext>
              </a:extLst>
            </p:cNvPr>
            <p:cNvGraphicFramePr>
              <a:graphicFrameLocks noChangeAspect="1"/>
            </p:cNvGraphicFramePr>
            <p:nvPr>
              <p:extLst>
                <p:ext uri="{D42A27DB-BD31-4B8C-83A1-F6EECF244321}">
                  <p14:modId xmlns:p14="http://schemas.microsoft.com/office/powerpoint/2010/main" val="3470272004"/>
                </p:ext>
              </p:extLst>
            </p:nvPr>
          </p:nvGraphicFramePr>
          <p:xfrm>
            <a:off x="3144065" y="4908779"/>
            <a:ext cx="5085536" cy="925227"/>
          </p:xfrm>
          <a:graphic>
            <a:graphicData uri="http://schemas.openxmlformats.org/presentationml/2006/ole">
              <mc:AlternateContent xmlns:mc="http://schemas.openxmlformats.org/markup-compatibility/2006">
                <mc:Choice xmlns:v="urn:schemas-microsoft-com:vml" Requires="v">
                  <p:oleObj name="Equation" r:id="rId5" imgW="2513436" imgH="457855" progId="Equation.DSMT4">
                    <p:embed/>
                  </p:oleObj>
                </mc:Choice>
                <mc:Fallback>
                  <p:oleObj name="Equation" r:id="rId5" imgW="2513436" imgH="457855" progId="Equation.DSMT4">
                    <p:embed/>
                    <p:pic>
                      <p:nvPicPr>
                        <p:cNvPr id="0" name=""/>
                        <p:cNvPicPr/>
                        <p:nvPr/>
                      </p:nvPicPr>
                      <p:blipFill>
                        <a:blip r:embed="rId6"/>
                        <a:stretch>
                          <a:fillRect/>
                        </a:stretch>
                      </p:blipFill>
                      <p:spPr>
                        <a:xfrm>
                          <a:off x="3144065" y="4908779"/>
                          <a:ext cx="5085536" cy="925227"/>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749E1438-1A0C-1F59-DD7E-C0E4C68F9C0B}"/>
                </a:ext>
              </a:extLst>
            </p:cNvPr>
            <p:cNvSpPr txBox="1"/>
            <p:nvPr/>
          </p:nvSpPr>
          <p:spPr>
            <a:xfrm>
              <a:off x="12700" y="5834006"/>
              <a:ext cx="12407900" cy="547650"/>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Ta suy ra: a = 12.6 =72, b = 6.8 = 48, c =6.10 = 60.</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69FB999-83E6-9EFF-D6C4-A6CA80D5A3EE}"/>
                </a:ext>
              </a:extLst>
            </p:cNvPr>
            <p:cNvSpPr txBox="1"/>
            <p:nvPr/>
          </p:nvSpPr>
          <p:spPr>
            <a:xfrm>
              <a:off x="19864" y="6390240"/>
              <a:ext cx="12407900" cy="523220"/>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rPr>
                <a:t>Vậy, số tiền được nhận của Tiến, Hùng và Mạnh lần lượt là 72; 48; 60 (nghìn đồng).</a:t>
              </a:r>
              <a:endParaRPr lang="en-US" sz="2800"/>
            </a:p>
          </p:txBody>
        </p:sp>
      </p:grpSp>
    </p:spTree>
    <p:extLst>
      <p:ext uri="{BB962C8B-B14F-4D97-AF65-F5344CB8AC3E}">
        <p14:creationId xmlns:p14="http://schemas.microsoft.com/office/powerpoint/2010/main" val="5310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A0C0897-B580-F293-085A-71C51714C739}"/>
              </a:ext>
            </a:extLst>
          </p:cNvPr>
          <p:cNvSpPr txBox="1"/>
          <p:nvPr/>
        </p:nvSpPr>
        <p:spPr>
          <a:xfrm>
            <a:off x="4514850" y="3904546"/>
            <a:ext cx="1600200" cy="583750"/>
          </a:xfrm>
          <a:prstGeom prst="rect">
            <a:avLst/>
          </a:prstGeom>
          <a:noFill/>
        </p:spPr>
        <p:txBody>
          <a:bodyPr wrap="square">
            <a:spAutoFit/>
          </a:bodyPr>
          <a:lstStyle/>
          <a:p>
            <a:pPr algn="just">
              <a:lnSpc>
                <a:spcPct val="107000"/>
              </a:lnSpc>
              <a:spcAft>
                <a:spcPts val="800"/>
              </a:spcAft>
            </a:pPr>
            <a:r>
              <a:rPr lang="fr-FR"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fr-F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96B59643-AC50-DF99-F2E7-8568C8E5C2E2}"/>
              </a:ext>
            </a:extLst>
          </p:cNvPr>
          <p:cNvPicPr>
            <a:picLocks noChangeAspect="1"/>
          </p:cNvPicPr>
          <p:nvPr/>
        </p:nvPicPr>
        <p:blipFill rotWithShape="1">
          <a:blip r:embed="rId2"/>
          <a:srcRect b="42257"/>
          <a:stretch/>
        </p:blipFill>
        <p:spPr>
          <a:xfrm>
            <a:off x="950407" y="4452550"/>
            <a:ext cx="9717593" cy="583750"/>
          </a:xfrm>
          <a:prstGeom prst="rect">
            <a:avLst/>
          </a:prstGeom>
        </p:spPr>
      </p:pic>
      <p:pic>
        <p:nvPicPr>
          <p:cNvPr id="19" name="Picture 18">
            <a:extLst>
              <a:ext uri="{FF2B5EF4-FFF2-40B4-BE49-F238E27FC236}">
                <a16:creationId xmlns:a16="http://schemas.microsoft.com/office/drawing/2014/main" id="{3EB99F92-E1A3-3BBA-4B3A-1D8BA5DA9A9D}"/>
              </a:ext>
            </a:extLst>
          </p:cNvPr>
          <p:cNvPicPr>
            <a:picLocks noChangeAspect="1"/>
          </p:cNvPicPr>
          <p:nvPr/>
        </p:nvPicPr>
        <p:blipFill rotWithShape="1">
          <a:blip r:embed="rId2"/>
          <a:srcRect t="50608"/>
          <a:stretch/>
        </p:blipFill>
        <p:spPr>
          <a:xfrm>
            <a:off x="914400" y="5303136"/>
            <a:ext cx="10058400" cy="493065"/>
          </a:xfrm>
          <a:prstGeom prst="rect">
            <a:avLst/>
          </a:prstGeom>
        </p:spPr>
      </p:pic>
      <p:pic>
        <p:nvPicPr>
          <p:cNvPr id="4" name="Picture 18">
            <a:extLst>
              <a:ext uri="{FF2B5EF4-FFF2-40B4-BE49-F238E27FC236}">
                <a16:creationId xmlns:a16="http://schemas.microsoft.com/office/drawing/2014/main" id="{B3D968EB-0403-9857-EB36-CB5B280AFB12}"/>
              </a:ext>
            </a:extLst>
          </p:cNvPr>
          <p:cNvPicPr>
            <a:picLocks noChangeAspect="1"/>
          </p:cNvPicPr>
          <p:nvPr/>
        </p:nvPicPr>
        <p:blipFill rotWithShape="1">
          <a:blip r:embed="rId2"/>
          <a:srcRect t="50608"/>
          <a:stretch/>
        </p:blipFill>
        <p:spPr>
          <a:xfrm>
            <a:off x="1277815" y="7238999"/>
            <a:ext cx="10058400" cy="450733"/>
          </a:xfrm>
          <a:prstGeom prst="rect">
            <a:avLst/>
          </a:prstGeom>
        </p:spPr>
      </p:pic>
      <p:sp>
        <p:nvSpPr>
          <p:cNvPr id="66" name="Hình chữ nhật 65">
            <a:extLst>
              <a:ext uri="{FF2B5EF4-FFF2-40B4-BE49-F238E27FC236}">
                <a16:creationId xmlns:a16="http://schemas.microsoft.com/office/drawing/2014/main" id="{E8861EFA-5921-CFE6-5539-368715CF52C5}"/>
              </a:ext>
            </a:extLst>
          </p:cNvPr>
          <p:cNvSpPr/>
          <p:nvPr/>
        </p:nvSpPr>
        <p:spPr>
          <a:xfrm>
            <a:off x="419100" y="411141"/>
            <a:ext cx="11391900" cy="30800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b="1" dirty="0">
                <a:solidFill>
                  <a:srgbClr val="FF0000"/>
                </a:solidFill>
                <a:latin typeface="+mj-lt"/>
              </a:rPr>
              <a:t>Ví dụ: </a:t>
            </a:r>
          </a:p>
          <a:p>
            <a:pPr algn="just">
              <a:lnSpc>
                <a:spcPct val="150000"/>
              </a:lnSpc>
            </a:pPr>
            <a:r>
              <a:rPr lang="vi-VN" sz="2800" b="1" dirty="0">
                <a:solidFill>
                  <a:schemeClr val="tx1"/>
                </a:solidFill>
                <a:latin typeface="+mj-lt"/>
              </a:rPr>
              <a:t>a/ Hai đại lượng f và x liên hệ với nhau theo công thức f = </a:t>
            </a:r>
            <a:r>
              <a:rPr lang="vi-VN" sz="2800" b="1" dirty="0" err="1">
                <a:solidFill>
                  <a:schemeClr val="tx1"/>
                </a:solidFill>
                <a:latin typeface="+mj-lt"/>
              </a:rPr>
              <a:t>5x</a:t>
            </a:r>
            <a:r>
              <a:rPr lang="vi-VN" sz="2800" b="1" dirty="0">
                <a:solidFill>
                  <a:schemeClr val="tx1"/>
                </a:solidFill>
                <a:latin typeface="+mj-lt"/>
              </a:rPr>
              <a:t>. Hỏi đại lượng x có tỉ lệ thuận với đại lượng x hay không. Hệ số tỉ lệ là </a:t>
            </a:r>
            <a:r>
              <a:rPr lang="vi-VN" sz="2800" b="1">
                <a:solidFill>
                  <a:schemeClr val="tx1"/>
                </a:solidFill>
                <a:latin typeface="+mj-lt"/>
              </a:rPr>
              <a:t>bao nhiêu?</a:t>
            </a:r>
            <a:endParaRPr lang="vi-VN" sz="2800" b="1" dirty="0">
              <a:solidFill>
                <a:schemeClr val="tx1"/>
              </a:solidFill>
              <a:latin typeface="+mj-lt"/>
            </a:endParaRPr>
          </a:p>
          <a:p>
            <a:pPr>
              <a:lnSpc>
                <a:spcPct val="150000"/>
              </a:lnSpc>
            </a:pPr>
            <a:r>
              <a:rPr lang="vi-VN" sz="2800" b="1" dirty="0">
                <a:solidFill>
                  <a:schemeClr val="tx1"/>
                </a:solidFill>
                <a:latin typeface="+mj-lt"/>
              </a:rPr>
              <a:t>b/ Cho đại lượng P tỉ lệ thuận với m theo hệ số tỉ lệ  g = 9,8. Hãy viết công thức tính P theo m? </a:t>
            </a:r>
          </a:p>
        </p:txBody>
      </p:sp>
    </p:spTree>
    <p:extLst>
      <p:ext uri="{BB962C8B-B14F-4D97-AF65-F5344CB8AC3E}">
        <p14:creationId xmlns:p14="http://schemas.microsoft.com/office/powerpoint/2010/main" val="41270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895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5000"/>
              </a:lnSpc>
              <a:spcAft>
                <a:spcPts val="800"/>
              </a:spcAft>
            </a:pP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tr14</a:t>
            </a:r>
            <a:r>
              <a:rPr lang="en-US" sz="2800" b="1" dirty="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 hay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800"/>
              </a:spcAf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920425"/>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aphicFrame>
        <p:nvGraphicFramePr>
          <p:cNvPr id="5" name="Table 4">
            <a:extLst>
              <a:ext uri="{FF2B5EF4-FFF2-40B4-BE49-F238E27FC236}">
                <a16:creationId xmlns:a16="http://schemas.microsoft.com/office/drawing/2014/main" id="{7D83C2DF-AB87-F1AD-E38C-53D9B7C9DA00}"/>
              </a:ext>
            </a:extLst>
          </p:cNvPr>
          <p:cNvGraphicFramePr>
            <a:graphicFrameLocks noGrp="1"/>
          </p:cNvGraphicFramePr>
          <p:nvPr/>
        </p:nvGraphicFramePr>
        <p:xfrm>
          <a:off x="76200" y="1676398"/>
          <a:ext cx="5105398" cy="1066802"/>
        </p:xfrm>
        <a:graphic>
          <a:graphicData uri="http://schemas.openxmlformats.org/drawingml/2006/table">
            <a:tbl>
              <a:tblPr firstRow="1" firstCol="1" bandRow="1">
                <a:tableStyleId>{5C22544A-7EE6-4342-B048-85BDC9FD1C3A}</a:tableStyleId>
              </a:tblPr>
              <a:tblGrid>
                <a:gridCol w="1020842">
                  <a:extLst>
                    <a:ext uri="{9D8B030D-6E8A-4147-A177-3AD203B41FA5}">
                      <a16:colId xmlns:a16="http://schemas.microsoft.com/office/drawing/2014/main" val="1136057610"/>
                    </a:ext>
                  </a:extLst>
                </a:gridCol>
                <a:gridCol w="1020842">
                  <a:extLst>
                    <a:ext uri="{9D8B030D-6E8A-4147-A177-3AD203B41FA5}">
                      <a16:colId xmlns:a16="http://schemas.microsoft.com/office/drawing/2014/main" val="176014695"/>
                    </a:ext>
                  </a:extLst>
                </a:gridCol>
                <a:gridCol w="1020842">
                  <a:extLst>
                    <a:ext uri="{9D8B030D-6E8A-4147-A177-3AD203B41FA5}">
                      <a16:colId xmlns:a16="http://schemas.microsoft.com/office/drawing/2014/main" val="785212926"/>
                    </a:ext>
                  </a:extLst>
                </a:gridCol>
                <a:gridCol w="1020842">
                  <a:extLst>
                    <a:ext uri="{9D8B030D-6E8A-4147-A177-3AD203B41FA5}">
                      <a16:colId xmlns:a16="http://schemas.microsoft.com/office/drawing/2014/main" val="1567951803"/>
                    </a:ext>
                  </a:extLst>
                </a:gridCol>
                <a:gridCol w="1022030">
                  <a:extLst>
                    <a:ext uri="{9D8B030D-6E8A-4147-A177-3AD203B41FA5}">
                      <a16:colId xmlns:a16="http://schemas.microsoft.com/office/drawing/2014/main" val="229417936"/>
                    </a:ext>
                  </a:extLst>
                </a:gridCol>
              </a:tblGrid>
              <a:tr h="533401">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- 8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1584517"/>
                  </a:ext>
                </a:extLst>
              </a:tr>
              <a:tr h="533401">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y</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1,2</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2,4</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3,6</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- 4,8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7517873"/>
                  </a:ext>
                </a:extLst>
              </a:tr>
            </a:tbl>
          </a:graphicData>
        </a:graphic>
      </p:graphicFrame>
      <p:graphicFrame>
        <p:nvGraphicFramePr>
          <p:cNvPr id="9" name="Table 8">
            <a:extLst>
              <a:ext uri="{FF2B5EF4-FFF2-40B4-BE49-F238E27FC236}">
                <a16:creationId xmlns:a16="http://schemas.microsoft.com/office/drawing/2014/main" id="{30E2CD20-8851-32D7-C49C-620EF43B9CBB}"/>
              </a:ext>
            </a:extLst>
          </p:cNvPr>
          <p:cNvGraphicFramePr>
            <a:graphicFrameLocks noGrp="1"/>
          </p:cNvGraphicFramePr>
          <p:nvPr/>
        </p:nvGraphicFramePr>
        <p:xfrm>
          <a:off x="6095999" y="1676398"/>
          <a:ext cx="5715003" cy="1066802"/>
        </p:xfrm>
        <a:graphic>
          <a:graphicData uri="http://schemas.openxmlformats.org/drawingml/2006/table">
            <a:tbl>
              <a:tblPr firstRow="1" firstCol="1" bandRow="1">
                <a:tableStyleId>{5C22544A-7EE6-4342-B048-85BDC9FD1C3A}</a:tableStyleId>
              </a:tblPr>
              <a:tblGrid>
                <a:gridCol w="952316">
                  <a:extLst>
                    <a:ext uri="{9D8B030D-6E8A-4147-A177-3AD203B41FA5}">
                      <a16:colId xmlns:a16="http://schemas.microsoft.com/office/drawing/2014/main" val="1392763397"/>
                    </a:ext>
                  </a:extLst>
                </a:gridCol>
                <a:gridCol w="952316">
                  <a:extLst>
                    <a:ext uri="{9D8B030D-6E8A-4147-A177-3AD203B41FA5}">
                      <a16:colId xmlns:a16="http://schemas.microsoft.com/office/drawing/2014/main" val="3692330004"/>
                    </a:ext>
                  </a:extLst>
                </a:gridCol>
                <a:gridCol w="952316">
                  <a:extLst>
                    <a:ext uri="{9D8B030D-6E8A-4147-A177-3AD203B41FA5}">
                      <a16:colId xmlns:a16="http://schemas.microsoft.com/office/drawing/2014/main" val="1065861770"/>
                    </a:ext>
                  </a:extLst>
                </a:gridCol>
                <a:gridCol w="952316">
                  <a:extLst>
                    <a:ext uri="{9D8B030D-6E8A-4147-A177-3AD203B41FA5}">
                      <a16:colId xmlns:a16="http://schemas.microsoft.com/office/drawing/2014/main" val="576980921"/>
                    </a:ext>
                  </a:extLst>
                </a:gridCol>
                <a:gridCol w="952316">
                  <a:extLst>
                    <a:ext uri="{9D8B030D-6E8A-4147-A177-3AD203B41FA5}">
                      <a16:colId xmlns:a16="http://schemas.microsoft.com/office/drawing/2014/main" val="2649895875"/>
                    </a:ext>
                  </a:extLst>
                </a:gridCol>
                <a:gridCol w="953423">
                  <a:extLst>
                    <a:ext uri="{9D8B030D-6E8A-4147-A177-3AD203B41FA5}">
                      <a16:colId xmlns:a16="http://schemas.microsoft.com/office/drawing/2014/main" val="2697522663"/>
                    </a:ext>
                  </a:extLst>
                </a:gridCol>
              </a:tblGrid>
              <a:tr h="533401">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6888634"/>
                  </a:ext>
                </a:extLst>
              </a:tr>
              <a:tr h="533401">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8500833"/>
                  </a:ext>
                </a:extLst>
              </a:tr>
            </a:tbl>
          </a:graphicData>
        </a:graphic>
      </p:graphicFrame>
      <p:grpSp>
        <p:nvGrpSpPr>
          <p:cNvPr id="27" name="Group 26">
            <a:extLst>
              <a:ext uri="{FF2B5EF4-FFF2-40B4-BE49-F238E27FC236}">
                <a16:creationId xmlns:a16="http://schemas.microsoft.com/office/drawing/2014/main" id="{5B26B0E2-C925-7A08-0019-E5575E4A1DB6}"/>
              </a:ext>
            </a:extLst>
          </p:cNvPr>
          <p:cNvGrpSpPr/>
          <p:nvPr/>
        </p:nvGrpSpPr>
        <p:grpSpPr>
          <a:xfrm>
            <a:off x="0" y="3374571"/>
            <a:ext cx="8026888" cy="1768931"/>
            <a:chOff x="0" y="3374571"/>
            <a:chExt cx="8026888" cy="1768931"/>
          </a:xfrm>
        </p:grpSpPr>
        <p:graphicFrame>
          <p:nvGraphicFramePr>
            <p:cNvPr id="22" name="Object 21">
              <a:extLst>
                <a:ext uri="{FF2B5EF4-FFF2-40B4-BE49-F238E27FC236}">
                  <a16:creationId xmlns:a16="http://schemas.microsoft.com/office/drawing/2014/main" id="{1C52F606-A885-A9FE-BF6D-B9B80157AB42}"/>
                </a:ext>
              </a:extLst>
            </p:cNvPr>
            <p:cNvGraphicFramePr>
              <a:graphicFrameLocks noChangeAspect="1"/>
            </p:cNvGraphicFramePr>
            <p:nvPr/>
          </p:nvGraphicFramePr>
          <p:xfrm>
            <a:off x="1016560" y="3374571"/>
            <a:ext cx="3515895" cy="1016000"/>
          </p:xfrm>
          <a:graphic>
            <a:graphicData uri="http://schemas.openxmlformats.org/presentationml/2006/ole">
              <mc:AlternateContent xmlns:mc="http://schemas.openxmlformats.org/markup-compatibility/2006">
                <mc:Choice xmlns:v="urn:schemas-microsoft-com:vml" Requires="v">
                  <p:oleObj name="Equation" r:id="rId2" imgW="1663700" imgH="482600" progId="Equation.DSMT4">
                    <p:embed/>
                  </p:oleObj>
                </mc:Choice>
                <mc:Fallback>
                  <p:oleObj name="Equation" r:id="rId2" imgW="1663700" imgH="482600" progId="Equation.DSMT4">
                    <p:embed/>
                    <p:pic>
                      <p:nvPicPr>
                        <p:cNvPr id="22" name="Object 21">
                          <a:extLst>
                            <a:ext uri="{FF2B5EF4-FFF2-40B4-BE49-F238E27FC236}">
                              <a16:creationId xmlns:a16="http://schemas.microsoft.com/office/drawing/2014/main" id="{1C52F606-A885-A9FE-BF6D-B9B80157A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560" y="3374571"/>
                          <a:ext cx="3515895" cy="1016000"/>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FA41FE19-0C9C-5195-C2CD-15FFD0555706}"/>
                </a:ext>
              </a:extLst>
            </p:cNvPr>
            <p:cNvGraphicFramePr>
              <a:graphicFrameLocks noChangeAspect="1"/>
            </p:cNvGraphicFramePr>
            <p:nvPr/>
          </p:nvGraphicFramePr>
          <p:xfrm>
            <a:off x="7682293" y="4109716"/>
            <a:ext cx="344595" cy="1033786"/>
          </p:xfrm>
          <a:graphic>
            <a:graphicData uri="http://schemas.openxmlformats.org/presentationml/2006/ole">
              <mc:AlternateContent xmlns:mc="http://schemas.openxmlformats.org/markup-compatibility/2006">
                <mc:Choice xmlns:v="urn:schemas-microsoft-com:vml" Requires="v">
                  <p:oleObj name="Equation" r:id="rId4" imgW="152400" imgH="457200" progId="Equation.DSMT4">
                    <p:embed/>
                  </p:oleObj>
                </mc:Choice>
                <mc:Fallback>
                  <p:oleObj name="Equation" r:id="rId4" imgW="152400" imgH="457200" progId="Equation.DSMT4">
                    <p:embed/>
                    <p:pic>
                      <p:nvPicPr>
                        <p:cNvPr id="23" name="Object 22">
                          <a:extLst>
                            <a:ext uri="{FF2B5EF4-FFF2-40B4-BE49-F238E27FC236}">
                              <a16:creationId xmlns:a16="http://schemas.microsoft.com/office/drawing/2014/main" id="{FA41FE19-0C9C-5195-C2CD-15FFD0555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2293" y="4109716"/>
                          <a:ext cx="344595" cy="1033786"/>
                        </a:xfrm>
                        <a:prstGeom prst="rect">
                          <a:avLst/>
                        </a:prstGeom>
                        <a:noFill/>
                      </p:spPr>
                    </p:pic>
                  </p:oleObj>
                </mc:Fallback>
              </mc:AlternateContent>
            </a:graphicData>
          </a:graphic>
        </p:graphicFrame>
        <p:sp>
          <p:nvSpPr>
            <p:cNvPr id="24" name="Rectangle 10">
              <a:extLst>
                <a:ext uri="{FF2B5EF4-FFF2-40B4-BE49-F238E27FC236}">
                  <a16:creationId xmlns:a16="http://schemas.microsoft.com/office/drawing/2014/main" id="{607E2227-C180-6003-13A3-E924386B3535}"/>
                </a:ext>
              </a:extLst>
            </p:cNvPr>
            <p:cNvSpPr>
              <a:spLocks noChangeArrowheads="1"/>
            </p:cNvSpPr>
            <p:nvPr/>
          </p:nvSpPr>
          <p:spPr bwMode="auto">
            <a:xfrm>
              <a:off x="0" y="3522990"/>
              <a:ext cx="10165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Vì </a:t>
              </a:r>
              <a:endParaRPr kumimoji="0" lang="en-US" altLang="en-US" sz="28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11">
              <a:extLst>
                <a:ext uri="{FF2B5EF4-FFF2-40B4-BE49-F238E27FC236}">
                  <a16:creationId xmlns:a16="http://schemas.microsoft.com/office/drawing/2014/main" id="{38683284-0A05-8981-926B-5344D462F436}"/>
                </a:ext>
              </a:extLst>
            </p:cNvPr>
            <p:cNvSpPr>
              <a:spLocks noChangeArrowheads="1"/>
            </p:cNvSpPr>
            <p:nvPr/>
          </p:nvSpPr>
          <p:spPr bwMode="auto">
            <a:xfrm>
              <a:off x="0" y="4310388"/>
              <a:ext cx="78854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nên x và y là hai đại lượng tỉ lệ thuận theo hệ số tỉ lệ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60ECBBB8-4D80-1D52-E38F-02186F33219C}"/>
              </a:ext>
            </a:extLst>
          </p:cNvPr>
          <p:cNvGrpSpPr/>
          <p:nvPr/>
        </p:nvGrpSpPr>
        <p:grpSpPr>
          <a:xfrm>
            <a:off x="0" y="4981320"/>
            <a:ext cx="6747287" cy="1427084"/>
            <a:chOff x="0" y="4981320"/>
            <a:chExt cx="6747287" cy="1427084"/>
          </a:xfrm>
        </p:grpSpPr>
        <p:sp>
          <p:nvSpPr>
            <p:cNvPr id="29" name="Rectangle 14">
              <a:extLst>
                <a:ext uri="{FF2B5EF4-FFF2-40B4-BE49-F238E27FC236}">
                  <a16:creationId xmlns:a16="http://schemas.microsoft.com/office/drawing/2014/main" id="{A17AB6B7-DB8A-0A82-649E-CB6097BDB0E4}"/>
                </a:ext>
              </a:extLst>
            </p:cNvPr>
            <p:cNvSpPr>
              <a:spLocks noChangeArrowheads="1"/>
            </p:cNvSpPr>
            <p:nvPr/>
          </p:nvSpPr>
          <p:spPr bwMode="auto">
            <a:xfrm>
              <a:off x="0" y="5097786"/>
              <a:ext cx="10165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Vì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0" name="Object 29">
              <a:extLst>
                <a:ext uri="{FF2B5EF4-FFF2-40B4-BE49-F238E27FC236}">
                  <a16:creationId xmlns:a16="http://schemas.microsoft.com/office/drawing/2014/main" id="{EE203E33-4733-EB03-8FC1-C81C2E148047}"/>
                </a:ext>
              </a:extLst>
            </p:cNvPr>
            <p:cNvGraphicFramePr>
              <a:graphicFrameLocks noChangeAspect="1"/>
            </p:cNvGraphicFramePr>
            <p:nvPr/>
          </p:nvGraphicFramePr>
          <p:xfrm>
            <a:off x="1017358" y="4981320"/>
            <a:ext cx="3976100" cy="1033786"/>
          </p:xfrm>
          <a:graphic>
            <a:graphicData uri="http://schemas.openxmlformats.org/presentationml/2006/ole">
              <mc:AlternateContent xmlns:mc="http://schemas.openxmlformats.org/markup-compatibility/2006">
                <mc:Choice xmlns:v="urn:schemas-microsoft-com:vml" Requires="v">
                  <p:oleObj name="Equation" r:id="rId6" imgW="1904174" imgH="495085" progId="Equation.DSMT4">
                    <p:embed/>
                  </p:oleObj>
                </mc:Choice>
                <mc:Fallback>
                  <p:oleObj name="Equation" r:id="rId6" imgW="1904174" imgH="495085" progId="Equation.DSMT4">
                    <p:embed/>
                    <p:pic>
                      <p:nvPicPr>
                        <p:cNvPr id="30" name="Object 29">
                          <a:extLst>
                            <a:ext uri="{FF2B5EF4-FFF2-40B4-BE49-F238E27FC236}">
                              <a16:creationId xmlns:a16="http://schemas.microsoft.com/office/drawing/2014/main" id="{EE203E33-4733-EB03-8FC1-C81C2E1480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358" y="4981320"/>
                          <a:ext cx="3976100" cy="1033786"/>
                        </a:xfrm>
                        <a:prstGeom prst="rect">
                          <a:avLst/>
                        </a:prstGeom>
                        <a:noFill/>
                      </p:spPr>
                    </p:pic>
                  </p:oleObj>
                </mc:Fallback>
              </mc:AlternateContent>
            </a:graphicData>
          </a:graphic>
        </p:graphicFrame>
        <p:sp>
          <p:nvSpPr>
            <p:cNvPr id="31" name="Rectangle 15">
              <a:extLst>
                <a:ext uri="{FF2B5EF4-FFF2-40B4-BE49-F238E27FC236}">
                  <a16:creationId xmlns:a16="http://schemas.microsoft.com/office/drawing/2014/main" id="{787A1D2B-4441-4A64-5999-B82A6132F13F}"/>
                </a:ext>
              </a:extLst>
            </p:cNvPr>
            <p:cNvSpPr>
              <a:spLocks noChangeArrowheads="1"/>
            </p:cNvSpPr>
            <p:nvPr/>
          </p:nvSpPr>
          <p:spPr bwMode="auto">
            <a:xfrm>
              <a:off x="54429" y="5885184"/>
              <a:ext cx="66928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nên x và y không là hai đại lượng tỉ lệ thuận.</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157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B45D6F7B-2688-0EAB-C2D7-7044A5C65461}"/>
              </a:ext>
            </a:extLst>
          </p:cNvPr>
          <p:cNvSpPr txBox="1">
            <a:spLocks noChangeArrowheads="1"/>
          </p:cNvSpPr>
          <p:nvPr/>
        </p:nvSpPr>
        <p:spPr bwMode="auto">
          <a:xfrm>
            <a:off x="1752600" y="1447800"/>
            <a:ext cx="8382000" cy="61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Aft>
                <a:spcPts val="800"/>
              </a:spcAft>
              <a:buNone/>
            </a:pPr>
            <a:r>
              <a:rPr lang="en-US"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GIAO VIỆC VỀ NHÀ</a:t>
            </a:r>
            <a:endParaRPr lang="en-US">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97F004C-35FD-CB0F-C673-7E666B5A258D}"/>
              </a:ext>
            </a:extLst>
          </p:cNvPr>
          <p:cNvSpPr txBox="1"/>
          <p:nvPr/>
        </p:nvSpPr>
        <p:spPr>
          <a:xfrm>
            <a:off x="838200" y="2286000"/>
            <a:ext cx="10896600" cy="1145763"/>
          </a:xfrm>
          <a:prstGeom prst="rect">
            <a:avLst/>
          </a:prstGeom>
          <a:noFill/>
        </p:spPr>
        <p:txBody>
          <a:bodyPr wrap="square">
            <a:spAutoFit/>
          </a:bodyPr>
          <a:lstStyle/>
          <a:p>
            <a:pPr algn="just">
              <a:lnSpc>
                <a:spcPct val="115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Ôn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5396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33981D-54CF-3263-B41D-2889A22F2963}"/>
              </a:ext>
            </a:extLst>
          </p:cNvPr>
          <p:cNvPicPr>
            <a:picLocks noChangeAspect="1"/>
          </p:cNvPicPr>
          <p:nvPr/>
        </p:nvPicPr>
        <p:blipFill rotWithShape="1">
          <a:blip r:embed="rId2"/>
          <a:srcRect l="23750" t="34445" r="23750" b="48889"/>
          <a:stretch/>
        </p:blipFill>
        <p:spPr>
          <a:xfrm>
            <a:off x="228600" y="152400"/>
            <a:ext cx="11811000" cy="2133600"/>
          </a:xfrm>
          <a:prstGeom prst="rect">
            <a:avLst/>
          </a:prstGeom>
        </p:spPr>
      </p:pic>
      <p:sp>
        <p:nvSpPr>
          <p:cNvPr id="5" name="TextBox 4">
            <a:extLst>
              <a:ext uri="{FF2B5EF4-FFF2-40B4-BE49-F238E27FC236}">
                <a16:creationId xmlns:a16="http://schemas.microsoft.com/office/drawing/2014/main" id="{FC6EF0B1-4E3E-24CF-2168-27927C4AE07B}"/>
              </a:ext>
            </a:extLst>
          </p:cNvPr>
          <p:cNvSpPr txBox="1"/>
          <p:nvPr/>
        </p:nvSpPr>
        <p:spPr>
          <a:xfrm>
            <a:off x="4724400" y="2209800"/>
            <a:ext cx="1066800" cy="460895"/>
          </a:xfrm>
          <a:prstGeom prst="rect">
            <a:avLst/>
          </a:prstGeom>
          <a:noFill/>
        </p:spPr>
        <p:txBody>
          <a:bodyPr wrap="square">
            <a:spAutoFit/>
          </a:bodyPr>
          <a:lstStyle/>
          <a:p>
            <a:pPr algn="just">
              <a:lnSpc>
                <a:spcPct val="107000"/>
              </a:lnSpc>
              <a:spcAft>
                <a:spcPts val="800"/>
              </a:spcAft>
            </a:pPr>
            <a:r>
              <a:rPr lang="fr-FR"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fr-F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CD9663A-684E-4E8E-E614-77B25AD6654A}"/>
              </a:ext>
            </a:extLst>
          </p:cNvPr>
          <p:cNvPicPr>
            <a:picLocks noChangeAspect="1"/>
          </p:cNvPicPr>
          <p:nvPr/>
        </p:nvPicPr>
        <p:blipFill rotWithShape="1">
          <a:blip r:embed="rId3"/>
          <a:srcRect r="12592" b="69530"/>
          <a:stretch/>
        </p:blipFill>
        <p:spPr>
          <a:xfrm>
            <a:off x="685799" y="2656687"/>
            <a:ext cx="11049001" cy="549836"/>
          </a:xfrm>
          <a:prstGeom prst="rect">
            <a:avLst/>
          </a:prstGeom>
        </p:spPr>
      </p:pic>
      <p:pic>
        <p:nvPicPr>
          <p:cNvPr id="2" name="Picture 1">
            <a:extLst>
              <a:ext uri="{FF2B5EF4-FFF2-40B4-BE49-F238E27FC236}">
                <a16:creationId xmlns:a16="http://schemas.microsoft.com/office/drawing/2014/main" id="{B24BB8AB-DC1D-4B6F-533E-221F61BC8A02}"/>
              </a:ext>
            </a:extLst>
          </p:cNvPr>
          <p:cNvPicPr>
            <a:picLocks noChangeAspect="1"/>
          </p:cNvPicPr>
          <p:nvPr/>
        </p:nvPicPr>
        <p:blipFill rotWithShape="1">
          <a:blip r:embed="rId3"/>
          <a:srcRect t="29798" r="22724" b="45034"/>
          <a:stretch/>
        </p:blipFill>
        <p:spPr>
          <a:xfrm>
            <a:off x="647700" y="3462675"/>
            <a:ext cx="10134600" cy="542252"/>
          </a:xfrm>
          <a:prstGeom prst="rect">
            <a:avLst/>
          </a:prstGeom>
        </p:spPr>
      </p:pic>
      <p:pic>
        <p:nvPicPr>
          <p:cNvPr id="4" name="Picture 3">
            <a:extLst>
              <a:ext uri="{FF2B5EF4-FFF2-40B4-BE49-F238E27FC236}">
                <a16:creationId xmlns:a16="http://schemas.microsoft.com/office/drawing/2014/main" id="{EDF0EF61-66D0-310E-450A-DC38DCA6872C}"/>
              </a:ext>
            </a:extLst>
          </p:cNvPr>
          <p:cNvPicPr>
            <a:picLocks noChangeAspect="1"/>
          </p:cNvPicPr>
          <p:nvPr/>
        </p:nvPicPr>
        <p:blipFill rotWithShape="1">
          <a:blip r:embed="rId3"/>
          <a:srcRect t="54630" r="19048"/>
          <a:stretch/>
        </p:blipFill>
        <p:spPr>
          <a:xfrm>
            <a:off x="647700" y="4343400"/>
            <a:ext cx="10287000" cy="871144"/>
          </a:xfrm>
          <a:prstGeom prst="rect">
            <a:avLst/>
          </a:prstGeom>
        </p:spPr>
      </p:pic>
    </p:spTree>
    <p:extLst>
      <p:ext uri="{BB962C8B-B14F-4D97-AF65-F5344CB8AC3E}">
        <p14:creationId xmlns:p14="http://schemas.microsoft.com/office/powerpoint/2010/main" val="312100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C63E0-3C58-4CCC-DD3F-35814A912A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9C1458-FC29-3A22-26D2-6C17C19A05C7}"/>
              </a:ext>
            </a:extLst>
          </p:cNvPr>
          <p:cNvSpPr txBox="1"/>
          <p:nvPr/>
        </p:nvSpPr>
        <p:spPr>
          <a:xfrm>
            <a:off x="533400" y="442055"/>
            <a:ext cx="8229600"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Times New Roman" panose="02020603050405020304" pitchFamily="18" charset="0"/>
              </a:rPr>
              <a:t>2.</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rPr>
              <a:t>Tính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chất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của</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các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đại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lượng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tỉ</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lệ</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thuận</a:t>
            </a:r>
            <a:r>
              <a:rPr lang="en-US" sz="3200" b="1" dirty="0">
                <a:solidFill>
                  <a:srgbClr val="FF0000"/>
                </a:solidFill>
                <a:effectLst/>
                <a:latin typeface="Times New Roman" panose="02020603050405020304" pitchFamily="18" charset="0"/>
                <a:ea typeface="Calibri" panose="020F0502020204030204" pitchFamily="34" charset="0"/>
              </a:rPr>
              <a:t> </a:t>
            </a:r>
            <a:endParaRPr lang="en-US" sz="3200" dirty="0">
              <a:solidFill>
                <a:srgbClr val="FF0000"/>
              </a:solidFill>
            </a:endParaRPr>
          </a:p>
        </p:txBody>
      </p:sp>
      <p:sp>
        <p:nvSpPr>
          <p:cNvPr id="4" name="Tiêu đề 3">
            <a:extLst>
              <a:ext uri="{FF2B5EF4-FFF2-40B4-BE49-F238E27FC236}">
                <a16:creationId xmlns:a16="http://schemas.microsoft.com/office/drawing/2014/main" id="{252E4C20-CAC7-0385-D8A7-AA5C22EF0798}"/>
              </a:ext>
            </a:extLst>
          </p:cNvPr>
          <p:cNvSpPr txBox="1">
            <a:spLocks/>
          </p:cNvSpPr>
          <p:nvPr/>
        </p:nvSpPr>
        <p:spPr>
          <a:xfrm>
            <a:off x="647700" y="1361252"/>
            <a:ext cx="10896600" cy="50395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b="1" dirty="0">
                <a:solidFill>
                  <a:srgbClr val="FF0000"/>
                </a:solidFill>
              </a:rPr>
              <a:t>Bài toán: </a:t>
            </a:r>
            <a:r>
              <a:rPr lang="vi-VN" sz="3200" b="1" dirty="0"/>
              <a:t>C</a:t>
            </a:r>
            <a:r>
              <a:rPr lang="vi-VN" sz="3200" dirty="0"/>
              <a:t>ho  biết x và y là 2 đại lượng tỉ lệ thuận với nhau, biết </a:t>
            </a:r>
            <a:r>
              <a:rPr lang="vi-VN" sz="3200" dirty="0" err="1"/>
              <a:t>x</a:t>
            </a:r>
            <a:r>
              <a:rPr lang="vi-VN" sz="3200" baseline="-25000" dirty="0" err="1"/>
              <a:t>1</a:t>
            </a:r>
            <a:r>
              <a:rPr lang="vi-VN" sz="3200" dirty="0"/>
              <a:t> =1 thì </a:t>
            </a:r>
            <a:r>
              <a:rPr lang="vi-VN" sz="3200" dirty="0" err="1"/>
              <a:t>y</a:t>
            </a:r>
            <a:r>
              <a:rPr lang="vi-VN" sz="3200" baseline="-25000" dirty="0" err="1"/>
              <a:t>1</a:t>
            </a:r>
            <a:r>
              <a:rPr lang="vi-VN" sz="3200" dirty="0"/>
              <a:t>= 5</a:t>
            </a:r>
            <a:br>
              <a:rPr lang="vi-VN" sz="3200" dirty="0"/>
            </a:br>
            <a:r>
              <a:rPr lang="vi-VN" sz="3200" dirty="0"/>
              <a:t>a/ Xác định hệ số tỉ lệ của y đối với x</a:t>
            </a:r>
            <a:br>
              <a:rPr lang="vi-VN" sz="3200" dirty="0"/>
            </a:br>
            <a:r>
              <a:rPr lang="vi-VN" sz="3200" dirty="0"/>
              <a:t>b/ Tính giá trị của </a:t>
            </a:r>
            <a:r>
              <a:rPr lang="vi-VN" sz="3200" dirty="0" err="1"/>
              <a:t>y</a:t>
            </a:r>
            <a:r>
              <a:rPr lang="vi-VN" sz="3200" baseline="-25000" dirty="0" err="1"/>
              <a:t>2</a:t>
            </a:r>
            <a:r>
              <a:rPr lang="vi-VN" sz="3200" dirty="0"/>
              <a:t>, </a:t>
            </a:r>
            <a:r>
              <a:rPr lang="vi-VN" sz="3200" dirty="0" err="1"/>
              <a:t>y</a:t>
            </a:r>
            <a:r>
              <a:rPr lang="vi-VN" sz="3200" baseline="-25000" dirty="0" err="1"/>
              <a:t>3</a:t>
            </a:r>
            <a:r>
              <a:rPr lang="vi-VN" sz="3200" baseline="-25000" dirty="0"/>
              <a:t> , </a:t>
            </a:r>
            <a:r>
              <a:rPr lang="vi-VN" sz="3200" dirty="0" err="1"/>
              <a:t>y</a:t>
            </a:r>
            <a:r>
              <a:rPr lang="vi-VN" sz="3200" baseline="-25000" dirty="0" err="1"/>
              <a:t>4</a:t>
            </a:r>
            <a:r>
              <a:rPr lang="vi-VN" sz="3200" baseline="-25000" dirty="0"/>
              <a:t> </a:t>
            </a:r>
            <a:r>
              <a:rPr lang="vi-VN" sz="3200" dirty="0"/>
              <a:t>lần lượt tại </a:t>
            </a:r>
            <a:r>
              <a:rPr lang="vi-VN" sz="3200" dirty="0" err="1"/>
              <a:t>x</a:t>
            </a:r>
            <a:r>
              <a:rPr lang="vi-VN" sz="3200" baseline="-25000" dirty="0" err="1"/>
              <a:t>2</a:t>
            </a:r>
            <a:r>
              <a:rPr lang="vi-VN" sz="3200" dirty="0"/>
              <a:t> =2, </a:t>
            </a:r>
            <a:r>
              <a:rPr lang="vi-VN" sz="3200" dirty="0" err="1"/>
              <a:t>x</a:t>
            </a:r>
            <a:r>
              <a:rPr lang="vi-VN" sz="3200" baseline="-25000" dirty="0" err="1"/>
              <a:t>3</a:t>
            </a:r>
            <a:r>
              <a:rPr lang="vi-VN" sz="3200" dirty="0"/>
              <a:t>= 6, </a:t>
            </a:r>
            <a:r>
              <a:rPr lang="vi-VN" sz="3200" dirty="0" err="1"/>
              <a:t>x</a:t>
            </a:r>
            <a:r>
              <a:rPr lang="vi-VN" sz="3200" baseline="-25000" dirty="0" err="1"/>
              <a:t>4</a:t>
            </a:r>
            <a:r>
              <a:rPr lang="vi-VN" sz="3200" dirty="0"/>
              <a:t> = 100</a:t>
            </a:r>
            <a:br>
              <a:rPr lang="vi-VN" sz="3200" dirty="0"/>
            </a:br>
            <a:endParaRPr lang="vi-VN" sz="3200" dirty="0"/>
          </a:p>
          <a:p>
            <a:r>
              <a:rPr lang="vi-VN" sz="3200" dirty="0"/>
              <a:t>c/ So sánh các tỉ số</a:t>
            </a:r>
            <a:br>
              <a:rPr lang="vi-VN" sz="3200" dirty="0"/>
            </a:br>
            <a:br>
              <a:rPr lang="vi-VN" sz="3200" dirty="0"/>
            </a:br>
            <a:endParaRPr lang="vi-VN" sz="3200" dirty="0"/>
          </a:p>
          <a:p>
            <a:r>
              <a:rPr lang="vi-VN" sz="3200" dirty="0"/>
              <a:t>d/ So sánh các tỉ số</a:t>
            </a:r>
          </a:p>
        </p:txBody>
      </p:sp>
      <p:graphicFrame>
        <p:nvGraphicFramePr>
          <p:cNvPr id="7" name="Đối tượng 6">
            <a:extLst>
              <a:ext uri="{FF2B5EF4-FFF2-40B4-BE49-F238E27FC236}">
                <a16:creationId xmlns:a16="http://schemas.microsoft.com/office/drawing/2014/main" id="{7C82EA75-D587-D4FD-6CBB-B1CAE1E30C93}"/>
              </a:ext>
            </a:extLst>
          </p:cNvPr>
          <p:cNvGraphicFramePr>
            <a:graphicFrameLocks noChangeAspect="1"/>
          </p:cNvGraphicFramePr>
          <p:nvPr>
            <p:extLst>
              <p:ext uri="{D42A27DB-BD31-4B8C-83A1-F6EECF244321}">
                <p14:modId xmlns:p14="http://schemas.microsoft.com/office/powerpoint/2010/main" val="1155199505"/>
              </p:ext>
            </p:extLst>
          </p:nvPr>
        </p:nvGraphicFramePr>
        <p:xfrm>
          <a:off x="4800600" y="3212806"/>
          <a:ext cx="2819400" cy="1052815"/>
        </p:xfrm>
        <a:graphic>
          <a:graphicData uri="http://schemas.openxmlformats.org/presentationml/2006/ole">
            <mc:AlternateContent xmlns:mc="http://schemas.openxmlformats.org/markup-compatibility/2006">
              <mc:Choice xmlns:v="urn:schemas-microsoft-com:vml" Requires="v">
                <p:oleObj name="Equation" r:id="rId2" imgW="1080268" imgH="511259" progId="Equation.DSMT4">
                  <p:embed/>
                </p:oleObj>
              </mc:Choice>
              <mc:Fallback>
                <p:oleObj name="Equation" r:id="rId2" imgW="1080268" imgH="511259" progId="Equation.DSMT4">
                  <p:embed/>
                  <p:pic>
                    <p:nvPicPr>
                      <p:cNvPr id="7" name="Đối tượng 6">
                        <a:extLst>
                          <a:ext uri="{FF2B5EF4-FFF2-40B4-BE49-F238E27FC236}">
                            <a16:creationId xmlns:a16="http://schemas.microsoft.com/office/drawing/2014/main" id="{57651233-3915-FDD4-F687-12D603077F5C}"/>
                          </a:ext>
                        </a:extLst>
                      </p:cNvPr>
                      <p:cNvPicPr/>
                      <p:nvPr/>
                    </p:nvPicPr>
                    <p:blipFill>
                      <a:blip r:embed="rId3"/>
                      <a:stretch>
                        <a:fillRect/>
                      </a:stretch>
                    </p:blipFill>
                    <p:spPr>
                      <a:xfrm>
                        <a:off x="4800600" y="3212806"/>
                        <a:ext cx="2819400" cy="1052815"/>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019F9662-D262-34CE-440D-3E882D0D64CF}"/>
              </a:ext>
            </a:extLst>
          </p:cNvPr>
          <p:cNvGraphicFramePr>
            <a:graphicFrameLocks noChangeAspect="1"/>
          </p:cNvGraphicFramePr>
          <p:nvPr>
            <p:extLst>
              <p:ext uri="{D42A27DB-BD31-4B8C-83A1-F6EECF244321}">
                <p14:modId xmlns:p14="http://schemas.microsoft.com/office/powerpoint/2010/main" val="1753395931"/>
              </p:ext>
            </p:extLst>
          </p:nvPr>
        </p:nvGraphicFramePr>
        <p:xfrm>
          <a:off x="4191000" y="4648200"/>
          <a:ext cx="2984500" cy="1127125"/>
        </p:xfrm>
        <a:graphic>
          <a:graphicData uri="http://schemas.openxmlformats.org/presentationml/2006/ole">
            <mc:AlternateContent xmlns:mc="http://schemas.openxmlformats.org/markup-compatibility/2006">
              <mc:Choice xmlns:v="urn:schemas-microsoft-com:vml" Requires="v">
                <p:oleObj name="Equation" r:id="rId4" imgW="1143000" imgH="431640" progId="Equation.DSMT4">
                  <p:embed/>
                </p:oleObj>
              </mc:Choice>
              <mc:Fallback>
                <p:oleObj name="Equation" r:id="rId4" imgW="1143000" imgH="431640" progId="Equation.DSMT4">
                  <p:embed/>
                  <p:pic>
                    <p:nvPicPr>
                      <p:cNvPr id="5" name="Đối tượng 4">
                        <a:extLst>
                          <a:ext uri="{FF2B5EF4-FFF2-40B4-BE49-F238E27FC236}">
                            <a16:creationId xmlns:a16="http://schemas.microsoft.com/office/drawing/2014/main" id="{0B0DB518-4BC0-E9F3-0890-A1A886E9E899}"/>
                          </a:ext>
                        </a:extLst>
                      </p:cNvPr>
                      <p:cNvPicPr/>
                      <p:nvPr/>
                    </p:nvPicPr>
                    <p:blipFill>
                      <a:blip r:embed="rId5"/>
                      <a:stretch>
                        <a:fillRect/>
                      </a:stretch>
                    </p:blipFill>
                    <p:spPr>
                      <a:xfrm>
                        <a:off x="4191000" y="4648200"/>
                        <a:ext cx="2984500" cy="1127125"/>
                      </a:xfrm>
                      <a:prstGeom prst="rect">
                        <a:avLst/>
                      </a:prstGeom>
                    </p:spPr>
                  </p:pic>
                </p:oleObj>
              </mc:Fallback>
            </mc:AlternateContent>
          </a:graphicData>
        </a:graphic>
      </p:graphicFrame>
    </p:spTree>
    <p:extLst>
      <p:ext uri="{BB962C8B-B14F-4D97-AF65-F5344CB8AC3E}">
        <p14:creationId xmlns:p14="http://schemas.microsoft.com/office/powerpoint/2010/main" val="107790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B2A6B-9CA8-8596-C29F-3CEA93524B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C5FA80-AAC8-8EEB-EADB-DF5C3927981A}"/>
              </a:ext>
            </a:extLst>
          </p:cNvPr>
          <p:cNvSpPr txBox="1"/>
          <p:nvPr/>
        </p:nvSpPr>
        <p:spPr>
          <a:xfrm>
            <a:off x="533400" y="328513"/>
            <a:ext cx="8229600"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Times New Roman" panose="02020603050405020304" pitchFamily="18" charset="0"/>
              </a:rPr>
              <a:t>2.</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rPr>
              <a:t>Tính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chất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của</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các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đại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lượng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tỉ</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lệ</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thuận</a:t>
            </a:r>
            <a:r>
              <a:rPr lang="en-US" sz="3200" b="1" dirty="0">
                <a:solidFill>
                  <a:srgbClr val="FF0000"/>
                </a:solidFill>
                <a:effectLst/>
                <a:latin typeface="Times New Roman" panose="02020603050405020304" pitchFamily="18" charset="0"/>
                <a:ea typeface="Calibri" panose="020F0502020204030204" pitchFamily="34" charset="0"/>
              </a:rPr>
              <a:t> </a:t>
            </a:r>
            <a:endParaRPr lang="en-US" sz="3200" dirty="0">
              <a:solidFill>
                <a:srgbClr val="FF0000"/>
              </a:solidFill>
            </a:endParaRPr>
          </a:p>
        </p:txBody>
      </p:sp>
      <p:pic>
        <p:nvPicPr>
          <p:cNvPr id="6" name="Picture 5">
            <a:extLst>
              <a:ext uri="{FF2B5EF4-FFF2-40B4-BE49-F238E27FC236}">
                <a16:creationId xmlns:a16="http://schemas.microsoft.com/office/drawing/2014/main" id="{7B962396-6E87-3D17-754F-0DF98F48D654}"/>
              </a:ext>
            </a:extLst>
          </p:cNvPr>
          <p:cNvPicPr>
            <a:picLocks noChangeAspect="1"/>
          </p:cNvPicPr>
          <p:nvPr/>
        </p:nvPicPr>
        <p:blipFill rotWithShape="1">
          <a:blip r:embed="rId2"/>
          <a:srcRect t="-3883" r="35729"/>
          <a:stretch/>
        </p:blipFill>
        <p:spPr>
          <a:xfrm>
            <a:off x="457200" y="3558132"/>
            <a:ext cx="6716486" cy="620491"/>
          </a:xfrm>
          <a:prstGeom prst="rect">
            <a:avLst/>
          </a:prstGeom>
        </p:spPr>
      </p:pic>
      <p:sp>
        <p:nvSpPr>
          <p:cNvPr id="8" name="TextBox 7">
            <a:extLst>
              <a:ext uri="{FF2B5EF4-FFF2-40B4-BE49-F238E27FC236}">
                <a16:creationId xmlns:a16="http://schemas.microsoft.com/office/drawing/2014/main" id="{80FAB393-1F23-E9F8-CD64-11D44644EFDC}"/>
              </a:ext>
            </a:extLst>
          </p:cNvPr>
          <p:cNvSpPr txBox="1"/>
          <p:nvPr/>
        </p:nvSpPr>
        <p:spPr>
          <a:xfrm>
            <a:off x="5162550" y="3048000"/>
            <a:ext cx="1638300"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Calibri" panose="020F0502020204030204" pitchFamily="34" charset="0"/>
              </a:rPr>
              <a:t>GIẢI</a:t>
            </a:r>
            <a:endParaRPr lang="en-US" sz="3200" dirty="0"/>
          </a:p>
        </p:txBody>
      </p:sp>
      <p:pic>
        <p:nvPicPr>
          <p:cNvPr id="9" name="Picture 8">
            <a:extLst>
              <a:ext uri="{FF2B5EF4-FFF2-40B4-BE49-F238E27FC236}">
                <a16:creationId xmlns:a16="http://schemas.microsoft.com/office/drawing/2014/main" id="{321796E4-3FC1-2B75-3124-A05D2B6A6F78}"/>
              </a:ext>
            </a:extLst>
          </p:cNvPr>
          <p:cNvPicPr>
            <a:picLocks noChangeAspect="1"/>
          </p:cNvPicPr>
          <p:nvPr/>
        </p:nvPicPr>
        <p:blipFill rotWithShape="1">
          <a:blip r:embed="rId3"/>
          <a:srcRect r="22453"/>
          <a:stretch/>
        </p:blipFill>
        <p:spPr>
          <a:xfrm>
            <a:off x="509689" y="4142907"/>
            <a:ext cx="10944022" cy="1048070"/>
          </a:xfrm>
          <a:prstGeom prst="rect">
            <a:avLst/>
          </a:prstGeom>
        </p:spPr>
      </p:pic>
      <p:pic>
        <p:nvPicPr>
          <p:cNvPr id="2" name="Picture 1">
            <a:extLst>
              <a:ext uri="{FF2B5EF4-FFF2-40B4-BE49-F238E27FC236}">
                <a16:creationId xmlns:a16="http://schemas.microsoft.com/office/drawing/2014/main" id="{D77C840E-DA91-E986-7CA5-9DE97BA83337}"/>
              </a:ext>
            </a:extLst>
          </p:cNvPr>
          <p:cNvPicPr>
            <a:picLocks noChangeAspect="1"/>
          </p:cNvPicPr>
          <p:nvPr/>
        </p:nvPicPr>
        <p:blipFill rotWithShape="1">
          <a:blip r:embed="rId2"/>
          <a:srcRect l="64167" r="24896" b="8614"/>
          <a:stretch/>
        </p:blipFill>
        <p:spPr>
          <a:xfrm>
            <a:off x="7543800" y="3454958"/>
            <a:ext cx="1707709" cy="545848"/>
          </a:xfrm>
          <a:prstGeom prst="rect">
            <a:avLst/>
          </a:prstGeom>
        </p:spPr>
      </p:pic>
      <p:sp>
        <p:nvSpPr>
          <p:cNvPr id="4" name="Tiêu đề 3">
            <a:extLst>
              <a:ext uri="{FF2B5EF4-FFF2-40B4-BE49-F238E27FC236}">
                <a16:creationId xmlns:a16="http://schemas.microsoft.com/office/drawing/2014/main" id="{A0046B4F-5BF0-E1C9-6436-2B8494CE65E6}"/>
              </a:ext>
            </a:extLst>
          </p:cNvPr>
          <p:cNvSpPr txBox="1">
            <a:spLocks/>
          </p:cNvSpPr>
          <p:nvPr/>
        </p:nvSpPr>
        <p:spPr>
          <a:xfrm>
            <a:off x="533400" y="1021942"/>
            <a:ext cx="10896600" cy="202605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b="1" dirty="0">
                <a:solidFill>
                  <a:srgbClr val="FF0000"/>
                </a:solidFill>
              </a:rPr>
              <a:t>Bài toán: </a:t>
            </a:r>
            <a:r>
              <a:rPr lang="vi-VN" sz="3200" b="1" dirty="0"/>
              <a:t>C</a:t>
            </a:r>
            <a:r>
              <a:rPr lang="vi-VN" sz="3200" dirty="0"/>
              <a:t>ho  biết x và y là 2 đại lượng tỉ lệ thuận với nhau, biết </a:t>
            </a:r>
            <a:r>
              <a:rPr lang="vi-VN" sz="3200" dirty="0" err="1"/>
              <a:t>x</a:t>
            </a:r>
            <a:r>
              <a:rPr lang="vi-VN" sz="3200" baseline="-25000" dirty="0" err="1"/>
              <a:t>1</a:t>
            </a:r>
            <a:r>
              <a:rPr lang="vi-VN" sz="3200" dirty="0"/>
              <a:t> =1 thì </a:t>
            </a:r>
            <a:r>
              <a:rPr lang="vi-VN" sz="3200" dirty="0" err="1"/>
              <a:t>y</a:t>
            </a:r>
            <a:r>
              <a:rPr lang="vi-VN" sz="3200" baseline="-25000" dirty="0" err="1"/>
              <a:t>1</a:t>
            </a:r>
            <a:r>
              <a:rPr lang="vi-VN" sz="3200" dirty="0"/>
              <a:t>= 5</a:t>
            </a:r>
            <a:br>
              <a:rPr lang="vi-VN" sz="3200" dirty="0"/>
            </a:br>
            <a:r>
              <a:rPr lang="vi-VN" sz="3200" dirty="0"/>
              <a:t>a/ Xác định hệ số tỉ lệ của y đối với x</a:t>
            </a:r>
            <a:br>
              <a:rPr lang="vi-VN" sz="3200" dirty="0"/>
            </a:br>
            <a:r>
              <a:rPr lang="vi-VN" sz="3200" dirty="0"/>
              <a:t>b/ Tính giá trị của </a:t>
            </a:r>
            <a:r>
              <a:rPr lang="vi-VN" sz="3200" dirty="0" err="1"/>
              <a:t>y</a:t>
            </a:r>
            <a:r>
              <a:rPr lang="vi-VN" sz="3200" baseline="-25000" dirty="0" err="1"/>
              <a:t>2</a:t>
            </a:r>
            <a:r>
              <a:rPr lang="vi-VN" sz="3200" dirty="0"/>
              <a:t>, </a:t>
            </a:r>
            <a:r>
              <a:rPr lang="vi-VN" sz="3200" dirty="0" err="1"/>
              <a:t>y</a:t>
            </a:r>
            <a:r>
              <a:rPr lang="vi-VN" sz="3200" baseline="-25000" dirty="0" err="1"/>
              <a:t>3</a:t>
            </a:r>
            <a:r>
              <a:rPr lang="vi-VN" sz="3200" baseline="-25000" dirty="0"/>
              <a:t> , </a:t>
            </a:r>
            <a:r>
              <a:rPr lang="vi-VN" sz="3200" dirty="0" err="1"/>
              <a:t>y</a:t>
            </a:r>
            <a:r>
              <a:rPr lang="vi-VN" sz="3200" baseline="-25000" dirty="0" err="1"/>
              <a:t>4</a:t>
            </a:r>
            <a:r>
              <a:rPr lang="vi-VN" sz="3200" baseline="-25000" dirty="0"/>
              <a:t> </a:t>
            </a:r>
            <a:r>
              <a:rPr lang="vi-VN" sz="3200" dirty="0"/>
              <a:t>lần lượt tại </a:t>
            </a:r>
            <a:r>
              <a:rPr lang="vi-VN" sz="3200" dirty="0" err="1"/>
              <a:t>x</a:t>
            </a:r>
            <a:r>
              <a:rPr lang="vi-VN" sz="3200" baseline="-25000" dirty="0" err="1"/>
              <a:t>2</a:t>
            </a:r>
            <a:r>
              <a:rPr lang="vi-VN" sz="3200" dirty="0"/>
              <a:t> =2, </a:t>
            </a:r>
            <a:r>
              <a:rPr lang="vi-VN" sz="3200" dirty="0" err="1"/>
              <a:t>x</a:t>
            </a:r>
            <a:r>
              <a:rPr lang="vi-VN" sz="3200" baseline="-25000" dirty="0" err="1"/>
              <a:t>3</a:t>
            </a:r>
            <a:r>
              <a:rPr lang="vi-VN" sz="3200" dirty="0"/>
              <a:t>= 6, </a:t>
            </a:r>
            <a:r>
              <a:rPr lang="vi-VN" sz="3200" dirty="0" err="1"/>
              <a:t>x</a:t>
            </a:r>
            <a:r>
              <a:rPr lang="vi-VN" sz="3200" baseline="-25000" dirty="0" err="1"/>
              <a:t>4</a:t>
            </a:r>
            <a:r>
              <a:rPr lang="vi-VN" sz="3200" dirty="0"/>
              <a:t> = 100</a:t>
            </a:r>
          </a:p>
        </p:txBody>
      </p:sp>
      <p:pic>
        <p:nvPicPr>
          <p:cNvPr id="5" name="Picture 1">
            <a:extLst>
              <a:ext uri="{FF2B5EF4-FFF2-40B4-BE49-F238E27FC236}">
                <a16:creationId xmlns:a16="http://schemas.microsoft.com/office/drawing/2014/main" id="{26F1EA29-3636-632C-2C79-6D3717E4468D}"/>
              </a:ext>
            </a:extLst>
          </p:cNvPr>
          <p:cNvPicPr>
            <a:picLocks noChangeAspect="1"/>
          </p:cNvPicPr>
          <p:nvPr/>
        </p:nvPicPr>
        <p:blipFill rotWithShape="1">
          <a:blip r:embed="rId4"/>
          <a:srcRect t="40317" r="61293"/>
          <a:stretch/>
        </p:blipFill>
        <p:spPr>
          <a:xfrm>
            <a:off x="608628" y="5841687"/>
            <a:ext cx="5105400" cy="636695"/>
          </a:xfrm>
          <a:prstGeom prst="rect">
            <a:avLst/>
          </a:prstGeom>
        </p:spPr>
      </p:pic>
      <p:pic>
        <p:nvPicPr>
          <p:cNvPr id="7" name="Picture 3">
            <a:extLst>
              <a:ext uri="{FF2B5EF4-FFF2-40B4-BE49-F238E27FC236}">
                <a16:creationId xmlns:a16="http://schemas.microsoft.com/office/drawing/2014/main" id="{CDA6807D-4F24-1085-412D-CE9C3059569F}"/>
              </a:ext>
            </a:extLst>
          </p:cNvPr>
          <p:cNvPicPr>
            <a:picLocks noChangeAspect="1"/>
          </p:cNvPicPr>
          <p:nvPr/>
        </p:nvPicPr>
        <p:blipFill rotWithShape="1">
          <a:blip r:embed="rId5"/>
          <a:srcRect l="27246" r="41961" b="18878"/>
          <a:stretch/>
        </p:blipFill>
        <p:spPr>
          <a:xfrm>
            <a:off x="7619028" y="5775752"/>
            <a:ext cx="3548269" cy="547132"/>
          </a:xfrm>
          <a:prstGeom prst="rect">
            <a:avLst/>
          </a:prstGeom>
        </p:spPr>
      </p:pic>
      <p:pic>
        <p:nvPicPr>
          <p:cNvPr id="10" name="Picture 11">
            <a:extLst>
              <a:ext uri="{FF2B5EF4-FFF2-40B4-BE49-F238E27FC236}">
                <a16:creationId xmlns:a16="http://schemas.microsoft.com/office/drawing/2014/main" id="{585BDA60-72A3-214F-DC78-3878A8D33BDB}"/>
              </a:ext>
            </a:extLst>
          </p:cNvPr>
          <p:cNvPicPr>
            <a:picLocks noChangeAspect="1"/>
          </p:cNvPicPr>
          <p:nvPr/>
        </p:nvPicPr>
        <p:blipFill rotWithShape="1">
          <a:blip r:embed="rId4"/>
          <a:srcRect r="61293" b="60505"/>
          <a:stretch/>
        </p:blipFill>
        <p:spPr>
          <a:xfrm>
            <a:off x="417844" y="5390733"/>
            <a:ext cx="5105400" cy="421336"/>
          </a:xfrm>
          <a:prstGeom prst="rect">
            <a:avLst/>
          </a:prstGeom>
        </p:spPr>
      </p:pic>
      <p:pic>
        <p:nvPicPr>
          <p:cNvPr id="11" name="Picture 9">
            <a:extLst>
              <a:ext uri="{FF2B5EF4-FFF2-40B4-BE49-F238E27FC236}">
                <a16:creationId xmlns:a16="http://schemas.microsoft.com/office/drawing/2014/main" id="{C6170514-F642-8B35-7B5A-F98BB2039A8F}"/>
              </a:ext>
            </a:extLst>
          </p:cNvPr>
          <p:cNvPicPr>
            <a:picLocks noChangeAspect="1"/>
          </p:cNvPicPr>
          <p:nvPr/>
        </p:nvPicPr>
        <p:blipFill rotWithShape="1">
          <a:blip r:embed="rId5"/>
          <a:srcRect t="5149" r="70635" b="10278"/>
          <a:stretch/>
        </p:blipFill>
        <p:spPr>
          <a:xfrm>
            <a:off x="5124748" y="5833168"/>
            <a:ext cx="2819400" cy="570404"/>
          </a:xfrm>
          <a:prstGeom prst="rect">
            <a:avLst/>
          </a:prstGeom>
        </p:spPr>
      </p:pic>
    </p:spTree>
    <p:extLst>
      <p:ext uri="{BB962C8B-B14F-4D97-AF65-F5344CB8AC3E}">
        <p14:creationId xmlns:p14="http://schemas.microsoft.com/office/powerpoint/2010/main" val="50870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6A36D-C913-9C31-D917-2753C934FD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3FAF41-5CA0-748F-D471-11D089B6EC96}"/>
              </a:ext>
            </a:extLst>
          </p:cNvPr>
          <p:cNvSpPr txBox="1"/>
          <p:nvPr/>
        </p:nvSpPr>
        <p:spPr>
          <a:xfrm>
            <a:off x="533400" y="442055"/>
            <a:ext cx="8229600"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Times New Roman" panose="02020603050405020304" pitchFamily="18" charset="0"/>
              </a:rPr>
              <a:t>2.</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rPr>
              <a:t>Tính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chất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của</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các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đại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lượng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tỉ</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lệ</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thuận</a:t>
            </a:r>
            <a:r>
              <a:rPr lang="en-US" sz="3200" b="1" dirty="0">
                <a:solidFill>
                  <a:srgbClr val="FF0000"/>
                </a:solidFill>
                <a:effectLst/>
                <a:latin typeface="Times New Roman" panose="02020603050405020304" pitchFamily="18" charset="0"/>
                <a:ea typeface="Calibri" panose="020F0502020204030204" pitchFamily="34" charset="0"/>
              </a:rPr>
              <a:t> </a:t>
            </a:r>
            <a:endParaRPr lang="en-US" sz="3200" dirty="0">
              <a:solidFill>
                <a:srgbClr val="FF0000"/>
              </a:solidFill>
            </a:endParaRPr>
          </a:p>
        </p:txBody>
      </p:sp>
      <p:sp>
        <p:nvSpPr>
          <p:cNvPr id="4" name="Tiêu đề 3">
            <a:extLst>
              <a:ext uri="{FF2B5EF4-FFF2-40B4-BE49-F238E27FC236}">
                <a16:creationId xmlns:a16="http://schemas.microsoft.com/office/drawing/2014/main" id="{48E34807-54AE-0011-BA7A-7C1E8AB86D33}"/>
              </a:ext>
            </a:extLst>
          </p:cNvPr>
          <p:cNvSpPr txBox="1">
            <a:spLocks/>
          </p:cNvSpPr>
          <p:nvPr/>
        </p:nvSpPr>
        <p:spPr>
          <a:xfrm>
            <a:off x="647700" y="1361252"/>
            <a:ext cx="10896600" cy="33204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b="1" dirty="0">
                <a:solidFill>
                  <a:srgbClr val="FF0000"/>
                </a:solidFill>
              </a:rPr>
              <a:t>Bài toán: </a:t>
            </a:r>
            <a:r>
              <a:rPr lang="vi-VN" sz="3200" b="1" dirty="0"/>
              <a:t>C</a:t>
            </a:r>
            <a:r>
              <a:rPr lang="vi-VN" sz="3200" dirty="0"/>
              <a:t>ho  biết x và y là 2 đại lượng tỉ lệ thuận với nhau, biết </a:t>
            </a:r>
            <a:r>
              <a:rPr lang="vi-VN" sz="3200" dirty="0" err="1"/>
              <a:t>x</a:t>
            </a:r>
            <a:r>
              <a:rPr lang="vi-VN" sz="3200" baseline="-25000" dirty="0" err="1"/>
              <a:t>1</a:t>
            </a:r>
            <a:r>
              <a:rPr lang="vi-VN" sz="3200" dirty="0"/>
              <a:t> =1 thì </a:t>
            </a:r>
            <a:r>
              <a:rPr lang="vi-VN" sz="3200" dirty="0" err="1"/>
              <a:t>y</a:t>
            </a:r>
            <a:r>
              <a:rPr lang="vi-VN" sz="3200" baseline="-25000" dirty="0" err="1"/>
              <a:t>1</a:t>
            </a:r>
            <a:r>
              <a:rPr lang="vi-VN" sz="3200" dirty="0"/>
              <a:t>= 5</a:t>
            </a:r>
            <a:br>
              <a:rPr lang="vi-VN" sz="3200" dirty="0"/>
            </a:br>
            <a:br>
              <a:rPr lang="vi-VN" sz="3200" dirty="0"/>
            </a:br>
            <a:r>
              <a:rPr lang="vi-VN" sz="3200" dirty="0"/>
              <a:t>c/ So sánh các tỉ số</a:t>
            </a:r>
            <a:br>
              <a:rPr lang="vi-VN" sz="3200" dirty="0"/>
            </a:br>
            <a:br>
              <a:rPr lang="vi-VN" sz="3200" dirty="0"/>
            </a:br>
            <a:r>
              <a:rPr lang="vi-VN" sz="3200" dirty="0"/>
              <a:t>d/ So sánh các tỉ số</a:t>
            </a:r>
          </a:p>
        </p:txBody>
      </p:sp>
      <p:graphicFrame>
        <p:nvGraphicFramePr>
          <p:cNvPr id="7" name="Đối tượng 6">
            <a:extLst>
              <a:ext uri="{FF2B5EF4-FFF2-40B4-BE49-F238E27FC236}">
                <a16:creationId xmlns:a16="http://schemas.microsoft.com/office/drawing/2014/main" id="{B952D0DD-D136-7869-8DA9-D34A393680E2}"/>
              </a:ext>
            </a:extLst>
          </p:cNvPr>
          <p:cNvGraphicFramePr>
            <a:graphicFrameLocks noChangeAspect="1"/>
          </p:cNvGraphicFramePr>
          <p:nvPr>
            <p:extLst>
              <p:ext uri="{D42A27DB-BD31-4B8C-83A1-F6EECF244321}">
                <p14:modId xmlns:p14="http://schemas.microsoft.com/office/powerpoint/2010/main" val="732208693"/>
              </p:ext>
            </p:extLst>
          </p:nvPr>
        </p:nvGraphicFramePr>
        <p:xfrm>
          <a:off x="4572000" y="2478319"/>
          <a:ext cx="2819400" cy="1052815"/>
        </p:xfrm>
        <a:graphic>
          <a:graphicData uri="http://schemas.openxmlformats.org/presentationml/2006/ole">
            <mc:AlternateContent xmlns:mc="http://schemas.openxmlformats.org/markup-compatibility/2006">
              <mc:Choice xmlns:v="urn:schemas-microsoft-com:vml" Requires="v">
                <p:oleObj name="Equation" r:id="rId2" imgW="1080268" imgH="511259" progId="Equation.DSMT4">
                  <p:embed/>
                </p:oleObj>
              </mc:Choice>
              <mc:Fallback>
                <p:oleObj name="Equation" r:id="rId2" imgW="1080268" imgH="511259" progId="Equation.DSMT4">
                  <p:embed/>
                  <p:pic>
                    <p:nvPicPr>
                      <p:cNvPr id="7" name="Đối tượng 6">
                        <a:extLst>
                          <a:ext uri="{FF2B5EF4-FFF2-40B4-BE49-F238E27FC236}">
                            <a16:creationId xmlns:a16="http://schemas.microsoft.com/office/drawing/2014/main" id="{7C82EA75-D587-D4FD-6CBB-B1CAE1E30C93}"/>
                          </a:ext>
                        </a:extLst>
                      </p:cNvPr>
                      <p:cNvPicPr/>
                      <p:nvPr/>
                    </p:nvPicPr>
                    <p:blipFill>
                      <a:blip r:embed="rId3"/>
                      <a:stretch>
                        <a:fillRect/>
                      </a:stretch>
                    </p:blipFill>
                    <p:spPr>
                      <a:xfrm>
                        <a:off x="4572000" y="2478319"/>
                        <a:ext cx="2819400" cy="1052815"/>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8A7AB85D-1E65-724D-0E7A-7DFE6C1443BA}"/>
              </a:ext>
            </a:extLst>
          </p:cNvPr>
          <p:cNvGraphicFramePr>
            <a:graphicFrameLocks noChangeAspect="1"/>
          </p:cNvGraphicFramePr>
          <p:nvPr>
            <p:extLst>
              <p:ext uri="{D42A27DB-BD31-4B8C-83A1-F6EECF244321}">
                <p14:modId xmlns:p14="http://schemas.microsoft.com/office/powerpoint/2010/main" val="232853772"/>
              </p:ext>
            </p:extLst>
          </p:nvPr>
        </p:nvGraphicFramePr>
        <p:xfrm>
          <a:off x="4489450" y="3554580"/>
          <a:ext cx="2984500" cy="1127125"/>
        </p:xfrm>
        <a:graphic>
          <a:graphicData uri="http://schemas.openxmlformats.org/presentationml/2006/ole">
            <mc:AlternateContent xmlns:mc="http://schemas.openxmlformats.org/markup-compatibility/2006">
              <mc:Choice xmlns:v="urn:schemas-microsoft-com:vml" Requires="v">
                <p:oleObj name="Equation" r:id="rId4" imgW="1143000" imgH="431640" progId="Equation.DSMT4">
                  <p:embed/>
                </p:oleObj>
              </mc:Choice>
              <mc:Fallback>
                <p:oleObj name="Equation" r:id="rId4" imgW="1143000" imgH="431640" progId="Equation.DSMT4">
                  <p:embed/>
                  <p:pic>
                    <p:nvPicPr>
                      <p:cNvPr id="5" name="Đối tượng 4">
                        <a:extLst>
                          <a:ext uri="{FF2B5EF4-FFF2-40B4-BE49-F238E27FC236}">
                            <a16:creationId xmlns:a16="http://schemas.microsoft.com/office/drawing/2014/main" id="{019F9662-D262-34CE-440D-3E882D0D64CF}"/>
                          </a:ext>
                        </a:extLst>
                      </p:cNvPr>
                      <p:cNvPicPr/>
                      <p:nvPr/>
                    </p:nvPicPr>
                    <p:blipFill>
                      <a:blip r:embed="rId5"/>
                      <a:stretch>
                        <a:fillRect/>
                      </a:stretch>
                    </p:blipFill>
                    <p:spPr>
                      <a:xfrm>
                        <a:off x="4489450" y="3554580"/>
                        <a:ext cx="2984500" cy="1127125"/>
                      </a:xfrm>
                      <a:prstGeom prst="rect">
                        <a:avLst/>
                      </a:prstGeom>
                    </p:spPr>
                  </p:pic>
                </p:oleObj>
              </mc:Fallback>
            </mc:AlternateContent>
          </a:graphicData>
        </a:graphic>
      </p:graphicFrame>
      <p:pic>
        <p:nvPicPr>
          <p:cNvPr id="2" name="Picture 6">
            <a:extLst>
              <a:ext uri="{FF2B5EF4-FFF2-40B4-BE49-F238E27FC236}">
                <a16:creationId xmlns:a16="http://schemas.microsoft.com/office/drawing/2014/main" id="{D219A722-2665-EA20-2726-342F6D58953C}"/>
              </a:ext>
            </a:extLst>
          </p:cNvPr>
          <p:cNvPicPr>
            <a:picLocks noChangeAspect="1"/>
          </p:cNvPicPr>
          <p:nvPr/>
        </p:nvPicPr>
        <p:blipFill rotWithShape="1">
          <a:blip r:embed="rId6"/>
          <a:srcRect r="56897"/>
          <a:stretch/>
        </p:blipFill>
        <p:spPr>
          <a:xfrm>
            <a:off x="647700" y="5384987"/>
            <a:ext cx="5562600" cy="827570"/>
          </a:xfrm>
          <a:prstGeom prst="rect">
            <a:avLst/>
          </a:prstGeom>
        </p:spPr>
      </p:pic>
      <p:sp>
        <p:nvSpPr>
          <p:cNvPr id="6" name="TextBox 7">
            <a:extLst>
              <a:ext uri="{FF2B5EF4-FFF2-40B4-BE49-F238E27FC236}">
                <a16:creationId xmlns:a16="http://schemas.microsoft.com/office/drawing/2014/main" id="{01907817-203C-F0F6-DF9C-42C669225667}"/>
              </a:ext>
            </a:extLst>
          </p:cNvPr>
          <p:cNvSpPr txBox="1"/>
          <p:nvPr/>
        </p:nvSpPr>
        <p:spPr>
          <a:xfrm>
            <a:off x="4191000" y="4681705"/>
            <a:ext cx="1638300"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Calibri" panose="020F0502020204030204" pitchFamily="34" charset="0"/>
              </a:rPr>
              <a:t>GIẢI</a:t>
            </a:r>
            <a:endParaRPr lang="en-US" sz="3200" dirty="0"/>
          </a:p>
        </p:txBody>
      </p:sp>
      <p:graphicFrame>
        <p:nvGraphicFramePr>
          <p:cNvPr id="8" name="Đối tượng 7">
            <a:extLst>
              <a:ext uri="{FF2B5EF4-FFF2-40B4-BE49-F238E27FC236}">
                <a16:creationId xmlns:a16="http://schemas.microsoft.com/office/drawing/2014/main" id="{0D70864D-62F7-BF99-A2E4-EBC97317FEC4}"/>
              </a:ext>
            </a:extLst>
          </p:cNvPr>
          <p:cNvGraphicFramePr>
            <a:graphicFrameLocks noChangeAspect="1"/>
          </p:cNvGraphicFramePr>
          <p:nvPr>
            <p:extLst>
              <p:ext uri="{D42A27DB-BD31-4B8C-83A1-F6EECF244321}">
                <p14:modId xmlns:p14="http://schemas.microsoft.com/office/powerpoint/2010/main" val="1485417573"/>
              </p:ext>
            </p:extLst>
          </p:nvPr>
        </p:nvGraphicFramePr>
        <p:xfrm>
          <a:off x="5957888" y="5159375"/>
          <a:ext cx="5472112" cy="1257300"/>
        </p:xfrm>
        <a:graphic>
          <a:graphicData uri="http://schemas.openxmlformats.org/presentationml/2006/ole">
            <mc:AlternateContent xmlns:mc="http://schemas.openxmlformats.org/markup-compatibility/2006">
              <mc:Choice xmlns:v="urn:schemas-microsoft-com:vml" Requires="v">
                <p:oleObj name="Equation" r:id="rId7" imgW="1879560" imgH="431640" progId="Equation.DSMT4">
                  <p:embed/>
                </p:oleObj>
              </mc:Choice>
              <mc:Fallback>
                <p:oleObj name="Equation" r:id="rId7" imgW="1879560" imgH="431640" progId="Equation.DSMT4">
                  <p:embed/>
                  <p:pic>
                    <p:nvPicPr>
                      <p:cNvPr id="5" name="Đối tượng 4">
                        <a:extLst>
                          <a:ext uri="{FF2B5EF4-FFF2-40B4-BE49-F238E27FC236}">
                            <a16:creationId xmlns:a16="http://schemas.microsoft.com/office/drawing/2014/main" id="{8A7AB85D-1E65-724D-0E7A-7DFE6C1443BA}"/>
                          </a:ext>
                        </a:extLst>
                      </p:cNvPr>
                      <p:cNvPicPr/>
                      <p:nvPr/>
                    </p:nvPicPr>
                    <p:blipFill>
                      <a:blip r:embed="rId8"/>
                      <a:stretch>
                        <a:fillRect/>
                      </a:stretch>
                    </p:blipFill>
                    <p:spPr>
                      <a:xfrm>
                        <a:off x="5957888" y="5159375"/>
                        <a:ext cx="5472112" cy="1257300"/>
                      </a:xfrm>
                      <a:prstGeom prst="rect">
                        <a:avLst/>
                      </a:prstGeom>
                    </p:spPr>
                  </p:pic>
                </p:oleObj>
              </mc:Fallback>
            </mc:AlternateContent>
          </a:graphicData>
        </a:graphic>
      </p:graphicFrame>
    </p:spTree>
    <p:extLst>
      <p:ext uri="{BB962C8B-B14F-4D97-AF65-F5344CB8AC3E}">
        <p14:creationId xmlns:p14="http://schemas.microsoft.com/office/powerpoint/2010/main" val="137072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17E3FC-2A35-D5A7-B9FF-E4847D3EF16A}"/>
              </a:ext>
            </a:extLst>
          </p:cNvPr>
          <p:cNvSpPr txBox="1"/>
          <p:nvPr/>
        </p:nvSpPr>
        <p:spPr>
          <a:xfrm>
            <a:off x="304800" y="98363"/>
            <a:ext cx="8229600" cy="523220"/>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rPr>
              <a:t>Tính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chất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của</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các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đại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lượng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tỉ</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lệ</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thuận</a:t>
            </a:r>
            <a:r>
              <a:rPr lang="en-US" sz="2800" b="1" dirty="0">
                <a:solidFill>
                  <a:srgbClr val="FF0000"/>
                </a:solidFill>
                <a:effectLst/>
                <a:latin typeface="Times New Roman" panose="02020603050405020304" pitchFamily="18" charset="0"/>
                <a:ea typeface="Calibri" panose="020F0502020204030204" pitchFamily="34" charset="0"/>
              </a:rPr>
              <a:t> </a:t>
            </a:r>
            <a:endParaRPr lang="en-US" sz="2800" dirty="0">
              <a:solidFill>
                <a:srgbClr val="FF0000"/>
              </a:solidFill>
            </a:endParaRPr>
          </a:p>
        </p:txBody>
      </p:sp>
      <p:sp>
        <p:nvSpPr>
          <p:cNvPr id="6" name="TextBox 5">
            <a:extLst>
              <a:ext uri="{FF2B5EF4-FFF2-40B4-BE49-F238E27FC236}">
                <a16:creationId xmlns:a16="http://schemas.microsoft.com/office/drawing/2014/main" id="{CEEDE40F-988E-8E60-991D-72481FE5D9BC}"/>
              </a:ext>
            </a:extLst>
          </p:cNvPr>
          <p:cNvSpPr txBox="1"/>
          <p:nvPr/>
        </p:nvSpPr>
        <p:spPr>
          <a:xfrm>
            <a:off x="908501" y="5440174"/>
            <a:ext cx="10134600" cy="954107"/>
          </a:xfrm>
          <a:prstGeom prst="rect">
            <a:avLst/>
          </a:prstGeom>
          <a:noFill/>
        </p:spPr>
        <p:txBody>
          <a:bodyPr wrap="square">
            <a:spAutoFit/>
          </a:bodyPr>
          <a:lstStyle/>
          <a:p>
            <a:r>
              <a:rPr lang="vi-VN" sz="2800" dirty="0">
                <a:effectLst/>
                <a:latin typeface="Times New Roman" panose="02020603050405020304" pitchFamily="18" charset="0"/>
                <a:ea typeface="Calibri" panose="020F0502020204030204" pitchFamily="34" charset="0"/>
              </a:rPr>
              <a:t>Vậy qua bài toán này, các em rút ra được tính chất gì của đại lượng tỷ lệ thuận?</a:t>
            </a:r>
            <a:endParaRPr lang="en-US" sz="2800" dirty="0"/>
          </a:p>
        </p:txBody>
      </p:sp>
      <p:sp>
        <p:nvSpPr>
          <p:cNvPr id="11" name="TextBox 10">
            <a:extLst>
              <a:ext uri="{FF2B5EF4-FFF2-40B4-BE49-F238E27FC236}">
                <a16:creationId xmlns:a16="http://schemas.microsoft.com/office/drawing/2014/main" id="{CF661441-BC36-3202-EA4F-45BC0935EBCC}"/>
              </a:ext>
            </a:extLst>
          </p:cNvPr>
          <p:cNvSpPr txBox="1"/>
          <p:nvPr/>
        </p:nvSpPr>
        <p:spPr>
          <a:xfrm>
            <a:off x="6629400" y="83758"/>
            <a:ext cx="3128341" cy="523220"/>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Calibri" panose="020F0502020204030204" pitchFamily="34" charset="0"/>
              </a:rPr>
              <a:t>( sgk/trang 12)</a:t>
            </a:r>
            <a:endParaRPr lang="en-US" sz="2800" dirty="0"/>
          </a:p>
        </p:txBody>
      </p:sp>
      <p:pic>
        <p:nvPicPr>
          <p:cNvPr id="14" name="Hình ảnh 13">
            <a:extLst>
              <a:ext uri="{FF2B5EF4-FFF2-40B4-BE49-F238E27FC236}">
                <a16:creationId xmlns:a16="http://schemas.microsoft.com/office/drawing/2014/main" id="{E30F250A-E3A6-D9CA-71AC-28BEC122DB49}"/>
              </a:ext>
            </a:extLst>
          </p:cNvPr>
          <p:cNvPicPr>
            <a:picLocks noChangeAspect="1"/>
          </p:cNvPicPr>
          <p:nvPr/>
        </p:nvPicPr>
        <p:blipFill>
          <a:blip r:embed="rId2"/>
          <a:stretch>
            <a:fillRect/>
          </a:stretch>
        </p:blipFill>
        <p:spPr>
          <a:xfrm>
            <a:off x="180122" y="776491"/>
            <a:ext cx="11831756" cy="4468190"/>
          </a:xfrm>
          <a:prstGeom prst="rect">
            <a:avLst/>
          </a:prstGeom>
        </p:spPr>
      </p:pic>
      <p:sp>
        <p:nvSpPr>
          <p:cNvPr id="5" name="Tiêu đề 3">
            <a:extLst>
              <a:ext uri="{FF2B5EF4-FFF2-40B4-BE49-F238E27FC236}">
                <a16:creationId xmlns:a16="http://schemas.microsoft.com/office/drawing/2014/main" id="{D23E7654-E4D9-6F98-2E54-8D2F39F32F3B}"/>
              </a:ext>
            </a:extLst>
          </p:cNvPr>
          <p:cNvSpPr txBox="1">
            <a:spLocks/>
          </p:cNvSpPr>
          <p:nvPr/>
        </p:nvSpPr>
        <p:spPr>
          <a:xfrm>
            <a:off x="362615" y="761886"/>
            <a:ext cx="10896600" cy="50395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b="1" dirty="0">
                <a:solidFill>
                  <a:srgbClr val="FF0000"/>
                </a:solidFill>
              </a:rPr>
              <a:t>Bài toán: </a:t>
            </a:r>
            <a:r>
              <a:rPr lang="vi-VN" sz="3200" b="1" dirty="0"/>
              <a:t>C</a:t>
            </a:r>
            <a:r>
              <a:rPr lang="vi-VN" sz="3200" dirty="0"/>
              <a:t>ho  biết x và y là 2 đại lượng tỉ lệ thuận với nhau, biết </a:t>
            </a:r>
            <a:r>
              <a:rPr lang="vi-VN" sz="3200" dirty="0" err="1"/>
              <a:t>x</a:t>
            </a:r>
            <a:r>
              <a:rPr lang="vi-VN" sz="3200" baseline="-25000" dirty="0" err="1"/>
              <a:t>1</a:t>
            </a:r>
            <a:r>
              <a:rPr lang="vi-VN" sz="3200" dirty="0"/>
              <a:t> =1 thì </a:t>
            </a:r>
            <a:r>
              <a:rPr lang="vi-VN" sz="3200" dirty="0" err="1"/>
              <a:t>y</a:t>
            </a:r>
            <a:r>
              <a:rPr lang="vi-VN" sz="3200" baseline="-25000" dirty="0" err="1"/>
              <a:t>1</a:t>
            </a:r>
            <a:r>
              <a:rPr lang="vi-VN" sz="3200" dirty="0"/>
              <a:t>= 5</a:t>
            </a:r>
            <a:br>
              <a:rPr lang="vi-VN" sz="3200" dirty="0"/>
            </a:br>
            <a:r>
              <a:rPr lang="vi-VN" sz="3200" dirty="0"/>
              <a:t>a/ Xác định hệ số tỉ lệ của y đối với x</a:t>
            </a:r>
            <a:br>
              <a:rPr lang="vi-VN" sz="3200" dirty="0"/>
            </a:br>
            <a:r>
              <a:rPr lang="vi-VN" sz="3200" dirty="0"/>
              <a:t>b/ Tính giá trị của </a:t>
            </a:r>
            <a:r>
              <a:rPr lang="vi-VN" sz="3200" dirty="0" err="1"/>
              <a:t>y</a:t>
            </a:r>
            <a:r>
              <a:rPr lang="vi-VN" sz="3200" baseline="-25000" dirty="0" err="1"/>
              <a:t>2</a:t>
            </a:r>
            <a:r>
              <a:rPr lang="vi-VN" sz="3200" dirty="0"/>
              <a:t>, </a:t>
            </a:r>
            <a:r>
              <a:rPr lang="vi-VN" sz="3200" dirty="0" err="1"/>
              <a:t>y</a:t>
            </a:r>
            <a:r>
              <a:rPr lang="vi-VN" sz="3200" baseline="-25000" dirty="0" err="1"/>
              <a:t>3</a:t>
            </a:r>
            <a:r>
              <a:rPr lang="vi-VN" sz="3200" baseline="-25000" dirty="0"/>
              <a:t> , </a:t>
            </a:r>
            <a:r>
              <a:rPr lang="vi-VN" sz="3200" dirty="0" err="1"/>
              <a:t>y</a:t>
            </a:r>
            <a:r>
              <a:rPr lang="vi-VN" sz="3200" baseline="-25000" dirty="0" err="1"/>
              <a:t>4</a:t>
            </a:r>
            <a:r>
              <a:rPr lang="vi-VN" sz="3200" baseline="-25000" dirty="0"/>
              <a:t> </a:t>
            </a:r>
            <a:r>
              <a:rPr lang="vi-VN" sz="3200" dirty="0"/>
              <a:t>lần lượt tại </a:t>
            </a:r>
            <a:r>
              <a:rPr lang="vi-VN" sz="3200" dirty="0" err="1"/>
              <a:t>x</a:t>
            </a:r>
            <a:r>
              <a:rPr lang="vi-VN" sz="3200" baseline="-25000" dirty="0" err="1"/>
              <a:t>2</a:t>
            </a:r>
            <a:r>
              <a:rPr lang="vi-VN" sz="3200" dirty="0"/>
              <a:t> =2, </a:t>
            </a:r>
            <a:r>
              <a:rPr lang="vi-VN" sz="3200" dirty="0" err="1"/>
              <a:t>x</a:t>
            </a:r>
            <a:r>
              <a:rPr lang="vi-VN" sz="3200" baseline="-25000" dirty="0" err="1"/>
              <a:t>3</a:t>
            </a:r>
            <a:r>
              <a:rPr lang="vi-VN" sz="3200" dirty="0"/>
              <a:t>= 6, </a:t>
            </a:r>
            <a:r>
              <a:rPr lang="vi-VN" sz="3200" dirty="0" err="1"/>
              <a:t>x</a:t>
            </a:r>
            <a:r>
              <a:rPr lang="vi-VN" sz="3200" baseline="-25000" dirty="0" err="1"/>
              <a:t>4</a:t>
            </a:r>
            <a:r>
              <a:rPr lang="vi-VN" sz="3200" dirty="0"/>
              <a:t> = 100</a:t>
            </a:r>
            <a:br>
              <a:rPr lang="vi-VN" sz="3200" dirty="0"/>
            </a:br>
            <a:endParaRPr lang="vi-VN" sz="3200" dirty="0"/>
          </a:p>
          <a:p>
            <a:r>
              <a:rPr lang="vi-VN" sz="3200" dirty="0"/>
              <a:t>c/ So sánh các tỉ số</a:t>
            </a:r>
            <a:br>
              <a:rPr lang="vi-VN" sz="3200" dirty="0"/>
            </a:br>
            <a:endParaRPr lang="vi-VN" sz="3200" dirty="0"/>
          </a:p>
          <a:p>
            <a:r>
              <a:rPr lang="vi-VN" sz="3200" dirty="0"/>
              <a:t>d/ So sánh các tỉ số</a:t>
            </a:r>
          </a:p>
        </p:txBody>
      </p:sp>
      <p:graphicFrame>
        <p:nvGraphicFramePr>
          <p:cNvPr id="9" name="Đối tượng 8">
            <a:extLst>
              <a:ext uri="{FF2B5EF4-FFF2-40B4-BE49-F238E27FC236}">
                <a16:creationId xmlns:a16="http://schemas.microsoft.com/office/drawing/2014/main" id="{D2DDB13D-2D1D-694B-9533-2298F24BB609}"/>
              </a:ext>
            </a:extLst>
          </p:cNvPr>
          <p:cNvGraphicFramePr>
            <a:graphicFrameLocks noChangeAspect="1"/>
          </p:cNvGraphicFramePr>
          <p:nvPr>
            <p:extLst>
              <p:ext uri="{D42A27DB-BD31-4B8C-83A1-F6EECF244321}">
                <p14:modId xmlns:p14="http://schemas.microsoft.com/office/powerpoint/2010/main" val="4214692950"/>
              </p:ext>
            </p:extLst>
          </p:nvPr>
        </p:nvGraphicFramePr>
        <p:xfrm>
          <a:off x="5374170" y="2662245"/>
          <a:ext cx="2819400" cy="1052815"/>
        </p:xfrm>
        <a:graphic>
          <a:graphicData uri="http://schemas.openxmlformats.org/presentationml/2006/ole">
            <mc:AlternateContent xmlns:mc="http://schemas.openxmlformats.org/markup-compatibility/2006">
              <mc:Choice xmlns:v="urn:schemas-microsoft-com:vml" Requires="v">
                <p:oleObj name="Equation" r:id="rId3" imgW="1080268" imgH="511259" progId="Equation.DSMT4">
                  <p:embed/>
                </p:oleObj>
              </mc:Choice>
              <mc:Fallback>
                <p:oleObj name="Equation" r:id="rId3" imgW="1080268" imgH="511259" progId="Equation.DSMT4">
                  <p:embed/>
                  <p:pic>
                    <p:nvPicPr>
                      <p:cNvPr id="7" name="Đối tượng 6">
                        <a:extLst>
                          <a:ext uri="{FF2B5EF4-FFF2-40B4-BE49-F238E27FC236}">
                            <a16:creationId xmlns:a16="http://schemas.microsoft.com/office/drawing/2014/main" id="{7C82EA75-D587-D4FD-6CBB-B1CAE1E30C93}"/>
                          </a:ext>
                        </a:extLst>
                      </p:cNvPr>
                      <p:cNvPicPr/>
                      <p:nvPr/>
                    </p:nvPicPr>
                    <p:blipFill>
                      <a:blip r:embed="rId4"/>
                      <a:stretch>
                        <a:fillRect/>
                      </a:stretch>
                    </p:blipFill>
                    <p:spPr>
                      <a:xfrm>
                        <a:off x="5374170" y="2662245"/>
                        <a:ext cx="2819400" cy="1052815"/>
                      </a:xfrm>
                      <a:prstGeom prst="rect">
                        <a:avLst/>
                      </a:prstGeom>
                    </p:spPr>
                  </p:pic>
                </p:oleObj>
              </mc:Fallback>
            </mc:AlternateContent>
          </a:graphicData>
        </a:graphic>
      </p:graphicFrame>
      <p:graphicFrame>
        <p:nvGraphicFramePr>
          <p:cNvPr id="13" name="Đối tượng 12">
            <a:extLst>
              <a:ext uri="{FF2B5EF4-FFF2-40B4-BE49-F238E27FC236}">
                <a16:creationId xmlns:a16="http://schemas.microsoft.com/office/drawing/2014/main" id="{71AD5FFC-506D-87C5-4509-CFC5FC52A8F7}"/>
              </a:ext>
            </a:extLst>
          </p:cNvPr>
          <p:cNvGraphicFramePr>
            <a:graphicFrameLocks noChangeAspect="1"/>
          </p:cNvGraphicFramePr>
          <p:nvPr>
            <p:extLst>
              <p:ext uri="{D42A27DB-BD31-4B8C-83A1-F6EECF244321}">
                <p14:modId xmlns:p14="http://schemas.microsoft.com/office/powerpoint/2010/main" val="4108515197"/>
              </p:ext>
            </p:extLst>
          </p:nvPr>
        </p:nvGraphicFramePr>
        <p:xfrm>
          <a:off x="3881920" y="3612216"/>
          <a:ext cx="2984500" cy="1127125"/>
        </p:xfrm>
        <a:graphic>
          <a:graphicData uri="http://schemas.openxmlformats.org/presentationml/2006/ole">
            <mc:AlternateContent xmlns:mc="http://schemas.openxmlformats.org/markup-compatibility/2006">
              <mc:Choice xmlns:v="urn:schemas-microsoft-com:vml" Requires="v">
                <p:oleObj name="Equation" r:id="rId5" imgW="1143000" imgH="431640" progId="Equation.DSMT4">
                  <p:embed/>
                </p:oleObj>
              </mc:Choice>
              <mc:Fallback>
                <p:oleObj name="Equation" r:id="rId5" imgW="1143000" imgH="431640" progId="Equation.DSMT4">
                  <p:embed/>
                  <p:pic>
                    <p:nvPicPr>
                      <p:cNvPr id="5" name="Đối tượng 4">
                        <a:extLst>
                          <a:ext uri="{FF2B5EF4-FFF2-40B4-BE49-F238E27FC236}">
                            <a16:creationId xmlns:a16="http://schemas.microsoft.com/office/drawing/2014/main" id="{019F9662-D262-34CE-440D-3E882D0D64CF}"/>
                          </a:ext>
                        </a:extLst>
                      </p:cNvPr>
                      <p:cNvPicPr/>
                      <p:nvPr/>
                    </p:nvPicPr>
                    <p:blipFill>
                      <a:blip r:embed="rId6"/>
                      <a:stretch>
                        <a:fillRect/>
                      </a:stretch>
                    </p:blipFill>
                    <p:spPr>
                      <a:xfrm>
                        <a:off x="3881920" y="3612216"/>
                        <a:ext cx="2984500" cy="1127125"/>
                      </a:xfrm>
                      <a:prstGeom prst="rect">
                        <a:avLst/>
                      </a:prstGeom>
                    </p:spPr>
                  </p:pic>
                </p:oleObj>
              </mc:Fallback>
            </mc:AlternateContent>
          </a:graphicData>
        </a:graphic>
      </p:graphicFrame>
    </p:spTree>
    <p:extLst>
      <p:ext uri="{BB962C8B-B14F-4D97-AF65-F5344CB8AC3E}">
        <p14:creationId xmlns:p14="http://schemas.microsoft.com/office/powerpoint/2010/main" val="140066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1" nodeType="clickEffect">
                                  <p:stCondLst>
                                    <p:cond delay="0"/>
                                  </p:stCondLst>
                                  <p:childTnLst>
                                    <p:anim calcmode="lin" valueType="num">
                                      <p:cBhvr additive="base">
                                        <p:cTn id="28" dur="500"/>
                                        <p:tgtEl>
                                          <p:spTgt spid="6"/>
                                        </p:tgtEl>
                                        <p:attrNameLst>
                                          <p:attrName>ppt_y</p:attrName>
                                        </p:attrNameLst>
                                      </p:cBhvr>
                                      <p:tavLst>
                                        <p:tav tm="0">
                                          <p:val>
                                            <p:strVal val="#ppt_y"/>
                                          </p:val>
                                        </p:tav>
                                        <p:tav tm="100000">
                                          <p:val>
                                            <p:strVal val="#ppt_y+#ppt_h*1.125000"/>
                                          </p:val>
                                        </p:tav>
                                      </p:tavLst>
                                    </p:anim>
                                    <p:animEffect transition="out" filter="wipe(down)">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1.1|0.9|1.1"/>
</p:tagLst>
</file>

<file path=ppt/theme/_rels/theme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spPr>
      <a:bodyPr/>
      <a:lstStyle>
        <a:defPPr algn="l">
          <a:defRPr dirty="0"/>
        </a:defPPr>
      </a:lstStyle>
      <a: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a:style>
    </a:spDef>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4769</TotalTime>
  <Words>3016</Words>
  <Application>Microsoft Office PowerPoint</Application>
  <PresentationFormat>Màn hình rộng</PresentationFormat>
  <Paragraphs>343</Paragraphs>
  <Slides>41</Slides>
  <Notes>7</Notes>
  <HiddenSlides>3</HiddenSlides>
  <MMClips>1</MMClips>
  <ScaleCrop>false</ScaleCrop>
  <HeadingPairs>
    <vt:vector size="8" baseType="variant">
      <vt:variant>
        <vt:lpstr>Phông được Dùng</vt:lpstr>
      </vt:variant>
      <vt:variant>
        <vt:i4>9</vt:i4>
      </vt:variant>
      <vt:variant>
        <vt:lpstr>Chủ đề</vt:lpstr>
      </vt:variant>
      <vt:variant>
        <vt:i4>2</vt:i4>
      </vt:variant>
      <vt:variant>
        <vt:lpstr>Máy chủ nhúng OLE</vt:lpstr>
      </vt:variant>
      <vt:variant>
        <vt:i4>2</vt:i4>
      </vt:variant>
      <vt:variant>
        <vt:lpstr>Tiêu đề Bản chiếu</vt:lpstr>
      </vt:variant>
      <vt:variant>
        <vt:i4>41</vt:i4>
      </vt:variant>
    </vt:vector>
  </HeadingPairs>
  <TitlesOfParts>
    <vt:vector size="54" baseType="lpstr">
      <vt:lpstr>Times New Roman</vt:lpstr>
      <vt:lpstr>Arial</vt:lpstr>
      <vt:lpstr>Tahoma</vt:lpstr>
      <vt:lpstr>Calibri</vt:lpstr>
      <vt:lpstr>Georgia Pro Cond Light</vt:lpstr>
      <vt:lpstr>Speak Pro</vt:lpstr>
      <vt:lpstr>.VnTime</vt:lpstr>
      <vt:lpstr>Cambria Math</vt:lpstr>
      <vt:lpstr>Calibri Light</vt:lpstr>
      <vt:lpstr>Default Design</vt:lpstr>
      <vt:lpstr>RetrospectVTI</vt:lpstr>
      <vt:lpstr>Equation</vt:lpstr>
      <vt:lpstr>MathType 7.0 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LUYỆN TẬP ĐẠI LƯỢNG TỈ LỆ THUẬN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dunglan</dc:creator>
  <cp:lastModifiedBy>tuan nguyen</cp:lastModifiedBy>
  <cp:revision>182</cp:revision>
  <dcterms:created xsi:type="dcterms:W3CDTF">2008-03-30T12:20:22Z</dcterms:created>
  <dcterms:modified xsi:type="dcterms:W3CDTF">2025-02-25T03:30:29Z</dcterms:modified>
</cp:coreProperties>
</file>