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404" r:id="rId2"/>
    <p:sldId id="391" r:id="rId3"/>
    <p:sldId id="279" r:id="rId4"/>
    <p:sldId id="380" r:id="rId5"/>
    <p:sldId id="381" r:id="rId6"/>
    <p:sldId id="256" r:id="rId7"/>
    <p:sldId id="382" r:id="rId8"/>
    <p:sldId id="316" r:id="rId9"/>
    <p:sldId id="407" r:id="rId10"/>
    <p:sldId id="383" r:id="rId11"/>
    <p:sldId id="408" r:id="rId12"/>
    <p:sldId id="384" r:id="rId13"/>
    <p:sldId id="385" r:id="rId14"/>
    <p:sldId id="386" r:id="rId15"/>
    <p:sldId id="387" r:id="rId16"/>
    <p:sldId id="283" r:id="rId17"/>
    <p:sldId id="390" r:id="rId18"/>
    <p:sldId id="406" r:id="rId19"/>
    <p:sldId id="276" r:id="rId20"/>
    <p:sldId id="298" r:id="rId21"/>
    <p:sldId id="327" r:id="rId22"/>
    <p:sldId id="396" r:id="rId23"/>
    <p:sldId id="402" r:id="rId24"/>
    <p:sldId id="397" r:id="rId25"/>
    <p:sldId id="399" r:id="rId26"/>
    <p:sldId id="400" r:id="rId27"/>
    <p:sldId id="401" r:id="rId28"/>
    <p:sldId id="403" r:id="rId29"/>
    <p:sldId id="394" r:id="rId30"/>
    <p:sldId id="392" r:id="rId31"/>
    <p:sldId id="395" r:id="rId32"/>
    <p:sldId id="348" r:id="rId33"/>
    <p:sldId id="313" r:id="rId34"/>
    <p:sldId id="314" r:id="rId35"/>
    <p:sldId id="330" r:id="rId36"/>
    <p:sldId id="405" r:id="rId37"/>
    <p:sldId id="388" r:id="rId38"/>
    <p:sldId id="3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7ADC0"/>
    <a:srgbClr val="0087B2"/>
    <a:srgbClr val="FBC864"/>
    <a:srgbClr val="CC00FF"/>
    <a:srgbClr val="6D9FB1"/>
    <a:srgbClr val="F16649"/>
    <a:srgbClr val="F26648"/>
    <a:srgbClr val="F7931D"/>
    <a:srgbClr val="F8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4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0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7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7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3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2024-10-11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microsoft.com/office/2007/relationships/media" Target="../media/media5.mp3"/><Relationship Id="rId5" Type="http://schemas.microsoft.com/office/2007/relationships/media" Target="../media/media2.mp3"/><Relationship Id="rId15" Type="http://schemas.openxmlformats.org/officeDocument/2006/relationships/image" Target="../media/image19.png"/><Relationship Id="rId10" Type="http://schemas.openxmlformats.org/officeDocument/2006/relationships/audio" Target="../media/media1.mp3"/><Relationship Id="rId4" Type="http://schemas.openxmlformats.org/officeDocument/2006/relationships/audio" Target="../media/media3.mp3"/><Relationship Id="rId9" Type="http://schemas.microsoft.com/office/2007/relationships/media" Target="../media/media1.mp3"/><Relationship Id="rId1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microsoft.com/office/2007/relationships/media" Target="../media/media5.mp3"/><Relationship Id="rId5" Type="http://schemas.microsoft.com/office/2007/relationships/media" Target="../media/media2.mp3"/><Relationship Id="rId15" Type="http://schemas.openxmlformats.org/officeDocument/2006/relationships/image" Target="../media/image19.png"/><Relationship Id="rId10" Type="http://schemas.openxmlformats.org/officeDocument/2006/relationships/audio" Target="../media/media1.mp3"/><Relationship Id="rId4" Type="http://schemas.openxmlformats.org/officeDocument/2006/relationships/audio" Target="../media/media3.mp3"/><Relationship Id="rId9" Type="http://schemas.microsoft.com/office/2007/relationships/media" Target="../media/media1.mp3"/><Relationship Id="rId1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2.xml"/><Relationship Id="rId3" Type="http://schemas.openxmlformats.org/officeDocument/2006/relationships/slide" Target="slide30.xml"/><Relationship Id="rId7" Type="http://schemas.openxmlformats.org/officeDocument/2006/relationships/slide" Target="slide29.xml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25.png"/><Relationship Id="rId5" Type="http://schemas.openxmlformats.org/officeDocument/2006/relationships/slide" Target="slide24.xml"/><Relationship Id="rId10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23.xml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lboabaypartners.com/mainta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1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advice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091" y="39047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khuyên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734261" y="2653059"/>
            <a:ext cx="25470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091" y="39047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5063" y="2653059"/>
            <a:ext cx="25454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ədˈvaɪz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482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58558" y="1203567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bring about: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3331563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đem</a:t>
            </a:r>
            <a:r>
              <a:rPr lang="en-US" sz="4500" b="1" dirty="0"/>
              <a:t> </a:t>
            </a:r>
            <a:r>
              <a:rPr lang="en-US" sz="4500" b="1" dirty="0" err="1"/>
              <a:t>lại</a:t>
            </a:r>
            <a:r>
              <a:rPr lang="en-US" sz="4500" b="1" dirty="0"/>
              <a:t>, </a:t>
            </a:r>
            <a:r>
              <a:rPr lang="en-US" sz="4500" b="1" dirty="0" err="1"/>
              <a:t>gây</a:t>
            </a:r>
            <a:r>
              <a:rPr lang="en-US" sz="4500" b="1" dirty="0"/>
              <a:t> </a:t>
            </a:r>
            <a:r>
              <a:rPr lang="en-US" sz="4500" b="1" dirty="0" err="1"/>
              <a:t>ra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963794" y="2394967"/>
            <a:ext cx="35429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9280" y="1277110"/>
            <a:ext cx="707365" cy="707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0331" y="14943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balance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 err="1">
                <a:solidFill>
                  <a:srgbClr val="AD4F0F"/>
                </a:solidFill>
                <a:cs typeface="Calibri" panose="020F0502020204030204" pitchFamily="34" charset="0"/>
              </a:rPr>
              <a:t>v,n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633" y="3807608"/>
            <a:ext cx="4913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cân</a:t>
            </a:r>
            <a:r>
              <a:rPr lang="en-US" sz="4800" b="1" dirty="0"/>
              <a:t> </a:t>
            </a:r>
            <a:r>
              <a:rPr lang="en-US" sz="4800" b="1" dirty="0" err="1"/>
              <a:t>bằng</a:t>
            </a:r>
            <a:r>
              <a:rPr lang="en-US" sz="4800" b="1" dirty="0"/>
              <a:t>, </a:t>
            </a:r>
            <a:r>
              <a:rPr lang="en-US" sz="4800" b="1" dirty="0" err="1"/>
              <a:t>cái</a:t>
            </a:r>
            <a:r>
              <a:rPr lang="en-US" sz="4800" b="1" dirty="0"/>
              <a:t> </a:t>
            </a:r>
            <a:r>
              <a:rPr lang="en-US" sz="4800" b="1" dirty="0" err="1"/>
              <a:t>cân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205986" y="2747141"/>
            <a:ext cx="2706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manage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103" y="3715821"/>
            <a:ext cx="4375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quản</a:t>
            </a:r>
            <a:r>
              <a:rPr lang="en-US" sz="4800" b="1" dirty="0"/>
              <a:t> </a:t>
            </a:r>
            <a:r>
              <a:rPr lang="en-US" sz="4800" b="1" dirty="0" err="1"/>
              <a:t>lý</a:t>
            </a:r>
            <a:r>
              <a:rPr lang="en-US" sz="4800" b="1" dirty="0"/>
              <a:t>, </a:t>
            </a:r>
            <a:r>
              <a:rPr lang="en-US" sz="4800" b="1" dirty="0" err="1"/>
              <a:t>xoay</a:t>
            </a:r>
            <a:r>
              <a:rPr lang="en-US" sz="4800" b="1" dirty="0"/>
              <a:t> </a:t>
            </a:r>
            <a:r>
              <a:rPr lang="en-US" sz="4800" b="1" dirty="0" err="1"/>
              <a:t>xở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46670" y="2665035"/>
            <a:ext cx="29674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1605" y="1801015"/>
            <a:ext cx="730341" cy="730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3778" y="1633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priority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741" y="35703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ưu</a:t>
            </a:r>
            <a:r>
              <a:rPr lang="en-US" sz="4800" b="1" dirty="0"/>
              <a:t> </a:t>
            </a:r>
            <a:r>
              <a:rPr lang="en-US" sz="4800" b="1" dirty="0" err="1"/>
              <a:t>tiên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051016" y="2640955"/>
            <a:ext cx="33083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778" y="1758878"/>
            <a:ext cx="756665" cy="7566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20472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Vocab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97741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23481"/>
              </p:ext>
            </p:extLst>
          </p:nvPr>
        </p:nvGraphicFramePr>
        <p:xfrm>
          <a:off x="1641987" y="1091010"/>
          <a:ext cx="7853550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Vocab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57240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</a:t>
            </a: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8" y="5214901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7" y="4369327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3611816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0676" y="2008731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6" y="2766242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5972412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2161" y="2009511"/>
            <a:ext cx="224151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(v)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2161" y="2828292"/>
            <a:ext cx="184858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advice (n)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161" y="3631480"/>
            <a:ext cx="324037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about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ph.v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2161" y="4429337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 (n)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111039" y="5148946"/>
            <a:ext cx="208140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(v)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2161" y="5964694"/>
            <a:ext cx="21178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 (n)</a:t>
            </a:r>
          </a:p>
        </p:txBody>
      </p:sp>
    </p:spTree>
    <p:extLst>
      <p:ext uri="{BB962C8B-B14F-4D97-AF65-F5344CB8AC3E}">
        <p14:creationId xmlns:p14="http://schemas.microsoft.com/office/powerpoint/2010/main" val="35889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8440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are in the conversation? </a:t>
            </a:r>
          </a:p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are they talking about?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356" y="3950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41" y="2923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768" y="374414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9" y="1102914"/>
            <a:ext cx="5605308" cy="5240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7677" y="26831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They are a school counsellor, Nick, Mai,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their classmates. 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They are talking about how to maintain good physical and mental health. 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 dialogue on page 28)</a:t>
            </a: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1863" y="205733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answers: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2962" y="6463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71" y="6209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56" y="518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65" y="1328817"/>
            <a:ext cx="5884235" cy="50587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we often find it difficult to get a good night’s sleep, especially before exams. Could you offer us any advice?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92661"/>
            <a:ext cx="5842820" cy="50948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416" y="572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8024" y="1567885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279" y="14625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188351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3035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61485"/>
              </p:ext>
            </p:extLst>
          </p:nvPr>
        </p:nvGraphicFramePr>
        <p:xfrm>
          <a:off x="580103" y="689866"/>
          <a:ext cx="11121008" cy="53067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04" y="23722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060" y="14988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437386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24" y="3481470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5156932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294" y="51374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689" y="52405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474" y="400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01616"/>
              </p:ext>
            </p:extLst>
          </p:nvPr>
        </p:nvGraphicFramePr>
        <p:xfrm>
          <a:off x="3867287" y="957757"/>
          <a:ext cx="6958554" cy="522713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9585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363746" y="1132010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363746" y="2074679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350624" y="3081154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363746" y="5030298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350624" y="4034203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2076-28C3-42BD-BDBE-F74A11B2EFDB}"/>
              </a:ext>
            </a:extLst>
          </p:cNvPr>
          <p:cNvSpPr txBox="1"/>
          <p:nvPr/>
        </p:nvSpPr>
        <p:spPr>
          <a:xfrm>
            <a:off x="10956951" y="1404340"/>
            <a:ext cx="148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1. b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2. d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3. e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4. c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5. 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8963" y="877539"/>
            <a:ext cx="11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*Keys</a:t>
            </a:r>
          </a:p>
        </p:txBody>
      </p:sp>
      <p:cxnSp>
        <p:nvCxnSpPr>
          <p:cNvPr id="5" name="Straight Arrow Connector 4"/>
          <p:cNvCxnSpPr>
            <a:stCxn id="29" idx="3"/>
          </p:cNvCxnSpPr>
          <p:nvPr/>
        </p:nvCxnSpPr>
        <p:spPr>
          <a:xfrm>
            <a:off x="2772698" y="1488252"/>
            <a:ext cx="1094589" cy="802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9576" y="2494717"/>
            <a:ext cx="1094589" cy="2251970"/>
          </a:xfrm>
          <a:prstGeom prst="straightConnector1">
            <a:avLst/>
          </a:prstGeom>
          <a:ln w="28575">
            <a:solidFill>
              <a:srgbClr val="F266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72698" y="3457822"/>
            <a:ext cx="1081467" cy="210723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 flipV="1">
            <a:off x="2785820" y="3571322"/>
            <a:ext cx="1081467" cy="8210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3"/>
          </p:cNvCxnSpPr>
          <p:nvPr/>
        </p:nvCxnSpPr>
        <p:spPr>
          <a:xfrm flipV="1">
            <a:off x="2772698" y="1404340"/>
            <a:ext cx="1081467" cy="39822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329084" y="6282813"/>
            <a:ext cx="1209368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rush Script MT" panose="03060802040406070304" pitchFamily="66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513345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785"/>
            <a:ext cx="12192000" cy="901700"/>
          </a:xfrm>
          <a:prstGeom prst="rect">
            <a:avLst/>
          </a:prstGeom>
          <a:noFill/>
          <a:ln w="38100">
            <a:solidFill>
              <a:srgbClr val="6D9FB1"/>
            </a:solidFill>
            <a:miter lim="800000"/>
            <a:headEnd/>
            <a:tailEnd/>
          </a:ln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000" b="1" dirty="0">
                <a:solidFill>
                  <a:srgbClr val="C0000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CC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FBC86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74157" y="51103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74157" y="56437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99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99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20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413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621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829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03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24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24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03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829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621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413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20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24" y="2361469"/>
            <a:ext cx="1910735" cy="17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" y="2477881"/>
            <a:ext cx="2272758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311591" y="6430297"/>
            <a:ext cx="668594" cy="427703"/>
          </a:xfrm>
          <a:prstGeom prst="rightArrow">
            <a:avLst/>
          </a:prstGeom>
          <a:solidFill>
            <a:srgbClr val="008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7626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79613" y="1730015"/>
            <a:ext cx="10799636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1. You should make a list of all the jobs you have to do and give ___________ to them.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100919" y="263925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3330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2363" y="1791778"/>
            <a:ext cx="11068258" cy="11497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2. Maintaining a ______________ life often means making time for the things you have to do, as well as the things you want to do in a suitable way.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3418356" y="1879780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9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4972" y="2030326"/>
            <a:ext cx="11368141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The police asked them to describe his ___________ appearance.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7233271" y="19846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1921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170" y="1595542"/>
            <a:ext cx="10822451" cy="15794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need to maintain your physical and ___________ health.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8039839" y="21866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</p:spTree>
    <p:extLst>
      <p:ext uri="{BB962C8B-B14F-4D97-AF65-F5344CB8AC3E}">
        <p14:creationId xmlns:p14="http://schemas.microsoft.com/office/powerpoint/2010/main" val="14914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5989" y="1800876"/>
            <a:ext cx="10694632" cy="1415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The ______________ is willing to listen to the students to help them solve their problems.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2298885" y="180087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</p:spTree>
    <p:extLst>
      <p:ext uri="{BB962C8B-B14F-4D97-AF65-F5344CB8AC3E}">
        <p14:creationId xmlns:p14="http://schemas.microsoft.com/office/powerpoint/2010/main" val="2618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10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466040" y="61114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5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70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472" y="468277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6918961" y="41432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721993" y="351162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071097" y="141937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08756" y="2478483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95418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8888" y="1118297"/>
            <a:ext cx="1053699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Work in pairs. Interview each other about how healthy you are. </a:t>
            </a:r>
          </a:p>
          <a:p>
            <a:r>
              <a:rPr lang="en-US" sz="2600" b="1" dirty="0"/>
              <a:t>Give each other advice.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9638" y="11500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23" y="1047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9580" y="134468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93185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8086" y="16811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18488" y="1990620"/>
            <a:ext cx="11574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3" y="142673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64" y="1186565"/>
            <a:ext cx="801907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86" y="1450834"/>
            <a:ext cx="9453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12395200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0785">
            <a:off x="0" y="5410201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9617">
            <a:off x="10679643" y="5219702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4254">
            <a:off x="214841" y="-52825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4069">
            <a:off x="10644560" y="265337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49" y="15468600"/>
            <a:ext cx="12725401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800" y="16230600"/>
            <a:ext cx="127254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05483" y="1469057"/>
            <a:ext cx="9985109" cy="35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17410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4130371" y="335053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76627" y="3282593"/>
            <a:ext cx="362241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.................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818198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17085"/>
            <a:ext cx="22345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287947" y="6099673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89196" y="1169408"/>
            <a:ext cx="3423832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1019" y="3251859"/>
            <a:ext cx="28123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ongestion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4292" y="3315448"/>
            <a:ext cx="333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vercrowded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81160" y="3344149"/>
            <a:ext cx="33192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nderground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4858" y="6000704"/>
            <a:ext cx="12650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oise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34292" y="6099673"/>
            <a:ext cx="21935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ky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train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89196" y="6017085"/>
            <a:ext cx="26244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lectrician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3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" grpId="0"/>
      <p:bldP spid="12" grpId="0"/>
      <p:bldP spid="15" grpId="0"/>
      <p:bldP spid="16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38840" y="3311576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618764" y="3890481"/>
            <a:ext cx="26746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17987" y="3890481"/>
            <a:ext cx="33087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6708098" y="3965802"/>
            <a:ext cx="221968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968800" y="3988916"/>
            <a:ext cx="31394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33" y="3880385"/>
            <a:ext cx="23605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eftovers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8374" y="3890481"/>
            <a:ext cx="11129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ake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6393" y="3939641"/>
            <a:ext cx="6864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951" y="3987633"/>
            <a:ext cx="2536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ush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hour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966455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18568" y="12048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4126" y="12403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186771" y="1854357"/>
            <a:ext cx="6400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4100" y="10531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665" y="2550690"/>
            <a:ext cx="6791467" cy="39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465" y="2479056"/>
            <a:ext cx="7991463" cy="4050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1170038" y="842949"/>
            <a:ext cx="10432027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Does our school have a school counsellor?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452" y="176981"/>
            <a:ext cx="219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/>
              <a:t>counsellor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367978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cố</a:t>
            </a:r>
            <a:r>
              <a:rPr lang="en-US" sz="4800" b="1" dirty="0"/>
              <a:t> </a:t>
            </a:r>
            <a:r>
              <a:rPr lang="en-US" sz="4800" b="1" dirty="0" err="1"/>
              <a:t>vấn</a:t>
            </a:r>
            <a:r>
              <a:rPr lang="en-US" sz="4800" b="1" dirty="0"/>
              <a:t>,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khuyên</a:t>
            </a:r>
            <a:r>
              <a:rPr lang="en-US" sz="4800" b="1" dirty="0"/>
              <a:t> </a:t>
            </a:r>
            <a:r>
              <a:rPr lang="en-US" sz="4800" b="1" dirty="0" err="1"/>
              <a:t>bảo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00634" y="2465485"/>
            <a:ext cx="310469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kaunsələ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52566-DBF0-0075-54AD-AF102105B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911" y="1404952"/>
            <a:ext cx="5787966" cy="43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367978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728" y="2465485"/>
            <a:ext cx="32185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meɪnˈteɪn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26648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913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4339</TotalTime>
  <Words>1736</Words>
  <Application>Microsoft Office PowerPoint</Application>
  <PresentationFormat>Widescreen</PresentationFormat>
  <Paragraphs>312</Paragraphs>
  <Slides>38</Slides>
  <Notes>30</Notes>
  <HiddenSlides>0</HiddenSlides>
  <MMClips>20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.VnAvantH</vt:lpstr>
      <vt:lpstr>Arial</vt:lpstr>
      <vt:lpstr>Berlin Sans FB</vt:lpstr>
      <vt:lpstr>Brush Script MT</vt:lpstr>
      <vt:lpstr>Calibri</vt:lpstr>
      <vt:lpstr>Calibri Light</vt:lpstr>
      <vt:lpstr>ChronicaPro-Book</vt:lpstr>
      <vt:lpstr>ChronicaProMediumIt</vt:lpstr>
      <vt:lpstr>Cooper Black</vt:lpstr>
      <vt:lpstr>Matura MT Script Capitals</vt:lpstr>
      <vt:lpstr>Myriad Pro</vt:lpstr>
      <vt:lpstr>Snap ITC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Hạnh Nhân Nguyễn Thị</cp:lastModifiedBy>
  <cp:revision>244</cp:revision>
  <dcterms:created xsi:type="dcterms:W3CDTF">2020-12-09T02:04:09Z</dcterms:created>
  <dcterms:modified xsi:type="dcterms:W3CDTF">2024-10-10T22:53:47Z</dcterms:modified>
</cp:coreProperties>
</file>