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3" r:id="rId1"/>
  </p:sldMasterIdLst>
  <p:notesMasterIdLst>
    <p:notesMasterId r:id="rId33"/>
  </p:notesMasterIdLst>
  <p:handoutMasterIdLst>
    <p:handoutMasterId r:id="rId34"/>
  </p:handoutMasterIdLst>
  <p:sldIdLst>
    <p:sldId id="733" r:id="rId2"/>
    <p:sldId id="436" r:id="rId3"/>
    <p:sldId id="734" r:id="rId4"/>
    <p:sldId id="636" r:id="rId5"/>
    <p:sldId id="599" r:id="rId6"/>
    <p:sldId id="627" r:id="rId7"/>
    <p:sldId id="707" r:id="rId8"/>
    <p:sldId id="740" r:id="rId9"/>
    <p:sldId id="741" r:id="rId10"/>
    <p:sldId id="742" r:id="rId11"/>
    <p:sldId id="739" r:id="rId12"/>
    <p:sldId id="735" r:id="rId13"/>
    <p:sldId id="736" r:id="rId14"/>
    <p:sldId id="737" r:id="rId15"/>
    <p:sldId id="738" r:id="rId16"/>
    <p:sldId id="724" r:id="rId17"/>
    <p:sldId id="752" r:id="rId18"/>
    <p:sldId id="708" r:id="rId19"/>
    <p:sldId id="725" r:id="rId20"/>
    <p:sldId id="726" r:id="rId21"/>
    <p:sldId id="727" r:id="rId22"/>
    <p:sldId id="457" r:id="rId23"/>
    <p:sldId id="712" r:id="rId24"/>
    <p:sldId id="744" r:id="rId25"/>
    <p:sldId id="745" r:id="rId26"/>
    <p:sldId id="748" r:id="rId27"/>
    <p:sldId id="746" r:id="rId28"/>
    <p:sldId id="314" r:id="rId29"/>
    <p:sldId id="749" r:id="rId30"/>
    <p:sldId id="750" r:id="rId31"/>
    <p:sldId id="7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ECDA6"/>
    <a:srgbClr val="FF9130"/>
    <a:srgbClr val="FF5B22"/>
    <a:srgbClr val="B0926A"/>
    <a:srgbClr val="E1C78F"/>
    <a:srgbClr val="FAE7C9"/>
    <a:srgbClr val="687EFF"/>
    <a:srgbClr val="B6FFFA"/>
    <a:srgbClr val="EC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27" y="67"/>
      </p:cViewPr>
      <p:guideLst>
        <p:guide orient="horz" pos="2085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5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56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21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1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095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4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762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6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3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4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2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2024-10-03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8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5.xml"/><Relationship Id="rId7" Type="http://schemas.openxmlformats.org/officeDocument/2006/relationships/slide" Target="slide13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6D9DEC-D456-4139-9E9E-55D1A275F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21">
            <a:hlinkClick r:id="" action="ppaction://media"/>
            <a:extLst>
              <a:ext uri="{FF2B5EF4-FFF2-40B4-BE49-F238E27FC236}">
                <a16:creationId xmlns:a16="http://schemas.microsoft.com/office/drawing/2014/main" id="{78603917-FD86-42D6-979F-2651B89CC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858" y="206391"/>
            <a:ext cx="9596284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BAC2B-5A9D-41E2-BC17-9E8D8E6E5F4A}"/>
              </a:ext>
            </a:extLst>
          </p:cNvPr>
          <p:cNvSpPr txBox="1"/>
          <p:nvPr/>
        </p:nvSpPr>
        <p:spPr>
          <a:xfrm>
            <a:off x="1524000" y="206391"/>
            <a:ext cx="9144000" cy="830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19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 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CITY LIFE</a:t>
            </a:r>
            <a:endParaRPr kumimoji="0" lang="en-US" sz="4800" b="1" i="0" u="none" strike="noStrike" kern="1200" cap="none" spc="-100" normalizeH="0" baseline="0" noProof="0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D360128D-7074-40B9-AFDE-FF16CD06C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639" y="1037388"/>
            <a:ext cx="11641393" cy="848321"/>
          </a:xfrm>
          <a:prstGeom prst="rect">
            <a:avLst/>
          </a:prstGeom>
        </p:spPr>
        <p:txBody>
          <a:bodyPr wrap="none" fromWordArt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F905"/>
                </a:solidFill>
                <a:effectLst/>
                <a:uLnTx/>
                <a:uFillTx/>
                <a:latin typeface="VNI-Briquet" panose="020B7200000000000000" pitchFamily="34" charset="0"/>
                <a:cs typeface="Arial" pitchFamily="34" charset="0"/>
              </a:rPr>
              <a:t>Lesson 7: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F905"/>
                </a:solidFill>
                <a:effectLst/>
                <a:uLnTx/>
                <a:uFillTx/>
                <a:latin typeface="VNI-Briquet" panose="020B7200000000000000" pitchFamily="34" charset="0"/>
              </a:rPr>
              <a:t> </a:t>
            </a:r>
            <a:r>
              <a:rPr lang="en-US" sz="4400" b="1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VNI-Briquet" panose="020B7200000000000000" pitchFamily="34" charset="0"/>
              </a:rPr>
              <a:t>Looking back + Project</a:t>
            </a:r>
            <a:endParaRPr kumimoji="0" lang="en-US" sz="4400" b="1" i="0" u="none" strike="noStrike" kern="10" cap="none" spc="0" normalizeH="0" baseline="0" noProof="0" dirty="0">
              <a:ln w="57150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effectLst/>
              <a:uLnTx/>
              <a:uFillTx/>
              <a:latin typeface="VNI-Brique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16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32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757" y="3360318"/>
            <a:ext cx="108705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1. </a:t>
            </a:r>
            <a:r>
              <a:rPr lang="en-US" sz="3200" b="1" dirty="0"/>
              <a:t>People are throwing __________ tons of food each year. This is such a waste!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68960" y="3332265"/>
            <a:ext cx="138636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521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225871" y="2909799"/>
            <a:ext cx="108705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solidFill>
                  <a:srgbClr val="C00000"/>
                </a:solidFill>
              </a:rPr>
              <a:t>2. </a:t>
            </a:r>
            <a:r>
              <a:rPr lang="en-US" sz="3000" b="1" dirty="0"/>
              <a:t>Shopping mall is a popular place for teens to hang _____________ with one another these days. </a:t>
            </a:r>
          </a:p>
          <a:p>
            <a:pPr algn="just"/>
            <a:r>
              <a:rPr lang="en-US" sz="3000" b="1" dirty="0"/>
              <a:t>these days.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77058" y="3325297"/>
            <a:ext cx="2152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234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291939" y="2909799"/>
            <a:ext cx="1087056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3. </a:t>
            </a:r>
            <a:r>
              <a:rPr lang="en-US" sz="3000" b="1" dirty="0"/>
              <a:t>The city council wants to cut ___________ construction noise by 20% in the next five years.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393858" y="2897936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8742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2"/>
          <p:cNvSpPr txBox="1"/>
          <p:nvPr/>
        </p:nvSpPr>
        <p:spPr>
          <a:xfrm>
            <a:off x="730250" y="2690495"/>
            <a:ext cx="1087056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4. </a:t>
            </a:r>
            <a:r>
              <a:rPr lang="en-US" sz="3000" b="1" dirty="0"/>
              <a:t>The researchers carried _________ a study about people’s attitudes towards their cities.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985820" y="2678632"/>
            <a:ext cx="215265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1" name="Action Button: Home 20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589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3"/>
          <p:cNvSpPr txBox="1"/>
          <p:nvPr/>
        </p:nvSpPr>
        <p:spPr>
          <a:xfrm>
            <a:off x="723265" y="2778330"/>
            <a:ext cx="1087056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come ____________ the flu in winter.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642649" y="2766467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with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Text Box 4"/>
          <p:cNvSpPr txBox="1"/>
          <p:nvPr/>
        </p:nvSpPr>
        <p:spPr>
          <a:xfrm>
            <a:off x="1531620" y="1502813"/>
            <a:ext cx="1002284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1" name="Action Button: Home 20">
            <a:hlinkClick r:id="rId3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17973" y="1302348"/>
            <a:ext cx="10022840" cy="553998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0851" y="2105012"/>
            <a:ext cx="107353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are throwing _______ tons of food each year. This is such a waste!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Shopping malls are a popular place for teens to hang  _______ one another these days.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council wants to cut _______ construction noise by 20% in the next five years.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researchers carried _______ a study about people's attitudes towards their cities.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come _________ the flu in winter. </a:t>
            </a:r>
          </a:p>
        </p:txBody>
      </p:sp>
      <p:sp>
        <p:nvSpPr>
          <p:cNvPr id="10" name="Text Box 10"/>
          <p:cNvSpPr txBox="1"/>
          <p:nvPr/>
        </p:nvSpPr>
        <p:spPr>
          <a:xfrm>
            <a:off x="4925950" y="2105012"/>
            <a:ext cx="138636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1" name="Text Box 12"/>
          <p:cNvSpPr txBox="1"/>
          <p:nvPr/>
        </p:nvSpPr>
        <p:spPr>
          <a:xfrm>
            <a:off x="10009854" y="2958800"/>
            <a:ext cx="21526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6066504" y="3935677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  <p:sp>
        <p:nvSpPr>
          <p:cNvPr id="14" name="Text Box 17"/>
          <p:cNvSpPr txBox="1"/>
          <p:nvPr/>
        </p:nvSpPr>
        <p:spPr>
          <a:xfrm>
            <a:off x="5372182" y="4822162"/>
            <a:ext cx="215265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4572305" y="5776863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with</a:t>
            </a:r>
          </a:p>
        </p:txBody>
      </p:sp>
    </p:spTree>
    <p:extLst>
      <p:ext uri="{BB962C8B-B14F-4D97-AF65-F5344CB8AC3E}">
        <p14:creationId xmlns:p14="http://schemas.microsoft.com/office/powerpoint/2010/main" val="3869113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081175" y="801533"/>
            <a:ext cx="4863290" cy="6309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Comparative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37226" y="3282264"/>
            <a:ext cx="1009266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expensive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rent in the city is,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fewer</a:t>
            </a: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can afford to live there.</a:t>
            </a:r>
          </a:p>
        </p:txBody>
      </p:sp>
      <p:sp>
        <p:nvSpPr>
          <p:cNvPr id="6" name="Round Same Side Corner Rectangle 5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2825" y="2005961"/>
            <a:ext cx="113216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+ tính từ so sánh hơn + S1 + V1, the + tính từ so sánh hơn + S2 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3427" y="648022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0642" y="75066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478688" y="67561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588507" y="653102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54830" y="1959158"/>
            <a:ext cx="112147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dirtier the air gets, more difficult it is for people to breathe.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4830" y="3031128"/>
            <a:ext cx="1121473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brother likes to get up the city by bike, but I prefer using public transport.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04903" y="4828317"/>
            <a:ext cx="112147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Nearer the school is, the more convenient it is for the students.</a:t>
            </a:r>
          </a:p>
        </p:txBody>
      </p:sp>
      <p:sp>
        <p:nvSpPr>
          <p:cNvPr id="9" name="Multiply 8"/>
          <p:cNvSpPr/>
          <p:nvPr/>
        </p:nvSpPr>
        <p:spPr>
          <a:xfrm>
            <a:off x="4321309" y="2004032"/>
            <a:ext cx="3839466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4960752" y="1374399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difficult		</a:t>
            </a:r>
          </a:p>
        </p:txBody>
      </p:sp>
      <p:sp>
        <p:nvSpPr>
          <p:cNvPr id="10" name="Multiply 9"/>
          <p:cNvSpPr/>
          <p:nvPr/>
        </p:nvSpPr>
        <p:spPr>
          <a:xfrm>
            <a:off x="5039871" y="3080856"/>
            <a:ext cx="1065961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690820" y="4137784"/>
            <a:ext cx="351917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nearer</a:t>
            </a:r>
          </a:p>
        </p:txBody>
      </p:sp>
      <p:sp>
        <p:nvSpPr>
          <p:cNvPr id="14" name="Multiply 13"/>
          <p:cNvSpPr/>
          <p:nvPr/>
        </p:nvSpPr>
        <p:spPr>
          <a:xfrm>
            <a:off x="1478688" y="4798412"/>
            <a:ext cx="1598809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209990" y="2543933"/>
            <a:ext cx="1603765" cy="14754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</a:p>
        </p:txBody>
      </p:sp>
      <p:sp>
        <p:nvSpPr>
          <p:cNvPr id="20" name="Round Same Side Corner Rectangle 19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3" grpId="0"/>
      <p:bldP spid="13" grpId="1"/>
      <p:bldP spid="14" grpId="0" bldLvl="0" animBg="1"/>
      <p:bldP spid="14" grpId="1" animBg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9235" y="284442"/>
            <a:ext cx="3087821" cy="646331"/>
          </a:xfrm>
          <a:prstGeom prst="rect">
            <a:avLst/>
          </a:prstGeom>
          <a:solidFill>
            <a:srgbClr val="FECDA6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97780" y="28619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Members of each team take turns and write </a:t>
            </a:r>
            <a:r>
              <a:rPr lang="en-US" sz="3600" dirty="0" err="1"/>
              <a:t>adj</a:t>
            </a:r>
            <a:r>
              <a:rPr lang="en-US" sz="3600" dirty="0"/>
              <a:t> related the city ( in 2 minutes)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949324" y="369445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7290" y="63480"/>
            <a:ext cx="2373380" cy="1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36270" y="2156481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She came up with a cold after walking in the heavy rain.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36270" y="3719851"/>
            <a:ext cx="11214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more slow the Internet is, the angrier the users get.</a:t>
            </a:r>
          </a:p>
        </p:txBody>
      </p:sp>
      <p:sp>
        <p:nvSpPr>
          <p:cNvPr id="9" name="Multiply 8"/>
          <p:cNvSpPr/>
          <p:nvPr/>
        </p:nvSpPr>
        <p:spPr>
          <a:xfrm>
            <a:off x="1287186" y="2206646"/>
            <a:ext cx="4504014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525077" y="1472507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 down with</a:t>
            </a:r>
          </a:p>
        </p:txBody>
      </p:sp>
      <p:sp>
        <p:nvSpPr>
          <p:cNvPr id="10" name="Multiply 9"/>
          <p:cNvSpPr/>
          <p:nvPr/>
        </p:nvSpPr>
        <p:spPr>
          <a:xfrm>
            <a:off x="1543889" y="3850846"/>
            <a:ext cx="3539387" cy="61468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93135" y="3243601"/>
            <a:ext cx="5501005" cy="588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slower</a:t>
            </a:r>
          </a:p>
        </p:txBody>
      </p:sp>
      <p:sp>
        <p:nvSpPr>
          <p:cNvPr id="12" name="Flowchart: Off-page Connector 11"/>
          <p:cNvSpPr/>
          <p:nvPr/>
        </p:nvSpPr>
        <p:spPr>
          <a:xfrm>
            <a:off x="636270" y="-2220595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7365" y="636650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4580" y="739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1711960" y="67627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842445" y="641730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ound Same Side Corner Rectangle 20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8" grpId="0"/>
      <p:bldP spid="18" grpId="1"/>
      <p:bldP spid="10" grpId="0" bldLvl="0" animBg="1"/>
      <p:bldP spid="10" grpId="1" animBg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1099185" y="1049020"/>
            <a:ext cx="16300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819520" y="1976283"/>
            <a:ext cx="947774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= turn round in a circle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go around (to) = visit sb / a place that is near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</a:rPr>
              <a:t>get around = to go to a lot of different places</a:t>
            </a:r>
          </a:p>
        </p:txBody>
      </p:sp>
      <p:sp>
        <p:nvSpPr>
          <p:cNvPr id="6" name="Flowchart: Off-page Connector 5"/>
          <p:cNvSpPr/>
          <p:nvPr/>
        </p:nvSpPr>
        <p:spPr>
          <a:xfrm>
            <a:off x="1819520" y="691254"/>
            <a:ext cx="2024893" cy="1304694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Notes:</a:t>
            </a:r>
          </a:p>
        </p:txBody>
      </p:sp>
      <p:sp>
        <p:nvSpPr>
          <p:cNvPr id="7" name="Round Same Side Corner Rectangle 6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325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8663" y="2133600"/>
            <a:ext cx="7556500" cy="41983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045151" cy="910202"/>
            <a:chOff x="7620" y="-7620"/>
            <a:chExt cx="12192000" cy="108330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66638" y="115927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945193" y="1147568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67399" y="1768107"/>
            <a:ext cx="119075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groups. You have a few minutes to prepare for the presentation (which you prepare from lesson 1).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24549" y="3048902"/>
            <a:ext cx="1185100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Tick appropriate items while listening to your  classmates’ presentations and write comments if you have any in checklists.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73114" y="4911992"/>
            <a:ext cx="1188339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242021"/>
                </a:solidFill>
                <a:latin typeface="Times New Roman" panose="02020603050405020304" charset="0"/>
              </a:rPr>
              <a:t>- The presenters should complete their self-assessment checklists after completing their presentation.</a:t>
            </a:r>
          </a:p>
        </p:txBody>
      </p:sp>
      <p:sp>
        <p:nvSpPr>
          <p:cNvPr id="10" name="Text Box 99"/>
          <p:cNvSpPr txBox="1"/>
          <p:nvPr/>
        </p:nvSpPr>
        <p:spPr>
          <a:xfrm>
            <a:off x="3984522" y="1022854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6638" y="115927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  <p:bldP spid="13" grpId="0"/>
      <p:bldP spid="13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2142357"/>
            <a:ext cx="7448550" cy="3438525"/>
          </a:xfrm>
          <a:prstGeom prst="rect">
            <a:avLst/>
          </a:prstGeom>
        </p:spPr>
      </p:pic>
      <p:sp>
        <p:nvSpPr>
          <p:cNvPr id="5" name="Text Box 99"/>
          <p:cNvSpPr txBox="1"/>
          <p:nvPr/>
        </p:nvSpPr>
        <p:spPr>
          <a:xfrm>
            <a:off x="3984522" y="1022854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4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6638" y="115927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8839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1204" y="1430462"/>
            <a:ext cx="8467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Imagine a future city you would like to live in. Complete the table. </a:t>
            </a:r>
          </a:p>
        </p:txBody>
      </p:sp>
      <p:sp>
        <p:nvSpPr>
          <p:cNvPr id="6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30" y="2581214"/>
            <a:ext cx="6750461" cy="39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305" y="1304220"/>
            <a:ext cx="4080387" cy="47391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9704" y="1596887"/>
            <a:ext cx="6420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a poster presentation on your future city. Use the information from your table in 1. </a:t>
            </a:r>
          </a:p>
        </p:txBody>
      </p:sp>
    </p:spTree>
    <p:extLst>
      <p:ext uri="{BB962C8B-B14F-4D97-AF65-F5344CB8AC3E}">
        <p14:creationId xmlns:p14="http://schemas.microsoft.com/office/powerpoint/2010/main" val="34000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1488" y="3009572"/>
            <a:ext cx="70747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 everyone! Welcome to our future city, a place designed for a harmonious and sustainable lifestyle. </a:t>
            </a:r>
          </a:p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</a:t>
            </a:r>
          </a:p>
        </p:txBody>
      </p:sp>
      <p:sp>
        <p:nvSpPr>
          <p:cNvPr id="5" name="Text Box 99"/>
          <p:cNvSpPr txBox="1"/>
          <p:nvPr/>
        </p:nvSpPr>
        <p:spPr>
          <a:xfrm>
            <a:off x="4151670" y="659060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</a:rPr>
              <a:t>A city in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6638" y="56935"/>
            <a:ext cx="3859607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898" y="490612"/>
            <a:ext cx="3441290" cy="3520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786" y="4202334"/>
            <a:ext cx="2925097" cy="2459903"/>
          </a:xfrm>
          <a:prstGeom prst="rect">
            <a:avLst/>
          </a:prstGeom>
        </p:spPr>
      </p:pic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6" y="328163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51489" y="1878026"/>
            <a:ext cx="6430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your poster of the future city to your class. </a:t>
            </a:r>
          </a:p>
        </p:txBody>
      </p:sp>
    </p:spTree>
    <p:extLst>
      <p:ext uri="{BB962C8B-B14F-4D97-AF65-F5344CB8AC3E}">
        <p14:creationId xmlns:p14="http://schemas.microsoft.com/office/powerpoint/2010/main" val="24018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82550" y="129006"/>
            <a:ext cx="4674869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693" y="1931955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2;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08" y="299422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5636" y="1008625"/>
            <a:ext cx="8868696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05084" y="214466"/>
            <a:ext cx="440485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2584" y="1728691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Prepare Unit 3 (Getting started)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09" y="4470384"/>
            <a:ext cx="2639591" cy="2117227"/>
          </a:xfrm>
          <a:prstGeom prst="rect">
            <a:avLst/>
          </a:prstGeom>
        </p:spPr>
      </p:pic>
      <p:pic>
        <p:nvPicPr>
          <p:cNvPr id="5" name="Picture 46" descr="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67" y="214466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79041" y="184621"/>
            <a:ext cx="2016931" cy="338554"/>
          </a:xfrm>
          <a:prstGeom prst="rect">
            <a:avLst/>
          </a:prstGeom>
          <a:solidFill>
            <a:srgbClr val="FECDA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2 minutes to start</a:t>
            </a:r>
          </a:p>
        </p:txBody>
      </p:sp>
      <p:pic>
        <p:nvPicPr>
          <p:cNvPr id="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183" y="492213"/>
            <a:ext cx="1988810" cy="1092196"/>
          </a:xfrm>
          <a:prstGeom prst="rect">
            <a:avLst/>
          </a:prstGeom>
        </p:spPr>
      </p:pic>
      <p:pic>
        <p:nvPicPr>
          <p:cNvPr id="6" name="Picture 5" descr="GIPHY — steffi lynn">
            <a:extLst>
              <a:ext uri="{FF2B5EF4-FFF2-40B4-BE49-F238E27FC236}">
                <a16:creationId xmlns:a16="http://schemas.microsoft.com/office/drawing/2014/main" id="{CA710F29-0DA6-A7A6-37DE-303040BA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327">
            <a:off x="10829394" y="2855845"/>
            <a:ext cx="1397696" cy="11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490" y="5751871"/>
            <a:ext cx="1113503" cy="9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076277-1243-4E6F-A768-200BA56EB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75" y="521608"/>
            <a:ext cx="9792031" cy="6214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4C7E3A-0CB4-488C-A535-356A7CA6AA68}"/>
              </a:ext>
            </a:extLst>
          </p:cNvPr>
          <p:cNvSpPr/>
          <p:nvPr/>
        </p:nvSpPr>
        <p:spPr>
          <a:xfrm>
            <a:off x="9370524" y="2870193"/>
            <a:ext cx="1451317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polluted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0DD8C-B71B-46E7-86EC-DC16E0F4ED56}"/>
              </a:ext>
            </a:extLst>
          </p:cNvPr>
          <p:cNvSpPr txBox="1"/>
          <p:nvPr/>
        </p:nvSpPr>
        <p:spPr>
          <a:xfrm>
            <a:off x="8259176" y="4772077"/>
            <a:ext cx="1837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downtown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98370-D39A-4243-921D-CF367556E7B5}"/>
              </a:ext>
            </a:extLst>
          </p:cNvPr>
          <p:cNvSpPr txBox="1"/>
          <p:nvPr/>
        </p:nvSpPr>
        <p:spPr>
          <a:xfrm>
            <a:off x="5867400" y="5715000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populous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9D333-0467-4EBF-B92D-AD6309CAA09F}"/>
              </a:ext>
            </a:extLst>
          </p:cNvPr>
          <p:cNvSpPr txBox="1"/>
          <p:nvPr/>
        </p:nvSpPr>
        <p:spPr>
          <a:xfrm>
            <a:off x="2722250" y="1883775"/>
            <a:ext cx="1207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livable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F8D0FB-9F59-42F2-8BB8-7A49379386E0}"/>
              </a:ext>
            </a:extLst>
          </p:cNvPr>
          <p:cNvSpPr txBox="1"/>
          <p:nvPr/>
        </p:nvSpPr>
        <p:spPr>
          <a:xfrm>
            <a:off x="2122435" y="3724440"/>
            <a:ext cx="1356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modern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4C7E3A-0CB4-488C-A535-356A7CA6AA68}"/>
              </a:ext>
            </a:extLst>
          </p:cNvPr>
          <p:cNvSpPr/>
          <p:nvPr/>
        </p:nvSpPr>
        <p:spPr>
          <a:xfrm>
            <a:off x="5383403" y="1125629"/>
            <a:ext cx="1174714" cy="458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noisy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4C7E3A-0CB4-488C-A535-356A7CA6AA68}"/>
              </a:ext>
            </a:extLst>
          </p:cNvPr>
          <p:cNvSpPr/>
          <p:nvPr/>
        </p:nvSpPr>
        <p:spPr>
          <a:xfrm>
            <a:off x="7605634" y="1208395"/>
            <a:ext cx="201031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convenient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F9D333-0467-4EBF-B92D-AD6309CAA09F}"/>
              </a:ext>
            </a:extLst>
          </p:cNvPr>
          <p:cNvSpPr txBox="1"/>
          <p:nvPr/>
        </p:nvSpPr>
        <p:spPr>
          <a:xfrm>
            <a:off x="3097162" y="5290206"/>
            <a:ext cx="1877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expensive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1219370" imgH="1228571" progId="Paint.Picture">
                    <p:embed/>
                  </p:oleObj>
                </mc:Choice>
                <mc:Fallback>
                  <p:oleObj name="Bitmap Image" r:id="rId3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133876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80619" y="148590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7174" y="791087"/>
            <a:ext cx="570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B4C82-3A35-FAD2-99AB-4AFE4E41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3" y="1453567"/>
            <a:ext cx="10235977" cy="46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5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Freeform 4"/>
          <p:cNvSpPr/>
          <p:nvPr/>
        </p:nvSpPr>
        <p:spPr>
          <a:xfrm>
            <a:off x="0" y="-244039"/>
            <a:ext cx="7543165" cy="7004685"/>
          </a:xfrm>
          <a:custGeom>
            <a:avLst/>
            <a:gdLst>
              <a:gd name="connsiteX0" fmla="*/ 0 w 11879"/>
              <a:gd name="connsiteY0" fmla="*/ 0 h 11031"/>
              <a:gd name="connsiteX1" fmla="*/ 11879 w 11879"/>
              <a:gd name="connsiteY1" fmla="*/ 0 h 11031"/>
              <a:gd name="connsiteX2" fmla="*/ 11879 w 11879"/>
              <a:gd name="connsiteY2" fmla="*/ 11031 h 11031"/>
              <a:gd name="connsiteX3" fmla="*/ 0 w 11879"/>
              <a:gd name="connsiteY3" fmla="*/ 11031 h 11031"/>
              <a:gd name="connsiteX4" fmla="*/ 3960 w 11879"/>
              <a:gd name="connsiteY4" fmla="*/ 9605 h 11031"/>
              <a:gd name="connsiteX5" fmla="*/ 4112 w 11879"/>
              <a:gd name="connsiteY5" fmla="*/ 2484 h 11031"/>
              <a:gd name="connsiteX6" fmla="*/ 0 w 11879"/>
              <a:gd name="connsiteY6" fmla="*/ 0 h 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9" h="11031">
                <a:moveTo>
                  <a:pt x="0" y="0"/>
                </a:moveTo>
                <a:lnTo>
                  <a:pt x="11879" y="0"/>
                </a:lnTo>
                <a:lnTo>
                  <a:pt x="11879" y="11031"/>
                </a:lnTo>
                <a:lnTo>
                  <a:pt x="0" y="11031"/>
                </a:lnTo>
                <a:lnTo>
                  <a:pt x="3960" y="9605"/>
                </a:lnTo>
                <a:lnTo>
                  <a:pt x="4112" y="24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83423" y="599128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4087186" y="1639242"/>
            <a:ext cx="6659471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35"/>
          <p:cNvSpPr txBox="1"/>
          <p:nvPr/>
        </p:nvSpPr>
        <p:spPr>
          <a:xfrm>
            <a:off x="4532958" y="1727507"/>
            <a:ext cx="61252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42992" y="1470144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68307" y="64175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7492" y="690485"/>
            <a:ext cx="10888345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Choose the correct answer to complete each sentence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0773" y="7344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558" y="63182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0493" y="1575373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takes Jane 30 minutes to travel from her house in the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suburbs / downtown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her office in the city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30493" y="2580578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Minh prefers the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metro / sky train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. He finds it more comfortable to go underground than above the ground.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0493" y="3555303"/>
            <a:ext cx="1153201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city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now packed with high buildings. It looks like an ugly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amenity / concrete jungle.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0493" y="4531294"/>
            <a:ext cx="1153201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loves the nightlife of his city. He thinks that it is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lively / noisy.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30493" y="5133913"/>
            <a:ext cx="1153201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 Chi Minh City is a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/ bustling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city. It is always full of activities.</a:t>
            </a:r>
          </a:p>
        </p:txBody>
      </p:sp>
      <p:sp>
        <p:nvSpPr>
          <p:cNvPr id="25" name="Oval 24"/>
          <p:cNvSpPr/>
          <p:nvPr/>
        </p:nvSpPr>
        <p:spPr>
          <a:xfrm>
            <a:off x="10240031" y="1649224"/>
            <a:ext cx="1627504" cy="541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07836" y="2605555"/>
            <a:ext cx="1259703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379838" y="4007660"/>
            <a:ext cx="2734962" cy="610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034411" y="4554293"/>
            <a:ext cx="994492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96498" y="5133913"/>
            <a:ext cx="1598964" cy="553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  <p:bldP spid="15" grpId="0"/>
      <p:bldP spid="15" grpId="1"/>
      <p:bldP spid="23" grpId="0"/>
      <p:bldP spid="23" grpId="1"/>
      <p:bldP spid="24" grpId="0"/>
      <p:bldP spid="24" grpId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1484947" y="724535"/>
            <a:ext cx="10333427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each gap with a word from the box to complete the passage.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0198" y="777779"/>
            <a:ext cx="502920" cy="41364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93236" y="5945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61131" y="1755775"/>
            <a:ext cx="8046720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congestion    peaceful   safe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itch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0670" y="2531745"/>
            <a:ext cx="11647170" cy="3969385"/>
          </a:xfrm>
          <a:prstGeom prst="rect">
            <a:avLst/>
          </a:prstGeom>
          <a:solidFill>
            <a:srgbClr val="FAE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 lives in a small town. In the past, there were not many people living in the town, so it was rather quiet and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 Nowadays, it is totally different. The more crowded the town is, the less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 it becomes. Crime rates are increasing quickly. Moreover, many car drivers don’t obey traffic rules, so they indirectly cause traffic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______________. Construction sites are everywhere in the town.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dust and dirt from these sites have caused many problems for people’s health, for example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eyes, runny noses, and acne. All these things make Mia feel that her town is not as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as before.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52795" y="289693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peaceful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18855" y="3321050"/>
            <a:ext cx="11252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42530" y="4178829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congestion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31841" y="547657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itchy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97637" y="5810932"/>
            <a:ext cx="20897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endParaRPr lang="en-US" sz="3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68307" y="64175"/>
            <a:ext cx="52451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VOCABULARY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/>
          <p:cNvSpPr/>
          <p:nvPr/>
        </p:nvSpPr>
        <p:spPr>
          <a:xfrm>
            <a:off x="206478" y="70892"/>
            <a:ext cx="11956026" cy="608500"/>
          </a:xfrm>
          <a:prstGeom prst="round2SameRect">
            <a:avLst/>
          </a:prstGeom>
          <a:solidFill>
            <a:srgbClr val="00999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7973" y="713871"/>
            <a:ext cx="1088834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3265" y="6993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050" y="596706"/>
            <a:ext cx="3970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4413" y="82754"/>
            <a:ext cx="35494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  <a:latin typeface="Algerian" panose="04020705040A02060702" pitchFamily="82" charset="0"/>
                <a:sym typeface="+mn-ea"/>
              </a:rPr>
              <a:t>GRAMMAR</a:t>
            </a:r>
            <a:endParaRPr lang="en-US" sz="3200" b="1" dirty="0">
              <a:solidFill>
                <a:schemeClr val="bg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17973" y="1302348"/>
            <a:ext cx="10022840" cy="553998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(x2)      down with           down on          away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0851" y="2105012"/>
            <a:ext cx="107353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are throwing _______ tons of food each year. This is such a waste!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Shopping malls are a popular place for teens to hang  _______ one another these days.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council wants to cut _______ construction noise by 20% in the next five years.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researchers carried _______ a study about people's attitudes towards their cities.</a:t>
            </a:r>
          </a:p>
          <a:p>
            <a:pPr marL="514350" indent="-514350">
              <a:buAutoNum type="arabicPeriod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come _______ the flu in winter. </a:t>
            </a:r>
          </a:p>
        </p:txBody>
      </p:sp>
      <p:sp>
        <p:nvSpPr>
          <p:cNvPr id="3" name="Down Arrow Callout 2"/>
          <p:cNvSpPr/>
          <p:nvPr/>
        </p:nvSpPr>
        <p:spPr>
          <a:xfrm>
            <a:off x="8485239" y="6381135"/>
            <a:ext cx="1081548" cy="476865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315" y="0"/>
            <a:ext cx="12192000" cy="701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eaLnBrk="0" hangingPunct="0">
              <a:defRPr/>
            </a:pPr>
            <a:endParaRPr lang="vi-VN" sz="4800">
              <a:latin typeface=".VnTime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12068" y="0"/>
            <a:ext cx="821987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</a:rPr>
              <a:t>Game: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7515" y="1233488"/>
            <a:ext cx="19304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315" y="1233488"/>
            <a:ext cx="21336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77915" y="1233488"/>
            <a:ext cx="19304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8315" y="1233488"/>
            <a:ext cx="2032000" cy="1752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700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076315" y="2986088"/>
            <a:ext cx="20320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47515" y="2986088"/>
            <a:ext cx="19304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08315" y="2986088"/>
            <a:ext cx="20320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393683" y="6202984"/>
            <a:ext cx="2235200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267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140315" y="2986088"/>
            <a:ext cx="2133600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6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99" y="2396447"/>
            <a:ext cx="1401451" cy="179100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13" y="2396449"/>
            <a:ext cx="1509787" cy="1891327"/>
          </a:xfrm>
          <a:prstGeom prst="rect">
            <a:avLst/>
          </a:prstGeom>
        </p:spPr>
      </p:pic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993515" y="5245052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993515" y="5990151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3212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latin typeface="Arial" charset="0"/>
              </a:rPr>
              <a:t>2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3212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4203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1939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6</a:t>
            </a: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1845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71751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8165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12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156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14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9156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8165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71751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1845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51939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203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386903" y="4287775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663612" y="4286327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</p:spTree>
    <p:extLst>
      <p:ext uri="{BB962C8B-B14F-4D97-AF65-F5344CB8AC3E}">
        <p14:creationId xmlns:p14="http://schemas.microsoft.com/office/powerpoint/2010/main" val="35049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8" dur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366090" y="6195027"/>
            <a:ext cx="729215" cy="575187"/>
          </a:xfrm>
          <a:prstGeom prst="actionButtonHom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60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</TotalTime>
  <Words>1238</Words>
  <Application>Microsoft Office PowerPoint</Application>
  <PresentationFormat>Widescreen</PresentationFormat>
  <Paragraphs>204</Paragraphs>
  <Slides>31</Slides>
  <Notes>20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.VnBahamasB</vt:lpstr>
      <vt:lpstr>.VnTifani HeavyH</vt:lpstr>
      <vt:lpstr>.VnTime</vt:lpstr>
      <vt:lpstr>Algerian</vt:lpstr>
      <vt:lpstr>Arial</vt:lpstr>
      <vt:lpstr>Calibri</vt:lpstr>
      <vt:lpstr>Century Gothic</vt:lpstr>
      <vt:lpstr>Myriad Pro</vt:lpstr>
      <vt:lpstr>Times New Roman</vt:lpstr>
      <vt:lpstr>VNI-Briquet</vt:lpstr>
      <vt:lpstr>Wingdings</vt:lpstr>
      <vt:lpstr>Wingdings 3</vt:lpstr>
      <vt:lpstr>Wisp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Hạnh Nhân Nguyễn Thị</cp:lastModifiedBy>
  <cp:revision>331</cp:revision>
  <dcterms:created xsi:type="dcterms:W3CDTF">2020-12-09T02:04:00Z</dcterms:created>
  <dcterms:modified xsi:type="dcterms:W3CDTF">2024-10-03T14:29:01Z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