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1" r:id="rId1"/>
  </p:sldMasterIdLst>
  <p:notesMasterIdLst>
    <p:notesMasterId r:id="rId31"/>
  </p:notesMasterIdLst>
  <p:handoutMasterIdLst>
    <p:handoutMasterId r:id="rId32"/>
  </p:handoutMasterIdLst>
  <p:sldIdLst>
    <p:sldId id="256" r:id="rId2"/>
    <p:sldId id="690" r:id="rId3"/>
    <p:sldId id="436" r:id="rId4"/>
    <p:sldId id="446" r:id="rId5"/>
    <p:sldId id="636" r:id="rId6"/>
    <p:sldId id="624" r:id="rId7"/>
    <p:sldId id="625" r:id="rId8"/>
    <p:sldId id="626" r:id="rId9"/>
    <p:sldId id="691" r:id="rId10"/>
    <p:sldId id="599" r:id="rId11"/>
    <p:sldId id="627" r:id="rId12"/>
    <p:sldId id="683" r:id="rId13"/>
    <p:sldId id="456" r:id="rId14"/>
    <p:sldId id="684" r:id="rId15"/>
    <p:sldId id="685" r:id="rId16"/>
    <p:sldId id="686" r:id="rId17"/>
    <p:sldId id="693" r:id="rId18"/>
    <p:sldId id="457" r:id="rId19"/>
    <p:sldId id="697" r:id="rId20"/>
    <p:sldId id="605" r:id="rId21"/>
    <p:sldId id="688" r:id="rId22"/>
    <p:sldId id="694" r:id="rId23"/>
    <p:sldId id="314" r:id="rId24"/>
    <p:sldId id="698" r:id="rId25"/>
    <p:sldId id="699" r:id="rId26"/>
    <p:sldId id="631" r:id="rId27"/>
    <p:sldId id="350" r:id="rId28"/>
    <p:sldId id="689" r:id="rId29"/>
    <p:sldId id="6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0099CC"/>
    <a:srgbClr val="33CCCC"/>
    <a:srgbClr val="B3A492"/>
    <a:srgbClr val="EC5858"/>
    <a:srgbClr val="FD8C04"/>
    <a:srgbClr val="93ABD3"/>
    <a:srgbClr val="F875AA"/>
    <a:srgbClr val="FF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9" autoAdjust="0"/>
    <p:restoredTop sz="94660"/>
  </p:normalViewPr>
  <p:slideViewPr>
    <p:cSldViewPr snapToGrid="0" showGuides="1">
      <p:cViewPr varScale="1">
        <p:scale>
          <a:sx n="78" d="100"/>
          <a:sy n="78" d="100"/>
        </p:scale>
        <p:origin x="912" y="67"/>
      </p:cViewPr>
      <p:guideLst>
        <p:guide orient="horz" pos="2183"/>
        <p:guide pos="3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2024-10-01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2024-10-01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58406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292028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285095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2024-10-01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88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2024-10-01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5755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2024-10-01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71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2024-10-01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5637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2024-10-01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0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2024-10-01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7435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2024-10-01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6221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2024-10-01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4369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526A92-8AAF-4BF0-85FE-B336BF0F8D2D}" type="datetimeFigureOut">
              <a:rPr lang="en-US" smtClean="0"/>
              <a:t>2024-10-01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013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B526A92-8AAF-4BF0-85FE-B336BF0F8D2D}" type="datetimeFigureOut">
              <a:rPr lang="en-US" smtClean="0"/>
              <a:t>2024-10-01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87169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2024-10-01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9513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B526A92-8AAF-4BF0-85FE-B336BF0F8D2D}" type="datetimeFigureOut">
              <a:rPr lang="en-US" smtClean="0"/>
              <a:t>2024-10-01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AF2F91-6C79-4775-9E01-5F8EDCA63F8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032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p:cNvGrpSpPr>
            <a:grpSpLocks noGrp="1" noUngrp="1" noRot="1" noChangeAspect="1" noMove="1" noResize="1"/>
          </p:cNvGrpSpPr>
          <p:nvPr/>
        </p:nvGrpSpPr>
        <p:grpSpPr>
          <a:xfrm flipH="1">
            <a:off x="-18231" y="-1504"/>
            <a:ext cx="4527885" cy="2330553"/>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38838"/>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649" b="99"/>
          <a:stretch>
            <a:fillRect/>
          </a:stretch>
        </p:blipFill>
        <p:spPr>
          <a:xfrm>
            <a:off x="-1" y="1"/>
            <a:ext cx="12192000" cy="6857922"/>
          </a:xfrm>
          <a:prstGeom prst="rect">
            <a:avLst/>
          </a:prstGeom>
        </p:spPr>
      </p:pic>
      <p:sp>
        <p:nvSpPr>
          <p:cNvPr id="6" name="Oval 5"/>
          <p:cNvSpPr/>
          <p:nvPr/>
        </p:nvSpPr>
        <p:spPr>
          <a:xfrm>
            <a:off x="13890495" y="1684522"/>
            <a:ext cx="3249641" cy="320698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5596" y="70679"/>
            <a:ext cx="11296404" cy="553998"/>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000" b="1" dirty="0">
                <a:ln>
                  <a:noFill/>
                </a:ln>
                <a:solidFill>
                  <a:schemeClr val="tx1"/>
                </a:solidFill>
                <a:effectLst>
                  <a:glow rad="88900">
                    <a:schemeClr val="bg1"/>
                  </a:glow>
                </a:effectLst>
                <a:cs typeface="Arial" panose="020B0604020202020204" pitchFamily="34" charset="0"/>
              </a:rPr>
              <a:t>Work in pairs. Match the words / phrases with their pictures.</a:t>
            </a:r>
          </a:p>
        </p:txBody>
      </p:sp>
      <p:sp>
        <p:nvSpPr>
          <p:cNvPr id="16" name="Rounded Rectangle 15"/>
          <p:cNvSpPr/>
          <p:nvPr/>
        </p:nvSpPr>
        <p:spPr>
          <a:xfrm>
            <a:off x="342129"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94914"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7" name="Text Box 6"/>
          <p:cNvSpPr txBox="1"/>
          <p:nvPr/>
        </p:nvSpPr>
        <p:spPr>
          <a:xfrm>
            <a:off x="394914" y="731253"/>
            <a:ext cx="2751455" cy="553998"/>
          </a:xfrm>
          <a:prstGeom prst="rect">
            <a:avLst/>
          </a:prstGeom>
          <a:solidFill>
            <a:srgbClr val="CCE3B5"/>
          </a:solidFill>
        </p:spPr>
        <p:txBody>
          <a:bodyPr wrap="square" rtlCol="0" anchor="t">
            <a:spAutoFit/>
          </a:bodyPr>
          <a:lstStyle/>
          <a:p>
            <a:r>
              <a:rPr lang="en-US" sz="3000" dirty="0"/>
              <a:t>1. food waste</a:t>
            </a:r>
          </a:p>
        </p:txBody>
      </p:sp>
      <p:sp>
        <p:nvSpPr>
          <p:cNvPr id="11" name="Text Box 10"/>
          <p:cNvSpPr txBox="1"/>
          <p:nvPr/>
        </p:nvSpPr>
        <p:spPr>
          <a:xfrm>
            <a:off x="3302579" y="706755"/>
            <a:ext cx="3324363" cy="553998"/>
          </a:xfrm>
          <a:prstGeom prst="rect">
            <a:avLst/>
          </a:prstGeom>
          <a:solidFill>
            <a:srgbClr val="BFE7FA"/>
          </a:solidFill>
        </p:spPr>
        <p:txBody>
          <a:bodyPr wrap="square" rtlCol="0" anchor="t">
            <a:spAutoFit/>
          </a:bodyPr>
          <a:lstStyle/>
          <a:p>
            <a:r>
              <a:rPr lang="en-US" sz="3000" dirty="0"/>
              <a:t>2. learning space</a:t>
            </a:r>
          </a:p>
        </p:txBody>
      </p:sp>
      <p:sp>
        <p:nvSpPr>
          <p:cNvPr id="14" name="Text Box 13"/>
          <p:cNvSpPr txBox="1"/>
          <p:nvPr/>
        </p:nvSpPr>
        <p:spPr>
          <a:xfrm>
            <a:off x="6783152" y="731253"/>
            <a:ext cx="2240280" cy="553998"/>
          </a:xfrm>
          <a:prstGeom prst="rect">
            <a:avLst/>
          </a:prstGeom>
          <a:solidFill>
            <a:srgbClr val="FCD7CC"/>
          </a:solidFill>
        </p:spPr>
        <p:txBody>
          <a:bodyPr wrap="square" rtlCol="0" anchor="t">
            <a:spAutoFit/>
          </a:bodyPr>
          <a:lstStyle/>
          <a:p>
            <a:r>
              <a:rPr lang="en-US" sz="3000" dirty="0"/>
              <a:t>3. leftovers</a:t>
            </a:r>
          </a:p>
        </p:txBody>
      </p:sp>
      <p:sp>
        <p:nvSpPr>
          <p:cNvPr id="15" name="Text Box 14"/>
          <p:cNvSpPr txBox="1"/>
          <p:nvPr/>
        </p:nvSpPr>
        <p:spPr>
          <a:xfrm>
            <a:off x="9143585" y="758726"/>
            <a:ext cx="2240280" cy="553998"/>
          </a:xfrm>
          <a:prstGeom prst="rect">
            <a:avLst/>
          </a:prstGeom>
          <a:solidFill>
            <a:srgbClr val="FAD8A3"/>
          </a:solidFill>
        </p:spPr>
        <p:txBody>
          <a:bodyPr wrap="square" rtlCol="0" anchor="t">
            <a:spAutoFit/>
          </a:bodyPr>
          <a:lstStyle/>
          <a:p>
            <a:r>
              <a:rPr lang="en-US" sz="3000" dirty="0"/>
              <a:t>4. cafeteria</a:t>
            </a:r>
          </a:p>
        </p:txBody>
      </p:sp>
      <p:pic>
        <p:nvPicPr>
          <p:cNvPr id="4" name="Picture 3">
            <a:extLst>
              <a:ext uri="{FF2B5EF4-FFF2-40B4-BE49-F238E27FC236}">
                <a16:creationId xmlns:a16="http://schemas.microsoft.com/office/drawing/2014/main" id="{BCA81374-EAFF-CE26-501B-F232E4220B04}"/>
              </a:ext>
            </a:extLst>
          </p:cNvPr>
          <p:cNvPicPr>
            <a:picLocks noChangeAspect="1"/>
          </p:cNvPicPr>
          <p:nvPr/>
        </p:nvPicPr>
        <p:blipFill>
          <a:blip r:embed="rId3"/>
          <a:stretch>
            <a:fillRect/>
          </a:stretch>
        </p:blipFill>
        <p:spPr>
          <a:xfrm>
            <a:off x="1473969" y="1411258"/>
            <a:ext cx="3502115" cy="2032676"/>
          </a:xfrm>
          <a:prstGeom prst="rect">
            <a:avLst/>
          </a:prstGeom>
        </p:spPr>
      </p:pic>
      <p:pic>
        <p:nvPicPr>
          <p:cNvPr id="9" name="Picture 8">
            <a:extLst>
              <a:ext uri="{FF2B5EF4-FFF2-40B4-BE49-F238E27FC236}">
                <a16:creationId xmlns:a16="http://schemas.microsoft.com/office/drawing/2014/main" id="{A32A8979-4120-369F-84BF-42AA5A2507D9}"/>
              </a:ext>
            </a:extLst>
          </p:cNvPr>
          <p:cNvPicPr>
            <a:picLocks noChangeAspect="1"/>
          </p:cNvPicPr>
          <p:nvPr/>
        </p:nvPicPr>
        <p:blipFill>
          <a:blip r:embed="rId4"/>
          <a:stretch>
            <a:fillRect/>
          </a:stretch>
        </p:blipFill>
        <p:spPr>
          <a:xfrm>
            <a:off x="6367456" y="1563897"/>
            <a:ext cx="3408721" cy="2036594"/>
          </a:xfrm>
          <a:prstGeom prst="rect">
            <a:avLst/>
          </a:prstGeom>
        </p:spPr>
      </p:pic>
      <p:pic>
        <p:nvPicPr>
          <p:cNvPr id="13" name="Picture 12"/>
          <p:cNvPicPr>
            <a:picLocks noChangeAspect="1"/>
          </p:cNvPicPr>
          <p:nvPr/>
        </p:nvPicPr>
        <p:blipFill rotWithShape="1">
          <a:blip r:embed="rId5"/>
          <a:srcRect l="1" t="3477" r="847"/>
          <a:stretch/>
        </p:blipFill>
        <p:spPr>
          <a:xfrm>
            <a:off x="1268429" y="3855391"/>
            <a:ext cx="3549377" cy="2230777"/>
          </a:xfrm>
          <a:prstGeom prst="rect">
            <a:avLst/>
          </a:prstGeom>
        </p:spPr>
      </p:pic>
      <p:pic>
        <p:nvPicPr>
          <p:cNvPr id="18" name="Content Placeholder 5"/>
          <p:cNvPicPr>
            <a:picLocks noGrp="1" noChangeAspect="1"/>
          </p:cNvPicPr>
          <p:nvPr>
            <p:ph idx="1"/>
          </p:nvPr>
        </p:nvPicPr>
        <p:blipFill>
          <a:blip r:embed="rId6"/>
          <a:stretch>
            <a:fillRect/>
          </a:stretch>
        </p:blipFill>
        <p:spPr>
          <a:xfrm>
            <a:off x="6367457" y="4061869"/>
            <a:ext cx="3602454" cy="20931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7.40741E-7 L 0.11289 0.39352 " pathEditMode="relative" rAng="0" ptsTypes="AA">
                                      <p:cBhvr>
                                        <p:cTn id="6" dur="2000" fill="hold"/>
                                        <p:tgtEl>
                                          <p:spTgt spid="7"/>
                                        </p:tgtEl>
                                        <p:attrNameLst>
                                          <p:attrName>ppt_x</p:attrName>
                                          <p:attrName>ppt_y</p:attrName>
                                        </p:attrNameLst>
                                      </p:cBhvr>
                                      <p:rCtr x="5638" y="1967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91667E-6 -7.40741E-7 L 0.01627 0.41528 " pathEditMode="relative" rAng="0" ptsTypes="AA">
                                      <p:cBhvr>
                                        <p:cTn id="10" dur="2000" fill="hold"/>
                                        <p:tgtEl>
                                          <p:spTgt spid="14"/>
                                        </p:tgtEl>
                                        <p:attrNameLst>
                                          <p:attrName>ppt_x</p:attrName>
                                          <p:attrName>ppt_y</p:attrName>
                                        </p:attrNameLst>
                                      </p:cBhvr>
                                      <p:rCtr x="807" y="2076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2.96296E-6 L -0.15716 0.79722 " pathEditMode="relative" rAng="0" ptsTypes="AA">
                                      <p:cBhvr>
                                        <p:cTn id="14" dur="2000" fill="hold"/>
                                        <p:tgtEl>
                                          <p:spTgt spid="11"/>
                                        </p:tgtEl>
                                        <p:attrNameLst>
                                          <p:attrName>ppt_x</p:attrName>
                                          <p:attrName>ppt_y</p:attrName>
                                        </p:attrNameLst>
                                      </p:cBhvr>
                                      <p:rCtr x="-7865" y="3986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4.07407E-6 L -0.18412 0.7868 " pathEditMode="relative" rAng="0" ptsTypes="AA">
                                      <p:cBhvr>
                                        <p:cTn id="18" dur="2000" fill="hold"/>
                                        <p:tgtEl>
                                          <p:spTgt spid="15"/>
                                        </p:tgtEl>
                                        <p:attrNameLst>
                                          <p:attrName>ppt_x</p:attrName>
                                          <p:attrName>ppt_y</p:attrName>
                                        </p:attrNameLst>
                                      </p:cBhvr>
                                      <p:rCtr x="-9206" y="3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1"/>
          <p:cNvSpPr txBox="1"/>
          <p:nvPr/>
        </p:nvSpPr>
        <p:spPr>
          <a:xfrm>
            <a:off x="889961" y="72277"/>
            <a:ext cx="11144723"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part of an announcement about the </a:t>
            </a:r>
            <a:r>
              <a:rPr lang="en-US" sz="2800" b="1" dirty="0" err="1">
                <a:effectLst>
                  <a:glow rad="88900">
                    <a:schemeClr val="bg1"/>
                  </a:glow>
                </a:effectLst>
                <a:cs typeface="Arial" panose="020B0604020202020204" pitchFamily="34" charset="0"/>
              </a:rPr>
              <a:t>Teenovator</a:t>
            </a:r>
            <a:r>
              <a:rPr lang="en-US" sz="2800" b="1" dirty="0">
                <a:effectLst>
                  <a:glow rad="88900">
                    <a:schemeClr val="bg1"/>
                  </a:glow>
                </a:effectLst>
                <a:cs typeface="Arial" panose="020B0604020202020204" pitchFamily="34" charset="0"/>
              </a:rPr>
              <a:t> competition. Match the topics in the competition with their winners. There is one extra topic.</a:t>
            </a:r>
          </a:p>
        </p:txBody>
      </p:sp>
      <p:sp>
        <p:nvSpPr>
          <p:cNvPr id="40" name="Rounded Rectangle 39"/>
          <p:cNvSpPr/>
          <p:nvPr/>
        </p:nvSpPr>
        <p:spPr>
          <a:xfrm>
            <a:off x="263217" y="112589"/>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316255"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1" name="Text Box 6"/>
          <p:cNvSpPr txBox="1"/>
          <p:nvPr/>
        </p:nvSpPr>
        <p:spPr>
          <a:xfrm>
            <a:off x="8460269" y="1056895"/>
            <a:ext cx="3574415" cy="549275"/>
          </a:xfrm>
          <a:prstGeom prst="rect">
            <a:avLst/>
          </a:prstGeom>
          <a:solidFill>
            <a:srgbClr val="DADDB1"/>
          </a:solidFill>
        </p:spPr>
        <p:txBody>
          <a:bodyPr wrap="square" rtlCol="0" anchor="t">
            <a:noAutofit/>
          </a:bodyPr>
          <a:lstStyle/>
          <a:p>
            <a:r>
              <a:rPr lang="en-US" sz="2600" b="1" dirty="0"/>
              <a:t>A</a:t>
            </a:r>
            <a:r>
              <a:rPr lang="en-US" sz="2600" dirty="0"/>
              <a:t>. The street-safe city </a:t>
            </a:r>
          </a:p>
          <a:p>
            <a:endParaRPr lang="en-US" sz="2600" dirty="0"/>
          </a:p>
        </p:txBody>
      </p:sp>
      <p:sp>
        <p:nvSpPr>
          <p:cNvPr id="22" name="Text Box 10"/>
          <p:cNvSpPr txBox="1"/>
          <p:nvPr/>
        </p:nvSpPr>
        <p:spPr>
          <a:xfrm>
            <a:off x="8460269" y="1755440"/>
            <a:ext cx="3515564" cy="492443"/>
          </a:xfrm>
          <a:prstGeom prst="rect">
            <a:avLst/>
          </a:prstGeom>
          <a:solidFill>
            <a:schemeClr val="accent2"/>
          </a:solidFill>
        </p:spPr>
        <p:txBody>
          <a:bodyPr wrap="square" rtlCol="0" anchor="t">
            <a:spAutoFit/>
          </a:bodyPr>
          <a:lstStyle/>
          <a:p>
            <a:r>
              <a:rPr lang="en-US" sz="2600" b="1" dirty="0">
                <a:sym typeface="+mn-ea"/>
              </a:rPr>
              <a:t>B</a:t>
            </a:r>
            <a:r>
              <a:rPr lang="en-US" sz="2600" dirty="0">
                <a:sym typeface="+mn-ea"/>
              </a:rPr>
              <a:t>. The teen-friendly city</a:t>
            </a:r>
          </a:p>
        </p:txBody>
      </p:sp>
      <p:sp>
        <p:nvSpPr>
          <p:cNvPr id="23" name="Text Box 13"/>
          <p:cNvSpPr txBox="1"/>
          <p:nvPr/>
        </p:nvSpPr>
        <p:spPr>
          <a:xfrm>
            <a:off x="8460269" y="2397153"/>
            <a:ext cx="3476625" cy="492443"/>
          </a:xfrm>
          <a:prstGeom prst="rect">
            <a:avLst/>
          </a:prstGeom>
          <a:solidFill>
            <a:srgbClr val="FFC000"/>
          </a:solidFill>
        </p:spPr>
        <p:txBody>
          <a:bodyPr wrap="square" rtlCol="0" anchor="t">
            <a:spAutoFit/>
          </a:bodyPr>
          <a:lstStyle/>
          <a:p>
            <a:r>
              <a:rPr lang="en-US" sz="2600" b="1" dirty="0">
                <a:sym typeface="+mn-ea"/>
              </a:rPr>
              <a:t>C</a:t>
            </a:r>
            <a:r>
              <a:rPr lang="en-US" sz="2600" dirty="0">
                <a:sym typeface="+mn-ea"/>
              </a:rPr>
              <a:t>. The food-smart city</a:t>
            </a:r>
          </a:p>
        </p:txBody>
      </p:sp>
      <p:sp>
        <p:nvSpPr>
          <p:cNvPr id="24" name="Text Box 14"/>
          <p:cNvSpPr txBox="1"/>
          <p:nvPr/>
        </p:nvSpPr>
        <p:spPr>
          <a:xfrm>
            <a:off x="8460269" y="2992254"/>
            <a:ext cx="3517265" cy="492443"/>
          </a:xfrm>
          <a:prstGeom prst="rect">
            <a:avLst/>
          </a:prstGeom>
          <a:solidFill>
            <a:schemeClr val="accent2">
              <a:lumMod val="60000"/>
              <a:lumOff val="40000"/>
            </a:schemeClr>
          </a:solidFill>
        </p:spPr>
        <p:txBody>
          <a:bodyPr wrap="square" rtlCol="0" anchor="t">
            <a:spAutoFit/>
          </a:bodyPr>
          <a:lstStyle/>
          <a:p>
            <a:r>
              <a:rPr lang="en-US" sz="2600" dirty="0">
                <a:sym typeface="+mn-ea"/>
              </a:rPr>
              <a:t> </a:t>
            </a:r>
            <a:r>
              <a:rPr lang="en-US" sz="2600" b="1" dirty="0">
                <a:sym typeface="+mn-ea"/>
              </a:rPr>
              <a:t>D</a:t>
            </a:r>
            <a:r>
              <a:rPr lang="en-US" sz="2600" dirty="0">
                <a:sym typeface="+mn-ea"/>
              </a:rPr>
              <a:t>. The waste-free city</a:t>
            </a:r>
          </a:p>
        </p:txBody>
      </p:sp>
      <p:sp>
        <p:nvSpPr>
          <p:cNvPr id="4" name="Rectangle 3"/>
          <p:cNvSpPr/>
          <p:nvPr/>
        </p:nvSpPr>
        <p:spPr>
          <a:xfrm>
            <a:off x="2570374" y="968775"/>
            <a:ext cx="4008790" cy="553998"/>
          </a:xfrm>
          <a:prstGeom prst="rect">
            <a:avLst/>
          </a:prstGeom>
        </p:spPr>
        <p:txBody>
          <a:bodyPr wrap="none">
            <a:spAutoFit/>
          </a:bodyPr>
          <a:lstStyle/>
          <a:p>
            <a:pPr lvl="0"/>
            <a:r>
              <a:rPr lang="en-US" sz="3000" b="1" dirty="0" err="1">
                <a:solidFill>
                  <a:srgbClr val="0070C0"/>
                </a:solidFill>
              </a:rPr>
              <a:t>Teenovator</a:t>
            </a:r>
            <a:r>
              <a:rPr lang="en-US" sz="3000" b="1" dirty="0">
                <a:solidFill>
                  <a:srgbClr val="0070C0"/>
                </a:solidFill>
              </a:rPr>
              <a:t> competition</a:t>
            </a:r>
          </a:p>
        </p:txBody>
      </p:sp>
      <p:pic>
        <p:nvPicPr>
          <p:cNvPr id="37" name="Picture 36"/>
          <p:cNvPicPr>
            <a:picLocks noChangeAspect="1"/>
          </p:cNvPicPr>
          <p:nvPr/>
        </p:nvPicPr>
        <p:blipFill>
          <a:blip r:embed="rId3"/>
          <a:stretch>
            <a:fillRect/>
          </a:stretch>
        </p:blipFill>
        <p:spPr>
          <a:xfrm>
            <a:off x="263217" y="1606170"/>
            <a:ext cx="8094202" cy="50851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975" y="154018"/>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marL="457200" indent="-457200">
              <a:buFont typeface="Wingdings" panose="05000000000000000000" pitchFamily="2" charset="2"/>
              <a:buChar char="v"/>
            </a:pPr>
            <a:r>
              <a:rPr lang="en-US" sz="3200" b="1" dirty="0">
                <a:solidFill>
                  <a:srgbClr val="0070C0"/>
                </a:solidFill>
                <a:effectLst>
                  <a:glow rad="88900">
                    <a:schemeClr val="bg1"/>
                  </a:glow>
                </a:effectLst>
                <a:cs typeface="Arial" panose="020B0604020202020204" pitchFamily="34" charset="0"/>
              </a:rPr>
              <a:t>Now match a topic in the competition with the winner.</a:t>
            </a:r>
          </a:p>
        </p:txBody>
      </p:sp>
      <p:pic>
        <p:nvPicPr>
          <p:cNvPr id="3" name="Picture 2"/>
          <p:cNvPicPr>
            <a:picLocks noChangeAspect="1"/>
          </p:cNvPicPr>
          <p:nvPr/>
        </p:nvPicPr>
        <p:blipFill>
          <a:blip r:embed="rId5"/>
          <a:stretch>
            <a:fillRect/>
          </a:stretch>
        </p:blipFill>
        <p:spPr>
          <a:xfrm>
            <a:off x="191790" y="737583"/>
            <a:ext cx="8086971" cy="5555062"/>
          </a:xfrm>
          <a:prstGeom prst="rect">
            <a:avLst/>
          </a:prstGeom>
        </p:spPr>
      </p:pic>
      <p:sp>
        <p:nvSpPr>
          <p:cNvPr id="25" name="Text Box 24"/>
          <p:cNvSpPr txBox="1"/>
          <p:nvPr/>
        </p:nvSpPr>
        <p:spPr>
          <a:xfrm>
            <a:off x="583544" y="1875183"/>
            <a:ext cx="567690" cy="521970"/>
          </a:xfrm>
          <a:prstGeom prst="rect">
            <a:avLst/>
          </a:prstGeom>
          <a:noFill/>
        </p:spPr>
        <p:txBody>
          <a:bodyPr wrap="square" rtlCol="0" anchor="t">
            <a:spAutoFit/>
          </a:bodyPr>
          <a:lstStyle/>
          <a:p>
            <a:r>
              <a:rPr lang="en-US" sz="2800" b="1">
                <a:solidFill>
                  <a:srgbClr val="0070C0"/>
                </a:solidFill>
                <a:sym typeface="+mn-ea"/>
              </a:rPr>
              <a:t>D</a:t>
            </a:r>
            <a:endParaRPr lang="en-US" sz="2800" b="1" dirty="0">
              <a:solidFill>
                <a:srgbClr val="0070C0"/>
              </a:solidFill>
              <a:sym typeface="+mn-ea"/>
            </a:endParaRPr>
          </a:p>
        </p:txBody>
      </p:sp>
      <p:sp>
        <p:nvSpPr>
          <p:cNvPr id="26" name="Text Box 25"/>
          <p:cNvSpPr txBox="1"/>
          <p:nvPr/>
        </p:nvSpPr>
        <p:spPr>
          <a:xfrm>
            <a:off x="3199744" y="2015306"/>
            <a:ext cx="567690" cy="521970"/>
          </a:xfrm>
          <a:prstGeom prst="rect">
            <a:avLst/>
          </a:prstGeom>
          <a:noFill/>
        </p:spPr>
        <p:txBody>
          <a:bodyPr wrap="square" rtlCol="0" anchor="t">
            <a:spAutoFit/>
          </a:bodyPr>
          <a:lstStyle/>
          <a:p>
            <a:r>
              <a:rPr lang="en-US" sz="2800" b="1" dirty="0">
                <a:solidFill>
                  <a:srgbClr val="0070C0"/>
                </a:solidFill>
                <a:sym typeface="+mn-ea"/>
              </a:rPr>
              <a:t>B</a:t>
            </a:r>
          </a:p>
        </p:txBody>
      </p:sp>
      <p:sp>
        <p:nvSpPr>
          <p:cNvPr id="27" name="Text Box 26"/>
          <p:cNvSpPr txBox="1"/>
          <p:nvPr/>
        </p:nvSpPr>
        <p:spPr>
          <a:xfrm>
            <a:off x="5914266" y="1875183"/>
            <a:ext cx="567690" cy="521970"/>
          </a:xfrm>
          <a:prstGeom prst="rect">
            <a:avLst/>
          </a:prstGeom>
          <a:noFill/>
        </p:spPr>
        <p:txBody>
          <a:bodyPr wrap="square" rtlCol="0" anchor="t">
            <a:spAutoFit/>
          </a:bodyPr>
          <a:lstStyle/>
          <a:p>
            <a:r>
              <a:rPr lang="en-US" sz="2800" b="1" dirty="0">
                <a:solidFill>
                  <a:srgbClr val="0070C0"/>
                </a:solidFill>
                <a:sym typeface="+mn-ea"/>
              </a:rPr>
              <a:t>A</a:t>
            </a:r>
          </a:p>
        </p:txBody>
      </p:sp>
      <p:sp>
        <p:nvSpPr>
          <p:cNvPr id="13" name="Text Box 6"/>
          <p:cNvSpPr txBox="1"/>
          <p:nvPr/>
        </p:nvSpPr>
        <p:spPr>
          <a:xfrm>
            <a:off x="8460269" y="1056895"/>
            <a:ext cx="3574415" cy="549275"/>
          </a:xfrm>
          <a:prstGeom prst="rect">
            <a:avLst/>
          </a:prstGeom>
          <a:solidFill>
            <a:srgbClr val="DADDB1"/>
          </a:solidFill>
        </p:spPr>
        <p:txBody>
          <a:bodyPr wrap="square" rtlCol="0" anchor="t">
            <a:noAutofit/>
          </a:bodyPr>
          <a:lstStyle/>
          <a:p>
            <a:r>
              <a:rPr lang="en-US" sz="2600" b="1" dirty="0"/>
              <a:t>A</a:t>
            </a:r>
            <a:r>
              <a:rPr lang="en-US" sz="2600" dirty="0"/>
              <a:t>. The street-safe city </a:t>
            </a:r>
          </a:p>
          <a:p>
            <a:endParaRPr lang="en-US" sz="2600" dirty="0"/>
          </a:p>
        </p:txBody>
      </p:sp>
      <p:sp>
        <p:nvSpPr>
          <p:cNvPr id="16" name="Text Box 10"/>
          <p:cNvSpPr txBox="1"/>
          <p:nvPr/>
        </p:nvSpPr>
        <p:spPr>
          <a:xfrm>
            <a:off x="8460269" y="1755440"/>
            <a:ext cx="3515564" cy="492443"/>
          </a:xfrm>
          <a:prstGeom prst="rect">
            <a:avLst/>
          </a:prstGeom>
          <a:solidFill>
            <a:schemeClr val="accent2"/>
          </a:solidFill>
        </p:spPr>
        <p:txBody>
          <a:bodyPr wrap="square" rtlCol="0" anchor="t">
            <a:spAutoFit/>
          </a:bodyPr>
          <a:lstStyle/>
          <a:p>
            <a:r>
              <a:rPr lang="en-US" sz="2600" b="1" dirty="0">
                <a:sym typeface="+mn-ea"/>
              </a:rPr>
              <a:t>B</a:t>
            </a:r>
            <a:r>
              <a:rPr lang="en-US" sz="2600" dirty="0">
                <a:sym typeface="+mn-ea"/>
              </a:rPr>
              <a:t>. The teen-friendly city</a:t>
            </a:r>
          </a:p>
        </p:txBody>
      </p:sp>
      <p:sp>
        <p:nvSpPr>
          <p:cNvPr id="17" name="Text Box 13"/>
          <p:cNvSpPr txBox="1"/>
          <p:nvPr/>
        </p:nvSpPr>
        <p:spPr>
          <a:xfrm>
            <a:off x="8460269" y="2397153"/>
            <a:ext cx="3476625" cy="492443"/>
          </a:xfrm>
          <a:prstGeom prst="rect">
            <a:avLst/>
          </a:prstGeom>
          <a:solidFill>
            <a:srgbClr val="FFC000"/>
          </a:solidFill>
        </p:spPr>
        <p:txBody>
          <a:bodyPr wrap="square" rtlCol="0" anchor="t">
            <a:spAutoFit/>
          </a:bodyPr>
          <a:lstStyle/>
          <a:p>
            <a:r>
              <a:rPr lang="en-US" sz="2600" b="1" dirty="0">
                <a:sym typeface="+mn-ea"/>
              </a:rPr>
              <a:t>C</a:t>
            </a:r>
            <a:r>
              <a:rPr lang="en-US" sz="2600" dirty="0">
                <a:sym typeface="+mn-ea"/>
              </a:rPr>
              <a:t>. The food-smart city</a:t>
            </a:r>
          </a:p>
        </p:txBody>
      </p:sp>
      <p:sp>
        <p:nvSpPr>
          <p:cNvPr id="18" name="Text Box 14"/>
          <p:cNvSpPr txBox="1"/>
          <p:nvPr/>
        </p:nvSpPr>
        <p:spPr>
          <a:xfrm>
            <a:off x="8460269" y="2992254"/>
            <a:ext cx="3517265" cy="492443"/>
          </a:xfrm>
          <a:prstGeom prst="rect">
            <a:avLst/>
          </a:prstGeom>
          <a:solidFill>
            <a:schemeClr val="accent2">
              <a:lumMod val="60000"/>
              <a:lumOff val="40000"/>
            </a:schemeClr>
          </a:solidFill>
        </p:spPr>
        <p:txBody>
          <a:bodyPr wrap="square" rtlCol="0" anchor="t">
            <a:spAutoFit/>
          </a:bodyPr>
          <a:lstStyle/>
          <a:p>
            <a:r>
              <a:rPr lang="en-US" sz="2600" dirty="0">
                <a:sym typeface="+mn-ea"/>
              </a:rPr>
              <a:t> </a:t>
            </a:r>
            <a:r>
              <a:rPr lang="en-US" sz="2600" b="1" dirty="0">
                <a:sym typeface="+mn-ea"/>
              </a:rPr>
              <a:t>D</a:t>
            </a:r>
            <a:r>
              <a:rPr lang="en-US" sz="2600" dirty="0">
                <a:sym typeface="+mn-ea"/>
              </a:rPr>
              <a:t>. The waste-free city</a:t>
            </a:r>
          </a:p>
        </p:txBody>
      </p:sp>
      <p:pic>
        <p:nvPicPr>
          <p:cNvPr id="4" name="Unit 2 - City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575" y="242601"/>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7012"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5" grpId="0"/>
      <p:bldP spid="25" grpId="1"/>
      <p:bldP spid="26" grpId="0"/>
      <p:bldP spid="26" grpId="1"/>
      <p:bldP spid="27" grpId="0"/>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2896" y="116412"/>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342129" y="12805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94914" y="2541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Oval 1"/>
          <p:cNvSpPr/>
          <p:nvPr/>
        </p:nvSpPr>
        <p:spPr>
          <a:xfrm>
            <a:off x="208403" y="2008157"/>
            <a:ext cx="2161540" cy="2108835"/>
          </a:xfrm>
          <a:prstGeom prst="ellipse">
            <a:avLst/>
          </a:pr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635" indent="-635" algn="ctr"/>
            <a:r>
              <a:rPr lang="en-US" sz="3200" dirty="0">
                <a:latin typeface="Times New Roman" panose="02020603050405020304" pitchFamily="18" charset="0"/>
                <a:sym typeface="+mn-ea"/>
              </a:rPr>
              <a:t> </a:t>
            </a:r>
            <a:r>
              <a:rPr lang="en-US" sz="3200" dirty="0">
                <a:solidFill>
                  <a:srgbClr val="0070C0"/>
                </a:solidFill>
                <a:latin typeface="Times New Roman" panose="02020603050405020304" pitchFamily="18" charset="0"/>
                <a:sym typeface="+mn-ea"/>
              </a:rPr>
              <a:t>3 steps.</a:t>
            </a:r>
            <a:endParaRPr lang="en-US" sz="3200" dirty="0">
              <a:solidFill>
                <a:srgbClr val="0070C0"/>
              </a:solidFill>
            </a:endParaRPr>
          </a:p>
        </p:txBody>
      </p:sp>
      <p:sp>
        <p:nvSpPr>
          <p:cNvPr id="5" name="Rectangles 4"/>
          <p:cNvSpPr/>
          <p:nvPr/>
        </p:nvSpPr>
        <p:spPr>
          <a:xfrm>
            <a:off x="5222998" y="975647"/>
            <a:ext cx="5525135" cy="914400"/>
          </a:xfrm>
          <a:prstGeom prst="rect">
            <a:avLst/>
          </a:prstGeom>
          <a:solidFill>
            <a:srgbClr val="FFD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read the questions</a:t>
            </a:r>
          </a:p>
        </p:txBody>
      </p:sp>
      <p:sp>
        <p:nvSpPr>
          <p:cNvPr id="9" name="Rectangles 8"/>
          <p:cNvSpPr/>
          <p:nvPr/>
        </p:nvSpPr>
        <p:spPr>
          <a:xfrm>
            <a:off x="5311898" y="2544097"/>
            <a:ext cx="5435600" cy="914400"/>
          </a:xfrm>
          <a:prstGeom prst="rect">
            <a:avLst/>
          </a:prstGeom>
          <a:solidFill>
            <a:srgbClr val="FFF6F6"/>
          </a:solidFill>
          <a:ln w="38100">
            <a:solidFill>
              <a:srgbClr val="F875A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underline the key words in each question</a:t>
            </a:r>
          </a:p>
        </p:txBody>
      </p:sp>
      <p:sp>
        <p:nvSpPr>
          <p:cNvPr id="10" name="Rectangles 9"/>
          <p:cNvSpPr/>
          <p:nvPr/>
        </p:nvSpPr>
        <p:spPr>
          <a:xfrm>
            <a:off x="5388098" y="3763932"/>
            <a:ext cx="5360670" cy="1497330"/>
          </a:xfrm>
          <a:prstGeom prst="rect">
            <a:avLst/>
          </a:prstGeom>
          <a:solidFill>
            <a:srgbClr val="AEDEFC"/>
          </a:solidFill>
          <a:ln>
            <a:solidFill>
              <a:srgbClr val="FFDFD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locate the keywords in the text and find the information to answer the question</a:t>
            </a:r>
          </a:p>
        </p:txBody>
      </p:sp>
      <p:sp>
        <p:nvSpPr>
          <p:cNvPr id="13" name="Right Arrow 12"/>
          <p:cNvSpPr/>
          <p:nvPr/>
        </p:nvSpPr>
        <p:spPr>
          <a:xfrm>
            <a:off x="3521198" y="1191547"/>
            <a:ext cx="1689100" cy="558800"/>
          </a:xfrm>
          <a:prstGeom prst="rightArrow">
            <a:avLst/>
          </a:prstGeom>
          <a:solidFill>
            <a:srgbClr val="FFD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Right Arrow 13"/>
          <p:cNvSpPr/>
          <p:nvPr/>
        </p:nvSpPr>
        <p:spPr>
          <a:xfrm>
            <a:off x="3575808" y="2799367"/>
            <a:ext cx="1689100" cy="558800"/>
          </a:xfrm>
          <a:prstGeom prst="rightArrow">
            <a:avLst/>
          </a:prstGeom>
          <a:solidFill>
            <a:srgbClr val="FFF6F6"/>
          </a:solidFill>
          <a:ln>
            <a:solidFill>
              <a:srgbClr val="F875A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Right Arrow 17"/>
          <p:cNvSpPr/>
          <p:nvPr/>
        </p:nvSpPr>
        <p:spPr>
          <a:xfrm>
            <a:off x="3622798" y="4267487"/>
            <a:ext cx="1689100" cy="558800"/>
          </a:xfrm>
          <a:prstGeom prst="rightArrow">
            <a:avLst/>
          </a:prstGeom>
          <a:solidFill>
            <a:srgbClr val="AEDE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Freeform 18"/>
          <p:cNvSpPr/>
          <p:nvPr/>
        </p:nvSpPr>
        <p:spPr>
          <a:xfrm>
            <a:off x="2279138" y="2881917"/>
            <a:ext cx="699135" cy="360680"/>
          </a:xfrm>
          <a:custGeom>
            <a:avLst/>
            <a:gdLst>
              <a:gd name="connsiteX0" fmla="*/ 70 w 1101"/>
              <a:gd name="connsiteY0" fmla="*/ 0 h 970"/>
              <a:gd name="connsiteX1" fmla="*/ 1101 w 1101"/>
              <a:gd name="connsiteY1" fmla="*/ 165 h 970"/>
              <a:gd name="connsiteX2" fmla="*/ 1101 w 1101"/>
              <a:gd name="connsiteY2" fmla="*/ 885 h 970"/>
              <a:gd name="connsiteX3" fmla="*/ 0 w 1101"/>
              <a:gd name="connsiteY3" fmla="*/ 970 h 970"/>
              <a:gd name="connsiteX4" fmla="*/ 70 w 1101"/>
              <a:gd name="connsiteY4" fmla="*/ 0 h 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 h="970">
                <a:moveTo>
                  <a:pt x="70" y="0"/>
                </a:moveTo>
                <a:lnTo>
                  <a:pt x="1101" y="165"/>
                </a:lnTo>
                <a:lnTo>
                  <a:pt x="1101" y="885"/>
                </a:lnTo>
                <a:lnTo>
                  <a:pt x="0" y="970"/>
                </a:lnTo>
                <a:lnTo>
                  <a:pt x="70" y="0"/>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Freeform 19"/>
          <p:cNvSpPr/>
          <p:nvPr/>
        </p:nvSpPr>
        <p:spPr>
          <a:xfrm>
            <a:off x="2832858" y="2933987"/>
            <a:ext cx="743585" cy="280035"/>
          </a:xfrm>
          <a:custGeom>
            <a:avLst/>
            <a:gdLst>
              <a:gd name="connsiteX0" fmla="*/ 74 w 1171"/>
              <a:gd name="connsiteY0" fmla="*/ 2 h 441"/>
              <a:gd name="connsiteX1" fmla="*/ 1159 w 1171"/>
              <a:gd name="connsiteY1" fmla="*/ 0 h 441"/>
              <a:gd name="connsiteX2" fmla="*/ 1171 w 1171"/>
              <a:gd name="connsiteY2" fmla="*/ 10 h 441"/>
              <a:gd name="connsiteX3" fmla="*/ 1171 w 1171"/>
              <a:gd name="connsiteY3" fmla="*/ 440 h 441"/>
              <a:gd name="connsiteX4" fmla="*/ 0 w 1171"/>
              <a:gd name="connsiteY4" fmla="*/ 441 h 441"/>
              <a:gd name="connsiteX5" fmla="*/ 74 w 1171"/>
              <a:gd name="connsiteY5" fmla="*/ 2 h 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 h="441">
                <a:moveTo>
                  <a:pt x="74" y="2"/>
                </a:moveTo>
                <a:lnTo>
                  <a:pt x="1159" y="0"/>
                </a:lnTo>
                <a:lnTo>
                  <a:pt x="1171" y="10"/>
                </a:lnTo>
                <a:lnTo>
                  <a:pt x="1171" y="440"/>
                </a:lnTo>
                <a:lnTo>
                  <a:pt x="0" y="441"/>
                </a:lnTo>
                <a:lnTo>
                  <a:pt x="74" y="2"/>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Freeform 20"/>
          <p:cNvSpPr/>
          <p:nvPr/>
        </p:nvSpPr>
        <p:spPr>
          <a:xfrm rot="18120000">
            <a:off x="2187676" y="2039798"/>
            <a:ext cx="1873250" cy="279400"/>
          </a:xfrm>
          <a:custGeom>
            <a:avLst/>
            <a:gdLst>
              <a:gd name="connsiteX0" fmla="*/ 0 w 2950"/>
              <a:gd name="connsiteY0" fmla="*/ 0 h 440"/>
              <a:gd name="connsiteX1" fmla="*/ 2950 w 2950"/>
              <a:gd name="connsiteY1" fmla="*/ 53 h 440"/>
              <a:gd name="connsiteX2" fmla="*/ 2636 w 2950"/>
              <a:gd name="connsiteY2" fmla="*/ 275 h 440"/>
              <a:gd name="connsiteX3" fmla="*/ 206 w 2950"/>
              <a:gd name="connsiteY3" fmla="*/ 440 h 440"/>
              <a:gd name="connsiteX4" fmla="*/ 0 w 2950"/>
              <a:gd name="connsiteY4" fmla="*/ 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 h="440">
                <a:moveTo>
                  <a:pt x="0" y="0"/>
                </a:moveTo>
                <a:lnTo>
                  <a:pt x="2950" y="53"/>
                </a:lnTo>
                <a:lnTo>
                  <a:pt x="2636" y="275"/>
                </a:lnTo>
                <a:lnTo>
                  <a:pt x="206" y="440"/>
                </a:lnTo>
                <a:lnTo>
                  <a:pt x="0" y="0"/>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Freeform 21"/>
          <p:cNvSpPr/>
          <p:nvPr/>
        </p:nvSpPr>
        <p:spPr>
          <a:xfrm rot="2820000">
            <a:off x="2190718" y="3693822"/>
            <a:ext cx="1868805" cy="377825"/>
          </a:xfrm>
          <a:custGeom>
            <a:avLst/>
            <a:gdLst>
              <a:gd name="connsiteX0" fmla="*/ 262 w 2943"/>
              <a:gd name="connsiteY0" fmla="*/ 0 h 595"/>
              <a:gd name="connsiteX1" fmla="*/ 2637 w 2943"/>
              <a:gd name="connsiteY1" fmla="*/ 238 h 595"/>
              <a:gd name="connsiteX2" fmla="*/ 2943 w 2943"/>
              <a:gd name="connsiteY2" fmla="*/ 595 h 595"/>
              <a:gd name="connsiteX3" fmla="*/ 0 w 2943"/>
              <a:gd name="connsiteY3" fmla="*/ 357 h 595"/>
              <a:gd name="connsiteX4" fmla="*/ 262 w 2943"/>
              <a:gd name="connsiteY4" fmla="*/ 0 h 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 h="595">
                <a:moveTo>
                  <a:pt x="262" y="0"/>
                </a:moveTo>
                <a:lnTo>
                  <a:pt x="2637" y="238"/>
                </a:lnTo>
                <a:lnTo>
                  <a:pt x="2943" y="595"/>
                </a:lnTo>
                <a:lnTo>
                  <a:pt x="0" y="357"/>
                </a:lnTo>
                <a:lnTo>
                  <a:pt x="262" y="0"/>
                </a:lnTo>
                <a:close/>
              </a:path>
            </a:pathLst>
          </a:custGeom>
          <a:solidFill>
            <a:srgbClr val="F875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P spid="13" grpId="0" animBg="1"/>
      <p:bldP spid="13" grpId="1" animBg="1"/>
      <p:bldP spid="14" grpId="0" animBg="1"/>
      <p:bldP spid="14"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4237" y="341487"/>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263470" y="35312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5" y="25048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708145322"/>
              </p:ext>
            </p:extLst>
          </p:nvPr>
        </p:nvGraphicFramePr>
        <p:xfrm>
          <a:off x="316553" y="1165082"/>
          <a:ext cx="11629640" cy="3596640"/>
        </p:xfrm>
        <a:graphic>
          <a:graphicData uri="http://schemas.openxmlformats.org/drawingml/2006/table">
            <a:tbl>
              <a:tblPr firstRow="1" bandRow="1">
                <a:tableStyleId>{35758FB7-9AC5-4552-8A53-C91805E547FA}</a:tableStyleId>
              </a:tblPr>
              <a:tblGrid>
                <a:gridCol w="5814820">
                  <a:extLst>
                    <a:ext uri="{9D8B030D-6E8A-4147-A177-3AD203B41FA5}">
                      <a16:colId xmlns:a16="http://schemas.microsoft.com/office/drawing/2014/main" val="20000"/>
                    </a:ext>
                  </a:extLst>
                </a:gridCol>
                <a:gridCol w="5814820">
                  <a:extLst>
                    <a:ext uri="{9D8B030D-6E8A-4147-A177-3AD203B41FA5}">
                      <a16:colId xmlns:a16="http://schemas.microsoft.com/office/drawing/2014/main" val="20001"/>
                    </a:ext>
                  </a:extLst>
                </a:gridCol>
              </a:tblGrid>
              <a:tr h="1541145">
                <a:tc>
                  <a:txBody>
                    <a:bodyPr/>
                    <a:lstStyle/>
                    <a:p>
                      <a:pPr algn="l">
                        <a:buNone/>
                      </a:pPr>
                      <a:r>
                        <a:rPr lang="en-US" sz="3200" dirty="0">
                          <a:solidFill>
                            <a:srgbClr val="FF0000"/>
                          </a:solidFill>
                        </a:rPr>
                        <a:t>1. </a:t>
                      </a:r>
                      <a:r>
                        <a:rPr lang="en-US" sz="3200" dirty="0">
                          <a:solidFill>
                            <a:schemeClr val="tx1"/>
                          </a:solidFill>
                        </a:rPr>
                        <a:t>How often does the City Teen Council </a:t>
                      </a:r>
                      <a:r>
                        <a:rPr lang="en-US" sz="3200" dirty="0" err="1">
                          <a:solidFill>
                            <a:schemeClr val="tx1"/>
                          </a:solidFill>
                        </a:rPr>
                        <a:t>organise</a:t>
                      </a:r>
                      <a:r>
                        <a:rPr lang="en-US" sz="3200" dirty="0">
                          <a:solidFill>
                            <a:schemeClr val="tx1"/>
                          </a:solidFill>
                        </a:rPr>
                        <a:t> the </a:t>
                      </a:r>
                      <a:r>
                        <a:rPr lang="en-US" sz="3200" dirty="0" err="1">
                          <a:solidFill>
                            <a:schemeClr val="tx1"/>
                          </a:solidFill>
                        </a:rPr>
                        <a:t>Teenovator</a:t>
                      </a:r>
                      <a:r>
                        <a:rPr lang="en-US" sz="3200" dirty="0">
                          <a:solidFill>
                            <a:schemeClr val="tx1"/>
                          </a:solidFill>
                        </a:rPr>
                        <a:t> competition?</a:t>
                      </a:r>
                    </a:p>
                  </a:txBody>
                  <a:tcPr>
                    <a:solidFill>
                      <a:schemeClr val="accent2">
                        <a:lumMod val="40000"/>
                        <a:lumOff val="60000"/>
                      </a:schemeClr>
                    </a:solidFill>
                  </a:tcPr>
                </a:tc>
                <a:tc>
                  <a:txBody>
                    <a:bodyPr/>
                    <a:lstStyle/>
                    <a:p>
                      <a:pPr algn="l">
                        <a:buNone/>
                      </a:pPr>
                      <a:r>
                        <a:rPr lang="en-US" sz="3200" dirty="0">
                          <a:solidFill>
                            <a:srgbClr val="C00000"/>
                          </a:solidFill>
                        </a:rPr>
                        <a:t>2. </a:t>
                      </a:r>
                      <a:r>
                        <a:rPr lang="en-US" sz="3200" dirty="0">
                          <a:solidFill>
                            <a:srgbClr val="002060"/>
                          </a:solidFill>
                        </a:rPr>
                        <a:t>Who would partner with Central School in Topic 1?</a:t>
                      </a:r>
                    </a:p>
                  </a:txBody>
                  <a:tcPr>
                    <a:solidFill>
                      <a:schemeClr val="accent4">
                        <a:lumMod val="40000"/>
                        <a:lumOff val="60000"/>
                      </a:schemeClr>
                    </a:solidFill>
                  </a:tcPr>
                </a:tc>
                <a:extLst>
                  <a:ext uri="{0D108BD9-81ED-4DB2-BD59-A6C34878D82A}">
                    <a16:rowId xmlns:a16="http://schemas.microsoft.com/office/drawing/2014/main" val="10000"/>
                  </a:ext>
                </a:extLst>
              </a:tr>
              <a:tr h="1541145">
                <a:tc>
                  <a:txBody>
                    <a:bodyPr/>
                    <a:lstStyle/>
                    <a:p>
                      <a:pPr>
                        <a:buNone/>
                      </a:pPr>
                      <a:r>
                        <a:rPr lang="en-US" sz="3200" b="1" dirty="0"/>
                        <a:t>A</a:t>
                      </a:r>
                      <a:r>
                        <a:rPr lang="en-US" sz="3200" dirty="0"/>
                        <a:t>. Once a year.</a:t>
                      </a:r>
                    </a:p>
                    <a:p>
                      <a:pPr>
                        <a:buNone/>
                      </a:pPr>
                      <a:r>
                        <a:rPr lang="en-US" sz="3200" b="1" dirty="0"/>
                        <a:t>B</a:t>
                      </a:r>
                      <a:r>
                        <a:rPr lang="en-US" sz="3200" dirty="0"/>
                        <a:t>. Twice a year.</a:t>
                      </a:r>
                    </a:p>
                    <a:p>
                      <a:pPr>
                        <a:buNone/>
                      </a:pPr>
                      <a:r>
                        <a:rPr lang="en-US" sz="3200" b="1" dirty="0"/>
                        <a:t>C</a:t>
                      </a:r>
                      <a:r>
                        <a:rPr lang="en-US" sz="3200" dirty="0"/>
                        <a:t>. Every two years.</a:t>
                      </a:r>
                    </a:p>
                    <a:p>
                      <a:pPr>
                        <a:buNone/>
                      </a:pPr>
                      <a:r>
                        <a:rPr lang="en-US" sz="3200" b="1" dirty="0"/>
                        <a:t>D</a:t>
                      </a:r>
                      <a:r>
                        <a:rPr lang="en-US" sz="3200" dirty="0"/>
                        <a:t>. Every three years.</a:t>
                      </a:r>
                    </a:p>
                  </a:txBody>
                  <a:tcPr/>
                </a:tc>
                <a:tc>
                  <a:txBody>
                    <a:bodyPr/>
                    <a:lstStyle/>
                    <a:p>
                      <a:pPr>
                        <a:buNone/>
                      </a:pPr>
                      <a:r>
                        <a:rPr lang="en-US" sz="3200" b="1" dirty="0"/>
                        <a:t>A</a:t>
                      </a:r>
                      <a:r>
                        <a:rPr lang="en-US" sz="3200" dirty="0"/>
                        <a:t>. The city council.</a:t>
                      </a:r>
                    </a:p>
                    <a:p>
                      <a:pPr>
                        <a:buNone/>
                      </a:pPr>
                      <a:r>
                        <a:rPr lang="en-US" sz="3200" b="1" dirty="0"/>
                        <a:t>B.</a:t>
                      </a:r>
                      <a:r>
                        <a:rPr lang="en-US" sz="3200" dirty="0"/>
                        <a:t> The university’s canteen.</a:t>
                      </a:r>
                    </a:p>
                    <a:p>
                      <a:pPr>
                        <a:buNone/>
                      </a:pPr>
                      <a:r>
                        <a:rPr lang="en-US" sz="3200" b="1" dirty="0"/>
                        <a:t>C</a:t>
                      </a:r>
                      <a:r>
                        <a:rPr lang="en-US" sz="3200" dirty="0"/>
                        <a:t>. A biogas factory.</a:t>
                      </a:r>
                    </a:p>
                    <a:p>
                      <a:pPr>
                        <a:buNone/>
                      </a:pPr>
                      <a:r>
                        <a:rPr lang="en-US" sz="3200" b="1" dirty="0"/>
                        <a:t>D</a:t>
                      </a:r>
                      <a:r>
                        <a:rPr lang="en-US" sz="3200" dirty="0"/>
                        <a:t>. A nearby farm.</a:t>
                      </a:r>
                    </a:p>
                  </a:txBody>
                  <a:tcPr/>
                </a:tc>
                <a:extLst>
                  <a:ext uri="{0D108BD9-81ED-4DB2-BD59-A6C34878D82A}">
                    <a16:rowId xmlns:a16="http://schemas.microsoft.com/office/drawing/2014/main" val="10001"/>
                  </a:ext>
                </a:extLst>
              </a:tr>
            </a:tbl>
          </a:graphicData>
        </a:graphic>
      </p:graphicFrame>
      <p:sp>
        <p:nvSpPr>
          <p:cNvPr id="4" name="Oval 3"/>
          <p:cNvSpPr/>
          <p:nvPr/>
        </p:nvSpPr>
        <p:spPr>
          <a:xfrm>
            <a:off x="316255" y="2788060"/>
            <a:ext cx="459487"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6131373" y="4191083"/>
            <a:ext cx="453882"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4070" y="90999"/>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27330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2608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2723150246"/>
              </p:ext>
            </p:extLst>
          </p:nvPr>
        </p:nvGraphicFramePr>
        <p:xfrm>
          <a:off x="326388" y="914594"/>
          <a:ext cx="11376026" cy="3583305"/>
        </p:xfrm>
        <a:graphic>
          <a:graphicData uri="http://schemas.openxmlformats.org/drawingml/2006/table">
            <a:tbl>
              <a:tblPr firstRow="1" bandRow="1">
                <a:tableStyleId>{35758FB7-9AC5-4552-8A53-C91805E547FA}</a:tableStyleId>
              </a:tblPr>
              <a:tblGrid>
                <a:gridCol w="5688013">
                  <a:extLst>
                    <a:ext uri="{9D8B030D-6E8A-4147-A177-3AD203B41FA5}">
                      <a16:colId xmlns:a16="http://schemas.microsoft.com/office/drawing/2014/main" val="20000"/>
                    </a:ext>
                  </a:extLst>
                </a:gridCol>
                <a:gridCol w="5688013">
                  <a:extLst>
                    <a:ext uri="{9D8B030D-6E8A-4147-A177-3AD203B41FA5}">
                      <a16:colId xmlns:a16="http://schemas.microsoft.com/office/drawing/2014/main" val="20001"/>
                    </a:ext>
                  </a:extLst>
                </a:gridCol>
              </a:tblGrid>
              <a:tr h="1541145">
                <a:tc>
                  <a:txBody>
                    <a:bodyPr/>
                    <a:lstStyle/>
                    <a:p>
                      <a:pPr algn="just">
                        <a:buNone/>
                      </a:pPr>
                      <a:r>
                        <a:rPr lang="en-US" sz="3200" dirty="0">
                          <a:solidFill>
                            <a:srgbClr val="FF0000"/>
                          </a:solidFill>
                        </a:rPr>
                        <a:t>3</a:t>
                      </a:r>
                      <a:r>
                        <a:rPr lang="en-US" sz="3200" dirty="0">
                          <a:solidFill>
                            <a:schemeClr val="tx1"/>
                          </a:solidFill>
                        </a:rPr>
                        <a:t>. What does the word “them” in Topic 2 refer to?</a:t>
                      </a:r>
                    </a:p>
                  </a:txBody>
                  <a:tcPr>
                    <a:solidFill>
                      <a:schemeClr val="accent3">
                        <a:lumMod val="20000"/>
                        <a:lumOff val="80000"/>
                      </a:schemeClr>
                    </a:solidFill>
                  </a:tcPr>
                </a:tc>
                <a:tc>
                  <a:txBody>
                    <a:bodyPr/>
                    <a:lstStyle/>
                    <a:p>
                      <a:pPr algn="l">
                        <a:buNone/>
                      </a:pPr>
                      <a:r>
                        <a:rPr lang="en-US" sz="3200" dirty="0">
                          <a:solidFill>
                            <a:srgbClr val="C00000"/>
                          </a:solidFill>
                        </a:rPr>
                        <a:t>4. </a:t>
                      </a:r>
                      <a:r>
                        <a:rPr lang="en-US" sz="3200" dirty="0">
                          <a:solidFill>
                            <a:schemeClr val="tx1"/>
                          </a:solidFill>
                        </a:rPr>
                        <a:t>Which topic has an individual winner?</a:t>
                      </a:r>
                    </a:p>
                  </a:txBody>
                  <a:tcPr>
                    <a:solidFill>
                      <a:schemeClr val="accent4">
                        <a:lumMod val="40000"/>
                        <a:lumOff val="60000"/>
                      </a:schemeClr>
                    </a:solidFill>
                  </a:tcPr>
                </a:tc>
                <a:extLst>
                  <a:ext uri="{0D108BD9-81ED-4DB2-BD59-A6C34878D82A}">
                    <a16:rowId xmlns:a16="http://schemas.microsoft.com/office/drawing/2014/main" val="10000"/>
                  </a:ext>
                </a:extLst>
              </a:tr>
              <a:tr h="1541145">
                <a:tc>
                  <a:txBody>
                    <a:bodyPr/>
                    <a:lstStyle/>
                    <a:p>
                      <a:pPr>
                        <a:buNone/>
                      </a:pPr>
                      <a:r>
                        <a:rPr lang="en-US" sz="3200" b="1" dirty="0"/>
                        <a:t>A</a:t>
                      </a:r>
                      <a:r>
                        <a:rPr lang="en-US" sz="3200" dirty="0"/>
                        <a:t>. Teen users.</a:t>
                      </a:r>
                    </a:p>
                    <a:p>
                      <a:pPr>
                        <a:buNone/>
                      </a:pPr>
                      <a:r>
                        <a:rPr lang="en-US" sz="3200" b="1" dirty="0"/>
                        <a:t>B</a:t>
                      </a:r>
                      <a:r>
                        <a:rPr lang="en-US" sz="3200" dirty="0"/>
                        <a:t>. Changes.</a:t>
                      </a:r>
                    </a:p>
                    <a:p>
                      <a:pPr>
                        <a:buNone/>
                      </a:pPr>
                      <a:r>
                        <a:rPr lang="en-US" sz="3200" b="1" dirty="0"/>
                        <a:t>C</a:t>
                      </a:r>
                      <a:r>
                        <a:rPr lang="en-US" sz="3200" dirty="0"/>
                        <a:t>. Learning spaces.</a:t>
                      </a:r>
                    </a:p>
                    <a:p>
                      <a:pPr>
                        <a:buNone/>
                      </a:pPr>
                      <a:r>
                        <a:rPr lang="en-US" sz="3200" b="1" dirty="0"/>
                        <a:t>D</a:t>
                      </a:r>
                      <a:r>
                        <a:rPr lang="en-US" sz="3200" dirty="0"/>
                        <a:t>. Libraries.</a:t>
                      </a:r>
                    </a:p>
                  </a:txBody>
                  <a:tcPr/>
                </a:tc>
                <a:tc>
                  <a:txBody>
                    <a:bodyPr/>
                    <a:lstStyle/>
                    <a:p>
                      <a:pPr>
                        <a:buNone/>
                      </a:pPr>
                      <a:r>
                        <a:rPr lang="en-US" sz="3200" b="1" dirty="0"/>
                        <a:t>A</a:t>
                      </a:r>
                      <a:r>
                        <a:rPr lang="en-US" sz="3200" dirty="0"/>
                        <a:t>. Topic 1.</a:t>
                      </a:r>
                    </a:p>
                    <a:p>
                      <a:pPr>
                        <a:buNone/>
                      </a:pPr>
                      <a:r>
                        <a:rPr lang="en-US" sz="3200" b="1" dirty="0"/>
                        <a:t>B</a:t>
                      </a:r>
                      <a:r>
                        <a:rPr lang="en-US" sz="3200" dirty="0"/>
                        <a:t>. Topic 2.</a:t>
                      </a:r>
                    </a:p>
                    <a:p>
                      <a:pPr>
                        <a:buNone/>
                      </a:pPr>
                      <a:r>
                        <a:rPr lang="en-US" sz="3200" b="1" dirty="0"/>
                        <a:t>C</a:t>
                      </a:r>
                      <a:r>
                        <a:rPr lang="en-US" sz="3200" dirty="0"/>
                        <a:t>. Topic 3.</a:t>
                      </a:r>
                    </a:p>
                    <a:p>
                      <a:pPr>
                        <a:buNone/>
                      </a:pPr>
                      <a:r>
                        <a:rPr lang="en-US" sz="3200" b="1" dirty="0"/>
                        <a:t>D</a:t>
                      </a:r>
                      <a:r>
                        <a:rPr lang="en-US" sz="3200" dirty="0"/>
                        <a:t>. All topics.</a:t>
                      </a:r>
                    </a:p>
                  </a:txBody>
                  <a:tcPr/>
                </a:tc>
                <a:extLst>
                  <a:ext uri="{0D108BD9-81ED-4DB2-BD59-A6C34878D82A}">
                    <a16:rowId xmlns:a16="http://schemas.microsoft.com/office/drawing/2014/main" val="10001"/>
                  </a:ext>
                </a:extLst>
              </a:tr>
            </a:tbl>
          </a:graphicData>
        </a:graphic>
      </p:graphicFrame>
      <p:sp>
        <p:nvSpPr>
          <p:cNvPr id="4" name="Oval 3"/>
          <p:cNvSpPr/>
          <p:nvPr/>
        </p:nvSpPr>
        <p:spPr>
          <a:xfrm>
            <a:off x="326390" y="2992314"/>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6055042" y="3490512"/>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18617" y="351319"/>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announcement again. Choose the correct answer. </a:t>
            </a:r>
          </a:p>
        </p:txBody>
      </p:sp>
      <p:sp>
        <p:nvSpPr>
          <p:cNvPr id="16" name="Rounded Rectangle 15"/>
          <p:cNvSpPr/>
          <p:nvPr/>
        </p:nvSpPr>
        <p:spPr>
          <a:xfrm>
            <a:off x="577850" y="3629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635" y="2603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3994421017"/>
              </p:ext>
            </p:extLst>
          </p:nvPr>
        </p:nvGraphicFramePr>
        <p:xfrm>
          <a:off x="414880" y="1037524"/>
          <a:ext cx="10899140" cy="3308985"/>
        </p:xfrm>
        <a:graphic>
          <a:graphicData uri="http://schemas.openxmlformats.org/drawingml/2006/table">
            <a:tbl>
              <a:tblPr firstRow="1" bandRow="1">
                <a:tableStyleId>{35758FB7-9AC5-4552-8A53-C91805E547FA}</a:tableStyleId>
              </a:tblPr>
              <a:tblGrid>
                <a:gridCol w="10899140">
                  <a:extLst>
                    <a:ext uri="{9D8B030D-6E8A-4147-A177-3AD203B41FA5}">
                      <a16:colId xmlns:a16="http://schemas.microsoft.com/office/drawing/2014/main" val="20000"/>
                    </a:ext>
                  </a:extLst>
                </a:gridCol>
              </a:tblGrid>
              <a:tr h="779145">
                <a:tc>
                  <a:txBody>
                    <a:bodyPr/>
                    <a:lstStyle/>
                    <a:p>
                      <a:pPr algn="just">
                        <a:buNone/>
                      </a:pPr>
                      <a:r>
                        <a:rPr lang="en-US" sz="3200" dirty="0">
                          <a:solidFill>
                            <a:srgbClr val="FF0000"/>
                          </a:solidFill>
                        </a:rPr>
                        <a:t>5. </a:t>
                      </a:r>
                      <a:r>
                        <a:rPr lang="en-US" sz="3200" dirty="0">
                          <a:solidFill>
                            <a:schemeClr val="tx2"/>
                          </a:solidFill>
                        </a:rPr>
                        <a:t>Which of the following is INCORRECT about Helena Wilson?</a:t>
                      </a:r>
                    </a:p>
                  </a:txBody>
                  <a:tcPr>
                    <a:solidFill>
                      <a:schemeClr val="accent4">
                        <a:lumMod val="40000"/>
                        <a:lumOff val="60000"/>
                      </a:schemeClr>
                    </a:solidFill>
                  </a:tcPr>
                </a:tc>
                <a:extLst>
                  <a:ext uri="{0D108BD9-81ED-4DB2-BD59-A6C34878D82A}">
                    <a16:rowId xmlns:a16="http://schemas.microsoft.com/office/drawing/2014/main" val="10000"/>
                  </a:ext>
                </a:extLst>
              </a:tr>
              <a:tr h="1541145">
                <a:tc>
                  <a:txBody>
                    <a:bodyPr/>
                    <a:lstStyle/>
                    <a:p>
                      <a:pPr>
                        <a:buNone/>
                      </a:pPr>
                      <a:r>
                        <a:rPr lang="en-US" sz="3200" b="1" dirty="0"/>
                        <a:t>A.</a:t>
                      </a:r>
                      <a:r>
                        <a:rPr lang="en-US" sz="3200" dirty="0"/>
                        <a:t> She suggests banning bikes at school gates.</a:t>
                      </a:r>
                    </a:p>
                    <a:p>
                      <a:pPr>
                        <a:buNone/>
                      </a:pPr>
                      <a:r>
                        <a:rPr lang="en-US" sz="3200" b="1" dirty="0"/>
                        <a:t>B.</a:t>
                      </a:r>
                      <a:r>
                        <a:rPr lang="en-US" sz="3200" dirty="0"/>
                        <a:t> She wants the city authorities to take action.</a:t>
                      </a:r>
                    </a:p>
                    <a:p>
                      <a:pPr algn="just">
                        <a:buNone/>
                      </a:pPr>
                      <a:r>
                        <a:rPr lang="en-US" sz="3200" b="1" dirty="0"/>
                        <a:t>C</a:t>
                      </a:r>
                      <a:r>
                        <a:rPr lang="en-US" sz="3200" dirty="0"/>
                        <a:t>. She thinks cars moving near school gates can cause accidents to children.</a:t>
                      </a:r>
                    </a:p>
                    <a:p>
                      <a:pPr>
                        <a:buNone/>
                      </a:pPr>
                      <a:r>
                        <a:rPr lang="en-US" sz="3200" b="1" dirty="0"/>
                        <a:t>D</a:t>
                      </a:r>
                      <a:r>
                        <a:rPr lang="en-US" sz="3200" dirty="0"/>
                        <a:t>. Her concern is road safety around school for children.</a:t>
                      </a:r>
                    </a:p>
                  </a:txBody>
                  <a:tcPr/>
                </a:tc>
                <a:extLst>
                  <a:ext uri="{0D108BD9-81ED-4DB2-BD59-A6C34878D82A}">
                    <a16:rowId xmlns:a16="http://schemas.microsoft.com/office/drawing/2014/main" val="10001"/>
                  </a:ext>
                </a:extLst>
              </a:tr>
            </a:tbl>
          </a:graphicData>
        </a:graphic>
      </p:graphicFrame>
      <p:sp>
        <p:nvSpPr>
          <p:cNvPr id="4" name="Oval 3"/>
          <p:cNvSpPr/>
          <p:nvPr/>
        </p:nvSpPr>
        <p:spPr>
          <a:xfrm>
            <a:off x="361540" y="1896044"/>
            <a:ext cx="54102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2868" y="737746"/>
            <a:ext cx="5245100" cy="1200329"/>
          </a:xfrm>
          <a:prstGeom prst="rect">
            <a:avLst/>
          </a:prstGeom>
          <a:noFill/>
          <a:effectLst/>
        </p:spPr>
        <p:txBody>
          <a:bodyPr wrap="square" rtlCol="0">
            <a:spAutoFit/>
          </a:bodyPr>
          <a:lstStyle/>
          <a:p>
            <a:pPr algn="ctr"/>
            <a:r>
              <a:rPr lang="en-US" sz="7200" b="1" dirty="0">
                <a:solidFill>
                  <a:schemeClr val="accent5">
                    <a:lumMod val="75000"/>
                  </a:schemeClr>
                </a:solidFill>
                <a:sym typeface="+mn-ea"/>
              </a:rPr>
              <a:t>II. SPEAKING</a:t>
            </a:r>
            <a:endParaRPr lang="en-US" sz="7200" b="1" dirty="0">
              <a:solidFill>
                <a:schemeClr val="accent5">
                  <a:lumMod val="75000"/>
                </a:schemeClr>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3691989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3957" y="30580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Make a list of city problems and some solutions to them.</a:t>
            </a:r>
          </a:p>
        </p:txBody>
      </p:sp>
      <p:sp>
        <p:nvSpPr>
          <p:cNvPr id="16" name="Rounded Rectangle 15"/>
          <p:cNvSpPr/>
          <p:nvPr/>
        </p:nvSpPr>
        <p:spPr>
          <a:xfrm>
            <a:off x="391290" y="38221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4075" y="27957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0" name="Text Box 99"/>
          <p:cNvSpPr txBox="1"/>
          <p:nvPr/>
        </p:nvSpPr>
        <p:spPr>
          <a:xfrm>
            <a:off x="444377" y="994143"/>
            <a:ext cx="11163935" cy="1077218"/>
          </a:xfrm>
          <a:prstGeom prst="rect">
            <a:avLst/>
          </a:prstGeom>
          <a:noFill/>
          <a:ln w="9525">
            <a:noFill/>
          </a:ln>
        </p:spPr>
        <p:txBody>
          <a:bodyPr wrap="square">
            <a:spAutoFit/>
          </a:bodyPr>
          <a:lstStyle/>
          <a:p>
            <a:pPr marL="635" indent="-635"/>
            <a:r>
              <a:rPr lang="en-US" sz="3200" b="0" dirty="0">
                <a:latin typeface="Calibri" panose="020F0502020204030204" pitchFamily="34" charset="0"/>
                <a:cs typeface="Calibri" panose="020F0502020204030204" pitchFamily="34" charset="0"/>
              </a:rPr>
              <a:t>- Work in pairs and add as many details of problems </a:t>
            </a:r>
            <a:r>
              <a:rPr lang="en-US" sz="3200" dirty="0">
                <a:latin typeface="Calibri" panose="020F0502020204030204" pitchFamily="34" charset="0"/>
                <a:cs typeface="Calibri" panose="020F0502020204030204" pitchFamily="34" charset="0"/>
              </a:rPr>
              <a:t>of city life </a:t>
            </a:r>
            <a:r>
              <a:rPr lang="en-US" sz="3200" b="0" dirty="0">
                <a:latin typeface="Calibri" panose="020F0502020204030204" pitchFamily="34" charset="0"/>
                <a:cs typeface="Calibri" panose="020F0502020204030204" pitchFamily="34" charset="0"/>
              </a:rPr>
              <a:t>and solutions.</a:t>
            </a:r>
          </a:p>
        </p:txBody>
      </p:sp>
      <p:sp>
        <p:nvSpPr>
          <p:cNvPr id="3" name="Text Box 2"/>
          <p:cNvSpPr txBox="1"/>
          <p:nvPr/>
        </p:nvSpPr>
        <p:spPr>
          <a:xfrm>
            <a:off x="702187" y="2070468"/>
            <a:ext cx="2844800" cy="583565"/>
          </a:xfrm>
          <a:prstGeom prst="rect">
            <a:avLst/>
          </a:prstGeom>
          <a:noFill/>
        </p:spPr>
        <p:txBody>
          <a:bodyPr wrap="square" rtlCol="0" anchor="t">
            <a:spAutoFit/>
          </a:bodyPr>
          <a:lstStyle/>
          <a:p>
            <a:r>
              <a:rPr lang="en-US" sz="3200" b="1" i="1" u="sng">
                <a:solidFill>
                  <a:srgbClr val="EC5858"/>
                </a:solidFill>
              </a:rPr>
              <a:t>Example</a:t>
            </a:r>
            <a:r>
              <a:rPr lang="en-US">
                <a:solidFill>
                  <a:srgbClr val="EC5858"/>
                </a:solidFill>
              </a:rPr>
              <a:t>:</a:t>
            </a:r>
          </a:p>
        </p:txBody>
      </p:sp>
      <p:graphicFrame>
        <p:nvGraphicFramePr>
          <p:cNvPr id="4" name="Table 3"/>
          <p:cNvGraphicFramePr/>
          <p:nvPr>
            <p:extLst>
              <p:ext uri="{D42A27DB-BD31-4B8C-83A1-F6EECF244321}">
                <p14:modId xmlns:p14="http://schemas.microsoft.com/office/powerpoint/2010/main" val="2754758516"/>
              </p:ext>
            </p:extLst>
          </p:nvPr>
        </p:nvGraphicFramePr>
        <p:xfrm>
          <a:off x="702187" y="2846438"/>
          <a:ext cx="11079480" cy="2575560"/>
        </p:xfrm>
        <a:graphic>
          <a:graphicData uri="http://schemas.openxmlformats.org/drawingml/2006/table">
            <a:tbl>
              <a:tblPr firstRow="1" bandRow="1">
                <a:tableStyleId>{5C22544A-7EE6-4342-B048-85BDC9FD1C3A}</a:tableStyleId>
              </a:tblPr>
              <a:tblGrid>
                <a:gridCol w="5539740">
                  <a:extLst>
                    <a:ext uri="{9D8B030D-6E8A-4147-A177-3AD203B41FA5}">
                      <a16:colId xmlns:a16="http://schemas.microsoft.com/office/drawing/2014/main" val="20000"/>
                    </a:ext>
                  </a:extLst>
                </a:gridCol>
                <a:gridCol w="5539740">
                  <a:extLst>
                    <a:ext uri="{9D8B030D-6E8A-4147-A177-3AD203B41FA5}">
                      <a16:colId xmlns:a16="http://schemas.microsoft.com/office/drawing/2014/main" val="20001"/>
                    </a:ext>
                  </a:extLst>
                </a:gridCol>
              </a:tblGrid>
              <a:tr h="579120">
                <a:tc>
                  <a:txBody>
                    <a:bodyPr/>
                    <a:lstStyle/>
                    <a:p>
                      <a:pPr algn="ctr">
                        <a:buNone/>
                      </a:pPr>
                      <a:r>
                        <a:rPr lang="en-US" sz="3200" dirty="0"/>
                        <a:t>Problems</a:t>
                      </a:r>
                    </a:p>
                  </a:txBody>
                  <a:tcPr>
                    <a:solidFill>
                      <a:srgbClr val="93ABD3"/>
                    </a:solidFill>
                  </a:tcPr>
                </a:tc>
                <a:tc>
                  <a:txBody>
                    <a:bodyPr/>
                    <a:lstStyle/>
                    <a:p>
                      <a:pPr algn="ctr">
                        <a:buNone/>
                      </a:pPr>
                      <a:r>
                        <a:rPr lang="en-US" sz="3200" dirty="0"/>
                        <a:t>Solutions</a:t>
                      </a:r>
                    </a:p>
                  </a:txBody>
                  <a:tcPr>
                    <a:solidFill>
                      <a:schemeClr val="accent1"/>
                    </a:solidFill>
                  </a:tcPr>
                </a:tc>
                <a:extLst>
                  <a:ext uri="{0D108BD9-81ED-4DB2-BD59-A6C34878D82A}">
                    <a16:rowId xmlns:a16="http://schemas.microsoft.com/office/drawing/2014/main" val="10000"/>
                  </a:ext>
                </a:extLst>
              </a:tr>
              <a:tr h="1066800">
                <a:tc>
                  <a:txBody>
                    <a:bodyPr/>
                    <a:lstStyle/>
                    <a:p>
                      <a:pPr>
                        <a:buNone/>
                      </a:pPr>
                      <a:r>
                        <a:rPr lang="en-US" sz="3200" dirty="0"/>
                        <a:t>– Dirty streets</a:t>
                      </a:r>
                    </a:p>
                  </a:txBody>
                  <a:tcPr>
                    <a:solidFill>
                      <a:schemeClr val="accent2">
                        <a:lumMod val="40000"/>
                        <a:lumOff val="60000"/>
                      </a:schemeClr>
                    </a:solidFill>
                  </a:tcPr>
                </a:tc>
                <a:tc>
                  <a:txBody>
                    <a:bodyPr/>
                    <a:lstStyle/>
                    <a:p>
                      <a:pPr algn="just">
                        <a:buNone/>
                      </a:pPr>
                      <a:r>
                        <a:rPr lang="en-US" sz="3200" dirty="0"/>
                        <a:t>– Tell people to throw rubbish away properly</a:t>
                      </a:r>
                    </a:p>
                  </a:txBody>
                  <a:tcPr>
                    <a:solidFill>
                      <a:schemeClr val="accent3">
                        <a:lumMod val="40000"/>
                        <a:lumOff val="60000"/>
                      </a:schemeClr>
                    </a:solidFill>
                  </a:tcPr>
                </a:tc>
                <a:extLst>
                  <a:ext uri="{0D108BD9-81ED-4DB2-BD59-A6C34878D82A}">
                    <a16:rowId xmlns:a16="http://schemas.microsoft.com/office/drawing/2014/main" val="10001"/>
                  </a:ext>
                </a:extLst>
              </a:tr>
              <a:tr h="929640">
                <a:tc>
                  <a:txBody>
                    <a:bodyPr/>
                    <a:lstStyle/>
                    <a:p>
                      <a:pPr>
                        <a:buNone/>
                      </a:pPr>
                      <a:r>
                        <a:rPr lang="en-US" sz="3200" dirty="0"/>
                        <a:t>– Lack of green spaces</a:t>
                      </a:r>
                    </a:p>
                  </a:txBody>
                  <a:tcPr>
                    <a:solidFill>
                      <a:schemeClr val="accent2">
                        <a:lumMod val="40000"/>
                        <a:lumOff val="60000"/>
                      </a:schemeClr>
                    </a:solidFill>
                  </a:tcPr>
                </a:tc>
                <a:tc>
                  <a:txBody>
                    <a:bodyPr/>
                    <a:lstStyle/>
                    <a:p>
                      <a:pPr>
                        <a:buNone/>
                      </a:pPr>
                      <a:r>
                        <a:rPr lang="en-US" sz="3200" dirty="0"/>
                        <a:t>– Plant more trees</a:t>
                      </a: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ppt_x</p:attrName>
                                        </p:attrNameLst>
                                      </p:cBhvr>
                                      <p:tavLst>
                                        <p:tav tm="0">
                                          <p:val>
                                            <p:strVal val="#ppt_x-.2"/>
                                          </p:val>
                                        </p:tav>
                                        <p:tav tm="100000">
                                          <p:val>
                                            <p:strVal val="#ppt_x"/>
                                          </p:val>
                                        </p:tav>
                                      </p:tavLst>
                                    </p:anim>
                                    <p:anim calcmode="lin" valueType="num">
                                      <p:cBhvr>
                                        <p:cTn id="8"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3957" y="30580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Make a list of city problems and some solutions to them.</a:t>
            </a:r>
          </a:p>
        </p:txBody>
      </p:sp>
      <p:sp>
        <p:nvSpPr>
          <p:cNvPr id="16" name="Rounded Rectangle 15"/>
          <p:cNvSpPr/>
          <p:nvPr/>
        </p:nvSpPr>
        <p:spPr>
          <a:xfrm>
            <a:off x="391290" y="38221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4075" y="27957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0" name="Text Box 99"/>
          <p:cNvSpPr txBox="1"/>
          <p:nvPr/>
        </p:nvSpPr>
        <p:spPr>
          <a:xfrm>
            <a:off x="444377" y="994143"/>
            <a:ext cx="11163935" cy="1077218"/>
          </a:xfrm>
          <a:prstGeom prst="rect">
            <a:avLst/>
          </a:prstGeom>
          <a:noFill/>
          <a:ln w="9525">
            <a:noFill/>
          </a:ln>
        </p:spPr>
        <p:txBody>
          <a:bodyPr wrap="square">
            <a:spAutoFit/>
          </a:bodyPr>
          <a:lstStyle/>
          <a:p>
            <a:pPr marL="635" indent="-635"/>
            <a:r>
              <a:rPr lang="en-US" sz="3200" b="0" dirty="0">
                <a:latin typeface="Calibri" panose="020F0502020204030204" pitchFamily="34" charset="0"/>
                <a:cs typeface="Calibri" panose="020F0502020204030204" pitchFamily="34" charset="0"/>
              </a:rPr>
              <a:t>- Work in pairs and add as many details of problems </a:t>
            </a:r>
            <a:r>
              <a:rPr lang="en-US" sz="3200" dirty="0">
                <a:latin typeface="Calibri" panose="020F0502020204030204" pitchFamily="34" charset="0"/>
                <a:cs typeface="Calibri" panose="020F0502020204030204" pitchFamily="34" charset="0"/>
              </a:rPr>
              <a:t>of city life </a:t>
            </a:r>
            <a:r>
              <a:rPr lang="en-US" sz="3200" b="0" dirty="0">
                <a:latin typeface="Calibri" panose="020F0502020204030204" pitchFamily="34" charset="0"/>
                <a:cs typeface="Calibri" panose="020F0502020204030204" pitchFamily="34" charset="0"/>
              </a:rPr>
              <a:t>and solutions.</a:t>
            </a:r>
          </a:p>
        </p:txBody>
      </p:sp>
      <p:sp>
        <p:nvSpPr>
          <p:cNvPr id="3" name="Text Box 2"/>
          <p:cNvSpPr txBox="1"/>
          <p:nvPr/>
        </p:nvSpPr>
        <p:spPr>
          <a:xfrm>
            <a:off x="702187" y="2070468"/>
            <a:ext cx="2844800" cy="583565"/>
          </a:xfrm>
          <a:prstGeom prst="rect">
            <a:avLst/>
          </a:prstGeom>
          <a:noFill/>
        </p:spPr>
        <p:txBody>
          <a:bodyPr wrap="square" rtlCol="0" anchor="t">
            <a:spAutoFit/>
          </a:bodyPr>
          <a:lstStyle/>
          <a:p>
            <a:r>
              <a:rPr lang="en-US" sz="3200" b="1" i="1" u="sng">
                <a:solidFill>
                  <a:srgbClr val="EC5858"/>
                </a:solidFill>
              </a:rPr>
              <a:t>Example</a:t>
            </a:r>
            <a:r>
              <a:rPr lang="en-US">
                <a:solidFill>
                  <a:srgbClr val="EC5858"/>
                </a:solidFill>
              </a:rPr>
              <a:t>:</a:t>
            </a:r>
          </a:p>
        </p:txBody>
      </p:sp>
      <p:graphicFrame>
        <p:nvGraphicFramePr>
          <p:cNvPr id="4" name="Table 3"/>
          <p:cNvGraphicFramePr/>
          <p:nvPr>
            <p:extLst>
              <p:ext uri="{D42A27DB-BD31-4B8C-83A1-F6EECF244321}">
                <p14:modId xmlns:p14="http://schemas.microsoft.com/office/powerpoint/2010/main" val="4116416946"/>
              </p:ext>
            </p:extLst>
          </p:nvPr>
        </p:nvGraphicFramePr>
        <p:xfrm>
          <a:off x="702187" y="2846438"/>
          <a:ext cx="11079480" cy="2590800"/>
        </p:xfrm>
        <a:graphic>
          <a:graphicData uri="http://schemas.openxmlformats.org/drawingml/2006/table">
            <a:tbl>
              <a:tblPr firstRow="1" bandRow="1">
                <a:tableStyleId>{5C22544A-7EE6-4342-B048-85BDC9FD1C3A}</a:tableStyleId>
              </a:tblPr>
              <a:tblGrid>
                <a:gridCol w="5157839">
                  <a:extLst>
                    <a:ext uri="{9D8B030D-6E8A-4147-A177-3AD203B41FA5}">
                      <a16:colId xmlns:a16="http://schemas.microsoft.com/office/drawing/2014/main" val="20000"/>
                    </a:ext>
                  </a:extLst>
                </a:gridCol>
                <a:gridCol w="5921641">
                  <a:extLst>
                    <a:ext uri="{9D8B030D-6E8A-4147-A177-3AD203B41FA5}">
                      <a16:colId xmlns:a16="http://schemas.microsoft.com/office/drawing/2014/main" val="20001"/>
                    </a:ext>
                  </a:extLst>
                </a:gridCol>
              </a:tblGrid>
              <a:tr h="579120">
                <a:tc>
                  <a:txBody>
                    <a:bodyPr/>
                    <a:lstStyle/>
                    <a:p>
                      <a:pPr algn="ctr">
                        <a:buNone/>
                      </a:pPr>
                      <a:r>
                        <a:rPr lang="en-US" sz="3200" dirty="0"/>
                        <a:t>Problems</a:t>
                      </a:r>
                    </a:p>
                  </a:txBody>
                  <a:tcPr>
                    <a:solidFill>
                      <a:srgbClr val="93ABD3"/>
                    </a:solidFill>
                  </a:tcPr>
                </a:tc>
                <a:tc>
                  <a:txBody>
                    <a:bodyPr/>
                    <a:lstStyle/>
                    <a:p>
                      <a:pPr algn="ctr">
                        <a:buNone/>
                      </a:pPr>
                      <a:r>
                        <a:rPr lang="en-US" sz="3200" dirty="0"/>
                        <a:t>Solutions</a:t>
                      </a:r>
                    </a:p>
                  </a:txBody>
                  <a:tcPr>
                    <a:solidFill>
                      <a:schemeClr val="accent1"/>
                    </a:solidFill>
                  </a:tcPr>
                </a:tc>
                <a:extLst>
                  <a:ext uri="{0D108BD9-81ED-4DB2-BD59-A6C34878D82A}">
                    <a16:rowId xmlns:a16="http://schemas.microsoft.com/office/drawing/2014/main" val="10000"/>
                  </a:ext>
                </a:extLst>
              </a:tr>
              <a:tr h="1066800">
                <a:tc>
                  <a:txBody>
                    <a:bodyPr/>
                    <a:lstStyle/>
                    <a:p>
                      <a:r>
                        <a:rPr lang="en-US" sz="2800" dirty="0"/>
                        <a:t>- Traffic congestion</a:t>
                      </a: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 Encourage people to use public transportation and cycling. </a:t>
                      </a:r>
                    </a:p>
                  </a:txBody>
                  <a:tcPr>
                    <a:solidFill>
                      <a:schemeClr val="accent3">
                        <a:lumMod val="40000"/>
                        <a:lumOff val="60000"/>
                      </a:schemeClr>
                    </a:solidFill>
                  </a:tcPr>
                </a:tc>
                <a:extLst>
                  <a:ext uri="{0D108BD9-81ED-4DB2-BD59-A6C34878D82A}">
                    <a16:rowId xmlns:a16="http://schemas.microsoft.com/office/drawing/2014/main" val="10001"/>
                  </a:ext>
                </a:extLst>
              </a:tr>
              <a:tr h="929640">
                <a:tc>
                  <a:txBody>
                    <a:bodyPr/>
                    <a:lstStyle/>
                    <a:p>
                      <a:r>
                        <a:rPr lang="en-US" sz="2800" dirty="0"/>
                        <a:t>- Air pollution</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 Implement tree-planting programs, create green spaces.</a:t>
                      </a: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8679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ppt_x</p:attrName>
                                        </p:attrNameLst>
                                      </p:cBhvr>
                                      <p:tavLst>
                                        <p:tav tm="0">
                                          <p:val>
                                            <p:strVal val="#ppt_x-.2"/>
                                          </p:val>
                                        </p:tav>
                                        <p:tav tm="100000">
                                          <p:val>
                                            <p:strVal val="#ppt_x"/>
                                          </p:val>
                                        </p:tav>
                                      </p:tavLst>
                                    </p:anim>
                                    <p:anim calcmode="lin" valueType="num">
                                      <p:cBhvr>
                                        <p:cTn id="8"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age result for áº£nh nen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a:spLocks noChangeArrowheads="1"/>
          </p:cNvSpPr>
          <p:nvPr/>
        </p:nvSpPr>
        <p:spPr bwMode="auto">
          <a:xfrm>
            <a:off x="4724400" y="3186955"/>
            <a:ext cx="3039664" cy="1761565"/>
          </a:xfrm>
          <a:prstGeom prst="ellipse">
            <a:avLst/>
          </a:prstGeom>
          <a:solidFill>
            <a:srgbClr val="92D050"/>
          </a:solidFill>
          <a:ln w="9525">
            <a:solidFill>
              <a:schemeClr val="tx1"/>
            </a:solidFill>
            <a:round/>
            <a:headEnd/>
            <a:tailEnd/>
          </a:ln>
          <a:effec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3600" b="1" dirty="0">
                <a:latin typeface="Times New Roman" panose="02020603050405020304" pitchFamily="18" charset="0"/>
                <a:cs typeface="Times New Roman" panose="02020603050405020304" pitchFamily="18" charset="0"/>
              </a:rPr>
              <a:t>Problems of </a:t>
            </a:r>
          </a:p>
          <a:p>
            <a:pPr algn="ctr" eaLnBrk="1" hangingPunct="1">
              <a:spcBef>
                <a:spcPct val="0"/>
              </a:spcBef>
              <a:buClrTx/>
              <a:buFontTx/>
              <a:buNone/>
            </a:pPr>
            <a:r>
              <a:rPr lang="en-US" sz="3600" b="1" dirty="0">
                <a:latin typeface="Times New Roman" panose="02020603050405020304" pitchFamily="18" charset="0"/>
                <a:cs typeface="Times New Roman" panose="02020603050405020304" pitchFamily="18" charset="0"/>
              </a:rPr>
              <a:t>city</a:t>
            </a:r>
          </a:p>
        </p:txBody>
      </p:sp>
      <p:sp>
        <p:nvSpPr>
          <p:cNvPr id="5" name="Line 4"/>
          <p:cNvSpPr>
            <a:spLocks noChangeShapeType="1"/>
          </p:cNvSpPr>
          <p:nvPr/>
        </p:nvSpPr>
        <p:spPr bwMode="auto">
          <a:xfrm flipV="1">
            <a:off x="7416067" y="2995731"/>
            <a:ext cx="280133"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p:cNvSpPr>
            <a:spLocks noChangeShapeType="1"/>
          </p:cNvSpPr>
          <p:nvPr/>
        </p:nvSpPr>
        <p:spPr bwMode="auto">
          <a:xfrm>
            <a:off x="7717522" y="4054290"/>
            <a:ext cx="6588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6"/>
          <p:cNvSpPr>
            <a:spLocks noChangeShapeType="1"/>
          </p:cNvSpPr>
          <p:nvPr/>
        </p:nvSpPr>
        <p:spPr bwMode="auto">
          <a:xfrm flipH="1">
            <a:off x="5337345" y="4907816"/>
            <a:ext cx="560266"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a:off x="4052082" y="3971365"/>
            <a:ext cx="67231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a:off x="5772749" y="2501155"/>
            <a:ext cx="448212"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7269310" y="4701780"/>
            <a:ext cx="448212"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10"/>
          <p:cNvSpPr>
            <a:spLocks noChangeArrowheads="1"/>
          </p:cNvSpPr>
          <p:nvPr/>
        </p:nvSpPr>
        <p:spPr bwMode="auto">
          <a:xfrm>
            <a:off x="7696200" y="2082055"/>
            <a:ext cx="1683774"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p>
        </p:txBody>
      </p:sp>
      <p:sp>
        <p:nvSpPr>
          <p:cNvPr id="12" name="Rectangle 11"/>
          <p:cNvSpPr>
            <a:spLocks noChangeArrowheads="1"/>
          </p:cNvSpPr>
          <p:nvPr/>
        </p:nvSpPr>
        <p:spPr bwMode="auto">
          <a:xfrm>
            <a:off x="8411185" y="3589504"/>
            <a:ext cx="1598054"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p>
        </p:txBody>
      </p:sp>
      <p:sp>
        <p:nvSpPr>
          <p:cNvPr id="13" name="Rectangle 12"/>
          <p:cNvSpPr>
            <a:spLocks noChangeArrowheads="1"/>
          </p:cNvSpPr>
          <p:nvPr/>
        </p:nvSpPr>
        <p:spPr bwMode="auto">
          <a:xfrm>
            <a:off x="7565098" y="5325855"/>
            <a:ext cx="1893534"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p>
        </p:txBody>
      </p:sp>
      <p:sp>
        <p:nvSpPr>
          <p:cNvPr id="14" name="Rectangle 13"/>
          <p:cNvSpPr>
            <a:spLocks noChangeArrowheads="1"/>
          </p:cNvSpPr>
          <p:nvPr/>
        </p:nvSpPr>
        <p:spPr bwMode="auto">
          <a:xfrm>
            <a:off x="3463802" y="5418441"/>
            <a:ext cx="1848876"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p>
        </p:txBody>
      </p:sp>
      <p:sp>
        <p:nvSpPr>
          <p:cNvPr id="15" name="Rectangle 14"/>
          <p:cNvSpPr>
            <a:spLocks noChangeArrowheads="1"/>
          </p:cNvSpPr>
          <p:nvPr/>
        </p:nvSpPr>
        <p:spPr bwMode="auto">
          <a:xfrm>
            <a:off x="2541639" y="3529131"/>
            <a:ext cx="1521105"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400" dirty="0"/>
              <a:t>………..</a:t>
            </a:r>
          </a:p>
        </p:txBody>
      </p:sp>
      <p:sp>
        <p:nvSpPr>
          <p:cNvPr id="16" name="Rectangle 15"/>
          <p:cNvSpPr>
            <a:spLocks noChangeArrowheads="1"/>
          </p:cNvSpPr>
          <p:nvPr/>
        </p:nvSpPr>
        <p:spPr bwMode="auto">
          <a:xfrm>
            <a:off x="4463450" y="1662955"/>
            <a:ext cx="1757511" cy="838200"/>
          </a:xfrm>
          <a:prstGeom prst="rect">
            <a:avLst/>
          </a:prstGeom>
          <a:solidFill>
            <a:srgbClr val="CFE5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900" b="1" dirty="0">
                <a:solidFill>
                  <a:srgbClr val="C00000"/>
                </a:solidFill>
                <a:latin typeface="Times New Roman" panose="02020603050405020304" pitchFamily="18" charset="0"/>
                <a:cs typeface="Times New Roman" panose="02020603050405020304" pitchFamily="18" charset="0"/>
              </a:rPr>
              <a:t>Traffic jam</a:t>
            </a:r>
          </a:p>
        </p:txBody>
      </p:sp>
      <p:sp>
        <p:nvSpPr>
          <p:cNvPr id="19" name="TextBox 20"/>
          <p:cNvSpPr txBox="1"/>
          <p:nvPr/>
        </p:nvSpPr>
        <p:spPr>
          <a:xfrm>
            <a:off x="1467398" y="535243"/>
            <a:ext cx="10748358" cy="664859"/>
          </a:xfrm>
          <a:prstGeom prst="rect">
            <a:avLst/>
          </a:prstGeom>
          <a:noFill/>
        </p:spPr>
        <p:txBody>
          <a:bodyPr wrap="square">
            <a:noAutofit/>
          </a:bodyPr>
          <a:lstStyle/>
          <a:p>
            <a:pPr>
              <a:lnSpc>
                <a:spcPct val="200000"/>
              </a:lnSpc>
            </a:pPr>
            <a:r>
              <a:rPr lang="en-US" sz="3200" b="1" dirty="0">
                <a:solidFill>
                  <a:srgbClr val="0070C0"/>
                </a:solidFill>
              </a:rPr>
              <a:t>- List some problems of living in the city.</a:t>
            </a:r>
          </a:p>
        </p:txBody>
      </p:sp>
      <p:sp>
        <p:nvSpPr>
          <p:cNvPr id="20" name="TextBox 19"/>
          <p:cNvSpPr txBox="1"/>
          <p:nvPr/>
        </p:nvSpPr>
        <p:spPr>
          <a:xfrm>
            <a:off x="4122208" y="55300"/>
            <a:ext cx="3340476" cy="630942"/>
          </a:xfrm>
          <a:prstGeom prst="rect">
            <a:avLst/>
          </a:prstGeom>
          <a:solidFill>
            <a:schemeClr val="accent5">
              <a:lumMod val="40000"/>
              <a:lumOff val="60000"/>
            </a:schemeClr>
          </a:solidFill>
          <a:effectLst/>
        </p:spPr>
        <p:txBody>
          <a:bodyPr wrap="square" rtlCol="0">
            <a:spAutoFit/>
          </a:bodyPr>
          <a:lstStyle/>
          <a:p>
            <a:pPr algn="ctr"/>
            <a:r>
              <a:rPr lang="en-US" sz="3500" b="1" dirty="0">
                <a:effectLst>
                  <a:glow rad="88900">
                    <a:schemeClr val="bg1"/>
                  </a:glow>
                </a:effectLst>
                <a:latin typeface="Arial" panose="020B0604020202020204" pitchFamily="34" charset="0"/>
                <a:cs typeface="Arial" panose="020B0604020202020204" pitchFamily="34" charset="0"/>
              </a:rPr>
              <a:t>* WARM-UP</a:t>
            </a:r>
          </a:p>
        </p:txBody>
      </p:sp>
    </p:spTree>
    <p:extLst>
      <p:ext uri="{BB962C8B-B14F-4D97-AF65-F5344CB8AC3E}">
        <p14:creationId xmlns:p14="http://schemas.microsoft.com/office/powerpoint/2010/main" val="2233933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13621" y="106783"/>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pairs. Talk to your friends about the city problems and suggest solutions to them. You can use the ideas in 4.</a:t>
            </a:r>
          </a:p>
        </p:txBody>
      </p:sp>
      <p:sp>
        <p:nvSpPr>
          <p:cNvPr id="16" name="Rounded Rectangle 15"/>
          <p:cNvSpPr/>
          <p:nvPr/>
        </p:nvSpPr>
        <p:spPr>
          <a:xfrm>
            <a:off x="410954" y="39401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63739" y="29137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 name="Text Box 2"/>
          <p:cNvSpPr txBox="1"/>
          <p:nvPr/>
        </p:nvSpPr>
        <p:spPr>
          <a:xfrm>
            <a:off x="913621" y="1285978"/>
            <a:ext cx="2844800" cy="583565"/>
          </a:xfrm>
          <a:prstGeom prst="rect">
            <a:avLst/>
          </a:prstGeom>
          <a:noFill/>
        </p:spPr>
        <p:txBody>
          <a:bodyPr wrap="square" rtlCol="0" anchor="t">
            <a:spAutoFit/>
          </a:bodyPr>
          <a:lstStyle/>
          <a:p>
            <a:pPr marL="457200" indent="-457200">
              <a:buFont typeface="Wingdings" panose="05000000000000000000" pitchFamily="2" charset="2"/>
              <a:buChar char="Ø"/>
            </a:pPr>
            <a:r>
              <a:rPr lang="en-US" sz="3200" b="1" i="1" u="sng" dirty="0">
                <a:solidFill>
                  <a:srgbClr val="FF0000"/>
                </a:solidFill>
              </a:rPr>
              <a:t>Structures:</a:t>
            </a:r>
          </a:p>
        </p:txBody>
      </p:sp>
      <p:sp>
        <p:nvSpPr>
          <p:cNvPr id="2" name="Text Box 1"/>
          <p:cNvSpPr txBox="1"/>
          <p:nvPr/>
        </p:nvSpPr>
        <p:spPr>
          <a:xfrm>
            <a:off x="913621" y="1869543"/>
            <a:ext cx="7289800" cy="583565"/>
          </a:xfrm>
          <a:prstGeom prst="rect">
            <a:avLst/>
          </a:prstGeom>
          <a:noFill/>
        </p:spPr>
        <p:txBody>
          <a:bodyPr wrap="square" rtlCol="0" anchor="t">
            <a:spAutoFit/>
          </a:bodyPr>
          <a:lstStyle/>
          <a:p>
            <a:r>
              <a:rPr lang="en-US" sz="3200" b="1" i="1">
                <a:solidFill>
                  <a:schemeClr val="tx1"/>
                </a:solidFill>
              </a:rPr>
              <a:t>- I think/ In my opinion/I would say that...</a:t>
            </a:r>
          </a:p>
        </p:txBody>
      </p:sp>
      <p:sp>
        <p:nvSpPr>
          <p:cNvPr id="4" name="Text Box 3"/>
          <p:cNvSpPr txBox="1"/>
          <p:nvPr/>
        </p:nvSpPr>
        <p:spPr>
          <a:xfrm>
            <a:off x="860916" y="2453108"/>
            <a:ext cx="7289800" cy="583565"/>
          </a:xfrm>
          <a:prstGeom prst="rect">
            <a:avLst/>
          </a:prstGeom>
          <a:noFill/>
        </p:spPr>
        <p:txBody>
          <a:bodyPr wrap="square" rtlCol="0" anchor="t">
            <a:spAutoFit/>
          </a:bodyPr>
          <a:lstStyle/>
          <a:p>
            <a:r>
              <a:rPr lang="en-US" sz="3200" b="1" i="1">
                <a:solidFill>
                  <a:schemeClr val="tx1"/>
                </a:solidFill>
              </a:rPr>
              <a:t>- First, Second, Third.....</a:t>
            </a:r>
          </a:p>
        </p:txBody>
      </p:sp>
      <p:sp>
        <p:nvSpPr>
          <p:cNvPr id="5" name="Text Box 4"/>
          <p:cNvSpPr txBox="1"/>
          <p:nvPr/>
        </p:nvSpPr>
        <p:spPr>
          <a:xfrm>
            <a:off x="860916" y="3545308"/>
            <a:ext cx="7289800" cy="583565"/>
          </a:xfrm>
          <a:prstGeom prst="rect">
            <a:avLst/>
          </a:prstGeom>
          <a:noFill/>
        </p:spPr>
        <p:txBody>
          <a:bodyPr wrap="square" rtlCol="0" anchor="t">
            <a:spAutoFit/>
          </a:bodyPr>
          <a:lstStyle/>
          <a:p>
            <a:r>
              <a:rPr lang="en-US" sz="3200" b="1" i="1">
                <a:solidFill>
                  <a:schemeClr val="tx1"/>
                </a:solidFill>
              </a:rPr>
              <a:t>- On one hand, On the other hand.....</a:t>
            </a:r>
          </a:p>
        </p:txBody>
      </p:sp>
      <p:sp>
        <p:nvSpPr>
          <p:cNvPr id="6" name="Text Box 5"/>
          <p:cNvSpPr txBox="1"/>
          <p:nvPr/>
        </p:nvSpPr>
        <p:spPr>
          <a:xfrm>
            <a:off x="784716" y="2961743"/>
            <a:ext cx="7289800" cy="583565"/>
          </a:xfrm>
          <a:prstGeom prst="rect">
            <a:avLst/>
          </a:prstGeom>
          <a:noFill/>
        </p:spPr>
        <p:txBody>
          <a:bodyPr wrap="square" rtlCol="0" anchor="t">
            <a:spAutoFit/>
          </a:bodyPr>
          <a:lstStyle/>
          <a:p>
            <a:r>
              <a:rPr lang="en-US" sz="3200" b="1" i="1" dirty="0">
                <a:solidFill>
                  <a:schemeClr val="tx1"/>
                </a:solidFill>
              </a:rPr>
              <a:t>- Then, After that,......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4381" y="283763"/>
            <a:ext cx="10888345" cy="583565"/>
          </a:xfrm>
          <a:prstGeom prst="rect">
            <a:avLst/>
          </a:prstGeom>
          <a:noFill/>
          <a:effectLst/>
        </p:spPr>
        <p:txBody>
          <a:bodyPr wrap="square" rtlCol="0">
            <a:spAutoFit/>
          </a:bodyPr>
          <a:lstStyle/>
          <a:p>
            <a:pPr marL="457200" indent="-457200">
              <a:buFont typeface="Wingdings" panose="05000000000000000000" pitchFamily="2" charset="2"/>
              <a:buChar char="Ø"/>
            </a:pPr>
            <a:r>
              <a:rPr lang="en-US" sz="3200" b="1" dirty="0">
                <a:solidFill>
                  <a:srgbClr val="C00000"/>
                </a:solidFill>
                <a:effectLst>
                  <a:glow rad="88900">
                    <a:schemeClr val="bg1"/>
                  </a:glow>
                </a:effectLst>
                <a:cs typeface="Arial" panose="020B0604020202020204" pitchFamily="34" charset="0"/>
              </a:rPr>
              <a:t>Suggested answer:</a:t>
            </a:r>
          </a:p>
        </p:txBody>
      </p:sp>
      <p:sp>
        <p:nvSpPr>
          <p:cNvPr id="100" name="Text Box 99"/>
          <p:cNvSpPr txBox="1"/>
          <p:nvPr/>
        </p:nvSpPr>
        <p:spPr>
          <a:xfrm>
            <a:off x="804381" y="1235669"/>
            <a:ext cx="10565765" cy="4030980"/>
          </a:xfrm>
          <a:prstGeom prst="rect">
            <a:avLst/>
          </a:prstGeom>
          <a:solidFill>
            <a:srgbClr val="93ABD3"/>
          </a:solidFill>
          <a:ln w="9525">
            <a:noFill/>
          </a:ln>
        </p:spPr>
        <p:txBody>
          <a:bodyPr wrap="square">
            <a:spAutoFit/>
          </a:bodyPr>
          <a:lstStyle/>
          <a:p>
            <a:pPr marL="635" indent="-635" algn="just"/>
            <a:r>
              <a:rPr lang="en-US" sz="3200" b="0" dirty="0">
                <a:highlight>
                  <a:srgbClr val="FFFF00"/>
                </a:highlight>
                <a:latin typeface="Calibri" panose="020F0502020204030204" pitchFamily="34" charset="0"/>
                <a:cs typeface="Calibri" panose="020F0502020204030204" pitchFamily="34" charset="0"/>
              </a:rPr>
              <a:t>We think that</a:t>
            </a:r>
            <a:r>
              <a:rPr lang="en-US" sz="3200" b="0" dirty="0">
                <a:latin typeface="Calibri" panose="020F0502020204030204" pitchFamily="34" charset="0"/>
                <a:cs typeface="Calibri" panose="020F0502020204030204" pitchFamily="34" charset="0"/>
              </a:rPr>
              <a:t> there are several problems in our city. </a:t>
            </a:r>
            <a:r>
              <a:rPr lang="en-US" sz="3200" b="0" dirty="0">
                <a:highlight>
                  <a:srgbClr val="FFFF00"/>
                </a:highlight>
                <a:latin typeface="Calibri" panose="020F0502020204030204" pitchFamily="34" charset="0"/>
                <a:cs typeface="Calibri" panose="020F0502020204030204" pitchFamily="34" charset="0"/>
              </a:rPr>
              <a:t>First</a:t>
            </a:r>
            <a:r>
              <a:rPr lang="en-US" sz="3200" b="0" dirty="0">
                <a:latin typeface="Calibri" panose="020F0502020204030204" pitchFamily="34" charset="0"/>
                <a:cs typeface="Calibri" panose="020F0502020204030204" pitchFamily="34" charset="0"/>
              </a:rPr>
              <a:t>, some streets are dirty. Many people put rubbish on the pavements or near the walls. </a:t>
            </a:r>
            <a:r>
              <a:rPr lang="en-US" sz="3200" b="0" dirty="0">
                <a:highlight>
                  <a:srgbClr val="FFFF00"/>
                </a:highlight>
                <a:latin typeface="Calibri" panose="020F0502020204030204" pitchFamily="34" charset="0"/>
                <a:cs typeface="Calibri" panose="020F0502020204030204" pitchFamily="34" charset="0"/>
              </a:rPr>
              <a:t>Second,</a:t>
            </a:r>
            <a:r>
              <a:rPr lang="en-US" sz="3200" b="0" dirty="0">
                <a:latin typeface="Calibri" panose="020F0502020204030204" pitchFamily="34" charset="0"/>
                <a:cs typeface="Calibri" panose="020F0502020204030204" pitchFamily="34" charset="0"/>
              </a:rPr>
              <a:t> the city looks like a concrete jungle. It lacks green space and the air is not fresh. To solve these problems, the city authority should instruct people to throw rubbish properly.  </a:t>
            </a:r>
            <a:r>
              <a:rPr lang="en-US" sz="3200" b="0" dirty="0">
                <a:highlight>
                  <a:srgbClr val="FFFF00"/>
                </a:highlight>
                <a:latin typeface="Calibri" panose="020F0502020204030204" pitchFamily="34" charset="0"/>
                <a:cs typeface="Calibri" panose="020F0502020204030204" pitchFamily="34" charset="0"/>
              </a:rPr>
              <a:t>Another solution</a:t>
            </a:r>
            <a:r>
              <a:rPr lang="en-US" sz="3200" b="0" dirty="0">
                <a:latin typeface="Calibri" panose="020F0502020204030204" pitchFamily="34" charset="0"/>
                <a:cs typeface="Calibri" panose="020F0502020204030204" pitchFamily="34" charset="0"/>
              </a:rPr>
              <a:t> is to plant more trees even on the roof of high buildings. By doing so, the city can be a more </a:t>
            </a:r>
            <a:r>
              <a:rPr lang="en-US" sz="3200" b="0" dirty="0" err="1">
                <a:latin typeface="Calibri" panose="020F0502020204030204" pitchFamily="34" charset="0"/>
                <a:cs typeface="Calibri" panose="020F0502020204030204" pitchFamily="34" charset="0"/>
              </a:rPr>
              <a:t>liveable</a:t>
            </a:r>
            <a:r>
              <a:rPr lang="en-US" sz="3200" b="0" dirty="0">
                <a:latin typeface="Calibri" panose="020F0502020204030204" pitchFamily="34" charset="0"/>
                <a:cs typeface="Calibri" panose="020F0502020204030204" pitchFamily="34" charset="0"/>
              </a:rPr>
              <a:t> place.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1" y="1131753"/>
            <a:ext cx="10471354" cy="3970318"/>
          </a:xfrm>
          <a:prstGeom prst="rect">
            <a:avLst/>
          </a:prstGeom>
          <a:solidFill>
            <a:schemeClr val="accent2">
              <a:lumMod val="40000"/>
              <a:lumOff val="60000"/>
            </a:schemeClr>
          </a:solidFill>
        </p:spPr>
        <p:txBody>
          <a:bodyPr wrap="square">
            <a:spAutoFit/>
          </a:bodyPr>
          <a:lstStyle/>
          <a:p>
            <a:r>
              <a:rPr lang="en-US" sz="2800" i="1" dirty="0"/>
              <a:t>There are several problems in our city. </a:t>
            </a:r>
            <a:r>
              <a:rPr lang="en-US" sz="2800" b="1" i="1" dirty="0">
                <a:solidFill>
                  <a:srgbClr val="0070C0"/>
                </a:solidFill>
              </a:rPr>
              <a:t>First</a:t>
            </a:r>
            <a:r>
              <a:rPr lang="en-US" sz="2800" b="1" i="1" dirty="0"/>
              <a:t>,</a:t>
            </a:r>
            <a:r>
              <a:rPr lang="en-US" sz="2800" i="1" dirty="0"/>
              <a:t> traffic congestion is a big issue, leading to delays and frustration for commuters. </a:t>
            </a:r>
            <a:r>
              <a:rPr lang="en-US" sz="2800" b="1" i="1" dirty="0">
                <a:solidFill>
                  <a:srgbClr val="0070C0"/>
                </a:solidFill>
              </a:rPr>
              <a:t>Second</a:t>
            </a:r>
            <a:r>
              <a:rPr lang="en-US" sz="2800" b="1" i="1" dirty="0"/>
              <a:t>,</a:t>
            </a:r>
            <a:r>
              <a:rPr lang="en-US" sz="2800" i="1" dirty="0"/>
              <a:t> the lack of green spaces makes it challenging for residents to relax and enjoy outdoor activities. To solve these problems, the city can invest in robust public transportation systems, encourage people to use public transportation and cycling. </a:t>
            </a:r>
            <a:r>
              <a:rPr lang="en-US" sz="2800" b="1" i="1" dirty="0">
                <a:solidFill>
                  <a:srgbClr val="0070C0"/>
                </a:solidFill>
              </a:rPr>
              <a:t>Another solution </a:t>
            </a:r>
            <a:r>
              <a:rPr lang="en-US" sz="2800" i="1" dirty="0"/>
              <a:t>is to implement tree-planting programs, and investing in creating more parks, community gardens, and urban green spaces. By doing so, the city can be a more </a:t>
            </a:r>
            <a:r>
              <a:rPr lang="en-US" sz="2800" i="1" dirty="0" err="1"/>
              <a:t>liveable</a:t>
            </a:r>
            <a:r>
              <a:rPr lang="en-US" sz="2800" i="1" dirty="0"/>
              <a:t> place. </a:t>
            </a:r>
          </a:p>
        </p:txBody>
      </p:sp>
      <p:sp>
        <p:nvSpPr>
          <p:cNvPr id="5" name="TextBox 4"/>
          <p:cNvSpPr txBox="1"/>
          <p:nvPr/>
        </p:nvSpPr>
        <p:spPr>
          <a:xfrm>
            <a:off x="804381" y="283763"/>
            <a:ext cx="10888345" cy="583565"/>
          </a:xfrm>
          <a:prstGeom prst="rect">
            <a:avLst/>
          </a:prstGeom>
          <a:noFill/>
          <a:effectLst/>
        </p:spPr>
        <p:txBody>
          <a:bodyPr wrap="square" rtlCol="0">
            <a:spAutoFit/>
          </a:bodyPr>
          <a:lstStyle/>
          <a:p>
            <a:pPr marL="457200" indent="-457200">
              <a:buFont typeface="Wingdings" panose="05000000000000000000" pitchFamily="2" charset="2"/>
              <a:buChar char="Ø"/>
            </a:pPr>
            <a:r>
              <a:rPr lang="en-US" sz="3200" b="1" dirty="0">
                <a:solidFill>
                  <a:srgbClr val="C00000"/>
                </a:solidFill>
                <a:effectLst>
                  <a:glow rad="88900">
                    <a:schemeClr val="bg1"/>
                  </a:glow>
                </a:effectLst>
                <a:cs typeface="Arial" panose="020B0604020202020204" pitchFamily="34" charset="0"/>
              </a:rPr>
              <a:t>Suggested answer:</a:t>
            </a:r>
          </a:p>
        </p:txBody>
      </p:sp>
    </p:spTree>
    <p:extLst>
      <p:ext uri="{BB962C8B-B14F-4D97-AF65-F5344CB8AC3E}">
        <p14:creationId xmlns:p14="http://schemas.microsoft.com/office/powerpoint/2010/main" val="2091369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43530" y="109342"/>
            <a:ext cx="4931644" cy="646331"/>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7030A0"/>
                </a:solidFill>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398577" y="2276585"/>
            <a:ext cx="11445622" cy="2232021"/>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200" dirty="0">
                <a:sym typeface="+mn-ea"/>
              </a:rPr>
              <a:t>Read for main idea and specific information in an announcement about a competition to find solutions to city problems.</a:t>
            </a:r>
          </a:p>
          <a:p>
            <a:pPr marL="457200" indent="-457200">
              <a:lnSpc>
                <a:spcPct val="150000"/>
              </a:lnSpc>
              <a:buFont typeface="Wingdings" panose="05000000000000000000" pitchFamily="2" charset="2"/>
              <a:buChar char="ü"/>
            </a:pPr>
            <a:r>
              <a:rPr lang="en-US" sz="3200" dirty="0"/>
              <a:t>Talk about city problems and their solutions.</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295" y="109342"/>
            <a:ext cx="2759710" cy="185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6581" y="1054464"/>
            <a:ext cx="8622890" cy="923330"/>
          </a:xfrm>
          <a:prstGeom prst="rect">
            <a:avLst/>
          </a:prstGeom>
        </p:spPr>
        <p:txBody>
          <a:bodyPr wrap="square">
            <a:spAutoFit/>
          </a:bodyPr>
          <a:lstStyle/>
          <a:p>
            <a:pPr marL="742950" lvl="0" indent="-742950">
              <a:lnSpc>
                <a:spcPct val="150000"/>
              </a:lnSpc>
              <a:buFont typeface="Wingdings" panose="05000000000000000000" pitchFamily="2" charset="2"/>
              <a:buChar char="Ø"/>
            </a:pPr>
            <a:r>
              <a:rPr lang="en-US" sz="3600" dirty="0">
                <a:solidFill>
                  <a:srgbClr val="000000"/>
                </a:solidFill>
              </a:rPr>
              <a:t>What have we learnt in this lesson?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84121" y="315199"/>
            <a:ext cx="4673066" cy="923330"/>
          </a:xfrm>
          <a:prstGeom prst="rect">
            <a:avLst/>
          </a:prstGeom>
          <a:noFill/>
          <a:effectLst/>
        </p:spPr>
        <p:txBody>
          <a:bodyPr wrap="square" rtlCol="0">
            <a:spAutoFit/>
          </a:bodyPr>
          <a:lstStyle/>
          <a:p>
            <a:r>
              <a:rPr lang="en-US" sz="5400" b="1" dirty="0">
                <a:solidFill>
                  <a:srgbClr val="0087B2"/>
                </a:solidFill>
                <a:effectLst>
                  <a:glow rad="88900">
                    <a:schemeClr val="bg1"/>
                  </a:glow>
                </a:effectLst>
                <a:latin typeface="Algerian" panose="04020705040A02060702" pitchFamily="82" charset="0"/>
                <a:cs typeface="Arial" panose="020B0604020202020204" pitchFamily="34" charset="0"/>
              </a:rPr>
              <a:t>* Homework</a:t>
            </a:r>
          </a:p>
        </p:txBody>
      </p:sp>
      <p:sp>
        <p:nvSpPr>
          <p:cNvPr id="2" name="TextBox 1"/>
          <p:cNvSpPr txBox="1"/>
          <p:nvPr/>
        </p:nvSpPr>
        <p:spPr>
          <a:xfrm>
            <a:off x="1627609" y="1886843"/>
            <a:ext cx="8149852" cy="1754326"/>
          </a:xfrm>
          <a:prstGeom prst="rect">
            <a:avLst/>
          </a:prstGeom>
          <a:noFill/>
        </p:spPr>
        <p:txBody>
          <a:bodyPr wrap="square" rtlCol="0">
            <a:spAutoFit/>
          </a:bodyPr>
          <a:lstStyle/>
          <a:p>
            <a:pPr marL="571500" indent="-571500">
              <a:lnSpc>
                <a:spcPct val="150000"/>
              </a:lnSpc>
              <a:buFontTx/>
              <a:buChar char="-"/>
            </a:pPr>
            <a:r>
              <a:rPr lang="en-US" sz="3600" dirty="0">
                <a:latin typeface="Bahnschrift" panose="020B0502040204020203" pitchFamily="34" charset="0"/>
              </a:rPr>
              <a:t>Do exercises in the Workbook.</a:t>
            </a:r>
          </a:p>
          <a:p>
            <a:pPr marL="571500" indent="-571500">
              <a:lnSpc>
                <a:spcPct val="150000"/>
              </a:lnSpc>
              <a:buFontTx/>
              <a:buChar char="-"/>
            </a:pPr>
            <a:r>
              <a:rPr lang="en-US" sz="3600" dirty="0" err="1">
                <a:latin typeface="Bahnschrift" panose="020B0502040204020203" pitchFamily="34" charset="0"/>
              </a:rPr>
              <a:t>Prepair</a:t>
            </a:r>
            <a:r>
              <a:rPr lang="en-US" sz="3600" dirty="0">
                <a:latin typeface="Bahnschrift" panose="020B0502040204020203" pitchFamily="34" charset="0"/>
              </a:rPr>
              <a:t> lesson 6 : Skills 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173" y="2385946"/>
            <a:ext cx="2629759" cy="2392531"/>
          </a:xfrm>
          <a:prstGeom prst="rect">
            <a:avLst/>
          </a:prstGeom>
        </p:spPr>
      </p:pic>
    </p:spTree>
    <p:extLst>
      <p:ext uri="{BB962C8B-B14F-4D97-AF65-F5344CB8AC3E}">
        <p14:creationId xmlns:p14="http://schemas.microsoft.com/office/powerpoint/2010/main" val="663194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81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090295"/>
            <a:ext cx="11398885" cy="2061210"/>
          </a:xfrm>
          <a:prstGeom prst="rect">
            <a:avLst/>
          </a:prstGeom>
          <a:no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 Work in five groups and teacher assigns one of the following roles for each group: </a:t>
            </a:r>
            <a:r>
              <a:rPr lang="en-US" sz="3200" b="1" dirty="0">
                <a:latin typeface="Calibri" panose="020F0502020204030204" pitchFamily="34" charset="0"/>
                <a:cs typeface="Calibri" panose="020F0502020204030204" pitchFamily="34" charset="0"/>
              </a:rPr>
              <a:t>the local authority, the school board, the local television channel, the local newspaper, and the student association</a:t>
            </a:r>
            <a:r>
              <a:rPr lang="en-US" sz="3200" b="0" dirty="0">
                <a:latin typeface="Calibri" panose="020F0502020204030204" pitchFamily="34" charset="0"/>
                <a:cs typeface="Calibri" panose="020F0502020204030204" pitchFamily="34" charset="0"/>
              </a:rPr>
              <a:t>. </a:t>
            </a:r>
          </a:p>
        </p:txBody>
      </p:sp>
      <p:sp>
        <p:nvSpPr>
          <p:cNvPr id="10" name="Text Box 9"/>
          <p:cNvSpPr txBox="1"/>
          <p:nvPr/>
        </p:nvSpPr>
        <p:spPr>
          <a:xfrm>
            <a:off x="396240" y="3046095"/>
            <a:ext cx="11398885" cy="1076325"/>
          </a:xfrm>
          <a:prstGeom prst="rect">
            <a:avLst/>
          </a:prstGeom>
          <a:no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 There are two city problems. </a:t>
            </a:r>
            <a:r>
              <a:rPr lang="en-US" sz="3200" b="1" dirty="0">
                <a:latin typeface="Calibri" panose="020F0502020204030204" pitchFamily="34" charset="0"/>
                <a:cs typeface="Calibri" panose="020F0502020204030204" pitchFamily="34" charset="0"/>
              </a:rPr>
              <a:t>Example: food waste and crowded traffic in front of school gates.</a:t>
            </a:r>
          </a:p>
        </p:txBody>
      </p:sp>
      <p:sp>
        <p:nvSpPr>
          <p:cNvPr id="13" name="Text Box 12"/>
          <p:cNvSpPr txBox="1"/>
          <p:nvPr/>
        </p:nvSpPr>
        <p:spPr>
          <a:xfrm>
            <a:off x="307340" y="4227195"/>
            <a:ext cx="11398885" cy="583565"/>
          </a:xfrm>
          <a:prstGeom prst="rect">
            <a:avLst/>
          </a:prstGeom>
          <a:no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Think of solutions to these problems.</a:t>
            </a:r>
          </a:p>
        </p:txBody>
      </p:sp>
      <p:sp>
        <p:nvSpPr>
          <p:cNvPr id="14" name="Text Box 13"/>
          <p:cNvSpPr txBox="1"/>
          <p:nvPr/>
        </p:nvSpPr>
        <p:spPr>
          <a:xfrm>
            <a:off x="307340" y="4810760"/>
            <a:ext cx="11398885" cy="1568450"/>
          </a:xfrm>
          <a:prstGeom prst="rect">
            <a:avLst/>
          </a:prstGeom>
          <a:no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Call a meeting of the group representatives after a certain time. Present your answers to the class as a group, and develop a plan of action to solve the problems.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3" grpId="0"/>
      <p:bldP spid="13" grpId="1"/>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Mind map</a:t>
            </a:r>
          </a:p>
          <a:p>
            <a:r>
              <a:rPr lang="en-GB" dirty="0">
                <a:solidFill>
                  <a:schemeClr val="tx1"/>
                </a:solidFill>
              </a:rPr>
              <a:t>Option 2: </a:t>
            </a:r>
            <a:r>
              <a:rPr lang="en-US" altLang="en-GB" dirty="0">
                <a:solidFill>
                  <a:schemeClr val="tx1"/>
                </a:solidFill>
              </a:rPr>
              <a:t>Survey</a:t>
            </a:r>
          </a:p>
        </p:txBody>
      </p:sp>
      <p:sp>
        <p:nvSpPr>
          <p:cNvPr id="21" name="Rectangle 20"/>
          <p:cNvSpPr/>
          <p:nvPr/>
        </p:nvSpPr>
        <p:spPr>
          <a:xfrm>
            <a:off x="5570855" y="2009140"/>
            <a:ext cx="6329680" cy="22834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pairs. Match the words / phrases with their pictures.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part of an announcement about the Teenovator competition. Match the topics in the competition with their winners. There is one extra topic.</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announcement again. Choose the correct answer.</a:t>
            </a:r>
          </a:p>
        </p:txBody>
      </p:sp>
      <p:sp>
        <p:nvSpPr>
          <p:cNvPr id="22" name="Rectangle 21"/>
          <p:cNvSpPr/>
          <p:nvPr/>
        </p:nvSpPr>
        <p:spPr>
          <a:xfrm>
            <a:off x="5574665" y="4452620"/>
            <a:ext cx="6327775" cy="8261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Make a list of city problems and some solutions to them.</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Talk to your friends about the city problems and suggest solutions to them. You can use the ideas in 4. </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99479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178" y="686629"/>
            <a:ext cx="7672070" cy="4935855"/>
          </a:xfrm>
          <a:prstGeom prst="rect">
            <a:avLst/>
          </a:prstGeom>
        </p:spPr>
      </p:pic>
      <p:sp>
        <p:nvSpPr>
          <p:cNvPr id="28" name="Text Box 27"/>
          <p:cNvSpPr txBox="1"/>
          <p:nvPr/>
        </p:nvSpPr>
        <p:spPr>
          <a:xfrm>
            <a:off x="8246419" y="703303"/>
            <a:ext cx="3945581" cy="1568450"/>
          </a:xfrm>
          <a:prstGeom prst="rect">
            <a:avLst/>
          </a:prstGeom>
          <a:noFill/>
          <a:ln w="9525">
            <a:noFill/>
          </a:ln>
        </p:spPr>
        <p:txBody>
          <a:bodyPr wrap="square">
            <a:spAutoFit/>
          </a:bodyPr>
          <a:lstStyle/>
          <a:p>
            <a:pPr marL="635" indent="-635"/>
            <a:r>
              <a:rPr lang="en-US" sz="3200" b="0" i="1" dirty="0">
                <a:latin typeface="Calibri" panose="020F0502020204030204" pitchFamily="34" charset="0"/>
                <a:cs typeface="Calibri" panose="020F0502020204030204" pitchFamily="34" charset="0"/>
              </a:rPr>
              <a:t>Underline the city problem that each winner has found </a:t>
            </a:r>
          </a:p>
        </p:txBody>
      </p:sp>
      <p:cxnSp>
        <p:nvCxnSpPr>
          <p:cNvPr id="29" name="Straight Connector 28"/>
          <p:cNvCxnSpPr/>
          <p:nvPr/>
        </p:nvCxnSpPr>
        <p:spPr>
          <a:xfrm>
            <a:off x="1738322" y="2491299"/>
            <a:ext cx="391160" cy="1524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0" name="Straight Connector 29"/>
          <p:cNvCxnSpPr/>
          <p:nvPr/>
        </p:nvCxnSpPr>
        <p:spPr>
          <a:xfrm>
            <a:off x="194002" y="2719264"/>
            <a:ext cx="1930400"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1" name="Straight Connector 30"/>
          <p:cNvCxnSpPr/>
          <p:nvPr/>
        </p:nvCxnSpPr>
        <p:spPr>
          <a:xfrm>
            <a:off x="194002" y="2989139"/>
            <a:ext cx="376555" cy="44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2" name="Straight Connector 31"/>
          <p:cNvCxnSpPr/>
          <p:nvPr/>
        </p:nvCxnSpPr>
        <p:spPr>
          <a:xfrm flipV="1">
            <a:off x="3240732" y="2658939"/>
            <a:ext cx="1445895"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3" name="Straight Connector 32"/>
          <p:cNvCxnSpPr/>
          <p:nvPr/>
        </p:nvCxnSpPr>
        <p:spPr>
          <a:xfrm>
            <a:off x="2751147" y="2871664"/>
            <a:ext cx="1930400"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4" name="Straight Connector 33"/>
          <p:cNvCxnSpPr/>
          <p:nvPr/>
        </p:nvCxnSpPr>
        <p:spPr>
          <a:xfrm>
            <a:off x="2751147" y="3141539"/>
            <a:ext cx="1548130"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5" name="Straight Connector 34"/>
          <p:cNvCxnSpPr/>
          <p:nvPr/>
        </p:nvCxnSpPr>
        <p:spPr>
          <a:xfrm flipV="1">
            <a:off x="5611187" y="2490664"/>
            <a:ext cx="1445895"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6" name="Straight Connector 35"/>
          <p:cNvCxnSpPr/>
          <p:nvPr/>
        </p:nvCxnSpPr>
        <p:spPr>
          <a:xfrm flipV="1">
            <a:off x="5256857" y="2704659"/>
            <a:ext cx="1776095" cy="2413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8" name="Text Box 37"/>
          <p:cNvSpPr txBox="1"/>
          <p:nvPr/>
        </p:nvSpPr>
        <p:spPr>
          <a:xfrm>
            <a:off x="7913369" y="2506539"/>
            <a:ext cx="4101875" cy="1568450"/>
          </a:xfrm>
          <a:prstGeom prst="rect">
            <a:avLst/>
          </a:prstGeom>
          <a:noFill/>
          <a:ln w="9525">
            <a:noFill/>
          </a:ln>
        </p:spPr>
        <p:txBody>
          <a:bodyPr wrap="square">
            <a:spAutoFit/>
          </a:bodyPr>
          <a:lstStyle/>
          <a:p>
            <a:pPr marL="635" indent="-635"/>
            <a:r>
              <a:rPr lang="en-US" sz="3200" b="0" i="1" dirty="0">
                <a:latin typeface="Calibri" panose="020F0502020204030204" pitchFamily="34" charset="0"/>
                <a:cs typeface="Calibri" panose="020F0502020204030204" pitchFamily="34" charset="0"/>
              </a:rPr>
              <a:t>If these problems are solved, how the city will be like? </a:t>
            </a:r>
          </a:p>
        </p:txBody>
      </p:sp>
      <p:sp>
        <p:nvSpPr>
          <p:cNvPr id="39" name="TextBox 11"/>
          <p:cNvSpPr txBox="1"/>
          <p:nvPr/>
        </p:nvSpPr>
        <p:spPr>
          <a:xfrm>
            <a:off x="889961" y="72277"/>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2. Read part of an announcement about the </a:t>
            </a:r>
            <a:r>
              <a:rPr lang="en-US" sz="3200" b="1" dirty="0" err="1">
                <a:effectLst>
                  <a:glow rad="88900">
                    <a:schemeClr val="bg1"/>
                  </a:glow>
                </a:effectLst>
                <a:cs typeface="Arial" panose="020B0604020202020204" pitchFamily="34" charset="0"/>
              </a:rPr>
              <a:t>Teenovator</a:t>
            </a:r>
            <a:r>
              <a:rPr lang="en-US" sz="3200" b="1" dirty="0">
                <a:effectLst>
                  <a:glow rad="88900">
                    <a:schemeClr val="bg1"/>
                  </a:glow>
                </a:effectLst>
                <a:cs typeface="Arial" panose="020B0604020202020204" pitchFamily="34" charset="0"/>
              </a:rPr>
              <a:t> competition. Match the topics in the competition with their winners. There is one extra topic.</a:t>
            </a:r>
          </a:p>
        </p:txBody>
      </p:sp>
      <p:sp>
        <p:nvSpPr>
          <p:cNvPr id="40" name="Rounded Rectangle 39"/>
          <p:cNvSpPr/>
          <p:nvPr/>
        </p:nvSpPr>
        <p:spPr>
          <a:xfrm>
            <a:off x="263217" y="112589"/>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316255"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2" name="Text Box 41"/>
          <p:cNvSpPr txBox="1"/>
          <p:nvPr/>
        </p:nvSpPr>
        <p:spPr>
          <a:xfrm>
            <a:off x="8779202" y="6560379"/>
            <a:ext cx="3574415" cy="549275"/>
          </a:xfrm>
          <a:prstGeom prst="rect">
            <a:avLst/>
          </a:prstGeom>
          <a:solidFill>
            <a:srgbClr val="DADDB1"/>
          </a:solidFill>
        </p:spPr>
        <p:txBody>
          <a:bodyPr wrap="square" rtlCol="0" anchor="t">
            <a:noAutofit/>
          </a:bodyPr>
          <a:lstStyle/>
          <a:p>
            <a:r>
              <a:rPr lang="en-US" sz="2800" b="1"/>
              <a:t>A</a:t>
            </a:r>
            <a:r>
              <a:rPr lang="en-US" sz="2800"/>
              <a:t>. The street-safe city </a:t>
            </a:r>
          </a:p>
          <a:p>
            <a:endParaRPr lang="en-US" sz="2800"/>
          </a:p>
        </p:txBody>
      </p:sp>
      <p:sp>
        <p:nvSpPr>
          <p:cNvPr id="43" name="Text Box 42"/>
          <p:cNvSpPr txBox="1"/>
          <p:nvPr/>
        </p:nvSpPr>
        <p:spPr>
          <a:xfrm>
            <a:off x="8630612" y="6587684"/>
            <a:ext cx="3871595" cy="521970"/>
          </a:xfrm>
          <a:prstGeom prst="rect">
            <a:avLst/>
          </a:prstGeom>
          <a:solidFill>
            <a:srgbClr val="B3A492"/>
          </a:solidFill>
        </p:spPr>
        <p:txBody>
          <a:bodyPr wrap="square" rtlCol="0" anchor="t">
            <a:spAutoFit/>
          </a:bodyPr>
          <a:lstStyle/>
          <a:p>
            <a:r>
              <a:rPr lang="en-US" sz="2800" b="1">
                <a:sym typeface="+mn-ea"/>
              </a:rPr>
              <a:t>B</a:t>
            </a:r>
            <a:r>
              <a:rPr lang="en-US" sz="2800">
                <a:sym typeface="+mn-ea"/>
              </a:rPr>
              <a:t>. The teen-friendly city</a:t>
            </a:r>
          </a:p>
        </p:txBody>
      </p:sp>
      <p:sp>
        <p:nvSpPr>
          <p:cNvPr id="44" name="Text Box 43"/>
          <p:cNvSpPr txBox="1"/>
          <p:nvPr/>
        </p:nvSpPr>
        <p:spPr>
          <a:xfrm>
            <a:off x="8807777" y="6649914"/>
            <a:ext cx="3476625" cy="521970"/>
          </a:xfrm>
          <a:prstGeom prst="rect">
            <a:avLst/>
          </a:prstGeom>
          <a:solidFill>
            <a:srgbClr val="BFB29E"/>
          </a:solidFill>
        </p:spPr>
        <p:txBody>
          <a:bodyPr wrap="square" rtlCol="0" anchor="t">
            <a:spAutoFit/>
          </a:bodyPr>
          <a:lstStyle/>
          <a:p>
            <a:r>
              <a:rPr lang="en-US" sz="2800" b="1">
                <a:sym typeface="+mn-ea"/>
              </a:rPr>
              <a:t>C</a:t>
            </a:r>
            <a:r>
              <a:rPr lang="en-US" sz="2800">
                <a:sym typeface="+mn-ea"/>
              </a:rPr>
              <a:t>. The food-smart city</a:t>
            </a:r>
          </a:p>
        </p:txBody>
      </p:sp>
      <p:sp>
        <p:nvSpPr>
          <p:cNvPr id="45" name="Text Box 44"/>
          <p:cNvSpPr txBox="1"/>
          <p:nvPr/>
        </p:nvSpPr>
        <p:spPr>
          <a:xfrm>
            <a:off x="8461702" y="6581334"/>
            <a:ext cx="3517265" cy="521970"/>
          </a:xfrm>
          <a:prstGeom prst="rect">
            <a:avLst/>
          </a:prstGeom>
          <a:solidFill>
            <a:srgbClr val="D6C7AE"/>
          </a:solidFill>
        </p:spPr>
        <p:txBody>
          <a:bodyPr wrap="square" rtlCol="0" anchor="t">
            <a:spAutoFit/>
          </a:bodyPr>
          <a:lstStyle/>
          <a:p>
            <a:r>
              <a:rPr lang="en-US" sz="2800">
                <a:sym typeface="+mn-ea"/>
              </a:rPr>
              <a:t> </a:t>
            </a:r>
            <a:r>
              <a:rPr lang="en-US" sz="2800" b="1">
                <a:sym typeface="+mn-ea"/>
              </a:rPr>
              <a:t>D</a:t>
            </a:r>
            <a:r>
              <a:rPr lang="en-US" sz="2800">
                <a:sym typeface="+mn-ea"/>
              </a:rPr>
              <a:t>. The waste-free city</a:t>
            </a:r>
          </a:p>
        </p:txBody>
      </p:sp>
    </p:spTree>
    <p:extLst>
      <p:ext uri="{BB962C8B-B14F-4D97-AF65-F5344CB8AC3E}">
        <p14:creationId xmlns:p14="http://schemas.microsoft.com/office/powerpoint/2010/main" val="2589862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4"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55658" y="41755"/>
            <a:ext cx="2977249" cy="630942"/>
          </a:xfrm>
          <a:prstGeom prst="rect">
            <a:avLst/>
          </a:prstGeom>
          <a:solidFill>
            <a:schemeClr val="accent5">
              <a:lumMod val="40000"/>
              <a:lumOff val="60000"/>
            </a:schemeClr>
          </a:solidFill>
          <a:effectLst/>
        </p:spPr>
        <p:txBody>
          <a:bodyPr wrap="square" rtlCol="0">
            <a:spAutoFit/>
          </a:bodyPr>
          <a:lstStyle/>
          <a:p>
            <a:pPr algn="ctr"/>
            <a:r>
              <a:rPr lang="en-US" sz="3500" b="1" dirty="0">
                <a:effectLst>
                  <a:glow rad="88900">
                    <a:schemeClr val="bg1"/>
                  </a:glow>
                </a:effectLst>
                <a:latin typeface="Arial" panose="020B0604020202020204" pitchFamily="34" charset="0"/>
                <a:cs typeface="Arial" panose="020B0604020202020204" pitchFamily="34" charset="0"/>
              </a:rPr>
              <a:t>* WARM-UP</a:t>
            </a:r>
          </a:p>
        </p:txBody>
      </p:sp>
      <p:sp>
        <p:nvSpPr>
          <p:cNvPr id="5" name="TextBox 20"/>
          <p:cNvSpPr txBox="1"/>
          <p:nvPr/>
        </p:nvSpPr>
        <p:spPr>
          <a:xfrm>
            <a:off x="927759" y="507939"/>
            <a:ext cx="10748358" cy="1353820"/>
          </a:xfrm>
          <a:prstGeom prst="rect">
            <a:avLst/>
          </a:prstGeom>
          <a:noFill/>
        </p:spPr>
        <p:txBody>
          <a:bodyPr wrap="square">
            <a:noAutofit/>
          </a:bodyPr>
          <a:lstStyle/>
          <a:p>
            <a:pPr>
              <a:lnSpc>
                <a:spcPct val="200000"/>
              </a:lnSpc>
            </a:pPr>
            <a:r>
              <a:rPr lang="en-US" sz="3400" b="1" dirty="0">
                <a:solidFill>
                  <a:srgbClr val="0070C0"/>
                </a:solidFill>
              </a:rPr>
              <a:t>- Some problems of living in the city.</a:t>
            </a:r>
          </a:p>
        </p:txBody>
      </p:sp>
      <p:sp>
        <p:nvSpPr>
          <p:cNvPr id="7" name="Rectangle 6"/>
          <p:cNvSpPr/>
          <p:nvPr/>
        </p:nvSpPr>
        <p:spPr>
          <a:xfrm>
            <a:off x="1542922" y="1747254"/>
            <a:ext cx="6145903" cy="414791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454062" y="2171578"/>
            <a:ext cx="2591350" cy="584775"/>
          </a:xfrm>
          <a:prstGeom prst="rect">
            <a:avLst/>
          </a:prstGeom>
        </p:spPr>
        <p:txBody>
          <a:bodyPr wrap="none">
            <a:spAutoFit/>
          </a:bodyPr>
          <a:lstStyle/>
          <a:p>
            <a:r>
              <a:rPr lang="en-US" sz="3200" b="1" dirty="0">
                <a:solidFill>
                  <a:srgbClr val="C00000"/>
                </a:solidFill>
                <a:latin typeface="Times New Roman" panose="02020603050405020304" pitchFamily="18" charset="0"/>
                <a:cs typeface="Times New Roman" panose="02020603050405020304" pitchFamily="18" charset="0"/>
                <a:sym typeface="+mn-ea"/>
              </a:rPr>
              <a:t>- air pollution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432134" y="2642773"/>
            <a:ext cx="3044423" cy="584775"/>
          </a:xfrm>
          <a:prstGeom prst="rect">
            <a:avLst/>
          </a:prstGeom>
        </p:spPr>
        <p:txBody>
          <a:bodyPr wrap="none">
            <a:spAutoFit/>
          </a:bodyPr>
          <a:lstStyle/>
          <a:p>
            <a:pPr lvl="0" algn="ctr"/>
            <a:r>
              <a:rPr lang="en-US" sz="3200" b="1" dirty="0">
                <a:solidFill>
                  <a:srgbClr val="C00000"/>
                </a:solidFill>
                <a:latin typeface="Times New Roman" panose="02020603050405020304" pitchFamily="18" charset="0"/>
                <a:cs typeface="Times New Roman" panose="02020603050405020304" pitchFamily="18" charset="0"/>
              </a:rPr>
              <a:t>- too much noise</a:t>
            </a:r>
          </a:p>
        </p:txBody>
      </p:sp>
      <p:sp>
        <p:nvSpPr>
          <p:cNvPr id="16" name="Rectangle 15"/>
          <p:cNvSpPr/>
          <p:nvPr/>
        </p:nvSpPr>
        <p:spPr>
          <a:xfrm>
            <a:off x="2474628" y="3152670"/>
            <a:ext cx="3215945" cy="584775"/>
          </a:xfrm>
          <a:prstGeom prst="rect">
            <a:avLst/>
          </a:prstGeom>
        </p:spPr>
        <p:txBody>
          <a:bodyPr wrap="none">
            <a:spAutoFit/>
          </a:bodyPr>
          <a:lstStyle/>
          <a:p>
            <a:r>
              <a:rPr lang="en-US" sz="3200" b="1" dirty="0">
                <a:solidFill>
                  <a:srgbClr val="C00000"/>
                </a:solidFill>
                <a:latin typeface="Times New Roman" panose="02020603050405020304" pitchFamily="18" charset="0"/>
                <a:cs typeface="Times New Roman" panose="02020603050405020304" pitchFamily="18" charset="0"/>
              </a:rPr>
              <a:t>- high crime rate </a:t>
            </a:r>
          </a:p>
        </p:txBody>
      </p:sp>
      <p:sp>
        <p:nvSpPr>
          <p:cNvPr id="17" name="Rectangle 16"/>
          <p:cNvSpPr/>
          <p:nvPr/>
        </p:nvSpPr>
        <p:spPr>
          <a:xfrm>
            <a:off x="2454062" y="3633962"/>
            <a:ext cx="2747868" cy="584775"/>
          </a:xfrm>
          <a:prstGeom prst="rect">
            <a:avLst/>
          </a:prstGeom>
        </p:spPr>
        <p:txBody>
          <a:bodyPr wrap="none">
            <a:spAutoFit/>
          </a:bodyPr>
          <a:lstStyle/>
          <a:p>
            <a:pPr lvl="0" algn="ctr"/>
            <a:r>
              <a:rPr lang="en-US" sz="3200" b="1" dirty="0">
                <a:solidFill>
                  <a:srgbClr val="C00000"/>
                </a:solidFill>
                <a:latin typeface="Times New Roman" panose="02020603050405020304" pitchFamily="18" charset="0"/>
                <a:cs typeface="Times New Roman" panose="02020603050405020304" pitchFamily="18" charset="0"/>
                <a:sym typeface="+mn-ea"/>
              </a:rPr>
              <a:t>- heavy traffic </a:t>
            </a:r>
          </a:p>
        </p:txBody>
      </p:sp>
      <p:sp>
        <p:nvSpPr>
          <p:cNvPr id="18" name="Rectangle 17"/>
          <p:cNvSpPr/>
          <p:nvPr/>
        </p:nvSpPr>
        <p:spPr>
          <a:xfrm>
            <a:off x="2474628" y="4143859"/>
            <a:ext cx="2023888" cy="584775"/>
          </a:xfrm>
          <a:prstGeom prst="rect">
            <a:avLst/>
          </a:prstGeom>
        </p:spPr>
        <p:txBody>
          <a:bodyPr wrap="none">
            <a:spAutoFit/>
          </a:bodyPr>
          <a:lstStyle/>
          <a:p>
            <a:pPr lvl="0" algn="ctr"/>
            <a:r>
              <a:rPr lang="en-US" sz="3200" b="1" dirty="0">
                <a:solidFill>
                  <a:srgbClr val="C00000"/>
                </a:solidFill>
                <a:latin typeface="Times New Roman" panose="02020603050405020304" pitchFamily="18" charset="0"/>
                <a:cs typeface="Times New Roman" panose="02020603050405020304" pitchFamily="18" charset="0"/>
                <a:sym typeface="+mn-ea"/>
              </a:rPr>
              <a:t>- crowded </a:t>
            </a:r>
          </a:p>
        </p:txBody>
      </p:sp>
      <p:sp>
        <p:nvSpPr>
          <p:cNvPr id="19" name="Rectangle 18"/>
          <p:cNvSpPr/>
          <p:nvPr/>
        </p:nvSpPr>
        <p:spPr>
          <a:xfrm>
            <a:off x="2454062" y="5077878"/>
            <a:ext cx="1962397" cy="584775"/>
          </a:xfrm>
          <a:prstGeom prst="rect">
            <a:avLst/>
          </a:prstGeom>
        </p:spPr>
        <p:txBody>
          <a:bodyPr wrap="none">
            <a:spAutoFit/>
          </a:bodyPr>
          <a:lstStyle/>
          <a:p>
            <a:pPr lvl="0" algn="ctr"/>
            <a:r>
              <a:rPr lang="en-US" sz="3200" b="1" dirty="0">
                <a:solidFill>
                  <a:srgbClr val="C00000"/>
                </a:solidFill>
                <a:latin typeface="Times New Roman" panose="02020603050405020304" pitchFamily="18" charset="0"/>
                <a:cs typeface="Times New Roman" panose="02020603050405020304" pitchFamily="18" charset="0"/>
                <a:sym typeface="+mn-ea"/>
              </a:rPr>
              <a:t>- ……….. </a:t>
            </a:r>
          </a:p>
        </p:txBody>
      </p:sp>
      <p:sp>
        <p:nvSpPr>
          <p:cNvPr id="20" name="Rectangle 19"/>
          <p:cNvSpPr/>
          <p:nvPr/>
        </p:nvSpPr>
        <p:spPr>
          <a:xfrm>
            <a:off x="2432134" y="1697000"/>
            <a:ext cx="2302232" cy="584775"/>
          </a:xfrm>
          <a:prstGeom prst="rect">
            <a:avLst/>
          </a:prstGeom>
        </p:spPr>
        <p:txBody>
          <a:bodyPr wrap="none">
            <a:spAutoFit/>
          </a:bodyPr>
          <a:lstStyle/>
          <a:p>
            <a:pPr lvl="0" algn="ctr">
              <a:spcBef>
                <a:spcPct val="0"/>
              </a:spcBef>
            </a:pPr>
            <a:r>
              <a:rPr lang="en-US" sz="3200" b="1" dirty="0">
                <a:solidFill>
                  <a:srgbClr val="C00000"/>
                </a:solidFill>
                <a:latin typeface="Times New Roman" panose="02020603050405020304" pitchFamily="18" charset="0"/>
                <a:cs typeface="Times New Roman" panose="02020603050405020304" pitchFamily="18" charset="0"/>
              </a:rPr>
              <a:t>- traffic jam</a:t>
            </a:r>
          </a:p>
        </p:txBody>
      </p:sp>
      <p:sp>
        <p:nvSpPr>
          <p:cNvPr id="21" name="Rectangle 20"/>
          <p:cNvSpPr/>
          <p:nvPr/>
        </p:nvSpPr>
        <p:spPr>
          <a:xfrm>
            <a:off x="2474628" y="4682366"/>
            <a:ext cx="3894592" cy="584775"/>
          </a:xfrm>
          <a:prstGeom prst="rect">
            <a:avLst/>
          </a:prstGeom>
        </p:spPr>
        <p:txBody>
          <a:bodyPr wrap="none">
            <a:spAutoFit/>
          </a:bodyPr>
          <a:lstStyle/>
          <a:p>
            <a:r>
              <a:rPr lang="en-US" sz="3200" b="1" dirty="0">
                <a:solidFill>
                  <a:srgbClr val="C00000"/>
                </a:solidFill>
                <a:latin typeface="Times New Roman" panose="02020603050405020304" pitchFamily="18" charset="0"/>
                <a:cs typeface="Times New Roman" panose="02020603050405020304" pitchFamily="18" charset="0"/>
              </a:rPr>
              <a:t>- lack of green spaces</a:t>
            </a:r>
          </a:p>
        </p:txBody>
      </p:sp>
    </p:spTree>
  </p:cSld>
  <p:clrMapOvr>
    <a:masterClrMapping/>
  </p:clrMapOvr>
  <mc:AlternateContent xmlns:mc="http://schemas.openxmlformats.org/markup-compatibility/2006" xmlns:p14="http://schemas.microsoft.com/office/powerpoint/2010/main">
    <mc:Choice Requires="p14">
      <p:transition spd="slow" p14:dur="1750">
        <p:randomBar dir="vert"/>
      </p:transition>
    </mc:Choice>
    <mc:Fallback xmlns="">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p:cNvSpPr txBox="1"/>
          <p:nvPr/>
        </p:nvSpPr>
        <p:spPr>
          <a:xfrm>
            <a:off x="513708" y="0"/>
            <a:ext cx="5992444" cy="904126"/>
          </a:xfrm>
          <a:prstGeom prst="rect">
            <a:avLst/>
          </a:prstGeom>
          <a:noFill/>
        </p:spPr>
        <p:txBody>
          <a:bodyPr wrap="square">
            <a:noAutofit/>
          </a:bodyPr>
          <a:lstStyle/>
          <a:p>
            <a:pPr marL="685800" indent="-685800">
              <a:buFont typeface="Wingdings" panose="05000000000000000000" pitchFamily="2" charset="2"/>
              <a:buChar char="§"/>
            </a:pPr>
            <a:r>
              <a:rPr lang="en-US" sz="5400" b="1" u="sng" dirty="0">
                <a:solidFill>
                  <a:srgbClr val="C00000"/>
                </a:solidFill>
                <a:effectLst>
                  <a:outerShdw blurRad="38100" dist="38100" dir="2700000" algn="tl">
                    <a:srgbClr val="000000">
                      <a:alpha val="43137"/>
                    </a:srgbClr>
                  </a:outerShdw>
                </a:effectLst>
                <a:sym typeface="+mn-ea"/>
              </a:rPr>
              <a:t>Survey</a:t>
            </a:r>
          </a:p>
        </p:txBody>
      </p:sp>
      <p:pic>
        <p:nvPicPr>
          <p:cNvPr id="8" name="Content Placeholder 7" descr="surveyor"/>
          <p:cNvPicPr>
            <a:picLocks noGrp="1" noChangeAspect="1"/>
          </p:cNvPicPr>
          <p:nvPr>
            <p:ph idx="1"/>
          </p:nvPr>
        </p:nvPicPr>
        <p:blipFill>
          <a:blip r:embed="rId3"/>
          <a:stretch>
            <a:fillRect/>
          </a:stretch>
        </p:blipFill>
        <p:spPr>
          <a:xfrm>
            <a:off x="10065491" y="22543"/>
            <a:ext cx="2126509" cy="2371417"/>
          </a:xfrm>
          <a:prstGeom prst="rect">
            <a:avLst/>
          </a:prstGeom>
        </p:spPr>
      </p:pic>
      <p:sp>
        <p:nvSpPr>
          <p:cNvPr id="10" name="TextBox 20"/>
          <p:cNvSpPr txBox="1"/>
          <p:nvPr/>
        </p:nvSpPr>
        <p:spPr>
          <a:xfrm>
            <a:off x="3314807" y="472632"/>
            <a:ext cx="5945505" cy="1401445"/>
          </a:xfrm>
          <a:prstGeom prst="rect">
            <a:avLst/>
          </a:prstGeom>
          <a:noFill/>
        </p:spPr>
        <p:txBody>
          <a:bodyPr wrap="square">
            <a:noAutofit/>
          </a:bodyPr>
          <a:lstStyle/>
          <a:p>
            <a:pPr algn="ctr"/>
            <a:r>
              <a:rPr lang="en-US" sz="4400" b="1" dirty="0">
                <a:solidFill>
                  <a:srgbClr val="C00000"/>
                </a:solidFill>
                <a:effectLst>
                  <a:outerShdw blurRad="38100" dist="38100" dir="2700000" algn="tl">
                    <a:srgbClr val="000000">
                      <a:alpha val="43137"/>
                    </a:srgbClr>
                  </a:outerShdw>
                </a:effectLst>
                <a:sym typeface="+mn-ea"/>
              </a:rPr>
              <a:t>Questions:</a:t>
            </a:r>
          </a:p>
        </p:txBody>
      </p:sp>
      <p:sp>
        <p:nvSpPr>
          <p:cNvPr id="11" name="TextBox 20"/>
          <p:cNvSpPr txBox="1"/>
          <p:nvPr/>
        </p:nvSpPr>
        <p:spPr>
          <a:xfrm>
            <a:off x="1023091" y="1784193"/>
            <a:ext cx="9042400" cy="746125"/>
          </a:xfrm>
          <a:prstGeom prst="rect">
            <a:avLst/>
          </a:prstGeom>
          <a:noFill/>
        </p:spPr>
        <p:txBody>
          <a:bodyPr wrap="square">
            <a:noAutofit/>
          </a:bodyPr>
          <a:lstStyle/>
          <a:p>
            <a:pPr algn="ctr"/>
            <a:r>
              <a:rPr lang="en-US" sz="3200" dirty="0">
                <a:solidFill>
                  <a:schemeClr val="tx1"/>
                </a:solidFill>
                <a:effectLst>
                  <a:outerShdw blurRad="38100" dist="38100" dir="2700000" algn="tl">
                    <a:srgbClr val="000000">
                      <a:alpha val="43137"/>
                    </a:srgbClr>
                  </a:outerShdw>
                </a:effectLst>
                <a:sym typeface="+mn-ea"/>
              </a:rPr>
              <a:t>“What is the biggest problem in your city?”</a:t>
            </a:r>
          </a:p>
          <a:p>
            <a:pPr algn="ctr"/>
            <a:endParaRPr lang="en-US" sz="3200" dirty="0">
              <a:solidFill>
                <a:schemeClr val="tx1"/>
              </a:solidFill>
              <a:effectLst>
                <a:outerShdw blurRad="38100" dist="38100" dir="2700000" algn="tl">
                  <a:srgbClr val="000000">
                    <a:alpha val="43137"/>
                  </a:srgbClr>
                </a:outerShdw>
              </a:effectLst>
              <a:sym typeface="+mn-ea"/>
            </a:endParaRPr>
          </a:p>
        </p:txBody>
      </p:sp>
      <p:sp>
        <p:nvSpPr>
          <p:cNvPr id="12" name="TextBox 20"/>
          <p:cNvSpPr txBox="1"/>
          <p:nvPr/>
        </p:nvSpPr>
        <p:spPr>
          <a:xfrm>
            <a:off x="1023091" y="2441418"/>
            <a:ext cx="9042400" cy="746125"/>
          </a:xfrm>
          <a:prstGeom prst="rect">
            <a:avLst/>
          </a:prstGeom>
          <a:noFill/>
        </p:spPr>
        <p:txBody>
          <a:bodyPr wrap="square">
            <a:noAutofit/>
          </a:bodyPr>
          <a:lstStyle/>
          <a:p>
            <a:pPr algn="ctr"/>
            <a:r>
              <a:rPr lang="en-US" sz="3200" dirty="0">
                <a:solidFill>
                  <a:schemeClr val="tx1"/>
                </a:solidFill>
                <a:effectLst>
                  <a:outerShdw blurRad="38100" dist="38100" dir="2700000" algn="tl">
                    <a:srgbClr val="000000">
                      <a:alpha val="43137"/>
                    </a:srgbClr>
                  </a:outerShdw>
                </a:effectLst>
                <a:sym typeface="+mn-ea"/>
              </a:rPr>
              <a:t>“How does it affect you or your family?”</a:t>
            </a:r>
          </a:p>
        </p:txBody>
      </p:sp>
      <p:sp>
        <p:nvSpPr>
          <p:cNvPr id="13" name="TextBox 20"/>
          <p:cNvSpPr txBox="1"/>
          <p:nvPr/>
        </p:nvSpPr>
        <p:spPr>
          <a:xfrm>
            <a:off x="1175491" y="3063718"/>
            <a:ext cx="9042400" cy="746125"/>
          </a:xfrm>
          <a:prstGeom prst="rect">
            <a:avLst/>
          </a:prstGeom>
          <a:noFill/>
        </p:spPr>
        <p:txBody>
          <a:bodyPr wrap="square">
            <a:noAutofit/>
          </a:bodyPr>
          <a:lstStyle/>
          <a:p>
            <a:pPr algn="ctr"/>
            <a:r>
              <a:rPr lang="en-US" sz="3200" dirty="0">
                <a:solidFill>
                  <a:schemeClr val="tx1"/>
                </a:solidFill>
                <a:effectLst>
                  <a:outerShdw blurRad="38100" dist="38100" dir="2700000" algn="tl">
                    <a:srgbClr val="000000">
                      <a:alpha val="43137"/>
                    </a:srgbClr>
                  </a:outerShdw>
                </a:effectLst>
                <a:sym typeface="+mn-ea"/>
              </a:rPr>
              <a:t>“What do you think is the best solution to 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iterate type="lt">
                                    <p:tmAbs val="100"/>
                                  </p:iterate>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iterate type="lt">
                                    <p:tmAbs val="50"/>
                                  </p:iterate>
                                  <p:childTnLst>
                                    <p:set>
                                      <p:cBhvr>
                                        <p:cTn id="2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iterate type="lt">
                                    <p:tmAbs val="50"/>
                                  </p:iterate>
                                  <p:childTnLst>
                                    <p:set>
                                      <p:cBhvr>
                                        <p:cTn id="2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iterate type="lt">
                                    <p:tmAbs val="50"/>
                                  </p:iterate>
                                  <p:childTnLst>
                                    <p:set>
                                      <p:cBhvr>
                                        <p:cTn id="3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p:cNvGrpSpPr>
            <a:grpSpLocks noGrp="1" noUngrp="1" noRot="1" noChangeAspect="1" noMove="1" noResize="1"/>
          </p:cNvGrpSpPr>
          <p:nvPr/>
        </p:nvGrpSpPr>
        <p:grpSpPr>
          <a:xfrm flipH="1">
            <a:off x="-18231" y="-1504"/>
            <a:ext cx="4527885" cy="2330553"/>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38838"/>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649" b="99"/>
          <a:stretch>
            <a:fillRect/>
          </a:stretch>
        </p:blipFill>
        <p:spPr>
          <a:xfrm>
            <a:off x="-1" y="1"/>
            <a:ext cx="12192000" cy="6857922"/>
          </a:xfrm>
          <a:prstGeom prst="rect">
            <a:avLst/>
          </a:prstGeom>
        </p:spPr>
      </p:pic>
      <p:pic>
        <p:nvPicPr>
          <p:cNvPr id="2" name="Picture 1" descr="38838"/>
          <p:cNvPicPr>
            <a:picLocks noChangeAspect="1"/>
          </p:cNvPicPr>
          <p:nvPr/>
        </p:nvPicPr>
        <p:blipFill rotWithShape="1">
          <a:blip r:embed="rId4">
            <a:extLst>
              <a:ext uri="{BEBA8EAE-BF5A-486C-A8C5-ECC9F3942E4B}">
                <a14:imgProps xmlns:a14="http://schemas.microsoft.com/office/drawing/2010/main">
                  <a14:imgLayer r:embed="rId3">
                    <a14:imgEffect>
                      <a14:saturation sat="200000"/>
                    </a14:imgEffect>
                  </a14:imgLayer>
                </a14:imgProps>
              </a:ext>
            </a:extLst>
          </a:blip>
          <a:srcRect l="44224" t="1649" b="99"/>
          <a:stretch>
            <a:fillRect/>
          </a:stretch>
        </p:blipFill>
        <p:spPr>
          <a:xfrm>
            <a:off x="5373605" y="65612"/>
            <a:ext cx="6800164" cy="6857922"/>
          </a:xfrm>
          <a:prstGeom prst="ellipse">
            <a:avLst/>
          </a:prstGeom>
        </p:spPr>
      </p:pic>
      <p:grpSp>
        <p:nvGrpSpPr>
          <p:cNvPr id="3" name="Group 2"/>
          <p:cNvGrpSpPr/>
          <p:nvPr/>
        </p:nvGrpSpPr>
        <p:grpSpPr>
          <a:xfrm>
            <a:off x="18231" y="316881"/>
            <a:ext cx="9119446" cy="867709"/>
            <a:chOff x="3034454" y="307340"/>
            <a:chExt cx="9119446" cy="867709"/>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307340"/>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9" name="TextBox 40"/>
            <p:cNvSpPr txBox="1"/>
            <p:nvPr/>
          </p:nvSpPr>
          <p:spPr>
            <a:xfrm>
              <a:off x="5632792" y="313275"/>
              <a:ext cx="6521108" cy="861774"/>
            </a:xfrm>
            <a:prstGeom prst="rect">
              <a:avLst/>
            </a:prstGeom>
            <a:noFill/>
          </p:spPr>
          <p:txBody>
            <a:bodyPr wrap="square" rtlCol="0">
              <a:spAutoFit/>
            </a:bodyPr>
            <a:lstStyle/>
            <a:p>
              <a:r>
                <a:rPr lang="en-US" sz="5000" b="1" dirty="0">
                  <a:solidFill>
                    <a:schemeClr val="bg1"/>
                  </a:solidFill>
                  <a:latin typeface="Myriad Pro" pitchFamily="34" charset="0"/>
                </a:rPr>
                <a:t>CITY LIFE</a:t>
              </a:r>
            </a:p>
          </p:txBody>
        </p:sp>
      </p:grpSp>
      <p:sp>
        <p:nvSpPr>
          <p:cNvPr id="12" name="Rounded Rectangle 13"/>
          <p:cNvSpPr/>
          <p:nvPr/>
        </p:nvSpPr>
        <p:spPr>
          <a:xfrm>
            <a:off x="722268" y="1356827"/>
            <a:ext cx="48185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1629159" y="1445161"/>
            <a:ext cx="4712984" cy="492443"/>
          </a:xfrm>
          <a:prstGeom prst="rect">
            <a:avLst/>
          </a:prstGeom>
          <a:noFill/>
        </p:spPr>
        <p:txBody>
          <a:bodyPr wrap="square" rtlCol="0">
            <a:spAutoFit/>
          </a:bodyPr>
          <a:lstStyle/>
          <a:p>
            <a:r>
              <a:rPr lang="en-US" sz="2600" b="1" dirty="0">
                <a:solidFill>
                  <a:schemeClr val="bg1"/>
                </a:solidFill>
              </a:rPr>
              <a:t>LESSON 5: SKILLS 1</a:t>
            </a:r>
          </a:p>
        </p:txBody>
      </p:sp>
      <p:grpSp>
        <p:nvGrpSpPr>
          <p:cNvPr id="14" name="Group 13"/>
          <p:cNvGrpSpPr/>
          <p:nvPr/>
        </p:nvGrpSpPr>
        <p:grpSpPr>
          <a:xfrm>
            <a:off x="177800" y="1187897"/>
            <a:ext cx="990895" cy="941618"/>
            <a:chOff x="2766630" y="1746890"/>
            <a:chExt cx="990895" cy="941618"/>
          </a:xfrm>
        </p:grpSpPr>
        <p:pic>
          <p:nvPicPr>
            <p:cNvPr id="15" name="Picture 14"/>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17" name="Oval 16"/>
          <p:cNvSpPr/>
          <p:nvPr/>
        </p:nvSpPr>
        <p:spPr>
          <a:xfrm>
            <a:off x="5313741" y="32767"/>
            <a:ext cx="6949217" cy="6858000"/>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b="1" dirty="0">
                <a:solidFill>
                  <a:srgbClr val="AD4F0F"/>
                </a:solidFill>
              </a:rPr>
              <a:t>leftover</a:t>
            </a:r>
            <a:r>
              <a:rPr lang="en-US" sz="5400" b="1" dirty="0">
                <a:solidFill>
                  <a:srgbClr val="AD4F0F"/>
                </a:solidFill>
              </a:rPr>
              <a:t>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thức ăn thừa</a:t>
            </a:r>
          </a:p>
        </p:txBody>
      </p:sp>
      <p:sp>
        <p:nvSpPr>
          <p:cNvPr id="2" name="Rectangle 1"/>
          <p:cNvSpPr/>
          <p:nvPr/>
        </p:nvSpPr>
        <p:spPr>
          <a:xfrm>
            <a:off x="1790009" y="3082855"/>
            <a:ext cx="2997835" cy="829945"/>
          </a:xfrm>
          <a:prstGeom prst="rect">
            <a:avLst/>
          </a:prstGeom>
        </p:spPr>
        <p:txBody>
          <a:bodyPr wrap="none">
            <a:spAutoFit/>
          </a:bodyPr>
          <a:lstStyle/>
          <a:p>
            <a:pPr algn="ctr"/>
            <a:r>
              <a:rPr lang="en-US" sz="4800" b="1">
                <a:solidFill>
                  <a:schemeClr val="accent5">
                    <a:lumMod val="50000"/>
                  </a:schemeClr>
                </a:solidFill>
              </a:rPr>
              <a:t>/ˈleftəʊvə/</a:t>
            </a:r>
          </a:p>
        </p:txBody>
      </p:sp>
      <p:sp>
        <p:nvSpPr>
          <p:cNvPr id="15" name="TextBox 14"/>
          <p:cNvSpPr txBox="1"/>
          <p:nvPr/>
        </p:nvSpPr>
        <p:spPr>
          <a:xfrm>
            <a:off x="3600137" y="0"/>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6083944" y="854674"/>
            <a:ext cx="5416550" cy="64516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food remaining after meal.</a:t>
            </a:r>
          </a:p>
        </p:txBody>
      </p:sp>
      <p:pic>
        <p:nvPicPr>
          <p:cNvPr id="14" name="Content Placeholder 13" descr="Leftovers-08122016"/>
          <p:cNvPicPr>
            <a:picLocks noGrp="1" noChangeAspect="1"/>
          </p:cNvPicPr>
          <p:nvPr>
            <p:ph sz="half" idx="1"/>
          </p:nvPr>
        </p:nvPicPr>
        <p:blipFill>
          <a:blip r:embed="rId5"/>
          <a:stretch>
            <a:fillRect/>
          </a:stretch>
        </p:blipFill>
        <p:spPr>
          <a:xfrm>
            <a:off x="6083944" y="1972638"/>
            <a:ext cx="5546402" cy="3376433"/>
          </a:xfrm>
          <a:prstGeom prst="rect">
            <a:avLst/>
          </a:prstGeom>
        </p:spPr>
      </p:pic>
      <p:pic>
        <p:nvPicPr>
          <p:cNvPr id="17" name="leftover">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17195" y="1693545"/>
            <a:ext cx="994410" cy="9944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6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7"/>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biogas (n)</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khí sinh học</a:t>
            </a:r>
          </a:p>
        </p:txBody>
      </p:sp>
      <p:sp>
        <p:nvSpPr>
          <p:cNvPr id="2" name="Rectangle 1"/>
          <p:cNvSpPr/>
          <p:nvPr/>
        </p:nvSpPr>
        <p:spPr>
          <a:xfrm>
            <a:off x="1410914" y="3082855"/>
            <a:ext cx="3756025" cy="829945"/>
          </a:xfrm>
          <a:prstGeom prst="rect">
            <a:avLst/>
          </a:prstGeom>
        </p:spPr>
        <p:txBody>
          <a:bodyPr wrap="none">
            <a:spAutoFit/>
          </a:bodyPr>
          <a:lstStyle/>
          <a:p>
            <a:pPr algn="ctr"/>
            <a:r>
              <a:rPr lang="en-US" sz="4800" b="1">
                <a:solidFill>
                  <a:schemeClr val="accent5">
                    <a:lumMod val="50000"/>
                  </a:schemeClr>
                </a:solidFill>
              </a:rPr>
              <a:t>/ˈbaɪ.əʊˌɡæs/</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6" name="biogas">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3082925"/>
            <a:ext cx="840105" cy="8401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8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293280611"/>
              </p:ext>
            </p:extLst>
          </p:nvPr>
        </p:nvGraphicFramePr>
        <p:xfrm>
          <a:off x="623570" y="1152004"/>
          <a:ext cx="11174730" cy="2607945"/>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756920">
                <a:tc>
                  <a:txBody>
                    <a:bodyPr/>
                    <a:lstStyle/>
                    <a:p>
                      <a:pPr algn="ctr"/>
                      <a:r>
                        <a:rPr lang="en-US" sz="2800" b="1" dirty="0">
                          <a:solidFill>
                            <a:srgbClr val="0070C0"/>
                          </a:solidFill>
                        </a:rPr>
                        <a:t>New words</a:t>
                      </a:r>
                    </a:p>
                  </a:txBody>
                  <a:tcPr anchor="ctr"/>
                </a:tc>
                <a:tc>
                  <a:txBody>
                    <a:bodyPr/>
                    <a:lstStyle/>
                    <a:p>
                      <a:pPr algn="ctr"/>
                      <a:r>
                        <a:rPr lang="en-US" sz="2800" b="1" dirty="0">
                          <a:solidFill>
                            <a:srgbClr val="0070C0"/>
                          </a:solidFill>
                        </a:rPr>
                        <a:t>Pronunciation</a:t>
                      </a:r>
                    </a:p>
                  </a:txBody>
                  <a:tcPr anchor="ctr"/>
                </a:tc>
                <a:tc>
                  <a:txBody>
                    <a:bodyPr/>
                    <a:lstStyle/>
                    <a:p>
                      <a:pPr algn="ctr"/>
                      <a:r>
                        <a:rPr lang="en-US" sz="2800" b="1" dirty="0">
                          <a:solidFill>
                            <a:srgbClr val="0070C0"/>
                          </a:solidFill>
                        </a:rPr>
                        <a:t>Meaning</a:t>
                      </a:r>
                    </a:p>
                  </a:txBody>
                  <a:tcPr anchor="ctr"/>
                </a:tc>
                <a:extLst>
                  <a:ext uri="{0D108BD9-81ED-4DB2-BD59-A6C34878D82A}">
                    <a16:rowId xmlns:a16="http://schemas.microsoft.com/office/drawing/2014/main"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leftover (n)</a:t>
                      </a: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/ˈleftəʊvə/</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 ăn thừa</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2. biogas (n) </a:t>
                      </a:r>
                      <a:endParaRPr lang="en-US" sz="3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/ˈbaɪ.əʊˌɡæs/</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khí</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sinh</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6" name="TextBox 5"/>
          <p:cNvSpPr txBox="1"/>
          <p:nvPr/>
        </p:nvSpPr>
        <p:spPr>
          <a:xfrm>
            <a:off x="3633385" y="183287"/>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pic>
        <p:nvPicPr>
          <p:cNvPr id="2" name="leftove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8265" y="1875630"/>
            <a:ext cx="702310" cy="702310"/>
          </a:xfrm>
          <a:prstGeom prst="rect">
            <a:avLst/>
          </a:prstGeom>
        </p:spPr>
      </p:pic>
      <p:pic>
        <p:nvPicPr>
          <p:cNvPr id="5" name="biogas">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95567" y="2825092"/>
            <a:ext cx="687705" cy="687705"/>
          </a:xfrm>
          <a:prstGeom prst="rect">
            <a:avLst/>
          </a:prstGeom>
        </p:spPr>
      </p:pic>
      <p:sp>
        <p:nvSpPr>
          <p:cNvPr id="13" name="Text Box 12"/>
          <p:cNvSpPr txBox="1"/>
          <p:nvPr/>
        </p:nvSpPr>
        <p:spPr>
          <a:xfrm>
            <a:off x="1220470" y="-1108075"/>
            <a:ext cx="2595245" cy="583565"/>
          </a:xfrm>
          <a:prstGeom prst="rect">
            <a:avLst/>
          </a:prstGeom>
          <a:solidFill>
            <a:srgbClr val="CCE3B5"/>
          </a:solidFill>
        </p:spPr>
        <p:txBody>
          <a:bodyPr wrap="square" rtlCol="0" anchor="t">
            <a:spAutoFit/>
          </a:bodyPr>
          <a:lstStyle/>
          <a:p>
            <a:r>
              <a:rPr lang="en-US" sz="3200"/>
              <a:t>1. food waste</a:t>
            </a:r>
          </a:p>
        </p:txBody>
      </p:sp>
      <p:sp>
        <p:nvSpPr>
          <p:cNvPr id="14" name="Text Box 13"/>
          <p:cNvSpPr txBox="1"/>
          <p:nvPr/>
        </p:nvSpPr>
        <p:spPr>
          <a:xfrm>
            <a:off x="623570" y="7815580"/>
            <a:ext cx="3192145" cy="583565"/>
          </a:xfrm>
          <a:prstGeom prst="rect">
            <a:avLst/>
          </a:prstGeom>
          <a:solidFill>
            <a:srgbClr val="BFE7FA"/>
          </a:solidFill>
        </p:spPr>
        <p:txBody>
          <a:bodyPr wrap="square" rtlCol="0" anchor="t">
            <a:spAutoFit/>
          </a:bodyPr>
          <a:lstStyle/>
          <a:p>
            <a:r>
              <a:rPr lang="en-US" sz="3200"/>
              <a:t>2. learning space</a:t>
            </a:r>
          </a:p>
        </p:txBody>
      </p:sp>
      <p:sp>
        <p:nvSpPr>
          <p:cNvPr id="15" name="Text Box 14"/>
          <p:cNvSpPr txBox="1"/>
          <p:nvPr/>
        </p:nvSpPr>
        <p:spPr>
          <a:xfrm>
            <a:off x="12564745" y="7815580"/>
            <a:ext cx="2240280" cy="583565"/>
          </a:xfrm>
          <a:prstGeom prst="rect">
            <a:avLst/>
          </a:prstGeom>
          <a:solidFill>
            <a:srgbClr val="FCD7CC"/>
          </a:solidFill>
        </p:spPr>
        <p:txBody>
          <a:bodyPr wrap="square" rtlCol="0" anchor="t">
            <a:spAutoFit/>
          </a:bodyPr>
          <a:lstStyle/>
          <a:p>
            <a:r>
              <a:rPr lang="en-US" sz="3200"/>
              <a:t>3. leftovers</a:t>
            </a:r>
          </a:p>
        </p:txBody>
      </p:sp>
      <p:sp>
        <p:nvSpPr>
          <p:cNvPr id="16" name="Text Box 15"/>
          <p:cNvSpPr txBox="1"/>
          <p:nvPr/>
        </p:nvSpPr>
        <p:spPr>
          <a:xfrm>
            <a:off x="9342755" y="-1621155"/>
            <a:ext cx="2240280" cy="583565"/>
          </a:xfrm>
          <a:prstGeom prst="rect">
            <a:avLst/>
          </a:prstGeom>
          <a:solidFill>
            <a:srgbClr val="FAD8A3"/>
          </a:solidFill>
        </p:spPr>
        <p:txBody>
          <a:bodyPr wrap="square" rtlCol="0" anchor="t">
            <a:spAutoFit/>
          </a:bodyPr>
          <a:lstStyle/>
          <a:p>
            <a:r>
              <a:rPr lang="en-US" sz="3200"/>
              <a:t>4. cafeteria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2868" y="737746"/>
            <a:ext cx="5245100" cy="1200329"/>
          </a:xfrm>
          <a:prstGeom prst="rect">
            <a:avLst/>
          </a:prstGeom>
          <a:noFill/>
          <a:effectLst/>
        </p:spPr>
        <p:txBody>
          <a:bodyPr wrap="square" rtlCol="0">
            <a:spAutoFit/>
          </a:bodyPr>
          <a:lstStyle/>
          <a:p>
            <a:pPr algn="ctr"/>
            <a:r>
              <a:rPr lang="en-US" sz="7200" b="1" dirty="0">
                <a:solidFill>
                  <a:schemeClr val="accent5">
                    <a:lumMod val="75000"/>
                  </a:schemeClr>
                </a:solidFill>
                <a:sym typeface="+mn-ea"/>
              </a:rPr>
              <a:t>I. READING</a:t>
            </a:r>
            <a:endParaRPr lang="en-US" sz="7200" b="1" dirty="0">
              <a:solidFill>
                <a:schemeClr val="accent5">
                  <a:lumMod val="75000"/>
                </a:schemeClr>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4272189168"/>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153</TotalTime>
  <Words>1346</Words>
  <Application>Microsoft Office PowerPoint</Application>
  <PresentationFormat>Widescreen</PresentationFormat>
  <Paragraphs>201</Paragraphs>
  <Slides>29</Slides>
  <Notes>20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Algerian</vt:lpstr>
      <vt:lpstr>Arial</vt:lpstr>
      <vt:lpstr>Bahnschrift</vt:lpstr>
      <vt:lpstr>Calibri</vt:lpstr>
      <vt:lpstr>Calibri Light</vt:lpstr>
      <vt:lpstr>Myriad Pro</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Hạnh Nhân Nguyễn Thị</cp:lastModifiedBy>
  <cp:revision>309</cp:revision>
  <dcterms:created xsi:type="dcterms:W3CDTF">2020-12-09T02:04:00Z</dcterms:created>
  <dcterms:modified xsi:type="dcterms:W3CDTF">2024-10-01T13:10:12Z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