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644" r:id="rId2"/>
    <p:sldId id="635" r:id="rId3"/>
    <p:sldId id="637" r:id="rId4"/>
    <p:sldId id="643" r:id="rId5"/>
    <p:sldId id="624" r:id="rId6"/>
    <p:sldId id="625" r:id="rId7"/>
    <p:sldId id="626" r:id="rId8"/>
    <p:sldId id="599" r:id="rId9"/>
    <p:sldId id="627" r:id="rId10"/>
    <p:sldId id="628" r:id="rId11"/>
    <p:sldId id="645" r:id="rId12"/>
    <p:sldId id="456" r:id="rId13"/>
    <p:sldId id="648" r:id="rId14"/>
    <p:sldId id="629" r:id="rId15"/>
    <p:sldId id="457" r:id="rId16"/>
    <p:sldId id="604" r:id="rId17"/>
    <p:sldId id="646" r:id="rId18"/>
    <p:sldId id="605" r:id="rId19"/>
    <p:sldId id="631" r:id="rId20"/>
    <p:sldId id="647" r:id="rId21"/>
    <p:sldId id="632" r:id="rId22"/>
    <p:sldId id="314" r:id="rId23"/>
    <p:sldId id="330" r:id="rId24"/>
    <p:sldId id="634" r:id="rId25"/>
    <p:sldId id="638" r:id="rId26"/>
    <p:sldId id="639" r:id="rId27"/>
    <p:sldId id="640" r:id="rId28"/>
    <p:sldId id="641" r:id="rId29"/>
    <p:sldId id="64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2727"/>
    <a:srgbClr val="009999"/>
    <a:srgbClr val="0099CC"/>
    <a:srgbClr val="F0AE2C"/>
    <a:srgbClr val="F9D00F"/>
    <a:srgbClr val="FBD9DA"/>
    <a:srgbClr val="FCE8C6"/>
    <a:srgbClr val="D4E1B1"/>
    <a:srgbClr val="F96D7F"/>
    <a:srgbClr val="FFC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78" d="100"/>
          <a:sy n="78" d="100"/>
        </p:scale>
        <p:origin x="1027" y="77"/>
      </p:cViewPr>
      <p:guideLst>
        <p:guide orient="horz" pos="2162"/>
        <p:guide pos="38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2024-09-27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2024-09-27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125899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150066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3254908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1335034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28</a:t>
            </a:fld>
            <a:endParaRPr lang="en-US"/>
          </a:p>
        </p:txBody>
      </p:sp>
    </p:spTree>
    <p:extLst>
      <p:ext uri="{BB962C8B-B14F-4D97-AF65-F5344CB8AC3E}">
        <p14:creationId xmlns:p14="http://schemas.microsoft.com/office/powerpoint/2010/main" val="32366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29</a:t>
            </a:fld>
            <a:endParaRPr lang="en-US"/>
          </a:p>
        </p:txBody>
      </p:sp>
    </p:spTree>
    <p:extLst>
      <p:ext uri="{BB962C8B-B14F-4D97-AF65-F5344CB8AC3E}">
        <p14:creationId xmlns:p14="http://schemas.microsoft.com/office/powerpoint/2010/main" val="374272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034179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102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2024-09-27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2024-09-27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2024-09-27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2024-09-27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2024-09-27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2024-09-27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2024-09-27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2024-09-27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2024-09-27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2024-09-27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2024-09-27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2024-09-27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microsoft.com/office/2007/relationships/media" Target="../media/media5.mp3"/><Relationship Id="rId7"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6.mp3"/><Relationship Id="rId5" Type="http://schemas.microsoft.com/office/2007/relationships/media" Target="../media/media6.mp3"/><Relationship Id="rId4" Type="http://schemas.openxmlformats.org/officeDocument/2006/relationships/audio" Target="../media/media5.mp3"/><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8826" y="0"/>
            <a:ext cx="12054348" cy="6725265"/>
          </a:xfrm>
          <a:prstGeom prst="rect">
            <a:avLst/>
          </a:prstGeom>
        </p:spPr>
      </p:pic>
      <p:grpSp>
        <p:nvGrpSpPr>
          <p:cNvPr id="6" name="Group 5"/>
          <p:cNvGrpSpPr/>
          <p:nvPr/>
        </p:nvGrpSpPr>
        <p:grpSpPr>
          <a:xfrm>
            <a:off x="2750284" y="-20302"/>
            <a:ext cx="9229006" cy="881116"/>
            <a:chOff x="3034454" y="307340"/>
            <a:chExt cx="9229006" cy="881116"/>
          </a:xfrm>
        </p:grpSpPr>
        <p:grpSp>
          <p:nvGrpSpPr>
            <p:cNvPr id="7" name="Group 6"/>
            <p:cNvGrpSpPr/>
            <p:nvPr/>
          </p:nvGrpSpPr>
          <p:grpSpPr>
            <a:xfrm>
              <a:off x="4871957" y="413386"/>
              <a:ext cx="712319" cy="709214"/>
              <a:chOff x="2180974" y="148629"/>
              <a:chExt cx="712319" cy="709214"/>
            </a:xfrm>
          </p:grpSpPr>
          <p:sp>
            <p:nvSpPr>
              <p:cNvPr id="11" name="Oval 10"/>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hord 11"/>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8" name="TextBox 39"/>
            <p:cNvSpPr txBox="1"/>
            <p:nvPr/>
          </p:nvSpPr>
          <p:spPr>
            <a:xfrm>
              <a:off x="3034454" y="307340"/>
              <a:ext cx="2089150" cy="861774"/>
            </a:xfrm>
            <a:prstGeom prst="rect">
              <a:avLst/>
            </a:prstGeom>
            <a:noFill/>
          </p:spPr>
          <p:txBody>
            <a:bodyPr wrap="square" rtlCol="0">
              <a:spAutoFit/>
            </a:bodyPr>
            <a:lstStyle/>
            <a:p>
              <a:pPr algn="ctr"/>
              <a:r>
                <a:rPr lang="en-US" sz="5000" b="1" dirty="0">
                  <a:solidFill>
                    <a:srgbClr val="C00000"/>
                  </a:solidFill>
                  <a:latin typeface="Myriad Pro" pitchFamily="34" charset="0"/>
                </a:rPr>
                <a:t>Unit</a:t>
              </a:r>
            </a:p>
          </p:txBody>
        </p:sp>
        <p:sp>
          <p:nvSpPr>
            <p:cNvPr id="9" name="TextBox 16"/>
            <p:cNvSpPr txBox="1"/>
            <p:nvPr/>
          </p:nvSpPr>
          <p:spPr>
            <a:xfrm>
              <a:off x="4853882" y="396833"/>
              <a:ext cx="730394" cy="706755"/>
            </a:xfrm>
            <a:prstGeom prst="rect">
              <a:avLst/>
            </a:prstGeom>
            <a:noFill/>
          </p:spPr>
          <p:txBody>
            <a:bodyPr wrap="square" rtlCol="0">
              <a:spAutoFit/>
            </a:bodyPr>
            <a:lstStyle/>
            <a:p>
              <a:pPr algn="ctr"/>
              <a:r>
                <a:rPr lang="en-US" sz="4000" b="1">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0" name="TextBox 40"/>
            <p:cNvSpPr txBox="1"/>
            <p:nvPr/>
          </p:nvSpPr>
          <p:spPr>
            <a:xfrm>
              <a:off x="5742352" y="326682"/>
              <a:ext cx="6521108" cy="861774"/>
            </a:xfrm>
            <a:prstGeom prst="rect">
              <a:avLst/>
            </a:prstGeom>
            <a:noFill/>
          </p:spPr>
          <p:txBody>
            <a:bodyPr wrap="square" rtlCol="0">
              <a:spAutoFit/>
            </a:bodyPr>
            <a:lstStyle/>
            <a:p>
              <a:r>
                <a:rPr lang="en-US" sz="5000" b="1" dirty="0">
                  <a:solidFill>
                    <a:srgbClr val="C00000"/>
                  </a:solidFill>
                  <a:latin typeface="Myriad Pro" pitchFamily="34" charset="0"/>
                </a:rPr>
                <a:t>CITY LIFE</a:t>
              </a:r>
            </a:p>
          </p:txBody>
        </p:sp>
      </p:grpSp>
      <p:sp>
        <p:nvSpPr>
          <p:cNvPr id="14" name="TextBox 35"/>
          <p:cNvSpPr txBox="1"/>
          <p:nvPr/>
        </p:nvSpPr>
        <p:spPr>
          <a:xfrm>
            <a:off x="4005141" y="841472"/>
            <a:ext cx="2043838" cy="584775"/>
          </a:xfrm>
          <a:prstGeom prst="rect">
            <a:avLst/>
          </a:prstGeom>
          <a:noFill/>
        </p:spPr>
        <p:txBody>
          <a:bodyPr wrap="square" rtlCol="0">
            <a:spAutoFit/>
          </a:bodyPr>
          <a:lstStyle/>
          <a:p>
            <a:r>
              <a:rPr lang="en-US" sz="3200" b="1" dirty="0">
                <a:solidFill>
                  <a:schemeClr val="bg1"/>
                </a:solidFill>
              </a:rPr>
              <a:t>LESSON 4:</a:t>
            </a:r>
          </a:p>
        </p:txBody>
      </p:sp>
      <p:grpSp>
        <p:nvGrpSpPr>
          <p:cNvPr id="15" name="Group 14"/>
          <p:cNvGrpSpPr/>
          <p:nvPr/>
        </p:nvGrpSpPr>
        <p:grpSpPr>
          <a:xfrm>
            <a:off x="3044028" y="691290"/>
            <a:ext cx="990895" cy="941618"/>
            <a:chOff x="2766630" y="1746890"/>
            <a:chExt cx="990895" cy="941618"/>
          </a:xfrm>
        </p:grpSpPr>
        <p:pic>
          <p:nvPicPr>
            <p:cNvPr id="16" name="Picture 15"/>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7" name="Picture 16"/>
            <p:cNvPicPr>
              <a:picLocks noChangeAspect="1"/>
            </p:cNvPicPr>
            <p:nvPr/>
          </p:nvPicPr>
          <p:blipFill rotWithShape="1">
            <a:blip r:embed="rId5"/>
            <a:srcRect t="5582"/>
            <a:stretch>
              <a:fillRect/>
            </a:stretch>
          </p:blipFill>
          <p:spPr>
            <a:xfrm>
              <a:off x="2906617" y="1968106"/>
              <a:ext cx="710920" cy="499184"/>
            </a:xfrm>
            <a:prstGeom prst="rect">
              <a:avLst/>
            </a:prstGeom>
          </p:spPr>
        </p:pic>
      </p:grpSp>
      <p:sp>
        <p:nvSpPr>
          <p:cNvPr id="5" name="Rectangle 4"/>
          <p:cNvSpPr/>
          <p:nvPr/>
        </p:nvSpPr>
        <p:spPr>
          <a:xfrm>
            <a:off x="6355008" y="837685"/>
            <a:ext cx="3138167" cy="553998"/>
          </a:xfrm>
          <a:prstGeom prst="rect">
            <a:avLst/>
          </a:prstGeom>
          <a:noFill/>
        </p:spPr>
        <p:txBody>
          <a:bodyPr wrap="none">
            <a:spAutoFit/>
          </a:bodyPr>
          <a:lstStyle/>
          <a:p>
            <a:pPr lvl="0"/>
            <a:r>
              <a:rPr lang="en-US" sz="3000" b="1" dirty="0">
                <a:solidFill>
                  <a:prstClr val="white"/>
                </a:solidFill>
              </a:rPr>
              <a:t>COMMUNICATION</a:t>
            </a:r>
          </a:p>
        </p:txBody>
      </p:sp>
    </p:spTree>
    <p:extLst>
      <p:ext uri="{BB962C8B-B14F-4D97-AF65-F5344CB8AC3E}">
        <p14:creationId xmlns:p14="http://schemas.microsoft.com/office/powerpoint/2010/main" val="74769496"/>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decel="100000"/>
                                        <p:tgtEl>
                                          <p:spTgt spid="6"/>
                                        </p:tgtEl>
                                      </p:cBhvr>
                                    </p:animEffect>
                                    <p:anim calcmode="lin" valueType="num">
                                      <p:cBhvr>
                                        <p:cTn id="8" dur="400" decel="100000" fill="hold"/>
                                        <p:tgtEl>
                                          <p:spTgt spid="6"/>
                                        </p:tgtEl>
                                        <p:attrNameLst>
                                          <p:attrName>style.rotation</p:attrName>
                                        </p:attrNameLst>
                                      </p:cBhvr>
                                      <p:tavLst>
                                        <p:tav tm="0">
                                          <p:val>
                                            <p:fltVal val="-90"/>
                                          </p:val>
                                        </p:tav>
                                        <p:tav tm="100000">
                                          <p:val>
                                            <p:fltVal val="0"/>
                                          </p:val>
                                        </p:tav>
                                      </p:tavLst>
                                    </p:anim>
                                    <p:anim calcmode="lin" valueType="num">
                                      <p:cBhvr>
                                        <p:cTn id="9" dur="400" decel="100000" fill="hold"/>
                                        <p:tgtEl>
                                          <p:spTgt spid="6"/>
                                        </p:tgtEl>
                                        <p:attrNameLst>
                                          <p:attrName>ppt_x</p:attrName>
                                        </p:attrNameLst>
                                      </p:cBhvr>
                                      <p:tavLst>
                                        <p:tav tm="0">
                                          <p:val>
                                            <p:strVal val="#ppt_x+0.4"/>
                                          </p:val>
                                        </p:tav>
                                        <p:tav tm="100000">
                                          <p:val>
                                            <p:strVal val="#ppt_x-0.05"/>
                                          </p:val>
                                        </p:tav>
                                      </p:tavLst>
                                    </p:anim>
                                    <p:anim calcmode="lin" valueType="num">
                                      <p:cBhvr>
                                        <p:cTn id="10" dur="400" decel="100000" fill="hold"/>
                                        <p:tgtEl>
                                          <p:spTgt spid="6"/>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3972" y="214733"/>
            <a:ext cx="6599616" cy="2018030"/>
          </a:xfrm>
          <a:prstGeom prst="rect">
            <a:avLst/>
          </a:prstGeom>
        </p:spPr>
      </p:pic>
      <p:pic>
        <p:nvPicPr>
          <p:cNvPr id="6" name="Content Placeholder 5"/>
          <p:cNvPicPr>
            <a:picLocks noGrp="1" noChangeAspect="1"/>
          </p:cNvPicPr>
          <p:nvPr>
            <p:ph idx="1"/>
          </p:nvPr>
        </p:nvPicPr>
        <p:blipFill>
          <a:blip r:embed="rId4"/>
          <a:stretch>
            <a:fillRect/>
          </a:stretch>
        </p:blipFill>
        <p:spPr>
          <a:xfrm>
            <a:off x="173171" y="2487398"/>
            <a:ext cx="6695358" cy="2047240"/>
          </a:xfrm>
          <a:prstGeom prst="rect">
            <a:avLst/>
          </a:prstGeom>
        </p:spPr>
      </p:pic>
      <p:sp>
        <p:nvSpPr>
          <p:cNvPr id="26" name="Right Arrow 25"/>
          <p:cNvSpPr/>
          <p:nvPr/>
        </p:nvSpPr>
        <p:spPr>
          <a:xfrm>
            <a:off x="6943888" y="2026706"/>
            <a:ext cx="736600" cy="666750"/>
          </a:xfrm>
          <a:prstGeom prst="rightArrow">
            <a:avLst/>
          </a:prstGeom>
          <a:solidFill>
            <a:srgbClr val="BF7926"/>
          </a:solidFill>
          <a:ln>
            <a:solidFill>
              <a:srgbClr val="EEEEE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00" name="Text Box 99"/>
          <p:cNvSpPr txBox="1"/>
          <p:nvPr/>
        </p:nvSpPr>
        <p:spPr>
          <a:xfrm>
            <a:off x="7679843" y="1948789"/>
            <a:ext cx="4344363" cy="1077218"/>
          </a:xfrm>
          <a:prstGeom prst="rect">
            <a:avLst/>
          </a:prstGeom>
          <a:noFill/>
          <a:ln w="9525">
            <a:noFill/>
          </a:ln>
        </p:spPr>
        <p:txBody>
          <a:bodyPr wrap="square">
            <a:spAutoFit/>
          </a:bodyPr>
          <a:lstStyle/>
          <a:p>
            <a:pPr marL="635" indent="-635"/>
            <a:r>
              <a:rPr lang="en-US" sz="3200" b="0" dirty="0">
                <a:latin typeface="Times New Roman" panose="02020603050405020304" pitchFamily="18" charset="0"/>
              </a:rPr>
              <a:t>These are two common ways to offer help.</a:t>
            </a:r>
          </a:p>
        </p:txBody>
      </p:sp>
      <p:sp>
        <p:nvSpPr>
          <p:cNvPr id="2" name="Text Box 1"/>
          <p:cNvSpPr txBox="1"/>
          <p:nvPr/>
        </p:nvSpPr>
        <p:spPr>
          <a:xfrm>
            <a:off x="1686559" y="4990957"/>
            <a:ext cx="8165465" cy="583565"/>
          </a:xfrm>
          <a:prstGeom prst="rect">
            <a:avLst/>
          </a:prstGeom>
          <a:noFill/>
          <a:ln w="9525">
            <a:noFill/>
          </a:ln>
        </p:spPr>
        <p:txBody>
          <a:bodyPr wrap="square">
            <a:spAutoFit/>
          </a:bodyPr>
          <a:lstStyle/>
          <a:p>
            <a:pPr marL="635" indent="-635" algn="just"/>
            <a:r>
              <a:rPr lang="en-US" sz="3200" b="0" dirty="0">
                <a:solidFill>
                  <a:srgbClr val="C00000"/>
                </a:solidFill>
                <a:latin typeface="Times New Roman" panose="02020603050405020304" pitchFamily="18" charset="0"/>
              </a:rPr>
              <a:t>How Duong and Hoang say to accept the offers?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6" grpId="1" animBg="1"/>
      <p:bldP spid="100" grpId="0" bldLvl="0"/>
      <p:bldP spid="100" grpId="1"/>
      <p:bldP spid="2" grpId="0" bldLvl="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86010" y="88306"/>
            <a:ext cx="10888345" cy="107632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pairs. Make similar conversations with the following situations</a:t>
            </a:r>
          </a:p>
        </p:txBody>
      </p:sp>
      <p:sp>
        <p:nvSpPr>
          <p:cNvPr id="16" name="Rounded Rectangle 15"/>
          <p:cNvSpPr/>
          <p:nvPr/>
        </p:nvSpPr>
        <p:spPr>
          <a:xfrm>
            <a:off x="313446" y="19094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66231" y="8830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Rectangle 1"/>
          <p:cNvSpPr/>
          <p:nvPr/>
        </p:nvSpPr>
        <p:spPr>
          <a:xfrm>
            <a:off x="668593" y="1670325"/>
            <a:ext cx="10815484" cy="1384995"/>
          </a:xfrm>
          <a:prstGeom prst="rect">
            <a:avLst/>
          </a:prstGeom>
          <a:solidFill>
            <a:schemeClr val="accent1">
              <a:lumMod val="40000"/>
              <a:lumOff val="60000"/>
            </a:schemeClr>
          </a:solidFill>
        </p:spPr>
        <p:txBody>
          <a:bodyPr wrap="square">
            <a:spAutoFit/>
          </a:bodyPr>
          <a:lstStyle/>
          <a:p>
            <a:pPr marL="457200" indent="-457200">
              <a:buFont typeface="Wingdings" panose="05000000000000000000" pitchFamily="2" charset="2"/>
              <a:buChar char="v"/>
            </a:pPr>
            <a:r>
              <a:rPr lang="en-US" sz="2800" b="1" u="sng" dirty="0">
                <a:latin typeface="Times New Roman" panose="02020603050405020304" pitchFamily="18" charset="0"/>
              </a:rPr>
              <a:t>Situation 1</a:t>
            </a:r>
            <a:r>
              <a:rPr lang="en-US" sz="2800" b="1" dirty="0">
                <a:latin typeface="Times New Roman" panose="02020603050405020304" pitchFamily="18" charset="0"/>
              </a:rPr>
              <a:t>:</a:t>
            </a:r>
          </a:p>
          <a:p>
            <a:r>
              <a:rPr lang="en-US" sz="2800" dirty="0">
                <a:solidFill>
                  <a:srgbClr val="000000"/>
                </a:solidFill>
                <a:latin typeface="Open Sans" panose="020B0606030504020204" pitchFamily="34" charset="0"/>
              </a:rPr>
              <a:t> Your friend doesn't know how to use the library smart card.</a:t>
            </a:r>
          </a:p>
          <a:p>
            <a:r>
              <a:rPr lang="en-US" sz="2800" dirty="0">
                <a:solidFill>
                  <a:srgbClr val="000000"/>
                </a:solidFill>
                <a:latin typeface="Open Sans" panose="020B0606030504020204" pitchFamily="34" charset="0"/>
              </a:rPr>
              <a:t> You offer to show him/ her. </a:t>
            </a:r>
            <a:endParaRPr lang="en-US" sz="2800" dirty="0"/>
          </a:p>
        </p:txBody>
      </p:sp>
      <p:sp>
        <p:nvSpPr>
          <p:cNvPr id="3" name="Rectangle 2"/>
          <p:cNvSpPr/>
          <p:nvPr/>
        </p:nvSpPr>
        <p:spPr>
          <a:xfrm>
            <a:off x="763265" y="3561014"/>
            <a:ext cx="10720811" cy="1384995"/>
          </a:xfrm>
          <a:prstGeom prst="rect">
            <a:avLst/>
          </a:prstGeom>
          <a:solidFill>
            <a:schemeClr val="accent6">
              <a:lumMod val="40000"/>
              <a:lumOff val="60000"/>
            </a:schemeClr>
          </a:solidFill>
        </p:spPr>
        <p:txBody>
          <a:bodyPr wrap="square">
            <a:spAutoFit/>
          </a:bodyPr>
          <a:lstStyle/>
          <a:p>
            <a:pPr marL="457200" indent="-457200">
              <a:buFont typeface="Wingdings" panose="05000000000000000000" pitchFamily="2" charset="2"/>
              <a:buChar char="v"/>
            </a:pPr>
            <a:r>
              <a:rPr lang="en-US" sz="2800" b="1" u="sng" dirty="0">
                <a:latin typeface="Times New Roman" panose="02020603050405020304" pitchFamily="18" charset="0"/>
              </a:rPr>
              <a:t>Situation 2</a:t>
            </a:r>
            <a:r>
              <a:rPr lang="en-US" sz="2800" b="1" dirty="0">
                <a:latin typeface="Times New Roman" panose="02020603050405020304" pitchFamily="18" charset="0"/>
              </a:rPr>
              <a:t>:</a:t>
            </a:r>
          </a:p>
          <a:p>
            <a:r>
              <a:rPr lang="en-US" sz="2800" dirty="0">
                <a:solidFill>
                  <a:srgbClr val="000000"/>
                </a:solidFill>
                <a:latin typeface="Open Sans" panose="020B0606030504020204" pitchFamily="34" charset="0"/>
              </a:rPr>
              <a:t>A teacher wants to talk to </a:t>
            </a:r>
            <a:r>
              <a:rPr lang="en-US" sz="2800" dirty="0" err="1">
                <a:solidFill>
                  <a:srgbClr val="000000"/>
                </a:solidFill>
                <a:latin typeface="Open Sans" panose="020B0606030504020204" pitchFamily="34" charset="0"/>
              </a:rPr>
              <a:t>Ms</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Hoa</a:t>
            </a:r>
            <a:r>
              <a:rPr lang="en-US" sz="2800" dirty="0">
                <a:solidFill>
                  <a:srgbClr val="000000"/>
                </a:solidFill>
                <a:latin typeface="Open Sans" panose="020B0606030504020204" pitchFamily="34" charset="0"/>
              </a:rPr>
              <a:t>, but she is not there. You offer to write a note for </a:t>
            </a:r>
            <a:r>
              <a:rPr lang="en-US" sz="2800" dirty="0" err="1">
                <a:solidFill>
                  <a:srgbClr val="000000"/>
                </a:solidFill>
                <a:latin typeface="Open Sans" panose="020B0606030504020204" pitchFamily="34" charset="0"/>
              </a:rPr>
              <a:t>Ms</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Hoa</a:t>
            </a:r>
            <a:r>
              <a:rPr lang="en-US" sz="2800" dirty="0">
                <a:solidFill>
                  <a:srgbClr val="000000"/>
                </a:solidFill>
                <a:latin typeface="Open Sans" panose="020B0606030504020204" pitchFamily="34" charset="0"/>
              </a:rPr>
              <a:t>.</a:t>
            </a:r>
            <a:endParaRPr lang="en-US" sz="2800" dirty="0"/>
          </a:p>
        </p:txBody>
      </p:sp>
    </p:spTree>
    <p:extLst>
      <p:ext uri="{BB962C8B-B14F-4D97-AF65-F5344CB8AC3E}">
        <p14:creationId xmlns:p14="http://schemas.microsoft.com/office/powerpoint/2010/main" val="3227459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86010" y="88306"/>
            <a:ext cx="10888345" cy="107632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pairs. Make similar conversations with the following situations</a:t>
            </a:r>
          </a:p>
        </p:txBody>
      </p:sp>
      <p:sp>
        <p:nvSpPr>
          <p:cNvPr id="16" name="Rounded Rectangle 15"/>
          <p:cNvSpPr/>
          <p:nvPr/>
        </p:nvSpPr>
        <p:spPr>
          <a:xfrm>
            <a:off x="313446" y="19094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66231" y="8830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6" name="Text Box 5"/>
          <p:cNvSpPr txBox="1"/>
          <p:nvPr/>
        </p:nvSpPr>
        <p:spPr>
          <a:xfrm>
            <a:off x="313446" y="1520887"/>
            <a:ext cx="11732137" cy="1569660"/>
          </a:xfrm>
          <a:prstGeom prst="rect">
            <a:avLst/>
          </a:prstGeom>
          <a:solidFill>
            <a:schemeClr val="accent1">
              <a:lumMod val="20000"/>
              <a:lumOff val="80000"/>
            </a:schemeClr>
          </a:solidFill>
          <a:ln w="9525">
            <a:noFill/>
          </a:ln>
        </p:spPr>
        <p:txBody>
          <a:bodyPr wrap="square">
            <a:spAutoFit/>
          </a:bodyPr>
          <a:lstStyle/>
          <a:p>
            <a:pPr marL="457200" indent="-457200">
              <a:buFont typeface="Wingdings" panose="05000000000000000000" pitchFamily="2" charset="2"/>
              <a:buChar char="v"/>
            </a:pPr>
            <a:r>
              <a:rPr lang="en-US" sz="3200" b="1" u="sng" dirty="0">
                <a:latin typeface="Times New Roman" panose="02020603050405020304" pitchFamily="18" charset="0"/>
              </a:rPr>
              <a:t>Situation 1</a:t>
            </a:r>
            <a:r>
              <a:rPr lang="en-US" sz="3200" b="1" dirty="0">
                <a:latin typeface="Times New Roman" panose="02020603050405020304" pitchFamily="18" charset="0"/>
              </a:rPr>
              <a:t>:</a:t>
            </a:r>
          </a:p>
          <a:p>
            <a:r>
              <a:rPr lang="en-US" sz="3200" dirty="0">
                <a:solidFill>
                  <a:srgbClr val="000000"/>
                </a:solidFill>
                <a:latin typeface="Open Sans" panose="020B0606030504020204" pitchFamily="34" charset="0"/>
              </a:rPr>
              <a:t> Your friend doesn't know how to use the library smart card.</a:t>
            </a:r>
          </a:p>
          <a:p>
            <a:r>
              <a:rPr lang="en-US" sz="3200" dirty="0">
                <a:solidFill>
                  <a:srgbClr val="000000"/>
                </a:solidFill>
                <a:latin typeface="Open Sans" panose="020B0606030504020204" pitchFamily="34" charset="0"/>
              </a:rPr>
              <a:t> You offer to show him/ her. </a:t>
            </a:r>
            <a:endParaRPr lang="en-US" sz="3200" dirty="0"/>
          </a:p>
        </p:txBody>
      </p:sp>
      <p:sp>
        <p:nvSpPr>
          <p:cNvPr id="7" name="Text Box 6"/>
          <p:cNvSpPr txBox="1"/>
          <p:nvPr/>
        </p:nvSpPr>
        <p:spPr>
          <a:xfrm>
            <a:off x="464554" y="3566645"/>
            <a:ext cx="11409801" cy="2751715"/>
          </a:xfrm>
          <a:prstGeom prst="rect">
            <a:avLst/>
          </a:prstGeom>
          <a:solidFill>
            <a:schemeClr val="accent6">
              <a:lumMod val="40000"/>
              <a:lumOff val="60000"/>
            </a:schemeClr>
          </a:solidFill>
          <a:ln w="9525">
            <a:noFill/>
          </a:ln>
        </p:spPr>
        <p:txBody>
          <a:bodyPr wrap="square">
            <a:spAutoFit/>
          </a:bodyPr>
          <a:lstStyle/>
          <a:p>
            <a:pPr marL="635" indent="-635" algn="just">
              <a:lnSpc>
                <a:spcPct val="150000"/>
              </a:lnSpc>
            </a:pPr>
            <a:r>
              <a:rPr lang="en-US" sz="4000" b="1" dirty="0">
                <a:latin typeface="Times New Roman" panose="02020603050405020304" pitchFamily="18" charset="0"/>
              </a:rPr>
              <a:t>You:</a:t>
            </a:r>
            <a:r>
              <a:rPr lang="en-US" sz="4000" dirty="0">
                <a:latin typeface="Times New Roman" panose="02020603050405020304" pitchFamily="18" charset="0"/>
              </a:rPr>
              <a:t> </a:t>
            </a:r>
            <a:r>
              <a:rPr lang="en-US" sz="4000" dirty="0">
                <a:highlight>
                  <a:srgbClr val="FFFF00"/>
                </a:highlight>
                <a:latin typeface="Times New Roman" panose="02020603050405020304" pitchFamily="18" charset="0"/>
              </a:rPr>
              <a:t>I can</a:t>
            </a:r>
            <a:r>
              <a:rPr lang="en-US" sz="4000" dirty="0">
                <a:latin typeface="Times New Roman" panose="02020603050405020304" pitchFamily="18" charset="0"/>
              </a:rPr>
              <a:t> show you how to use the library smart card if you like/ want. </a:t>
            </a:r>
          </a:p>
          <a:p>
            <a:pPr marL="635" indent="-635" algn="just">
              <a:lnSpc>
                <a:spcPct val="150000"/>
              </a:lnSpc>
            </a:pPr>
            <a:r>
              <a:rPr lang="en-US" sz="4000" b="1" dirty="0">
                <a:latin typeface="Times New Roman" panose="02020603050405020304" pitchFamily="18" charset="0"/>
              </a:rPr>
              <a:t>Friend:</a:t>
            </a:r>
            <a:r>
              <a:rPr lang="en-US" sz="4000" dirty="0">
                <a:latin typeface="Times New Roman" panose="02020603050405020304" pitchFamily="18" charset="0"/>
              </a:rPr>
              <a:t> </a:t>
            </a:r>
            <a:r>
              <a:rPr lang="en-US" sz="4000" dirty="0">
                <a:highlight>
                  <a:srgbClr val="FFFF00"/>
                </a:highlight>
                <a:latin typeface="Times New Roman" panose="02020603050405020304" pitchFamily="18" charset="0"/>
              </a:rPr>
              <a:t>Thanks</a:t>
            </a:r>
            <a:r>
              <a:rPr lang="en-US" sz="4000" dirty="0">
                <a:latin typeface="Times New Roman" panose="02020603050405020304" pitchFamily="18" charset="0"/>
              </a:rPr>
              <a:t>. That’s so/ very kind of you. </a:t>
            </a:r>
          </a:p>
        </p:txBody>
      </p:sp>
      <p:sp>
        <p:nvSpPr>
          <p:cNvPr id="2" name="Rectangle 1"/>
          <p:cNvSpPr/>
          <p:nvPr/>
        </p:nvSpPr>
        <p:spPr>
          <a:xfrm>
            <a:off x="3566856" y="658648"/>
            <a:ext cx="4192173" cy="584775"/>
          </a:xfrm>
          <a:prstGeom prst="rect">
            <a:avLst/>
          </a:prstGeom>
        </p:spPr>
        <p:txBody>
          <a:bodyPr wrap="none">
            <a:spAutoFit/>
          </a:bodyPr>
          <a:lstStyle/>
          <a:p>
            <a:pPr marL="457200" lvl="0" indent="-457200" algn="just">
              <a:buFont typeface="Wingdings" panose="05000000000000000000" pitchFamily="2" charset="2"/>
              <a:buChar char="Ø"/>
            </a:pPr>
            <a:r>
              <a:rPr lang="en-US" sz="3200" b="1" i="1" dirty="0">
                <a:solidFill>
                  <a:prstClr val="black"/>
                </a:solidFill>
                <a:latin typeface="Times New Roman" panose="02020603050405020304" pitchFamily="18" charset="0"/>
              </a:rPr>
              <a:t>Suggested dialogues</a:t>
            </a:r>
            <a:r>
              <a:rPr lang="en-US" sz="3200" dirty="0">
                <a:solidFill>
                  <a:prstClr val="black"/>
                </a:solidFill>
                <a:latin typeface="Times New Roman" panose="02020603050405020304" pitchFamily="18" charset="0"/>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bldLvl="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86010" y="88306"/>
            <a:ext cx="10888345" cy="107632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glow rad="88900">
                    <a:prstClr val="white"/>
                  </a:glow>
                </a:effectLst>
                <a:uLnTx/>
                <a:uFillTx/>
                <a:latin typeface="Calibri"/>
                <a:ea typeface="+mn-ea"/>
                <a:cs typeface="Arial" panose="020B0604020202020204" pitchFamily="34" charset="0"/>
              </a:rPr>
              <a:t>Work in pairs. Make similar conversations with the following situations</a:t>
            </a:r>
          </a:p>
        </p:txBody>
      </p:sp>
      <p:sp>
        <p:nvSpPr>
          <p:cNvPr id="16" name="Rounded Rectangle 15"/>
          <p:cNvSpPr/>
          <p:nvPr/>
        </p:nvSpPr>
        <p:spPr>
          <a:xfrm>
            <a:off x="313446" y="19094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48DA4"/>
              </a:solidFill>
              <a:effectLst/>
              <a:uLnTx/>
              <a:uFillTx/>
              <a:latin typeface="Calibri"/>
              <a:ea typeface="+mn-ea"/>
              <a:cs typeface="+mn-cs"/>
            </a:endParaRPr>
          </a:p>
        </p:txBody>
      </p:sp>
      <p:sp>
        <p:nvSpPr>
          <p:cNvPr id="17" name="TextBox 16"/>
          <p:cNvSpPr txBox="1"/>
          <p:nvPr/>
        </p:nvSpPr>
        <p:spPr>
          <a:xfrm>
            <a:off x="366231" y="88306"/>
            <a:ext cx="397035"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yriad Pro" pitchFamily="34" charset="0"/>
                <a:ea typeface="+mn-ea"/>
                <a:cs typeface="+mn-cs"/>
              </a:rPr>
              <a:t>2</a:t>
            </a:r>
          </a:p>
        </p:txBody>
      </p:sp>
      <p:sp>
        <p:nvSpPr>
          <p:cNvPr id="6" name="Text Box 5"/>
          <p:cNvSpPr txBox="1"/>
          <p:nvPr/>
        </p:nvSpPr>
        <p:spPr>
          <a:xfrm>
            <a:off x="564748" y="1380563"/>
            <a:ext cx="11123295" cy="1569660"/>
          </a:xfrm>
          <a:prstGeom prst="rect">
            <a:avLst/>
          </a:prstGeom>
          <a:solidFill>
            <a:schemeClr val="accent1">
              <a:lumMod val="20000"/>
              <a:lumOff val="80000"/>
            </a:schemeClr>
          </a:solidFill>
          <a:ln w="9525">
            <a:noFill/>
          </a:ln>
        </p:spPr>
        <p:txBody>
          <a:bodyPr wrap="square">
            <a:spAutoFit/>
          </a:bodyPr>
          <a:lstStyle/>
          <a:p>
            <a:pPr marL="457200" indent="-457200">
              <a:buFont typeface="Wingdings" panose="05000000000000000000" pitchFamily="2" charset="2"/>
              <a:buChar char="v"/>
            </a:pPr>
            <a:r>
              <a:rPr lang="en-US" sz="3200" b="1" u="sng" dirty="0">
                <a:latin typeface="Times New Roman" panose="02020603050405020304" pitchFamily="18" charset="0"/>
              </a:rPr>
              <a:t>Situation 2</a:t>
            </a:r>
            <a:r>
              <a:rPr lang="en-US" sz="3200" b="1" dirty="0">
                <a:latin typeface="Times New Roman" panose="02020603050405020304" pitchFamily="18" charset="0"/>
              </a:rPr>
              <a:t>:</a:t>
            </a:r>
          </a:p>
          <a:p>
            <a:r>
              <a:rPr lang="en-US" sz="3200" dirty="0">
                <a:solidFill>
                  <a:srgbClr val="000000"/>
                </a:solidFill>
                <a:latin typeface="Open Sans" panose="020B0606030504020204" pitchFamily="34" charset="0"/>
              </a:rPr>
              <a:t>A teacher wants to talk to </a:t>
            </a:r>
            <a:r>
              <a:rPr lang="en-US" sz="3200" dirty="0" err="1">
                <a:solidFill>
                  <a:srgbClr val="000000"/>
                </a:solidFill>
                <a:latin typeface="Open Sans" panose="020B0606030504020204" pitchFamily="34" charset="0"/>
              </a:rPr>
              <a:t>Ms</a:t>
            </a:r>
            <a:r>
              <a:rPr lang="en-US" sz="3200" dirty="0">
                <a:solidFill>
                  <a:srgbClr val="000000"/>
                </a:solidFill>
                <a:latin typeface="Open Sans" panose="020B0606030504020204" pitchFamily="34" charset="0"/>
              </a:rPr>
              <a:t> Hoa, but she is not there. You offer to write a note for </a:t>
            </a:r>
            <a:r>
              <a:rPr lang="en-US" sz="3200" dirty="0" err="1">
                <a:solidFill>
                  <a:srgbClr val="000000"/>
                </a:solidFill>
                <a:latin typeface="Open Sans" panose="020B0606030504020204" pitchFamily="34" charset="0"/>
              </a:rPr>
              <a:t>Ms</a:t>
            </a:r>
            <a:r>
              <a:rPr lang="en-US" sz="3200" dirty="0">
                <a:solidFill>
                  <a:srgbClr val="000000"/>
                </a:solidFill>
                <a:latin typeface="Open Sans" panose="020B0606030504020204" pitchFamily="34" charset="0"/>
              </a:rPr>
              <a:t> Hoa.</a:t>
            </a:r>
            <a:endParaRPr lang="en-US" sz="3200" dirty="0"/>
          </a:p>
        </p:txBody>
      </p:sp>
      <p:sp>
        <p:nvSpPr>
          <p:cNvPr id="7" name="Text Box 6"/>
          <p:cNvSpPr txBox="1"/>
          <p:nvPr/>
        </p:nvSpPr>
        <p:spPr>
          <a:xfrm>
            <a:off x="564747" y="3535725"/>
            <a:ext cx="11123295" cy="2320828"/>
          </a:xfrm>
          <a:prstGeom prst="rect">
            <a:avLst/>
          </a:prstGeom>
          <a:solidFill>
            <a:schemeClr val="accent6">
              <a:lumMod val="40000"/>
              <a:lumOff val="60000"/>
            </a:schemeClr>
          </a:solidFill>
          <a:ln w="9525">
            <a:noFill/>
          </a:ln>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Situation 2</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635" marR="0" lvl="0" indent="-635"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You</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0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mn-ea"/>
                <a:cs typeface="+mn-cs"/>
              </a:rPr>
              <a:t>Would you like me to</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write a note for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Ms</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Hoa</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635" marR="0" lvl="0" indent="-635"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Friend</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0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mn-ea"/>
                <a:cs typeface="+mn-cs"/>
              </a:rPr>
              <a:t>Thank you.</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That’s so kind of you.</a:t>
            </a:r>
          </a:p>
        </p:txBody>
      </p:sp>
    </p:spTree>
    <p:extLst>
      <p:ext uri="{BB962C8B-B14F-4D97-AF65-F5344CB8AC3E}">
        <p14:creationId xmlns:p14="http://schemas.microsoft.com/office/powerpoint/2010/main" val="3883140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bldLvl="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884883"/>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14960" y="154305"/>
            <a:ext cx="11219180" cy="645160"/>
          </a:xfrm>
          <a:prstGeom prst="rect">
            <a:avLst/>
          </a:prstGeom>
          <a:noFill/>
          <a:effectLst/>
        </p:spPr>
        <p:txBody>
          <a:bodyPr wrap="square" rtlCol="0">
            <a:spAutoFit/>
          </a:bodyPr>
          <a:lstStyle/>
          <a:p>
            <a:pPr algn="ctr"/>
            <a:r>
              <a:rPr lang="en-US" sz="3600" b="1" dirty="0">
                <a:sym typeface="+mn-ea"/>
              </a:rPr>
              <a:t>Transition from Everyday English to Transport in the city.</a:t>
            </a:r>
          </a:p>
        </p:txBody>
      </p:sp>
      <p:sp>
        <p:nvSpPr>
          <p:cNvPr id="100" name="Text Box 99"/>
          <p:cNvSpPr txBox="1"/>
          <p:nvPr/>
        </p:nvSpPr>
        <p:spPr>
          <a:xfrm>
            <a:off x="603250" y="1199975"/>
            <a:ext cx="11123295" cy="583565"/>
          </a:xfrm>
          <a:prstGeom prst="rect">
            <a:avLst/>
          </a:prstGeom>
          <a:noFill/>
          <a:ln w="9525">
            <a:noFill/>
          </a:ln>
        </p:spPr>
        <p:txBody>
          <a:bodyPr wrap="square">
            <a:spAutoFit/>
          </a:bodyPr>
          <a:lstStyle/>
          <a:p>
            <a:pPr marL="635" indent="-635" algn="just"/>
            <a:r>
              <a:rPr lang="en-US" sz="3200" b="0" dirty="0">
                <a:latin typeface="Times New Roman" panose="02020603050405020304" pitchFamily="18" charset="0"/>
              </a:rPr>
              <a:t>- We have A &amp; B.</a:t>
            </a:r>
          </a:p>
        </p:txBody>
      </p:sp>
      <p:sp>
        <p:nvSpPr>
          <p:cNvPr id="2" name="Text Box 1"/>
          <p:cNvSpPr txBox="1"/>
          <p:nvPr/>
        </p:nvSpPr>
        <p:spPr>
          <a:xfrm>
            <a:off x="513657" y="1783540"/>
            <a:ext cx="11123295" cy="1076325"/>
          </a:xfrm>
          <a:prstGeom prst="rect">
            <a:avLst/>
          </a:prstGeom>
          <a:noFill/>
          <a:ln w="9525">
            <a:noFill/>
          </a:ln>
        </p:spPr>
        <p:txBody>
          <a:bodyPr wrap="square">
            <a:spAutoFit/>
          </a:bodyPr>
          <a:lstStyle/>
          <a:p>
            <a:pPr marL="635" indent="-635" algn="just"/>
            <a:r>
              <a:rPr lang="en-US" sz="3200" b="0" dirty="0">
                <a:latin typeface="Times New Roman" panose="02020603050405020304" pitchFamily="18" charset="0"/>
              </a:rPr>
              <a:t>- Imagine B is new to the city and he/she doesn’t know how to use the public transport system.</a:t>
            </a:r>
          </a:p>
        </p:txBody>
      </p:sp>
      <p:sp>
        <p:nvSpPr>
          <p:cNvPr id="3" name="Text Box 2"/>
          <p:cNvSpPr txBox="1"/>
          <p:nvPr/>
        </p:nvSpPr>
        <p:spPr>
          <a:xfrm>
            <a:off x="561823" y="2859865"/>
            <a:ext cx="11123295" cy="583565"/>
          </a:xfrm>
          <a:prstGeom prst="rect">
            <a:avLst/>
          </a:prstGeom>
          <a:noFill/>
          <a:ln w="9525">
            <a:noFill/>
          </a:ln>
        </p:spPr>
        <p:txBody>
          <a:bodyPr wrap="square">
            <a:spAutoFit/>
          </a:bodyPr>
          <a:lstStyle/>
          <a:p>
            <a:pPr marL="635" indent="-635" algn="just"/>
            <a:r>
              <a:rPr lang="en-US" sz="3200" b="0" dirty="0">
                <a:latin typeface="Times New Roman" panose="02020603050405020304" pitchFamily="18" charset="0"/>
              </a:rPr>
              <a:t>- Tell A to offer help to B and B to respond to A’s offer.</a:t>
            </a:r>
          </a:p>
        </p:txBody>
      </p:sp>
      <p:sp>
        <p:nvSpPr>
          <p:cNvPr id="5" name="Double Wave 4"/>
          <p:cNvSpPr/>
          <p:nvPr/>
        </p:nvSpPr>
        <p:spPr>
          <a:xfrm>
            <a:off x="1397368" y="3738837"/>
            <a:ext cx="9437779" cy="2260600"/>
          </a:xfrm>
          <a:prstGeom prst="doubleWave">
            <a:avLst/>
          </a:prstGeom>
          <a:solidFill>
            <a:schemeClr val="accent6">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dirty="0">
                <a:solidFill>
                  <a:srgbClr val="C00000"/>
                </a:solidFill>
              </a:rPr>
              <a:t>They are going to read the opinions of some students about their </a:t>
            </a:r>
            <a:r>
              <a:rPr lang="en-US" sz="3200" dirty="0" err="1">
                <a:solidFill>
                  <a:srgbClr val="C00000"/>
                </a:solidFill>
              </a:rPr>
              <a:t>favourite</a:t>
            </a:r>
            <a:r>
              <a:rPr lang="en-US" sz="3200" dirty="0">
                <a:solidFill>
                  <a:srgbClr val="C00000"/>
                </a:solidFill>
              </a:rPr>
              <a:t> means of transport in the city.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3" grpId="0"/>
      <p:bldP spid="3" grpId="1"/>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2"/>
          <p:cNvSpPr txBox="1"/>
          <p:nvPr/>
        </p:nvSpPr>
        <p:spPr>
          <a:xfrm>
            <a:off x="144145" y="2044700"/>
            <a:ext cx="3926205" cy="4707890"/>
          </a:xfrm>
          <a:prstGeom prst="rect">
            <a:avLst/>
          </a:prstGeom>
          <a:solidFill>
            <a:srgbClr val="D4E1B1"/>
          </a:solidFill>
        </p:spPr>
        <p:txBody>
          <a:bodyPr wrap="square" rtlCol="0" anchor="t">
            <a:spAutoFit/>
          </a:bodyPr>
          <a:lstStyle/>
          <a:p>
            <a:pPr algn="just"/>
            <a:r>
              <a:rPr lang="en-US" sz="3000" b="1" i="1" dirty="0"/>
              <a:t>Hoang</a:t>
            </a:r>
            <a:r>
              <a:rPr lang="en-US" sz="3000" dirty="0"/>
              <a:t>: I live in the suburbs of Ha Noi. I use my bike to get around. It’s convenient because I can ride it to places where the bus line doesn’t reach. Going by bike might be a bit slow, but I can avoid traffic jams.</a:t>
            </a:r>
          </a:p>
        </p:txBody>
      </p:sp>
      <p:grpSp>
        <p:nvGrpSpPr>
          <p:cNvPr id="15" name="Group 14"/>
          <p:cNvGrpSpPr/>
          <p:nvPr/>
        </p:nvGrpSpPr>
        <p:grpSpPr>
          <a:xfrm>
            <a:off x="138528" y="19686"/>
            <a:ext cx="12299278" cy="82042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0765" y="884002"/>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the descriptions of three teenagers about their favourite means of transport. Then complete the table below.</a:t>
            </a:r>
          </a:p>
        </p:txBody>
      </p:sp>
      <p:sp>
        <p:nvSpPr>
          <p:cNvPr id="16" name="Rounded Rectangle 15"/>
          <p:cNvSpPr/>
          <p:nvPr/>
        </p:nvSpPr>
        <p:spPr>
          <a:xfrm>
            <a:off x="578103" y="111408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11443"/>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2496030" y="64903"/>
            <a:ext cx="6659880" cy="615553"/>
          </a:xfrm>
          <a:prstGeom prst="rect">
            <a:avLst/>
          </a:prstGeom>
          <a:noFill/>
          <a:effectLst/>
        </p:spPr>
        <p:txBody>
          <a:bodyPr wrap="square" rtlCol="0">
            <a:spAutoFit/>
          </a:bodyPr>
          <a:lstStyle/>
          <a:p>
            <a:r>
              <a:rPr lang="en-US" sz="3400" b="1" dirty="0">
                <a:effectLst>
                  <a:glow rad="88900">
                    <a:schemeClr val="bg1"/>
                  </a:glow>
                </a:effectLst>
                <a:latin typeface="Arial" panose="020B0604020202020204" pitchFamily="34" charset="0"/>
                <a:cs typeface="Arial" panose="020B0604020202020204" pitchFamily="34" charset="0"/>
              </a:rPr>
              <a:t>TRANSPORT IN THE CITY</a:t>
            </a:r>
          </a:p>
        </p:txBody>
      </p:sp>
      <p:sp>
        <p:nvSpPr>
          <p:cNvPr id="14" name="Text Box 13"/>
          <p:cNvSpPr txBox="1"/>
          <p:nvPr/>
        </p:nvSpPr>
        <p:spPr>
          <a:xfrm>
            <a:off x="4129405" y="2057400"/>
            <a:ext cx="3861435" cy="4678680"/>
          </a:xfrm>
          <a:prstGeom prst="rect">
            <a:avLst/>
          </a:prstGeom>
          <a:solidFill>
            <a:srgbClr val="FCE8C6"/>
          </a:solidFill>
        </p:spPr>
        <p:txBody>
          <a:bodyPr wrap="square" rtlCol="0" anchor="t">
            <a:noAutofit/>
          </a:bodyPr>
          <a:lstStyle/>
          <a:p>
            <a:pPr algn="just"/>
            <a:r>
              <a:rPr lang="en-US" sz="3000" b="1" i="1" dirty="0" err="1"/>
              <a:t>Cholada</a:t>
            </a:r>
            <a:r>
              <a:rPr lang="en-US" sz="3000" b="1" i="1" dirty="0"/>
              <a:t>:</a:t>
            </a:r>
            <a:r>
              <a:rPr lang="en-US" sz="3000" dirty="0"/>
              <a:t> My </a:t>
            </a:r>
            <a:r>
              <a:rPr lang="en-US" sz="3000" dirty="0" err="1"/>
              <a:t>favourite</a:t>
            </a:r>
            <a:r>
              <a:rPr lang="en-US" sz="3000" dirty="0"/>
              <a:t> means of transport in Bangkok is the sky train. It’s crowded at rush hour, but it’s always on time. It doesn’t get stuck in traffic jams, so I can save time travelling.</a:t>
            </a:r>
          </a:p>
        </p:txBody>
      </p:sp>
      <p:sp>
        <p:nvSpPr>
          <p:cNvPr id="20" name="Text Box 19"/>
          <p:cNvSpPr txBox="1"/>
          <p:nvPr/>
        </p:nvSpPr>
        <p:spPr>
          <a:xfrm>
            <a:off x="8049260" y="2066290"/>
            <a:ext cx="3957955" cy="4686300"/>
          </a:xfrm>
          <a:prstGeom prst="rect">
            <a:avLst/>
          </a:prstGeom>
          <a:solidFill>
            <a:srgbClr val="FBD9DA"/>
          </a:solidFill>
        </p:spPr>
        <p:txBody>
          <a:bodyPr wrap="square" rtlCol="0" anchor="t">
            <a:noAutofit/>
          </a:bodyPr>
          <a:lstStyle/>
          <a:p>
            <a:pPr algn="just"/>
            <a:r>
              <a:rPr lang="en-US" sz="3000" b="1" i="1" dirty="0"/>
              <a:t>Kathy: </a:t>
            </a:r>
            <a:r>
              <a:rPr lang="en-US" sz="3000" dirty="0"/>
              <a:t>I love the tram in Melbourne. It offers a discount for students. Sometimes the tram is late, but it always updates its arrival on a smartphone app, so I know in advance and arrange my time easily.</a:t>
            </a:r>
          </a:p>
        </p:txBody>
      </p:sp>
      <p:pic>
        <p:nvPicPr>
          <p:cNvPr id="2" name="mp3-output-ttsfree(dot)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090" y="1776099"/>
            <a:ext cx="406400" cy="406400"/>
          </a:xfrm>
          <a:prstGeom prst="rect">
            <a:avLst/>
          </a:prstGeom>
        </p:spPr>
      </p:pic>
      <p:pic>
        <p:nvPicPr>
          <p:cNvPr id="3" name="mp3-output-ttsfree(dot)com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4267200" y="1695799"/>
            <a:ext cx="406400" cy="406400"/>
          </a:xfrm>
          <a:prstGeom prst="rect">
            <a:avLst/>
          </a:prstGeom>
        </p:spPr>
      </p:pic>
      <p:pic>
        <p:nvPicPr>
          <p:cNvPr id="4" name="mp3-output-ttsfree(dot)com (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8241014" y="1776099"/>
            <a:ext cx="406400" cy="4064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wedg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000" fill="hold">
                                          <p:stCondLst>
                                            <p:cond delay="0"/>
                                          </p:stCondLst>
                                        </p:cTn>
                                        <p:tgtEl>
                                          <p:spTgt spid="14"/>
                                        </p:tgtEl>
                                        <p:attrNameLst>
                                          <p:attrName>style.visibility</p:attrName>
                                        </p:attrNameLst>
                                      </p:cBhvr>
                                      <p:to>
                                        <p:strVal val="visible"/>
                                      </p:to>
                                    </p:set>
                                    <p:animEffect transition="in" filter="wedg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000"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5438" fill="hold"/>
                                        <p:tgtEl>
                                          <p:spTgt spid="2"/>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
                </p:tgtEl>
              </p:cMediaNode>
            </p:audio>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3008" fill="hold"/>
                                        <p:tgtEl>
                                          <p:spTgt spid="3"/>
                                        </p:tgtEl>
                                      </p:cBhvr>
                                    </p:cmd>
                                  </p:childTnLst>
                                </p:cTn>
                              </p:par>
                            </p:childTnLst>
                          </p:cTn>
                        </p:par>
                      </p:childTnLst>
                    </p:cTn>
                  </p:par>
                </p:childTnLst>
              </p:cTn>
              <p:nextCondLst>
                <p:cond evt="onClick" delay="0">
                  <p:tgtEl>
                    <p:spTgt spid="3"/>
                  </p:tgtEl>
                </p:cond>
              </p:nextCondLst>
            </p:seq>
            <p:audio>
              <p:cMediaNode vol="80000">
                <p:cTn id="29" fill="hold" display="0">
                  <p:stCondLst>
                    <p:cond delay="indefinite"/>
                  </p:stCondLst>
                  <p:endCondLst>
                    <p:cond evt="onStopAudio" delay="0">
                      <p:tgtEl>
                        <p:sldTgt/>
                      </p:tgtEl>
                    </p:cond>
                  </p:endCondLst>
                </p:cTn>
                <p:tgtEl>
                  <p:spTgt spid="3"/>
                </p:tgtEl>
              </p:cMediaNode>
            </p:audio>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6979" fill="hold"/>
                                        <p:tgtEl>
                                          <p:spTgt spid="4"/>
                                        </p:tgtEl>
                                      </p:cBhvr>
                                    </p:cmd>
                                  </p:childTnLst>
                                </p:cTn>
                              </p:par>
                            </p:childTnLst>
                          </p:cTn>
                        </p:par>
                      </p:childTnLst>
                    </p:cTn>
                  </p:par>
                </p:childTnLst>
              </p:cTn>
              <p:nextCondLst>
                <p:cond evt="onClick" delay="0">
                  <p:tgtEl>
                    <p:spTgt spid="4"/>
                  </p:tgtEl>
                </p:cond>
              </p:nextCondLst>
            </p:seq>
            <p:audio>
              <p:cMediaNode vol="80000">
                <p:cTn id="35" fill="hold" display="0">
                  <p:stCondLst>
                    <p:cond delay="indefinite"/>
                  </p:stCondLst>
                  <p:endCondLst>
                    <p:cond evt="onStopAudio" delay="0">
                      <p:tgtEl>
                        <p:sldTgt/>
                      </p:tgtEl>
                    </p:cond>
                  </p:endCondLst>
                </p:cTn>
                <p:tgtEl>
                  <p:spTgt spid="4"/>
                </p:tgtEl>
              </p:cMediaNode>
            </p:audio>
          </p:childTnLst>
        </p:cTn>
      </p:par>
    </p:tnLst>
    <p:bldLst>
      <p:bldP spid="13" grpId="0" animBg="1"/>
      <p:bldP spid="13" grpId="1" animBg="1"/>
      <p:bldP spid="14" grpId="0" animBg="1"/>
      <p:bldP spid="14" grpId="1" animBg="1"/>
      <p:bldP spid="20" grpId="0" animBg="1"/>
      <p:bldP spid="2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p:nvPr>
            <p:extLst>
              <p:ext uri="{D42A27DB-BD31-4B8C-83A1-F6EECF244321}">
                <p14:modId xmlns:p14="http://schemas.microsoft.com/office/powerpoint/2010/main" val="268807757"/>
              </p:ext>
            </p:extLst>
          </p:nvPr>
        </p:nvGraphicFramePr>
        <p:xfrm>
          <a:off x="138412" y="876329"/>
          <a:ext cx="11885196" cy="5228875"/>
        </p:xfrm>
        <a:graphic>
          <a:graphicData uri="http://schemas.openxmlformats.org/drawingml/2006/table">
            <a:tbl>
              <a:tblPr firstRow="1" bandRow="1">
                <a:tableStyleId>{5C22544A-7EE6-4342-B048-85BDC9FD1C3A}</a:tableStyleId>
              </a:tblPr>
              <a:tblGrid>
                <a:gridCol w="1597804">
                  <a:extLst>
                    <a:ext uri="{9D8B030D-6E8A-4147-A177-3AD203B41FA5}">
                      <a16:colId xmlns:a16="http://schemas.microsoft.com/office/drawing/2014/main" val="20000"/>
                    </a:ext>
                  </a:extLst>
                </a:gridCol>
                <a:gridCol w="2961310">
                  <a:extLst>
                    <a:ext uri="{9D8B030D-6E8A-4147-A177-3AD203B41FA5}">
                      <a16:colId xmlns:a16="http://schemas.microsoft.com/office/drawing/2014/main" val="20001"/>
                    </a:ext>
                  </a:extLst>
                </a:gridCol>
                <a:gridCol w="2571874">
                  <a:extLst>
                    <a:ext uri="{9D8B030D-6E8A-4147-A177-3AD203B41FA5}">
                      <a16:colId xmlns:a16="http://schemas.microsoft.com/office/drawing/2014/main" val="20002"/>
                    </a:ext>
                  </a:extLst>
                </a:gridCol>
                <a:gridCol w="2377428">
                  <a:extLst>
                    <a:ext uri="{9D8B030D-6E8A-4147-A177-3AD203B41FA5}">
                      <a16:colId xmlns:a16="http://schemas.microsoft.com/office/drawing/2014/main" val="20003"/>
                    </a:ext>
                  </a:extLst>
                </a:gridCol>
                <a:gridCol w="2376780">
                  <a:extLst>
                    <a:ext uri="{9D8B030D-6E8A-4147-A177-3AD203B41FA5}">
                      <a16:colId xmlns:a16="http://schemas.microsoft.com/office/drawing/2014/main" val="20004"/>
                    </a:ext>
                  </a:extLst>
                </a:gridCol>
              </a:tblGrid>
              <a:tr h="1209325">
                <a:tc>
                  <a:txBody>
                    <a:bodyPr/>
                    <a:lstStyle/>
                    <a:p>
                      <a:pPr algn="ctr">
                        <a:buNone/>
                      </a:pPr>
                      <a:r>
                        <a:rPr lang="en-US" sz="2800" dirty="0"/>
                        <a:t>Name</a:t>
                      </a:r>
                    </a:p>
                  </a:txBody>
                  <a:tcPr/>
                </a:tc>
                <a:tc>
                  <a:txBody>
                    <a:bodyPr/>
                    <a:lstStyle/>
                    <a:p>
                      <a:pPr algn="ctr">
                        <a:buNone/>
                      </a:pPr>
                      <a:r>
                        <a:rPr lang="en-US" sz="2800" dirty="0" err="1"/>
                        <a:t>Favourite</a:t>
                      </a:r>
                      <a:r>
                        <a:rPr lang="en-US" sz="2800" dirty="0"/>
                        <a:t> means </a:t>
                      </a:r>
                    </a:p>
                    <a:p>
                      <a:pPr algn="ctr">
                        <a:buNone/>
                      </a:pPr>
                      <a:r>
                        <a:rPr lang="en-US" sz="2800" dirty="0"/>
                        <a:t>of transport</a:t>
                      </a:r>
                    </a:p>
                  </a:txBody>
                  <a:tcPr/>
                </a:tc>
                <a:tc>
                  <a:txBody>
                    <a:bodyPr/>
                    <a:lstStyle/>
                    <a:p>
                      <a:pPr algn="ctr">
                        <a:buNone/>
                      </a:pPr>
                      <a:r>
                        <a:rPr lang="en-US" sz="2800" dirty="0"/>
                        <a:t>Advantage(s)</a:t>
                      </a:r>
                    </a:p>
                  </a:txBody>
                  <a:tcPr/>
                </a:tc>
                <a:tc>
                  <a:txBody>
                    <a:bodyPr/>
                    <a:lstStyle/>
                    <a:p>
                      <a:pPr algn="ctr">
                        <a:buNone/>
                      </a:pPr>
                      <a:r>
                        <a:rPr lang="en-US" sz="2800" dirty="0"/>
                        <a:t>Drawback(s)</a:t>
                      </a:r>
                    </a:p>
                  </a:txBody>
                  <a:tcPr/>
                </a:tc>
                <a:tc>
                  <a:txBody>
                    <a:bodyPr/>
                    <a:lstStyle/>
                    <a:p>
                      <a:pPr algn="ctr">
                        <a:buNone/>
                      </a:pPr>
                      <a:r>
                        <a:rPr lang="en-US" sz="2800" dirty="0"/>
                        <a:t>Why using it</a:t>
                      </a:r>
                    </a:p>
                  </a:txBody>
                  <a:tcPr/>
                </a:tc>
                <a:extLst>
                  <a:ext uri="{0D108BD9-81ED-4DB2-BD59-A6C34878D82A}">
                    <a16:rowId xmlns:a16="http://schemas.microsoft.com/office/drawing/2014/main" val="10000"/>
                  </a:ext>
                </a:extLst>
              </a:tr>
              <a:tr h="1339850">
                <a:tc>
                  <a:txBody>
                    <a:bodyPr/>
                    <a:lstStyle/>
                    <a:p>
                      <a:pPr>
                        <a:buNone/>
                      </a:pPr>
                      <a:r>
                        <a:rPr lang="en-US" sz="3000"/>
                        <a:t>Hoang</a:t>
                      </a:r>
                    </a:p>
                  </a:txBody>
                  <a:tcPr/>
                </a:tc>
                <a:tc>
                  <a:txBody>
                    <a:bodyPr/>
                    <a:lstStyle/>
                    <a:p>
                      <a:pPr>
                        <a:buNone/>
                      </a:pPr>
                      <a:r>
                        <a:rPr lang="en-US" sz="3000"/>
                        <a:t>bike</a:t>
                      </a:r>
                    </a:p>
                  </a:txBody>
                  <a:tcPr/>
                </a:tc>
                <a:tc>
                  <a:txBody>
                    <a:bodyPr/>
                    <a:lstStyle/>
                    <a:p>
                      <a:pPr>
                        <a:buNone/>
                      </a:pPr>
                      <a:r>
                        <a:rPr lang="en-US" sz="3000"/>
                        <a:t>convenient</a:t>
                      </a:r>
                    </a:p>
                  </a:txBody>
                  <a:tcPr/>
                </a:tc>
                <a:tc>
                  <a:txBody>
                    <a:bodyPr/>
                    <a:lstStyle/>
                    <a:p>
                      <a:pPr>
                        <a:buNone/>
                      </a:pPr>
                      <a:r>
                        <a:rPr lang="en-US" sz="3000"/>
                        <a:t>slow</a:t>
                      </a:r>
                    </a:p>
                  </a:txBody>
                  <a:tcPr/>
                </a:tc>
                <a:tc>
                  <a:txBody>
                    <a:bodyPr/>
                    <a:lstStyle/>
                    <a:p>
                      <a:pPr>
                        <a:buNone/>
                      </a:pPr>
                      <a:r>
                        <a:rPr lang="en-US" sz="3000" dirty="0"/>
                        <a:t>avoid </a:t>
                      </a:r>
                      <a:r>
                        <a:rPr lang="en-US" sz="3000" b="1" dirty="0"/>
                        <a:t>(1)</a:t>
                      </a:r>
                      <a:endParaRPr lang="en-US" sz="3000" dirty="0"/>
                    </a:p>
                    <a:p>
                      <a:pPr>
                        <a:buNone/>
                      </a:pPr>
                      <a:r>
                        <a:rPr lang="en-US" sz="3000" dirty="0"/>
                        <a:t>_________</a:t>
                      </a:r>
                    </a:p>
                  </a:txBody>
                  <a:tcPr/>
                </a:tc>
                <a:extLst>
                  <a:ext uri="{0D108BD9-81ED-4DB2-BD59-A6C34878D82A}">
                    <a16:rowId xmlns:a16="http://schemas.microsoft.com/office/drawing/2014/main" val="10001"/>
                  </a:ext>
                </a:extLst>
              </a:tr>
              <a:tr h="1339850">
                <a:tc>
                  <a:txBody>
                    <a:bodyPr/>
                    <a:lstStyle/>
                    <a:p>
                      <a:pPr>
                        <a:buNone/>
                      </a:pPr>
                      <a:r>
                        <a:rPr lang="en-US" sz="3000"/>
                        <a:t>Cholada</a:t>
                      </a:r>
                    </a:p>
                  </a:txBody>
                  <a:tcPr/>
                </a:tc>
                <a:tc>
                  <a:txBody>
                    <a:bodyPr/>
                    <a:lstStyle/>
                    <a:p>
                      <a:pPr>
                        <a:buNone/>
                      </a:pPr>
                      <a:r>
                        <a:rPr lang="en-US" sz="3000" b="1"/>
                        <a:t>(2)</a:t>
                      </a:r>
                    </a:p>
                    <a:p>
                      <a:pPr>
                        <a:buNone/>
                      </a:pPr>
                      <a:r>
                        <a:rPr lang="en-US" sz="3000"/>
                        <a:t>___________</a:t>
                      </a:r>
                    </a:p>
                  </a:txBody>
                  <a:tcPr/>
                </a:tc>
                <a:tc>
                  <a:txBody>
                    <a:bodyPr/>
                    <a:lstStyle/>
                    <a:p>
                      <a:pPr>
                        <a:buNone/>
                      </a:pPr>
                      <a:r>
                        <a:rPr lang="en-US" sz="3000"/>
                        <a:t>on time</a:t>
                      </a:r>
                    </a:p>
                  </a:txBody>
                  <a:tcPr/>
                </a:tc>
                <a:tc>
                  <a:txBody>
                    <a:bodyPr/>
                    <a:lstStyle/>
                    <a:p>
                      <a:pPr>
                        <a:buNone/>
                      </a:pPr>
                      <a:r>
                        <a:rPr lang="en-US" sz="3000" b="1"/>
                        <a:t>(3)</a:t>
                      </a:r>
                      <a:r>
                        <a:rPr lang="en-US" sz="3000"/>
                        <a:t>_______</a:t>
                      </a:r>
                    </a:p>
                    <a:p>
                      <a:pPr>
                        <a:buNone/>
                      </a:pPr>
                      <a:r>
                        <a:rPr lang="en-US" sz="3000"/>
                        <a:t>at rush hour</a:t>
                      </a:r>
                    </a:p>
                  </a:txBody>
                  <a:tcPr/>
                </a:tc>
                <a:tc>
                  <a:txBody>
                    <a:bodyPr/>
                    <a:lstStyle/>
                    <a:p>
                      <a:pPr>
                        <a:buNone/>
                      </a:pPr>
                      <a:r>
                        <a:rPr lang="en-US" sz="3000"/>
                        <a:t>save time travelling</a:t>
                      </a:r>
                    </a:p>
                  </a:txBody>
                  <a:tcPr/>
                </a:tc>
                <a:extLst>
                  <a:ext uri="{0D108BD9-81ED-4DB2-BD59-A6C34878D82A}">
                    <a16:rowId xmlns:a16="http://schemas.microsoft.com/office/drawing/2014/main" val="10002"/>
                  </a:ext>
                </a:extLst>
              </a:tr>
              <a:tr h="1339850">
                <a:tc>
                  <a:txBody>
                    <a:bodyPr/>
                    <a:lstStyle/>
                    <a:p>
                      <a:pPr>
                        <a:buNone/>
                      </a:pPr>
                      <a:r>
                        <a:rPr lang="en-US" sz="3000"/>
                        <a:t>Kathy</a:t>
                      </a:r>
                    </a:p>
                  </a:txBody>
                  <a:tcPr/>
                </a:tc>
                <a:tc>
                  <a:txBody>
                    <a:bodyPr/>
                    <a:lstStyle/>
                    <a:p>
                      <a:pPr>
                        <a:buNone/>
                      </a:pPr>
                      <a:r>
                        <a:rPr lang="en-US" sz="3000" b="1"/>
                        <a:t>(4)</a:t>
                      </a:r>
                    </a:p>
                    <a:p>
                      <a:pPr>
                        <a:buNone/>
                      </a:pPr>
                      <a:r>
                        <a:rPr lang="en-US" sz="3000"/>
                        <a:t>___________</a:t>
                      </a:r>
                    </a:p>
                  </a:txBody>
                  <a:tcPr/>
                </a:tc>
                <a:tc>
                  <a:txBody>
                    <a:bodyPr/>
                    <a:lstStyle/>
                    <a:p>
                      <a:pPr>
                        <a:buNone/>
                      </a:pPr>
                      <a:r>
                        <a:rPr lang="en-US" sz="3000"/>
                        <a:t>(5)_________</a:t>
                      </a:r>
                    </a:p>
                    <a:p>
                      <a:pPr>
                        <a:buNone/>
                      </a:pPr>
                      <a:r>
                        <a:rPr lang="en-US" sz="3000"/>
                        <a:t>for students</a:t>
                      </a:r>
                    </a:p>
                  </a:txBody>
                  <a:tcPr/>
                </a:tc>
                <a:tc>
                  <a:txBody>
                    <a:bodyPr/>
                    <a:lstStyle/>
                    <a:p>
                      <a:pPr>
                        <a:buNone/>
                      </a:pPr>
                      <a:r>
                        <a:rPr lang="en-US" sz="3000"/>
                        <a:t>late</a:t>
                      </a:r>
                    </a:p>
                  </a:txBody>
                  <a:tcPr/>
                </a:tc>
                <a:tc>
                  <a:txBody>
                    <a:bodyPr/>
                    <a:lstStyle/>
                    <a:p>
                      <a:pPr>
                        <a:buNone/>
                      </a:pPr>
                      <a:r>
                        <a:rPr lang="en-US" sz="3000" dirty="0"/>
                        <a:t>arrange time easily.</a:t>
                      </a:r>
                    </a:p>
                  </a:txBody>
                  <a:tcPr/>
                </a:tc>
                <a:extLst>
                  <a:ext uri="{0D108BD9-81ED-4DB2-BD59-A6C34878D82A}">
                    <a16:rowId xmlns:a16="http://schemas.microsoft.com/office/drawing/2014/main" val="10003"/>
                  </a:ext>
                </a:extLst>
              </a:tr>
            </a:tbl>
          </a:graphicData>
        </a:graphic>
      </p:graphicFrame>
      <p:sp>
        <p:nvSpPr>
          <p:cNvPr id="100" name="Text Box 99"/>
          <p:cNvSpPr txBox="1"/>
          <p:nvPr/>
        </p:nvSpPr>
        <p:spPr>
          <a:xfrm>
            <a:off x="9727966" y="2527330"/>
            <a:ext cx="2295525"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traffic jams</a:t>
            </a:r>
          </a:p>
        </p:txBody>
      </p:sp>
      <p:sp>
        <p:nvSpPr>
          <p:cNvPr id="9" name="Text Box 8"/>
          <p:cNvSpPr txBox="1"/>
          <p:nvPr/>
        </p:nvSpPr>
        <p:spPr>
          <a:xfrm>
            <a:off x="2112649" y="3770917"/>
            <a:ext cx="2295525"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sky train</a:t>
            </a:r>
          </a:p>
        </p:txBody>
      </p:sp>
      <p:sp>
        <p:nvSpPr>
          <p:cNvPr id="10" name="Text Box 9"/>
          <p:cNvSpPr txBox="1"/>
          <p:nvPr/>
        </p:nvSpPr>
        <p:spPr>
          <a:xfrm>
            <a:off x="7838209" y="3362581"/>
            <a:ext cx="2295525"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crowded</a:t>
            </a:r>
          </a:p>
        </p:txBody>
      </p:sp>
      <p:sp>
        <p:nvSpPr>
          <p:cNvPr id="12" name="Text Box 11"/>
          <p:cNvSpPr txBox="1"/>
          <p:nvPr/>
        </p:nvSpPr>
        <p:spPr>
          <a:xfrm>
            <a:off x="2409302" y="5140283"/>
            <a:ext cx="2295525"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tram</a:t>
            </a:r>
          </a:p>
        </p:txBody>
      </p:sp>
      <p:sp>
        <p:nvSpPr>
          <p:cNvPr id="13" name="Text Box 12"/>
          <p:cNvSpPr txBox="1"/>
          <p:nvPr/>
        </p:nvSpPr>
        <p:spPr>
          <a:xfrm>
            <a:off x="5205466" y="4747154"/>
            <a:ext cx="2295525"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discount</a:t>
            </a:r>
          </a:p>
        </p:txBody>
      </p:sp>
      <p:sp>
        <p:nvSpPr>
          <p:cNvPr id="16" name="Text Box 15"/>
          <p:cNvSpPr txBox="1"/>
          <p:nvPr/>
        </p:nvSpPr>
        <p:spPr>
          <a:xfrm rot="19080000">
            <a:off x="-8442960" y="-2967355"/>
            <a:ext cx="10642600" cy="583565"/>
          </a:xfrm>
          <a:prstGeom prst="rect">
            <a:avLst/>
          </a:prstGeom>
          <a:solidFill>
            <a:srgbClr val="F9D00F"/>
          </a:solidFill>
        </p:spPr>
        <p:txBody>
          <a:bodyPr wrap="square" rtlCol="0" anchor="t">
            <a:spAutoFit/>
          </a:bodyPr>
          <a:lstStyle/>
          <a:p>
            <a:r>
              <a:rPr lang="en-US" sz="3200" b="1"/>
              <a:t>Name of the means of transport</a:t>
            </a:r>
          </a:p>
        </p:txBody>
      </p:sp>
      <p:sp>
        <p:nvSpPr>
          <p:cNvPr id="19" name="Text Box 18"/>
          <p:cNvSpPr txBox="1"/>
          <p:nvPr/>
        </p:nvSpPr>
        <p:spPr>
          <a:xfrm rot="7620000">
            <a:off x="10137775" y="7893685"/>
            <a:ext cx="10642600" cy="583565"/>
          </a:xfrm>
          <a:prstGeom prst="rect">
            <a:avLst/>
          </a:prstGeom>
          <a:solidFill>
            <a:srgbClr val="F0AE2C"/>
          </a:solidFill>
        </p:spPr>
        <p:txBody>
          <a:bodyPr wrap="square" rtlCol="0" anchor="t">
            <a:spAutoFit/>
          </a:bodyPr>
          <a:lstStyle/>
          <a:p>
            <a:r>
              <a:rPr lang="en-US" sz="3200" b="1"/>
              <a:t> Its advantage(s) and drawback(s)</a:t>
            </a:r>
          </a:p>
        </p:txBody>
      </p:sp>
      <p:sp>
        <p:nvSpPr>
          <p:cNvPr id="23" name="Text Box 22"/>
          <p:cNvSpPr txBox="1"/>
          <p:nvPr/>
        </p:nvSpPr>
        <p:spPr>
          <a:xfrm>
            <a:off x="379730" y="10022840"/>
            <a:ext cx="10642600" cy="583565"/>
          </a:xfrm>
          <a:prstGeom prst="rect">
            <a:avLst/>
          </a:prstGeom>
          <a:solidFill>
            <a:srgbClr val="F92727"/>
          </a:solidFill>
        </p:spPr>
        <p:txBody>
          <a:bodyPr wrap="square" rtlCol="0" anchor="t">
            <a:spAutoFit/>
          </a:bodyPr>
          <a:lstStyle/>
          <a:p>
            <a:r>
              <a:rPr lang="en-US" sz="3200" b="1"/>
              <a:t>Why you choose to use it</a:t>
            </a:r>
          </a:p>
        </p:txBody>
      </p:sp>
      <p:sp>
        <p:nvSpPr>
          <p:cNvPr id="3" name="Rectangle 2"/>
          <p:cNvSpPr/>
          <p:nvPr/>
        </p:nvSpPr>
        <p:spPr>
          <a:xfrm>
            <a:off x="3466011" y="101844"/>
            <a:ext cx="4226029" cy="523220"/>
          </a:xfrm>
          <a:prstGeom prst="rect">
            <a:avLst/>
          </a:prstGeom>
          <a:solidFill>
            <a:schemeClr val="accent4">
              <a:lumMod val="40000"/>
              <a:lumOff val="60000"/>
            </a:schemeClr>
          </a:solidFill>
        </p:spPr>
        <p:txBody>
          <a:bodyPr wrap="none">
            <a:spAutoFit/>
          </a:bodyPr>
          <a:lstStyle/>
          <a:p>
            <a:r>
              <a:rPr lang="en-US" sz="2800" b="1" dirty="0">
                <a:effectLst>
                  <a:glow rad="88900">
                    <a:prstClr val="white"/>
                  </a:glow>
                </a:effectLst>
                <a:cs typeface="Arial" panose="020B0604020202020204" pitchFamily="34" charset="0"/>
              </a:rPr>
              <a:t>*Complete the table below</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9" grpId="0"/>
      <p:bldP spid="9" grpId="1"/>
      <p:bldP spid="10" grpId="0"/>
      <p:bldP spid="10" grpId="1"/>
      <p:bldP spid="12" grpId="0"/>
      <p:bldP spid="12" grpId="1"/>
      <p:bldP spid="13" grpId="0"/>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6"/>
            <a:ext cx="12299278" cy="82042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0765" y="884002"/>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the descriptions of three teenagers about their favourite means of transport. Then complete the table below.</a:t>
            </a:r>
          </a:p>
        </p:txBody>
      </p:sp>
      <p:sp>
        <p:nvSpPr>
          <p:cNvPr id="16" name="Rounded Rectangle 15"/>
          <p:cNvSpPr/>
          <p:nvPr/>
        </p:nvSpPr>
        <p:spPr>
          <a:xfrm>
            <a:off x="578103" y="111408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11443"/>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2496030" y="64903"/>
            <a:ext cx="6659880" cy="615553"/>
          </a:xfrm>
          <a:prstGeom prst="rect">
            <a:avLst/>
          </a:prstGeom>
          <a:noFill/>
          <a:effectLst/>
        </p:spPr>
        <p:txBody>
          <a:bodyPr wrap="square" rtlCol="0">
            <a:spAutoFit/>
          </a:bodyPr>
          <a:lstStyle/>
          <a:p>
            <a:r>
              <a:rPr lang="en-US" sz="3400" b="1" dirty="0">
                <a:effectLst>
                  <a:glow rad="88900">
                    <a:schemeClr val="bg1"/>
                  </a:glow>
                </a:effectLst>
                <a:latin typeface="Arial" panose="020B0604020202020204" pitchFamily="34" charset="0"/>
                <a:cs typeface="Arial" panose="020B0604020202020204" pitchFamily="34" charset="0"/>
              </a:rPr>
              <a:t>TRANSPORT IN THE CITY</a:t>
            </a:r>
          </a:p>
        </p:txBody>
      </p:sp>
      <p:sp>
        <p:nvSpPr>
          <p:cNvPr id="13" name="Text Box 12"/>
          <p:cNvSpPr txBox="1"/>
          <p:nvPr/>
        </p:nvSpPr>
        <p:spPr>
          <a:xfrm>
            <a:off x="144145" y="2080609"/>
            <a:ext cx="3926205" cy="4707890"/>
          </a:xfrm>
          <a:prstGeom prst="rect">
            <a:avLst/>
          </a:prstGeom>
          <a:solidFill>
            <a:srgbClr val="D4E1B1"/>
          </a:solidFill>
        </p:spPr>
        <p:txBody>
          <a:bodyPr wrap="square" rtlCol="0" anchor="t">
            <a:spAutoFit/>
          </a:bodyPr>
          <a:lstStyle/>
          <a:p>
            <a:pPr algn="just"/>
            <a:r>
              <a:rPr lang="en-US" sz="3000" b="1" i="1" dirty="0"/>
              <a:t>Hoang</a:t>
            </a:r>
            <a:r>
              <a:rPr lang="en-US" sz="3000" dirty="0"/>
              <a:t>: I live in the suburbs of Ha Noi. I use my bike to get around. It’s convenient because I can ride it to places where the bus line doesn’t reach. Going by bike might be a bit slow, but I can avoid traffic jams.</a:t>
            </a:r>
          </a:p>
        </p:txBody>
      </p:sp>
      <p:sp>
        <p:nvSpPr>
          <p:cNvPr id="14" name="Text Box 13"/>
          <p:cNvSpPr txBox="1"/>
          <p:nvPr/>
        </p:nvSpPr>
        <p:spPr>
          <a:xfrm>
            <a:off x="4129405" y="2093309"/>
            <a:ext cx="3861435" cy="4678680"/>
          </a:xfrm>
          <a:prstGeom prst="rect">
            <a:avLst/>
          </a:prstGeom>
          <a:solidFill>
            <a:srgbClr val="FCE8C6"/>
          </a:solidFill>
        </p:spPr>
        <p:txBody>
          <a:bodyPr wrap="square" rtlCol="0" anchor="t">
            <a:noAutofit/>
          </a:bodyPr>
          <a:lstStyle/>
          <a:p>
            <a:pPr algn="just"/>
            <a:r>
              <a:rPr lang="en-US" sz="3000" b="1" i="1" dirty="0" err="1"/>
              <a:t>Cholada</a:t>
            </a:r>
            <a:r>
              <a:rPr lang="en-US" sz="3000" b="1" i="1" dirty="0"/>
              <a:t>:</a:t>
            </a:r>
            <a:r>
              <a:rPr lang="en-US" sz="3000" dirty="0"/>
              <a:t> My </a:t>
            </a:r>
            <a:r>
              <a:rPr lang="en-US" sz="3000" dirty="0" err="1"/>
              <a:t>favourite</a:t>
            </a:r>
            <a:r>
              <a:rPr lang="en-US" sz="3000" dirty="0"/>
              <a:t> means of transport in Bangkok is the sky train. It’s crowded at rush hour, but it’s always on time. It doesn’t get stuck in traffic jams, so I can save time travelling.</a:t>
            </a:r>
          </a:p>
        </p:txBody>
      </p:sp>
      <p:sp>
        <p:nvSpPr>
          <p:cNvPr id="20" name="Text Box 19"/>
          <p:cNvSpPr txBox="1"/>
          <p:nvPr/>
        </p:nvSpPr>
        <p:spPr>
          <a:xfrm>
            <a:off x="8049260" y="2102199"/>
            <a:ext cx="3957955" cy="4686300"/>
          </a:xfrm>
          <a:prstGeom prst="rect">
            <a:avLst/>
          </a:prstGeom>
          <a:solidFill>
            <a:srgbClr val="FBD9DA"/>
          </a:solidFill>
        </p:spPr>
        <p:txBody>
          <a:bodyPr wrap="square" rtlCol="0" anchor="t">
            <a:noAutofit/>
          </a:bodyPr>
          <a:lstStyle/>
          <a:p>
            <a:pPr algn="just"/>
            <a:r>
              <a:rPr lang="en-US" sz="3000" b="1" i="1" dirty="0"/>
              <a:t>Kathy: </a:t>
            </a:r>
            <a:r>
              <a:rPr lang="en-US" sz="3000" dirty="0"/>
              <a:t>I love the tram in Melbourne. It offers a discount for students. Sometimes the tram is late, but it always updates its arrival on a smartphone app, so I know in advance and arrange my time easily.</a:t>
            </a:r>
          </a:p>
        </p:txBody>
      </p:sp>
      <p:cxnSp>
        <p:nvCxnSpPr>
          <p:cNvPr id="22" name="Straight Connector 21"/>
          <p:cNvCxnSpPr/>
          <p:nvPr/>
        </p:nvCxnSpPr>
        <p:spPr>
          <a:xfrm>
            <a:off x="847709" y="3431458"/>
            <a:ext cx="568136" cy="0"/>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47709" y="3898490"/>
            <a:ext cx="1648321" cy="4916"/>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107247" y="6204155"/>
            <a:ext cx="1638843" cy="0"/>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23304" y="5722374"/>
            <a:ext cx="521109" cy="1"/>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88290" y="6651522"/>
            <a:ext cx="521109" cy="1"/>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422704" y="3431458"/>
            <a:ext cx="568136" cy="0"/>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67200" y="3898490"/>
            <a:ext cx="568136" cy="0"/>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691384" y="4827639"/>
            <a:ext cx="1552444" cy="9832"/>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060122" y="3898490"/>
            <a:ext cx="1183706" cy="9832"/>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246042" y="6194323"/>
            <a:ext cx="1552444" cy="9832"/>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849246" y="2541639"/>
            <a:ext cx="568136" cy="0"/>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241014" y="3444592"/>
            <a:ext cx="1183706" cy="9832"/>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160146" y="4326194"/>
            <a:ext cx="568136" cy="0"/>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160146" y="6204155"/>
            <a:ext cx="3257236" cy="9832"/>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89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750"/>
                                        <p:tgtEl>
                                          <p:spTgt spid="29"/>
                                        </p:tgtEl>
                                      </p:cBhvr>
                                    </p:animEffect>
                                    <p:anim calcmode="lin" valueType="num">
                                      <p:cBhvr>
                                        <p:cTn id="15" dur="750" fill="hold"/>
                                        <p:tgtEl>
                                          <p:spTgt spid="29"/>
                                        </p:tgtEl>
                                        <p:attrNameLst>
                                          <p:attrName>ppt_x</p:attrName>
                                        </p:attrNameLst>
                                      </p:cBhvr>
                                      <p:tavLst>
                                        <p:tav tm="0">
                                          <p:val>
                                            <p:strVal val="#ppt_x"/>
                                          </p:val>
                                        </p:tav>
                                        <p:tav tm="100000">
                                          <p:val>
                                            <p:strVal val="#ppt_x"/>
                                          </p:val>
                                        </p:tav>
                                      </p:tavLst>
                                    </p:anim>
                                    <p:anim calcmode="lin" valueType="num">
                                      <p:cBhvr>
                                        <p:cTn id="16"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750"/>
                                        <p:tgtEl>
                                          <p:spTgt spid="32"/>
                                        </p:tgtEl>
                                      </p:cBhvr>
                                    </p:animEffect>
                                    <p:anim calcmode="lin" valueType="num">
                                      <p:cBhvr>
                                        <p:cTn id="22" dur="750" fill="hold"/>
                                        <p:tgtEl>
                                          <p:spTgt spid="32"/>
                                        </p:tgtEl>
                                        <p:attrNameLst>
                                          <p:attrName>ppt_x</p:attrName>
                                        </p:attrNameLst>
                                      </p:cBhvr>
                                      <p:tavLst>
                                        <p:tav tm="0">
                                          <p:val>
                                            <p:strVal val="#ppt_x"/>
                                          </p:val>
                                        </p:tav>
                                        <p:tav tm="100000">
                                          <p:val>
                                            <p:strVal val="#ppt_x"/>
                                          </p:val>
                                        </p:tav>
                                      </p:tavLst>
                                    </p:anim>
                                    <p:anim calcmode="lin" valueType="num">
                                      <p:cBhvr>
                                        <p:cTn id="23" dur="7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50"/>
                                        <p:tgtEl>
                                          <p:spTgt spid="30"/>
                                        </p:tgtEl>
                                      </p:cBhvr>
                                    </p:animEffect>
                                    <p:anim calcmode="lin" valueType="num">
                                      <p:cBhvr>
                                        <p:cTn id="29" dur="750" fill="hold"/>
                                        <p:tgtEl>
                                          <p:spTgt spid="30"/>
                                        </p:tgtEl>
                                        <p:attrNameLst>
                                          <p:attrName>ppt_x</p:attrName>
                                        </p:attrNameLst>
                                      </p:cBhvr>
                                      <p:tavLst>
                                        <p:tav tm="0">
                                          <p:val>
                                            <p:strVal val="#ppt_x"/>
                                          </p:val>
                                        </p:tav>
                                        <p:tav tm="100000">
                                          <p:val>
                                            <p:strVal val="#ppt_x"/>
                                          </p:val>
                                        </p:tav>
                                      </p:tavLst>
                                    </p:anim>
                                    <p:anim calcmode="lin" valueType="num">
                                      <p:cBhvr>
                                        <p:cTn id="30" dur="75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750"/>
                            </p:stCondLst>
                            <p:childTnLst>
                              <p:par>
                                <p:cTn id="32" presetID="42" presetClass="entr" presetSubtype="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750"/>
                                        <p:tgtEl>
                                          <p:spTgt spid="35"/>
                                        </p:tgtEl>
                                      </p:cBhvr>
                                    </p:animEffect>
                                    <p:anim calcmode="lin" valueType="num">
                                      <p:cBhvr>
                                        <p:cTn id="35" dur="750" fill="hold"/>
                                        <p:tgtEl>
                                          <p:spTgt spid="35"/>
                                        </p:tgtEl>
                                        <p:attrNameLst>
                                          <p:attrName>ppt_x</p:attrName>
                                        </p:attrNameLst>
                                      </p:cBhvr>
                                      <p:tavLst>
                                        <p:tav tm="0">
                                          <p:val>
                                            <p:strVal val="#ppt_x"/>
                                          </p:val>
                                        </p:tav>
                                        <p:tav tm="100000">
                                          <p:val>
                                            <p:strVal val="#ppt_x"/>
                                          </p:val>
                                        </p:tav>
                                      </p:tavLst>
                                    </p:anim>
                                    <p:anim calcmode="lin" valueType="num">
                                      <p:cBhvr>
                                        <p:cTn id="36" dur="7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750"/>
                                        <p:tgtEl>
                                          <p:spTgt spid="37"/>
                                        </p:tgtEl>
                                      </p:cBhvr>
                                    </p:animEffect>
                                    <p:anim calcmode="lin" valueType="num">
                                      <p:cBhvr>
                                        <p:cTn id="42" dur="750" fill="hold"/>
                                        <p:tgtEl>
                                          <p:spTgt spid="37"/>
                                        </p:tgtEl>
                                        <p:attrNameLst>
                                          <p:attrName>ppt_x</p:attrName>
                                        </p:attrNameLst>
                                      </p:cBhvr>
                                      <p:tavLst>
                                        <p:tav tm="0">
                                          <p:val>
                                            <p:strVal val="#ppt_x"/>
                                          </p:val>
                                        </p:tav>
                                        <p:tav tm="100000">
                                          <p:val>
                                            <p:strVal val="#ppt_x"/>
                                          </p:val>
                                        </p:tav>
                                      </p:tavLst>
                                    </p:anim>
                                    <p:anim calcmode="lin" valueType="num">
                                      <p:cBhvr>
                                        <p:cTn id="43" dur="750" fill="hold"/>
                                        <p:tgtEl>
                                          <p:spTgt spid="37"/>
                                        </p:tgtEl>
                                        <p:attrNameLst>
                                          <p:attrName>ppt_y</p:attrName>
                                        </p:attrNameLst>
                                      </p:cBhvr>
                                      <p:tavLst>
                                        <p:tav tm="0">
                                          <p:val>
                                            <p:strVal val="#ppt_y+.1"/>
                                          </p:val>
                                        </p:tav>
                                        <p:tav tm="100000">
                                          <p:val>
                                            <p:strVal val="#ppt_y"/>
                                          </p:val>
                                        </p:tav>
                                      </p:tavLst>
                                    </p:anim>
                                  </p:childTnLst>
                                </p:cTn>
                              </p:par>
                            </p:childTnLst>
                          </p:cTn>
                        </p:par>
                        <p:par>
                          <p:cTn id="44" fill="hold">
                            <p:stCondLst>
                              <p:cond delay="750"/>
                            </p:stCondLst>
                            <p:childTnLst>
                              <p:par>
                                <p:cTn id="45" presetID="42" presetClass="entr" presetSubtype="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750"/>
                                        <p:tgtEl>
                                          <p:spTgt spid="38"/>
                                        </p:tgtEl>
                                      </p:cBhvr>
                                    </p:animEffect>
                                    <p:anim calcmode="lin" valueType="num">
                                      <p:cBhvr>
                                        <p:cTn id="48" dur="750" fill="hold"/>
                                        <p:tgtEl>
                                          <p:spTgt spid="38"/>
                                        </p:tgtEl>
                                        <p:attrNameLst>
                                          <p:attrName>ppt_x</p:attrName>
                                        </p:attrNameLst>
                                      </p:cBhvr>
                                      <p:tavLst>
                                        <p:tav tm="0">
                                          <p:val>
                                            <p:strVal val="#ppt_x"/>
                                          </p:val>
                                        </p:tav>
                                        <p:tav tm="100000">
                                          <p:val>
                                            <p:strVal val="#ppt_x"/>
                                          </p:val>
                                        </p:tav>
                                      </p:tavLst>
                                    </p:anim>
                                    <p:anim calcmode="lin" valueType="num">
                                      <p:cBhvr>
                                        <p:cTn id="49"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750"/>
                                        <p:tgtEl>
                                          <p:spTgt spid="39"/>
                                        </p:tgtEl>
                                      </p:cBhvr>
                                    </p:animEffect>
                                    <p:anim calcmode="lin" valueType="num">
                                      <p:cBhvr>
                                        <p:cTn id="55" dur="750" fill="hold"/>
                                        <p:tgtEl>
                                          <p:spTgt spid="39"/>
                                        </p:tgtEl>
                                        <p:attrNameLst>
                                          <p:attrName>ppt_x</p:attrName>
                                        </p:attrNameLst>
                                      </p:cBhvr>
                                      <p:tavLst>
                                        <p:tav tm="0">
                                          <p:val>
                                            <p:strVal val="#ppt_x"/>
                                          </p:val>
                                        </p:tav>
                                        <p:tav tm="100000">
                                          <p:val>
                                            <p:strVal val="#ppt_x"/>
                                          </p:val>
                                        </p:tav>
                                      </p:tavLst>
                                    </p:anim>
                                    <p:anim calcmode="lin" valueType="num">
                                      <p:cBhvr>
                                        <p:cTn id="56"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750"/>
                                        <p:tgtEl>
                                          <p:spTgt spid="41"/>
                                        </p:tgtEl>
                                      </p:cBhvr>
                                    </p:animEffect>
                                    <p:anim calcmode="lin" valueType="num">
                                      <p:cBhvr>
                                        <p:cTn id="62" dur="750" fill="hold"/>
                                        <p:tgtEl>
                                          <p:spTgt spid="41"/>
                                        </p:tgtEl>
                                        <p:attrNameLst>
                                          <p:attrName>ppt_x</p:attrName>
                                        </p:attrNameLst>
                                      </p:cBhvr>
                                      <p:tavLst>
                                        <p:tav tm="0">
                                          <p:val>
                                            <p:strVal val="#ppt_x"/>
                                          </p:val>
                                        </p:tav>
                                        <p:tav tm="100000">
                                          <p:val>
                                            <p:strVal val="#ppt_x"/>
                                          </p:val>
                                        </p:tav>
                                      </p:tavLst>
                                    </p:anim>
                                    <p:anim calcmode="lin" valueType="num">
                                      <p:cBhvr>
                                        <p:cTn id="63" dur="75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750"/>
                                        <p:tgtEl>
                                          <p:spTgt spid="43"/>
                                        </p:tgtEl>
                                      </p:cBhvr>
                                    </p:animEffect>
                                    <p:anim calcmode="lin" valueType="num">
                                      <p:cBhvr>
                                        <p:cTn id="69" dur="750" fill="hold"/>
                                        <p:tgtEl>
                                          <p:spTgt spid="43"/>
                                        </p:tgtEl>
                                        <p:attrNameLst>
                                          <p:attrName>ppt_x</p:attrName>
                                        </p:attrNameLst>
                                      </p:cBhvr>
                                      <p:tavLst>
                                        <p:tav tm="0">
                                          <p:val>
                                            <p:strVal val="#ppt_x"/>
                                          </p:val>
                                        </p:tav>
                                        <p:tav tm="100000">
                                          <p:val>
                                            <p:strVal val="#ppt_x"/>
                                          </p:val>
                                        </p:tav>
                                      </p:tavLst>
                                    </p:anim>
                                    <p:anim calcmode="lin" valueType="num">
                                      <p:cBhvr>
                                        <p:cTn id="70" dur="75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750"/>
                                        <p:tgtEl>
                                          <p:spTgt spid="44"/>
                                        </p:tgtEl>
                                      </p:cBhvr>
                                    </p:animEffect>
                                    <p:anim calcmode="lin" valueType="num">
                                      <p:cBhvr>
                                        <p:cTn id="76" dur="750" fill="hold"/>
                                        <p:tgtEl>
                                          <p:spTgt spid="44"/>
                                        </p:tgtEl>
                                        <p:attrNameLst>
                                          <p:attrName>ppt_x</p:attrName>
                                        </p:attrNameLst>
                                      </p:cBhvr>
                                      <p:tavLst>
                                        <p:tav tm="0">
                                          <p:val>
                                            <p:strVal val="#ppt_x"/>
                                          </p:val>
                                        </p:tav>
                                        <p:tav tm="100000">
                                          <p:val>
                                            <p:strVal val="#ppt_x"/>
                                          </p:val>
                                        </p:tav>
                                      </p:tavLst>
                                    </p:anim>
                                    <p:anim calcmode="lin" valueType="num">
                                      <p:cBhvr>
                                        <p:cTn id="77" dur="75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750"/>
                                        <p:tgtEl>
                                          <p:spTgt spid="45"/>
                                        </p:tgtEl>
                                      </p:cBhvr>
                                    </p:animEffect>
                                    <p:anim calcmode="lin" valueType="num">
                                      <p:cBhvr>
                                        <p:cTn id="83" dur="750" fill="hold"/>
                                        <p:tgtEl>
                                          <p:spTgt spid="45"/>
                                        </p:tgtEl>
                                        <p:attrNameLst>
                                          <p:attrName>ppt_x</p:attrName>
                                        </p:attrNameLst>
                                      </p:cBhvr>
                                      <p:tavLst>
                                        <p:tav tm="0">
                                          <p:val>
                                            <p:strVal val="#ppt_x"/>
                                          </p:val>
                                        </p:tav>
                                        <p:tav tm="100000">
                                          <p:val>
                                            <p:strVal val="#ppt_x"/>
                                          </p:val>
                                        </p:tav>
                                      </p:tavLst>
                                    </p:anim>
                                    <p:anim calcmode="lin" valueType="num">
                                      <p:cBhvr>
                                        <p:cTn id="84" dur="75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fade">
                                      <p:cBhvr>
                                        <p:cTn id="89" dur="750"/>
                                        <p:tgtEl>
                                          <p:spTgt spid="46"/>
                                        </p:tgtEl>
                                      </p:cBhvr>
                                    </p:animEffect>
                                    <p:anim calcmode="lin" valueType="num">
                                      <p:cBhvr>
                                        <p:cTn id="90" dur="750" fill="hold"/>
                                        <p:tgtEl>
                                          <p:spTgt spid="46"/>
                                        </p:tgtEl>
                                        <p:attrNameLst>
                                          <p:attrName>ppt_x</p:attrName>
                                        </p:attrNameLst>
                                      </p:cBhvr>
                                      <p:tavLst>
                                        <p:tav tm="0">
                                          <p:val>
                                            <p:strVal val="#ppt_x"/>
                                          </p:val>
                                        </p:tav>
                                        <p:tav tm="100000">
                                          <p:val>
                                            <p:strVal val="#ppt_x"/>
                                          </p:val>
                                        </p:tav>
                                      </p:tavLst>
                                    </p:anim>
                                    <p:anim calcmode="lin" valueType="num">
                                      <p:cBhvr>
                                        <p:cTn id="91" dur="75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750"/>
                                        <p:tgtEl>
                                          <p:spTgt spid="47"/>
                                        </p:tgtEl>
                                      </p:cBhvr>
                                    </p:animEffect>
                                    <p:anim calcmode="lin" valueType="num">
                                      <p:cBhvr>
                                        <p:cTn id="97" dur="750" fill="hold"/>
                                        <p:tgtEl>
                                          <p:spTgt spid="47"/>
                                        </p:tgtEl>
                                        <p:attrNameLst>
                                          <p:attrName>ppt_x</p:attrName>
                                        </p:attrNameLst>
                                      </p:cBhvr>
                                      <p:tavLst>
                                        <p:tav tm="0">
                                          <p:val>
                                            <p:strVal val="#ppt_x"/>
                                          </p:val>
                                        </p:tav>
                                        <p:tav tm="100000">
                                          <p:val>
                                            <p:strVal val="#ppt_x"/>
                                          </p:val>
                                        </p:tav>
                                      </p:tavLst>
                                    </p:anim>
                                    <p:anim calcmode="lin" valueType="num">
                                      <p:cBhvr>
                                        <p:cTn id="98" dur="75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4" grpId="1"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87372" y="310459"/>
            <a:ext cx="10888345" cy="583565"/>
          </a:xfrm>
          <a:prstGeom prst="rect">
            <a:avLst/>
          </a:prstGeom>
          <a:noFill/>
          <a:effectLst/>
        </p:spPr>
        <p:txBody>
          <a:bodyPr wrap="square" rtlCol="0">
            <a:spAutoFit/>
          </a:bodyPr>
          <a:lstStyle/>
          <a:p>
            <a:r>
              <a:rPr lang="en-US" sz="3200" b="1" dirty="0">
                <a:solidFill>
                  <a:schemeClr val="tx1"/>
                </a:solidFill>
                <a:effectLst>
                  <a:glow rad="88900">
                    <a:schemeClr val="bg1"/>
                  </a:glow>
                </a:effectLst>
                <a:cs typeface="Arial" panose="020B0604020202020204" pitchFamily="34" charset="0"/>
              </a:rPr>
              <a:t>Make notes about a means of transport you are using.</a:t>
            </a:r>
          </a:p>
        </p:txBody>
      </p:sp>
      <p:sp>
        <p:nvSpPr>
          <p:cNvPr id="16" name="Rounded Rectangle 15"/>
          <p:cNvSpPr/>
          <p:nvPr/>
        </p:nvSpPr>
        <p:spPr>
          <a:xfrm>
            <a:off x="312632" y="31638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65417" y="21374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 Box 7"/>
          <p:cNvSpPr txBox="1"/>
          <p:nvPr/>
        </p:nvSpPr>
        <p:spPr>
          <a:xfrm>
            <a:off x="477459" y="1208012"/>
            <a:ext cx="10642600" cy="583565"/>
          </a:xfrm>
          <a:prstGeom prst="rect">
            <a:avLst/>
          </a:prstGeom>
          <a:solidFill>
            <a:srgbClr val="F9D00F"/>
          </a:solidFill>
        </p:spPr>
        <p:txBody>
          <a:bodyPr wrap="square" rtlCol="0" anchor="t">
            <a:spAutoFit/>
          </a:bodyPr>
          <a:lstStyle/>
          <a:p>
            <a:pPr marL="457200" indent="-457200">
              <a:buFont typeface="Wingdings" panose="05000000000000000000" pitchFamily="2" charset="2"/>
              <a:buChar char="§"/>
            </a:pPr>
            <a:r>
              <a:rPr lang="en-US" sz="3200" b="1" dirty="0"/>
              <a:t>Name of the means of transport</a:t>
            </a:r>
          </a:p>
        </p:txBody>
      </p:sp>
      <p:sp>
        <p:nvSpPr>
          <p:cNvPr id="19" name="Text Box 18"/>
          <p:cNvSpPr txBox="1"/>
          <p:nvPr/>
        </p:nvSpPr>
        <p:spPr>
          <a:xfrm>
            <a:off x="477459" y="2646343"/>
            <a:ext cx="10642600" cy="583565"/>
          </a:xfrm>
          <a:prstGeom prst="rect">
            <a:avLst/>
          </a:prstGeom>
          <a:solidFill>
            <a:schemeClr val="accent4">
              <a:lumMod val="40000"/>
              <a:lumOff val="60000"/>
            </a:schemeClr>
          </a:solidFill>
        </p:spPr>
        <p:txBody>
          <a:bodyPr wrap="square" rtlCol="0" anchor="t">
            <a:spAutoFit/>
          </a:bodyPr>
          <a:lstStyle/>
          <a:p>
            <a:pPr marL="457200" indent="-457200">
              <a:buFont typeface="Wingdings" panose="05000000000000000000" pitchFamily="2" charset="2"/>
              <a:buChar char="§"/>
            </a:pPr>
            <a:r>
              <a:rPr lang="en-US" sz="3200" b="1" dirty="0"/>
              <a:t> Its advantage(s) and drawback(s)</a:t>
            </a:r>
          </a:p>
        </p:txBody>
      </p:sp>
      <p:sp>
        <p:nvSpPr>
          <p:cNvPr id="23" name="Text Box 22"/>
          <p:cNvSpPr txBox="1"/>
          <p:nvPr/>
        </p:nvSpPr>
        <p:spPr>
          <a:xfrm>
            <a:off x="477459" y="4355993"/>
            <a:ext cx="10642600" cy="583565"/>
          </a:xfrm>
          <a:prstGeom prst="rect">
            <a:avLst/>
          </a:prstGeom>
          <a:solidFill>
            <a:schemeClr val="accent4">
              <a:lumMod val="40000"/>
              <a:lumOff val="60000"/>
            </a:schemeClr>
          </a:solidFill>
        </p:spPr>
        <p:txBody>
          <a:bodyPr wrap="square" rtlCol="0" anchor="t">
            <a:spAutoFit/>
          </a:bodyPr>
          <a:lstStyle/>
          <a:p>
            <a:pPr marL="457200" indent="-457200">
              <a:buFont typeface="Wingdings" panose="05000000000000000000" pitchFamily="2" charset="2"/>
              <a:buChar char="§"/>
            </a:pPr>
            <a:r>
              <a:rPr lang="en-US" sz="3200" b="1" dirty="0"/>
              <a:t>Why you choose to use it</a:t>
            </a:r>
          </a:p>
        </p:txBody>
      </p:sp>
      <p:sp>
        <p:nvSpPr>
          <p:cNvPr id="24" name="Text Box 23"/>
          <p:cNvSpPr txBox="1"/>
          <p:nvPr/>
        </p:nvSpPr>
        <p:spPr>
          <a:xfrm>
            <a:off x="477459" y="1987536"/>
            <a:ext cx="5175045" cy="523220"/>
          </a:xfrm>
          <a:prstGeom prst="rect">
            <a:avLst/>
          </a:prstGeom>
          <a:noFill/>
          <a:ln w="9525">
            <a:noFill/>
          </a:ln>
        </p:spPr>
        <p:txBody>
          <a:bodyPr wrap="square">
            <a:spAutoFit/>
          </a:bodyPr>
          <a:lstStyle/>
          <a:p>
            <a:pPr marL="635" indent="-635"/>
            <a:r>
              <a:rPr lang="en-US" sz="2800" b="1" dirty="0">
                <a:solidFill>
                  <a:srgbClr val="C00000"/>
                </a:solidFill>
                <a:latin typeface=".VnBodoniH"/>
              </a:rPr>
              <a:t>bus ( electric bike)</a:t>
            </a:r>
          </a:p>
        </p:txBody>
      </p:sp>
      <p:sp>
        <p:nvSpPr>
          <p:cNvPr id="25" name="Text Box 24"/>
          <p:cNvSpPr txBox="1"/>
          <p:nvPr/>
        </p:nvSpPr>
        <p:spPr>
          <a:xfrm>
            <a:off x="365418" y="3278775"/>
            <a:ext cx="10568054" cy="1077218"/>
          </a:xfrm>
          <a:prstGeom prst="rect">
            <a:avLst/>
          </a:prstGeom>
          <a:noFill/>
          <a:ln w="9525">
            <a:noFill/>
          </a:ln>
        </p:spPr>
        <p:txBody>
          <a:bodyPr wrap="square">
            <a:spAutoFit/>
          </a:bodyPr>
          <a:lstStyle/>
          <a:p>
            <a:pPr marL="635" indent="-635"/>
            <a:r>
              <a:rPr lang="en-US" sz="3200" b="1" dirty="0">
                <a:solidFill>
                  <a:srgbClr val="C00000"/>
                </a:solidFill>
              </a:rPr>
              <a:t>near house and school, clean, on time, reduce traffic congestion,  air conditioning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95635" y="193224"/>
            <a:ext cx="10888345" cy="107632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Work in groups. Talk to your friends about the means of transport that you use. Use your notes in 4.</a:t>
            </a:r>
          </a:p>
        </p:txBody>
      </p:sp>
      <p:sp>
        <p:nvSpPr>
          <p:cNvPr id="16" name="Rounded Rectangle 15"/>
          <p:cNvSpPr/>
          <p:nvPr/>
        </p:nvSpPr>
        <p:spPr>
          <a:xfrm>
            <a:off x="292968" y="34329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45753" y="24065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0" name="Text Box 99"/>
          <p:cNvSpPr txBox="1"/>
          <p:nvPr/>
        </p:nvSpPr>
        <p:spPr>
          <a:xfrm>
            <a:off x="346055" y="1461319"/>
            <a:ext cx="11123295" cy="58356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Sit in the groups</a:t>
            </a:r>
          </a:p>
        </p:txBody>
      </p:sp>
      <p:sp>
        <p:nvSpPr>
          <p:cNvPr id="2" name="Text Box 1"/>
          <p:cNvSpPr txBox="1"/>
          <p:nvPr/>
        </p:nvSpPr>
        <p:spPr>
          <a:xfrm>
            <a:off x="346055" y="2044884"/>
            <a:ext cx="11123295" cy="58356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Take turns to talk, using your notes in 4.</a:t>
            </a:r>
          </a:p>
        </p:txBody>
      </p:sp>
      <p:sp>
        <p:nvSpPr>
          <p:cNvPr id="7" name="Text Box 6"/>
          <p:cNvSpPr txBox="1"/>
          <p:nvPr/>
        </p:nvSpPr>
        <p:spPr>
          <a:xfrm>
            <a:off x="288383" y="2750758"/>
            <a:ext cx="11123295" cy="2553335"/>
          </a:xfrm>
          <a:prstGeom prst="rect">
            <a:avLst/>
          </a:prstGeom>
          <a:solidFill>
            <a:srgbClr val="FBD9DA"/>
          </a:solidFill>
          <a:ln w="9525">
            <a:noFill/>
          </a:ln>
        </p:spPr>
        <p:txBody>
          <a:bodyPr wrap="square">
            <a:spAutoFit/>
          </a:bodyPr>
          <a:lstStyle/>
          <a:p>
            <a:pPr marL="457200" indent="-457200" algn="just">
              <a:buFont typeface="Wingdings" panose="05000000000000000000" pitchFamily="2" charset="2"/>
              <a:buChar char="Ø"/>
            </a:pPr>
            <a:r>
              <a:rPr lang="en-US" sz="3200" b="1" i="1" dirty="0">
                <a:solidFill>
                  <a:srgbClr val="C00000"/>
                </a:solidFill>
                <a:latin typeface="Times New Roman" panose="02020603050405020304" pitchFamily="18" charset="0"/>
              </a:rPr>
              <a:t>Suggested talk</a:t>
            </a:r>
          </a:p>
          <a:p>
            <a:pPr marL="635" indent="-635" algn="just"/>
            <a:r>
              <a:rPr lang="en-US" sz="3200" b="0" dirty="0">
                <a:latin typeface="Times New Roman" panose="02020603050405020304" pitchFamily="18" charset="0"/>
              </a:rPr>
              <a:t>I go to school by bus every day. It is convenient because there are bus stops near my house and my school. The bus is clean and on time. It is very crowded at rush hour, but it has air conditioning so it is cool. That’s why I choose to use it.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7" grpId="0" bldLvl="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5858" y="471948"/>
            <a:ext cx="11154697" cy="6135329"/>
          </a:xfrm>
          <a:prstGeom prst="rect">
            <a:avLst/>
          </a:prstGeom>
        </p:spPr>
      </p:pic>
    </p:spTree>
    <p:extLst>
      <p:ext uri="{BB962C8B-B14F-4D97-AF65-F5344CB8AC3E}">
        <p14:creationId xmlns:p14="http://schemas.microsoft.com/office/powerpoint/2010/main" val="3745704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141" y="2609135"/>
            <a:ext cx="11867535" cy="3046988"/>
          </a:xfrm>
          <a:prstGeom prst="rect">
            <a:avLst/>
          </a:prstGeom>
          <a:solidFill>
            <a:schemeClr val="accent4">
              <a:lumMod val="40000"/>
              <a:lumOff val="60000"/>
            </a:schemeClr>
          </a:solidFill>
        </p:spPr>
        <p:txBody>
          <a:bodyPr wrap="square">
            <a:spAutoFit/>
          </a:bodyPr>
          <a:lstStyle/>
          <a:p>
            <a:r>
              <a:rPr lang="en-US" sz="3200" dirty="0"/>
              <a:t>My </a:t>
            </a:r>
            <a:r>
              <a:rPr lang="en-US" sz="3200" dirty="0" err="1"/>
              <a:t>favourite</a:t>
            </a:r>
            <a:r>
              <a:rPr lang="en-US" sz="3200" dirty="0"/>
              <a:t> means of transport is electric bike. Electric bikes offer an eco-friendly and cost-effective way to get around. They help reduce pollution, and are low-maintenance. However, drawbacks include the number of charging stations might be limited compared to traditional gas stations. I choose an electric bike for its eco-friendly nature and the flexibility it provides. </a:t>
            </a:r>
          </a:p>
        </p:txBody>
      </p:sp>
      <p:sp>
        <p:nvSpPr>
          <p:cNvPr id="5" name="TextBox 4"/>
          <p:cNvSpPr txBox="1"/>
          <p:nvPr/>
        </p:nvSpPr>
        <p:spPr>
          <a:xfrm>
            <a:off x="795635" y="193224"/>
            <a:ext cx="10888345" cy="107632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Work in groups. Talk to your friends about the means of transport that you use. Use your notes in 4.</a:t>
            </a:r>
          </a:p>
        </p:txBody>
      </p:sp>
      <p:sp>
        <p:nvSpPr>
          <p:cNvPr id="6" name="Rounded Rectangle 5"/>
          <p:cNvSpPr/>
          <p:nvPr/>
        </p:nvSpPr>
        <p:spPr>
          <a:xfrm>
            <a:off x="292968" y="34329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345753" y="24065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Rectangle 7"/>
          <p:cNvSpPr/>
          <p:nvPr/>
        </p:nvSpPr>
        <p:spPr>
          <a:xfrm>
            <a:off x="226141" y="1923877"/>
            <a:ext cx="2789546" cy="523220"/>
          </a:xfrm>
          <a:prstGeom prst="rect">
            <a:avLst/>
          </a:prstGeom>
        </p:spPr>
        <p:txBody>
          <a:bodyPr wrap="none">
            <a:spAutoFit/>
          </a:bodyPr>
          <a:lstStyle/>
          <a:p>
            <a:pPr marL="457200" indent="-457200" algn="just">
              <a:buFont typeface="Wingdings" panose="05000000000000000000" pitchFamily="2" charset="2"/>
              <a:buChar char="Ø"/>
            </a:pPr>
            <a:r>
              <a:rPr lang="en-US" sz="2800" b="1" i="1" dirty="0">
                <a:solidFill>
                  <a:srgbClr val="C00000"/>
                </a:solidFill>
                <a:latin typeface="Times New Roman" panose="02020603050405020304" pitchFamily="18" charset="0"/>
              </a:rPr>
              <a:t>Suggested talk</a:t>
            </a:r>
          </a:p>
        </p:txBody>
      </p:sp>
    </p:spTree>
    <p:extLst>
      <p:ext uri="{BB962C8B-B14F-4D97-AF65-F5344CB8AC3E}">
        <p14:creationId xmlns:p14="http://schemas.microsoft.com/office/powerpoint/2010/main" val="3157000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6986"/>
            <a:ext cx="12192000" cy="83312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564036" y="67759"/>
            <a:ext cx="5871845"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EXTRA ACTIVITY</a:t>
            </a:r>
          </a:p>
        </p:txBody>
      </p:sp>
      <p:sp>
        <p:nvSpPr>
          <p:cNvPr id="100" name="Text Box 99"/>
          <p:cNvSpPr txBox="1"/>
          <p:nvPr/>
        </p:nvSpPr>
        <p:spPr>
          <a:xfrm>
            <a:off x="138528" y="970541"/>
            <a:ext cx="11123295" cy="2122805"/>
          </a:xfrm>
          <a:prstGeom prst="rect">
            <a:avLst/>
          </a:prstGeom>
          <a:noFill/>
          <a:ln w="9525">
            <a:noFill/>
          </a:ln>
        </p:spPr>
        <p:txBody>
          <a:bodyPr wrap="square">
            <a:spAutoFit/>
          </a:bodyPr>
          <a:lstStyle/>
          <a:p>
            <a:pPr marL="635" indent="-635" algn="just"/>
            <a:r>
              <a:rPr lang="en-US" sz="4400" b="0" dirty="0">
                <a:latin typeface="Calibri" panose="020F0502020204030204" pitchFamily="34" charset="0"/>
                <a:cs typeface="Calibri" panose="020F0502020204030204" pitchFamily="34" charset="0"/>
              </a:rPr>
              <a:t>- Which of the three means of transportation in the reading text you have used or would like to use.</a:t>
            </a:r>
          </a:p>
        </p:txBody>
      </p:sp>
      <p:sp>
        <p:nvSpPr>
          <p:cNvPr id="2" name="Text Box 1"/>
          <p:cNvSpPr txBox="1"/>
          <p:nvPr/>
        </p:nvSpPr>
        <p:spPr>
          <a:xfrm>
            <a:off x="138527" y="3090186"/>
            <a:ext cx="11123295" cy="1445260"/>
          </a:xfrm>
          <a:prstGeom prst="rect">
            <a:avLst/>
          </a:prstGeom>
          <a:noFill/>
          <a:ln w="9525">
            <a:noFill/>
          </a:ln>
        </p:spPr>
        <p:txBody>
          <a:bodyPr wrap="square">
            <a:spAutoFit/>
          </a:bodyPr>
          <a:lstStyle/>
          <a:p>
            <a:pPr marL="635" indent="-635" algn="just"/>
            <a:r>
              <a:rPr lang="en-US" sz="4400" b="0" dirty="0">
                <a:latin typeface="Calibri" panose="020F0502020204030204" pitchFamily="34" charset="0"/>
                <a:cs typeface="Calibri" panose="020F0502020204030204" pitchFamily="34" charset="0"/>
              </a:rPr>
              <a:t>- Think of how you felt when you used them and/or why you would like to use them. </a:t>
            </a:r>
          </a:p>
        </p:txBody>
      </p:sp>
      <p:sp>
        <p:nvSpPr>
          <p:cNvPr id="3" name="Text Box 2"/>
          <p:cNvSpPr txBox="1"/>
          <p:nvPr/>
        </p:nvSpPr>
        <p:spPr>
          <a:xfrm>
            <a:off x="138527" y="4704975"/>
            <a:ext cx="11123295" cy="768350"/>
          </a:xfrm>
          <a:prstGeom prst="rect">
            <a:avLst/>
          </a:prstGeom>
          <a:noFill/>
          <a:ln w="9525">
            <a:noFill/>
          </a:ln>
        </p:spPr>
        <p:txBody>
          <a:bodyPr wrap="square">
            <a:spAutoFit/>
          </a:bodyPr>
          <a:lstStyle/>
          <a:p>
            <a:pPr marL="635" indent="-635" algn="just"/>
            <a:r>
              <a:rPr lang="en-US" sz="4400" b="0" dirty="0">
                <a:latin typeface="Calibri" panose="020F0502020204030204" pitchFamily="34" charset="0"/>
                <a:cs typeface="Calibri" panose="020F0502020204030204" pitchFamily="34" charset="0"/>
              </a:rPr>
              <a:t>- Share your thoughts with your partner.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797892" y="21174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CONSOLIDATION</a:t>
            </a:r>
          </a:p>
        </p:txBody>
      </p:sp>
      <p:sp>
        <p:nvSpPr>
          <p:cNvPr id="9" name="TextBox 8"/>
          <p:cNvSpPr txBox="1"/>
          <p:nvPr/>
        </p:nvSpPr>
        <p:spPr>
          <a:xfrm>
            <a:off x="567406" y="1339118"/>
            <a:ext cx="11445622" cy="837473"/>
          </a:xfrm>
          <a:prstGeom prst="rect">
            <a:avLst/>
          </a:prstGeom>
          <a:noFill/>
        </p:spPr>
        <p:txBody>
          <a:bodyPr wrap="square" rtlCol="0">
            <a:spAutoFit/>
          </a:bodyPr>
          <a:lstStyle/>
          <a:p>
            <a:pPr>
              <a:lnSpc>
                <a:spcPct val="150000"/>
              </a:lnSpc>
            </a:pPr>
            <a:r>
              <a:rPr lang="en-US" sz="3600" dirty="0">
                <a:solidFill>
                  <a:srgbClr val="0070C0"/>
                </a:solidFill>
              </a:rPr>
              <a:t>What have we learnt in this lesson?</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8343" y="1484157"/>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3884" y="2321630"/>
            <a:ext cx="8261962" cy="2585323"/>
          </a:xfrm>
          <a:prstGeom prst="rect">
            <a:avLst/>
          </a:prstGeom>
        </p:spPr>
        <p:txBody>
          <a:bodyPr wrap="square">
            <a:spAutoFit/>
          </a:bodyPr>
          <a:lstStyle/>
          <a:p>
            <a:pPr marL="457200" lvl="0" indent="-457200">
              <a:lnSpc>
                <a:spcPct val="150000"/>
              </a:lnSpc>
              <a:buFont typeface="Wingdings" panose="05000000000000000000" pitchFamily="2" charset="2"/>
              <a:buChar char="ü"/>
            </a:pPr>
            <a:r>
              <a:rPr lang="en-US" sz="3600" dirty="0">
                <a:solidFill>
                  <a:prstClr val="black"/>
                </a:solidFill>
                <a:sym typeface="+mn-ea"/>
              </a:rPr>
              <a:t>Offer help and respond to an offer;</a:t>
            </a:r>
          </a:p>
          <a:p>
            <a:pPr marL="457200" lvl="0" indent="-457200">
              <a:lnSpc>
                <a:spcPct val="150000"/>
              </a:lnSpc>
              <a:buFont typeface="Wingdings" panose="05000000000000000000" pitchFamily="2" charset="2"/>
              <a:buChar char="ü"/>
            </a:pPr>
            <a:r>
              <a:rPr lang="en-US" sz="3600" dirty="0">
                <a:solidFill>
                  <a:prstClr val="black"/>
                </a:solidFill>
              </a:rPr>
              <a:t>Talk about means of transport that they use.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172" y="-7620"/>
            <a:ext cx="12192000" cy="1083309"/>
            <a:chOff x="7620" y="-7620"/>
            <a:chExt cx="12192000" cy="1083309"/>
          </a:xfrm>
        </p:grpSpPr>
        <p:sp>
          <p:nvSpPr>
            <p:cNvPr id="15" name="Round Single Corner Rectangle 14"/>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p:cNvSpPr txBox="1"/>
          <p:nvPr/>
        </p:nvSpPr>
        <p:spPr>
          <a:xfrm>
            <a:off x="502700" y="1629430"/>
            <a:ext cx="11184255" cy="2585323"/>
          </a:xfrm>
          <a:prstGeom prst="rect">
            <a:avLst/>
          </a:prstGeom>
          <a:noFill/>
        </p:spPr>
        <p:txBody>
          <a:bodyPr wrap="square" rtlCol="0">
            <a:spAutoFit/>
          </a:bodyPr>
          <a:lstStyle/>
          <a:p>
            <a:pPr marL="571500" indent="-571500">
              <a:lnSpc>
                <a:spcPct val="150000"/>
              </a:lnSpc>
              <a:buFont typeface="Wingdings" panose="05000000000000000000" pitchFamily="2" charset="2"/>
              <a:buChar char="ü"/>
            </a:pPr>
            <a:r>
              <a:rPr lang="en-US" sz="3600" dirty="0"/>
              <a:t>Do exercises in the workbook.</a:t>
            </a:r>
          </a:p>
          <a:p>
            <a:pPr marL="571500" indent="-571500">
              <a:lnSpc>
                <a:spcPct val="150000"/>
              </a:lnSpc>
              <a:buFont typeface="Wingdings" panose="05000000000000000000" pitchFamily="2" charset="2"/>
              <a:buChar char="ü"/>
            </a:pPr>
            <a:r>
              <a:rPr lang="en-US" sz="3600" dirty="0" err="1"/>
              <a:t>Prepair</a:t>
            </a:r>
            <a:r>
              <a:rPr lang="en-US" sz="3600" dirty="0"/>
              <a:t> lesson 5: Skills 1</a:t>
            </a:r>
          </a:p>
          <a:p>
            <a:pPr marL="571500" indent="-571500">
              <a:lnSpc>
                <a:spcPct val="150000"/>
              </a:lnSpc>
              <a:buFont typeface="Wingdings" panose="05000000000000000000" pitchFamily="2" charset="2"/>
              <a:buChar char="ü"/>
            </a:pP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0645" y="3239319"/>
            <a:ext cx="3496310" cy="3496310"/>
          </a:xfrm>
          <a:prstGeom prst="rect">
            <a:avLst/>
          </a:prstGeom>
        </p:spPr>
      </p:pic>
      <p:sp>
        <p:nvSpPr>
          <p:cNvPr id="13" name="TextBox 12"/>
          <p:cNvSpPr txBox="1"/>
          <p:nvPr/>
        </p:nvSpPr>
        <p:spPr>
          <a:xfrm>
            <a:off x="3990724" y="-93978"/>
            <a:ext cx="4824981" cy="923330"/>
          </a:xfrm>
          <a:prstGeom prst="rect">
            <a:avLst/>
          </a:prstGeom>
          <a:noFill/>
          <a:effectLst/>
        </p:spPr>
        <p:txBody>
          <a:bodyPr wrap="square" rtlCol="0">
            <a:spAutoFit/>
          </a:bodyPr>
          <a:lstStyle/>
          <a:p>
            <a:pPr marL="685800" indent="-685800">
              <a:buFont typeface="Wingdings" panose="05000000000000000000" pitchFamily="2" charset="2"/>
              <a:buChar char="v"/>
            </a:pPr>
            <a:r>
              <a:rPr lang="en-US" sz="5400" b="1" dirty="0">
                <a:solidFill>
                  <a:srgbClr val="009999"/>
                </a:solidFill>
                <a:effectLst>
                  <a:glow rad="88900">
                    <a:schemeClr val="bg1"/>
                  </a:glow>
                </a:effectLst>
                <a:latin typeface="Berlin Sans FB Demi" panose="020E0802020502020306" pitchFamily="34" charset="0"/>
                <a:cs typeface="Arial" panose="020B0604020202020204" pitchFamily="34" charset="0"/>
              </a:rPr>
              <a:t>Homework</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433070" y="3530600"/>
            <a:ext cx="2551430"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TRANSPORT IN THE CITY</a:t>
            </a:r>
          </a:p>
        </p:txBody>
      </p:sp>
      <p:sp>
        <p:nvSpPr>
          <p:cNvPr id="20" name="Rectangle 19"/>
          <p:cNvSpPr/>
          <p:nvPr/>
        </p:nvSpPr>
        <p:spPr>
          <a:xfrm>
            <a:off x="5588635" y="1163320"/>
            <a:ext cx="6311900"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Option 1: </a:t>
            </a:r>
            <a:r>
              <a:rPr lang="en-US" altLang="en-GB" dirty="0">
                <a:solidFill>
                  <a:schemeClr val="tx1"/>
                </a:solidFill>
              </a:rPr>
              <a:t>Look and answer.</a:t>
            </a:r>
            <a:endParaRPr lang="en-GB" dirty="0">
              <a:solidFill>
                <a:schemeClr val="tx1"/>
              </a:solidFill>
            </a:endParaRPr>
          </a:p>
          <a:p>
            <a:r>
              <a:rPr lang="en-GB" dirty="0">
                <a:solidFill>
                  <a:schemeClr val="tx1"/>
                </a:solidFill>
              </a:rPr>
              <a:t>Option 2: C</a:t>
            </a:r>
            <a:r>
              <a:rPr lang="en-US" altLang="en-GB" dirty="0">
                <a:solidFill>
                  <a:schemeClr val="tx1"/>
                </a:solidFill>
              </a:rPr>
              <a:t>harades</a:t>
            </a:r>
          </a:p>
        </p:txBody>
      </p:sp>
      <p:sp>
        <p:nvSpPr>
          <p:cNvPr id="21" name="Rectangle 20"/>
          <p:cNvSpPr/>
          <p:nvPr/>
        </p:nvSpPr>
        <p:spPr>
          <a:xfrm>
            <a:off x="5570855" y="1854835"/>
            <a:ext cx="6329680" cy="137414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Vocabulary</a:t>
            </a:r>
          </a:p>
          <a:p>
            <a:pPr marR="0" indent="0">
              <a:spcBef>
                <a:spcPts val="0"/>
              </a:spcBef>
              <a:spcAft>
                <a:spcPts val="0"/>
              </a:spcAft>
              <a:buFont typeface="Arial" panose="020B0604020202020204" pitchFamily="34" charset="0"/>
              <a:buNone/>
            </a:pP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below. Pay attention to the highlighted parts.</a:t>
            </a:r>
          </a:p>
          <a:p>
            <a:pPr marR="0" indent="0">
              <a:spcBef>
                <a:spcPts val="0"/>
              </a:spcBef>
              <a:spcAft>
                <a:spcPts val="0"/>
              </a:spcAft>
              <a:buFont typeface="Arial" panose="020B0604020202020204" pitchFamily="34" charset="0"/>
              <a:buNone/>
            </a:pP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pairs</a:t>
            </a: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Make similar conversations with the following situations.</a:t>
            </a:r>
          </a:p>
        </p:txBody>
      </p:sp>
      <p:sp>
        <p:nvSpPr>
          <p:cNvPr id="22" name="Rectangle 21"/>
          <p:cNvSpPr/>
          <p:nvPr/>
        </p:nvSpPr>
        <p:spPr>
          <a:xfrm>
            <a:off x="5574665" y="3300730"/>
            <a:ext cx="6327775" cy="20694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Work in pairs. Read the descriptions of three teenagers about their </a:t>
            </a:r>
            <a:r>
              <a:rP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favourite</a:t>
            </a: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means of transport. Then complete the table below</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spcBef>
                <a:spcPts val="0"/>
              </a:spcBef>
              <a:spcAft>
                <a:spcPts val="0"/>
              </a:spcAft>
              <a:buFont typeface="Arial" panose="020B0604020202020204" pitchFamily="34" charset="0"/>
              <a:buNone/>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Make notes about a means of transport you are using.</a:t>
            </a:r>
          </a:p>
          <a:p>
            <a:pPr marR="0" indent="0">
              <a:spcBef>
                <a:spcPts val="0"/>
              </a:spcBef>
              <a:spcAft>
                <a:spcPts val="0"/>
              </a:spcAft>
              <a:buFont typeface="Arial" panose="020B0604020202020204" pitchFamily="34" charset="0"/>
              <a:buNone/>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Work in groups. Talk to your friends about the means of transport that you use. Use your notes in 4.</a:t>
            </a: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708785" y="2541905"/>
            <a:ext cx="607060" cy="9886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951351" y="542973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2984500" y="3831590"/>
            <a:ext cx="884555" cy="15982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1650" y="5513070"/>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4: COMMUNICATION</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62243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5" name="TextBox 20"/>
          <p:cNvSpPr txBox="1"/>
          <p:nvPr/>
        </p:nvSpPr>
        <p:spPr>
          <a:xfrm>
            <a:off x="804545" y="659130"/>
            <a:ext cx="7990205" cy="1353820"/>
          </a:xfrm>
          <a:prstGeom prst="rect">
            <a:avLst/>
          </a:prstGeom>
          <a:noFill/>
        </p:spPr>
        <p:txBody>
          <a:bodyPr wrap="square">
            <a:noAutofit/>
          </a:bodyPr>
          <a:lstStyle/>
          <a:p>
            <a:pPr>
              <a:lnSpc>
                <a:spcPct val="200000"/>
              </a:lnSpc>
            </a:pPr>
            <a:r>
              <a:rPr lang="en-US" sz="3600" b="1" dirty="0"/>
              <a:t>- Look at the pictures.</a:t>
            </a:r>
          </a:p>
        </p:txBody>
      </p:sp>
      <p:pic>
        <p:nvPicPr>
          <p:cNvPr id="11" name="Content Placeholder 10" descr="84522"/>
          <p:cNvPicPr>
            <a:picLocks noGrp="1" noChangeAspect="1"/>
          </p:cNvPicPr>
          <p:nvPr>
            <p:ph sz="half" idx="1"/>
          </p:nvPr>
        </p:nvPicPr>
        <p:blipFill>
          <a:blip r:embed="rId3"/>
          <a:stretch>
            <a:fillRect/>
          </a:stretch>
        </p:blipFill>
        <p:spPr>
          <a:xfrm>
            <a:off x="173355" y="1707515"/>
            <a:ext cx="3623310" cy="2717165"/>
          </a:xfrm>
          <a:prstGeom prst="rect">
            <a:avLst/>
          </a:prstGeom>
        </p:spPr>
      </p:pic>
      <p:pic>
        <p:nvPicPr>
          <p:cNvPr id="13" name="Content Placeholder 12" descr="2201_w023_n001_1701b_p1_1701"/>
          <p:cNvPicPr>
            <a:picLocks noGrp="1" noChangeAspect="1"/>
          </p:cNvPicPr>
          <p:nvPr>
            <p:ph sz="half" idx="2"/>
          </p:nvPr>
        </p:nvPicPr>
        <p:blipFill>
          <a:blip r:embed="rId4"/>
          <a:stretch>
            <a:fillRect/>
          </a:stretch>
        </p:blipFill>
        <p:spPr>
          <a:xfrm>
            <a:off x="708660" y="4558665"/>
            <a:ext cx="4810125" cy="2042160"/>
          </a:xfrm>
          <a:prstGeom prst="rect">
            <a:avLst/>
          </a:prstGeom>
        </p:spPr>
      </p:pic>
      <p:pic>
        <p:nvPicPr>
          <p:cNvPr id="17" name="Picture 16" descr="DJV MAR 979-06"/>
          <p:cNvPicPr>
            <a:picLocks noChangeAspect="1"/>
          </p:cNvPicPr>
          <p:nvPr/>
        </p:nvPicPr>
        <p:blipFill>
          <a:blip r:embed="rId5"/>
          <a:stretch>
            <a:fillRect/>
          </a:stretch>
        </p:blipFill>
        <p:spPr>
          <a:xfrm>
            <a:off x="9151620" y="1381125"/>
            <a:ext cx="2995295" cy="2995930"/>
          </a:xfrm>
          <a:prstGeom prst="rect">
            <a:avLst/>
          </a:prstGeom>
        </p:spPr>
      </p:pic>
      <p:pic>
        <p:nvPicPr>
          <p:cNvPr id="19" name="Picture 18" descr="7827301"/>
          <p:cNvPicPr>
            <a:picLocks noChangeAspect="1"/>
          </p:cNvPicPr>
          <p:nvPr/>
        </p:nvPicPr>
        <p:blipFill>
          <a:blip r:embed="rId6"/>
          <a:srcRect l="5809" t="32954" r="4784" b="10620"/>
          <a:stretch>
            <a:fillRect/>
          </a:stretch>
        </p:blipFill>
        <p:spPr>
          <a:xfrm>
            <a:off x="6830060" y="4682490"/>
            <a:ext cx="4559935" cy="1918335"/>
          </a:xfrm>
          <a:prstGeom prst="rect">
            <a:avLst/>
          </a:prstGeom>
        </p:spPr>
      </p:pic>
      <p:pic>
        <p:nvPicPr>
          <p:cNvPr id="21" name="Picture 20" descr="78fb6700-596d-4857-bcca-1e6c8c7a4b6d"/>
          <p:cNvPicPr>
            <a:picLocks noChangeAspect="1"/>
          </p:cNvPicPr>
          <p:nvPr/>
        </p:nvPicPr>
        <p:blipFill>
          <a:blip r:embed="rId7"/>
          <a:stretch>
            <a:fillRect/>
          </a:stretch>
        </p:blipFill>
        <p:spPr>
          <a:xfrm>
            <a:off x="4030345" y="1608455"/>
            <a:ext cx="4887595" cy="2816225"/>
          </a:xfrm>
          <a:prstGeom prst="rect">
            <a:avLst/>
          </a:prstGeom>
        </p:spPr>
      </p:pic>
    </p:spTree>
    <p:extLst>
      <p:ext uri="{BB962C8B-B14F-4D97-AF65-F5344CB8AC3E}">
        <p14:creationId xmlns:p14="http://schemas.microsoft.com/office/powerpoint/2010/main" val="1095416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800" decel="100000"/>
                                        <p:tgtEl>
                                          <p:spTgt spid="11"/>
                                        </p:tgtEl>
                                      </p:cBhvr>
                                    </p:animEffect>
                                    <p:anim calcmode="lin" valueType="num">
                                      <p:cBhvr>
                                        <p:cTn id="13" dur="800" decel="100000" fill="hold"/>
                                        <p:tgtEl>
                                          <p:spTgt spid="11"/>
                                        </p:tgtEl>
                                        <p:attrNameLst>
                                          <p:attrName>style.rotation</p:attrName>
                                        </p:attrNameLst>
                                      </p:cBhvr>
                                      <p:tavLst>
                                        <p:tav tm="0">
                                          <p:val>
                                            <p:fltVal val="-90"/>
                                          </p:val>
                                        </p:tav>
                                        <p:tav tm="100000">
                                          <p:val>
                                            <p:fltVal val="0"/>
                                          </p:val>
                                        </p:tav>
                                      </p:tavLst>
                                    </p:anim>
                                    <p:anim calcmode="lin" valueType="num">
                                      <p:cBhvr>
                                        <p:cTn id="14" dur="800" decel="100000" fill="hold"/>
                                        <p:tgtEl>
                                          <p:spTgt spid="11"/>
                                        </p:tgtEl>
                                        <p:attrNameLst>
                                          <p:attrName>ppt_x</p:attrName>
                                        </p:attrNameLst>
                                      </p:cBhvr>
                                      <p:tavLst>
                                        <p:tav tm="0">
                                          <p:val>
                                            <p:strVal val="#ppt_x+0.4"/>
                                          </p:val>
                                        </p:tav>
                                        <p:tav tm="100000">
                                          <p:val>
                                            <p:strVal val="#ppt_x-0.05"/>
                                          </p:val>
                                        </p:tav>
                                      </p:tavLst>
                                    </p:anim>
                                    <p:anim calcmode="lin" valueType="num">
                                      <p:cBhvr>
                                        <p:cTn id="15" dur="800" decel="100000" fill="hold"/>
                                        <p:tgtEl>
                                          <p:spTgt spid="1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800" decel="100000"/>
                                        <p:tgtEl>
                                          <p:spTgt spid="21"/>
                                        </p:tgtEl>
                                      </p:cBhvr>
                                    </p:animEffect>
                                    <p:anim calcmode="lin" valueType="num">
                                      <p:cBhvr>
                                        <p:cTn id="23" dur="800" decel="100000" fill="hold"/>
                                        <p:tgtEl>
                                          <p:spTgt spid="21"/>
                                        </p:tgtEl>
                                        <p:attrNameLst>
                                          <p:attrName>style.rotation</p:attrName>
                                        </p:attrNameLst>
                                      </p:cBhvr>
                                      <p:tavLst>
                                        <p:tav tm="0">
                                          <p:val>
                                            <p:fltVal val="-90"/>
                                          </p:val>
                                        </p:tav>
                                        <p:tav tm="100000">
                                          <p:val>
                                            <p:fltVal val="0"/>
                                          </p:val>
                                        </p:tav>
                                      </p:tavLst>
                                    </p:anim>
                                    <p:anim calcmode="lin" valueType="num">
                                      <p:cBhvr>
                                        <p:cTn id="24" dur="800" decel="100000" fill="hold"/>
                                        <p:tgtEl>
                                          <p:spTgt spid="21"/>
                                        </p:tgtEl>
                                        <p:attrNameLst>
                                          <p:attrName>ppt_x</p:attrName>
                                        </p:attrNameLst>
                                      </p:cBhvr>
                                      <p:tavLst>
                                        <p:tav tm="0">
                                          <p:val>
                                            <p:strVal val="#ppt_x+0.4"/>
                                          </p:val>
                                        </p:tav>
                                        <p:tav tm="100000">
                                          <p:val>
                                            <p:strVal val="#ppt_x-0.05"/>
                                          </p:val>
                                        </p:tav>
                                      </p:tavLst>
                                    </p:anim>
                                    <p:anim calcmode="lin" valueType="num">
                                      <p:cBhvr>
                                        <p:cTn id="25" dur="800" decel="100000" fill="hold"/>
                                        <p:tgtEl>
                                          <p:spTgt spid="2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800" decel="100000"/>
                                        <p:tgtEl>
                                          <p:spTgt spid="17"/>
                                        </p:tgtEl>
                                      </p:cBhvr>
                                    </p:animEffect>
                                    <p:anim calcmode="lin" valueType="num">
                                      <p:cBhvr>
                                        <p:cTn id="33" dur="800" decel="100000" fill="hold"/>
                                        <p:tgtEl>
                                          <p:spTgt spid="17"/>
                                        </p:tgtEl>
                                        <p:attrNameLst>
                                          <p:attrName>style.rotation</p:attrName>
                                        </p:attrNameLst>
                                      </p:cBhvr>
                                      <p:tavLst>
                                        <p:tav tm="0">
                                          <p:val>
                                            <p:fltVal val="-90"/>
                                          </p:val>
                                        </p:tav>
                                        <p:tav tm="100000">
                                          <p:val>
                                            <p:fltVal val="0"/>
                                          </p:val>
                                        </p:tav>
                                      </p:tavLst>
                                    </p:anim>
                                    <p:anim calcmode="lin" valueType="num">
                                      <p:cBhvr>
                                        <p:cTn id="34" dur="800" decel="100000" fill="hold"/>
                                        <p:tgtEl>
                                          <p:spTgt spid="17"/>
                                        </p:tgtEl>
                                        <p:attrNameLst>
                                          <p:attrName>ppt_x</p:attrName>
                                        </p:attrNameLst>
                                      </p:cBhvr>
                                      <p:tavLst>
                                        <p:tav tm="0">
                                          <p:val>
                                            <p:strVal val="#ppt_x+0.4"/>
                                          </p:val>
                                        </p:tav>
                                        <p:tav tm="100000">
                                          <p:val>
                                            <p:strVal val="#ppt_x-0.05"/>
                                          </p:val>
                                        </p:tav>
                                      </p:tavLst>
                                    </p:anim>
                                    <p:anim calcmode="lin" valueType="num">
                                      <p:cBhvr>
                                        <p:cTn id="35" dur="800" decel="100000" fill="hold"/>
                                        <p:tgtEl>
                                          <p:spTgt spid="1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800" decel="100000"/>
                                        <p:tgtEl>
                                          <p:spTgt spid="13"/>
                                        </p:tgtEl>
                                      </p:cBhvr>
                                    </p:animEffect>
                                    <p:anim calcmode="lin" valueType="num">
                                      <p:cBhvr>
                                        <p:cTn id="43" dur="800" decel="100000" fill="hold"/>
                                        <p:tgtEl>
                                          <p:spTgt spid="13"/>
                                        </p:tgtEl>
                                        <p:attrNameLst>
                                          <p:attrName>style.rotation</p:attrName>
                                        </p:attrNameLst>
                                      </p:cBhvr>
                                      <p:tavLst>
                                        <p:tav tm="0">
                                          <p:val>
                                            <p:fltVal val="-90"/>
                                          </p:val>
                                        </p:tav>
                                        <p:tav tm="100000">
                                          <p:val>
                                            <p:fltVal val="0"/>
                                          </p:val>
                                        </p:tav>
                                      </p:tavLst>
                                    </p:anim>
                                    <p:anim calcmode="lin" valueType="num">
                                      <p:cBhvr>
                                        <p:cTn id="44" dur="800" decel="100000" fill="hold"/>
                                        <p:tgtEl>
                                          <p:spTgt spid="13"/>
                                        </p:tgtEl>
                                        <p:attrNameLst>
                                          <p:attrName>ppt_x</p:attrName>
                                        </p:attrNameLst>
                                      </p:cBhvr>
                                      <p:tavLst>
                                        <p:tav tm="0">
                                          <p:val>
                                            <p:strVal val="#ppt_x+0.4"/>
                                          </p:val>
                                        </p:tav>
                                        <p:tav tm="100000">
                                          <p:val>
                                            <p:strVal val="#ppt_x-0.05"/>
                                          </p:val>
                                        </p:tav>
                                      </p:tavLst>
                                    </p:anim>
                                    <p:anim calcmode="lin" valueType="num">
                                      <p:cBhvr>
                                        <p:cTn id="45" dur="800" decel="100000" fill="hold"/>
                                        <p:tgtEl>
                                          <p:spTgt spid="13"/>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800" decel="100000"/>
                                        <p:tgtEl>
                                          <p:spTgt spid="19"/>
                                        </p:tgtEl>
                                      </p:cBhvr>
                                    </p:animEffect>
                                    <p:anim calcmode="lin" valueType="num">
                                      <p:cBhvr>
                                        <p:cTn id="53" dur="800" decel="100000" fill="hold"/>
                                        <p:tgtEl>
                                          <p:spTgt spid="19"/>
                                        </p:tgtEl>
                                        <p:attrNameLst>
                                          <p:attrName>style.rotation</p:attrName>
                                        </p:attrNameLst>
                                      </p:cBhvr>
                                      <p:tavLst>
                                        <p:tav tm="0">
                                          <p:val>
                                            <p:fltVal val="-90"/>
                                          </p:val>
                                        </p:tav>
                                        <p:tav tm="100000">
                                          <p:val>
                                            <p:fltVal val="0"/>
                                          </p:val>
                                        </p:tav>
                                      </p:tavLst>
                                    </p:anim>
                                    <p:anim calcmode="lin" valueType="num">
                                      <p:cBhvr>
                                        <p:cTn id="54" dur="800" decel="100000" fill="hold"/>
                                        <p:tgtEl>
                                          <p:spTgt spid="19"/>
                                        </p:tgtEl>
                                        <p:attrNameLst>
                                          <p:attrName>ppt_x</p:attrName>
                                        </p:attrNameLst>
                                      </p:cBhvr>
                                      <p:tavLst>
                                        <p:tav tm="0">
                                          <p:val>
                                            <p:strVal val="#ppt_x+0.4"/>
                                          </p:val>
                                        </p:tav>
                                        <p:tav tm="100000">
                                          <p:val>
                                            <p:strVal val="#ppt_x-0.05"/>
                                          </p:val>
                                        </p:tav>
                                      </p:tavLst>
                                    </p:anim>
                                    <p:anim calcmode="lin" valueType="num">
                                      <p:cBhvr>
                                        <p:cTn id="55" dur="800" decel="100000" fill="hold"/>
                                        <p:tgtEl>
                                          <p:spTgt spid="19"/>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pic>
        <p:nvPicPr>
          <p:cNvPr id="11" name="Content Placeholder 10" descr="84522"/>
          <p:cNvPicPr>
            <a:picLocks noGrp="1" noChangeAspect="1"/>
          </p:cNvPicPr>
          <p:nvPr>
            <p:ph sz="half" idx="1"/>
          </p:nvPr>
        </p:nvPicPr>
        <p:blipFill>
          <a:blip r:embed="rId3"/>
          <a:stretch>
            <a:fillRect/>
          </a:stretch>
        </p:blipFill>
        <p:spPr>
          <a:xfrm>
            <a:off x="300355" y="1075690"/>
            <a:ext cx="2620010" cy="1964690"/>
          </a:xfrm>
          <a:prstGeom prst="rect">
            <a:avLst/>
          </a:prstGeom>
        </p:spPr>
      </p:pic>
      <p:pic>
        <p:nvPicPr>
          <p:cNvPr id="13" name="Content Placeholder 12" descr="2201_w023_n001_1701b_p1_1701"/>
          <p:cNvPicPr>
            <a:picLocks noGrp="1" noChangeAspect="1"/>
          </p:cNvPicPr>
          <p:nvPr>
            <p:ph sz="half" idx="2"/>
          </p:nvPr>
        </p:nvPicPr>
        <p:blipFill>
          <a:blip r:embed="rId4"/>
          <a:srcRect l="34243"/>
          <a:stretch>
            <a:fillRect/>
          </a:stretch>
        </p:blipFill>
        <p:spPr>
          <a:xfrm>
            <a:off x="300355" y="3261360"/>
            <a:ext cx="2432685" cy="1570990"/>
          </a:xfrm>
          <a:prstGeom prst="rect">
            <a:avLst/>
          </a:prstGeom>
        </p:spPr>
      </p:pic>
      <p:pic>
        <p:nvPicPr>
          <p:cNvPr id="17" name="Picture 16" descr="DJV MAR 979-06"/>
          <p:cNvPicPr>
            <a:picLocks noChangeAspect="1"/>
          </p:cNvPicPr>
          <p:nvPr/>
        </p:nvPicPr>
        <p:blipFill>
          <a:blip r:embed="rId5"/>
          <a:stretch>
            <a:fillRect/>
          </a:stretch>
        </p:blipFill>
        <p:spPr>
          <a:xfrm>
            <a:off x="3154045" y="3261360"/>
            <a:ext cx="1694815" cy="1695450"/>
          </a:xfrm>
          <a:prstGeom prst="rect">
            <a:avLst/>
          </a:prstGeom>
        </p:spPr>
      </p:pic>
      <p:pic>
        <p:nvPicPr>
          <p:cNvPr id="19" name="Picture 18" descr="7827301"/>
          <p:cNvPicPr>
            <a:picLocks noChangeAspect="1"/>
          </p:cNvPicPr>
          <p:nvPr/>
        </p:nvPicPr>
        <p:blipFill>
          <a:blip r:embed="rId6"/>
          <a:srcRect l="5809" t="32954" r="4784" b="10620"/>
          <a:stretch>
            <a:fillRect/>
          </a:stretch>
        </p:blipFill>
        <p:spPr>
          <a:xfrm>
            <a:off x="300355" y="5275580"/>
            <a:ext cx="2863215" cy="1204595"/>
          </a:xfrm>
          <a:prstGeom prst="rect">
            <a:avLst/>
          </a:prstGeom>
        </p:spPr>
      </p:pic>
      <p:pic>
        <p:nvPicPr>
          <p:cNvPr id="21" name="Picture 20" descr="78fb6700-596d-4857-bcca-1e6c8c7a4b6d"/>
          <p:cNvPicPr>
            <a:picLocks noChangeAspect="1"/>
          </p:cNvPicPr>
          <p:nvPr/>
        </p:nvPicPr>
        <p:blipFill>
          <a:blip r:embed="rId7"/>
          <a:stretch>
            <a:fillRect/>
          </a:stretch>
        </p:blipFill>
        <p:spPr>
          <a:xfrm>
            <a:off x="3154045" y="989330"/>
            <a:ext cx="2797810" cy="1611630"/>
          </a:xfrm>
          <a:prstGeom prst="rect">
            <a:avLst/>
          </a:prstGeom>
        </p:spPr>
      </p:pic>
      <p:sp>
        <p:nvSpPr>
          <p:cNvPr id="2" name="TextBox 20"/>
          <p:cNvSpPr txBox="1"/>
          <p:nvPr/>
        </p:nvSpPr>
        <p:spPr>
          <a:xfrm>
            <a:off x="5913755" y="2177415"/>
            <a:ext cx="5855335" cy="1353820"/>
          </a:xfrm>
          <a:prstGeom prst="rect">
            <a:avLst/>
          </a:prstGeom>
          <a:noFill/>
        </p:spPr>
        <p:txBody>
          <a:bodyPr wrap="square">
            <a:noAutofit/>
          </a:bodyPr>
          <a:lstStyle/>
          <a:p>
            <a:pPr>
              <a:lnSpc>
                <a:spcPct val="200000"/>
              </a:lnSpc>
            </a:pPr>
            <a:r>
              <a:rPr lang="en-US" sz="3600" b="1" dirty="0">
                <a:solidFill>
                  <a:srgbClr val="FF0000"/>
                </a:solidFill>
              </a:rPr>
              <a:t>- What means of transport do you know?</a:t>
            </a:r>
          </a:p>
        </p:txBody>
      </p:sp>
      <p:sp>
        <p:nvSpPr>
          <p:cNvPr id="3" name="TextBox 20"/>
          <p:cNvSpPr txBox="1"/>
          <p:nvPr/>
        </p:nvSpPr>
        <p:spPr>
          <a:xfrm>
            <a:off x="5703570" y="4088765"/>
            <a:ext cx="6490335" cy="1353820"/>
          </a:xfrm>
          <a:prstGeom prst="rect">
            <a:avLst/>
          </a:prstGeom>
          <a:noFill/>
        </p:spPr>
        <p:txBody>
          <a:bodyPr wrap="square">
            <a:noAutofit/>
          </a:bodyPr>
          <a:lstStyle/>
          <a:p>
            <a:pPr>
              <a:lnSpc>
                <a:spcPct val="200000"/>
              </a:lnSpc>
            </a:pPr>
            <a:r>
              <a:rPr lang="en-US" sz="3600" b="1" dirty="0">
                <a:solidFill>
                  <a:srgbClr val="FF0000"/>
                </a:solidFill>
              </a:rPr>
              <a:t>- What might be common means of transport in the city?</a:t>
            </a:r>
          </a:p>
        </p:txBody>
      </p:sp>
    </p:spTree>
    <p:extLst>
      <p:ext uri="{BB962C8B-B14F-4D97-AF65-F5344CB8AC3E}">
        <p14:creationId xmlns:p14="http://schemas.microsoft.com/office/powerpoint/2010/main" val="4248460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6" name="Content Placeholder 5" descr="paper-1074131_960_720"/>
          <p:cNvPicPr>
            <a:picLocks noGrp="1" noChangeAspect="1"/>
          </p:cNvPicPr>
          <p:nvPr>
            <p:ph idx="1"/>
          </p:nvPr>
        </p:nvPicPr>
        <p:blipFill>
          <a:blip r:embed="rId3"/>
          <a:stretch>
            <a:fillRect/>
          </a:stretch>
        </p:blipFill>
        <p:spPr>
          <a:xfrm>
            <a:off x="-8255" y="840105"/>
            <a:ext cx="12192635" cy="8649335"/>
          </a:xfrm>
          <a:prstGeom prst="rect">
            <a:avLst/>
          </a:prstGeom>
        </p:spPr>
      </p:pic>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2" name="TextBox 20"/>
          <p:cNvSpPr txBox="1"/>
          <p:nvPr/>
        </p:nvSpPr>
        <p:spPr>
          <a:xfrm>
            <a:off x="2120265" y="2256790"/>
            <a:ext cx="8100060" cy="2344420"/>
          </a:xfrm>
          <a:prstGeom prst="rect">
            <a:avLst/>
          </a:prstGeom>
          <a:noFill/>
        </p:spPr>
        <p:txBody>
          <a:bodyPr wrap="square">
            <a:noAutofit/>
          </a:bodyPr>
          <a:lstStyle/>
          <a:p>
            <a:pPr algn="ctr"/>
            <a:r>
              <a:rPr lang="en-US" sz="8800" b="1" dirty="0">
                <a:solidFill>
                  <a:srgbClr val="C00000"/>
                </a:solidFill>
                <a:effectLst>
                  <a:outerShdw blurRad="38100" dist="38100" dir="2700000" algn="tl">
                    <a:srgbClr val="000000">
                      <a:alpha val="43137"/>
                    </a:srgbClr>
                  </a:outerShdw>
                </a:effectLst>
                <a:sym typeface="+mn-ea"/>
              </a:rPr>
              <a:t>CHARADE </a:t>
            </a:r>
            <a:endParaRPr lang="en-US" sz="8800" b="1" dirty="0">
              <a:solidFill>
                <a:srgbClr val="FF0000"/>
              </a:solidFill>
            </a:endParaRPr>
          </a:p>
        </p:txBody>
      </p:sp>
    </p:spTree>
    <p:extLst>
      <p:ext uri="{BB962C8B-B14F-4D97-AF65-F5344CB8AC3E}">
        <p14:creationId xmlns:p14="http://schemas.microsoft.com/office/powerpoint/2010/main" val="3805956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2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6" name="Content Placeholder 5" descr="paper-1074131_960_720"/>
          <p:cNvPicPr>
            <a:picLocks noGrp="1" noChangeAspect="1"/>
          </p:cNvPicPr>
          <p:nvPr>
            <p:ph idx="1"/>
          </p:nvPr>
        </p:nvPicPr>
        <p:blipFill>
          <a:blip r:embed="rId3"/>
          <a:stretch>
            <a:fillRect/>
          </a:stretch>
        </p:blipFill>
        <p:spPr>
          <a:xfrm>
            <a:off x="-1905" y="800735"/>
            <a:ext cx="12192635" cy="8649335"/>
          </a:xfrm>
          <a:prstGeom prst="rect">
            <a:avLst/>
          </a:prstGeom>
        </p:spPr>
      </p:pic>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3" name="TextBox 20"/>
          <p:cNvSpPr txBox="1"/>
          <p:nvPr/>
        </p:nvSpPr>
        <p:spPr>
          <a:xfrm>
            <a:off x="-535940" y="751205"/>
            <a:ext cx="5945505" cy="1401445"/>
          </a:xfrm>
          <a:prstGeom prst="rect">
            <a:avLst/>
          </a:prstGeom>
          <a:noFill/>
        </p:spPr>
        <p:txBody>
          <a:bodyPr wrap="square">
            <a:noAutofit/>
          </a:bodyPr>
          <a:lstStyle/>
          <a:p>
            <a:pPr algn="ctr"/>
            <a:r>
              <a:rPr lang="en-US" sz="6000" b="1" dirty="0">
                <a:solidFill>
                  <a:srgbClr val="C00000"/>
                </a:solidFill>
                <a:effectLst>
                  <a:outerShdw blurRad="38100" dist="38100" dir="2700000" algn="tl">
                    <a:srgbClr val="000000">
                      <a:alpha val="43137"/>
                    </a:srgbClr>
                  </a:outerShdw>
                </a:effectLst>
                <a:sym typeface="+mn-ea"/>
              </a:rPr>
              <a:t>How to play:</a:t>
            </a:r>
          </a:p>
        </p:txBody>
      </p:sp>
      <p:sp>
        <p:nvSpPr>
          <p:cNvPr id="7" name="TextBox 20"/>
          <p:cNvSpPr txBox="1"/>
          <p:nvPr/>
        </p:nvSpPr>
        <p:spPr>
          <a:xfrm>
            <a:off x="101600" y="1792605"/>
            <a:ext cx="9716135" cy="746125"/>
          </a:xfrm>
          <a:prstGeom prst="rect">
            <a:avLst/>
          </a:prstGeom>
          <a:noFill/>
        </p:spPr>
        <p:txBody>
          <a:bodyPr wrap="square">
            <a:noAutofit/>
          </a:bodyPr>
          <a:lstStyle/>
          <a:p>
            <a:pPr algn="ctr"/>
            <a:r>
              <a:rPr lang="en-US" sz="3200" dirty="0">
                <a:solidFill>
                  <a:schemeClr val="tx1"/>
                </a:solidFill>
                <a:effectLst>
                  <a:outerShdw blurRad="38100" dist="38100" dir="2700000" algn="tl">
                    <a:srgbClr val="000000">
                      <a:alpha val="43137"/>
                    </a:srgbClr>
                  </a:outerShdw>
                </a:effectLst>
                <a:sym typeface="+mn-ea"/>
              </a:rPr>
              <a:t>- There are some slips of paper in bag/hat/box.</a:t>
            </a:r>
          </a:p>
        </p:txBody>
      </p:sp>
      <p:sp>
        <p:nvSpPr>
          <p:cNvPr id="8" name="TextBox 20"/>
          <p:cNvSpPr txBox="1"/>
          <p:nvPr/>
        </p:nvSpPr>
        <p:spPr>
          <a:xfrm>
            <a:off x="1022350" y="2398395"/>
            <a:ext cx="9716135"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One student from each team takes turns to pick a slip and act out the word without speaking.</a:t>
            </a:r>
          </a:p>
        </p:txBody>
      </p:sp>
      <p:sp>
        <p:nvSpPr>
          <p:cNvPr id="9" name="TextBox 20"/>
          <p:cNvSpPr txBox="1"/>
          <p:nvPr/>
        </p:nvSpPr>
        <p:spPr>
          <a:xfrm>
            <a:off x="1022350" y="3501390"/>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The other students from their team have to guess what it is within a time limit.</a:t>
            </a:r>
          </a:p>
        </p:txBody>
      </p:sp>
      <p:sp>
        <p:nvSpPr>
          <p:cNvPr id="10" name="TextBox 20"/>
          <p:cNvSpPr txBox="1"/>
          <p:nvPr/>
        </p:nvSpPr>
        <p:spPr>
          <a:xfrm>
            <a:off x="1022350" y="4604385"/>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If they guess correctly, they get a point. If not, the other team can steal the point by guessing correctly.</a:t>
            </a:r>
          </a:p>
        </p:txBody>
      </p:sp>
      <p:sp>
        <p:nvSpPr>
          <p:cNvPr id="11" name="TextBox 20"/>
          <p:cNvSpPr txBox="1"/>
          <p:nvPr/>
        </p:nvSpPr>
        <p:spPr>
          <a:xfrm>
            <a:off x="1022350" y="5707380"/>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The team with the most points at the end wins.</a:t>
            </a:r>
          </a:p>
        </p:txBody>
      </p:sp>
    </p:spTree>
    <p:extLst>
      <p:ext uri="{BB962C8B-B14F-4D97-AF65-F5344CB8AC3E}">
        <p14:creationId xmlns:p14="http://schemas.microsoft.com/office/powerpoint/2010/main" val="3334842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50"/>
                                  </p:iterate>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50"/>
                                  </p:iterate>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50"/>
                                  </p:iterate>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
                                  </p:iterate>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pic>
        <p:nvPicPr>
          <p:cNvPr id="6" name="Content Placeholder 5" descr="paper-1074131_960_720"/>
          <p:cNvPicPr>
            <a:picLocks noGrp="1" noChangeAspect="1"/>
          </p:cNvPicPr>
          <p:nvPr>
            <p:ph idx="1"/>
          </p:nvPr>
        </p:nvPicPr>
        <p:blipFill>
          <a:blip r:embed="rId3"/>
          <a:stretch>
            <a:fillRect/>
          </a:stretch>
        </p:blipFill>
        <p:spPr>
          <a:xfrm>
            <a:off x="-1905" y="800735"/>
            <a:ext cx="12192635" cy="8649335"/>
          </a:xfrm>
          <a:prstGeom prst="rect">
            <a:avLst/>
          </a:prstGeom>
        </p:spPr>
      </p:pic>
      <p:sp>
        <p:nvSpPr>
          <p:cNvPr id="2" name="TextBox 20"/>
          <p:cNvSpPr txBox="1"/>
          <p:nvPr/>
        </p:nvSpPr>
        <p:spPr>
          <a:xfrm>
            <a:off x="3438525" y="1581150"/>
            <a:ext cx="6457950" cy="2344420"/>
          </a:xfrm>
          <a:prstGeom prst="rect">
            <a:avLst/>
          </a:prstGeom>
          <a:noFill/>
        </p:spPr>
        <p:txBody>
          <a:bodyPr wrap="square">
            <a:noAutofit/>
          </a:bodyPr>
          <a:lstStyle/>
          <a:p>
            <a:pPr algn="just">
              <a:lnSpc>
                <a:spcPct val="200000"/>
              </a:lnSpc>
            </a:pPr>
            <a:r>
              <a:rPr lang="en-US" sz="8800" b="1" dirty="0">
                <a:solidFill>
                  <a:srgbClr val="FF0000"/>
                </a:solidFill>
              </a:rPr>
              <a:t>LET’S PLAY</a:t>
            </a:r>
          </a:p>
        </p:txBody>
      </p:sp>
    </p:spTree>
    <p:extLst>
      <p:ext uri="{BB962C8B-B14F-4D97-AF65-F5344CB8AC3E}">
        <p14:creationId xmlns:p14="http://schemas.microsoft.com/office/powerpoint/2010/main" val="2614943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rotWithShape="1">
          <a:blip r:embed="rId2"/>
          <a:srcRect l="2840" r="9438"/>
          <a:stretch/>
        </p:blipFill>
        <p:spPr>
          <a:xfrm>
            <a:off x="10044180" y="1404771"/>
            <a:ext cx="1811471" cy="1278193"/>
          </a:xfrm>
          <a:prstGeom prst="rect">
            <a:avLst/>
          </a:prstGeom>
        </p:spPr>
      </p:pic>
      <p:pic>
        <p:nvPicPr>
          <p:cNvPr id="62" name="Picture 61"/>
          <p:cNvPicPr>
            <a:picLocks noChangeAspect="1"/>
          </p:cNvPicPr>
          <p:nvPr/>
        </p:nvPicPr>
        <p:blipFill>
          <a:blip r:embed="rId3"/>
          <a:stretch>
            <a:fillRect/>
          </a:stretch>
        </p:blipFill>
        <p:spPr>
          <a:xfrm>
            <a:off x="8171934" y="1404910"/>
            <a:ext cx="1802582" cy="1283928"/>
          </a:xfrm>
          <a:prstGeom prst="rect">
            <a:avLst/>
          </a:prstGeom>
        </p:spPr>
      </p:pic>
      <p:pic>
        <p:nvPicPr>
          <p:cNvPr id="61" name="Picture 60"/>
          <p:cNvPicPr>
            <a:picLocks noChangeAspect="1"/>
          </p:cNvPicPr>
          <p:nvPr/>
        </p:nvPicPr>
        <p:blipFill>
          <a:blip r:embed="rId4"/>
          <a:stretch>
            <a:fillRect/>
          </a:stretch>
        </p:blipFill>
        <p:spPr>
          <a:xfrm>
            <a:off x="6222557" y="1405822"/>
            <a:ext cx="1872680" cy="1282827"/>
          </a:xfrm>
          <a:prstGeom prst="rect">
            <a:avLst/>
          </a:prstGeom>
        </p:spPr>
      </p:pic>
      <p:pic>
        <p:nvPicPr>
          <p:cNvPr id="60" name="Picture 59"/>
          <p:cNvPicPr>
            <a:picLocks noChangeAspect="1"/>
          </p:cNvPicPr>
          <p:nvPr/>
        </p:nvPicPr>
        <p:blipFill>
          <a:blip r:embed="rId5"/>
          <a:stretch>
            <a:fillRect/>
          </a:stretch>
        </p:blipFill>
        <p:spPr>
          <a:xfrm>
            <a:off x="4318355" y="1404909"/>
            <a:ext cx="1839298" cy="1284654"/>
          </a:xfrm>
          <a:prstGeom prst="rect">
            <a:avLst/>
          </a:prstGeom>
        </p:spPr>
      </p:pic>
      <p:pic>
        <p:nvPicPr>
          <p:cNvPr id="59" name="Picture 58"/>
          <p:cNvPicPr>
            <a:picLocks noChangeAspect="1"/>
          </p:cNvPicPr>
          <p:nvPr/>
        </p:nvPicPr>
        <p:blipFill>
          <a:blip r:embed="rId6"/>
          <a:stretch>
            <a:fillRect/>
          </a:stretch>
        </p:blipFill>
        <p:spPr>
          <a:xfrm>
            <a:off x="2388022" y="1404771"/>
            <a:ext cx="1876659" cy="1283408"/>
          </a:xfrm>
          <a:prstGeom prst="rect">
            <a:avLst/>
          </a:prstGeom>
        </p:spPr>
      </p:pic>
      <p:pic>
        <p:nvPicPr>
          <p:cNvPr id="58" name="Picture 57"/>
          <p:cNvPicPr>
            <a:picLocks noChangeAspect="1"/>
          </p:cNvPicPr>
          <p:nvPr/>
        </p:nvPicPr>
        <p:blipFill>
          <a:blip r:embed="rId7"/>
          <a:stretch>
            <a:fillRect/>
          </a:stretch>
        </p:blipFill>
        <p:spPr>
          <a:xfrm>
            <a:off x="540864" y="1380885"/>
            <a:ext cx="1780029" cy="1307294"/>
          </a:xfrm>
          <a:prstGeom prst="rect">
            <a:avLst/>
          </a:prstGeom>
        </p:spPr>
      </p:pic>
      <p:pic>
        <p:nvPicPr>
          <p:cNvPr id="6" name="Picture 63" descr="FLOWR004"/>
          <p:cNvPicPr>
            <a:picLocks noChangeAspect="1" noChangeArrowheads="1" noCrop="1"/>
          </p:cNvPicPr>
          <p:nvPr/>
        </p:nvPicPr>
        <p:blipFill>
          <a:blip r:embed="rId8"/>
          <a:srcRect/>
          <a:stretch>
            <a:fillRect/>
          </a:stretch>
        </p:blipFill>
        <p:spPr bwMode="auto">
          <a:xfrm rot="21370937">
            <a:off x="49653" y="5933423"/>
            <a:ext cx="1016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8"/>
          <a:srcRect/>
          <a:stretch>
            <a:fillRect/>
          </a:stretch>
        </p:blipFill>
        <p:spPr bwMode="auto">
          <a:xfrm rot="21370937">
            <a:off x="11143303" y="5891923"/>
            <a:ext cx="1016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8"/>
          <a:srcRect/>
          <a:stretch>
            <a:fillRect/>
          </a:stretch>
        </p:blipFill>
        <p:spPr bwMode="auto">
          <a:xfrm rot="21370937">
            <a:off x="8934679" y="5991389"/>
            <a:ext cx="1016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8"/>
          <a:srcRect/>
          <a:stretch>
            <a:fillRect/>
          </a:stretch>
        </p:blipFill>
        <p:spPr bwMode="auto">
          <a:xfrm rot="21370937">
            <a:off x="10732051" y="5953979"/>
            <a:ext cx="1016000" cy="762000"/>
          </a:xfrm>
          <a:prstGeom prst="rect">
            <a:avLst/>
          </a:prstGeom>
          <a:noFill/>
          <a:ln w="9525">
            <a:noFill/>
            <a:miter lim="800000"/>
            <a:headEnd/>
            <a:tailEnd/>
          </a:ln>
        </p:spPr>
      </p:pic>
      <p:sp>
        <p:nvSpPr>
          <p:cNvPr id="27" name="Rounded Rectangle 26"/>
          <p:cNvSpPr/>
          <p:nvPr/>
        </p:nvSpPr>
        <p:spPr>
          <a:xfrm>
            <a:off x="755067" y="295742"/>
            <a:ext cx="2175180" cy="494159"/>
          </a:xfrm>
          <a:prstGeom prst="roundRect">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ea typeface="Adobe Gothic Std B" panose="020B0800000000000000" pitchFamily="34" charset="-128"/>
              </a:rPr>
              <a:t>WARM-UP</a:t>
            </a:r>
            <a:endParaRPr lang="en-GB" sz="2400" b="1" dirty="0">
              <a:solidFill>
                <a:srgbClr val="C00000"/>
              </a:solidFill>
              <a:ea typeface="Adobe Gothic Std B" panose="020B0800000000000000" pitchFamily="34" charset="-128"/>
            </a:endParaRPr>
          </a:p>
        </p:txBody>
      </p:sp>
      <p:sp>
        <p:nvSpPr>
          <p:cNvPr id="28" name="TextBox 27"/>
          <p:cNvSpPr txBox="1"/>
          <p:nvPr/>
        </p:nvSpPr>
        <p:spPr>
          <a:xfrm>
            <a:off x="4322619" y="297267"/>
            <a:ext cx="2964872" cy="523220"/>
          </a:xfrm>
          <a:prstGeom prst="rect">
            <a:avLst/>
          </a:prstGeom>
          <a:solidFill>
            <a:schemeClr val="bg1"/>
          </a:solidFill>
        </p:spPr>
        <p:txBody>
          <a:bodyPr wrap="square" rtlCol="0">
            <a:spAutoFit/>
          </a:bodyPr>
          <a:lstStyle/>
          <a:p>
            <a:pPr algn="ctr"/>
            <a:r>
              <a:rPr lang="en-US" sz="2800" b="1" dirty="0">
                <a:solidFill>
                  <a:srgbClr val="00A9A5"/>
                </a:solidFill>
                <a:latin typeface="Arial Black" panose="020B0A04020102020204" pitchFamily="34" charset="0"/>
              </a:rPr>
              <a:t>PELMANISM</a:t>
            </a:r>
          </a:p>
        </p:txBody>
      </p:sp>
      <p:pic>
        <p:nvPicPr>
          <p:cNvPr id="36" name="Picture 63" descr="FLOWR004"/>
          <p:cNvPicPr>
            <a:picLocks noChangeAspect="1" noChangeArrowheads="1" noCrop="1"/>
          </p:cNvPicPr>
          <p:nvPr/>
        </p:nvPicPr>
        <p:blipFill>
          <a:blip r:embed="rId8"/>
          <a:srcRect/>
          <a:stretch>
            <a:fillRect/>
          </a:stretch>
        </p:blipFill>
        <p:spPr bwMode="auto">
          <a:xfrm rot="21370937">
            <a:off x="5829295" y="6063018"/>
            <a:ext cx="1016000" cy="762000"/>
          </a:xfrm>
          <a:prstGeom prst="rect">
            <a:avLst/>
          </a:prstGeom>
          <a:noFill/>
          <a:ln w="9525">
            <a:noFill/>
            <a:miter lim="800000"/>
            <a:headEnd/>
            <a:tailEnd/>
          </a:ln>
        </p:spPr>
      </p:pic>
      <p:pic>
        <p:nvPicPr>
          <p:cNvPr id="37" name="Picture 63" descr="FLOWR004"/>
          <p:cNvPicPr>
            <a:picLocks noChangeAspect="1" noChangeArrowheads="1" noCrop="1"/>
          </p:cNvPicPr>
          <p:nvPr/>
        </p:nvPicPr>
        <p:blipFill>
          <a:blip r:embed="rId8"/>
          <a:srcRect/>
          <a:stretch>
            <a:fillRect/>
          </a:stretch>
        </p:blipFill>
        <p:spPr bwMode="auto">
          <a:xfrm rot="21370937">
            <a:off x="2818351" y="6063020"/>
            <a:ext cx="1016000" cy="762000"/>
          </a:xfrm>
          <a:prstGeom prst="rect">
            <a:avLst/>
          </a:prstGeom>
          <a:noFill/>
          <a:ln w="9525">
            <a:noFill/>
            <a:miter lim="800000"/>
            <a:headEnd/>
            <a:tailEnd/>
          </a:ln>
        </p:spPr>
      </p:pic>
      <p:sp>
        <p:nvSpPr>
          <p:cNvPr id="38" name="AutoShape 2"/>
          <p:cNvSpPr>
            <a:spLocks noChangeArrowheads="1"/>
          </p:cNvSpPr>
          <p:nvPr/>
        </p:nvSpPr>
        <p:spPr bwMode="auto">
          <a:xfrm>
            <a:off x="2475826" y="3952286"/>
            <a:ext cx="1559173" cy="946914"/>
          </a:xfrm>
          <a:prstGeom prst="roundRect">
            <a:avLst>
              <a:gd name="adj" fmla="val 16667"/>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121903" tIns="60952" rIns="121903" bIns="60952" numCol="1" anchor="ctr" anchorCtr="0" compatLnSpc="1">
            <a:prstTxWarp prst="textNoShape">
              <a:avLst/>
            </a:prstTxWarp>
          </a:bodyPr>
          <a:lstStyle/>
          <a:p>
            <a:pPr algn="ctr" fontAlgn="base">
              <a:spcBef>
                <a:spcPct val="0"/>
              </a:spcBef>
              <a:spcAft>
                <a:spcPts val="1333"/>
              </a:spcAft>
            </a:pPr>
            <a:r>
              <a:rPr lang="en-US" sz="2600" b="1" dirty="0">
                <a:solidFill>
                  <a:srgbClr val="C00000"/>
                </a:solidFill>
                <a:cs typeface="Times New Roman" pitchFamily="18" charset="0"/>
              </a:rPr>
              <a:t>Bus</a:t>
            </a:r>
          </a:p>
        </p:txBody>
      </p:sp>
      <p:sp>
        <p:nvSpPr>
          <p:cNvPr id="39" name="Rectangle 38"/>
          <p:cNvSpPr/>
          <p:nvPr/>
        </p:nvSpPr>
        <p:spPr>
          <a:xfrm>
            <a:off x="2300426" y="3933284"/>
            <a:ext cx="1937344" cy="1109108"/>
          </a:xfrm>
          <a:prstGeom prst="rect">
            <a:avLst/>
          </a:prstGeom>
          <a:solidFill>
            <a:srgbClr val="48C0B6"/>
          </a:solidFill>
          <a:ln/>
        </p:spPr>
        <p:style>
          <a:lnRef idx="1">
            <a:schemeClr val="accent1"/>
          </a:lnRef>
          <a:fillRef idx="2">
            <a:schemeClr val="accent1"/>
          </a:fillRef>
          <a:effectRef idx="1">
            <a:schemeClr val="accent1"/>
          </a:effectRef>
          <a:fontRef idx="minor">
            <a:schemeClr val="dk1"/>
          </a:fontRef>
        </p:style>
        <p:txBody>
          <a:bodyPr lIns="121903" tIns="60952" rIns="121903" bIns="60952" rtlCol="0" anchor="ctr"/>
          <a:lstStyle/>
          <a:p>
            <a:pPr algn="ctr"/>
            <a:r>
              <a:rPr lang="en-US" sz="5867" dirty="0">
                <a:solidFill>
                  <a:schemeClr val="tx1"/>
                </a:solidFill>
                <a:effectLst>
                  <a:outerShdw blurRad="38100" dist="38100" dir="2700000" algn="tl">
                    <a:srgbClr val="000000">
                      <a:alpha val="43137"/>
                    </a:srgbClr>
                  </a:outerShdw>
                </a:effectLst>
                <a:latin typeface=".VnBodoniH" pitchFamily="34" charset="0"/>
              </a:rPr>
              <a:t>8</a:t>
            </a:r>
          </a:p>
        </p:txBody>
      </p:sp>
      <p:sp>
        <p:nvSpPr>
          <p:cNvPr id="40" name="AutoShape 2"/>
          <p:cNvSpPr>
            <a:spLocks noChangeArrowheads="1"/>
          </p:cNvSpPr>
          <p:nvPr/>
        </p:nvSpPr>
        <p:spPr bwMode="auto">
          <a:xfrm>
            <a:off x="4436225" y="3968951"/>
            <a:ext cx="1559173" cy="930249"/>
          </a:xfrm>
          <a:prstGeom prst="roundRect">
            <a:avLst>
              <a:gd name="adj" fmla="val 16667"/>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121903" tIns="60952" rIns="121903" bIns="60952" numCol="1" anchor="ctr" anchorCtr="0" compatLnSpc="1">
            <a:prstTxWarp prst="textNoShape">
              <a:avLst/>
            </a:prstTxWarp>
          </a:bodyPr>
          <a:lstStyle/>
          <a:p>
            <a:pPr algn="ctr" fontAlgn="base">
              <a:spcBef>
                <a:spcPct val="0"/>
              </a:spcBef>
              <a:spcAft>
                <a:spcPts val="1333"/>
              </a:spcAft>
            </a:pPr>
            <a:r>
              <a:rPr lang="en-US" sz="2600" b="1" dirty="0">
                <a:solidFill>
                  <a:srgbClr val="C00000"/>
                </a:solidFill>
                <a:cs typeface="Times New Roman" pitchFamily="18" charset="0"/>
              </a:rPr>
              <a:t>Car</a:t>
            </a:r>
          </a:p>
        </p:txBody>
      </p:sp>
      <p:sp>
        <p:nvSpPr>
          <p:cNvPr id="41" name="Rectangle 40"/>
          <p:cNvSpPr/>
          <p:nvPr/>
        </p:nvSpPr>
        <p:spPr>
          <a:xfrm>
            <a:off x="4407128" y="3935269"/>
            <a:ext cx="1723297" cy="1109108"/>
          </a:xfrm>
          <a:prstGeom prst="rect">
            <a:avLst/>
          </a:prstGeom>
          <a:solidFill>
            <a:srgbClr val="48C0B6"/>
          </a:solidFill>
          <a:ln/>
        </p:spPr>
        <p:style>
          <a:lnRef idx="1">
            <a:schemeClr val="accent1"/>
          </a:lnRef>
          <a:fillRef idx="2">
            <a:schemeClr val="accent1"/>
          </a:fillRef>
          <a:effectRef idx="1">
            <a:schemeClr val="accent1"/>
          </a:effectRef>
          <a:fontRef idx="minor">
            <a:schemeClr val="dk1"/>
          </a:fontRef>
        </p:style>
        <p:txBody>
          <a:bodyPr lIns="121903" tIns="60952" rIns="121903" bIns="60952" rtlCol="0" anchor="ctr"/>
          <a:lstStyle/>
          <a:p>
            <a:pPr algn="ctr"/>
            <a:r>
              <a:rPr lang="en-US" sz="5867" dirty="0">
                <a:solidFill>
                  <a:schemeClr val="tx1"/>
                </a:solidFill>
                <a:effectLst>
                  <a:outerShdw blurRad="38100" dist="38100" dir="2700000" algn="tl">
                    <a:srgbClr val="000000">
                      <a:alpha val="43137"/>
                    </a:srgbClr>
                  </a:outerShdw>
                </a:effectLst>
                <a:latin typeface=".VnBodoniH" pitchFamily="34" charset="0"/>
              </a:rPr>
              <a:t>9</a:t>
            </a:r>
          </a:p>
        </p:txBody>
      </p:sp>
      <p:sp>
        <p:nvSpPr>
          <p:cNvPr id="42" name="AutoShape 2"/>
          <p:cNvSpPr>
            <a:spLocks noChangeArrowheads="1"/>
          </p:cNvSpPr>
          <p:nvPr/>
        </p:nvSpPr>
        <p:spPr bwMode="auto">
          <a:xfrm>
            <a:off x="6320902" y="3984137"/>
            <a:ext cx="1559173" cy="946914"/>
          </a:xfrm>
          <a:prstGeom prst="roundRect">
            <a:avLst>
              <a:gd name="adj" fmla="val 16667"/>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121903" tIns="60952" rIns="121903" bIns="60952" numCol="1" anchor="ctr" anchorCtr="0" compatLnSpc="1">
            <a:prstTxWarp prst="textNoShape">
              <a:avLst/>
            </a:prstTxWarp>
          </a:bodyPr>
          <a:lstStyle/>
          <a:p>
            <a:pPr algn="ctr" fontAlgn="base">
              <a:spcBef>
                <a:spcPct val="0"/>
              </a:spcBef>
              <a:spcAft>
                <a:spcPts val="1333"/>
              </a:spcAft>
            </a:pPr>
            <a:r>
              <a:rPr lang="en-US" sz="2600" b="1" dirty="0">
                <a:solidFill>
                  <a:srgbClr val="C00000"/>
                </a:solidFill>
                <a:cs typeface="Times New Roman" pitchFamily="18" charset="0"/>
              </a:rPr>
              <a:t>Tram</a:t>
            </a:r>
          </a:p>
        </p:txBody>
      </p:sp>
      <p:sp>
        <p:nvSpPr>
          <p:cNvPr id="43" name="Rectangle 42"/>
          <p:cNvSpPr/>
          <p:nvPr/>
        </p:nvSpPr>
        <p:spPr>
          <a:xfrm>
            <a:off x="6222557" y="3947024"/>
            <a:ext cx="1806939" cy="1109108"/>
          </a:xfrm>
          <a:prstGeom prst="rect">
            <a:avLst/>
          </a:prstGeom>
          <a:solidFill>
            <a:srgbClr val="48C0B6"/>
          </a:solidFill>
          <a:ln/>
        </p:spPr>
        <p:style>
          <a:lnRef idx="1">
            <a:schemeClr val="accent1"/>
          </a:lnRef>
          <a:fillRef idx="2">
            <a:schemeClr val="accent1"/>
          </a:fillRef>
          <a:effectRef idx="1">
            <a:schemeClr val="accent1"/>
          </a:effectRef>
          <a:fontRef idx="minor">
            <a:schemeClr val="dk1"/>
          </a:fontRef>
        </p:style>
        <p:txBody>
          <a:bodyPr lIns="121903" tIns="60952" rIns="121903" bIns="60952" rtlCol="0" anchor="ctr"/>
          <a:lstStyle/>
          <a:p>
            <a:pPr algn="ctr"/>
            <a:r>
              <a:rPr lang="en-US" sz="5867" dirty="0">
                <a:solidFill>
                  <a:schemeClr val="tx1"/>
                </a:solidFill>
                <a:effectLst>
                  <a:outerShdw blurRad="38100" dist="38100" dir="2700000" algn="tl">
                    <a:srgbClr val="000000">
                      <a:alpha val="43137"/>
                    </a:srgbClr>
                  </a:outerShdw>
                </a:effectLst>
                <a:latin typeface=".VnBodoniH" pitchFamily="34" charset="0"/>
              </a:rPr>
              <a:t>10</a:t>
            </a:r>
          </a:p>
        </p:txBody>
      </p:sp>
      <p:sp>
        <p:nvSpPr>
          <p:cNvPr id="44" name="AutoShape 2"/>
          <p:cNvSpPr>
            <a:spLocks noChangeArrowheads="1"/>
          </p:cNvSpPr>
          <p:nvPr/>
        </p:nvSpPr>
        <p:spPr bwMode="auto">
          <a:xfrm>
            <a:off x="8197755" y="4012087"/>
            <a:ext cx="1559173" cy="918964"/>
          </a:xfrm>
          <a:prstGeom prst="roundRect">
            <a:avLst>
              <a:gd name="adj" fmla="val 16667"/>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121903" tIns="60952" rIns="121903" bIns="60952" numCol="1" anchor="ctr" anchorCtr="0" compatLnSpc="1">
            <a:prstTxWarp prst="textNoShape">
              <a:avLst/>
            </a:prstTxWarp>
          </a:bodyPr>
          <a:lstStyle/>
          <a:p>
            <a:pPr algn="ctr" fontAlgn="base">
              <a:spcBef>
                <a:spcPct val="0"/>
              </a:spcBef>
              <a:spcAft>
                <a:spcPts val="1333"/>
              </a:spcAft>
            </a:pPr>
            <a:r>
              <a:rPr lang="en-US" sz="2600" b="1" dirty="0">
                <a:solidFill>
                  <a:srgbClr val="C00000"/>
                </a:solidFill>
                <a:cs typeface="Times New Roman" pitchFamily="18" charset="0"/>
              </a:rPr>
              <a:t>bike</a:t>
            </a:r>
          </a:p>
        </p:txBody>
      </p:sp>
      <p:sp>
        <p:nvSpPr>
          <p:cNvPr id="45" name="Rectangle 44"/>
          <p:cNvSpPr/>
          <p:nvPr/>
        </p:nvSpPr>
        <p:spPr>
          <a:xfrm>
            <a:off x="8160580" y="3950697"/>
            <a:ext cx="1723297" cy="1109108"/>
          </a:xfrm>
          <a:prstGeom prst="rect">
            <a:avLst/>
          </a:prstGeom>
          <a:solidFill>
            <a:srgbClr val="48C0B6"/>
          </a:solidFill>
          <a:ln/>
        </p:spPr>
        <p:style>
          <a:lnRef idx="1">
            <a:schemeClr val="accent1"/>
          </a:lnRef>
          <a:fillRef idx="2">
            <a:schemeClr val="accent1"/>
          </a:fillRef>
          <a:effectRef idx="1">
            <a:schemeClr val="accent1"/>
          </a:effectRef>
          <a:fontRef idx="minor">
            <a:schemeClr val="dk1"/>
          </a:fontRef>
        </p:style>
        <p:txBody>
          <a:bodyPr lIns="121903" tIns="60952" rIns="121903" bIns="60952" rtlCol="0" anchor="ctr"/>
          <a:lstStyle/>
          <a:p>
            <a:pPr algn="ctr"/>
            <a:r>
              <a:rPr lang="en-US" sz="5867" dirty="0">
                <a:solidFill>
                  <a:schemeClr val="tx1"/>
                </a:solidFill>
                <a:effectLst>
                  <a:outerShdw blurRad="38100" dist="38100" dir="2700000" algn="tl">
                    <a:srgbClr val="000000">
                      <a:alpha val="43137"/>
                    </a:srgbClr>
                  </a:outerShdw>
                </a:effectLst>
                <a:latin typeface=".VnBodoniH" pitchFamily="34" charset="0"/>
              </a:rPr>
              <a:t>11</a:t>
            </a:r>
          </a:p>
        </p:txBody>
      </p:sp>
      <p:sp>
        <p:nvSpPr>
          <p:cNvPr id="46" name="AutoShape 2"/>
          <p:cNvSpPr>
            <a:spLocks noChangeArrowheads="1"/>
          </p:cNvSpPr>
          <p:nvPr/>
        </p:nvSpPr>
        <p:spPr bwMode="auto">
          <a:xfrm>
            <a:off x="10075101" y="4012086"/>
            <a:ext cx="1559173" cy="940463"/>
          </a:xfrm>
          <a:prstGeom prst="roundRect">
            <a:avLst>
              <a:gd name="adj" fmla="val 16667"/>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121903" tIns="60952" rIns="121903" bIns="60952" numCol="1" anchor="ctr" anchorCtr="0" compatLnSpc="1">
            <a:prstTxWarp prst="textNoShape">
              <a:avLst/>
            </a:prstTxWarp>
          </a:bodyPr>
          <a:lstStyle/>
          <a:p>
            <a:pPr algn="ctr" fontAlgn="base">
              <a:spcBef>
                <a:spcPct val="0"/>
              </a:spcBef>
              <a:spcAft>
                <a:spcPts val="1333"/>
              </a:spcAft>
            </a:pPr>
            <a:r>
              <a:rPr lang="en-US" sz="2600" b="1" dirty="0">
                <a:solidFill>
                  <a:srgbClr val="C00000"/>
                </a:solidFill>
                <a:cs typeface="Times New Roman" pitchFamily="18" charset="0"/>
              </a:rPr>
              <a:t>plane</a:t>
            </a:r>
          </a:p>
        </p:txBody>
      </p:sp>
      <p:sp>
        <p:nvSpPr>
          <p:cNvPr id="47" name="Rectangle 46"/>
          <p:cNvSpPr/>
          <p:nvPr/>
        </p:nvSpPr>
        <p:spPr>
          <a:xfrm>
            <a:off x="9993038" y="3970371"/>
            <a:ext cx="1723297" cy="1083645"/>
          </a:xfrm>
          <a:prstGeom prst="rect">
            <a:avLst/>
          </a:prstGeom>
          <a:solidFill>
            <a:srgbClr val="48C0B6"/>
          </a:solidFill>
          <a:ln/>
        </p:spPr>
        <p:style>
          <a:lnRef idx="1">
            <a:schemeClr val="accent1"/>
          </a:lnRef>
          <a:fillRef idx="2">
            <a:schemeClr val="accent1"/>
          </a:fillRef>
          <a:effectRef idx="1">
            <a:schemeClr val="accent1"/>
          </a:effectRef>
          <a:fontRef idx="minor">
            <a:schemeClr val="dk1"/>
          </a:fontRef>
        </p:style>
        <p:txBody>
          <a:bodyPr lIns="121903" tIns="60952" rIns="121903" bIns="60952" rtlCol="0" anchor="ctr"/>
          <a:lstStyle/>
          <a:p>
            <a:pPr algn="ctr"/>
            <a:r>
              <a:rPr lang="en-US" sz="5867" dirty="0">
                <a:solidFill>
                  <a:schemeClr val="tx1"/>
                </a:solidFill>
                <a:effectLst>
                  <a:outerShdw blurRad="38100" dist="38100" dir="2700000" algn="tl">
                    <a:srgbClr val="000000">
                      <a:alpha val="43137"/>
                    </a:srgbClr>
                  </a:outerShdw>
                </a:effectLst>
                <a:latin typeface=".VnBodoniH" pitchFamily="34" charset="0"/>
              </a:rPr>
              <a:t>12</a:t>
            </a:r>
          </a:p>
        </p:txBody>
      </p:sp>
      <p:sp>
        <p:nvSpPr>
          <p:cNvPr id="3" name="Rectangle 2"/>
          <p:cNvSpPr/>
          <p:nvPr/>
        </p:nvSpPr>
        <p:spPr>
          <a:xfrm>
            <a:off x="4139536" y="2970592"/>
            <a:ext cx="3850221" cy="646331"/>
          </a:xfrm>
          <a:prstGeom prst="rect">
            <a:avLst/>
          </a:prstGeom>
          <a:solidFill>
            <a:schemeClr val="accent6">
              <a:lumMod val="40000"/>
              <a:lumOff val="60000"/>
            </a:schemeClr>
          </a:solidFill>
        </p:spPr>
        <p:txBody>
          <a:bodyPr wrap="none">
            <a:spAutoFit/>
          </a:bodyPr>
          <a:lstStyle/>
          <a:p>
            <a:r>
              <a:rPr lang="en-US" sz="3600" b="1" dirty="0">
                <a:solidFill>
                  <a:srgbClr val="C00000"/>
                </a:solidFill>
              </a:rPr>
              <a:t>means of transport</a:t>
            </a:r>
          </a:p>
        </p:txBody>
      </p:sp>
      <p:sp>
        <p:nvSpPr>
          <p:cNvPr id="49" name="AutoShape 2"/>
          <p:cNvSpPr>
            <a:spLocks noChangeArrowheads="1"/>
          </p:cNvSpPr>
          <p:nvPr/>
        </p:nvSpPr>
        <p:spPr bwMode="auto">
          <a:xfrm>
            <a:off x="504497" y="3938311"/>
            <a:ext cx="1687383" cy="946914"/>
          </a:xfrm>
          <a:prstGeom prst="roundRect">
            <a:avLst>
              <a:gd name="adj" fmla="val 16667"/>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121903" tIns="60952" rIns="121903" bIns="60952" numCol="1" anchor="ctr" anchorCtr="0" compatLnSpc="1">
            <a:prstTxWarp prst="textNoShape">
              <a:avLst/>
            </a:prstTxWarp>
          </a:bodyPr>
          <a:lstStyle/>
          <a:p>
            <a:pPr fontAlgn="base">
              <a:spcBef>
                <a:spcPct val="0"/>
              </a:spcBef>
              <a:spcAft>
                <a:spcPts val="1333"/>
              </a:spcAft>
            </a:pPr>
            <a:r>
              <a:rPr lang="en-US" sz="2400" b="1" dirty="0">
                <a:solidFill>
                  <a:srgbClr val="C00000"/>
                </a:solidFill>
                <a:cs typeface="Times New Roman" pitchFamily="18" charset="0"/>
              </a:rPr>
              <a:t>Motorbike</a:t>
            </a:r>
          </a:p>
        </p:txBody>
      </p:sp>
      <p:sp>
        <p:nvSpPr>
          <p:cNvPr id="50" name="Rectangle 49"/>
          <p:cNvSpPr/>
          <p:nvPr/>
        </p:nvSpPr>
        <p:spPr>
          <a:xfrm>
            <a:off x="483029" y="3921332"/>
            <a:ext cx="1723297" cy="1109108"/>
          </a:xfrm>
          <a:prstGeom prst="rect">
            <a:avLst/>
          </a:prstGeom>
          <a:solidFill>
            <a:srgbClr val="48C0B6"/>
          </a:solidFill>
          <a:ln/>
        </p:spPr>
        <p:style>
          <a:lnRef idx="1">
            <a:schemeClr val="accent1"/>
          </a:lnRef>
          <a:fillRef idx="2">
            <a:schemeClr val="accent1"/>
          </a:fillRef>
          <a:effectRef idx="1">
            <a:schemeClr val="accent1"/>
          </a:effectRef>
          <a:fontRef idx="minor">
            <a:schemeClr val="dk1"/>
          </a:fontRef>
        </p:style>
        <p:txBody>
          <a:bodyPr lIns="121903" tIns="60952" rIns="121903" bIns="60952" rtlCol="0" anchor="ctr"/>
          <a:lstStyle/>
          <a:p>
            <a:pPr algn="ctr"/>
            <a:r>
              <a:rPr lang="en-US" sz="5867" dirty="0">
                <a:solidFill>
                  <a:schemeClr val="tx1"/>
                </a:solidFill>
                <a:effectLst>
                  <a:outerShdw blurRad="38100" dist="38100" dir="2700000" algn="tl">
                    <a:srgbClr val="000000">
                      <a:alpha val="43137"/>
                    </a:srgbClr>
                  </a:outerShdw>
                </a:effectLst>
                <a:latin typeface=".VnBodoniH" pitchFamily="34" charset="0"/>
              </a:rPr>
              <a:t>7</a:t>
            </a:r>
          </a:p>
        </p:txBody>
      </p:sp>
      <p:sp>
        <p:nvSpPr>
          <p:cNvPr id="52" name="Rectangle 51"/>
          <p:cNvSpPr/>
          <p:nvPr/>
        </p:nvSpPr>
        <p:spPr>
          <a:xfrm>
            <a:off x="4299775" y="1337045"/>
            <a:ext cx="1851340" cy="1357965"/>
          </a:xfrm>
          <a:prstGeom prst="rect">
            <a:avLst/>
          </a:prstGeom>
          <a:solidFill>
            <a:srgbClr val="FFDAAB"/>
          </a:solidFill>
          <a:ln/>
        </p:spPr>
        <p:style>
          <a:lnRef idx="1">
            <a:schemeClr val="accent2"/>
          </a:lnRef>
          <a:fillRef idx="2">
            <a:schemeClr val="accent2"/>
          </a:fillRef>
          <a:effectRef idx="1">
            <a:schemeClr val="accent2"/>
          </a:effectRef>
          <a:fontRef idx="minor">
            <a:schemeClr val="dk1"/>
          </a:fontRef>
        </p:style>
        <p:txBody>
          <a:bodyPr lIns="121903" tIns="60952" rIns="121903" bIns="60952" rtlCol="0" anchor="ctr"/>
          <a:lstStyle/>
          <a:p>
            <a:pPr algn="ctr"/>
            <a:r>
              <a:rPr lang="en-US" sz="5867" dirty="0">
                <a:solidFill>
                  <a:srgbClr val="C00000"/>
                </a:solidFill>
                <a:effectLst>
                  <a:outerShdw blurRad="38100" dist="38100" dir="2700000" algn="tl">
                    <a:srgbClr val="000000">
                      <a:alpha val="43137"/>
                    </a:srgbClr>
                  </a:outerShdw>
                </a:effectLst>
                <a:latin typeface=".VnBodoniH" pitchFamily="34" charset="0"/>
              </a:rPr>
              <a:t>3</a:t>
            </a:r>
          </a:p>
        </p:txBody>
      </p:sp>
      <p:sp>
        <p:nvSpPr>
          <p:cNvPr id="53" name="Rectangle 52"/>
          <p:cNvSpPr/>
          <p:nvPr/>
        </p:nvSpPr>
        <p:spPr>
          <a:xfrm>
            <a:off x="492662" y="1337215"/>
            <a:ext cx="1855148" cy="1337939"/>
          </a:xfrm>
          <a:prstGeom prst="rect">
            <a:avLst/>
          </a:prstGeom>
          <a:solidFill>
            <a:srgbClr val="FFDAAB"/>
          </a:solidFill>
          <a:ln/>
        </p:spPr>
        <p:style>
          <a:lnRef idx="1">
            <a:schemeClr val="accent2"/>
          </a:lnRef>
          <a:fillRef idx="2">
            <a:schemeClr val="accent2"/>
          </a:fillRef>
          <a:effectRef idx="1">
            <a:schemeClr val="accent2"/>
          </a:effectRef>
          <a:fontRef idx="minor">
            <a:schemeClr val="dk1"/>
          </a:fontRef>
        </p:style>
        <p:txBody>
          <a:bodyPr lIns="121903" tIns="60952" rIns="121903" bIns="60952" rtlCol="0" anchor="ctr"/>
          <a:lstStyle/>
          <a:p>
            <a:pPr algn="ctr"/>
            <a:r>
              <a:rPr lang="en-US" sz="5867" dirty="0">
                <a:solidFill>
                  <a:srgbClr val="C00000"/>
                </a:solidFill>
                <a:effectLst>
                  <a:outerShdw blurRad="38100" dist="38100" dir="2700000" algn="tl">
                    <a:srgbClr val="000000">
                      <a:alpha val="43137"/>
                    </a:srgbClr>
                  </a:outerShdw>
                </a:effectLst>
                <a:latin typeface=".VnBodoniH" pitchFamily="34" charset="0"/>
              </a:rPr>
              <a:t>1</a:t>
            </a:r>
          </a:p>
        </p:txBody>
      </p:sp>
      <p:sp>
        <p:nvSpPr>
          <p:cNvPr id="54" name="Rectangle 53"/>
          <p:cNvSpPr/>
          <p:nvPr/>
        </p:nvSpPr>
        <p:spPr>
          <a:xfrm>
            <a:off x="2387031" y="1337214"/>
            <a:ext cx="1860372" cy="1337939"/>
          </a:xfrm>
          <a:prstGeom prst="rect">
            <a:avLst/>
          </a:prstGeom>
          <a:solidFill>
            <a:srgbClr val="FFDAAB"/>
          </a:solidFill>
          <a:ln/>
        </p:spPr>
        <p:style>
          <a:lnRef idx="1">
            <a:schemeClr val="accent2"/>
          </a:lnRef>
          <a:fillRef idx="2">
            <a:schemeClr val="accent2"/>
          </a:fillRef>
          <a:effectRef idx="1">
            <a:schemeClr val="accent2"/>
          </a:effectRef>
          <a:fontRef idx="minor">
            <a:schemeClr val="dk1"/>
          </a:fontRef>
        </p:style>
        <p:txBody>
          <a:bodyPr lIns="121903" tIns="60952" rIns="121903" bIns="60952" rtlCol="0" anchor="ctr"/>
          <a:lstStyle/>
          <a:p>
            <a:pPr algn="ctr"/>
            <a:r>
              <a:rPr lang="en-US" sz="5867" dirty="0">
                <a:solidFill>
                  <a:srgbClr val="C00000"/>
                </a:solidFill>
                <a:effectLst>
                  <a:outerShdw blurRad="38100" dist="38100" dir="2700000" algn="tl">
                    <a:srgbClr val="000000">
                      <a:alpha val="43137"/>
                    </a:srgbClr>
                  </a:outerShdw>
                </a:effectLst>
                <a:latin typeface=".VnBodoniH" pitchFamily="34" charset="0"/>
              </a:rPr>
              <a:t>2</a:t>
            </a:r>
          </a:p>
        </p:txBody>
      </p:sp>
      <p:sp>
        <p:nvSpPr>
          <p:cNvPr id="55" name="Rectangle 54"/>
          <p:cNvSpPr/>
          <p:nvPr/>
        </p:nvSpPr>
        <p:spPr>
          <a:xfrm>
            <a:off x="6197482" y="1343053"/>
            <a:ext cx="1893953" cy="1375955"/>
          </a:xfrm>
          <a:prstGeom prst="rect">
            <a:avLst/>
          </a:prstGeom>
          <a:solidFill>
            <a:srgbClr val="FFDAAB"/>
          </a:solidFill>
          <a:ln/>
        </p:spPr>
        <p:style>
          <a:lnRef idx="1">
            <a:schemeClr val="accent2"/>
          </a:lnRef>
          <a:fillRef idx="2">
            <a:schemeClr val="accent2"/>
          </a:fillRef>
          <a:effectRef idx="1">
            <a:schemeClr val="accent2"/>
          </a:effectRef>
          <a:fontRef idx="minor">
            <a:schemeClr val="dk1"/>
          </a:fontRef>
        </p:style>
        <p:txBody>
          <a:bodyPr lIns="121903" tIns="60952" rIns="121903" bIns="60952" rtlCol="0" anchor="ctr"/>
          <a:lstStyle/>
          <a:p>
            <a:pPr algn="ctr"/>
            <a:r>
              <a:rPr lang="en-US" sz="5867" dirty="0">
                <a:solidFill>
                  <a:srgbClr val="C00000"/>
                </a:solidFill>
                <a:effectLst>
                  <a:outerShdw blurRad="38100" dist="38100" dir="2700000" algn="tl">
                    <a:srgbClr val="000000">
                      <a:alpha val="43137"/>
                    </a:srgbClr>
                  </a:outerShdw>
                </a:effectLst>
                <a:latin typeface=".VnBodoniH" pitchFamily="34" charset="0"/>
              </a:rPr>
              <a:t>4</a:t>
            </a:r>
          </a:p>
        </p:txBody>
      </p:sp>
      <p:sp>
        <p:nvSpPr>
          <p:cNvPr id="56" name="Rectangle 55"/>
          <p:cNvSpPr/>
          <p:nvPr/>
        </p:nvSpPr>
        <p:spPr>
          <a:xfrm>
            <a:off x="8132245" y="1337045"/>
            <a:ext cx="1841269" cy="1388799"/>
          </a:xfrm>
          <a:prstGeom prst="rect">
            <a:avLst/>
          </a:prstGeom>
          <a:solidFill>
            <a:srgbClr val="FFDAAB"/>
          </a:solidFill>
          <a:ln/>
        </p:spPr>
        <p:style>
          <a:lnRef idx="1">
            <a:schemeClr val="accent2"/>
          </a:lnRef>
          <a:fillRef idx="2">
            <a:schemeClr val="accent2"/>
          </a:fillRef>
          <a:effectRef idx="1">
            <a:schemeClr val="accent2"/>
          </a:effectRef>
          <a:fontRef idx="minor">
            <a:schemeClr val="dk1"/>
          </a:fontRef>
        </p:style>
        <p:txBody>
          <a:bodyPr lIns="121903" tIns="60952" rIns="121903" bIns="60952" rtlCol="0" anchor="ctr"/>
          <a:lstStyle/>
          <a:p>
            <a:pPr algn="ctr"/>
            <a:r>
              <a:rPr lang="en-US" sz="5867" dirty="0">
                <a:solidFill>
                  <a:srgbClr val="C00000"/>
                </a:solidFill>
                <a:effectLst>
                  <a:outerShdw blurRad="38100" dist="38100" dir="2700000" algn="tl">
                    <a:srgbClr val="000000">
                      <a:alpha val="43137"/>
                    </a:srgbClr>
                  </a:outerShdw>
                </a:effectLst>
                <a:latin typeface=".VnBodoniH" pitchFamily="34" charset="0"/>
              </a:rPr>
              <a:t>5</a:t>
            </a:r>
          </a:p>
        </p:txBody>
      </p:sp>
      <p:sp>
        <p:nvSpPr>
          <p:cNvPr id="57" name="Rectangle 56"/>
          <p:cNvSpPr/>
          <p:nvPr/>
        </p:nvSpPr>
        <p:spPr>
          <a:xfrm>
            <a:off x="10015738" y="1337046"/>
            <a:ext cx="1829080" cy="1386852"/>
          </a:xfrm>
          <a:prstGeom prst="rect">
            <a:avLst/>
          </a:prstGeom>
          <a:solidFill>
            <a:srgbClr val="FFDAAB"/>
          </a:solidFill>
          <a:ln/>
        </p:spPr>
        <p:style>
          <a:lnRef idx="1">
            <a:schemeClr val="accent2"/>
          </a:lnRef>
          <a:fillRef idx="2">
            <a:schemeClr val="accent2"/>
          </a:fillRef>
          <a:effectRef idx="1">
            <a:schemeClr val="accent2"/>
          </a:effectRef>
          <a:fontRef idx="minor">
            <a:schemeClr val="dk1"/>
          </a:fontRef>
        </p:style>
        <p:txBody>
          <a:bodyPr lIns="121903" tIns="60952" rIns="121903" bIns="60952" rtlCol="0" anchor="ctr"/>
          <a:lstStyle/>
          <a:p>
            <a:pPr algn="ctr"/>
            <a:r>
              <a:rPr lang="en-US" sz="5867" dirty="0">
                <a:solidFill>
                  <a:srgbClr val="C00000"/>
                </a:solidFill>
                <a:effectLst>
                  <a:outerShdw blurRad="38100" dist="38100" dir="2700000" algn="tl">
                    <a:srgbClr val="000000">
                      <a:alpha val="43137"/>
                    </a:srgbClr>
                  </a:outerShdw>
                </a:effectLst>
                <a:latin typeface=".VnBodoniH" pitchFamily="34" charset="0"/>
              </a:rPr>
              <a:t>6</a:t>
            </a:r>
          </a:p>
        </p:txBody>
      </p:sp>
    </p:spTree>
    <p:extLst>
      <p:ext uri="{BB962C8B-B14F-4D97-AF65-F5344CB8AC3E}">
        <p14:creationId xmlns:p14="http://schemas.microsoft.com/office/powerpoint/2010/main" val="19226577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21" presetClass="entr" presetSubtype="4" fill="hold" grpId="1"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heel(4)">
                                      <p:cBhvr>
                                        <p:cTn id="13" dur="500"/>
                                        <p:tgtEl>
                                          <p:spTgt spid="39"/>
                                        </p:tgtEl>
                                      </p:cBhvr>
                                    </p:animEffect>
                                  </p:childTnLst>
                                </p:cTn>
                              </p:par>
                            </p:childTnLst>
                          </p:cTn>
                        </p:par>
                      </p:childTnLst>
                    </p:cTn>
                  </p:par>
                </p:childTnLst>
              </p:cTn>
              <p:nextCondLst>
                <p:cond evt="onClick" delay="0">
                  <p:tgtEl>
                    <p:spTgt spid="38"/>
                  </p:tgtEl>
                </p:cond>
              </p:nextCondLst>
            </p:seq>
            <p:seq concurrent="1" nextAc="seek">
              <p:cTn id="14" restart="whenNotActive" fill="hold" evtFilter="cancelBubble" nodeType="interactiveSeq">
                <p:stCondLst>
                  <p:cond evt="onClick" delay="0">
                    <p:tgtEl>
                      <p:spTgt spid="41"/>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0" restart="whenNotActive" fill="hold" evtFilter="cancelBubble" nodeType="interactiveSeq">
                <p:stCondLst>
                  <p:cond evt="onClick" delay="0">
                    <p:tgtEl>
                      <p:spTgt spid="40"/>
                    </p:tgtEl>
                  </p:cond>
                </p:stCondLst>
                <p:endSync evt="end" delay="0">
                  <p:rtn val="all"/>
                </p:endSync>
                <p:childTnLst>
                  <p:par>
                    <p:cTn id="21" fill="hold">
                      <p:stCondLst>
                        <p:cond delay="0"/>
                      </p:stCondLst>
                      <p:childTnLst>
                        <p:par>
                          <p:cTn id="22" fill="hold">
                            <p:stCondLst>
                              <p:cond delay="0"/>
                            </p:stCondLst>
                            <p:childTnLst>
                              <p:par>
                                <p:cTn id="23" presetID="21" presetClass="entr" presetSubtype="4" fill="hold" grpId="1"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heel(4)">
                                      <p:cBhvr>
                                        <p:cTn id="25" dur="500"/>
                                        <p:tgtEl>
                                          <p:spTgt spid="41"/>
                                        </p:tgtEl>
                                      </p:cBhvr>
                                    </p:animEffect>
                                  </p:childTnLst>
                                </p:cTn>
                              </p:par>
                            </p:childTnLst>
                          </p:cTn>
                        </p:par>
                      </p:childTnLst>
                    </p:cTn>
                  </p:par>
                </p:childTnLst>
              </p:cTn>
              <p:nextCondLst>
                <p:cond evt="onClick" delay="0">
                  <p:tgtEl>
                    <p:spTgt spid="40"/>
                  </p:tgtEl>
                </p:cond>
              </p:nextCondLst>
            </p:seq>
            <p:seq concurrent="1" nextAc="seek">
              <p:cTn id="26" restart="whenNotActive" fill="hold" evtFilter="cancelBubble" nodeType="interactiveSeq">
                <p:stCondLst>
                  <p:cond evt="onClick" delay="0">
                    <p:tgtEl>
                      <p:spTgt spid="43"/>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2" restart="whenNotActive" fill="hold" evtFilter="cancelBubble" nodeType="interactiveSeq">
                <p:stCondLst>
                  <p:cond evt="onClick" delay="0">
                    <p:tgtEl>
                      <p:spTgt spid="42"/>
                    </p:tgtEl>
                  </p:cond>
                </p:stCondLst>
                <p:endSync evt="end" delay="0">
                  <p:rtn val="all"/>
                </p:endSync>
                <p:childTnLst>
                  <p:par>
                    <p:cTn id="33" fill="hold">
                      <p:stCondLst>
                        <p:cond delay="0"/>
                      </p:stCondLst>
                      <p:childTnLst>
                        <p:par>
                          <p:cTn id="34" fill="hold">
                            <p:stCondLst>
                              <p:cond delay="0"/>
                            </p:stCondLst>
                            <p:childTnLst>
                              <p:par>
                                <p:cTn id="35" presetID="21" presetClass="entr" presetSubtype="4" fill="hold" grpId="1"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heel(4)">
                                      <p:cBhvr>
                                        <p:cTn id="37" dur="500"/>
                                        <p:tgtEl>
                                          <p:spTgt spid="43"/>
                                        </p:tgtEl>
                                      </p:cBhvr>
                                    </p:animEffect>
                                  </p:childTnLst>
                                </p:cTn>
                              </p:par>
                            </p:childTnLst>
                          </p:cTn>
                        </p:par>
                      </p:childTnLst>
                    </p:cTn>
                  </p:par>
                </p:childTnLst>
              </p:cTn>
              <p:nextCondLst>
                <p:cond evt="onClick" delay="0">
                  <p:tgtEl>
                    <p:spTgt spid="42"/>
                  </p:tgtEl>
                </p:cond>
              </p:nextCondLst>
            </p:seq>
            <p:seq concurrent="1" nextAc="seek">
              <p:cTn id="38" restart="whenNotActive" fill="hold" evtFilter="cancelBubble" nodeType="interactiveSeq">
                <p:stCondLst>
                  <p:cond evt="onClick" delay="0">
                    <p:tgtEl>
                      <p:spTgt spid="45"/>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500"/>
                                        <p:tgtEl>
                                          <p:spTgt spid="45"/>
                                        </p:tgtEl>
                                      </p:cBhvr>
                                    </p:animEffect>
                                    <p:set>
                                      <p:cBhvr>
                                        <p:cTn id="4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4" restart="whenNotActive" fill="hold" evtFilter="cancelBubble" nodeType="interactiveSeq">
                <p:stCondLst>
                  <p:cond evt="onClick" delay="0">
                    <p:tgtEl>
                      <p:spTgt spid="44"/>
                    </p:tgtEl>
                  </p:cond>
                </p:stCondLst>
                <p:endSync evt="end" delay="0">
                  <p:rtn val="all"/>
                </p:endSync>
                <p:childTnLst>
                  <p:par>
                    <p:cTn id="45" fill="hold">
                      <p:stCondLst>
                        <p:cond delay="0"/>
                      </p:stCondLst>
                      <p:childTnLst>
                        <p:par>
                          <p:cTn id="46" fill="hold">
                            <p:stCondLst>
                              <p:cond delay="0"/>
                            </p:stCondLst>
                            <p:childTnLst>
                              <p:par>
                                <p:cTn id="47" presetID="21" presetClass="entr" presetSubtype="4" fill="hold" grpId="1"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heel(4)">
                                      <p:cBhvr>
                                        <p:cTn id="49" dur="500"/>
                                        <p:tgtEl>
                                          <p:spTgt spid="45"/>
                                        </p:tgtEl>
                                      </p:cBhvr>
                                    </p:animEffect>
                                  </p:childTnLst>
                                </p:cTn>
                              </p:par>
                            </p:childTnLst>
                          </p:cTn>
                        </p:par>
                      </p:childTnLst>
                    </p:cTn>
                  </p:par>
                </p:childTnLst>
              </p:cTn>
              <p:nextCondLst>
                <p:cond evt="onClick" delay="0">
                  <p:tgtEl>
                    <p:spTgt spid="44"/>
                  </p:tgtEl>
                </p:cond>
              </p:nextCondLst>
            </p:seq>
            <p:seq concurrent="1" nextAc="seek">
              <p:cTn id="50" restart="whenNotActive" fill="hold" evtFilter="cancelBubble" nodeType="interactiveSeq">
                <p:stCondLst>
                  <p:cond evt="onClick" delay="0">
                    <p:tgtEl>
                      <p:spTgt spid="47"/>
                    </p:tgtEl>
                  </p:cond>
                </p:stCondLst>
                <p:endSync evt="end" delay="0">
                  <p:rtn val="all"/>
                </p:endSync>
                <p:childTnLst>
                  <p:par>
                    <p:cTn id="51" fill="hold">
                      <p:stCondLst>
                        <p:cond delay="0"/>
                      </p:stCondLst>
                      <p:childTnLst>
                        <p:par>
                          <p:cTn id="52" fill="hold">
                            <p:stCondLst>
                              <p:cond delay="0"/>
                            </p:stCondLst>
                            <p:childTnLst>
                              <p:par>
                                <p:cTn id="53" presetID="3" presetClass="exit" presetSubtype="10" fill="hold" grpId="0" nodeType="clickEffect">
                                  <p:stCondLst>
                                    <p:cond delay="0"/>
                                  </p:stCondLst>
                                  <p:childTnLst>
                                    <p:animEffect transition="out" filter="blinds(horizontal)">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6" restart="whenNotActive" fill="hold" evtFilter="cancelBubble" nodeType="interactiveSeq">
                <p:stCondLst>
                  <p:cond evt="onClick" delay="0">
                    <p:tgtEl>
                      <p:spTgt spid="46"/>
                    </p:tgtEl>
                  </p:cond>
                </p:stCondLst>
                <p:endSync evt="end" delay="0">
                  <p:rtn val="all"/>
                </p:endSync>
                <p:childTnLst>
                  <p:par>
                    <p:cTn id="57" fill="hold">
                      <p:stCondLst>
                        <p:cond delay="0"/>
                      </p:stCondLst>
                      <p:childTnLst>
                        <p:par>
                          <p:cTn id="58" fill="hold">
                            <p:stCondLst>
                              <p:cond delay="0"/>
                            </p:stCondLst>
                            <p:childTnLst>
                              <p:par>
                                <p:cTn id="59" presetID="21" presetClass="entr" presetSubtype="4" fill="hold" grpId="1"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heel(4)">
                                      <p:cBhvr>
                                        <p:cTn id="61" dur="500"/>
                                        <p:tgtEl>
                                          <p:spTgt spid="47"/>
                                        </p:tgtEl>
                                      </p:cBhvr>
                                    </p:animEffect>
                                  </p:childTnLst>
                                </p:cTn>
                              </p:par>
                            </p:childTnLst>
                          </p:cTn>
                        </p:par>
                      </p:childTnLst>
                    </p:cTn>
                  </p:par>
                </p:childTnLst>
              </p:cTn>
              <p:nextCondLst>
                <p:cond evt="onClick" delay="0">
                  <p:tgtEl>
                    <p:spTgt spid="46"/>
                  </p:tgtEl>
                </p:cond>
              </p:nextCondLst>
            </p:seq>
            <p:seq concurrent="1" nextAc="seek">
              <p:cTn id="62" restart="whenNotActive" fill="hold" evtFilter="cancelBubble" nodeType="interactiveSeq">
                <p:stCondLst>
                  <p:cond evt="onClick" delay="0">
                    <p:tgtEl>
                      <p:spTgt spid="50"/>
                    </p:tgtEl>
                  </p:cond>
                </p:stCondLst>
                <p:endSync evt="end" delay="0">
                  <p:rtn val="all"/>
                </p:endSync>
                <p:childTnLst>
                  <p:par>
                    <p:cTn id="63" fill="hold">
                      <p:stCondLst>
                        <p:cond delay="0"/>
                      </p:stCondLst>
                      <p:childTnLst>
                        <p:par>
                          <p:cTn id="64" fill="hold">
                            <p:stCondLst>
                              <p:cond delay="0"/>
                            </p:stCondLst>
                            <p:childTnLst>
                              <p:par>
                                <p:cTn id="65" presetID="3" presetClass="exit" presetSubtype="10" fill="hold" grpId="0" nodeType="clickEffect">
                                  <p:stCondLst>
                                    <p:cond delay="0"/>
                                  </p:stCondLst>
                                  <p:childTnLst>
                                    <p:animEffect transition="out" filter="blinds(horizontal)">
                                      <p:cBhvr>
                                        <p:cTn id="66" dur="500"/>
                                        <p:tgtEl>
                                          <p:spTgt spid="50"/>
                                        </p:tgtEl>
                                      </p:cBhvr>
                                    </p:animEffect>
                                    <p:set>
                                      <p:cBhvr>
                                        <p:cTn id="67"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8" restart="whenNotActive" fill="hold" evtFilter="cancelBubble" nodeType="interactiveSeq">
                <p:stCondLst>
                  <p:cond evt="onClick" delay="0">
                    <p:tgtEl>
                      <p:spTgt spid="49"/>
                    </p:tgtEl>
                  </p:cond>
                </p:stCondLst>
                <p:endSync evt="end" delay="0">
                  <p:rtn val="all"/>
                </p:endSync>
                <p:childTnLst>
                  <p:par>
                    <p:cTn id="69" fill="hold">
                      <p:stCondLst>
                        <p:cond delay="0"/>
                      </p:stCondLst>
                      <p:childTnLst>
                        <p:par>
                          <p:cTn id="70" fill="hold">
                            <p:stCondLst>
                              <p:cond delay="0"/>
                            </p:stCondLst>
                            <p:childTnLst>
                              <p:par>
                                <p:cTn id="71" presetID="21" presetClass="entr" presetSubtype="4" fill="hold" grpId="1"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heel(4)">
                                      <p:cBhvr>
                                        <p:cTn id="73" dur="500"/>
                                        <p:tgtEl>
                                          <p:spTgt spid="50"/>
                                        </p:tgtEl>
                                      </p:cBhvr>
                                    </p:animEffect>
                                  </p:childTnLst>
                                </p:cTn>
                              </p:par>
                            </p:childTnLst>
                          </p:cTn>
                        </p:par>
                      </p:childTnLst>
                    </p:cTn>
                  </p:par>
                </p:childTnLst>
              </p:cTn>
              <p:nextCondLst>
                <p:cond evt="onClick" delay="0">
                  <p:tgtEl>
                    <p:spTgt spid="49"/>
                  </p:tgtEl>
                </p:cond>
              </p:nextCondLst>
            </p:seq>
            <p:seq concurrent="1" nextAc="seek">
              <p:cTn id="74" restart="whenNotActive" fill="hold" evtFilter="cancelBubble" nodeType="interactiveSeq">
                <p:stCondLst>
                  <p:cond evt="onClick" delay="0">
                    <p:tgtEl>
                      <p:spTgt spid="53"/>
                    </p:tgtEl>
                  </p:cond>
                </p:stCondLst>
                <p:endSync evt="end" delay="0">
                  <p:rtn val="all"/>
                </p:endSync>
                <p:childTnLst>
                  <p:par>
                    <p:cTn id="75" fill="hold">
                      <p:stCondLst>
                        <p:cond delay="0"/>
                      </p:stCondLst>
                      <p:childTnLst>
                        <p:par>
                          <p:cTn id="76" fill="hold">
                            <p:stCondLst>
                              <p:cond delay="0"/>
                            </p:stCondLst>
                            <p:childTnLst>
                              <p:par>
                                <p:cTn id="77" presetID="22" presetClass="exit" presetSubtype="4" fill="hold" grpId="0" nodeType="clickEffect">
                                  <p:stCondLst>
                                    <p:cond delay="0"/>
                                  </p:stCondLst>
                                  <p:childTnLst>
                                    <p:animEffect transition="out" filter="wipe(down)">
                                      <p:cBhvr>
                                        <p:cTn id="78" dur="750"/>
                                        <p:tgtEl>
                                          <p:spTgt spid="53"/>
                                        </p:tgtEl>
                                      </p:cBhvr>
                                    </p:animEffect>
                                    <p:set>
                                      <p:cBhvr>
                                        <p:cTn id="79" dur="1" fill="hold">
                                          <p:stCondLst>
                                            <p:cond delay="74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80" restart="whenNotActive" fill="hold" evtFilter="cancelBubble" nodeType="interactiveSeq">
                <p:stCondLst>
                  <p:cond evt="onClick" delay="0">
                    <p:tgtEl>
                      <p:spTgt spid="58"/>
                    </p:tgtEl>
                  </p:cond>
                </p:stCondLst>
                <p:endSync evt="end" delay="0">
                  <p:rtn val="all"/>
                </p:endSync>
                <p:childTnLst>
                  <p:par>
                    <p:cTn id="81" fill="hold">
                      <p:stCondLst>
                        <p:cond delay="0"/>
                      </p:stCondLst>
                      <p:childTnLst>
                        <p:par>
                          <p:cTn id="82" fill="hold">
                            <p:stCondLst>
                              <p:cond delay="0"/>
                            </p:stCondLst>
                            <p:childTnLst>
                              <p:par>
                                <p:cTn id="83" presetID="14" presetClass="entr" presetSubtype="10" fill="hold" grpId="1" nodeType="click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randombar(horizontal)">
                                      <p:cBhvr>
                                        <p:cTn id="85" dur="750"/>
                                        <p:tgtEl>
                                          <p:spTgt spid="53"/>
                                        </p:tgtEl>
                                      </p:cBhvr>
                                    </p:animEffect>
                                  </p:childTnLst>
                                </p:cTn>
                              </p:par>
                            </p:childTnLst>
                          </p:cTn>
                        </p:par>
                      </p:childTnLst>
                    </p:cTn>
                  </p:par>
                </p:childTnLst>
              </p:cTn>
              <p:nextCondLst>
                <p:cond evt="onClick" delay="0">
                  <p:tgtEl>
                    <p:spTgt spid="58"/>
                  </p:tgtEl>
                </p:cond>
              </p:nextCondLst>
            </p:seq>
            <p:seq concurrent="1" nextAc="seek">
              <p:cTn id="86" restart="whenNotActive" fill="hold" evtFilter="cancelBubble" nodeType="interactiveSeq">
                <p:stCondLst>
                  <p:cond evt="onClick" delay="0">
                    <p:tgtEl>
                      <p:spTgt spid="54"/>
                    </p:tgtEl>
                  </p:cond>
                </p:stCondLst>
                <p:endSync evt="end" delay="0">
                  <p:rtn val="all"/>
                </p:endSync>
                <p:childTnLst>
                  <p:par>
                    <p:cTn id="87" fill="hold">
                      <p:stCondLst>
                        <p:cond delay="0"/>
                      </p:stCondLst>
                      <p:childTnLst>
                        <p:par>
                          <p:cTn id="88" fill="hold">
                            <p:stCondLst>
                              <p:cond delay="0"/>
                            </p:stCondLst>
                            <p:childTnLst>
                              <p:par>
                                <p:cTn id="89" presetID="16" presetClass="exit" presetSubtype="21" fill="hold" grpId="0" nodeType="clickEffect">
                                  <p:stCondLst>
                                    <p:cond delay="0"/>
                                  </p:stCondLst>
                                  <p:childTnLst>
                                    <p:animEffect transition="out" filter="barn(inVertical)">
                                      <p:cBhvr>
                                        <p:cTn id="90" dur="750"/>
                                        <p:tgtEl>
                                          <p:spTgt spid="54"/>
                                        </p:tgtEl>
                                      </p:cBhvr>
                                    </p:animEffect>
                                    <p:set>
                                      <p:cBhvr>
                                        <p:cTn id="91" dur="1" fill="hold">
                                          <p:stCondLst>
                                            <p:cond delay="74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92" restart="whenNotActive" fill="hold" evtFilter="cancelBubble" nodeType="interactiveSeq">
                <p:stCondLst>
                  <p:cond evt="onClick" delay="0">
                    <p:tgtEl>
                      <p:spTgt spid="59"/>
                    </p:tgtEl>
                  </p:cond>
                </p:stCondLst>
                <p:endSync evt="end" delay="0">
                  <p:rtn val="all"/>
                </p:endSync>
                <p:childTnLst>
                  <p:par>
                    <p:cTn id="93" fill="hold">
                      <p:stCondLst>
                        <p:cond delay="0"/>
                      </p:stCondLst>
                      <p:childTnLst>
                        <p:par>
                          <p:cTn id="94" fill="hold">
                            <p:stCondLst>
                              <p:cond delay="0"/>
                            </p:stCondLst>
                            <p:childTnLst>
                              <p:par>
                                <p:cTn id="95" presetID="22" presetClass="entr" presetSubtype="4" fill="hold" grpId="1" nodeType="click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down)">
                                      <p:cBhvr>
                                        <p:cTn id="97" dur="1000"/>
                                        <p:tgtEl>
                                          <p:spTgt spid="54"/>
                                        </p:tgtEl>
                                      </p:cBhvr>
                                    </p:animEffect>
                                  </p:childTnLst>
                                </p:cTn>
                              </p:par>
                            </p:childTnLst>
                          </p:cTn>
                        </p:par>
                      </p:childTnLst>
                    </p:cTn>
                  </p:par>
                </p:childTnLst>
              </p:cTn>
              <p:nextCondLst>
                <p:cond evt="onClick" delay="0">
                  <p:tgtEl>
                    <p:spTgt spid="59"/>
                  </p:tgtEl>
                </p:cond>
              </p:nextCondLst>
            </p:seq>
            <p:seq concurrent="1" nextAc="seek">
              <p:cTn id="98" restart="whenNotActive" fill="hold" evtFilter="cancelBubble" nodeType="interactiveSeq">
                <p:stCondLst>
                  <p:cond evt="onClick" delay="0">
                    <p:tgtEl>
                      <p:spTgt spid="52"/>
                    </p:tgtEl>
                  </p:cond>
                </p:stCondLst>
                <p:endSync evt="end" delay="0">
                  <p:rtn val="all"/>
                </p:endSync>
                <p:childTnLst>
                  <p:par>
                    <p:cTn id="99" fill="hold">
                      <p:stCondLst>
                        <p:cond delay="0"/>
                      </p:stCondLst>
                      <p:childTnLst>
                        <p:par>
                          <p:cTn id="100" fill="hold">
                            <p:stCondLst>
                              <p:cond delay="0"/>
                            </p:stCondLst>
                            <p:childTnLst>
                              <p:par>
                                <p:cTn id="101" presetID="14" presetClass="exit" presetSubtype="10" fill="hold" grpId="0" nodeType="clickEffect">
                                  <p:stCondLst>
                                    <p:cond delay="0"/>
                                  </p:stCondLst>
                                  <p:childTnLst>
                                    <p:animEffect transition="out" filter="randombar(horizontal)">
                                      <p:cBhvr>
                                        <p:cTn id="102" dur="750"/>
                                        <p:tgtEl>
                                          <p:spTgt spid="52"/>
                                        </p:tgtEl>
                                      </p:cBhvr>
                                    </p:animEffect>
                                    <p:set>
                                      <p:cBhvr>
                                        <p:cTn id="103" dur="1" fill="hold">
                                          <p:stCondLst>
                                            <p:cond delay="74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04" restart="whenNotActive" fill="hold" evtFilter="cancelBubble" nodeType="interactiveSeq">
                <p:stCondLst>
                  <p:cond evt="onClick" delay="0">
                    <p:tgtEl>
                      <p:spTgt spid="60"/>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1" nodeType="clickEffect">
                                  <p:stCondLst>
                                    <p:cond delay="0"/>
                                  </p:stCondLst>
                                  <p:childTnLst>
                                    <p:set>
                                      <p:cBhvr>
                                        <p:cTn id="108" dur="1" fill="hold">
                                          <p:stCondLst>
                                            <p:cond delay="749"/>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60"/>
                  </p:tgtEl>
                </p:cond>
              </p:nextCondLst>
            </p:seq>
            <p:seq concurrent="1" nextAc="seek">
              <p:cTn id="109" restart="whenNotActive" fill="hold" evtFilter="cancelBubble" nodeType="interactiveSeq">
                <p:stCondLst>
                  <p:cond evt="onClick" delay="0">
                    <p:tgtEl>
                      <p:spTgt spid="55"/>
                    </p:tgtEl>
                  </p:cond>
                </p:stCondLst>
                <p:endSync evt="end" delay="0">
                  <p:rtn val="all"/>
                </p:endSync>
                <p:childTnLst>
                  <p:par>
                    <p:cTn id="110" fill="hold">
                      <p:stCondLst>
                        <p:cond delay="0"/>
                      </p:stCondLst>
                      <p:childTnLst>
                        <p:par>
                          <p:cTn id="111" fill="hold">
                            <p:stCondLst>
                              <p:cond delay="0"/>
                            </p:stCondLst>
                            <p:childTnLst>
                              <p:par>
                                <p:cTn id="112" presetID="53" presetClass="exit" presetSubtype="32" fill="hold" grpId="0" nodeType="clickEffect">
                                  <p:stCondLst>
                                    <p:cond delay="0"/>
                                  </p:stCondLst>
                                  <p:childTnLst>
                                    <p:anim calcmode="lin" valueType="num">
                                      <p:cBhvr>
                                        <p:cTn id="113" dur="750"/>
                                        <p:tgtEl>
                                          <p:spTgt spid="55"/>
                                        </p:tgtEl>
                                        <p:attrNameLst>
                                          <p:attrName>ppt_w</p:attrName>
                                        </p:attrNameLst>
                                      </p:cBhvr>
                                      <p:tavLst>
                                        <p:tav tm="0">
                                          <p:val>
                                            <p:strVal val="ppt_w"/>
                                          </p:val>
                                        </p:tav>
                                        <p:tav tm="100000">
                                          <p:val>
                                            <p:fltVal val="0"/>
                                          </p:val>
                                        </p:tav>
                                      </p:tavLst>
                                    </p:anim>
                                    <p:anim calcmode="lin" valueType="num">
                                      <p:cBhvr>
                                        <p:cTn id="114" dur="750"/>
                                        <p:tgtEl>
                                          <p:spTgt spid="55"/>
                                        </p:tgtEl>
                                        <p:attrNameLst>
                                          <p:attrName>ppt_h</p:attrName>
                                        </p:attrNameLst>
                                      </p:cBhvr>
                                      <p:tavLst>
                                        <p:tav tm="0">
                                          <p:val>
                                            <p:strVal val="ppt_h"/>
                                          </p:val>
                                        </p:tav>
                                        <p:tav tm="100000">
                                          <p:val>
                                            <p:fltVal val="0"/>
                                          </p:val>
                                        </p:tav>
                                      </p:tavLst>
                                    </p:anim>
                                    <p:animEffect transition="out" filter="fade">
                                      <p:cBhvr>
                                        <p:cTn id="115" dur="750"/>
                                        <p:tgtEl>
                                          <p:spTgt spid="55"/>
                                        </p:tgtEl>
                                      </p:cBhvr>
                                    </p:animEffect>
                                    <p:set>
                                      <p:cBhvr>
                                        <p:cTn id="116" dur="1" fill="hold">
                                          <p:stCondLst>
                                            <p:cond delay="74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17" restart="whenNotActive" fill="hold" evtFilter="cancelBubble" nodeType="interactiveSeq">
                <p:stCondLst>
                  <p:cond evt="onClick" delay="0">
                    <p:tgtEl>
                      <p:spTgt spid="61"/>
                    </p:tgtEl>
                  </p:cond>
                </p:stCondLst>
                <p:endSync evt="end" delay="0">
                  <p:rtn val="all"/>
                </p:endSync>
                <p:childTnLst>
                  <p:par>
                    <p:cTn id="118" fill="hold">
                      <p:stCondLst>
                        <p:cond delay="0"/>
                      </p:stCondLst>
                      <p:childTnLst>
                        <p:par>
                          <p:cTn id="119" fill="hold">
                            <p:stCondLst>
                              <p:cond delay="0"/>
                            </p:stCondLst>
                            <p:childTnLst>
                              <p:par>
                                <p:cTn id="120" presetID="22" presetClass="entr" presetSubtype="4" fill="hold" grpId="1" nodeType="click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wipe(down)">
                                      <p:cBhvr>
                                        <p:cTn id="122" dur="750"/>
                                        <p:tgtEl>
                                          <p:spTgt spid="55"/>
                                        </p:tgtEl>
                                      </p:cBhvr>
                                    </p:animEffect>
                                  </p:childTnLst>
                                </p:cTn>
                              </p:par>
                            </p:childTnLst>
                          </p:cTn>
                        </p:par>
                      </p:childTnLst>
                    </p:cTn>
                  </p:par>
                </p:childTnLst>
              </p:cTn>
              <p:nextCondLst>
                <p:cond evt="onClick" delay="0">
                  <p:tgtEl>
                    <p:spTgt spid="61"/>
                  </p:tgtEl>
                </p:cond>
              </p:nextCondLst>
            </p:seq>
            <p:seq concurrent="1" nextAc="seek">
              <p:cTn id="123" restart="whenNotActive" fill="hold" evtFilter="cancelBubble" nodeType="interactiveSeq">
                <p:stCondLst>
                  <p:cond evt="onClick" delay="0">
                    <p:tgtEl>
                      <p:spTgt spid="56"/>
                    </p:tgtEl>
                  </p:cond>
                </p:stCondLst>
                <p:endSync evt="end" delay="0">
                  <p:rtn val="all"/>
                </p:endSync>
                <p:childTnLst>
                  <p:par>
                    <p:cTn id="124" fill="hold">
                      <p:stCondLst>
                        <p:cond delay="0"/>
                      </p:stCondLst>
                      <p:childTnLst>
                        <p:par>
                          <p:cTn id="125" fill="hold">
                            <p:stCondLst>
                              <p:cond delay="0"/>
                            </p:stCondLst>
                            <p:childTnLst>
                              <p:par>
                                <p:cTn id="126" presetID="31" presetClass="exit" presetSubtype="0" fill="hold" grpId="0" nodeType="clickEffect">
                                  <p:stCondLst>
                                    <p:cond delay="0"/>
                                  </p:stCondLst>
                                  <p:childTnLst>
                                    <p:anim calcmode="lin" valueType="num">
                                      <p:cBhvr>
                                        <p:cTn id="127" dur="750"/>
                                        <p:tgtEl>
                                          <p:spTgt spid="56"/>
                                        </p:tgtEl>
                                        <p:attrNameLst>
                                          <p:attrName>ppt_w</p:attrName>
                                        </p:attrNameLst>
                                      </p:cBhvr>
                                      <p:tavLst>
                                        <p:tav tm="0">
                                          <p:val>
                                            <p:strVal val="ppt_w"/>
                                          </p:val>
                                        </p:tav>
                                        <p:tav tm="100000">
                                          <p:val>
                                            <p:fltVal val="0"/>
                                          </p:val>
                                        </p:tav>
                                      </p:tavLst>
                                    </p:anim>
                                    <p:anim calcmode="lin" valueType="num">
                                      <p:cBhvr>
                                        <p:cTn id="128" dur="750"/>
                                        <p:tgtEl>
                                          <p:spTgt spid="56"/>
                                        </p:tgtEl>
                                        <p:attrNameLst>
                                          <p:attrName>ppt_h</p:attrName>
                                        </p:attrNameLst>
                                      </p:cBhvr>
                                      <p:tavLst>
                                        <p:tav tm="0">
                                          <p:val>
                                            <p:strVal val="ppt_h"/>
                                          </p:val>
                                        </p:tav>
                                        <p:tav tm="100000">
                                          <p:val>
                                            <p:fltVal val="0"/>
                                          </p:val>
                                        </p:tav>
                                      </p:tavLst>
                                    </p:anim>
                                    <p:anim calcmode="lin" valueType="num">
                                      <p:cBhvr>
                                        <p:cTn id="129" dur="750"/>
                                        <p:tgtEl>
                                          <p:spTgt spid="56"/>
                                        </p:tgtEl>
                                        <p:attrNameLst>
                                          <p:attrName>style.rotation</p:attrName>
                                        </p:attrNameLst>
                                      </p:cBhvr>
                                      <p:tavLst>
                                        <p:tav tm="0">
                                          <p:val>
                                            <p:fltVal val="0"/>
                                          </p:val>
                                        </p:tav>
                                        <p:tav tm="100000">
                                          <p:val>
                                            <p:fltVal val="90"/>
                                          </p:val>
                                        </p:tav>
                                      </p:tavLst>
                                    </p:anim>
                                    <p:animEffect transition="out" filter="fade">
                                      <p:cBhvr>
                                        <p:cTn id="130" dur="750"/>
                                        <p:tgtEl>
                                          <p:spTgt spid="56"/>
                                        </p:tgtEl>
                                      </p:cBhvr>
                                    </p:animEffect>
                                    <p:set>
                                      <p:cBhvr>
                                        <p:cTn id="131" dur="1" fill="hold">
                                          <p:stCondLst>
                                            <p:cond delay="74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32" restart="whenNotActive" fill="hold" evtFilter="cancelBubble" nodeType="interactiveSeq">
                <p:stCondLst>
                  <p:cond evt="onClick" delay="0">
                    <p:tgtEl>
                      <p:spTgt spid="62"/>
                    </p:tgtEl>
                  </p:cond>
                </p:stCondLst>
                <p:endSync evt="end" delay="0">
                  <p:rtn val="all"/>
                </p:endSync>
                <p:childTnLst>
                  <p:par>
                    <p:cTn id="133" fill="hold">
                      <p:stCondLst>
                        <p:cond delay="0"/>
                      </p:stCondLst>
                      <p:childTnLst>
                        <p:par>
                          <p:cTn id="134" fill="hold">
                            <p:stCondLst>
                              <p:cond delay="0"/>
                            </p:stCondLst>
                            <p:childTnLst>
                              <p:par>
                                <p:cTn id="135" presetID="14" presetClass="entr" presetSubtype="10" fill="hold" grpId="1" nodeType="clickEffect">
                                  <p:stCondLst>
                                    <p:cond delay="0"/>
                                  </p:stCondLst>
                                  <p:childTnLst>
                                    <p:set>
                                      <p:cBhvr>
                                        <p:cTn id="136" dur="1" fill="hold">
                                          <p:stCondLst>
                                            <p:cond delay="0"/>
                                          </p:stCondLst>
                                        </p:cTn>
                                        <p:tgtEl>
                                          <p:spTgt spid="56"/>
                                        </p:tgtEl>
                                        <p:attrNameLst>
                                          <p:attrName>style.visibility</p:attrName>
                                        </p:attrNameLst>
                                      </p:cBhvr>
                                      <p:to>
                                        <p:strVal val="visible"/>
                                      </p:to>
                                    </p:set>
                                    <p:animEffect transition="in" filter="randombar(horizontal)">
                                      <p:cBhvr>
                                        <p:cTn id="137" dur="500"/>
                                        <p:tgtEl>
                                          <p:spTgt spid="56"/>
                                        </p:tgtEl>
                                      </p:cBhvr>
                                    </p:animEffect>
                                  </p:childTnLst>
                                </p:cTn>
                              </p:par>
                            </p:childTnLst>
                          </p:cTn>
                        </p:par>
                      </p:childTnLst>
                    </p:cTn>
                  </p:par>
                </p:childTnLst>
              </p:cTn>
              <p:nextCondLst>
                <p:cond evt="onClick" delay="0">
                  <p:tgtEl>
                    <p:spTgt spid="62"/>
                  </p:tgtEl>
                </p:cond>
              </p:nextCondLst>
            </p:seq>
            <p:seq concurrent="1" nextAc="seek">
              <p:cTn id="138" restart="whenNotActive" fill="hold" evtFilter="cancelBubble" nodeType="interactiveSeq">
                <p:stCondLst>
                  <p:cond evt="onClick" delay="0">
                    <p:tgtEl>
                      <p:spTgt spid="57"/>
                    </p:tgtEl>
                  </p:cond>
                </p:stCondLst>
                <p:endSync evt="end" delay="0">
                  <p:rtn val="all"/>
                </p:endSync>
                <p:childTnLst>
                  <p:par>
                    <p:cTn id="139" fill="hold">
                      <p:stCondLst>
                        <p:cond delay="0"/>
                      </p:stCondLst>
                      <p:childTnLst>
                        <p:par>
                          <p:cTn id="140" fill="hold">
                            <p:stCondLst>
                              <p:cond delay="0"/>
                            </p:stCondLst>
                            <p:childTnLst>
                              <p:par>
                                <p:cTn id="141" presetID="14" presetClass="exit" presetSubtype="10" fill="hold" grpId="0" nodeType="clickEffect">
                                  <p:stCondLst>
                                    <p:cond delay="0"/>
                                  </p:stCondLst>
                                  <p:childTnLst>
                                    <p:animEffect transition="out" filter="randombar(horizontal)">
                                      <p:cBhvr>
                                        <p:cTn id="142" dur="750"/>
                                        <p:tgtEl>
                                          <p:spTgt spid="57"/>
                                        </p:tgtEl>
                                      </p:cBhvr>
                                    </p:animEffect>
                                    <p:set>
                                      <p:cBhvr>
                                        <p:cTn id="143" dur="1" fill="hold">
                                          <p:stCondLst>
                                            <p:cond delay="74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44" restart="whenNotActive" fill="hold" evtFilter="cancelBubble" nodeType="interactiveSeq">
                <p:stCondLst>
                  <p:cond evt="onClick" delay="0">
                    <p:tgtEl>
                      <p:spTgt spid="63"/>
                    </p:tgtEl>
                  </p:cond>
                </p:stCondLst>
                <p:endSync evt="end" delay="0">
                  <p:rtn val="all"/>
                </p:endSync>
                <p:childTnLst>
                  <p:par>
                    <p:cTn id="145" fill="hold">
                      <p:stCondLst>
                        <p:cond delay="0"/>
                      </p:stCondLst>
                      <p:childTnLst>
                        <p:par>
                          <p:cTn id="146" fill="hold">
                            <p:stCondLst>
                              <p:cond delay="0"/>
                            </p:stCondLst>
                            <p:childTnLst>
                              <p:par>
                                <p:cTn id="147" presetID="14" presetClass="entr" presetSubtype="10" fill="hold" grpId="1" nodeType="click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randombar(horizontal)">
                                      <p:cBhvr>
                                        <p:cTn id="149" dur="750"/>
                                        <p:tgtEl>
                                          <p:spTgt spid="57"/>
                                        </p:tgtEl>
                                      </p:cBhvr>
                                    </p:animEffect>
                                  </p:childTnLst>
                                </p:cTn>
                              </p:par>
                            </p:childTnLst>
                          </p:cTn>
                        </p:par>
                      </p:childTnLst>
                    </p:cTn>
                  </p:par>
                </p:childTnLst>
              </p:cTn>
              <p:nextCondLst>
                <p:cond evt="onClick" delay="0">
                  <p:tgtEl>
                    <p:spTgt spid="63"/>
                  </p:tgtEl>
                </p:cond>
              </p:nextCondLst>
            </p:seq>
          </p:childTnLst>
        </p:cTn>
      </p:par>
    </p:tnLst>
    <p:bldLst>
      <p:bldP spid="39" grpId="0" animBg="1"/>
      <p:bldP spid="39" grpId="1" animBg="1"/>
      <p:bldP spid="41" grpId="0" animBg="1"/>
      <p:bldP spid="41" grpId="1" animBg="1"/>
      <p:bldP spid="43" grpId="0" animBg="1"/>
      <p:bldP spid="43" grpId="1" animBg="1"/>
      <p:bldP spid="45" grpId="0" animBg="1"/>
      <p:bldP spid="45" grpId="1" animBg="1"/>
      <p:bldP spid="47" grpId="0" animBg="1"/>
      <p:bldP spid="47" grpId="1" animBg="1"/>
      <p:bldP spid="50" grpId="0" animBg="1"/>
      <p:bldP spid="50"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8826" y="0"/>
            <a:ext cx="12054348" cy="6725265"/>
          </a:xfrm>
          <a:prstGeom prst="rect">
            <a:avLst/>
          </a:prstGeom>
        </p:spPr>
      </p:pic>
      <p:grpSp>
        <p:nvGrpSpPr>
          <p:cNvPr id="6" name="Group 5"/>
          <p:cNvGrpSpPr/>
          <p:nvPr/>
        </p:nvGrpSpPr>
        <p:grpSpPr>
          <a:xfrm>
            <a:off x="2750284" y="-20302"/>
            <a:ext cx="9229006" cy="881116"/>
            <a:chOff x="3034454" y="307340"/>
            <a:chExt cx="9229006" cy="881116"/>
          </a:xfrm>
        </p:grpSpPr>
        <p:grpSp>
          <p:nvGrpSpPr>
            <p:cNvPr id="7" name="Group 6"/>
            <p:cNvGrpSpPr/>
            <p:nvPr/>
          </p:nvGrpSpPr>
          <p:grpSpPr>
            <a:xfrm>
              <a:off x="4871957" y="413386"/>
              <a:ext cx="712319" cy="709214"/>
              <a:chOff x="2180974" y="148629"/>
              <a:chExt cx="712319" cy="709214"/>
            </a:xfrm>
          </p:grpSpPr>
          <p:sp>
            <p:nvSpPr>
              <p:cNvPr id="11" name="Oval 10"/>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hord 11"/>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8" name="TextBox 39"/>
            <p:cNvSpPr txBox="1"/>
            <p:nvPr/>
          </p:nvSpPr>
          <p:spPr>
            <a:xfrm>
              <a:off x="3034454" y="307340"/>
              <a:ext cx="2089150" cy="861774"/>
            </a:xfrm>
            <a:prstGeom prst="rect">
              <a:avLst/>
            </a:prstGeom>
            <a:noFill/>
          </p:spPr>
          <p:txBody>
            <a:bodyPr wrap="square" rtlCol="0">
              <a:spAutoFit/>
            </a:bodyPr>
            <a:lstStyle/>
            <a:p>
              <a:pPr algn="ctr"/>
              <a:r>
                <a:rPr lang="en-US" sz="5000" b="1" dirty="0">
                  <a:solidFill>
                    <a:srgbClr val="C00000"/>
                  </a:solidFill>
                  <a:latin typeface="Myriad Pro" pitchFamily="34" charset="0"/>
                </a:rPr>
                <a:t>Unit</a:t>
              </a:r>
            </a:p>
          </p:txBody>
        </p:sp>
        <p:sp>
          <p:nvSpPr>
            <p:cNvPr id="9" name="TextBox 16"/>
            <p:cNvSpPr txBox="1"/>
            <p:nvPr/>
          </p:nvSpPr>
          <p:spPr>
            <a:xfrm>
              <a:off x="4853882" y="396833"/>
              <a:ext cx="730394" cy="706755"/>
            </a:xfrm>
            <a:prstGeom prst="rect">
              <a:avLst/>
            </a:prstGeom>
            <a:noFill/>
          </p:spPr>
          <p:txBody>
            <a:bodyPr wrap="square" rtlCol="0">
              <a:spAutoFit/>
            </a:bodyPr>
            <a:lstStyle/>
            <a:p>
              <a:pPr algn="ctr"/>
              <a:r>
                <a:rPr lang="en-US" sz="4000" b="1">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0" name="TextBox 40"/>
            <p:cNvSpPr txBox="1"/>
            <p:nvPr/>
          </p:nvSpPr>
          <p:spPr>
            <a:xfrm>
              <a:off x="5742352" y="326682"/>
              <a:ext cx="6521108" cy="861774"/>
            </a:xfrm>
            <a:prstGeom prst="rect">
              <a:avLst/>
            </a:prstGeom>
            <a:noFill/>
          </p:spPr>
          <p:txBody>
            <a:bodyPr wrap="square" rtlCol="0">
              <a:spAutoFit/>
            </a:bodyPr>
            <a:lstStyle/>
            <a:p>
              <a:r>
                <a:rPr lang="en-US" sz="5000" b="1" dirty="0">
                  <a:solidFill>
                    <a:srgbClr val="C00000"/>
                  </a:solidFill>
                  <a:latin typeface="Myriad Pro" pitchFamily="34" charset="0"/>
                </a:rPr>
                <a:t>CITY LIFE</a:t>
              </a:r>
            </a:p>
          </p:txBody>
        </p:sp>
      </p:grpSp>
      <p:sp>
        <p:nvSpPr>
          <p:cNvPr id="14" name="TextBox 35"/>
          <p:cNvSpPr txBox="1"/>
          <p:nvPr/>
        </p:nvSpPr>
        <p:spPr>
          <a:xfrm>
            <a:off x="4005141" y="841472"/>
            <a:ext cx="2043838" cy="584775"/>
          </a:xfrm>
          <a:prstGeom prst="rect">
            <a:avLst/>
          </a:prstGeom>
          <a:noFill/>
        </p:spPr>
        <p:txBody>
          <a:bodyPr wrap="square" rtlCol="0">
            <a:spAutoFit/>
          </a:bodyPr>
          <a:lstStyle/>
          <a:p>
            <a:r>
              <a:rPr lang="en-US" sz="3200" b="1" dirty="0">
                <a:solidFill>
                  <a:schemeClr val="bg1"/>
                </a:solidFill>
              </a:rPr>
              <a:t>LESSON 4:</a:t>
            </a:r>
          </a:p>
        </p:txBody>
      </p:sp>
      <p:grpSp>
        <p:nvGrpSpPr>
          <p:cNvPr id="15" name="Group 14"/>
          <p:cNvGrpSpPr/>
          <p:nvPr/>
        </p:nvGrpSpPr>
        <p:grpSpPr>
          <a:xfrm>
            <a:off x="3044028" y="691290"/>
            <a:ext cx="990895" cy="941618"/>
            <a:chOff x="2766630" y="1746890"/>
            <a:chExt cx="990895" cy="941618"/>
          </a:xfrm>
        </p:grpSpPr>
        <p:pic>
          <p:nvPicPr>
            <p:cNvPr id="16" name="Picture 15"/>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7" name="Picture 16"/>
            <p:cNvPicPr>
              <a:picLocks noChangeAspect="1"/>
            </p:cNvPicPr>
            <p:nvPr/>
          </p:nvPicPr>
          <p:blipFill rotWithShape="1">
            <a:blip r:embed="rId5"/>
            <a:srcRect t="5582"/>
            <a:stretch>
              <a:fillRect/>
            </a:stretch>
          </p:blipFill>
          <p:spPr>
            <a:xfrm>
              <a:off x="2906617" y="1968106"/>
              <a:ext cx="710920" cy="499184"/>
            </a:xfrm>
            <a:prstGeom prst="rect">
              <a:avLst/>
            </a:prstGeom>
          </p:spPr>
        </p:pic>
      </p:grpSp>
      <p:sp>
        <p:nvSpPr>
          <p:cNvPr id="5" name="Rectangle 4"/>
          <p:cNvSpPr/>
          <p:nvPr/>
        </p:nvSpPr>
        <p:spPr>
          <a:xfrm>
            <a:off x="6355008" y="837685"/>
            <a:ext cx="3138167" cy="553998"/>
          </a:xfrm>
          <a:prstGeom prst="rect">
            <a:avLst/>
          </a:prstGeom>
          <a:noFill/>
        </p:spPr>
        <p:txBody>
          <a:bodyPr wrap="none">
            <a:spAutoFit/>
          </a:bodyPr>
          <a:lstStyle/>
          <a:p>
            <a:pPr lvl="0"/>
            <a:r>
              <a:rPr lang="en-US" sz="3000" b="1" dirty="0">
                <a:solidFill>
                  <a:prstClr val="white"/>
                </a:solidFill>
              </a:rPr>
              <a:t>COMMUNICATION</a:t>
            </a:r>
          </a:p>
        </p:txBody>
      </p:sp>
    </p:spTree>
    <p:extLst>
      <p:ext uri="{BB962C8B-B14F-4D97-AF65-F5344CB8AC3E}">
        <p14:creationId xmlns:p14="http://schemas.microsoft.com/office/powerpoint/2010/main" val="4191980953"/>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decel="100000"/>
                                        <p:tgtEl>
                                          <p:spTgt spid="6"/>
                                        </p:tgtEl>
                                      </p:cBhvr>
                                    </p:animEffect>
                                    <p:anim calcmode="lin" valueType="num">
                                      <p:cBhvr>
                                        <p:cTn id="8" dur="400" decel="100000" fill="hold"/>
                                        <p:tgtEl>
                                          <p:spTgt spid="6"/>
                                        </p:tgtEl>
                                        <p:attrNameLst>
                                          <p:attrName>style.rotation</p:attrName>
                                        </p:attrNameLst>
                                      </p:cBhvr>
                                      <p:tavLst>
                                        <p:tav tm="0">
                                          <p:val>
                                            <p:fltVal val="-90"/>
                                          </p:val>
                                        </p:tav>
                                        <p:tav tm="100000">
                                          <p:val>
                                            <p:fltVal val="0"/>
                                          </p:val>
                                        </p:tav>
                                      </p:tavLst>
                                    </p:anim>
                                    <p:anim calcmode="lin" valueType="num">
                                      <p:cBhvr>
                                        <p:cTn id="9" dur="400" decel="100000" fill="hold"/>
                                        <p:tgtEl>
                                          <p:spTgt spid="6"/>
                                        </p:tgtEl>
                                        <p:attrNameLst>
                                          <p:attrName>ppt_x</p:attrName>
                                        </p:attrNameLst>
                                      </p:cBhvr>
                                      <p:tavLst>
                                        <p:tav tm="0">
                                          <p:val>
                                            <p:strVal val="#ppt_x+0.4"/>
                                          </p:val>
                                        </p:tav>
                                        <p:tav tm="100000">
                                          <p:val>
                                            <p:strVal val="#ppt_x-0.05"/>
                                          </p:val>
                                        </p:tav>
                                      </p:tavLst>
                                    </p:anim>
                                    <p:anim calcmode="lin" valueType="num">
                                      <p:cBhvr>
                                        <p:cTn id="10" dur="400" decel="100000" fill="hold"/>
                                        <p:tgtEl>
                                          <p:spTgt spid="6"/>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718329" y="1291652"/>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AD4F0F"/>
                </a:solidFill>
              </a:rPr>
              <a:t>rush hour (n)</a:t>
            </a:r>
            <a:r>
              <a:rPr lang="en-US" sz="4400" b="1" dirty="0"/>
              <a:t> </a:t>
            </a:r>
            <a:endParaRPr lang="en-US" sz="4400" b="1" dirty="0">
              <a:solidFill>
                <a:srgbClr val="AD4F0F"/>
              </a:solidFill>
            </a:endParaRPr>
          </a:p>
        </p:txBody>
      </p:sp>
      <p:sp>
        <p:nvSpPr>
          <p:cNvPr id="12" name="Rectangle 11"/>
          <p:cNvSpPr/>
          <p:nvPr/>
        </p:nvSpPr>
        <p:spPr>
          <a:xfrm>
            <a:off x="925564" y="3688560"/>
            <a:ext cx="4050892" cy="829945"/>
          </a:xfrm>
          <a:prstGeom prst="rect">
            <a:avLst/>
          </a:prstGeom>
        </p:spPr>
        <p:txBody>
          <a:bodyPr wrap="square">
            <a:spAutoFit/>
          </a:bodyPr>
          <a:lstStyle/>
          <a:p>
            <a:pPr lvl="0" algn="ctr"/>
            <a:r>
              <a:rPr lang="en-US" sz="4800" dirty="0" err="1"/>
              <a:t>giờ</a:t>
            </a:r>
            <a:r>
              <a:rPr lang="en-US" sz="4800" dirty="0"/>
              <a:t> </a:t>
            </a:r>
            <a:r>
              <a:rPr lang="en-US" sz="4800" dirty="0" err="1"/>
              <a:t>cao</a:t>
            </a:r>
            <a:r>
              <a:rPr lang="en-US" sz="4800" dirty="0"/>
              <a:t> </a:t>
            </a:r>
            <a:r>
              <a:rPr lang="en-US" sz="4800" dirty="0" err="1"/>
              <a:t>điểm</a:t>
            </a:r>
            <a:endParaRPr lang="en-US" sz="4800" dirty="0"/>
          </a:p>
        </p:txBody>
      </p:sp>
      <p:sp>
        <p:nvSpPr>
          <p:cNvPr id="2" name="Rectangle 1"/>
          <p:cNvSpPr/>
          <p:nvPr/>
        </p:nvSpPr>
        <p:spPr>
          <a:xfrm>
            <a:off x="1266563" y="2506348"/>
            <a:ext cx="2040944" cy="646331"/>
          </a:xfrm>
          <a:prstGeom prst="rect">
            <a:avLst/>
          </a:prstGeom>
        </p:spPr>
        <p:txBody>
          <a:bodyPr wrap="none">
            <a:spAutoFit/>
          </a:bodyPr>
          <a:lstStyle/>
          <a:p>
            <a:pPr algn="ctr"/>
            <a:r>
              <a:rPr lang="en-US" sz="3600" b="1" dirty="0">
                <a:solidFill>
                  <a:schemeClr val="accent5">
                    <a:lumMod val="50000"/>
                  </a:schemeClr>
                </a:solidFill>
              </a:rPr>
              <a:t>/ˈ</a:t>
            </a:r>
            <a:r>
              <a:rPr lang="en-US" sz="3600" b="1" dirty="0" err="1">
                <a:solidFill>
                  <a:schemeClr val="accent5">
                    <a:lumMod val="50000"/>
                  </a:schemeClr>
                </a:solidFill>
              </a:rPr>
              <a:t>rʌʃ</a:t>
            </a:r>
            <a:r>
              <a:rPr lang="en-US" sz="3600" b="1" dirty="0">
                <a:solidFill>
                  <a:schemeClr val="accent5">
                    <a:lumMod val="50000"/>
                  </a:schemeClr>
                </a:solidFill>
              </a:rPr>
              <a:t> </a:t>
            </a:r>
            <a:r>
              <a:rPr lang="en-US" sz="3600" b="1" dirty="0" err="1">
                <a:solidFill>
                  <a:schemeClr val="accent5">
                    <a:lumMod val="50000"/>
                  </a:schemeClr>
                </a:solidFill>
              </a:rPr>
              <a:t>aʊə</a:t>
            </a:r>
            <a:r>
              <a:rPr lang="en-US" sz="3600" b="1" dirty="0">
                <a:solidFill>
                  <a:schemeClr val="accent5">
                    <a:lumMod val="50000"/>
                  </a:schemeClr>
                </a:solidFill>
              </a:rPr>
              <a:t>/</a:t>
            </a:r>
          </a:p>
        </p:txBody>
      </p:sp>
      <p:sp>
        <p:nvSpPr>
          <p:cNvPr id="15" name="TextBox 14"/>
          <p:cNvSpPr txBox="1"/>
          <p:nvPr/>
        </p:nvSpPr>
        <p:spPr>
          <a:xfrm>
            <a:off x="3387583" y="73338"/>
            <a:ext cx="3809630" cy="584775"/>
          </a:xfrm>
          <a:prstGeom prst="rect">
            <a:avLst/>
          </a:prstGeom>
          <a:solidFill>
            <a:schemeClr val="accent4">
              <a:lumMod val="40000"/>
              <a:lumOff val="60000"/>
            </a:schemeClr>
          </a:solidFill>
          <a:effectLst/>
        </p:spPr>
        <p:txBody>
          <a:bodyPr wrap="square" rtlCol="0">
            <a:spAutoFit/>
          </a:bodyPr>
          <a:lstStyle/>
          <a:p>
            <a:pPr marL="571500" indent="-571500">
              <a:buFont typeface="Wingdings" panose="05000000000000000000" pitchFamily="2" charset="2"/>
              <a:buChar char="v"/>
            </a:pPr>
            <a:r>
              <a:rPr lang="en-US" sz="3200" b="1" dirty="0">
                <a:effectLst>
                  <a:glow rad="88900">
                    <a:schemeClr val="bg1"/>
                  </a:glow>
                </a:effectLst>
                <a:latin typeface="Arial" panose="020B0604020202020204" pitchFamily="34" charset="0"/>
                <a:cs typeface="Arial" panose="020B0604020202020204" pitchFamily="34" charset="0"/>
              </a:rPr>
              <a:t>VOCABULARY</a:t>
            </a:r>
          </a:p>
        </p:txBody>
      </p:sp>
      <p:pic>
        <p:nvPicPr>
          <p:cNvPr id="8" name="rush hour">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87999" y="1937395"/>
            <a:ext cx="837565" cy="8375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79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1">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589362" y="1531076"/>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AD4F0F"/>
                </a:solidFill>
              </a:rPr>
              <a:t>tram (n)</a:t>
            </a:r>
            <a:r>
              <a:rPr lang="en-US" sz="4400" b="1" dirty="0"/>
              <a:t> </a:t>
            </a:r>
            <a:endParaRPr lang="en-US" sz="4400" b="1" dirty="0">
              <a:solidFill>
                <a:srgbClr val="AD4F0F"/>
              </a:solidFill>
            </a:endParaRPr>
          </a:p>
        </p:txBody>
      </p:sp>
      <p:sp>
        <p:nvSpPr>
          <p:cNvPr id="12" name="Rectangle 11"/>
          <p:cNvSpPr/>
          <p:nvPr/>
        </p:nvSpPr>
        <p:spPr>
          <a:xfrm>
            <a:off x="589362" y="3395283"/>
            <a:ext cx="4050892" cy="829945"/>
          </a:xfrm>
          <a:prstGeom prst="rect">
            <a:avLst/>
          </a:prstGeom>
        </p:spPr>
        <p:txBody>
          <a:bodyPr wrap="square">
            <a:spAutoFit/>
          </a:bodyPr>
          <a:lstStyle/>
          <a:p>
            <a:pPr lvl="0" algn="ctr"/>
            <a:r>
              <a:rPr lang="en-US" sz="4800" dirty="0" err="1"/>
              <a:t>xe</a:t>
            </a:r>
            <a:r>
              <a:rPr lang="en-US" sz="4800" dirty="0"/>
              <a:t> </a:t>
            </a:r>
            <a:r>
              <a:rPr lang="en-US" sz="4800" dirty="0" err="1"/>
              <a:t>điện</a:t>
            </a:r>
            <a:endParaRPr lang="en-US" sz="4800" dirty="0"/>
          </a:p>
        </p:txBody>
      </p:sp>
      <p:sp>
        <p:nvSpPr>
          <p:cNvPr id="2" name="Rectangle 1"/>
          <p:cNvSpPr/>
          <p:nvPr/>
        </p:nvSpPr>
        <p:spPr>
          <a:xfrm>
            <a:off x="2183473" y="2631440"/>
            <a:ext cx="1628459" cy="646331"/>
          </a:xfrm>
          <a:prstGeom prst="rect">
            <a:avLst/>
          </a:prstGeom>
        </p:spPr>
        <p:txBody>
          <a:bodyPr wrap="none">
            <a:spAutoFit/>
          </a:bodyPr>
          <a:lstStyle/>
          <a:p>
            <a:pPr algn="ctr"/>
            <a:r>
              <a:rPr lang="en-US" sz="3600" b="1" dirty="0">
                <a:solidFill>
                  <a:schemeClr val="accent5">
                    <a:lumMod val="50000"/>
                  </a:schemeClr>
                </a:solidFill>
              </a:rPr>
              <a:t>/</a:t>
            </a:r>
            <a:r>
              <a:rPr lang="en-US" sz="3600" b="1" dirty="0" err="1">
                <a:solidFill>
                  <a:schemeClr val="accent5">
                    <a:lumMod val="50000"/>
                  </a:schemeClr>
                </a:solidFill>
              </a:rPr>
              <a:t>træm</a:t>
            </a:r>
            <a:r>
              <a:rPr lang="en-US" sz="3600" b="1" dirty="0">
                <a:solidFill>
                  <a:schemeClr val="accent5">
                    <a:lumMod val="50000"/>
                  </a:schemeClr>
                </a:solidFill>
              </a:rPr>
              <a:t>/</a:t>
            </a:r>
          </a:p>
        </p:txBody>
      </p:sp>
      <p:pic>
        <p:nvPicPr>
          <p:cNvPr id="4" name="tram">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33944" y="2252374"/>
            <a:ext cx="721360" cy="721360"/>
          </a:xfrm>
          <a:prstGeom prst="rect">
            <a:avLst/>
          </a:prstGeom>
        </p:spPr>
      </p:pic>
      <p:pic>
        <p:nvPicPr>
          <p:cNvPr id="5" name="Picture 4" descr="78fb6700-596d-4857-bcca-1e6c8c7a4b6d"/>
          <p:cNvPicPr>
            <a:picLocks noChangeAspect="1"/>
          </p:cNvPicPr>
          <p:nvPr/>
        </p:nvPicPr>
        <p:blipFill>
          <a:blip r:embed="rId6"/>
          <a:stretch>
            <a:fillRect/>
          </a:stretch>
        </p:blipFill>
        <p:spPr>
          <a:xfrm>
            <a:off x="4424516" y="747252"/>
            <a:ext cx="7633540" cy="5358528"/>
          </a:xfrm>
          <a:prstGeom prst="rect">
            <a:avLst/>
          </a:prstGeom>
        </p:spPr>
      </p:pic>
      <p:sp>
        <p:nvSpPr>
          <p:cNvPr id="13" name="TextBox 12"/>
          <p:cNvSpPr txBox="1"/>
          <p:nvPr/>
        </p:nvSpPr>
        <p:spPr>
          <a:xfrm>
            <a:off x="3387583" y="73338"/>
            <a:ext cx="3809630" cy="584775"/>
          </a:xfrm>
          <a:prstGeom prst="rect">
            <a:avLst/>
          </a:prstGeom>
          <a:solidFill>
            <a:schemeClr val="accent4">
              <a:lumMod val="40000"/>
              <a:lumOff val="60000"/>
            </a:schemeClr>
          </a:solidFill>
          <a:effectLst/>
        </p:spPr>
        <p:txBody>
          <a:bodyPr wrap="square" rtlCol="0">
            <a:spAutoFit/>
          </a:bodyPr>
          <a:lstStyle/>
          <a:p>
            <a:pPr marL="571500" indent="-571500">
              <a:buFont typeface="Wingdings" panose="05000000000000000000" pitchFamily="2" charset="2"/>
              <a:buChar char="v"/>
            </a:pPr>
            <a:r>
              <a:rPr lang="en-US" sz="3200" b="1" dirty="0">
                <a:effectLst>
                  <a:glow rad="88900">
                    <a:schemeClr val="bg1"/>
                  </a:glow>
                </a:effectLst>
                <a:latin typeface="Arial" panose="020B0604020202020204" pitchFamily="34" charset="0"/>
                <a:cs typeface="Arial" panose="020B0604020202020204" pitchFamily="34" charset="0"/>
              </a:rPr>
              <a:t>VOCABULARY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69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800" decel="100000"/>
                                        <p:tgtEl>
                                          <p:spTgt spid="5"/>
                                        </p:tgtEl>
                                      </p:cBhvr>
                                    </p:animEffect>
                                    <p:anim calcmode="lin" valueType="num">
                                      <p:cBhvr>
                                        <p:cTn id="22" dur="800" decel="100000" fill="hold"/>
                                        <p:tgtEl>
                                          <p:spTgt spid="5"/>
                                        </p:tgtEl>
                                        <p:attrNameLst>
                                          <p:attrName>style.rotation</p:attrName>
                                        </p:attrNameLst>
                                      </p:cBhvr>
                                      <p:tavLst>
                                        <p:tav tm="0">
                                          <p:val>
                                            <p:fltVal val="-90"/>
                                          </p:val>
                                        </p:tav>
                                        <p:tav tm="100000">
                                          <p:val>
                                            <p:fltVal val="0"/>
                                          </p:val>
                                        </p:tav>
                                      </p:tavLst>
                                    </p:anim>
                                    <p:anim calcmode="lin" valueType="num">
                                      <p:cBhvr>
                                        <p:cTn id="23" dur="800" decel="100000" fill="hold"/>
                                        <p:tgtEl>
                                          <p:spTgt spid="5"/>
                                        </p:tgtEl>
                                        <p:attrNameLst>
                                          <p:attrName>ppt_x</p:attrName>
                                        </p:attrNameLst>
                                      </p:cBhvr>
                                      <p:tavLst>
                                        <p:tav tm="0">
                                          <p:val>
                                            <p:strVal val="#ppt_x+0.4"/>
                                          </p:val>
                                        </p:tav>
                                        <p:tav tm="100000">
                                          <p:val>
                                            <p:strVal val="#ppt_x-0.05"/>
                                          </p:val>
                                        </p:tav>
                                      </p:tavLst>
                                    </p:anim>
                                    <p:anim calcmode="lin" valueType="num">
                                      <p:cBhvr>
                                        <p:cTn id="24" dur="800" decel="100000" fill="hold"/>
                                        <p:tgtEl>
                                          <p:spTgt spid="5"/>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1">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704850" y="1577340"/>
          <a:ext cx="11174730" cy="2607945"/>
        </p:xfrm>
        <a:graphic>
          <a:graphicData uri="http://schemas.openxmlformats.org/drawingml/2006/table">
            <a:tbl>
              <a:tblPr firstRow="1" bandRow="1">
                <a:tableStyleId>{5DA37D80-6434-44D0-A028-1B22A696006F}</a:tableStyleId>
              </a:tblPr>
              <a:tblGrid>
                <a:gridCol w="3948430">
                  <a:extLst>
                    <a:ext uri="{9D8B030D-6E8A-4147-A177-3AD203B41FA5}">
                      <a16:colId xmlns:a16="http://schemas.microsoft.com/office/drawing/2014/main" val="20000"/>
                    </a:ext>
                  </a:extLst>
                </a:gridCol>
                <a:gridCol w="3785870">
                  <a:extLst>
                    <a:ext uri="{9D8B030D-6E8A-4147-A177-3AD203B41FA5}">
                      <a16:colId xmlns:a16="http://schemas.microsoft.com/office/drawing/2014/main" val="20001"/>
                    </a:ext>
                  </a:extLst>
                </a:gridCol>
                <a:gridCol w="3440430">
                  <a:extLst>
                    <a:ext uri="{9D8B030D-6E8A-4147-A177-3AD203B41FA5}">
                      <a16:colId xmlns:a16="http://schemas.microsoft.com/office/drawing/2014/main" val="20002"/>
                    </a:ext>
                  </a:extLst>
                </a:gridCol>
              </a:tblGrid>
              <a:tr h="756920">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val="10000"/>
                  </a:ext>
                </a:extLst>
              </a:tr>
              <a:tr h="664845">
                <a:tc>
                  <a:txBody>
                    <a:bodyPr/>
                    <a:lstStyle/>
                    <a:p>
                      <a:pPr marL="144145" marR="0" indent="-144145">
                        <a:lnSpc>
                          <a:spcPct val="107000"/>
                        </a:lnSpc>
                        <a:spcBef>
                          <a:spcPts val="0"/>
                        </a:spcBef>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rush hour (n)</a:t>
                      </a:r>
                    </a:p>
                  </a:txBody>
                  <a:tcPr marL="71755" marR="7175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/ˈrʌʃ aʊə/</a:t>
                      </a:r>
                    </a:p>
                  </a:txBody>
                  <a:tcPr marL="36195" marR="36195" marT="71755" marB="71755" anchor="ctr"/>
                </a:tc>
                <a:tc>
                  <a:txBody>
                    <a:bodyPr/>
                    <a:lstStyle/>
                    <a:p>
                      <a:pPr marL="0" marR="0" algn="ctr">
                        <a:lnSpc>
                          <a:spcPct val="107000"/>
                        </a:lnSpc>
                        <a:spcBef>
                          <a:spcPts val="0"/>
                        </a:spcBef>
                        <a:spcAft>
                          <a:spcPts val="0"/>
                        </a:spcAft>
                      </a:pP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giờ cao điểm</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1186180">
                <a:tc>
                  <a:txBody>
                    <a:bodyPr/>
                    <a:lstStyle/>
                    <a:p>
                      <a:pPr marL="144145" marR="0" indent="-144145">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2. tram (n) </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/træm/</a:t>
                      </a:r>
                    </a:p>
                  </a:txBody>
                  <a:tcPr marL="36195" marR="3619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xe điện</a:t>
                      </a:r>
                    </a:p>
                  </a:txBody>
                  <a:tcPr marL="36195" marR="36195" marT="71755" marB="71755" anchor="ctr"/>
                </a:tc>
                <a:extLst>
                  <a:ext uri="{0D108BD9-81ED-4DB2-BD59-A6C34878D82A}">
                    <a16:rowId xmlns:a16="http://schemas.microsoft.com/office/drawing/2014/main" val="10002"/>
                  </a:ext>
                </a:extLst>
              </a:tr>
            </a:tbl>
          </a:graphicData>
        </a:graphic>
      </p:graphicFrame>
      <p:pic>
        <p:nvPicPr>
          <p:cNvPr id="8" name="rush hour">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62865" y="2320290"/>
            <a:ext cx="721360" cy="721360"/>
          </a:xfrm>
          <a:prstGeom prst="rect">
            <a:avLst/>
          </a:prstGeom>
        </p:spPr>
      </p:pic>
      <p:pic>
        <p:nvPicPr>
          <p:cNvPr id="3" name="tram">
            <a:hlinkClick r:id="" action="ppaction://media"/>
          </p:cNvPr>
          <p:cNvPicPr/>
          <p:nvPr>
            <a:audioFile r:link="rId4"/>
            <p:extLst>
              <p:ext uri="{DAA4B4D4-6D71-4841-9C94-3DE7FCFB9230}">
                <p14:media xmlns:p14="http://schemas.microsoft.com/office/powerpoint/2010/main" r:embed="rId3"/>
              </p:ext>
            </p:extLst>
          </p:nvPr>
        </p:nvPicPr>
        <p:blipFill>
          <a:blip r:embed="rId7"/>
          <a:stretch>
            <a:fillRect/>
          </a:stretch>
        </p:blipFill>
        <p:spPr>
          <a:xfrm>
            <a:off x="62865" y="3288665"/>
            <a:ext cx="721360" cy="721360"/>
          </a:xfrm>
          <a:prstGeom prst="rect">
            <a:avLst/>
          </a:prstGeom>
        </p:spPr>
      </p:pic>
      <p:sp>
        <p:nvSpPr>
          <p:cNvPr id="12" name="TextBox 11"/>
          <p:cNvSpPr txBox="1"/>
          <p:nvPr/>
        </p:nvSpPr>
        <p:spPr>
          <a:xfrm>
            <a:off x="3387583" y="73338"/>
            <a:ext cx="3809630" cy="584775"/>
          </a:xfrm>
          <a:prstGeom prst="rect">
            <a:avLst/>
          </a:prstGeom>
          <a:solidFill>
            <a:schemeClr val="accent4">
              <a:lumMod val="40000"/>
              <a:lumOff val="60000"/>
            </a:schemeClr>
          </a:solidFill>
          <a:effectLst/>
        </p:spPr>
        <p:txBody>
          <a:bodyPr wrap="square" rtlCol="0">
            <a:spAutoFit/>
          </a:bodyPr>
          <a:lstStyle/>
          <a:p>
            <a:pPr marL="571500" indent="-571500">
              <a:buFont typeface="Wingdings" panose="05000000000000000000" pitchFamily="2" charset="2"/>
              <a:buChar char="v"/>
            </a:pPr>
            <a:r>
              <a:rPr lang="en-US" sz="3200" b="1" dirty="0">
                <a:effectLst>
                  <a:glow rad="88900">
                    <a:schemeClr val="bg1"/>
                  </a:glow>
                </a:effectLst>
                <a:latin typeface="Arial" panose="020B0604020202020204" pitchFamily="34" charset="0"/>
                <a:cs typeface="Arial" panose="020B0604020202020204" pitchFamily="34" charset="0"/>
              </a:rPr>
              <a:t>VOCABULARY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768"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6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delay="0">
                      <p:tgtEl>
                        <p:sldTgt/>
                      </p:tgtEl>
                    </p:cond>
                  </p:endCondLst>
                </p:cTn>
                <p:tgtEl>
                  <p:spTgt spid="8"/>
                </p:tgtEl>
              </p:cMediaNode>
            </p:audio>
            <p:audio>
              <p:cMediaNode>
                <p:cTn id="12" fill="hold" display="1">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9606"/>
            <a:ext cx="12192000" cy="635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85490" y="-20544"/>
            <a:ext cx="5245100" cy="645160"/>
          </a:xfrm>
          <a:prstGeom prst="rect">
            <a:avLst/>
          </a:prstGeom>
          <a:noFill/>
          <a:effectLst/>
        </p:spPr>
        <p:txBody>
          <a:bodyPr wrap="square" rtlCol="0">
            <a:spAutoFit/>
          </a:bodyPr>
          <a:lstStyle/>
          <a:p>
            <a:pPr algn="ctr"/>
            <a:r>
              <a:rPr lang="en-US" sz="3600" b="1" dirty="0">
                <a:solidFill>
                  <a:srgbClr val="FFFF00"/>
                </a:solidFill>
                <a:sym typeface="+mn-ea"/>
              </a:rPr>
              <a:t>EVERYDAY ENGLISH</a:t>
            </a:r>
            <a:endParaRPr lang="en-US" sz="3600" b="1" dirty="0">
              <a:solidFill>
                <a:srgbClr val="FFFF00"/>
              </a:solidFill>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702310" y="784225"/>
            <a:ext cx="10888345" cy="1015663"/>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000" b="1" dirty="0">
                <a:ln>
                  <a:noFill/>
                </a:ln>
                <a:solidFill>
                  <a:schemeClr val="tx1"/>
                </a:solidFill>
                <a:effectLst>
                  <a:glow rad="88900">
                    <a:schemeClr val="bg1"/>
                  </a:glow>
                </a:effectLst>
                <a:cs typeface="Arial" panose="020B0604020202020204" pitchFamily="34" charset="0"/>
              </a:rPr>
              <a:t> Listen and read the conversations below. Pay attention to the highlighted parts.</a:t>
            </a:r>
          </a:p>
        </p:txBody>
      </p:sp>
      <p:sp>
        <p:nvSpPr>
          <p:cNvPr id="16" name="Rounded Rectangle 15"/>
          <p:cNvSpPr/>
          <p:nvPr/>
        </p:nvSpPr>
        <p:spPr>
          <a:xfrm>
            <a:off x="82707" y="84661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35492" y="74397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21" name="Line Callout 1 20"/>
          <p:cNvSpPr/>
          <p:nvPr/>
        </p:nvSpPr>
        <p:spPr>
          <a:xfrm>
            <a:off x="4395018" y="1710812"/>
            <a:ext cx="7365419" cy="2195707"/>
          </a:xfrm>
          <a:prstGeom prst="borderCallout1">
            <a:avLst/>
          </a:prstGeom>
          <a:solidFill>
            <a:srgbClr val="FFE1E1"/>
          </a:solidFill>
          <a:ln w="28575">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000" i="1" dirty="0">
                <a:solidFill>
                  <a:schemeClr val="tx1"/>
                </a:solidFill>
              </a:rPr>
              <a:t>Duong’s best friend is going to Singapore to study there. Duong’s dad knows that Duong wants to go to the airport to see him off. </a:t>
            </a:r>
          </a:p>
          <a:p>
            <a:pPr algn="ctr"/>
            <a:r>
              <a:rPr lang="en-US" sz="3000" i="1" dirty="0">
                <a:solidFill>
                  <a:schemeClr val="tx1"/>
                </a:solidFill>
              </a:rPr>
              <a:t>What will Duong’s dad do?</a:t>
            </a:r>
          </a:p>
        </p:txBody>
      </p:sp>
      <p:sp>
        <p:nvSpPr>
          <p:cNvPr id="23" name="TextBox 11"/>
          <p:cNvSpPr txBox="1"/>
          <p:nvPr/>
        </p:nvSpPr>
        <p:spPr>
          <a:xfrm>
            <a:off x="0" y="4045595"/>
            <a:ext cx="4587240" cy="735965"/>
          </a:xfrm>
          <a:prstGeom prst="rect">
            <a:avLst/>
          </a:prstGeom>
          <a:noFill/>
          <a:effectLst/>
        </p:spPr>
        <p:txBody>
          <a:bodyPr wrap="square" rtlCol="0">
            <a:noAutofit/>
          </a:bodyPr>
          <a:lstStyle/>
          <a:p>
            <a:pPr algn="ctr"/>
            <a:r>
              <a:rPr lang="en-US" sz="3200" b="1" i="1" dirty="0">
                <a:sym typeface="+mn-ea"/>
              </a:rPr>
              <a:t>Try to make some guesses</a:t>
            </a:r>
            <a:endParaRPr lang="en-US" sz="3200" b="1" i="1" dirty="0">
              <a:ln>
                <a:noFill/>
              </a:ln>
              <a:effectLst>
                <a:glow rad="88900">
                  <a:schemeClr val="bg1"/>
                </a:glow>
              </a:effectLst>
              <a:cs typeface="Arial" panose="020B0604020202020204" pitchFamily="34" charset="0"/>
              <a:sym typeface="+mn-ea"/>
            </a:endParaRPr>
          </a:p>
        </p:txBody>
      </p:sp>
      <p:sp>
        <p:nvSpPr>
          <p:cNvPr id="25" name="TextBox 11"/>
          <p:cNvSpPr txBox="1"/>
          <p:nvPr/>
        </p:nvSpPr>
        <p:spPr>
          <a:xfrm>
            <a:off x="2039763" y="4922182"/>
            <a:ext cx="7557728" cy="744262"/>
          </a:xfrm>
          <a:prstGeom prst="rect">
            <a:avLst/>
          </a:prstGeom>
          <a:solidFill>
            <a:srgbClr val="90A17D"/>
          </a:solidFill>
          <a:effectLst/>
        </p:spPr>
        <p:txBody>
          <a:bodyPr wrap="square" rtlCol="0">
            <a:noAutofit/>
          </a:bodyPr>
          <a:lstStyle/>
          <a:p>
            <a:pPr algn="ctr"/>
            <a:r>
              <a:rPr lang="en-US" sz="3200">
                <a:solidFill>
                  <a:schemeClr val="bg1"/>
                </a:solidFill>
                <a:sym typeface="+mn-ea"/>
              </a:rPr>
              <a:t>“I can take you to the airport if you like.”</a:t>
            </a:r>
          </a:p>
        </p:txBody>
      </p:sp>
      <p:sp>
        <p:nvSpPr>
          <p:cNvPr id="26" name="Right Arrow 25"/>
          <p:cNvSpPr/>
          <p:nvPr/>
        </p:nvSpPr>
        <p:spPr>
          <a:xfrm>
            <a:off x="334009" y="5934710"/>
            <a:ext cx="736600" cy="666750"/>
          </a:xfrm>
          <a:prstGeom prst="rightArrow">
            <a:avLst/>
          </a:prstGeom>
          <a:solidFill>
            <a:srgbClr val="BF7926"/>
          </a:solidFill>
          <a:ln>
            <a:solidFill>
              <a:srgbClr val="EEEEE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8" name="TextBox 11"/>
          <p:cNvSpPr txBox="1"/>
          <p:nvPr/>
        </p:nvSpPr>
        <p:spPr>
          <a:xfrm>
            <a:off x="1320800" y="5945739"/>
            <a:ext cx="8995655" cy="666750"/>
          </a:xfrm>
          <a:prstGeom prst="rect">
            <a:avLst/>
          </a:prstGeom>
          <a:solidFill>
            <a:srgbClr val="D3AB7B"/>
          </a:solidFill>
          <a:effectLst/>
        </p:spPr>
        <p:txBody>
          <a:bodyPr wrap="square" rtlCol="0">
            <a:noAutofit/>
          </a:bodyPr>
          <a:lstStyle/>
          <a:p>
            <a:pPr algn="ctr"/>
            <a:r>
              <a:rPr lang="en-US" sz="3200">
                <a:solidFill>
                  <a:schemeClr val="bg1"/>
                </a:solidFill>
                <a:sym typeface="+mn-ea"/>
              </a:rPr>
              <a:t>Duong’s dad says this sentence to offer to help him. </a:t>
            </a:r>
          </a:p>
        </p:txBody>
      </p:sp>
      <p:sp>
        <p:nvSpPr>
          <p:cNvPr id="4" name="Flowchart: Sequential Access Storage 3"/>
          <p:cNvSpPr/>
          <p:nvPr/>
        </p:nvSpPr>
        <p:spPr>
          <a:xfrm>
            <a:off x="1320800" y="1799888"/>
            <a:ext cx="2812026" cy="1164179"/>
          </a:xfrm>
          <a:prstGeom prst="flowChartMagneticTap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70C0"/>
                </a:solidFill>
                <a:sym typeface="+mn-ea"/>
              </a:rPr>
              <a:t>Situation:</a:t>
            </a:r>
            <a:endParaRPr lang="en-US" sz="3200" b="1" dirty="0">
              <a:solidFill>
                <a:srgbClr val="0070C0"/>
              </a:solidFill>
              <a:effectLst>
                <a:glow rad="88900">
                  <a:schemeClr val="bg1"/>
                </a:glow>
              </a:effectLst>
              <a:cs typeface="Arial" panose="020B0604020202020204" pitchFamily="34" charset="0"/>
            </a:endParaRPr>
          </a:p>
          <a:p>
            <a:pPr algn="ctr"/>
            <a:endParaRPr lang="en-US" b="1" dirty="0">
              <a:solidFill>
                <a:srgbClr val="0070C0"/>
              </a:solidFill>
            </a:endParaRPr>
          </a:p>
        </p:txBody>
      </p:sp>
      <p:sp>
        <p:nvSpPr>
          <p:cNvPr id="5" name="TextBox 4"/>
          <p:cNvSpPr txBox="1"/>
          <p:nvPr/>
        </p:nvSpPr>
        <p:spPr>
          <a:xfrm>
            <a:off x="5014451" y="4159045"/>
            <a:ext cx="6745985" cy="492443"/>
          </a:xfrm>
          <a:prstGeom prst="rect">
            <a:avLst/>
          </a:prstGeom>
          <a:noFill/>
        </p:spPr>
        <p:txBody>
          <a:bodyPr wrap="square" rtlCol="0">
            <a:spAutoFit/>
          </a:bodyPr>
          <a:lstStyle/>
          <a:p>
            <a:r>
              <a:rPr lang="en-US" sz="2600" i="1" dirty="0">
                <a:solidFill>
                  <a:srgbClr val="C00000"/>
                </a:solidFill>
              </a:rPr>
              <a:t>Might be: Duong’s Dad take him to the airport.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p:bldP spid="23" grpId="1"/>
      <p:bldP spid="25" grpId="0" animBg="1"/>
      <p:bldP spid="25" grpId="1" animBg="1"/>
      <p:bldP spid="26" grpId="0" animBg="1"/>
      <p:bldP spid="26" grpId="1" animBg="1"/>
      <p:bldP spid="28" grpId="0" animBg="1"/>
      <p:bldP spid="28" grpId="1"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1964690" y="2482157"/>
            <a:ext cx="8221980" cy="2100744"/>
          </a:xfrm>
          <a:prstGeom prst="rect">
            <a:avLst/>
          </a:prstGeom>
        </p:spPr>
      </p:pic>
      <p:sp>
        <p:nvSpPr>
          <p:cNvPr id="12" name="TextBox 11"/>
          <p:cNvSpPr txBox="1"/>
          <p:nvPr/>
        </p:nvSpPr>
        <p:spPr>
          <a:xfrm>
            <a:off x="838193" y="1405832"/>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Listen and read the conversations below. Pay attention to the highlighted parts.</a:t>
            </a:r>
          </a:p>
        </p:txBody>
      </p:sp>
      <p:sp>
        <p:nvSpPr>
          <p:cNvPr id="16" name="Rounded Rectangle 15"/>
          <p:cNvSpPr/>
          <p:nvPr/>
        </p:nvSpPr>
        <p:spPr>
          <a:xfrm>
            <a:off x="154930" y="150847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07715" y="140583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6" name="Content Placeholder 5"/>
          <p:cNvPicPr>
            <a:picLocks noGrp="1" noChangeAspect="1"/>
          </p:cNvPicPr>
          <p:nvPr>
            <p:ph idx="1"/>
          </p:nvPr>
        </p:nvPicPr>
        <p:blipFill>
          <a:blip r:embed="rId6"/>
          <a:stretch>
            <a:fillRect/>
          </a:stretch>
        </p:blipFill>
        <p:spPr>
          <a:xfrm>
            <a:off x="1964690" y="4660490"/>
            <a:ext cx="8221980" cy="2077495"/>
          </a:xfrm>
          <a:prstGeom prst="rect">
            <a:avLst/>
          </a:prstGeom>
        </p:spPr>
      </p:pic>
      <p:pic>
        <p:nvPicPr>
          <p:cNvPr id="9" name="011">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162093" y="2169929"/>
            <a:ext cx="1136650" cy="1136650"/>
          </a:xfrm>
          <a:prstGeom prst="rect">
            <a:avLst/>
          </a:prstGeom>
        </p:spPr>
      </p:pic>
      <p:sp>
        <p:nvSpPr>
          <p:cNvPr id="14" name="Rounded Rectangle 13"/>
          <p:cNvSpPr/>
          <p:nvPr/>
        </p:nvSpPr>
        <p:spPr>
          <a:xfrm>
            <a:off x="0" y="48650"/>
            <a:ext cx="12192000" cy="635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85490" y="37712"/>
            <a:ext cx="5245100" cy="645160"/>
          </a:xfrm>
          <a:prstGeom prst="rect">
            <a:avLst/>
          </a:prstGeom>
          <a:noFill/>
          <a:effectLst/>
        </p:spPr>
        <p:txBody>
          <a:bodyPr wrap="square" rtlCol="0">
            <a:spAutoFit/>
          </a:bodyPr>
          <a:lstStyle/>
          <a:p>
            <a:pPr algn="ctr"/>
            <a:r>
              <a:rPr lang="en-US" sz="3600" b="1" dirty="0">
                <a:solidFill>
                  <a:srgbClr val="FFFF00"/>
                </a:solidFill>
                <a:sym typeface="+mn-ea"/>
              </a:rPr>
              <a:t>EVERYDAY ENGLISH</a:t>
            </a:r>
            <a:endParaRPr lang="en-US" sz="3600" b="1" dirty="0">
              <a:solidFill>
                <a:srgbClr val="FFFF00"/>
              </a:solidFill>
              <a:effectLst>
                <a:glow rad="88900">
                  <a:schemeClr val="bg1"/>
                </a:glow>
              </a:effectLst>
              <a:latin typeface="Arial" panose="020B0604020202020204" pitchFamily="34" charset="0"/>
              <a:cs typeface="Arial" panose="020B0604020202020204" pitchFamily="34" charset="0"/>
            </a:endParaRPr>
          </a:p>
        </p:txBody>
      </p:sp>
      <p:sp>
        <p:nvSpPr>
          <p:cNvPr id="2" name="Rectangle 1"/>
          <p:cNvSpPr/>
          <p:nvPr/>
        </p:nvSpPr>
        <p:spPr>
          <a:xfrm>
            <a:off x="3946524" y="693810"/>
            <a:ext cx="4584065" cy="830997"/>
          </a:xfrm>
          <a:prstGeom prst="rect">
            <a:avLst/>
          </a:prstGeom>
        </p:spPr>
        <p:txBody>
          <a:bodyPr wrap="square">
            <a:spAutoFit/>
          </a:bodyPr>
          <a:lstStyle/>
          <a:p>
            <a:r>
              <a:rPr lang="en-US" sz="2400" b="1" i="1" dirty="0">
                <a:solidFill>
                  <a:srgbClr val="0070C0"/>
                </a:solidFill>
              </a:rPr>
              <a:t>Offering help and responding</a:t>
            </a:r>
          </a:p>
          <a:p>
            <a:r>
              <a:rPr lang="en-US" sz="2200" i="1" dirty="0"/>
              <a:t>( </a:t>
            </a:r>
            <a:r>
              <a:rPr lang="en-US" sz="2200" i="1" dirty="0" err="1"/>
              <a:t>Đưa</a:t>
            </a:r>
            <a:r>
              <a:rPr lang="en-US" sz="2200" i="1" dirty="0"/>
              <a:t> </a:t>
            </a:r>
            <a:r>
              <a:rPr lang="en-US" sz="2200" i="1" dirty="0" err="1"/>
              <a:t>ra</a:t>
            </a:r>
            <a:r>
              <a:rPr lang="en-US" sz="2200" i="1" dirty="0"/>
              <a:t> </a:t>
            </a:r>
            <a:r>
              <a:rPr lang="en-US" sz="2200" i="1" dirty="0" err="1"/>
              <a:t>sự</a:t>
            </a:r>
            <a:r>
              <a:rPr lang="en-US" sz="2200" i="1" dirty="0"/>
              <a:t> </a:t>
            </a:r>
            <a:r>
              <a:rPr lang="en-US" sz="2200" i="1" dirty="0" err="1"/>
              <a:t>giúp</a:t>
            </a:r>
            <a:r>
              <a:rPr lang="en-US" sz="2200" i="1" dirty="0"/>
              <a:t> </a:t>
            </a:r>
            <a:r>
              <a:rPr lang="en-US" sz="2200" i="1" dirty="0" err="1"/>
              <a:t>đỡ</a:t>
            </a:r>
            <a:r>
              <a:rPr lang="en-US" sz="2200" i="1" dirty="0"/>
              <a:t> </a:t>
            </a:r>
            <a:r>
              <a:rPr lang="en-US" sz="2200" i="1" dirty="0" err="1"/>
              <a:t>và</a:t>
            </a:r>
            <a:r>
              <a:rPr lang="en-US" sz="2200" i="1" dirty="0"/>
              <a:t> </a:t>
            </a:r>
            <a:r>
              <a:rPr lang="en-US" sz="2200" i="1" dirty="0" err="1"/>
              <a:t>phản</a:t>
            </a:r>
            <a:r>
              <a:rPr lang="en-US" sz="2200" i="1" dirty="0"/>
              <a:t> </a:t>
            </a:r>
            <a:r>
              <a:rPr lang="en-US" sz="2200" i="1" dirty="0" err="1"/>
              <a:t>hồi</a:t>
            </a:r>
            <a:r>
              <a:rPr lang="en-US" sz="2200" i="1" dirty="0"/>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audio>
              <p:cMediaNode>
                <p:cTn id="2" fill="hold" display="1">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9"/>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additive="base">
                                        <p:cTn id="7" dur="46182"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607</TotalTime>
  <Words>1562</Words>
  <Application>Microsoft Office PowerPoint</Application>
  <PresentationFormat>Widescreen</PresentationFormat>
  <Paragraphs>228</Paragraphs>
  <Slides>29</Slides>
  <Notes>23</Notes>
  <HiddenSlides>0</HiddenSlides>
  <MMClips>8</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.VnBodoniH</vt:lpstr>
      <vt:lpstr>Arial</vt:lpstr>
      <vt:lpstr>Arial Black</vt:lpstr>
      <vt:lpstr>Berlin Sans FB Demi</vt:lpstr>
      <vt:lpstr>Calibri</vt:lpstr>
      <vt:lpstr>Calibri Light</vt:lpstr>
      <vt:lpstr>Myriad Pro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Hạnh Nhân Nguyễn Thị</cp:lastModifiedBy>
  <cp:revision>317</cp:revision>
  <dcterms:created xsi:type="dcterms:W3CDTF">2020-12-09T02:04:00Z</dcterms:created>
  <dcterms:modified xsi:type="dcterms:W3CDTF">2024-09-26T22:33:13Z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E895415BFDEF4C42A425147BED9F47EC_13</vt:lpwstr>
  </property>
  <property fmtid="{D5CDD505-2E9C-101B-9397-08002B2CF9AE}" pid="3" name="KSOProductBuildVer">
    <vt:lpwstr>1033-12.2.0.13266</vt:lpwstr>
  </property>
</Properties>
</file>