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42" r:id="rId2"/>
    <p:sldId id="360" r:id="rId3"/>
    <p:sldId id="445" r:id="rId4"/>
    <p:sldId id="446" r:id="rId5"/>
    <p:sldId id="447" r:id="rId6"/>
    <p:sldId id="448" r:id="rId7"/>
    <p:sldId id="449" r:id="rId8"/>
    <p:sldId id="450" r:id="rId9"/>
    <p:sldId id="451" r:id="rId10"/>
    <p:sldId id="453" r:id="rId11"/>
    <p:sldId id="543" r:id="rId12"/>
    <p:sldId id="316" r:id="rId13"/>
    <p:sldId id="347" r:id="rId14"/>
    <p:sldId id="362" r:id="rId15"/>
    <p:sldId id="365" r:id="rId16"/>
    <p:sldId id="367" r:id="rId17"/>
    <p:sldId id="368" r:id="rId18"/>
    <p:sldId id="454" r:id="rId19"/>
    <p:sldId id="455" r:id="rId20"/>
    <p:sldId id="283" r:id="rId21"/>
    <p:sldId id="370" r:id="rId22"/>
    <p:sldId id="546" r:id="rId23"/>
    <p:sldId id="373" r:id="rId24"/>
    <p:sldId id="555" r:id="rId25"/>
    <p:sldId id="549" r:id="rId26"/>
    <p:sldId id="550" r:id="rId27"/>
    <p:sldId id="551" r:id="rId28"/>
    <p:sldId id="552" r:id="rId29"/>
    <p:sldId id="553" r:id="rId30"/>
    <p:sldId id="554" r:id="rId31"/>
    <p:sldId id="556" r:id="rId32"/>
    <p:sldId id="459" r:id="rId33"/>
    <p:sldId id="461" r:id="rId34"/>
    <p:sldId id="462" r:id="rId35"/>
    <p:sldId id="557" r:id="rId36"/>
    <p:sldId id="298" r:id="rId37"/>
    <p:sldId id="558" r:id="rId38"/>
    <p:sldId id="531" r:id="rId39"/>
    <p:sldId id="391" r:id="rId40"/>
    <p:sldId id="533" r:id="rId41"/>
    <p:sldId id="314" r:id="rId42"/>
    <p:sldId id="330" r:id="rId43"/>
    <p:sldId id="545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41" r:id="rId52"/>
    <p:sldId id="547" r:id="rId53"/>
    <p:sldId id="54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8C9"/>
    <a:srgbClr val="BC7AF9"/>
    <a:srgbClr val="F8FF95"/>
    <a:srgbClr val="CCCCFF"/>
    <a:srgbClr val="FFA1F5"/>
    <a:srgbClr val="008080"/>
    <a:srgbClr val="99CC00"/>
    <a:srgbClr val="A6FF96"/>
    <a:srgbClr val="DFC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08" y="77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9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9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531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05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40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13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7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80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084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2024-09-26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1.png"/><Relationship Id="rId5" Type="http://schemas.microsoft.com/office/2007/relationships/media" Target="../media/media7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2.png"/><Relationship Id="rId7" Type="http://schemas.openxmlformats.org/officeDocument/2006/relationships/image" Target="../media/image33.jpeg"/><Relationship Id="rId12" Type="http://schemas.openxmlformats.org/officeDocument/2006/relationships/image" Target="../media/image36.png"/><Relationship Id="rId17" Type="http://schemas.openxmlformats.org/officeDocument/2006/relationships/slide" Target="slide29.xml"/><Relationship Id="rId2" Type="http://schemas.openxmlformats.org/officeDocument/2006/relationships/audio" Target="../media/media9.wav"/><Relationship Id="rId16" Type="http://schemas.openxmlformats.org/officeDocument/2006/relationships/image" Target="../media/image39.png"/><Relationship Id="rId20" Type="http://schemas.openxmlformats.org/officeDocument/2006/relationships/slide" Target="slide30.xml"/><Relationship Id="rId1" Type="http://schemas.microsoft.com/office/2007/relationships/media" Target="../media/media9.wav"/><Relationship Id="rId6" Type="http://schemas.openxmlformats.org/officeDocument/2006/relationships/image" Target="../media/image32.gif"/><Relationship Id="rId11" Type="http://schemas.openxmlformats.org/officeDocument/2006/relationships/slide" Target="slide27.xml"/><Relationship Id="rId24" Type="http://schemas.openxmlformats.org/officeDocument/2006/relationships/slide" Target="slide31.xml"/><Relationship Id="rId5" Type="http://schemas.openxmlformats.org/officeDocument/2006/relationships/image" Target="../media/image31.gif"/><Relationship Id="rId15" Type="http://schemas.openxmlformats.org/officeDocument/2006/relationships/image" Target="../media/image38.png"/><Relationship Id="rId23" Type="http://schemas.openxmlformats.org/officeDocument/2006/relationships/image" Target="../media/image44.gif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slide" Target="slide28.xml"/><Relationship Id="rId2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9.gif"/><Relationship Id="rId5" Type="http://schemas.openxmlformats.org/officeDocument/2006/relationships/image" Target="../media/image34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9.gif"/><Relationship Id="rId5" Type="http://schemas.openxmlformats.org/officeDocument/2006/relationships/image" Target="../media/image36.png"/><Relationship Id="rId15" Type="http://schemas.openxmlformats.org/officeDocument/2006/relationships/image" Target="../media/image52.gif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9.gif"/><Relationship Id="rId5" Type="http://schemas.openxmlformats.org/officeDocument/2006/relationships/image" Target="../media/image38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9.gif"/><Relationship Id="rId5" Type="http://schemas.openxmlformats.org/officeDocument/2006/relationships/image" Target="../media/image40.png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openxmlformats.org/officeDocument/2006/relationships/slide" Target="slide25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9.gif"/><Relationship Id="rId5" Type="http://schemas.openxmlformats.org/officeDocument/2006/relationships/image" Target="../media/image42.png"/><Relationship Id="rId15" Type="http://schemas.openxmlformats.org/officeDocument/2006/relationships/image" Target="../media/image52.gif"/><Relationship Id="rId10" Type="http://schemas.openxmlformats.org/officeDocument/2006/relationships/image" Target="../media/image48.gif"/><Relationship Id="rId4" Type="http://schemas.openxmlformats.org/officeDocument/2006/relationships/image" Target="../media/image45.gif"/><Relationship Id="rId9" Type="http://schemas.openxmlformats.org/officeDocument/2006/relationships/image" Target="../media/image47.gif"/><Relationship Id="rId14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1.mp3"/><Relationship Id="rId7" Type="http://schemas.openxmlformats.org/officeDocument/2006/relationships/notesSlide" Target="../notesSlides/notesSlide26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1841765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  <p:extLst>
      <p:ext uri="{BB962C8B-B14F-4D97-AF65-F5344CB8AC3E}">
        <p14:creationId xmlns:p14="http://schemas.microsoft.com/office/powerpoint/2010/main" val="38537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5100" y="1648703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568" y="4138606"/>
            <a:ext cx="6170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7721" y="3003688"/>
            <a:ext cx="4145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kɒŋkriːt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dʒʌŋɡl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38" y="256997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7579" y="116734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metro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371" y="3502619"/>
            <a:ext cx="4050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hệ</a:t>
            </a:r>
            <a:r>
              <a:rPr lang="en-US" sz="5400" dirty="0"/>
              <a:t> </a:t>
            </a:r>
            <a:r>
              <a:rPr lang="en-US" sz="5400" dirty="0" err="1"/>
              <a:t>thống</a:t>
            </a:r>
            <a:r>
              <a:rPr lang="en-US" sz="5400" dirty="0"/>
              <a:t> </a:t>
            </a:r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điện</a:t>
            </a:r>
            <a:r>
              <a:rPr lang="en-US" sz="5400" dirty="0"/>
              <a:t> </a:t>
            </a:r>
            <a:r>
              <a:rPr lang="en-US" sz="5400" dirty="0" err="1"/>
              <a:t>ngầm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966739" y="2409256"/>
            <a:ext cx="2481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metrəʊ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996" y="1824781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23002" y="1868200"/>
            <a:ext cx="5779770" cy="3851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31998" y="131603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public amenity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513" y="3728650"/>
            <a:ext cx="5632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ích</a:t>
            </a:r>
            <a:r>
              <a:rPr lang="en-US" sz="5400" dirty="0"/>
              <a:t> </a:t>
            </a:r>
            <a:r>
              <a:rPr lang="en-US" sz="5400" dirty="0" err="1"/>
              <a:t>công</a:t>
            </a:r>
            <a:r>
              <a:rPr lang="en-US" sz="5400" dirty="0"/>
              <a:t> </a:t>
            </a:r>
            <a:r>
              <a:rPr lang="en-US" sz="5400" dirty="0" err="1"/>
              <a:t>cộng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270403" y="2412006"/>
            <a:ext cx="4158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pʌblɪk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əˈmiːnəti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376603" y="1655445"/>
            <a:ext cx="4203065" cy="393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62820" y="14050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commuter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38982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đi</a:t>
            </a:r>
            <a:r>
              <a:rPr lang="en-US" sz="5400" dirty="0"/>
              <a:t> </a:t>
            </a:r>
            <a:r>
              <a:rPr lang="en-US" sz="5400" dirty="0" err="1"/>
              <a:t>làm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656789" y="2816150"/>
            <a:ext cx="287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kəˈmju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t̬ɚ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76818" y="581025"/>
            <a:ext cx="605800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2853176" y="4749482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75080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14841" y="2270910"/>
            <a:ext cx="5687424" cy="345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121" y="153533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pickpocketing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0626" y="4225940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móc</a:t>
            </a:r>
            <a:r>
              <a:rPr lang="en-US" sz="5400" dirty="0"/>
              <a:t> </a:t>
            </a:r>
            <a:r>
              <a:rPr lang="en-US" sz="5400" dirty="0" err="1"/>
              <a:t>túi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801503" y="2842232"/>
            <a:ext cx="3607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pɪkˌpɑ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kɪ.t̬ɪŋ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30512" y="615535"/>
            <a:ext cx="5546856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2" y="2658125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42" y="2943185"/>
            <a:ext cx="4711821" cy="311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21001" y="111041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suburb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481" y="394594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ngoại</a:t>
            </a:r>
            <a:r>
              <a:rPr lang="en-US" sz="5400" dirty="0"/>
              <a:t>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30379" y="2706769"/>
            <a:ext cx="2329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sʌb.ɝːb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103177" y="558208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64" y="2355124"/>
            <a:ext cx="1451610" cy="145161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404985" y="2414427"/>
            <a:ext cx="6215087" cy="3986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49712" y="14624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bustling (a)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43" y="3536950"/>
            <a:ext cx="536895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hối</a:t>
            </a:r>
            <a:r>
              <a:rPr lang="en-US" sz="4800" dirty="0"/>
              <a:t> </a:t>
            </a:r>
            <a:r>
              <a:rPr lang="en-US" sz="4800" dirty="0" err="1"/>
              <a:t>hả</a:t>
            </a:r>
            <a:r>
              <a:rPr lang="en-US" sz="4800" dirty="0"/>
              <a:t>, </a:t>
            </a:r>
            <a:r>
              <a:rPr lang="en-US" sz="4800" dirty="0" err="1"/>
              <a:t>nhộn</a:t>
            </a:r>
            <a:r>
              <a:rPr lang="en-US" sz="4800" dirty="0"/>
              <a:t> </a:t>
            </a:r>
            <a:r>
              <a:rPr lang="en-US" sz="4800" dirty="0" err="1"/>
              <a:t>nhịp</a:t>
            </a:r>
            <a:r>
              <a:rPr lang="en-US" sz="4800" dirty="0"/>
              <a:t>, </a:t>
            </a:r>
            <a:r>
              <a:rPr lang="en-US" sz="4800" dirty="0" err="1"/>
              <a:t>náo</a:t>
            </a:r>
            <a:r>
              <a:rPr lang="en-US" sz="4800" dirty="0"/>
              <a:t> </a:t>
            </a:r>
            <a:r>
              <a:rPr lang="en-US" sz="4800" dirty="0" err="1"/>
              <a:t>nhiệt</a:t>
            </a:r>
            <a:r>
              <a:rPr lang="en-US" sz="4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581" y="2637402"/>
            <a:ext cx="220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bʌs.lɪŋ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82893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433" y="1914525"/>
            <a:ext cx="5243523" cy="347940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427314" y="133523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liveable</a:t>
            </a:r>
            <a:r>
              <a:rPr lang="en-US" sz="5400" b="1" dirty="0">
                <a:solidFill>
                  <a:srgbClr val="AD4F0F"/>
                </a:solidFill>
              </a:rPr>
              <a:t> (a)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0327" y="4283455"/>
            <a:ext cx="50380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(</a:t>
            </a:r>
            <a:r>
              <a:rPr lang="en-US" sz="5400" dirty="0" err="1"/>
              <a:t>nơi</a:t>
            </a:r>
            <a:r>
              <a:rPr lang="en-US" sz="5400" dirty="0"/>
              <a:t>, </a:t>
            </a:r>
            <a:r>
              <a:rPr lang="en-US" sz="5400" dirty="0" err="1"/>
              <a:t>địa</a:t>
            </a:r>
            <a:r>
              <a:rPr lang="en-US" sz="5400" dirty="0"/>
              <a:t> </a:t>
            </a:r>
            <a:r>
              <a:rPr lang="en-US" sz="5400" dirty="0" err="1"/>
              <a:t>điểm</a:t>
            </a:r>
            <a:r>
              <a:rPr lang="en-US" sz="5400" dirty="0"/>
              <a:t>) </a:t>
            </a:r>
            <a:r>
              <a:rPr lang="en-US" sz="5400" dirty="0" err="1"/>
              <a:t>đáng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298747" y="2875044"/>
            <a:ext cx="1973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lɪvəbl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03461" y="1121809"/>
            <a:ext cx="52268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83" y="2352838"/>
            <a:ext cx="1624330" cy="1624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5667" y="1791499"/>
            <a:ext cx="7718322" cy="419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269" y="229532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755" y="142491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11590"/>
              </p:ext>
            </p:extLst>
          </p:nvPr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túi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sʌb.ɝːb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94173" y="1007162"/>
            <a:ext cx="3001916" cy="157195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concrete jungle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94173" y="1017454"/>
            <a:ext cx="3001916" cy="15513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7775" y="1407812"/>
            <a:ext cx="2678612" cy="14478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21586" y="1312805"/>
            <a:ext cx="3010989" cy="155136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17477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pickpocket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4750384" y="3288495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05747" y="3527468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commuter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661" y="3423900"/>
            <a:ext cx="3010989" cy="15513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453842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read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6681932" y="5306632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suburb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70943" y="5203064"/>
            <a:ext cx="3010989" cy="1551368"/>
          </a:xfrm>
          <a:prstGeom prst="ellipse">
            <a:avLst/>
          </a:prstGeom>
          <a:solidFill>
            <a:srgbClr val="F8FF9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158615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</a:p>
        </p:txBody>
      </p:sp>
      <p:sp>
        <p:nvSpPr>
          <p:cNvPr id="19" name="Oval 18"/>
          <p:cNvSpPr/>
          <p:nvPr/>
        </p:nvSpPr>
        <p:spPr>
          <a:xfrm>
            <a:off x="8076438" y="1277137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bustling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14307" y="1228380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hối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8084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34832" y="3246517"/>
            <a:ext cx="2802873" cy="1538536"/>
          </a:xfrm>
          <a:prstGeom prst="ellipse">
            <a:avLst/>
          </a:prstGeom>
          <a:solidFill>
            <a:srgbClr val="BC7AF9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69628" y="5343225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amenity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69628" y="5306632"/>
            <a:ext cx="3010989" cy="15513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9112" y="64799"/>
            <a:ext cx="103316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30" y="9590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715" y="-67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924288828"/>
              </p:ext>
            </p:extLst>
          </p:nvPr>
        </p:nvGraphicFramePr>
        <p:xfrm>
          <a:off x="261620" y="897830"/>
          <a:ext cx="11360785" cy="526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2. concrete jungle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3. sky train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c. the </a:t>
                      </a:r>
                      <a:r>
                        <a:rPr lang="en-US" sz="3000" dirty="0" err="1"/>
                        <a:t>centre</a:t>
                      </a:r>
                      <a:r>
                        <a:rPr lang="en-US" sz="3000" dirty="0"/>
                        <a:t> of a city, especially its main business area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4. metro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d. things in a </a:t>
                      </a:r>
                      <a:r>
                        <a:rPr lang="en-US" sz="3000" dirty="0" err="1"/>
                        <a:t>neighbourhood</a:t>
                      </a:r>
                      <a:r>
                        <a:rPr lang="en-US" sz="3000" dirty="0"/>
                        <a:t> that make life more comfortable such as parks and shopping </a:t>
                      </a:r>
                      <a:r>
                        <a:rPr lang="en-US" sz="3000" dirty="0" err="1"/>
                        <a:t>centres</a:t>
                      </a:r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5.  public amenities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e. a type of train that runs on a railway high above the ground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1715" y="812105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77755" y="2070074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3057057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1715" y="4053780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77755" y="5519459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5260258" y="6145161"/>
            <a:ext cx="1730477" cy="82591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SemiBold" panose="020B0502040204020203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444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497107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6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" y="588337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5783826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0" y="597693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0"/>
            <a:ext cx="9588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6" y="3434313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1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4" y="48769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13531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53462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2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222661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1714502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1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1714502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2226610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2226609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591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0591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Sequential Access Storage 2">
            <a:hlinkClick r:id="rId24" action="ppaction://hlinksldjump"/>
          </p:cNvPr>
          <p:cNvSpPr/>
          <p:nvPr/>
        </p:nvSpPr>
        <p:spPr>
          <a:xfrm>
            <a:off x="9305785" y="6323908"/>
            <a:ext cx="900099" cy="531762"/>
          </a:xfrm>
          <a:prstGeom prst="flowChartMagneticTape">
            <a:avLst/>
          </a:prstGeom>
          <a:noFill/>
          <a:ln w="38100">
            <a:solidFill>
              <a:srgbClr val="BC7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keys</a:t>
            </a:r>
          </a:p>
        </p:txBody>
      </p:sp>
    </p:spTree>
    <p:extLst>
      <p:ext uri="{BB962C8B-B14F-4D97-AF65-F5344CB8AC3E}">
        <p14:creationId xmlns:p14="http://schemas.microsoft.com/office/powerpoint/2010/main" val="10988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45395"/>
            <a:ext cx="1756272" cy="165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70649" y="53754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40731" y="44503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6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5224" y="45756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26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5" y="53290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70" y="38190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7218" y="40462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170114205"/>
              </p:ext>
            </p:extLst>
          </p:nvPr>
        </p:nvGraphicFramePr>
        <p:xfrm>
          <a:off x="258032" y="921339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packed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full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interesting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Rectangles 12"/>
          <p:cNvSpPr/>
          <p:nvPr/>
        </p:nvSpPr>
        <p:spPr>
          <a:xfrm>
            <a:off x="310817" y="1992076"/>
            <a:ext cx="2483159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41" y="-278124"/>
            <a:ext cx="1530130" cy="136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5338" y="5372048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34491" y="39781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53" y="583540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9913" y="457226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0" y="557859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6" y="553680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9" y="381564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907" y="40428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757737184"/>
              </p:ext>
            </p:extLst>
          </p:nvPr>
        </p:nvGraphicFramePr>
        <p:xfrm>
          <a:off x="235171" y="1149018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crowded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boring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liveable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s 13"/>
          <p:cNvSpPr/>
          <p:nvPr/>
        </p:nvSpPr>
        <p:spPr>
          <a:xfrm>
            <a:off x="235171" y="2782080"/>
            <a:ext cx="2822243" cy="58214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57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88078"/>
            <a:ext cx="1582994" cy="151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6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1184" y="5346880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266" y="4421789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9" y="581023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5759" y="454709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08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5" y="379048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753" y="40176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1848918790"/>
              </p:ext>
            </p:extLst>
          </p:nvPr>
        </p:nvGraphicFramePr>
        <p:xfrm>
          <a:off x="185348" y="1037284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careful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dangerous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noisy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safe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s 12"/>
          <p:cNvSpPr/>
          <p:nvPr/>
        </p:nvSpPr>
        <p:spPr>
          <a:xfrm>
            <a:off x="5938765" y="2694038"/>
            <a:ext cx="2687228" cy="59368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0" y="4605838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38579" y="5421164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08661" y="4496073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94" y="588451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33154" y="462137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41" y="562770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0" y="386476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148" y="409193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753242194"/>
              </p:ext>
            </p:extLst>
          </p:nvPr>
        </p:nvGraphicFramePr>
        <p:xfrm>
          <a:off x="502253" y="1065830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. convenient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peaceful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silent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s 13"/>
          <p:cNvSpPr/>
          <p:nvPr/>
        </p:nvSpPr>
        <p:spPr>
          <a:xfrm>
            <a:off x="531749" y="2128258"/>
            <a:ext cx="2772490" cy="596929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6193" y="936083"/>
            <a:ext cx="4257368" cy="2523367"/>
          </a:xfrm>
          <a:prstGeom prst="rect">
            <a:avLst/>
          </a:prstGeom>
        </p:spPr>
      </p:pic>
      <p:sp>
        <p:nvSpPr>
          <p:cNvPr id="2" name="TextBox 20"/>
          <p:cNvSpPr txBox="1"/>
          <p:nvPr/>
        </p:nvSpPr>
        <p:spPr>
          <a:xfrm>
            <a:off x="304097" y="3610703"/>
            <a:ext cx="11612600" cy="26033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There are some emojis/pictures.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Try to guess the secret word from the </a:t>
            </a:r>
            <a:r>
              <a:rPr lang="en-US" sz="4000" dirty="0" err="1"/>
              <a:t>emojis</a:t>
            </a:r>
            <a:r>
              <a:rPr lang="en-US" sz="4000" dirty="0"/>
              <a:t>/pictures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097" y="85785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6265" y="0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207742"/>
            <a:ext cx="1560776" cy="1377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483713" y="5375353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453795" y="4450262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28" y="583870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678288" y="457556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47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4" y="38189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0282" y="404612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2" name="Table 21"/>
          <p:cNvGraphicFramePr/>
          <p:nvPr>
            <p:extLst>
              <p:ext uri="{D42A27DB-BD31-4B8C-83A1-F6EECF244321}">
                <p14:modId xmlns:p14="http://schemas.microsoft.com/office/powerpoint/2010/main" val="2889576408"/>
              </p:ext>
            </p:extLst>
          </p:nvPr>
        </p:nvGraphicFramePr>
        <p:xfrm>
          <a:off x="338259" y="1107468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calm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bustling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Rectangles 13"/>
          <p:cNvSpPr/>
          <p:nvPr/>
        </p:nvSpPr>
        <p:spPr>
          <a:xfrm>
            <a:off x="310817" y="2785034"/>
            <a:ext cx="2772490" cy="546914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bldLvl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773" y="175997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99057" y="3315054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980025" y="2546554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6358" y="4136048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91895" y="487838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8591" y="40342"/>
            <a:ext cx="1114827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200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985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03200" y="115104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metro </a:t>
            </a:r>
            <a:endParaRPr lang="en-US" sz="3400" dirty="0">
              <a:solidFill>
                <a:schemeClr val="tx1"/>
              </a:solidFill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17796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 err="1">
                <a:solidFill>
                  <a:schemeClr val="tx1"/>
                </a:solidFill>
                <a:sym typeface="+mn-ea"/>
              </a:rPr>
              <a:t>liveable</a:t>
            </a:r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203200" y="241215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306620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36719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199" y="4425741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public amenities</a:t>
            </a:r>
          </a:p>
          <a:p>
            <a:pPr algn="ctr"/>
            <a:r>
              <a:rPr lang="en-US" sz="2000" i="1" dirty="0" err="1">
                <a:solidFill>
                  <a:schemeClr val="tx1"/>
                </a:solidFill>
                <a:sym typeface="+mn-ea"/>
              </a:rPr>
              <a:t>tiện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ích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công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cộng</a:t>
            </a:r>
            <a:endParaRPr lang="en-US" sz="2000" i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218041" y="905845"/>
            <a:ext cx="7836308" cy="2769989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009999"/>
                </a:solidFill>
              </a:rPr>
              <a:t>John:</a:t>
            </a:r>
            <a:r>
              <a:rPr lang="en-US" sz="2900" dirty="0">
                <a:solidFill>
                  <a:srgbClr val="009999"/>
                </a:solidFill>
              </a:rPr>
              <a:t> </a:t>
            </a:r>
            <a:r>
              <a:rPr lang="en-US" sz="2900" dirty="0"/>
              <a:t>City life is great! People can travel by public transport, like buses and the </a:t>
            </a:r>
            <a:r>
              <a:rPr lang="en-US" sz="2900" b="1" dirty="0"/>
              <a:t>(1) </a:t>
            </a:r>
            <a:r>
              <a:rPr lang="en-US" sz="2900" dirty="0"/>
              <a:t>________. There are good schools and hospitals, and other </a:t>
            </a:r>
            <a:r>
              <a:rPr lang="en-US" sz="2900" b="1" dirty="0"/>
              <a:t>(2)</a:t>
            </a:r>
            <a:r>
              <a:rPr lang="en-US" sz="2900" dirty="0"/>
              <a:t> ____________  such as parks, cinemas, and sports facilities. They make cities </a:t>
            </a:r>
            <a:r>
              <a:rPr lang="en-US" sz="2900" b="1" dirty="0"/>
              <a:t>(3)</a:t>
            </a:r>
            <a:r>
              <a:rPr lang="en-US" sz="2900" dirty="0"/>
              <a:t> __________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278032" y="1348109"/>
            <a:ext cx="168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49215" y="2271831"/>
            <a:ext cx="275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67023" y="2684047"/>
            <a:ext cx="162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liveable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 Box 6"/>
          <p:cNvSpPr txBox="1"/>
          <p:nvPr/>
        </p:nvSpPr>
        <p:spPr>
          <a:xfrm>
            <a:off x="4149216" y="3879963"/>
            <a:ext cx="7905134" cy="2323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BC7AF9"/>
                </a:solidFill>
              </a:rPr>
              <a:t>Jenny: </a:t>
            </a:r>
            <a:r>
              <a:rPr lang="en-US" sz="2900" dirty="0"/>
              <a:t>City life is terrible!  The (4) _________area is too crowded. Public transport is always packed with people. Some cities are like (5) _________ with so many buildings. Some cities are not (6) _________ because of high crime rates.</a:t>
            </a:r>
          </a:p>
        </p:txBody>
      </p:sp>
      <p:sp>
        <p:nvSpPr>
          <p:cNvPr id="25" name="Text Box 8"/>
          <p:cNvSpPr txBox="1"/>
          <p:nvPr/>
        </p:nvSpPr>
        <p:spPr>
          <a:xfrm>
            <a:off x="9278032" y="3887132"/>
            <a:ext cx="26339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downtown</a:t>
            </a:r>
          </a:p>
        </p:txBody>
      </p:sp>
      <p:sp>
        <p:nvSpPr>
          <p:cNvPr id="29" name="Text Box 7"/>
          <p:cNvSpPr txBox="1"/>
          <p:nvPr/>
        </p:nvSpPr>
        <p:spPr>
          <a:xfrm>
            <a:off x="9428239" y="4802613"/>
            <a:ext cx="272285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concrete jungles</a:t>
            </a:r>
          </a:p>
        </p:txBody>
      </p:sp>
      <p:sp>
        <p:nvSpPr>
          <p:cNvPr id="30" name="Text Box 9"/>
          <p:cNvSpPr txBox="1"/>
          <p:nvPr/>
        </p:nvSpPr>
        <p:spPr>
          <a:xfrm>
            <a:off x="4447071" y="5665067"/>
            <a:ext cx="1195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safe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218041" y="4740229"/>
            <a:ext cx="1897624" cy="22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37978" y="5643258"/>
            <a:ext cx="2464035" cy="13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88438" y="6093048"/>
            <a:ext cx="2656775" cy="22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093560" y="5636560"/>
            <a:ext cx="696107" cy="13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0789667" y="1348109"/>
            <a:ext cx="841894" cy="1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24959" y="1779696"/>
            <a:ext cx="1317182" cy="16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888999" y="2684047"/>
            <a:ext cx="3811388" cy="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293620" y="3106556"/>
            <a:ext cx="1232110" cy="13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735576" y="3135306"/>
            <a:ext cx="807495" cy="18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324959" y="3551642"/>
            <a:ext cx="145640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  <p:bldP spid="25" grpId="0"/>
      <p:bldP spid="25" grpId="1"/>
      <p:bldP spid="29" grpId="0"/>
      <p:bldP spid="29" grpId="1"/>
      <p:bldP spid="30" grpId="0"/>
      <p:bldP spid="3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6780" y="89597"/>
            <a:ext cx="1109749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6959" y="14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744" y="4419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8128" y="1053283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68261" y="1877334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68261" y="2320414"/>
            <a:ext cx="10857231" cy="4090218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</a:t>
            </a:r>
            <a:r>
              <a:rPr lang="en-US" sz="4000" dirty="0"/>
              <a:t>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4011" y="281576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34012" y="1382087"/>
            <a:ext cx="11134690" cy="4448441"/>
          </a:xfrm>
          <a:prstGeom prst="wedgeEllipseCallout">
            <a:avLst/>
          </a:prstGeom>
          <a:solidFill>
            <a:srgbClr val="FFF8C9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rgbClr val="0070C0"/>
                </a:solidFill>
              </a:rPr>
              <a:t>I agree with Jenny. City life is terrible. Cities are often too crowded. They don’t have much green space. They are not </a:t>
            </a:r>
            <a:r>
              <a:rPr lang="en-US" sz="4400" i="1" dirty="0" err="1">
                <a:solidFill>
                  <a:srgbClr val="0070C0"/>
                </a:solidFill>
              </a:rPr>
              <a:t>liveable</a:t>
            </a:r>
            <a:r>
              <a:rPr lang="en-US" sz="44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18861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22527" y="1869830"/>
            <a:ext cx="768467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251362" y="3341370"/>
            <a:ext cx="2477730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40364" y="3341370"/>
            <a:ext cx="2477730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əʊ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829367" y="3341370"/>
            <a:ext cx="2477730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3446" y="418093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effectLst>
                  <a:glow rad="88900">
                    <a:schemeClr val="bg1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64" y="272078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2- City life - Diphthong revision- -aʊ-, -əʊ-, and -eə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613" y="127819"/>
            <a:ext cx="11366090" cy="65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808217137"/>
              </p:ext>
            </p:extLst>
          </p:nvPr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aʊ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əʊ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eə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ym typeface="+mn-ea"/>
              </a:rPr>
              <a:t>cr</a:t>
            </a:r>
            <a:r>
              <a:rPr lang="en-US" sz="3000" dirty="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 dirty="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 dirty="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7159" y="91752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944" y="79726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3895109" y="5245242"/>
            <a:ext cx="35328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vi-VN" sz="4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Homework</a:t>
            </a:r>
            <a:endParaRPr lang="vi-VN" altLang="vi-VN" sz="4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2283" y="861848"/>
            <a:ext cx="11257935" cy="7801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Look at the picture below! What English word do you think about?</a:t>
            </a:r>
            <a:br>
              <a:rPr lang="en-GB" sz="28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28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6000" b="1" i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GB" sz="6000" b="1" i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7" y="1887267"/>
            <a:ext cx="3335593" cy="27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50" y="1956618"/>
            <a:ext cx="3217501" cy="24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77" y="4847304"/>
            <a:ext cx="303816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3086" y="0"/>
            <a:ext cx="264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*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4065" y="2533762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+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43530" y="167689"/>
            <a:ext cx="53048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564" y="1247226"/>
            <a:ext cx="114456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38" y="1286382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906" y="2256236"/>
            <a:ext cx="102580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  <a:sym typeface="+mn-ea"/>
              </a:rPr>
              <a:t>Use the lexical items related to the topic City life;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Pronounce 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the diphthong sounds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aʊ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əʊ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and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eə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 in words and sentences correctly. 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90724" y="-93978"/>
            <a:ext cx="482498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141041"/>
            <a:ext cx="1179576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4943" y="1007907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808054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32077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791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0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998624" y="1179582"/>
            <a:ext cx="4640824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/>
              <a:t>   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017" y="811754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34472" y="3006541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5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  <p:extLst>
      <p:ext uri="{BB962C8B-B14F-4D97-AF65-F5344CB8AC3E}">
        <p14:creationId xmlns:p14="http://schemas.microsoft.com/office/powerpoint/2010/main" val="216456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47738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123565" y="3568618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0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179871"/>
            <a:ext cx="4559300" cy="3569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2087</Words>
  <Application>Microsoft Office PowerPoint</Application>
  <PresentationFormat>Widescreen</PresentationFormat>
  <Paragraphs>520</Paragraphs>
  <Slides>53</Slides>
  <Notes>42</Notes>
  <HiddenSlides>0</HiddenSlides>
  <MMClips>23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</vt:lpstr>
      <vt:lpstr>Bahnschrift Condensed</vt:lpstr>
      <vt:lpstr>Bahnschrift SemiBold</vt:lpstr>
      <vt:lpstr>Berlin Sans FB</vt:lpstr>
      <vt:lpstr>Berlin Sans FB Demi</vt:lpstr>
      <vt:lpstr>Calibri</vt:lpstr>
      <vt:lpstr>Calibri Light</vt:lpstr>
      <vt:lpstr>Comic Sans MS</vt:lpstr>
      <vt:lpstr>Cooper Black</vt:lpstr>
      <vt:lpstr>Myriad Pro</vt:lpstr>
      <vt:lpstr>Raleway ExtraBold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Hạnh Nhân Nguyễn Thị</cp:lastModifiedBy>
  <cp:revision>295</cp:revision>
  <dcterms:created xsi:type="dcterms:W3CDTF">2020-12-09T02:04:00Z</dcterms:created>
  <dcterms:modified xsi:type="dcterms:W3CDTF">2024-09-26T00:49:49Z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