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</p:sldMasterIdLst>
  <p:notesMasterIdLst>
    <p:notesMasterId r:id="rId37"/>
  </p:notesMasterIdLst>
  <p:sldIdLst>
    <p:sldId id="11088449" r:id="rId5"/>
    <p:sldId id="11088450" r:id="rId6"/>
    <p:sldId id="11088451" r:id="rId7"/>
    <p:sldId id="11088413" r:id="rId8"/>
    <p:sldId id="279" r:id="rId9"/>
    <p:sldId id="11088414" r:id="rId10"/>
    <p:sldId id="11088424" r:id="rId11"/>
    <p:sldId id="11088415" r:id="rId12"/>
    <p:sldId id="11088416" r:id="rId13"/>
    <p:sldId id="11088418" r:id="rId14"/>
    <p:sldId id="11088423" r:id="rId15"/>
    <p:sldId id="11088419" r:id="rId16"/>
    <p:sldId id="11088420" r:id="rId17"/>
    <p:sldId id="11088426" r:id="rId18"/>
    <p:sldId id="11088422" r:id="rId19"/>
    <p:sldId id="11088425" r:id="rId20"/>
    <p:sldId id="11088427" r:id="rId21"/>
    <p:sldId id="11088428" r:id="rId22"/>
    <p:sldId id="11088429" r:id="rId23"/>
    <p:sldId id="11088431" r:id="rId24"/>
    <p:sldId id="11088438" r:id="rId25"/>
    <p:sldId id="11088439" r:id="rId26"/>
    <p:sldId id="11088441" r:id="rId27"/>
    <p:sldId id="273" r:id="rId28"/>
    <p:sldId id="11088442" r:id="rId29"/>
    <p:sldId id="303" r:id="rId30"/>
    <p:sldId id="11088443" r:id="rId31"/>
    <p:sldId id="11088444" r:id="rId32"/>
    <p:sldId id="11088445" r:id="rId33"/>
    <p:sldId id="11088446" r:id="rId34"/>
    <p:sldId id="11088447" r:id="rId35"/>
    <p:sldId id="1108844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18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05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00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09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710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45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749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6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52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336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165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6948C-120A-4DC4-ABA5-898F401C16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3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154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444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6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741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ABFBA2-B9F4-4273-AFDD-1B484F4DEA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18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80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206817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2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Vector_spring_illustration_ViewIllustrator_2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WordArt 117"/>
          <p:cNvSpPr>
            <a:spLocks noTextEdit="1"/>
          </p:cNvSpPr>
          <p:nvPr/>
        </p:nvSpPr>
        <p:spPr>
          <a:xfrm>
            <a:off x="2590800" y="1653359"/>
            <a:ext cx="7467600" cy="1571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dirty="0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CÁC THẦY CÔ VỀ  DỰ GIỜ </a:t>
            </a:r>
          </a:p>
        </p:txBody>
      </p:sp>
      <p:sp>
        <p:nvSpPr>
          <p:cNvPr id="2052" name="AutoShape 11"/>
          <p:cNvSpPr/>
          <p:nvPr/>
        </p:nvSpPr>
        <p:spPr>
          <a:xfrm>
            <a:off x="2209800" y="381000"/>
            <a:ext cx="762000" cy="7620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sp>
        <p:nvSpPr>
          <p:cNvPr id="2053" name="AutoShape 11"/>
          <p:cNvSpPr/>
          <p:nvPr/>
        </p:nvSpPr>
        <p:spPr>
          <a:xfrm>
            <a:off x="9144000" y="304800"/>
            <a:ext cx="838200" cy="8382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grpSp>
        <p:nvGrpSpPr>
          <p:cNvPr id="2054" name="Group 7"/>
          <p:cNvGrpSpPr/>
          <p:nvPr/>
        </p:nvGrpSpPr>
        <p:grpSpPr>
          <a:xfrm>
            <a:off x="1524000" y="6096000"/>
            <a:ext cx="9144000" cy="762000"/>
            <a:chOff x="0" y="3648"/>
            <a:chExt cx="5760" cy="672"/>
          </a:xfrm>
        </p:grpSpPr>
        <p:pic>
          <p:nvPicPr>
            <p:cNvPr id="2060" name="Picture 7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0" y="3744"/>
              <a:ext cx="823" cy="5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1" name="Picture 9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0" y="3696"/>
              <a:ext cx="727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2" name="Picture 10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4" y="3744"/>
              <a:ext cx="823" cy="5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3" name="Picture 11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8" y="3744"/>
              <a:ext cx="871" cy="5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4" name="Picture 12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696"/>
              <a:ext cx="816" cy="6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5" name="Picture 13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" y="3648"/>
              <a:ext cx="919" cy="6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66" name="Picture 8" descr="FLOWERS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6" y="3696"/>
              <a:ext cx="864" cy="62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55" name="AutoShape 11"/>
          <p:cNvSpPr/>
          <p:nvPr/>
        </p:nvSpPr>
        <p:spPr>
          <a:xfrm>
            <a:off x="2209800" y="381000"/>
            <a:ext cx="762000" cy="7620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sp>
        <p:nvSpPr>
          <p:cNvPr id="2056" name="AutoShape 11"/>
          <p:cNvSpPr/>
          <p:nvPr/>
        </p:nvSpPr>
        <p:spPr>
          <a:xfrm>
            <a:off x="9144000" y="304800"/>
            <a:ext cx="838200" cy="838200"/>
          </a:xfrm>
          <a:prstGeom prst="star32">
            <a:avLst>
              <a:gd name="adj" fmla="val 21352"/>
            </a:avLst>
          </a:prstGeom>
          <a:solidFill>
            <a:srgbClr val="FFFF00"/>
          </a:solidFill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sp>
        <p:nvSpPr>
          <p:cNvPr id="2057" name="Text Box 20"/>
          <p:cNvSpPr txBox="1"/>
          <p:nvPr/>
        </p:nvSpPr>
        <p:spPr>
          <a:xfrm>
            <a:off x="4124325" y="4679315"/>
            <a:ext cx="5562600" cy="10147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 viên : </a:t>
            </a:r>
            <a:r>
              <a:rPr 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Ngọc</a:t>
            </a:r>
            <a:r>
              <a:rPr lang="en-US"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Diễm</a:t>
            </a:r>
            <a:endParaRPr sz="2400" b="1" dirty="0">
              <a:solidFill>
                <a:srgbClr val="66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sz="2400" b="1" dirty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Lớp: </a:t>
            </a:r>
            <a:r>
              <a:rPr sz="2400" b="1" dirty="0" smtClean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en-US" sz="2400" b="1" dirty="0">
                <a:solidFill>
                  <a:srgbClr val="66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2400" b="1" dirty="0">
              <a:solidFill>
                <a:srgbClr val="6600CC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8" name="WordArt 4"/>
          <p:cNvSpPr>
            <a:spLocks noTextEdit="1"/>
          </p:cNvSpPr>
          <p:nvPr/>
        </p:nvSpPr>
        <p:spPr>
          <a:xfrm>
            <a:off x="3821113" y="3428184"/>
            <a:ext cx="5486400" cy="9525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r>
              <a:rPr lang="en-US" sz="3200" b="1" dirty="0" err="1"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3200" b="1" dirty="0"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: T</a:t>
            </a:r>
            <a:r>
              <a:rPr lang="vi-VN" altLang="en-US" sz="3200" b="1" dirty="0"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ự nhiên và xã hội</a:t>
            </a:r>
          </a:p>
        </p:txBody>
      </p:sp>
      <p:sp>
        <p:nvSpPr>
          <p:cNvPr id="2059" name="Text Box 20"/>
          <p:cNvSpPr txBox="1"/>
          <p:nvPr/>
        </p:nvSpPr>
        <p:spPr>
          <a:xfrm>
            <a:off x="2543651" y="438033"/>
            <a:ext cx="734441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PHÒNG GD&amp;ĐT TH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ÀNH PHỐ</a:t>
            </a: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TÂN UYÊN</a:t>
            </a:r>
          </a:p>
          <a:p>
            <a:pPr algn="ctr" eaLnBrk="1" hangingPunct="1">
              <a:spcBef>
                <a:spcPct val="50000"/>
              </a:spcBef>
            </a:pPr>
            <a:r>
              <a:rPr sz="2800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TIỂU HỌC THÁI HÒA A</a:t>
            </a:r>
            <a:endParaRPr sz="2800" b="1" dirty="0">
              <a:solidFill>
                <a:srgbClr val="0000FF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8579" y="287079"/>
            <a:ext cx="11774844" cy="6422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609" y="-229735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85" y="358140"/>
            <a:ext cx="11837035" cy="478663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1860698" y="5330676"/>
            <a:ext cx="8722510" cy="970159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/>
              <a:t>Đây là các hình ảnh trong Ngày hội đọc sách của trường bạn Minh và Hoa.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8579" y="287079"/>
            <a:ext cx="11774844" cy="6422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609" y="-229735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" y="2071370"/>
            <a:ext cx="11837035" cy="47866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76232" y="178574"/>
            <a:ext cx="5988800" cy="707886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655" y="765810"/>
            <a:ext cx="11525250" cy="132207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hội đọc sách ở trường Minh và Hoa đã diễn ra những hoạt động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>
            <a:fillRect/>
          </a:stretch>
        </p:blipFill>
        <p:spPr>
          <a:xfrm>
            <a:off x="2" y="-1"/>
            <a:ext cx="12191999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5397" y="2767279"/>
            <a:ext cx="99946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8579" y="287079"/>
            <a:ext cx="11774844" cy="6422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5" y="708338"/>
            <a:ext cx="11476990" cy="6001072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026946" y="5914024"/>
            <a:ext cx="2509283" cy="717698"/>
          </a:xfrm>
          <a:prstGeom prst="roundRect">
            <a:avLst/>
          </a:prstGeom>
          <a:solidFill>
            <a:srgbClr val="F60A9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7591646" y="453610"/>
            <a:ext cx="3710763" cy="717698"/>
          </a:xfrm>
          <a:prstGeom prst="roundRect">
            <a:avLst/>
          </a:prstGeom>
          <a:solidFill>
            <a:srgbClr val="F60A9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1113724" y="5991716"/>
            <a:ext cx="3432552" cy="717698"/>
          </a:xfrm>
          <a:prstGeom prst="roundRect">
            <a:avLst/>
          </a:prstGeom>
          <a:solidFill>
            <a:srgbClr val="F60A9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216954" y="708334"/>
            <a:ext cx="3012092" cy="717698"/>
          </a:xfrm>
          <a:prstGeom prst="roundRect">
            <a:avLst/>
          </a:prstGeom>
          <a:solidFill>
            <a:srgbClr val="F60A9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bldLvl="0" animBg="1"/>
      <p:bldP spid="12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051545" y="988828"/>
            <a:ext cx="7873130" cy="438061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39" y="1263445"/>
            <a:ext cx="1837960" cy="1837960"/>
          </a:xfrm>
          <a:prstGeom prst="rect">
            <a:avLst/>
          </a:prstGeom>
        </p:spPr>
      </p:pic>
      <p:pic>
        <p:nvPicPr>
          <p:cNvPr id="9" name="图片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6" y="2116944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61740" y="2671445"/>
            <a:ext cx="6483985" cy="1762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 hội đọc sách là sự kiện quan trọng trong các hoạt động ở trường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9480" y="1626720"/>
            <a:ext cx="266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4203" y="529844"/>
            <a:ext cx="9816341" cy="57983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420" y="739972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8" y="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29665" y="2287270"/>
            <a:ext cx="9208770" cy="1477010"/>
          </a:xfrm>
          <a:prstGeom prst="rect">
            <a:avLst/>
          </a:prstGeom>
          <a:noFill/>
        </p:spPr>
        <p:txBody>
          <a:bodyPr wrap="squar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67105">
              <a:defRPr/>
            </a:pPr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</a:t>
            </a:r>
            <a:r>
              <a:rPr lang="vi-VN" alt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oạt động</a:t>
            </a:r>
            <a:r>
              <a:rPr 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r>
              <a:rPr lang="vi-VN" altLang="en-US" sz="4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Ý nghĩa của 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gày hội đọc sách </a:t>
            </a:r>
            <a:endParaRPr kumimoji="0" lang="en-US" sz="44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6 L -4.79167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730" y="-548640"/>
            <a:ext cx="12895856" cy="7406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6406" y="2889280"/>
            <a:ext cx="506747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được gì qua việc đọc sách?</a:t>
            </a:r>
          </a:p>
        </p:txBody>
      </p:sp>
      <p:pic>
        <p:nvPicPr>
          <p:cNvPr id="7" name="Picture 6" descr="Happy Be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2616071"/>
            <a:ext cx="899160" cy="89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336" y="928222"/>
            <a:ext cx="7812804" cy="72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Ý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nghĩa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N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gày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hội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charset="0"/>
                <a:cs typeface="Arial" panose="020B0604020202020204" pitchFamily="34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1157" y="3529784"/>
            <a:ext cx="7080054" cy="178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khám phá thế giới, tìm hiểu về lịch sử, khoa 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học và nhiều điều lí thú,...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212" y="1874460"/>
            <a:ext cx="67197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được tham gia nhiều hoạt động, được đọc và biết thêm nhiều điều bổ ích.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2207424" y="6544748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1167021" y="5437339"/>
            <a:ext cx="466487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-2399417" y="6341324"/>
            <a:ext cx="819323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1109972" y="6403071"/>
            <a:ext cx="532885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769622" y="5557861"/>
            <a:ext cx="783179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2291798" y="5167461"/>
            <a:ext cx="269777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103065" y="6958193"/>
            <a:ext cx="233243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509236" y="7448267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2615017" y="7810792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850656" y="8505831"/>
            <a:ext cx="796021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2615017" y="7120945"/>
            <a:ext cx="458107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717293" y="9302141"/>
            <a:ext cx="233243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2059504" y="4260400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45" name="图片 44" descr="E:\素材\卡通\aeb4a621e2d7f065df69f93345c30099.pngaeb4a621e2d7f065df69f93345c3009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05" y="81244"/>
            <a:ext cx="2255520" cy="1644015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70041">
            <a:off x="8817610" y="401955"/>
            <a:ext cx="1316355" cy="1165860"/>
          </a:xfrm>
          <a:prstGeom prst="rect">
            <a:avLst/>
          </a:prstGeom>
        </p:spPr>
      </p:pic>
      <p:pic>
        <p:nvPicPr>
          <p:cNvPr id="28" name="Picture 5" descr="E:\素材\卡通\04b645dbbacbffa92a16145faa94bb3e.png04b645dbbacbffa92a16145faa94bb3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7320" y="4979670"/>
            <a:ext cx="5660390" cy="28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Khám phá"/>
          <p:cNvSpPr txBox="1"/>
          <p:nvPr/>
        </p:nvSpPr>
        <p:spPr>
          <a:xfrm>
            <a:off x="2708067" y="2576715"/>
            <a:ext cx="6377052" cy="1527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3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93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335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4203" y="529844"/>
            <a:ext cx="9816341" cy="57983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420" y="739972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8" y="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531456" y="2287170"/>
            <a:ext cx="8441884" cy="1477010"/>
          </a:xfrm>
          <a:prstGeom prst="rect">
            <a:avLst/>
          </a:prstGeom>
          <a:noFill/>
        </p:spPr>
        <p:txBody>
          <a:bodyPr wrap="squar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67105">
              <a:defRPr/>
            </a:pPr>
            <a:r>
              <a:rPr kumimoji="0" lang="vi-VN" sz="4400" b="1" i="0" u="none" strike="noStrike" kern="1200" cap="none" spc="0" normalizeH="0" baseline="0" noProof="0" dirty="0"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 động 3: 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 Ngày hội đọc sách của trường em</a:t>
            </a:r>
            <a:endParaRPr kumimoji="0" lang="vi-VN" sz="44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3.7037E-6 L -4.79167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48" y="-4863"/>
            <a:ext cx="3419573" cy="58208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0464" y="1751861"/>
            <a:ext cx="5824220" cy="1615440"/>
          </a:xfrm>
          <a:prstGeom prst="rect">
            <a:avLst/>
          </a:prstGeom>
          <a:noFill/>
        </p:spPr>
        <p:txBody>
          <a:bodyPr wrap="non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7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sz="97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sz="97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sz="97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14" y="4687937"/>
            <a:ext cx="6408837" cy="2019938"/>
          </a:xfrm>
          <a:prstGeom prst="rect">
            <a:avLst/>
          </a:prstGeom>
        </p:spPr>
      </p:pic>
      <p:pic>
        <p:nvPicPr>
          <p:cNvPr id="6" name="Bkgr tên lử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665" y="1751861"/>
            <a:ext cx="1677139" cy="1677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53715"/>
            <a:ext cx="5749925" cy="2920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4070" y="3099435"/>
            <a:ext cx="6298565" cy="2902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4849" y="553789"/>
            <a:ext cx="5405549" cy="2388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433" y="553790"/>
            <a:ext cx="5916493" cy="2388163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490220" y="6164580"/>
            <a:ext cx="11134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hội đọc sách của trường em diễn ra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216910"/>
            <a:ext cx="5749925" cy="2757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4070" y="3227705"/>
            <a:ext cx="6298565" cy="2774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740400" cy="2788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435" y="0"/>
            <a:ext cx="6298565" cy="2788285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94615" y="6164580"/>
            <a:ext cx="12162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thích nhất hoạt động nào?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hoạt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216910"/>
            <a:ext cx="5749925" cy="2757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4070" y="3227705"/>
            <a:ext cx="6298565" cy="2774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740400" cy="2788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93435" y="0"/>
            <a:ext cx="6298565" cy="2788285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941070" y="6164580"/>
            <a:ext cx="12162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</a:t>
            </a:r>
            <a:r>
              <a:rPr lang="vi-VN" altLang="en-US" sz="36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nhận xét gì về sự tham gia của các bạn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4203" y="529844"/>
            <a:ext cx="9816341" cy="57983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420" y="739972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8" y="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402455" y="774700"/>
            <a:ext cx="2661285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9"/>
          <p:cNvSpPr txBox="1"/>
          <p:nvPr/>
        </p:nvSpPr>
        <p:spPr>
          <a:xfrm>
            <a:off x="1479550" y="1360170"/>
            <a:ext cx="82245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vi-VN" sz="3600" b="1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Ngày hội đọc sách là hoạt động thường diễn ra ở trường học.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6850" y="2587625"/>
            <a:ext cx="8321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buFont typeface="Arial" panose="020B0604020202020204" pitchFamily="34" charset="0"/>
              <a:buNone/>
              <a:defRPr/>
            </a:pPr>
            <a:r>
              <a:rPr lang="vi-VN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Tùy vào điều kiện mà mỗi trường có cách tổ chức Ngày hội đọc sách phù hợp. </a:t>
            </a:r>
            <a:endParaRPr lang="vi-VN" sz="3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0325" y="3783965"/>
            <a:ext cx="8718550" cy="200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- Thông qua các hoạt động trong Ngày hội đọc sách sẽ giúp các em nâng cao ý thức về việc đọc sách.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908"/>
            <a:ext cx="12453409" cy="70259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329395" y="2361505"/>
            <a:ext cx="837598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Mở rộng vốn từ </a:t>
            </a:r>
            <a:r>
              <a:rPr kumimoji="0" lang="vi-VN" alt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kumimoji="0" lang="en-US" sz="4000" b="1" i="0" strike="noStrike" kern="1200" cap="none" spc="0" normalizeH="0" baseline="0" noProof="0" dirty="0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Cải thiện trí nhớ</a:t>
            </a:r>
            <a:r>
              <a:rPr kumimoji="0" lang="vi-VN" alt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giải trí</a:t>
            </a:r>
            <a:endParaRPr kumimoji="0" lang="en-US" sz="4000" b="1" i="0" strike="noStrike" kern="1200" cap="none" spc="0" normalizeH="0" baseline="0" noProof="0" dirty="0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altLang="vi-VN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iết</a:t>
            </a:r>
            <a:r>
              <a:rPr lang="en-US" alt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alt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bổ</a:t>
            </a:r>
            <a:r>
              <a:rPr lang="en-US" altLang="vi-V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endParaRPr kumimoji="0" lang="en-US" altLang="vi-VN" sz="4000" b="1" i="0" strike="noStrike" kern="1200" cap="none" spc="0" normalizeH="0" baseline="0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74810" y="1453085"/>
            <a:ext cx="827126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 đọc sách đem lại lợi ích gì?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756" y="1908022"/>
            <a:ext cx="657010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nào được chọn là Ngày Sách Việt Nam?</a:t>
            </a:r>
          </a:p>
        </p:txBody>
      </p:sp>
      <p:pic>
        <p:nvPicPr>
          <p:cNvPr id="12" name="Picture 11" descr="Shape, icon, arrow&#10;&#10;Description automatically generated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39" y="0"/>
            <a:ext cx="1401775" cy="1401775"/>
          </a:xfrm>
          <a:prstGeom prst="rect">
            <a:avLst/>
          </a:prstGeom>
        </p:spPr>
      </p:pic>
      <p:pic>
        <p:nvPicPr>
          <p:cNvPr id="14" name="Picture 13" descr="Happy Be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683302"/>
            <a:ext cx="899160" cy="8991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2" y="351101"/>
            <a:ext cx="10182373" cy="4647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任意多边形: 形状 4"/>
          <p:cNvSpPr/>
          <p:nvPr/>
        </p:nvSpPr>
        <p:spPr>
          <a:xfrm>
            <a:off x="1835747" y="132832"/>
            <a:ext cx="9236773" cy="618088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8" name="图片 7" descr="图片包含 玩偶, 玩具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" y="3550590"/>
            <a:ext cx="2235335" cy="22781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  <p:pic>
        <p:nvPicPr>
          <p:cNvPr id="18" name="图片 17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545172" y="4932129"/>
            <a:ext cx="273050" cy="292100"/>
          </a:xfrm>
          <a:prstGeom prst="rect">
            <a:avLst/>
          </a:prstGeom>
        </p:spPr>
      </p:pic>
      <p:pic>
        <p:nvPicPr>
          <p:cNvPr id="19" name="图片 18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0116688" y="4778236"/>
            <a:ext cx="398280" cy="426067"/>
          </a:xfrm>
          <a:prstGeom prst="rect">
            <a:avLst/>
          </a:prstGeom>
        </p:spPr>
      </p:pic>
      <p:pic>
        <p:nvPicPr>
          <p:cNvPr id="20" name="图片 1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047566" y="5070843"/>
            <a:ext cx="398280" cy="426067"/>
          </a:xfrm>
          <a:prstGeom prst="rect">
            <a:avLst/>
          </a:prstGeom>
        </p:spPr>
      </p:pic>
      <p:pic>
        <p:nvPicPr>
          <p:cNvPr id="21" name="图片 20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106477" y="5150395"/>
            <a:ext cx="647832" cy="6930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>
            <a:fillRect/>
          </a:stretch>
        </p:blipFill>
        <p:spPr>
          <a:xfrm>
            <a:off x="2604149" y="1878371"/>
            <a:ext cx="7512539" cy="2212258"/>
          </a:xfrm>
          <a:prstGeom prst="rect">
            <a:avLst/>
          </a:prstGeom>
        </p:spPr>
      </p:pic>
      <p:sp>
        <p:nvSpPr>
          <p:cNvPr id="3" name="Right Arrow 2">
            <a:hlinkClick r:id="" action="ppaction://noaction"/>
          </p:cNvPr>
          <p:cNvSpPr/>
          <p:nvPr/>
        </p:nvSpPr>
        <p:spPr>
          <a:xfrm>
            <a:off x="11072668" y="582843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5436" y="761445"/>
            <a:ext cx="907300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– AI ĐÚNG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6062" y="1837332"/>
            <a:ext cx="11199505" cy="2237658"/>
            <a:chOff x="-652023" y="682399"/>
            <a:chExt cx="9602840" cy="2237658"/>
          </a:xfrm>
        </p:grpSpPr>
        <p:sp>
          <p:nvSpPr>
            <p:cNvPr id="4" name="TextBox 3"/>
            <p:cNvSpPr txBox="1"/>
            <p:nvPr/>
          </p:nvSpPr>
          <p:spPr>
            <a:xfrm>
              <a:off x="-652023" y="682399"/>
              <a:ext cx="960284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vi-VN" alt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oạt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gày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8855" y="1235879"/>
              <a:ext cx="3431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972" y="1844824"/>
              <a:ext cx="3431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8854" y="2396837"/>
              <a:ext cx="3431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sách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415436" y="3569915"/>
            <a:ext cx="591248" cy="5593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64544" y="1751345"/>
            <a:ext cx="7909000" cy="2236408"/>
            <a:chOff x="275571" y="682399"/>
            <a:chExt cx="6378377" cy="2236408"/>
          </a:xfrm>
        </p:grpSpPr>
        <p:sp>
          <p:nvSpPr>
            <p:cNvPr id="4" name="TextBox 3"/>
            <p:cNvSpPr txBox="1"/>
            <p:nvPr/>
          </p:nvSpPr>
          <p:spPr>
            <a:xfrm>
              <a:off x="275571" y="682399"/>
              <a:ext cx="63783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8855" y="1235879"/>
              <a:ext cx="343170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 21 tháng 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7972" y="1844824"/>
              <a:ext cx="343170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Ngày 21 tháng 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8854" y="2396837"/>
              <a:ext cx="343170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Ngày 20 tháng 10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1042539" y="2925656"/>
            <a:ext cx="591248" cy="5593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2"/>
          <p:cNvSpPr txBox="1"/>
          <p:nvPr/>
        </p:nvSpPr>
        <p:spPr>
          <a:xfrm>
            <a:off x="1338163" y="647725"/>
            <a:ext cx="907300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– AI 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08074"/>
            <a:ext cx="12211417" cy="60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88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9643" y="1823620"/>
            <a:ext cx="6024949" cy="2210232"/>
            <a:chOff x="275571" y="682399"/>
            <a:chExt cx="4832513" cy="2210232"/>
          </a:xfrm>
        </p:grpSpPr>
        <p:sp>
          <p:nvSpPr>
            <p:cNvPr id="4" name="TextBox 3"/>
            <p:cNvSpPr txBox="1"/>
            <p:nvPr/>
          </p:nvSpPr>
          <p:spPr>
            <a:xfrm>
              <a:off x="275571" y="682399"/>
              <a:ext cx="4832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đem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lợi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ích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66645" y="1274854"/>
              <a:ext cx="4381902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altLang="en-US" sz="28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 được nhiều điều bổ ích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7358" y="1867135"/>
              <a:ext cx="3431704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alt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Mở rộng vốn từ ngữ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7028" y="2369411"/>
              <a:ext cx="34317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1286648" y="3530326"/>
            <a:ext cx="591248" cy="5593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2"/>
          <p:cNvSpPr txBox="1"/>
          <p:nvPr/>
        </p:nvSpPr>
        <p:spPr>
          <a:xfrm>
            <a:off x="1286648" y="613339"/>
            <a:ext cx="907300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– AI ĐÚNG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/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488332" y="3034816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1680571" y="4002312"/>
            <a:ext cx="924590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lvl="0" indent="-342900" algn="just" defTabSz="457200">
              <a:buFont typeface="Arial" panose="020B0604020202020204" pitchFamily="34" charset="0"/>
              <a:buChar char="•"/>
              <a:defRPr/>
            </a:pPr>
            <a:r>
              <a:rPr lang="vi-VN" altLang="zh-CN" sz="3600" dirty="0">
                <a:solidFill>
                  <a:srgbClr val="0064D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Thực hành đọc kĩ lại cuốn sách mà em yêu thích để chuẩn bị giới thiệu ở tiết học sau.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602740" y="2096135"/>
            <a:ext cx="8853805" cy="360553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Kính c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húc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 quý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201420" y="4116070"/>
            <a:ext cx="10817225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em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ngoan, học tốt!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3" grpId="1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>
              <a:fillRect/>
            </a:stretch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738566"/>
            <a:ext cx="7208728" cy="173664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thích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sách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28154" y="638385"/>
            <a:ext cx="803962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82" y="4113601"/>
            <a:ext cx="1944009" cy="27344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4" y="1990969"/>
            <a:ext cx="4519010" cy="21229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5" y="4113602"/>
            <a:ext cx="4037431" cy="2744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91" y="2317268"/>
            <a:ext cx="6148029" cy="3970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"/>
          <p:cNvSpPr txBox="1"/>
          <p:nvPr/>
        </p:nvSpPr>
        <p:spPr>
          <a:xfrm>
            <a:off x="518160" y="592402"/>
            <a:ext cx="1156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36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 nhiên và xã hội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hội đọc sách của chúng em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lowchart: Alternate Process 71"/>
          <p:cNvSpPr/>
          <p:nvPr/>
        </p:nvSpPr>
        <p:spPr>
          <a:xfrm>
            <a:off x="4009981" y="771212"/>
            <a:ext cx="3835020" cy="707886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đạt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383" y="1962329"/>
            <a:ext cx="10702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</a:rPr>
              <a:t> - Kể được hoạt động trong ngày hội đọc sách và nêu được ý nghĩa của sự kiện này.</a:t>
            </a:r>
          </a:p>
          <a:p>
            <a:r>
              <a:rPr lang="vi-VN" sz="3500" dirty="0">
                <a:latin typeface="+mj-lt"/>
              </a:rPr>
              <a:t>   - Nhận xét được sự tham gia của các bạn và chia sẻ được cảm nhận của bản thân trong ngày hội đọc sách.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3671" y="4270653"/>
            <a:ext cx="10869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dirty="0">
                <a:latin typeface="+mj-lt"/>
              </a:rPr>
              <a:t> - Tích cực đọc sách và tham gia vào các hoạt động trong ngày hội này.</a:t>
            </a:r>
          </a:p>
          <a:p>
            <a:r>
              <a:rPr lang="vi-VN" sz="3500" dirty="0">
                <a:latin typeface="+mj-lt"/>
              </a:rPr>
              <a:t>   - Tuyên truyền cho hoạt động đọc sách, yêu quý sách và tự giác đọc, học tập những điều hay từ sách.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-2207424" y="6544748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5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 bwMode="auto">
          <a:xfrm>
            <a:off x="-1167021" y="5437339"/>
            <a:ext cx="466487" cy="466656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 bwMode="auto">
          <a:xfrm>
            <a:off x="-2399417" y="6341324"/>
            <a:ext cx="819323" cy="819619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 bwMode="auto">
          <a:xfrm>
            <a:off x="-1109972" y="6403071"/>
            <a:ext cx="532885" cy="533079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-1769622" y="5557861"/>
            <a:ext cx="783179" cy="783463"/>
          </a:xfrm>
          <a:prstGeom prst="ellipse">
            <a:avLst/>
          </a:prstGeom>
          <a:solidFill>
            <a:srgbClr val="FFFF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-2291798" y="5167461"/>
            <a:ext cx="269777" cy="269876"/>
          </a:xfrm>
          <a:prstGeom prst="ellipse">
            <a:avLst/>
          </a:prstGeom>
          <a:solidFill>
            <a:srgbClr val="FFFFFF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-1103065" y="6958193"/>
            <a:ext cx="233243" cy="233327"/>
          </a:xfrm>
          <a:prstGeom prst="ellipse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 bwMode="auto">
          <a:xfrm>
            <a:off x="-1509236" y="7448267"/>
            <a:ext cx="1151979" cy="1152395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55000">
                <a:srgbClr val="FFFFFF">
                  <a:alpha val="2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 bwMode="auto">
          <a:xfrm>
            <a:off x="-2615017" y="7810792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rgbClr val="FFFFFF">
                  <a:alpha val="3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 bwMode="auto">
          <a:xfrm>
            <a:off x="-1850656" y="8505831"/>
            <a:ext cx="796021" cy="796309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3" name="椭圆 22"/>
          <p:cNvSpPr/>
          <p:nvPr/>
        </p:nvSpPr>
        <p:spPr bwMode="auto">
          <a:xfrm>
            <a:off x="-2615017" y="7120945"/>
            <a:ext cx="458107" cy="458272"/>
          </a:xfrm>
          <a:prstGeom prst="ellipse">
            <a:avLst/>
          </a:prstGeom>
          <a:solidFill>
            <a:srgbClr val="FFFFFF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 bwMode="auto">
          <a:xfrm>
            <a:off x="-717293" y="9302141"/>
            <a:ext cx="233243" cy="233327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5000"/>
                </a:schemeClr>
              </a:gs>
              <a:gs pos="50000">
                <a:srgbClr val="FFFFFF">
                  <a:alpha val="35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5" name="椭圆 24"/>
          <p:cNvSpPr/>
          <p:nvPr/>
        </p:nvSpPr>
        <p:spPr bwMode="auto">
          <a:xfrm>
            <a:off x="-2059504" y="4260400"/>
            <a:ext cx="764361" cy="76463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50000">
                <a:srgbClr val="FFFFFF">
                  <a:alpha val="40000"/>
                </a:srgbClr>
              </a:gs>
              <a:gs pos="7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906" tIns="60953" rIns="121906" bIns="60953" numCol="1" rtlCol="0" anchor="ctr" anchorCtr="0" compatLnSpc="1"/>
          <a:lstStyle/>
          <a:p>
            <a:pPr marL="0" marR="0" lvl="0" indent="0" algn="l" defTabSz="693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45" name="图片 44" descr="E:\素材\卡通\aeb4a621e2d7f065df69f93345c30099.pngaeb4a621e2d7f065df69f93345c3009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05" y="81244"/>
            <a:ext cx="2255520" cy="1644015"/>
          </a:xfrm>
          <a:prstGeom prst="rect">
            <a:avLst/>
          </a:prstGeom>
        </p:spPr>
      </p:pic>
      <p:pic>
        <p:nvPicPr>
          <p:cNvPr id="40" name="图片 39" descr="E:\素材\卡通\d8f30c83bd9d942f3dd05cea04464aee.pngd8f30c83bd9d942f3dd05cea04464ae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70041">
            <a:off x="8817610" y="401955"/>
            <a:ext cx="1316355" cy="1165860"/>
          </a:xfrm>
          <a:prstGeom prst="rect">
            <a:avLst/>
          </a:prstGeom>
        </p:spPr>
      </p:pic>
      <p:pic>
        <p:nvPicPr>
          <p:cNvPr id="28" name="Picture 5" descr="E:\素材\卡通\04b645dbbacbffa92a16145faa94bb3e.png04b645dbbacbffa92a16145faa94bb3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7320" y="4979670"/>
            <a:ext cx="5660390" cy="28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Kí hiệu - Khám phá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65" y="1870070"/>
            <a:ext cx="2605257" cy="2605257"/>
          </a:xfrm>
          <a:prstGeom prst="rect">
            <a:avLst/>
          </a:prstGeom>
        </p:spPr>
      </p:pic>
      <p:sp>
        <p:nvSpPr>
          <p:cNvPr id="27" name="Khám phá"/>
          <p:cNvSpPr txBox="1"/>
          <p:nvPr/>
        </p:nvSpPr>
        <p:spPr>
          <a:xfrm>
            <a:off x="4217378" y="2397059"/>
            <a:ext cx="6377052" cy="1527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335" b="0" i="0" u="none" strike="noStrike" kern="1200" cap="none" spc="0" normalizeH="0" baseline="0" noProof="0" dirty="0" err="1">
                <a:ln>
                  <a:noFill/>
                </a:ln>
                <a:solidFill>
                  <a:srgbClr val="F0598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9335" b="0" i="0" u="none" strike="noStrike" kern="1200" cap="none" spc="0" normalizeH="0" baseline="0" noProof="0" dirty="0">
                <a:ln>
                  <a:noFill/>
                </a:ln>
                <a:solidFill>
                  <a:srgbClr val="F0598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335" b="0" i="0" u="none" strike="noStrike" kern="1200" cap="none" spc="0" normalizeH="0" baseline="0" noProof="0" dirty="0" err="1">
                <a:ln>
                  <a:noFill/>
                </a:ln>
                <a:solidFill>
                  <a:srgbClr val="F0598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9335" b="0" i="0" u="none" strike="noStrike" kern="1200" cap="none" spc="0" normalizeH="0" baseline="0" noProof="0" dirty="0">
              <a:ln>
                <a:noFill/>
              </a:ln>
              <a:solidFill>
                <a:srgbClr val="F0598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4203" y="529844"/>
            <a:ext cx="9816341" cy="57983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420" y="739972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8" y="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323280" y="2287170"/>
            <a:ext cx="8650060" cy="1477010"/>
          </a:xfrm>
          <a:prstGeom prst="rect">
            <a:avLst/>
          </a:prstGeom>
          <a:noFill/>
        </p:spPr>
        <p:txBody>
          <a:bodyPr wrap="square" lIns="123632" tIns="61814" rIns="123632" bIns="618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 defTabSz="967105"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</a:t>
            </a:r>
            <a:r>
              <a:rPr lang="vi-VN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oạt động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r>
              <a:rPr lang="vi-VN" altLang="en-US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- 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N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sách</a:t>
            </a:r>
            <a:endParaRPr kumimoji="0" lang="en-US" sz="44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712</Words>
  <Application>Microsoft Office PowerPoint</Application>
  <PresentationFormat>Widescreen</PresentationFormat>
  <Paragraphs>89</Paragraphs>
  <Slides>32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Microsoft YaHei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黑体</vt:lpstr>
      <vt:lpstr>Times New Roman</vt:lpstr>
      <vt:lpstr>字魂59号-创粗黑</vt:lpstr>
      <vt:lpstr>等线</vt:lpstr>
      <vt:lpstr>1_Office Theme</vt:lpstr>
      <vt:lpstr>2_Office Theme</vt:lpstr>
      <vt:lpstr>5_Office Theme</vt:lpstr>
      <vt:lpstr>Communications and Dialogues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Windows User</cp:lastModifiedBy>
  <cp:revision>34</cp:revision>
  <dcterms:created xsi:type="dcterms:W3CDTF">2021-06-02T05:01:00Z</dcterms:created>
  <dcterms:modified xsi:type="dcterms:W3CDTF">2023-10-19T07:55:13Z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41E80C1C66C0423F902ED9B672AA0DE7_12</vt:lpwstr>
  </property>
</Properties>
</file>