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gUbZ3eNrDmpvx4LckrIwBNnRx/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6" name="Google Shape;246;p15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6" name="Google Shape;256;p16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5" name="Google Shape;265;p17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4" name="Google Shape;274;p18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0" name="Google Shape;310;p2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0" name="Google Shape;320;p24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16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23.jpg"/><Relationship Id="rId5" Type="http://schemas.openxmlformats.org/officeDocument/2006/relationships/image" Target="../media/image36.jpg"/><Relationship Id="rId6" Type="http://schemas.openxmlformats.org/officeDocument/2006/relationships/image" Target="../media/image44.jpg"/><Relationship Id="rId7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4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23.jpg"/><Relationship Id="rId5" Type="http://schemas.openxmlformats.org/officeDocument/2006/relationships/image" Target="../media/image36.jpg"/><Relationship Id="rId6" Type="http://schemas.openxmlformats.org/officeDocument/2006/relationships/image" Target="../media/image17.jpg"/><Relationship Id="rId7" Type="http://schemas.openxmlformats.org/officeDocument/2006/relationships/image" Target="../media/image44.jpg"/><Relationship Id="rId8" Type="http://schemas.openxmlformats.org/officeDocument/2006/relationships/image" Target="../media/image4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3.png"/><Relationship Id="rId4" Type="http://schemas.openxmlformats.org/officeDocument/2006/relationships/image" Target="../media/image5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3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3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3.png"/><Relationship Id="rId4" Type="http://schemas.openxmlformats.org/officeDocument/2006/relationships/image" Target="../media/image53.png"/><Relationship Id="rId5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jpg"/><Relationship Id="rId4" Type="http://schemas.openxmlformats.org/officeDocument/2006/relationships/image" Target="../media/image46.jpg"/><Relationship Id="rId5" Type="http://schemas.openxmlformats.org/officeDocument/2006/relationships/image" Target="../media/image3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jpg"/><Relationship Id="rId4" Type="http://schemas.openxmlformats.org/officeDocument/2006/relationships/image" Target="../media/image43.jpg"/><Relationship Id="rId5" Type="http://schemas.openxmlformats.org/officeDocument/2006/relationships/image" Target="../media/image41.jpg"/><Relationship Id="rId6" Type="http://schemas.openxmlformats.org/officeDocument/2006/relationships/image" Target="../media/image4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3.png"/><Relationship Id="rId4" Type="http://schemas.openxmlformats.org/officeDocument/2006/relationships/image" Target="../media/image53.png"/><Relationship Id="rId5" Type="http://schemas.openxmlformats.org/officeDocument/2006/relationships/image" Target="../media/image5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3.png"/><Relationship Id="rId4" Type="http://schemas.openxmlformats.org/officeDocument/2006/relationships/image" Target="../media/image53.png"/><Relationship Id="rId5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4.jpg"/><Relationship Id="rId4" Type="http://schemas.openxmlformats.org/officeDocument/2006/relationships/image" Target="../media/image5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7.png"/><Relationship Id="rId4" Type="http://schemas.openxmlformats.org/officeDocument/2006/relationships/image" Target="../media/image56.png"/><Relationship Id="rId5" Type="http://schemas.openxmlformats.org/officeDocument/2006/relationships/image" Target="../media/image55.png"/><Relationship Id="rId6" Type="http://schemas.openxmlformats.org/officeDocument/2006/relationships/image" Target="../media/image5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png"/><Relationship Id="rId4" Type="http://schemas.openxmlformats.org/officeDocument/2006/relationships/image" Target="../media/image4.png"/><Relationship Id="rId5" Type="http://schemas.openxmlformats.org/officeDocument/2006/relationships/image" Target="../media/image14.jpg"/><Relationship Id="rId6" Type="http://schemas.openxmlformats.org/officeDocument/2006/relationships/image" Target="../media/image5.png"/><Relationship Id="rId7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4.png"/><Relationship Id="rId5" Type="http://schemas.openxmlformats.org/officeDocument/2006/relationships/image" Target="../media/image14.jpg"/><Relationship Id="rId6" Type="http://schemas.openxmlformats.org/officeDocument/2006/relationships/image" Target="../media/image52.png"/><Relationship Id="rId7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3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3.png"/><Relationship Id="rId4" Type="http://schemas.openxmlformats.org/officeDocument/2006/relationships/image" Target="../media/image53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23.jpg"/><Relationship Id="rId5" Type="http://schemas.openxmlformats.org/officeDocument/2006/relationships/image" Target="../media/image36.jpg"/><Relationship Id="rId6" Type="http://schemas.openxmlformats.org/officeDocument/2006/relationships/image" Target="../media/image17.jpg"/><Relationship Id="rId7" Type="http://schemas.openxmlformats.org/officeDocument/2006/relationships/image" Target="../media/image44.jpg"/><Relationship Id="rId8" Type="http://schemas.openxmlformats.org/officeDocument/2006/relationships/image" Target="../media/image4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49953" y="2310723"/>
            <a:ext cx="12209444" cy="3679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765" y="2745679"/>
            <a:ext cx="4906376" cy="398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267389" y="3938038"/>
            <a:ext cx="3773430" cy="27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741595" y="526958"/>
            <a:ext cx="3603548" cy="198670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686539" y="298677"/>
            <a:ext cx="1080147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DỰ GIỜ THĂM LỚP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89612" y="1574296"/>
            <a:ext cx="2005965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98334" y="1951940"/>
            <a:ext cx="10912870" cy="773478"/>
          </a:xfrm>
          <a:prstGeom prst="rect">
            <a:avLst/>
          </a:prstGeom>
          <a:noFill/>
          <a:ln>
            <a:noFill/>
          </a:ln>
        </p:spPr>
        <p:txBody>
          <a:bodyPr anchorCtr="0" anchor="t" bIns="53800" lIns="107625" spcFirstLastPara="1" rIns="107625" wrap="square" tIns="538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Tự nhiên và Xã hội lớp 2</a:t>
            </a:r>
            <a:endParaRPr b="1" i="0" sz="3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2861953" y="3210817"/>
            <a:ext cx="5980641" cy="985396"/>
          </a:xfrm>
          <a:prstGeom prst="rect">
            <a:avLst/>
          </a:prstGeom>
          <a:noFill/>
          <a:ln>
            <a:noFill/>
          </a:ln>
        </p:spPr>
        <p:txBody>
          <a:bodyPr anchorCtr="0" anchor="t" bIns="53800" lIns="107625" spcFirstLastPara="1" rIns="107625" wrap="square" tIns="53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 : </a:t>
            </a:r>
            <a:r>
              <a:rPr b="1" i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 Thị Ngọc Nhi</a:t>
            </a:r>
            <a:endParaRPr b="1" i="1" sz="36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97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378" y="2156346"/>
            <a:ext cx="3525160" cy="209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5325" y="2156346"/>
            <a:ext cx="3105099" cy="210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6593" y="1769497"/>
            <a:ext cx="3376479" cy="247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37261" y="4262540"/>
            <a:ext cx="4064582" cy="264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63882" y="1969419"/>
            <a:ext cx="773379" cy="74025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203" name="Google Shape;20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03467" y="1769497"/>
            <a:ext cx="775472" cy="74225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204" name="Google Shape;20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03713" y="4299572"/>
            <a:ext cx="1011924" cy="96857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205" name="Google Shape;205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332914" y="1671422"/>
            <a:ext cx="870159" cy="83288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06" name="Google Shape;206;p10"/>
          <p:cNvSpPr/>
          <p:nvPr/>
        </p:nvSpPr>
        <p:spPr>
          <a:xfrm>
            <a:off x="605699" y="76244"/>
            <a:ext cx="3713533" cy="1938992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Cô nhà bếp đang bê canh nóng, hai bạn đuổi bắt nhau xô vào cô  bát canh sẽ bị đổ vào người cô và câc bạn sẽ bị  bỏng.</a:t>
            </a:r>
            <a:endParaRPr/>
          </a:p>
        </p:txBody>
      </p:sp>
      <p:sp>
        <p:nvSpPr>
          <p:cNvPr id="207" name="Google Shape;207;p10"/>
          <p:cNvSpPr/>
          <p:nvPr/>
        </p:nvSpPr>
        <p:spPr>
          <a:xfrm>
            <a:off x="4678513" y="285008"/>
            <a:ext cx="3024892" cy="2308324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Ở bể bơi rất trơn, chạy nhảy sẽ  bị ngã gây chấn thương  ngã xuống bể bơi nếu không biết bơi sẽ bị đuối nước.</a:t>
            </a:r>
            <a:endParaRPr/>
          </a:p>
        </p:txBody>
      </p:sp>
      <p:sp>
        <p:nvSpPr>
          <p:cNvPr id="208" name="Google Shape;208;p10"/>
          <p:cNvSpPr/>
          <p:nvPr/>
        </p:nvSpPr>
        <p:spPr>
          <a:xfrm>
            <a:off x="8062686" y="76244"/>
            <a:ext cx="3728980" cy="1938992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Chơi đánh con quay trong giờ học thể dục có thể  quất  dây vào người khác, đầu nhọn con quay dễ đâm vào chân.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9207723" y="4766021"/>
            <a:ext cx="2984277" cy="156966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Nghịch nước sẽ bị ướt áo  dễ bị cảm lạnh; nghịch dụng cụ làm vườn có thể bị thương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463138" y="4061361"/>
            <a:ext cx="4774123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tình huống này rất nguy hiểm  cho bản thân và mọi người xung quanh.Vì vậy các con không được bắt chước và làm theo.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/>
          <p:nvPr>
            <p:ph type="title"/>
          </p:nvPr>
        </p:nvSpPr>
        <p:spPr>
          <a:xfrm>
            <a:off x="593766" y="365125"/>
            <a:ext cx="1076003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Khi tham gia các hoạt động đó con cần chú ý điều gì ?</a:t>
            </a:r>
            <a:endParaRPr/>
          </a:p>
        </p:txBody>
      </p:sp>
      <p:sp>
        <p:nvSpPr>
          <p:cNvPr id="216" name="Google Shape;216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Cần chú ý quan sát tránh nguy hiểm cho bản thân và cho người khác.</a:t>
            </a:r>
            <a:endParaRPr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919" y="-3972"/>
            <a:ext cx="5059679" cy="434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2579" y="0"/>
            <a:ext cx="4571999" cy="433638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/>
          <p:nvPr/>
        </p:nvSpPr>
        <p:spPr>
          <a:xfrm>
            <a:off x="1119884" y="4413504"/>
            <a:ext cx="973469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Tranh 4,tranh 6,  là những tình huống an toàn cho bản thân và mọi người xung quanh các con có thể thực hiện như các bạn nhé.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686" y="1309058"/>
            <a:ext cx="3593919" cy="252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1972" y="1309058"/>
            <a:ext cx="3262261" cy="258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4406" y="1346665"/>
            <a:ext cx="3425951" cy="258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8053" y="4188314"/>
            <a:ext cx="3545148" cy="264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53202" y="4188313"/>
            <a:ext cx="3452142" cy="264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18361" y="4188313"/>
            <a:ext cx="3304030" cy="258342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3"/>
          <p:cNvSpPr txBox="1"/>
          <p:nvPr/>
        </p:nvSpPr>
        <p:spPr>
          <a:xfrm>
            <a:off x="463296" y="280417"/>
            <a:ext cx="11728704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tranh các bạn đã tham gia những hoạt động nào?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 an toàn các con cần làm gì ?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/>
          <p:nvPr/>
        </p:nvSpPr>
        <p:spPr>
          <a:xfrm flipH="1">
            <a:off x="736269" y="1158240"/>
            <a:ext cx="9612971" cy="35778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 u="sng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trường chúng ta tham gia rất nhiều các hoạt động khác nhau.Để an toàn các con cần chú ý quan sát những tình huống để tránh  nguy hiểm có thể gây  ra cho bản thân và những người xung quanh.</a:t>
            </a:r>
            <a:endParaRPr/>
          </a:p>
        </p:txBody>
      </p:sp>
      <p:sp>
        <p:nvSpPr>
          <p:cNvPr id="241" name="Google Shape;241;p14"/>
          <p:cNvSpPr/>
          <p:nvPr/>
        </p:nvSpPr>
        <p:spPr>
          <a:xfrm>
            <a:off x="2327564" y="487680"/>
            <a:ext cx="45787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luận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Google Shape;2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2758" y="1158240"/>
            <a:ext cx="3440782" cy="474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47" id="248" name="Google Shape;24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20090" y="0"/>
            <a:ext cx="12202583" cy="670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48" id="249" name="Google Shape;24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620090" y="4187232"/>
            <a:ext cx="4948767" cy="287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5"/>
          <p:cNvSpPr txBox="1"/>
          <p:nvPr/>
        </p:nvSpPr>
        <p:spPr>
          <a:xfrm>
            <a:off x="373174" y="0"/>
            <a:ext cx="1046617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thực hành</a:t>
            </a:r>
            <a:endParaRPr sz="5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15"/>
          <p:cNvSpPr txBox="1"/>
          <p:nvPr/>
        </p:nvSpPr>
        <p:spPr>
          <a:xfrm>
            <a:off x="1454150" y="1141858"/>
            <a:ext cx="716448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 luận nhóm bốn và trả lời câu hỏi :</a:t>
            </a:r>
            <a:endParaRPr/>
          </a:p>
        </p:txBody>
      </p:sp>
      <p:sp>
        <p:nvSpPr>
          <p:cNvPr id="252" name="Google Shape;252;p15"/>
          <p:cNvSpPr txBox="1"/>
          <p:nvPr/>
        </p:nvSpPr>
        <p:spPr>
          <a:xfrm>
            <a:off x="-318499" y="2366124"/>
            <a:ext cx="12647488" cy="39703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1.Ở trường các bạn thường tham gia những hoạt động nào 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2.Nêu những tình huống  có thể gây nguy hiểm cho bản thân và người khác 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3.Cần làm gì để phòng tránh nguy hiểm khi tham gia các hoạt động ở trường ?</a:t>
            </a:r>
            <a:endParaRPr/>
          </a:p>
          <a:p>
            <a:pPr indent="-114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48" id="258" name="Google Shape;25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443" y="4492598"/>
            <a:ext cx="4948767" cy="2872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" id="259" name="Google Shape;25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5855" y="4591500"/>
            <a:ext cx="2773020" cy="22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6"/>
          <p:cNvSpPr/>
          <p:nvPr/>
        </p:nvSpPr>
        <p:spPr>
          <a:xfrm>
            <a:off x="118753" y="1401288"/>
            <a:ext cx="12366324" cy="3598224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tập: Học toán, học tiếng việt ,học hát ,học vẽ ,múa hát tập thể ..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Vui chơi : bịt mắt bắt dê, nhảy dây, đá cầu , trốn tìm ,kéo co ..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16"/>
          <p:cNvSpPr/>
          <p:nvPr/>
        </p:nvSpPr>
        <p:spPr>
          <a:xfrm>
            <a:off x="468651" y="565862"/>
            <a:ext cx="125688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1.Ở trường các bạn thường tham gia những hoạt động nào ?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48" id="267" name="Google Shape;26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76033"/>
            <a:ext cx="4948767" cy="2872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" id="268" name="Google Shape;26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95579" y="4537695"/>
            <a:ext cx="3478509" cy="260272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7"/>
          <p:cNvSpPr/>
          <p:nvPr/>
        </p:nvSpPr>
        <p:spPr>
          <a:xfrm>
            <a:off x="593766" y="1270660"/>
            <a:ext cx="11507190" cy="3871356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Chen lấn xô đẩy trong khi xếp hàng, khi chơi , trèo lên bàn ghế, 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 bóng trong lớp,bắn súng cao su ...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17"/>
          <p:cNvSpPr/>
          <p:nvPr/>
        </p:nvSpPr>
        <p:spPr>
          <a:xfrm>
            <a:off x="712519" y="376767"/>
            <a:ext cx="933400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2.Nêu những tình huống  có thể gây nguy hiểm cho bản thân và người khác 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47" id="276" name="Google Shape;27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2645" y="376767"/>
            <a:ext cx="12202583" cy="670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48" id="277" name="Google Shape;27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310" y="3839816"/>
            <a:ext cx="4948767" cy="2872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" id="278" name="Google Shape;27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4309" y="2616657"/>
            <a:ext cx="3795184" cy="357751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8"/>
          <p:cNvSpPr txBox="1"/>
          <p:nvPr/>
        </p:nvSpPr>
        <p:spPr>
          <a:xfrm>
            <a:off x="696037" y="941462"/>
            <a:ext cx="919032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Cần làm gì để phòng tránh nguy hiểm khi tham gia các hoạt động ở trường ?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032" y="319882"/>
            <a:ext cx="5076092" cy="3044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5355" y="125596"/>
            <a:ext cx="4994029" cy="30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17077" y="3364524"/>
            <a:ext cx="8792307" cy="3130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0" y="3505200"/>
            <a:ext cx="12420600" cy="33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21480" l="0" r="-2132" t="10124"/>
          <a:stretch/>
        </p:blipFill>
        <p:spPr>
          <a:xfrm>
            <a:off x="-76200" y="97129"/>
            <a:ext cx="12725400" cy="455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 b="21978" l="-1" r="-2198" t="18901"/>
          <a:stretch/>
        </p:blipFill>
        <p:spPr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1768874" y="97129"/>
            <a:ext cx="9140864" cy="838200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42950" lvl="0" marL="742950" marR="0" rtl="0" algn="ctr">
              <a:spcBef>
                <a:spcPts val="0"/>
              </a:spcBef>
              <a:spcAft>
                <a:spcPts val="0"/>
              </a:spcAft>
              <a:buClr>
                <a:srgbClr val="FC7876"/>
              </a:buClr>
              <a:buSzPts val="3600"/>
              <a:buFont typeface="Arial Rounded"/>
              <a:buAutoNum type="arabicPeriod"/>
            </a:pPr>
            <a:r>
              <a:rPr b="1" i="0" lang="en-US" sz="3600" u="none" cap="none" strike="noStrike">
                <a:solidFill>
                  <a:srgbClr val="FC7876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 động trò chơi (Xe bus yêu thương)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321" y="3352797"/>
            <a:ext cx="5702158" cy="332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4755" y="-1"/>
            <a:ext cx="5465983" cy="311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360" y="0"/>
            <a:ext cx="4772209" cy="311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51479" y="3118336"/>
            <a:ext cx="4598871" cy="334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00" name="Google Shape;300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046" y="0"/>
            <a:ext cx="11418277" cy="7127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"/>
          <p:cNvSpPr txBox="1"/>
          <p:nvPr>
            <p:ph type="title"/>
          </p:nvPr>
        </p:nvSpPr>
        <p:spPr>
          <a:xfrm>
            <a:off x="896815" y="-6777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06" name="Google Shape;306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46412" y="-250909"/>
            <a:ext cx="14657696" cy="7385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47" id="312" name="Google Shape;31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90437" y="129570"/>
            <a:ext cx="12202583" cy="670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48" id="313" name="Google Shape;31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3"/>
          <p:cNvSpPr/>
          <p:nvPr/>
        </p:nvSpPr>
        <p:spPr>
          <a:xfrm>
            <a:off x="795648" y="237506"/>
            <a:ext cx="687581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tham gia các hoạt động ở trường em ghi nhớ điều gì?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9983" y="-1478834"/>
            <a:ext cx="4602954" cy="554832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3"/>
          <p:cNvSpPr txBox="1"/>
          <p:nvPr/>
        </p:nvSpPr>
        <p:spPr>
          <a:xfrm>
            <a:off x="605641" y="1116282"/>
            <a:ext cx="6828311" cy="4168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</a:t>
            </a:r>
            <a:b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Kết luận </a:t>
            </a:r>
            <a:b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tham gia các hoạt động ở trường không nên đùa nghịch và chơi trò chơi nguy hiểm làm ảnh hưởng đến bản thân và người khác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47" id="322" name="Google Shape;32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2645" y="376767"/>
            <a:ext cx="12202583" cy="670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48" id="323" name="Google Shape;32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" id="324" name="Google Shape;32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61142" y="1075730"/>
            <a:ext cx="3795184" cy="677545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4"/>
          <p:cNvSpPr txBox="1"/>
          <p:nvPr/>
        </p:nvSpPr>
        <p:spPr>
          <a:xfrm>
            <a:off x="-1020233" y="1606062"/>
            <a:ext cx="101521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vận dụng</a:t>
            </a:r>
            <a:endParaRPr sz="5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946" y="162811"/>
            <a:ext cx="10365048" cy="336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6187" y="3523627"/>
            <a:ext cx="8668011" cy="338202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5"/>
          <p:cNvSpPr/>
          <p:nvPr/>
        </p:nvSpPr>
        <p:spPr>
          <a:xfrm>
            <a:off x="7839182" y="821932"/>
            <a:ext cx="3352800" cy="3991399"/>
          </a:xfrm>
          <a:prstGeom prst="cloudCallout">
            <a:avLst>
              <a:gd fmla="val -68559" name="adj1"/>
              <a:gd fmla="val 35264" name="adj2"/>
            </a:avLst>
          </a:prstGeom>
          <a:solidFill>
            <a:srgbClr val="F4B08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Nếu có mặt trong mỗi tình huống trên, con  sẽ nói gì với các bạn?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38" name="Google Shape;338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1" y="-1"/>
            <a:ext cx="12379568" cy="6646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7"/>
          <p:cNvSpPr/>
          <p:nvPr/>
        </p:nvSpPr>
        <p:spPr>
          <a:xfrm>
            <a:off x="1529034" y="501443"/>
            <a:ext cx="2467613" cy="99355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Tổng kết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7"/>
          <p:cNvSpPr txBox="1"/>
          <p:nvPr/>
        </p:nvSpPr>
        <p:spPr>
          <a:xfrm>
            <a:off x="546063" y="746889"/>
            <a:ext cx="11146536" cy="2048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 bài học hôm nay con cần ghi nhớ điều gì?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5" name="Google Shape;34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6906" y="-1582221"/>
            <a:ext cx="3052083" cy="599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8"/>
          <p:cNvPicPr preferRelativeResize="0"/>
          <p:nvPr/>
        </p:nvPicPr>
        <p:blipFill rotWithShape="1">
          <a:blip r:embed="rId3">
            <a:alphaModFix/>
          </a:blip>
          <a:srcRect b="9032" l="0" r="0" t="71035"/>
          <a:stretch/>
        </p:blipFill>
        <p:spPr>
          <a:xfrm>
            <a:off x="952500" y="6108702"/>
            <a:ext cx="10287000" cy="7447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1" name="Google Shape;351;p28"/>
          <p:cNvGrpSpPr/>
          <p:nvPr/>
        </p:nvGrpSpPr>
        <p:grpSpPr>
          <a:xfrm>
            <a:off x="952500" y="0"/>
            <a:ext cx="10287000" cy="368301"/>
            <a:chOff x="0" y="-127508"/>
            <a:chExt cx="12192000" cy="1361811"/>
          </a:xfrm>
        </p:grpSpPr>
        <p:sp>
          <p:nvSpPr>
            <p:cNvPr id="352" name="Google Shape;352;p28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AFDFFF"/>
            </a:solidFill>
            <a:ln cap="flat" cmpd="sng" w="12700">
              <a:solidFill>
                <a:srgbClr val="71C6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71C6FF"/>
            </a:solidFill>
            <a:ln cap="flat" cmpd="sng" w="12700">
              <a:solidFill>
                <a:srgbClr val="71C6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28"/>
          <p:cNvSpPr txBox="1"/>
          <p:nvPr/>
        </p:nvSpPr>
        <p:spPr>
          <a:xfrm>
            <a:off x="1742182" y="1136801"/>
            <a:ext cx="4585752" cy="637097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55" name="Google Shape;355;p28"/>
          <p:cNvSpPr txBox="1"/>
          <p:nvPr/>
        </p:nvSpPr>
        <p:spPr>
          <a:xfrm>
            <a:off x="1070944" y="1043177"/>
            <a:ext cx="7711589" cy="4895956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spAutoFit/>
          </a:bodyPr>
          <a:lstStyle/>
          <a:p>
            <a:pPr indent="-411480" lvl="0" marL="4114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mes New Roman"/>
              <a:buChar char="-"/>
            </a:pPr>
            <a:r>
              <a:rPr b="1"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nhà các con chuẩn bị bài an toàn khi ở trường tiết 2 </a:t>
            </a:r>
            <a:endParaRPr b="1" sz="36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1480" lvl="0" marL="4114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mes New Roman"/>
              <a:buChar char="-"/>
            </a:pPr>
            <a:r>
              <a:rPr b="1"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nhóm thảo luận </a:t>
            </a:r>
            <a:r>
              <a:rPr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điều nên và không nên khi tham gia một số hoạt động ở trường.</a:t>
            </a:r>
            <a:endParaRPr/>
          </a:p>
          <a:p>
            <a:pPr indent="-230505" lvl="0" marL="4114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Calibri"/>
              <a:buNone/>
            </a:pPr>
            <a:r>
              <a:t/>
            </a:r>
            <a:endParaRPr b="1" sz="285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56" name="Google Shape;35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1648" y="1889212"/>
            <a:ext cx="1784326" cy="162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26010" y="423861"/>
            <a:ext cx="1123810" cy="216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88023" y="5033358"/>
            <a:ext cx="938873" cy="1646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h dep 10" id="363" name="Google Shape;36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248" y="650632"/>
            <a:ext cx="11176001" cy="655797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9"/>
          <p:cNvSpPr/>
          <p:nvPr/>
        </p:nvSpPr>
        <p:spPr>
          <a:xfrm>
            <a:off x="2728425" y="3086535"/>
            <a:ext cx="6906382" cy="84308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XIN CHÂN THÀNH CẢM ƠN </a:t>
            </a:r>
            <a:b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</a:br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QUÝ THẦY CÔ GIÁO VÀ CÁC EM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25080" l="0" r="-3355" t="0"/>
          <a:stretch/>
        </p:blipFill>
        <p:spPr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>
            <a:off x="996593" y="152402"/>
            <a:ext cx="10099854" cy="1142999"/>
          </a:xfrm>
          <a:prstGeom prst="roundRect">
            <a:avLst>
              <a:gd fmla="val 16667" name="adj"/>
            </a:avLst>
          </a:prstGeom>
          <a:solidFill>
            <a:srgbClr val="C4E0B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 đáp án chỉ hoạt động học tập ở trường?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1581150" y="1577657"/>
            <a:ext cx="2821940" cy="949325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Tắm, gội đầu</a:t>
            </a:r>
            <a:endParaRPr b="1" i="0" sz="30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7983416" y="1485900"/>
            <a:ext cx="3645876" cy="1132840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Viết  bài ,thảo luận nhóm.</a:t>
            </a:r>
            <a:endParaRPr b="1" i="0" sz="30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4985426" y="1528762"/>
            <a:ext cx="2711450" cy="1133475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Đi chợ,đi siêu thị. </a:t>
            </a:r>
            <a:endParaRPr b="1" i="0" sz="30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14600" y="1143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324100" y="14859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71378" y="70104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52328" y="12372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953000" y="28194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572001"/>
            <a:ext cx="12191999" cy="22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6">
            <a:alphaModFix/>
          </a:blip>
          <a:srcRect b="7805" l="0" r="0" t="0"/>
          <a:stretch/>
        </p:blipFill>
        <p:spPr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7">
            <a:alphaModFix/>
          </a:blip>
          <a:srcRect b="21978" l="-1" r="-2198" t="18901"/>
          <a:stretch/>
        </p:blipFill>
        <p:spPr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32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b="9372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2040890" y="0"/>
            <a:ext cx="9260840" cy="1485900"/>
          </a:xfrm>
          <a:prstGeom prst="roundRect">
            <a:avLst>
              <a:gd fmla="val 16667" name="adj"/>
            </a:avLst>
          </a:prstGeom>
          <a:solidFill>
            <a:srgbClr val="C4E0B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nào chỉ hoạt động vui chơi?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1278785" y="1756400"/>
            <a:ext cx="2894894" cy="1600200"/>
          </a:xfrm>
          <a:prstGeom prst="rect">
            <a:avLst/>
          </a:prstGeom>
          <a:solidFill>
            <a:srgbClr val="833C0B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Ăn cơm </a:t>
            </a:r>
            <a:endParaRPr b="1" i="0" sz="36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8942040" y="1846888"/>
            <a:ext cx="2487960" cy="1505912"/>
          </a:xfrm>
          <a:prstGeom prst="rect">
            <a:avLst/>
          </a:prstGeom>
          <a:solidFill>
            <a:srgbClr val="833C0B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Kéo co </a:t>
            </a:r>
            <a:endParaRPr b="1" i="0" sz="36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825015" y="1756400"/>
            <a:ext cx="3369415" cy="1600200"/>
          </a:xfrm>
          <a:prstGeom prst="rect">
            <a:avLst/>
          </a:prstGeom>
          <a:solidFill>
            <a:srgbClr val="833C0B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Viết bảng </a:t>
            </a:r>
            <a:endParaRPr b="1" i="0" sz="36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5">
            <a:alphaModFix/>
          </a:blip>
          <a:srcRect b="21978" l="-1" r="-2198" t="18901"/>
          <a:stretch/>
        </p:blipFill>
        <p:spPr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2514600" y="1143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2324100" y="14859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71378" y="70104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52328" y="12372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4953000" y="28194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32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 b="10145" l="0" r="208" t="0"/>
          <a:stretch/>
        </p:blipFill>
        <p:spPr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/>
          <p:nvPr/>
        </p:nvSpPr>
        <p:spPr>
          <a:xfrm>
            <a:off x="328774" y="38101"/>
            <a:ext cx="9958226" cy="1142999"/>
          </a:xfrm>
          <a:prstGeom prst="roundRect">
            <a:avLst>
              <a:gd fmla="val 16667" name="adj"/>
            </a:avLst>
          </a:prstGeom>
          <a:solidFill>
            <a:srgbClr val="C4E0B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 hoạt động buổi trưa ở trường?</a:t>
            </a: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2067560" y="1661160"/>
            <a:ext cx="2628900" cy="864235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Bế em 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5307330" y="1611630"/>
            <a:ext cx="2640965" cy="852805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 bán trú  </a:t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8796020" y="1611630"/>
            <a:ext cx="3286760" cy="751205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Nấu cơm</a:t>
            </a:r>
            <a:endParaRPr b="1" i="0" sz="36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14600" y="1143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324100" y="14859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71378" y="70104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52328" y="12372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953000" y="28194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6200" y="4724400"/>
            <a:ext cx="12268199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/>
          <p:cNvPicPr preferRelativeResize="0"/>
          <p:nvPr/>
        </p:nvPicPr>
        <p:blipFill rotWithShape="1">
          <a:blip r:embed="rId6">
            <a:alphaModFix/>
          </a:blip>
          <a:srcRect b="7407" l="0" r="186" t="0"/>
          <a:stretch/>
        </p:blipFill>
        <p:spPr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7">
            <a:alphaModFix/>
          </a:blip>
          <a:srcRect b="21978" l="-1" r="-2198" t="18901"/>
          <a:stretch/>
        </p:blipFill>
        <p:spPr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32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5200"/>
            <a:ext cx="12192000" cy="33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71378" y="70104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52328" y="12372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5">
            <a:alphaModFix/>
          </a:blip>
          <a:srcRect b="21480" l="0" r="-2132" t="10124"/>
          <a:stretch/>
        </p:blipFill>
        <p:spPr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6">
            <a:alphaModFix/>
          </a:blip>
          <a:srcRect b="21978" l="-1" r="-2198" t="18901"/>
          <a:stretch/>
        </p:blipFill>
        <p:spPr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32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3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48" id="170" name="Google Shape;17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08194"/>
            <a:ext cx="3068725" cy="2149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" id="171" name="Google Shape;17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1532" y="3653377"/>
            <a:ext cx="1557072" cy="299308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1187355" y="627797"/>
            <a:ext cx="978544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năm ngày 26 tháng 10 năm 2023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 nhiên và xã hội</a:t>
            </a:r>
            <a:endParaRPr b="0" i="0" sz="3200" u="sng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8: An toàn khi ở trường ( tiết 1)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47" id="178" name="Google Shape;17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91068"/>
            <a:ext cx="12192000" cy="6918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48" id="179" name="Google Shape;17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91069" y="4231910"/>
            <a:ext cx="2945895" cy="2872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" id="180" name="Google Shape;18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54317" y="3894194"/>
            <a:ext cx="2928417" cy="283333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 txBox="1"/>
          <p:nvPr/>
        </p:nvSpPr>
        <p:spPr>
          <a:xfrm>
            <a:off x="1888178" y="463138"/>
            <a:ext cx="79195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khám phá</a:t>
            </a:r>
            <a:endParaRPr b="0" i="0" sz="5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855023" y="1386468"/>
            <a:ext cx="1046216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 tình huống nguy hiểm, có thể xảy ra khi tham gia các hoạt động .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686" y="1309058"/>
            <a:ext cx="3593919" cy="252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1972" y="1309058"/>
            <a:ext cx="3262261" cy="258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4406" y="1346665"/>
            <a:ext cx="3425951" cy="258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8053" y="4188314"/>
            <a:ext cx="3545148" cy="264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53202" y="4188313"/>
            <a:ext cx="3452142" cy="264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18361" y="4188313"/>
            <a:ext cx="3304030" cy="258342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 txBox="1"/>
          <p:nvPr/>
        </p:nvSpPr>
        <p:spPr>
          <a:xfrm>
            <a:off x="1175548" y="269446"/>
            <a:ext cx="8964740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và nêu những tình huống nào là nguy hiểm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các hình? Vì sao?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2021-06-08T07:37:38Z</dcterms:created>
  <dc:creator>USER</dc:creator>
</cp:coreProperties>
</file>