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3" roundtripDataSignature="AMtx7mg87hLc8yscCD2EzHYkcdadpt/H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1792288" y="612775"/>
            <a:ext cx="5486400" cy="4114800"/>
          </a:xfrm>
          <a:prstGeom prst="rect">
            <a:avLst/>
          </a:prstGeom>
          <a:noFill/>
          <a:ln>
            <a:noFill/>
          </a:ln>
        </p:spPr>
      </p:sp>
      <p:sp>
        <p:nvSpPr>
          <p:cNvPr id="68" name="Google Shape;68;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Tổng Hợp Hình Nền Máy Tính Đẹp, Miễn Phí, Dễ Dàng Chỉnh Sửa ..." id="89" name="Google Shape;89;p1"/>
          <p:cNvPicPr preferRelativeResize="0"/>
          <p:nvPr/>
        </p:nvPicPr>
        <p:blipFill rotWithShape="1">
          <a:blip r:embed="rId3">
            <a:alphaModFix/>
          </a:blip>
          <a:srcRect b="0" l="0" r="0" t="0"/>
          <a:stretch/>
        </p:blipFill>
        <p:spPr>
          <a:xfrm>
            <a:off x="-11107" y="-21672"/>
            <a:ext cx="9294802" cy="6879672"/>
          </a:xfrm>
          <a:prstGeom prst="rect">
            <a:avLst/>
          </a:prstGeom>
          <a:noFill/>
          <a:ln>
            <a:noFill/>
          </a:ln>
        </p:spPr>
      </p:pic>
      <p:sp>
        <p:nvSpPr>
          <p:cNvPr id="90" name="Google Shape;90;p1"/>
          <p:cNvSpPr txBox="1"/>
          <p:nvPr/>
        </p:nvSpPr>
        <p:spPr>
          <a:xfrm>
            <a:off x="533400" y="87312"/>
            <a:ext cx="8077200" cy="579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CC"/>
              </a:buClr>
              <a:buSzPts val="3200"/>
              <a:buFont typeface="Times New Roman"/>
              <a:buNone/>
            </a:pPr>
            <a:r>
              <a:rPr b="1" i="0" lang="en-US" sz="3200" u="none" cap="none" strike="noStrike">
                <a:solidFill>
                  <a:srgbClr val="0000CC"/>
                </a:solidFill>
                <a:latin typeface="Times New Roman"/>
                <a:ea typeface="Times New Roman"/>
                <a:cs typeface="Times New Roman"/>
                <a:sym typeface="Times New Roman"/>
              </a:rPr>
              <a:t>Trường Tiểu học Thái Hoà A</a:t>
            </a:r>
            <a:endParaRPr/>
          </a:p>
        </p:txBody>
      </p:sp>
      <p:sp>
        <p:nvSpPr>
          <p:cNvPr id="91" name="Google Shape;91;p1"/>
          <p:cNvSpPr/>
          <p:nvPr/>
        </p:nvSpPr>
        <p:spPr>
          <a:xfrm>
            <a:off x="1219200" y="928133"/>
            <a:ext cx="6858000" cy="1443591"/>
          </a:xfrm>
          <a:prstGeom prst="rect">
            <a:avLst/>
          </a:prstGeom>
        </p:spPr>
        <p:txBody>
          <a:bodyPr>
            <a:prstTxWarp prst="textPlain"/>
          </a:bodyPr>
          <a:lstStyle/>
          <a:p>
            <a:pPr lvl="0" algn="ctr"/>
            <a:r>
              <a:rPr b="1" i="0">
                <a:ln cap="flat" cmpd="sng" w="22225">
                  <a:solidFill>
                    <a:srgbClr val="0070C0"/>
                  </a:solidFill>
                  <a:prstDash val="solid"/>
                  <a:round/>
                  <a:headEnd len="sm" w="sm" type="none"/>
                  <a:tailEnd len="sm" w="sm" type="none"/>
                </a:ln>
                <a:solidFill>
                  <a:srgbClr val="00B0F0"/>
                </a:solidFill>
                <a:latin typeface="Times New Roman"/>
              </a:rPr>
              <a:t>CHÀO MỪNG QUÝ THẦY CÔ VÀ</a:t>
            </a:r>
            <a:br>
              <a:rPr b="1" i="0">
                <a:ln cap="flat" cmpd="sng" w="22225">
                  <a:solidFill>
                    <a:srgbClr val="0070C0"/>
                  </a:solidFill>
                  <a:prstDash val="solid"/>
                  <a:round/>
                  <a:headEnd len="sm" w="sm" type="none"/>
                  <a:tailEnd len="sm" w="sm" type="none"/>
                </a:ln>
                <a:solidFill>
                  <a:srgbClr val="00B0F0"/>
                </a:solidFill>
                <a:latin typeface="Times New Roman"/>
              </a:rPr>
            </a:br>
            <a:r>
              <a:rPr b="1" i="0">
                <a:ln cap="flat" cmpd="sng" w="22225">
                  <a:solidFill>
                    <a:srgbClr val="0070C0"/>
                  </a:solidFill>
                  <a:prstDash val="solid"/>
                  <a:round/>
                  <a:headEnd len="sm" w="sm" type="none"/>
                  <a:tailEnd len="sm" w="sm" type="none"/>
                </a:ln>
                <a:solidFill>
                  <a:srgbClr val="00B0F0"/>
                </a:solidFill>
                <a:latin typeface="Times New Roman"/>
              </a:rPr>
              <a:t>CÁC EM HỌC SINH!</a:t>
            </a:r>
          </a:p>
        </p:txBody>
      </p:sp>
      <p:sp>
        <p:nvSpPr>
          <p:cNvPr id="92" name="Google Shape;92;p1"/>
          <p:cNvSpPr txBox="1"/>
          <p:nvPr/>
        </p:nvSpPr>
        <p:spPr>
          <a:xfrm>
            <a:off x="1447800" y="4077072"/>
            <a:ext cx="6629400" cy="584775"/>
          </a:xfrm>
          <a:prstGeom prst="rect">
            <a:avLst/>
          </a:prstGeom>
          <a:solidFill>
            <a:srgbClr val="C2D59B"/>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3200"/>
              <a:buFont typeface="Times New Roman"/>
              <a:buNone/>
            </a:pPr>
            <a:r>
              <a:rPr b="1" i="0" lang="en-US" sz="3200" u="none" cap="none" strike="noStrike">
                <a:solidFill>
                  <a:srgbClr val="002060"/>
                </a:solidFill>
                <a:latin typeface="Times New Roman"/>
                <a:ea typeface="Times New Roman"/>
                <a:cs typeface="Times New Roman"/>
                <a:sym typeface="Times New Roman"/>
              </a:rPr>
              <a:t>Giáo viên : Dương Thị Ngọc Diệp</a:t>
            </a:r>
            <a:endParaRPr b="1" i="0" sz="3200" u="none" cap="none" strike="noStrike">
              <a:solidFill>
                <a:srgbClr val="002060"/>
              </a:solidFill>
              <a:latin typeface="Times New Roman"/>
              <a:ea typeface="Times New Roman"/>
              <a:cs typeface="Times New Roman"/>
              <a:sym typeface="Times New Roman"/>
            </a:endParaRPr>
          </a:p>
        </p:txBody>
      </p:sp>
      <p:sp>
        <p:nvSpPr>
          <p:cNvPr id="93" name="Google Shape;93;p1"/>
          <p:cNvSpPr txBox="1"/>
          <p:nvPr/>
        </p:nvSpPr>
        <p:spPr>
          <a:xfrm>
            <a:off x="1219200" y="2633107"/>
            <a:ext cx="6858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Môn: Đạo đức 1</a:t>
            </a:r>
            <a:endParaRPr/>
          </a:p>
          <a:p>
            <a:pPr indent="0" lvl="0" marL="0" marR="0" rtl="0" algn="ctr">
              <a:spcBef>
                <a:spcPts val="0"/>
              </a:spcBef>
              <a:spcAft>
                <a:spcPts val="0"/>
              </a:spcAft>
              <a:buClr>
                <a:srgbClr val="FF0000"/>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Lớp: 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nvSpPr>
        <p:spPr>
          <a:xfrm>
            <a:off x="457200" y="5410200"/>
            <a:ext cx="7815943" cy="1066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Times New Roman"/>
              <a:buNone/>
            </a:pPr>
            <a:r>
              <a:rPr lang="en-US" sz="3600">
                <a:solidFill>
                  <a:schemeClr val="dk1"/>
                </a:solidFill>
                <a:latin typeface="Times New Roman"/>
                <a:ea typeface="Times New Roman"/>
                <a:cs typeface="Times New Roman"/>
                <a:sym typeface="Times New Roman"/>
              </a:rPr>
              <a:t>Khi ra vào lớp chen lấn, xô đẩy nhau. </a:t>
            </a:r>
            <a:endParaRPr/>
          </a:p>
        </p:txBody>
      </p:sp>
      <p:sp>
        <p:nvSpPr>
          <p:cNvPr id="162" name="Google Shape;162;p10"/>
          <p:cNvSpPr txBox="1"/>
          <p:nvPr/>
        </p:nvSpPr>
        <p:spPr>
          <a:xfrm>
            <a:off x="381000" y="3810000"/>
            <a:ext cx="8001000" cy="1600200"/>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spcBef>
                <a:spcPts val="0"/>
              </a:spcBef>
              <a:spcAft>
                <a:spcPts val="0"/>
              </a:spcAft>
              <a:buClr>
                <a:schemeClr val="dk1"/>
              </a:buClr>
              <a:buSzPct val="100000"/>
              <a:buFont typeface="Times New Roman"/>
              <a:buNone/>
            </a:pPr>
            <a:r>
              <a:rPr lang="en-US" sz="4000">
                <a:solidFill>
                  <a:schemeClr val="dk1"/>
                </a:solidFill>
                <a:latin typeface="Times New Roman"/>
                <a:ea typeface="Times New Roman"/>
                <a:cs typeface="Times New Roman"/>
                <a:sym typeface="Times New Roman"/>
              </a:rPr>
              <a:t> Trong giờ học không đùa nghịch, không làm việc riêng, không nói chuyện gây ồn ào. </a:t>
            </a:r>
            <a:endParaRPr/>
          </a:p>
        </p:txBody>
      </p:sp>
      <p:sp>
        <p:nvSpPr>
          <p:cNvPr id="163" name="Google Shape;163;p10"/>
          <p:cNvSpPr txBox="1"/>
          <p:nvPr/>
        </p:nvSpPr>
        <p:spPr>
          <a:xfrm>
            <a:off x="473527" y="2543474"/>
            <a:ext cx="7815943" cy="1066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Times New Roman"/>
              <a:buNone/>
            </a:pPr>
            <a:r>
              <a:rPr lang="en-US" sz="3600">
                <a:solidFill>
                  <a:schemeClr val="dk1"/>
                </a:solidFill>
                <a:latin typeface="Times New Roman"/>
                <a:ea typeface="Times New Roman"/>
                <a:cs typeface="Times New Roman"/>
                <a:sym typeface="Times New Roman"/>
              </a:rPr>
              <a:t>Nói chuyện, làm việc riêng trong giờ học, khi chào cờ. </a:t>
            </a:r>
            <a:endParaRPr/>
          </a:p>
        </p:txBody>
      </p:sp>
      <p:sp>
        <p:nvSpPr>
          <p:cNvPr id="164" name="Google Shape;164;p10"/>
          <p:cNvSpPr/>
          <p:nvPr/>
        </p:nvSpPr>
        <p:spPr>
          <a:xfrm>
            <a:off x="8071756" y="2895600"/>
            <a:ext cx="685800" cy="57694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Times New Roman"/>
                <a:ea typeface="Times New Roman"/>
                <a:cs typeface="Times New Roman"/>
                <a:sym typeface="Times New Roman"/>
              </a:rPr>
              <a:t>S</a:t>
            </a:r>
            <a:endParaRPr/>
          </a:p>
        </p:txBody>
      </p:sp>
      <p:sp>
        <p:nvSpPr>
          <p:cNvPr id="165" name="Google Shape;165;p10"/>
          <p:cNvSpPr txBox="1"/>
          <p:nvPr/>
        </p:nvSpPr>
        <p:spPr>
          <a:xfrm>
            <a:off x="990600" y="1251856"/>
            <a:ext cx="8305800" cy="5769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BÀI 12: GIỮ TRẬT TỰ TRONG TRƯỜNG, LỚP</a:t>
            </a:r>
            <a:endParaRPr b="1" sz="3200">
              <a:solidFill>
                <a:srgbClr val="FF0000"/>
              </a:solidFill>
              <a:latin typeface="Calibri"/>
              <a:ea typeface="Calibri"/>
              <a:cs typeface="Calibri"/>
              <a:sym typeface="Calibri"/>
            </a:endParaRPr>
          </a:p>
        </p:txBody>
      </p:sp>
      <p:sp>
        <p:nvSpPr>
          <p:cNvPr id="166" name="Google Shape;166;p10"/>
          <p:cNvSpPr/>
          <p:nvPr/>
        </p:nvSpPr>
        <p:spPr>
          <a:xfrm>
            <a:off x="914400" y="76200"/>
            <a:ext cx="76962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Times New Roman"/>
                <a:ea typeface="Times New Roman"/>
                <a:cs typeface="Times New Roman"/>
                <a:sym typeface="Times New Roman"/>
              </a:rPr>
              <a:t>Thứ tư, ngày 7 tháng 12 năm 2022</a:t>
            </a:r>
            <a:endParaRPr/>
          </a:p>
          <a:p>
            <a:pPr indent="0" lvl="0" marL="0" marR="0" rtl="0" algn="ctr">
              <a:spcBef>
                <a:spcPts val="0"/>
              </a:spcBef>
              <a:spcAft>
                <a:spcPts val="0"/>
              </a:spcAft>
              <a:buNone/>
            </a:pPr>
            <a:r>
              <a:rPr lang="en-US" sz="3600" u="sng">
                <a:solidFill>
                  <a:schemeClr val="dk1"/>
                </a:solidFill>
                <a:latin typeface="Times New Roman"/>
                <a:ea typeface="Times New Roman"/>
                <a:cs typeface="Times New Roman"/>
                <a:sym typeface="Times New Roman"/>
              </a:rPr>
              <a:t>Đạo đức </a:t>
            </a:r>
            <a:endParaRPr/>
          </a:p>
        </p:txBody>
      </p:sp>
      <p:sp>
        <p:nvSpPr>
          <p:cNvPr id="167" name="Google Shape;167;p10"/>
          <p:cNvSpPr/>
          <p:nvPr/>
        </p:nvSpPr>
        <p:spPr>
          <a:xfrm>
            <a:off x="8112577" y="4114800"/>
            <a:ext cx="685800" cy="57694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Times New Roman"/>
                <a:ea typeface="Times New Roman"/>
                <a:cs typeface="Times New Roman"/>
                <a:sym typeface="Times New Roman"/>
              </a:rPr>
              <a:t>Đ</a:t>
            </a:r>
            <a:endParaRPr/>
          </a:p>
        </p:txBody>
      </p:sp>
      <p:sp>
        <p:nvSpPr>
          <p:cNvPr id="168" name="Google Shape;168;p10"/>
          <p:cNvSpPr/>
          <p:nvPr/>
        </p:nvSpPr>
        <p:spPr>
          <a:xfrm>
            <a:off x="8112577" y="5519056"/>
            <a:ext cx="685800" cy="57694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Times New Roman"/>
                <a:ea typeface="Times New Roman"/>
                <a:cs typeface="Times New Roman"/>
                <a:sym typeface="Times New Roman"/>
              </a:rPr>
              <a: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ph type="title"/>
          </p:nvPr>
        </p:nvSpPr>
        <p:spPr>
          <a:xfrm>
            <a:off x="228600" y="1638300"/>
            <a:ext cx="8763000" cy="47625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Times New Roman"/>
              <a:buNone/>
            </a:pPr>
            <a:r>
              <a:rPr lang="en-US">
                <a:latin typeface="Times New Roman"/>
                <a:ea typeface="Times New Roman"/>
                <a:cs typeface="Times New Roman"/>
                <a:sym typeface="Times New Roman"/>
              </a:rPr>
              <a:t>     Để thực hiện tốt quyền được học tập của mình, các em phải thực hiện tốt nội quy của trường, của lớp. Trong giờ học không đùa nghịch, không làm việc riêng hay nói chuyện gây ồn ào, khi ra vào lớp không chen lấn, xô đẩy nhau. </a:t>
            </a:r>
            <a:endParaRPr/>
          </a:p>
        </p:txBody>
      </p:sp>
      <p:sp>
        <p:nvSpPr>
          <p:cNvPr id="174" name="Google Shape;174;p11"/>
          <p:cNvSpPr/>
          <p:nvPr/>
        </p:nvSpPr>
        <p:spPr>
          <a:xfrm>
            <a:off x="914400" y="76200"/>
            <a:ext cx="76962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Times New Roman"/>
                <a:ea typeface="Times New Roman"/>
                <a:cs typeface="Times New Roman"/>
                <a:sym typeface="Times New Roman"/>
              </a:rPr>
              <a:t>Thứ tư, ngày 7 tháng 12 năm 2022</a:t>
            </a:r>
            <a:endParaRPr/>
          </a:p>
          <a:p>
            <a:pPr indent="0" lvl="0" marL="0" marR="0" rtl="0" algn="ctr">
              <a:spcBef>
                <a:spcPts val="0"/>
              </a:spcBef>
              <a:spcAft>
                <a:spcPts val="0"/>
              </a:spcAft>
              <a:buNone/>
            </a:pPr>
            <a:r>
              <a:rPr lang="en-US" sz="3600" u="sng">
                <a:solidFill>
                  <a:schemeClr val="dk1"/>
                </a:solidFill>
                <a:latin typeface="Times New Roman"/>
                <a:ea typeface="Times New Roman"/>
                <a:cs typeface="Times New Roman"/>
                <a:sym typeface="Times New Roman"/>
              </a:rPr>
              <a:t>Đạo đức </a:t>
            </a:r>
            <a:endParaRPr/>
          </a:p>
        </p:txBody>
      </p:sp>
      <p:sp>
        <p:nvSpPr>
          <p:cNvPr id="175" name="Google Shape;175;p11"/>
          <p:cNvSpPr txBox="1"/>
          <p:nvPr/>
        </p:nvSpPr>
        <p:spPr>
          <a:xfrm>
            <a:off x="990600" y="1251856"/>
            <a:ext cx="8305800" cy="5769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BÀI 12: GIỮ TRẬT TỰ TRONG TRƯỜNG, LỚP</a:t>
            </a:r>
            <a:endParaRPr b="1" sz="320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12"/>
          <p:cNvSpPr/>
          <p:nvPr/>
        </p:nvSpPr>
        <p:spPr>
          <a:xfrm rot="-5400000">
            <a:off x="966218" y="-675272"/>
            <a:ext cx="1025510" cy="2376055"/>
          </a:xfrm>
          <a:prstGeom prst="trapezoid">
            <a:avLst>
              <a:gd fmla="val 25000" name="adj"/>
            </a:avLst>
          </a:prstGeom>
          <a:solidFill>
            <a:srgbClr val="0000FF"/>
          </a:solidFill>
          <a:ln cap="flat" cmpd="sng" w="25400">
            <a:solidFill>
              <a:srgbClr val="F2DA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2"/>
          <p:cNvSpPr txBox="1"/>
          <p:nvPr>
            <p:ph type="title"/>
          </p:nvPr>
        </p:nvSpPr>
        <p:spPr>
          <a:xfrm>
            <a:off x="-1295400" y="-53180"/>
            <a:ext cx="5791200" cy="11961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Vận dụng</a:t>
            </a:r>
            <a:endParaRPr b="1" sz="3600">
              <a:solidFill>
                <a:schemeClr val="lt1"/>
              </a:solidFill>
              <a:latin typeface="Arial"/>
              <a:ea typeface="Arial"/>
              <a:cs typeface="Arial"/>
              <a:sym typeface="Arial"/>
            </a:endParaRPr>
          </a:p>
        </p:txBody>
      </p:sp>
      <p:sp>
        <p:nvSpPr>
          <p:cNvPr id="182" name="Google Shape;182;p12"/>
          <p:cNvSpPr txBox="1"/>
          <p:nvPr/>
        </p:nvSpPr>
        <p:spPr>
          <a:xfrm>
            <a:off x="1143000" y="2427982"/>
            <a:ext cx="74676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Calibri"/>
                <a:ea typeface="Calibri"/>
                <a:cs typeface="Calibri"/>
                <a:sym typeface="Calibri"/>
              </a:rPr>
              <a:t> </a:t>
            </a:r>
            <a:r>
              <a:rPr b="1" lang="en-US" sz="3200">
                <a:solidFill>
                  <a:srgbClr val="FF0000"/>
                </a:solidFill>
                <a:latin typeface="Times New Roman"/>
                <a:ea typeface="Times New Roman"/>
                <a:cs typeface="Times New Roman"/>
                <a:sym typeface="Times New Roman"/>
              </a:rPr>
              <a:t>Em cùng các bạn nhắc nhau luôn giữ </a:t>
            </a:r>
            <a:endParaRPr/>
          </a:p>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trật tự trong trường, lớp.</a:t>
            </a:r>
            <a:endParaRPr/>
          </a:p>
        </p:txBody>
      </p:sp>
      <p:sp>
        <p:nvSpPr>
          <p:cNvPr id="183" name="Google Shape;183;p12"/>
          <p:cNvSpPr/>
          <p:nvPr/>
        </p:nvSpPr>
        <p:spPr>
          <a:xfrm>
            <a:off x="3810000" y="3890603"/>
            <a:ext cx="4281592" cy="1428931"/>
          </a:xfrm>
          <a:prstGeom prst="rect">
            <a:avLst/>
          </a:prstGeom>
          <a:solidFill>
            <a:srgbClr val="FFFF99"/>
          </a:solid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2"/>
          <p:cNvSpPr txBox="1"/>
          <p:nvPr/>
        </p:nvSpPr>
        <p:spPr>
          <a:xfrm>
            <a:off x="3962401" y="4066459"/>
            <a:ext cx="4191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FF"/>
                </a:solidFill>
                <a:latin typeface="Times New Roman"/>
                <a:ea typeface="Times New Roman"/>
                <a:cs typeface="Times New Roman"/>
                <a:sym typeface="Times New Roman"/>
              </a:rPr>
              <a:t>Trật tự trong trường, lớp</a:t>
            </a:r>
            <a:endParaRPr sz="3200">
              <a:solidFill>
                <a:srgbClr val="0000FF"/>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000FF"/>
                </a:solidFill>
                <a:latin typeface="Times New Roman"/>
                <a:ea typeface="Times New Roman"/>
                <a:cs typeface="Times New Roman"/>
                <a:sym typeface="Times New Roman"/>
              </a:rPr>
              <a:t>Em là học trò ngoan</a:t>
            </a:r>
            <a:endParaRPr sz="3200">
              <a:solidFill>
                <a:srgbClr val="0000FF"/>
              </a:solidFill>
              <a:latin typeface="Times New Roman"/>
              <a:ea typeface="Times New Roman"/>
              <a:cs typeface="Times New Roman"/>
              <a:sym typeface="Times New Roman"/>
            </a:endParaRPr>
          </a:p>
        </p:txBody>
      </p:sp>
      <p:pic>
        <p:nvPicPr>
          <p:cNvPr id="185" name="Google Shape;185;p12"/>
          <p:cNvPicPr preferRelativeResize="0"/>
          <p:nvPr/>
        </p:nvPicPr>
        <p:blipFill rotWithShape="1">
          <a:blip r:embed="rId4">
            <a:alphaModFix/>
          </a:blip>
          <a:srcRect b="10341" l="0" r="0" t="0"/>
          <a:stretch/>
        </p:blipFill>
        <p:spPr>
          <a:xfrm>
            <a:off x="1524000" y="3886200"/>
            <a:ext cx="2195409" cy="18207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91" name="Google Shape;19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Lovely_illustration_of_Happy_family_behide_a_star_wallcoo_com" id="192" name="Google Shape;192;p1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3" name="Google Shape;193;p13"/>
          <p:cNvSpPr txBox="1"/>
          <p:nvPr/>
        </p:nvSpPr>
        <p:spPr>
          <a:xfrm>
            <a:off x="3292929" y="2290931"/>
            <a:ext cx="373380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990033"/>
                </a:solidFill>
                <a:latin typeface="Open Sans"/>
                <a:ea typeface="Open Sans"/>
                <a:cs typeface="Open Sans"/>
                <a:sym typeface="Open Sans"/>
              </a:rPr>
              <a:t>Chóc thÇy c«, c¸c em cïng </a:t>
            </a:r>
            <a:endParaRPr/>
          </a:p>
          <a:p>
            <a:pPr indent="0" lvl="0" marL="0" marR="0" rtl="0" algn="l">
              <a:spcBef>
                <a:spcPts val="0"/>
              </a:spcBef>
              <a:spcAft>
                <a:spcPts val="0"/>
              </a:spcAft>
              <a:buNone/>
            </a:pPr>
            <a:r>
              <a:rPr b="1" lang="en-US" sz="4400">
                <a:solidFill>
                  <a:srgbClr val="990033"/>
                </a:solidFill>
                <a:latin typeface="Open Sans"/>
                <a:ea typeface="Open Sans"/>
                <a:cs typeface="Open Sans"/>
                <a:sym typeface="Open Sans"/>
              </a:rPr>
              <a:t>gia </a:t>
            </a:r>
            <a:r>
              <a:rPr lang="en-US" sz="3600">
                <a:solidFill>
                  <a:srgbClr val="990033"/>
                </a:solidFill>
                <a:latin typeface="Times New Roman"/>
                <a:ea typeface="Times New Roman"/>
                <a:cs typeface="Times New Roman"/>
                <a:sym typeface="Times New Roman"/>
              </a:rPr>
              <a:t>đình</a:t>
            </a:r>
            <a:r>
              <a:rPr b="1" lang="en-US" sz="4400">
                <a:solidFill>
                  <a:srgbClr val="990033"/>
                </a:solidFill>
                <a:latin typeface="Times New Roman"/>
                <a:ea typeface="Times New Roman"/>
                <a:cs typeface="Times New Roman"/>
                <a:sym typeface="Times New Roman"/>
              </a:rPr>
              <a:t> </a:t>
            </a:r>
            <a:r>
              <a:rPr b="1" lang="en-US" sz="4400">
                <a:solidFill>
                  <a:srgbClr val="990033"/>
                </a:solidFill>
                <a:latin typeface="Open Sans"/>
                <a:ea typeface="Open Sans"/>
                <a:cs typeface="Open Sans"/>
                <a:sym typeface="Open Sans"/>
              </a:rPr>
              <a:t>m·i m·i </a:t>
            </a:r>
            <a:endParaRPr/>
          </a:p>
          <a:p>
            <a:pPr indent="0" lvl="0" marL="0" marR="0" rtl="0" algn="l">
              <a:spcBef>
                <a:spcPts val="0"/>
              </a:spcBef>
              <a:spcAft>
                <a:spcPts val="0"/>
              </a:spcAft>
              <a:buNone/>
            </a:pPr>
            <a:r>
              <a:rPr b="1" lang="en-US" sz="4400">
                <a:solidFill>
                  <a:srgbClr val="990033"/>
                </a:solidFill>
                <a:latin typeface="Open Sans"/>
                <a:ea typeface="Open Sans"/>
                <a:cs typeface="Open Sans"/>
                <a:sym typeface="Open Sans"/>
              </a:rPr>
              <a:t>h¹nh phóc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nvSpPr>
        <p:spPr>
          <a:xfrm>
            <a:off x="609600" y="2822454"/>
            <a:ext cx="759130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 </a:t>
            </a:r>
            <a:r>
              <a:rPr b="0" i="0" lang="en-US" sz="3200" u="none" cap="none" strike="noStrike">
                <a:solidFill>
                  <a:srgbClr val="0000FF"/>
                </a:solidFill>
                <a:latin typeface="Calibri"/>
                <a:ea typeface="Calibri"/>
                <a:cs typeface="Calibri"/>
                <a:sym typeface="Calibri"/>
              </a:rPr>
              <a:t>Học bài và làm bài đầy đủ đem lại lợi ích gì? </a:t>
            </a:r>
            <a:endParaRPr/>
          </a:p>
        </p:txBody>
      </p:sp>
      <p:sp>
        <p:nvSpPr>
          <p:cNvPr id="99" name="Google Shape;99;p2"/>
          <p:cNvSpPr/>
          <p:nvPr/>
        </p:nvSpPr>
        <p:spPr>
          <a:xfrm>
            <a:off x="914400" y="76200"/>
            <a:ext cx="76962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3600" u="none">
                <a:solidFill>
                  <a:schemeClr val="accent2"/>
                </a:solidFill>
                <a:latin typeface="Times New Roman"/>
                <a:ea typeface="Times New Roman"/>
                <a:cs typeface="Times New Roman"/>
                <a:sym typeface="Times New Roman"/>
              </a:rPr>
              <a:t>Thứ tư, ngày 7 tháng 12 năm 2022</a:t>
            </a:r>
            <a:endParaRPr/>
          </a:p>
          <a:p>
            <a:pPr indent="0" lvl="0" marL="0" marR="0" rtl="0" algn="ctr">
              <a:spcBef>
                <a:spcPts val="0"/>
              </a:spcBef>
              <a:spcAft>
                <a:spcPts val="0"/>
              </a:spcAft>
              <a:buNone/>
            </a:pPr>
            <a:r>
              <a:rPr b="0" lang="en-US" sz="3600" u="sng">
                <a:solidFill>
                  <a:schemeClr val="accent2"/>
                </a:solidFill>
                <a:latin typeface="Times New Roman"/>
                <a:ea typeface="Times New Roman"/>
                <a:cs typeface="Times New Roman"/>
                <a:sym typeface="Times New Roman"/>
              </a:rPr>
              <a:t>Đạo đức</a:t>
            </a:r>
            <a:r>
              <a:rPr b="0" lang="en-US" sz="3600" u="sng">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05" name="Google Shape;105;p3"/>
          <p:cNvSpPr/>
          <p:nvPr/>
        </p:nvSpPr>
        <p:spPr>
          <a:xfrm>
            <a:off x="0" y="0"/>
            <a:ext cx="9144000" cy="1828800"/>
          </a:xfrm>
          <a:prstGeom prst="rect">
            <a:avLst/>
          </a:prstGeom>
          <a:solidFill>
            <a:srgbClr val="A7E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6" name="Google Shape;106;p3"/>
          <p:cNvGrpSpPr/>
          <p:nvPr/>
        </p:nvGrpSpPr>
        <p:grpSpPr>
          <a:xfrm>
            <a:off x="152400" y="1295400"/>
            <a:ext cx="8809703" cy="3124199"/>
            <a:chOff x="258097" y="1914117"/>
            <a:chExt cx="8458200" cy="1828800"/>
          </a:xfrm>
        </p:grpSpPr>
        <p:sp>
          <p:nvSpPr>
            <p:cNvPr id="107" name="Google Shape;107;p3"/>
            <p:cNvSpPr/>
            <p:nvPr/>
          </p:nvSpPr>
          <p:spPr>
            <a:xfrm>
              <a:off x="258097" y="1914117"/>
              <a:ext cx="8458200" cy="1828800"/>
            </a:xfrm>
            <a:prstGeom prst="roundRect">
              <a:avLst>
                <a:gd fmla="val 16667" name="adj"/>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3"/>
            <p:cNvSpPr/>
            <p:nvPr/>
          </p:nvSpPr>
          <p:spPr>
            <a:xfrm>
              <a:off x="381000" y="1968912"/>
              <a:ext cx="8200103" cy="161248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sz="4800">
                <a:solidFill>
                  <a:schemeClr val="dk1"/>
                </a:solidFill>
                <a:latin typeface="Arial"/>
                <a:ea typeface="Arial"/>
                <a:cs typeface="Arial"/>
                <a:sym typeface="Arial"/>
              </a:endParaRPr>
            </a:p>
          </p:txBody>
        </p:sp>
      </p:grpSp>
      <p:sp>
        <p:nvSpPr>
          <p:cNvPr id="109" name="Google Shape;109;p3"/>
          <p:cNvSpPr txBox="1"/>
          <p:nvPr>
            <p:ph idx="1" type="subTitle"/>
          </p:nvPr>
        </p:nvSpPr>
        <p:spPr>
          <a:xfrm>
            <a:off x="397951" y="2391074"/>
            <a:ext cx="8305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0000"/>
              </a:buClr>
              <a:buSzPts val="4800"/>
              <a:buNone/>
            </a:pPr>
            <a:r>
              <a:rPr b="1" lang="en-US" sz="4800">
                <a:solidFill>
                  <a:srgbClr val="FF0000"/>
                </a:solidFill>
                <a:latin typeface="Arial"/>
                <a:ea typeface="Arial"/>
                <a:cs typeface="Arial"/>
                <a:sym typeface="Arial"/>
              </a:rPr>
              <a:t>GIỮ TRẬT TỰ TRONG TRƯỜNG, LỚP</a:t>
            </a:r>
            <a:endParaRPr b="1" sz="4800">
              <a:solidFill>
                <a:srgbClr val="FF0000"/>
              </a:solidFill>
            </a:endParaRPr>
          </a:p>
        </p:txBody>
      </p:sp>
      <p:sp>
        <p:nvSpPr>
          <p:cNvPr id="110" name="Google Shape;110;p3"/>
          <p:cNvSpPr txBox="1"/>
          <p:nvPr/>
        </p:nvSpPr>
        <p:spPr>
          <a:xfrm>
            <a:off x="3581400" y="1565564"/>
            <a:ext cx="4495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00FF"/>
                </a:solidFill>
                <a:latin typeface="Times New Roman"/>
                <a:ea typeface="Times New Roman"/>
                <a:cs typeface="Times New Roman"/>
                <a:sym typeface="Times New Roman"/>
              </a:rPr>
              <a:t>Bài 12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4"/>
          <p:cNvSpPr/>
          <p:nvPr/>
        </p:nvSpPr>
        <p:spPr>
          <a:xfrm rot="-5400000">
            <a:off x="966218" y="-675272"/>
            <a:ext cx="1025510" cy="2376055"/>
          </a:xfrm>
          <a:prstGeom prst="trapezoid">
            <a:avLst>
              <a:gd fmla="val 25000" name="adj"/>
            </a:avLst>
          </a:prstGeom>
          <a:solidFill>
            <a:srgbClr val="FFFF00"/>
          </a:solidFill>
          <a:ln cap="flat" cmpd="sng" w="25400">
            <a:solidFill>
              <a:srgbClr val="F2DA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4"/>
          <p:cNvSpPr txBox="1"/>
          <p:nvPr>
            <p:ph type="title"/>
          </p:nvPr>
        </p:nvSpPr>
        <p:spPr>
          <a:xfrm>
            <a:off x="-1295400" y="-53180"/>
            <a:ext cx="5791200" cy="11961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600"/>
              <a:buFont typeface="Arial"/>
              <a:buNone/>
            </a:pPr>
            <a:r>
              <a:rPr b="1" lang="en-US" sz="3600">
                <a:solidFill>
                  <a:srgbClr val="FF0000"/>
                </a:solidFill>
                <a:latin typeface="Arial"/>
                <a:ea typeface="Arial"/>
                <a:cs typeface="Arial"/>
                <a:sym typeface="Arial"/>
              </a:rPr>
              <a:t>Khởi động</a:t>
            </a:r>
            <a:endParaRPr b="1" sz="3600">
              <a:solidFill>
                <a:srgbClr val="FF0000"/>
              </a:solidFill>
              <a:latin typeface="Arial"/>
              <a:ea typeface="Arial"/>
              <a:cs typeface="Arial"/>
              <a:sym typeface="Arial"/>
            </a:endParaRPr>
          </a:p>
        </p:txBody>
      </p:sp>
      <p:sp>
        <p:nvSpPr>
          <p:cNvPr id="117" name="Google Shape;117;p4"/>
          <p:cNvSpPr txBox="1"/>
          <p:nvPr/>
        </p:nvSpPr>
        <p:spPr>
          <a:xfrm>
            <a:off x="1981200" y="2133600"/>
            <a:ext cx="641465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Bài hát: “NGHE CÔ GIẢNG BÀI”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5"/>
          <p:cNvSpPr/>
          <p:nvPr/>
        </p:nvSpPr>
        <p:spPr>
          <a:xfrm rot="-5400000">
            <a:off x="966218" y="-675272"/>
            <a:ext cx="1025510" cy="2376055"/>
          </a:xfrm>
          <a:prstGeom prst="trapezoid">
            <a:avLst>
              <a:gd fmla="val 25000" name="adj"/>
            </a:avLst>
          </a:prstGeom>
          <a:solidFill>
            <a:srgbClr val="FFFF00"/>
          </a:solidFill>
          <a:ln cap="flat" cmpd="sng" w="25400">
            <a:solidFill>
              <a:srgbClr val="F2DA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5"/>
          <p:cNvSpPr txBox="1"/>
          <p:nvPr>
            <p:ph type="title"/>
          </p:nvPr>
        </p:nvSpPr>
        <p:spPr>
          <a:xfrm>
            <a:off x="-1295400" y="-85335"/>
            <a:ext cx="5791200" cy="11961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FF"/>
              </a:buClr>
              <a:buSzPts val="3600"/>
              <a:buFont typeface="Arial"/>
              <a:buNone/>
            </a:pPr>
            <a:r>
              <a:rPr b="1" lang="en-US" sz="3600">
                <a:solidFill>
                  <a:srgbClr val="0000FF"/>
                </a:solidFill>
                <a:latin typeface="Arial"/>
                <a:ea typeface="Arial"/>
                <a:cs typeface="Arial"/>
                <a:sym typeface="Arial"/>
              </a:rPr>
              <a:t>Khám phá</a:t>
            </a:r>
            <a:endParaRPr b="1" sz="3600">
              <a:solidFill>
                <a:srgbClr val="0000FF"/>
              </a:solidFill>
              <a:latin typeface="Arial"/>
              <a:ea typeface="Arial"/>
              <a:cs typeface="Arial"/>
              <a:sym typeface="Arial"/>
            </a:endParaRPr>
          </a:p>
        </p:txBody>
      </p:sp>
      <p:sp>
        <p:nvSpPr>
          <p:cNvPr id="124" name="Google Shape;124;p5"/>
          <p:cNvSpPr txBox="1"/>
          <p:nvPr/>
        </p:nvSpPr>
        <p:spPr>
          <a:xfrm>
            <a:off x="2266050" y="1472625"/>
            <a:ext cx="48205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lang="en-US" sz="3200">
                <a:solidFill>
                  <a:srgbClr val="0000FF"/>
                </a:solidFill>
                <a:latin typeface="Times New Roman"/>
                <a:ea typeface="Times New Roman"/>
                <a:cs typeface="Times New Roman"/>
                <a:sym typeface="Times New Roman"/>
              </a:rPr>
              <a:t>Em cần giữ trật tự khi nào? </a:t>
            </a:r>
            <a:endParaRPr/>
          </a:p>
        </p:txBody>
      </p:sp>
      <p:pic>
        <p:nvPicPr>
          <p:cNvPr id="125" name="Google Shape;125;p5"/>
          <p:cNvPicPr preferRelativeResize="0"/>
          <p:nvPr/>
        </p:nvPicPr>
        <p:blipFill rotWithShape="1">
          <a:blip r:embed="rId4">
            <a:alphaModFix/>
          </a:blip>
          <a:srcRect b="0" l="0" r="0" t="0"/>
          <a:stretch/>
        </p:blipFill>
        <p:spPr>
          <a:xfrm>
            <a:off x="-58017" y="2283202"/>
            <a:ext cx="9229157" cy="45747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6"/>
          <p:cNvSpPr/>
          <p:nvPr/>
        </p:nvSpPr>
        <p:spPr>
          <a:xfrm rot="-5400000">
            <a:off x="966218" y="-675272"/>
            <a:ext cx="1025510" cy="2376055"/>
          </a:xfrm>
          <a:prstGeom prst="trapezoid">
            <a:avLst>
              <a:gd fmla="val 25000" name="adj"/>
            </a:avLst>
          </a:prstGeom>
          <a:solidFill>
            <a:srgbClr val="FFFF00"/>
          </a:solidFill>
          <a:ln cap="flat" cmpd="sng" w="25400">
            <a:solidFill>
              <a:srgbClr val="F2DA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6"/>
          <p:cNvSpPr txBox="1"/>
          <p:nvPr>
            <p:ph type="title"/>
          </p:nvPr>
        </p:nvSpPr>
        <p:spPr>
          <a:xfrm>
            <a:off x="-1219200" y="-53180"/>
            <a:ext cx="5791200" cy="11961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FF"/>
              </a:buClr>
              <a:buSzPts val="3600"/>
              <a:buFont typeface="Arial"/>
              <a:buNone/>
            </a:pPr>
            <a:r>
              <a:rPr b="1" lang="en-US" sz="3600">
                <a:solidFill>
                  <a:srgbClr val="0000FF"/>
                </a:solidFill>
                <a:latin typeface="Arial"/>
                <a:ea typeface="Arial"/>
                <a:cs typeface="Arial"/>
                <a:sym typeface="Arial"/>
              </a:rPr>
              <a:t>Khám phá</a:t>
            </a:r>
            <a:endParaRPr b="1" sz="3600">
              <a:solidFill>
                <a:srgbClr val="0000FF"/>
              </a:solidFill>
              <a:latin typeface="Arial"/>
              <a:ea typeface="Arial"/>
              <a:cs typeface="Arial"/>
              <a:sym typeface="Arial"/>
            </a:endParaRPr>
          </a:p>
        </p:txBody>
      </p:sp>
      <p:sp>
        <p:nvSpPr>
          <p:cNvPr id="132" name="Google Shape;132;p6"/>
          <p:cNvSpPr txBox="1"/>
          <p:nvPr/>
        </p:nvSpPr>
        <p:spPr>
          <a:xfrm>
            <a:off x="972099" y="1929825"/>
            <a:ext cx="76385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lang="en-US" sz="3200">
                <a:solidFill>
                  <a:srgbClr val="0000FF"/>
                </a:solidFill>
                <a:latin typeface="Calibri"/>
                <a:ea typeface="Calibri"/>
                <a:cs typeface="Calibri"/>
                <a:sym typeface="Calibri"/>
              </a:rPr>
              <a:t>Vì sao em cần giữ trật tự trong trường, lớp? </a:t>
            </a:r>
            <a:endParaRPr/>
          </a:p>
        </p:txBody>
      </p:sp>
      <p:pic>
        <p:nvPicPr>
          <p:cNvPr id="133" name="Google Shape;133;p6"/>
          <p:cNvPicPr preferRelativeResize="0"/>
          <p:nvPr/>
        </p:nvPicPr>
        <p:blipFill rotWithShape="1">
          <a:blip r:embed="rId4">
            <a:alphaModFix/>
          </a:blip>
          <a:srcRect b="0" l="0" r="0" t="0"/>
          <a:stretch/>
        </p:blipFill>
        <p:spPr>
          <a:xfrm>
            <a:off x="0" y="2514600"/>
            <a:ext cx="9144000" cy="449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7"/>
          <p:cNvSpPr/>
          <p:nvPr/>
        </p:nvSpPr>
        <p:spPr>
          <a:xfrm rot="-5400000">
            <a:off x="966218" y="-675272"/>
            <a:ext cx="1025510" cy="2376055"/>
          </a:xfrm>
          <a:prstGeom prst="trapezoid">
            <a:avLst>
              <a:gd fmla="val 25000" name="adj"/>
            </a:avLst>
          </a:prstGeom>
          <a:solidFill>
            <a:srgbClr val="E5B8B7"/>
          </a:solidFill>
          <a:ln cap="flat" cmpd="sng" w="25400">
            <a:solidFill>
              <a:srgbClr val="F2DA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7"/>
          <p:cNvSpPr txBox="1"/>
          <p:nvPr>
            <p:ph type="title"/>
          </p:nvPr>
        </p:nvSpPr>
        <p:spPr>
          <a:xfrm>
            <a:off x="-1316185" y="-53180"/>
            <a:ext cx="5791200" cy="11961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FF"/>
              </a:buClr>
              <a:buSzPts val="3600"/>
              <a:buFont typeface="Arial"/>
              <a:buNone/>
            </a:pPr>
            <a:r>
              <a:rPr b="1" lang="en-US" sz="3600">
                <a:solidFill>
                  <a:srgbClr val="0000FF"/>
                </a:solidFill>
                <a:latin typeface="Arial"/>
                <a:ea typeface="Arial"/>
                <a:cs typeface="Arial"/>
                <a:sym typeface="Arial"/>
              </a:rPr>
              <a:t>Luyện tập</a:t>
            </a:r>
            <a:endParaRPr b="1" sz="3600">
              <a:solidFill>
                <a:srgbClr val="0000FF"/>
              </a:solidFill>
              <a:latin typeface="Arial"/>
              <a:ea typeface="Arial"/>
              <a:cs typeface="Arial"/>
              <a:sym typeface="Arial"/>
            </a:endParaRPr>
          </a:p>
        </p:txBody>
      </p:sp>
      <p:pic>
        <p:nvPicPr>
          <p:cNvPr id="140" name="Google Shape;140;p7"/>
          <p:cNvPicPr preferRelativeResize="0"/>
          <p:nvPr/>
        </p:nvPicPr>
        <p:blipFill rotWithShape="1">
          <a:blip r:embed="rId4">
            <a:alphaModFix/>
          </a:blip>
          <a:srcRect b="0" l="6183" r="4207" t="0"/>
          <a:stretch/>
        </p:blipFill>
        <p:spPr>
          <a:xfrm>
            <a:off x="19834" y="3124200"/>
            <a:ext cx="9146948" cy="3733800"/>
          </a:xfrm>
          <a:prstGeom prst="rect">
            <a:avLst/>
          </a:prstGeom>
          <a:noFill/>
          <a:ln>
            <a:noFill/>
          </a:ln>
        </p:spPr>
      </p:pic>
      <p:sp>
        <p:nvSpPr>
          <p:cNvPr id="141" name="Google Shape;141;p7"/>
          <p:cNvSpPr txBox="1"/>
          <p:nvPr/>
        </p:nvSpPr>
        <p:spPr>
          <a:xfrm>
            <a:off x="685777" y="2046982"/>
            <a:ext cx="784862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r>
              <a:rPr lang="en-US" sz="3200">
                <a:solidFill>
                  <a:srgbClr val="0000FF"/>
                </a:solidFill>
                <a:latin typeface="Times New Roman"/>
                <a:ea typeface="Times New Roman"/>
                <a:cs typeface="Times New Roman"/>
                <a:sym typeface="Times New Roman"/>
              </a:rPr>
              <a:t> Việc nào nên làm ? Việc nào không nên làm? </a:t>
            </a:r>
            <a:endParaRPr/>
          </a:p>
          <a:p>
            <a:pPr indent="0" lvl="0" marL="0" marR="0" rtl="0" algn="ctr">
              <a:spcBef>
                <a:spcPts val="0"/>
              </a:spcBef>
              <a:spcAft>
                <a:spcPts val="0"/>
              </a:spcAft>
              <a:buNone/>
            </a:pPr>
            <a:r>
              <a:rPr lang="en-US" sz="3200">
                <a:solidFill>
                  <a:srgbClr val="0000FF"/>
                </a:solidFill>
                <a:latin typeface="Times New Roman"/>
                <a:ea typeface="Times New Roman"/>
                <a:cs typeface="Times New Roman"/>
                <a:sym typeface="Times New Roman"/>
              </a:rPr>
              <a:t>Vì sao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8"/>
          <p:cNvSpPr/>
          <p:nvPr/>
        </p:nvSpPr>
        <p:spPr>
          <a:xfrm rot="-5400000">
            <a:off x="966218" y="-675272"/>
            <a:ext cx="1025510" cy="2376055"/>
          </a:xfrm>
          <a:prstGeom prst="trapezoid">
            <a:avLst>
              <a:gd fmla="val 25000" name="adj"/>
            </a:avLst>
          </a:prstGeom>
          <a:solidFill>
            <a:srgbClr val="E5B8B7"/>
          </a:solidFill>
          <a:ln cap="flat" cmpd="sng" w="25400">
            <a:solidFill>
              <a:srgbClr val="F2DA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8"/>
          <p:cNvSpPr txBox="1"/>
          <p:nvPr>
            <p:ph type="title"/>
          </p:nvPr>
        </p:nvSpPr>
        <p:spPr>
          <a:xfrm>
            <a:off x="-1316185" y="-53180"/>
            <a:ext cx="5791200" cy="11961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FF"/>
              </a:buClr>
              <a:buSzPts val="3600"/>
              <a:buFont typeface="Arial"/>
              <a:buNone/>
            </a:pPr>
            <a:r>
              <a:rPr b="1" lang="en-US" sz="3600">
                <a:solidFill>
                  <a:srgbClr val="0000FF"/>
                </a:solidFill>
                <a:latin typeface="Arial"/>
                <a:ea typeface="Arial"/>
                <a:cs typeface="Arial"/>
                <a:sym typeface="Arial"/>
              </a:rPr>
              <a:t>Luyện tập</a:t>
            </a:r>
            <a:endParaRPr b="1" sz="3600">
              <a:solidFill>
                <a:srgbClr val="0000FF"/>
              </a:solidFill>
              <a:latin typeface="Arial"/>
              <a:ea typeface="Arial"/>
              <a:cs typeface="Arial"/>
              <a:sym typeface="Arial"/>
            </a:endParaRPr>
          </a:p>
        </p:txBody>
      </p:sp>
      <p:sp>
        <p:nvSpPr>
          <p:cNvPr id="148" name="Google Shape;148;p8"/>
          <p:cNvSpPr txBox="1"/>
          <p:nvPr/>
        </p:nvSpPr>
        <p:spPr>
          <a:xfrm>
            <a:off x="772958" y="2250469"/>
            <a:ext cx="836582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FF"/>
                </a:solidFill>
                <a:latin typeface="Times New Roman"/>
                <a:ea typeface="Times New Roman"/>
                <a:cs typeface="Times New Roman"/>
                <a:sym typeface="Times New Roman"/>
              </a:rPr>
              <a:t>Em đã biết giữ trật tự trong trường, lớp chưa? Hãy chia sẻ với bạn nhé!</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9"/>
          <p:cNvSpPr/>
          <p:nvPr/>
        </p:nvSpPr>
        <p:spPr>
          <a:xfrm rot="-5400000">
            <a:off x="966218" y="-675272"/>
            <a:ext cx="1025510" cy="2376055"/>
          </a:xfrm>
          <a:prstGeom prst="trapezoid">
            <a:avLst>
              <a:gd fmla="val 25000" name="adj"/>
            </a:avLst>
          </a:prstGeom>
          <a:solidFill>
            <a:srgbClr val="0000FF"/>
          </a:solidFill>
          <a:ln cap="flat" cmpd="sng" w="25400">
            <a:solidFill>
              <a:srgbClr val="F2DA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9"/>
          <p:cNvSpPr txBox="1"/>
          <p:nvPr>
            <p:ph type="title"/>
          </p:nvPr>
        </p:nvSpPr>
        <p:spPr>
          <a:xfrm>
            <a:off x="-1295400" y="-53180"/>
            <a:ext cx="5791200" cy="11961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Vận dụng</a:t>
            </a:r>
            <a:endParaRPr b="1" sz="3600">
              <a:solidFill>
                <a:schemeClr val="lt1"/>
              </a:solidFill>
              <a:latin typeface="Arial"/>
              <a:ea typeface="Arial"/>
              <a:cs typeface="Arial"/>
              <a:sym typeface="Arial"/>
            </a:endParaRPr>
          </a:p>
        </p:txBody>
      </p:sp>
      <p:sp>
        <p:nvSpPr>
          <p:cNvPr id="155" name="Google Shape;155;p9"/>
          <p:cNvSpPr txBox="1"/>
          <p:nvPr/>
        </p:nvSpPr>
        <p:spPr>
          <a:xfrm>
            <a:off x="848539" y="2212391"/>
            <a:ext cx="776206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lang="en-US" sz="3200">
                <a:solidFill>
                  <a:srgbClr val="0000FF"/>
                </a:solidFill>
                <a:latin typeface="Times New Roman"/>
                <a:ea typeface="Times New Roman"/>
                <a:cs typeface="Times New Roman"/>
                <a:sym typeface="Times New Roman"/>
              </a:rPr>
              <a:t>Em sẽ làm gì khi ở trong các tình huống sau? </a:t>
            </a:r>
            <a:endParaRPr/>
          </a:p>
        </p:txBody>
      </p:sp>
      <p:pic>
        <p:nvPicPr>
          <p:cNvPr id="156" name="Google Shape;156;p9"/>
          <p:cNvPicPr preferRelativeResize="0"/>
          <p:nvPr/>
        </p:nvPicPr>
        <p:blipFill rotWithShape="1">
          <a:blip r:embed="rId4">
            <a:alphaModFix/>
          </a:blip>
          <a:srcRect b="0" l="0" r="0" t="0"/>
          <a:stretch/>
        </p:blipFill>
        <p:spPr>
          <a:xfrm>
            <a:off x="304800" y="3263145"/>
            <a:ext cx="8458200" cy="3317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ai</dc:creator>
</cp:coreProperties>
</file>