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8" r:id="rId4"/>
    <p:sldId id="257" r:id="rId5"/>
    <p:sldId id="258" r:id="rId6"/>
    <p:sldId id="289" r:id="rId7"/>
    <p:sldId id="260" r:id="rId8"/>
    <p:sldId id="261" r:id="rId9"/>
    <p:sldId id="267" r:id="rId10"/>
    <p:sldId id="288" r:id="rId11"/>
    <p:sldId id="286" r:id="rId12"/>
    <p:sldId id="287" r:id="rId13"/>
    <p:sldId id="268" r:id="rId14"/>
    <p:sldId id="283" r:id="rId15"/>
    <p:sldId id="290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3C1-B387-4D90-BD90-95B47856E8A2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963C1-B387-4D90-BD90-95B47856E8A2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73C65-FCFB-4E26-A501-D6BA714952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bo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211"/>
          <p:cNvSpPr>
            <a:spLocks noChangeArrowheads="1"/>
          </p:cNvSpPr>
          <p:nvPr/>
        </p:nvSpPr>
        <p:spPr bwMode="auto">
          <a:xfrm>
            <a:off x="1447800" y="395288"/>
            <a:ext cx="6019800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PHÒNG GD &amp; ĐT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TÂN UYÊN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212"/>
          <p:cNvSpPr>
            <a:spLocks noChangeArrowheads="1"/>
          </p:cNvSpPr>
          <p:nvPr/>
        </p:nvSpPr>
        <p:spPr bwMode="auto">
          <a:xfrm>
            <a:off x="1600200" y="757238"/>
            <a:ext cx="5715000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HỘI NGHĨA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Picture 214" descr="nature39di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27138"/>
            <a:ext cx="2286000" cy="6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WordArt 215"/>
          <p:cNvSpPr>
            <a:spLocks noChangeArrowheads="1" noChangeShapeType="1" noTextEdit="1"/>
          </p:cNvSpPr>
          <p:nvPr/>
        </p:nvSpPr>
        <p:spPr bwMode="auto">
          <a:xfrm>
            <a:off x="990600" y="1924050"/>
            <a:ext cx="7162800" cy="6838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6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+mj-lt"/>
                <a:cs typeface="Arial"/>
              </a:rPr>
              <a:t>Chào mừng Quý thầy, cô về dự giờ thăm lớp </a:t>
            </a:r>
            <a:r>
              <a:rPr lang="en-US" sz="66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+mj-lt"/>
                <a:cs typeface="Arial"/>
              </a:rPr>
              <a:t>4</a:t>
            </a:r>
            <a:endParaRPr lang="en-US" sz="66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FF"/>
              </a:solidFill>
              <a:latin typeface="+mj-lt"/>
              <a:cs typeface="Arial"/>
            </a:endParaRPr>
          </a:p>
        </p:txBody>
      </p:sp>
      <p:sp>
        <p:nvSpPr>
          <p:cNvPr id="59" name="Text Box 216"/>
          <p:cNvSpPr txBox="1">
            <a:spLocks noChangeArrowheads="1"/>
          </p:cNvSpPr>
          <p:nvPr/>
        </p:nvSpPr>
        <p:spPr bwMode="auto">
          <a:xfrm>
            <a:off x="2133600" y="3276600"/>
            <a:ext cx="472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Môn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: Tin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học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</a:rPr>
              <a:t>Giáo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viên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Phạm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Trinh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Hằng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04800" y="1793875"/>
            <a:ext cx="822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2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.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Điều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chỉnh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kích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thước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tranh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ảnh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trong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văn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bản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en-US" sz="2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41300" y="4008438"/>
            <a:ext cx="8521700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Thảo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luận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nhóm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2 </a:t>
            </a:r>
            <a:r>
              <a:rPr lang="en-US" sz="2600" dirty="0" err="1" smtClean="0">
                <a:solidFill>
                  <a:srgbClr val="3333FF"/>
                </a:solidFill>
                <a:latin typeface="Times New Roman" pitchFamily="18" charset="0"/>
              </a:rPr>
              <a:t>với</a:t>
            </a: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nội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dung: 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Thực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hiện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chỉnh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kích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thước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ảnh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mà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đã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1.</a:t>
            </a:r>
            <a:endParaRPr lang="en-US" sz="2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490788"/>
            <a:ext cx="17526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9"/>
          <p:cNvSpPr>
            <a:spLocks noChangeArrowheads="1" noChangeShapeType="1" noTextEdit="1"/>
          </p:cNvSpPr>
          <p:nvPr/>
        </p:nvSpPr>
        <p:spPr bwMode="auto">
          <a:xfrm>
            <a:off x="2590800" y="2922588"/>
            <a:ext cx="31654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Thảo luận nhóm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62000" y="485775"/>
            <a:ext cx="8382000" cy="968693"/>
            <a:chOff x="762000" y="485775"/>
            <a:chExt cx="8382000" cy="968693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762000" y="962025"/>
              <a:ext cx="83820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3: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Chèn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và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điều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chỉnh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tranh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ảnh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trong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văn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bản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(T1)</a:t>
              </a:r>
              <a:endParaRPr lang="en-US" sz="26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2819400" y="485775"/>
              <a:ext cx="3505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</a:rPr>
                <a:t>Môn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</a:rPr>
                <a:t>: Tin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</a:rPr>
                <a:t>học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55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990600" y="3429000"/>
            <a:ext cx="6096000" cy="2286000"/>
          </a:xfrm>
          <a:prstGeom prst="roundRect">
            <a:avLst/>
          </a:prstGeom>
          <a:ln w="38100">
            <a:solidFill>
              <a:srgbClr val="00FF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smtClean="0"/>
              <a:t>Chọn tranh ảnh cần điều chỉnh kích thước, di chuyển con trỏ chuột đến vị trí có ô vuông ở mỗi cạnh hoặc chấm tròn nhỏ ở mỗi góc. Khi đó con trỏ chuột chuyển thành các dấu mũi tên.</a:t>
            </a:r>
            <a:endParaRPr lang="en-US" sz="2400" b="1" dirty="0" err="1" smtClean="0">
              <a:solidFill>
                <a:srgbClr val="0000FF"/>
              </a:solidFill>
            </a:endParaRPr>
          </a:p>
        </p:txBody>
      </p:sp>
      <p:sp>
        <p:nvSpPr>
          <p:cNvPr id="21" name="Cloud 20"/>
          <p:cNvSpPr/>
          <p:nvPr/>
        </p:nvSpPr>
        <p:spPr>
          <a:xfrm>
            <a:off x="381000" y="2590800"/>
            <a:ext cx="1752600" cy="990600"/>
          </a:xfrm>
          <a:prstGeom prst="cloud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00FF"/>
                </a:solidFill>
              </a:rPr>
              <a:t>Bước 1</a:t>
            </a:r>
            <a:endParaRPr lang="en-US" sz="2400" b="1" dirty="0" err="1" smtClean="0">
              <a:solidFill>
                <a:srgbClr val="0000FF"/>
              </a:solidFill>
            </a:endParaRPr>
          </a:p>
        </p:txBody>
      </p:sp>
      <p:pic>
        <p:nvPicPr>
          <p:cNvPr id="1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762000" y="485775"/>
            <a:ext cx="8382000" cy="968693"/>
            <a:chOff x="762000" y="485775"/>
            <a:chExt cx="8382000" cy="968693"/>
          </a:xfrm>
        </p:grpSpPr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762000" y="962025"/>
              <a:ext cx="83820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3: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Chèn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và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điều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chỉnh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tranh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ảnh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trong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văn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bản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(T1)</a:t>
              </a:r>
              <a:endParaRPr lang="en-US" sz="26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2819400" y="485775"/>
              <a:ext cx="3505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</a:rPr>
                <a:t>Môn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</a:rPr>
                <a:t>: Tin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</a:rPr>
                <a:t>học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04800" y="1793875"/>
            <a:ext cx="822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2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.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Điều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chỉnh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kích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thước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tranh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ảnh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trong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văn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bản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en-US" sz="2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20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2302616" y="-3159773"/>
            <a:ext cx="6248836" cy="90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 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Thứ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6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ngày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8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tháng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năm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2017</a:t>
            </a:r>
            <a:endParaRPr 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33600"/>
            <a:ext cx="7543800" cy="435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ounded Rectangle 27"/>
          <p:cNvSpPr/>
          <p:nvPr/>
        </p:nvSpPr>
        <p:spPr>
          <a:xfrm>
            <a:off x="1905000" y="4495800"/>
            <a:ext cx="5105400" cy="1143000"/>
          </a:xfrm>
          <a:prstGeom prst="roundRect">
            <a:avLst/>
          </a:prstGeom>
          <a:ln w="57150">
            <a:solidFill>
              <a:srgbClr val="00FF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smtClean="0"/>
          </a:p>
          <a:p>
            <a:r>
              <a:rPr lang="en-US" sz="2400" b="1" smtClean="0"/>
              <a:t>Kéo thả chuột để thay đổi kích thước của tranh. </a:t>
            </a: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</a:pPr>
            <a:endParaRPr lang="en-US" sz="24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1" name="Cloud 30"/>
          <p:cNvSpPr/>
          <p:nvPr/>
        </p:nvSpPr>
        <p:spPr>
          <a:xfrm>
            <a:off x="1371600" y="3733800"/>
            <a:ext cx="1676400" cy="914400"/>
          </a:xfrm>
          <a:prstGeom prst="cloud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0000FF"/>
                </a:solidFill>
              </a:rPr>
              <a:t>Bước 2</a:t>
            </a:r>
            <a:endParaRPr lang="en-US" sz="2400" b="1" dirty="0" err="1" smtClean="0">
              <a:solidFill>
                <a:srgbClr val="0000FF"/>
              </a:solidFill>
            </a:endParaRPr>
          </a:p>
        </p:txBody>
      </p:sp>
      <p:sp>
        <p:nvSpPr>
          <p:cNvPr id="32" name="Left-Right Arrow 31"/>
          <p:cNvSpPr/>
          <p:nvPr/>
        </p:nvSpPr>
        <p:spPr>
          <a:xfrm rot="2340145">
            <a:off x="7491574" y="6095790"/>
            <a:ext cx="663920" cy="311305"/>
          </a:xfrm>
          <a:prstGeom prst="leftRightArrow">
            <a:avLst/>
          </a:prstGeom>
          <a:solidFill>
            <a:schemeClr val="accent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err="1" smtClean="0">
              <a:solidFill>
                <a:srgbClr val="0000FF"/>
              </a:solidFill>
            </a:endParaRPr>
          </a:p>
        </p:txBody>
      </p:sp>
      <p:sp>
        <p:nvSpPr>
          <p:cNvPr id="33" name="Left-Right Arrow 32"/>
          <p:cNvSpPr/>
          <p:nvPr/>
        </p:nvSpPr>
        <p:spPr>
          <a:xfrm rot="2340145">
            <a:off x="481173" y="2155429"/>
            <a:ext cx="663920" cy="311305"/>
          </a:xfrm>
          <a:prstGeom prst="leftRightArrow">
            <a:avLst/>
          </a:prstGeom>
          <a:solidFill>
            <a:schemeClr val="accent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err="1" smtClean="0">
              <a:solidFill>
                <a:srgbClr val="0000FF"/>
              </a:solidFill>
            </a:endParaRPr>
          </a:p>
        </p:txBody>
      </p:sp>
      <p:sp>
        <p:nvSpPr>
          <p:cNvPr id="34" name="Left-Right Arrow 33"/>
          <p:cNvSpPr/>
          <p:nvPr/>
        </p:nvSpPr>
        <p:spPr>
          <a:xfrm rot="19201219">
            <a:off x="7490021" y="2158110"/>
            <a:ext cx="663921" cy="311305"/>
          </a:xfrm>
          <a:prstGeom prst="leftRightArrow">
            <a:avLst/>
          </a:prstGeom>
          <a:solidFill>
            <a:schemeClr val="accent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err="1" smtClean="0">
              <a:solidFill>
                <a:srgbClr val="0000FF"/>
              </a:solidFill>
            </a:endParaRPr>
          </a:p>
        </p:txBody>
      </p:sp>
      <p:sp>
        <p:nvSpPr>
          <p:cNvPr id="36" name="Left-Right Arrow 35"/>
          <p:cNvSpPr/>
          <p:nvPr/>
        </p:nvSpPr>
        <p:spPr>
          <a:xfrm rot="19201219">
            <a:off x="524401" y="6160732"/>
            <a:ext cx="663921" cy="311305"/>
          </a:xfrm>
          <a:prstGeom prst="leftRightArrow">
            <a:avLst/>
          </a:prstGeom>
          <a:solidFill>
            <a:schemeClr val="accent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err="1" smtClean="0">
              <a:solidFill>
                <a:srgbClr val="0000FF"/>
              </a:solidFill>
            </a:endParaRPr>
          </a:p>
        </p:txBody>
      </p:sp>
      <p:sp>
        <p:nvSpPr>
          <p:cNvPr id="46" name="Left-Right Arrow 45"/>
          <p:cNvSpPr/>
          <p:nvPr/>
        </p:nvSpPr>
        <p:spPr>
          <a:xfrm>
            <a:off x="457200" y="4114800"/>
            <a:ext cx="663921" cy="311305"/>
          </a:xfrm>
          <a:prstGeom prst="leftRightArrow">
            <a:avLst/>
          </a:prstGeom>
          <a:solidFill>
            <a:srgbClr val="00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err="1" smtClean="0">
              <a:solidFill>
                <a:srgbClr val="00B050"/>
              </a:solidFill>
            </a:endParaRPr>
          </a:p>
        </p:txBody>
      </p:sp>
      <p:sp>
        <p:nvSpPr>
          <p:cNvPr id="49" name="Left-Right Arrow 48"/>
          <p:cNvSpPr/>
          <p:nvPr/>
        </p:nvSpPr>
        <p:spPr>
          <a:xfrm rot="5400000">
            <a:off x="4045675" y="6152115"/>
            <a:ext cx="622609" cy="331960"/>
          </a:xfrm>
          <a:prstGeom prst="leftRightArrow">
            <a:avLst/>
          </a:prstGeom>
          <a:solidFill>
            <a:srgbClr val="00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err="1" smtClean="0">
              <a:solidFill>
                <a:srgbClr val="00B050"/>
              </a:solidFill>
            </a:endParaRPr>
          </a:p>
        </p:txBody>
      </p:sp>
      <p:sp>
        <p:nvSpPr>
          <p:cNvPr id="50" name="Left-Right Arrow 49"/>
          <p:cNvSpPr/>
          <p:nvPr/>
        </p:nvSpPr>
        <p:spPr>
          <a:xfrm>
            <a:off x="7543800" y="4114800"/>
            <a:ext cx="663921" cy="311305"/>
          </a:xfrm>
          <a:prstGeom prst="leftRightArrow">
            <a:avLst/>
          </a:prstGeom>
          <a:solidFill>
            <a:srgbClr val="00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err="1" smtClean="0">
              <a:solidFill>
                <a:srgbClr val="00B050"/>
              </a:solidFill>
            </a:endParaRPr>
          </a:p>
        </p:txBody>
      </p:sp>
      <p:sp>
        <p:nvSpPr>
          <p:cNvPr id="51" name="Left-Right Arrow 50"/>
          <p:cNvSpPr/>
          <p:nvPr/>
        </p:nvSpPr>
        <p:spPr>
          <a:xfrm rot="5400000">
            <a:off x="3969475" y="2126525"/>
            <a:ext cx="622609" cy="331960"/>
          </a:xfrm>
          <a:prstGeom prst="leftRightArrow">
            <a:avLst/>
          </a:prstGeom>
          <a:solidFill>
            <a:srgbClr val="00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err="1" smtClean="0">
              <a:solidFill>
                <a:srgbClr val="00B050"/>
              </a:solidFill>
            </a:endParaRPr>
          </a:p>
        </p:txBody>
      </p:sp>
      <p:pic>
        <p:nvPicPr>
          <p:cNvPr id="24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762000" y="485775"/>
            <a:ext cx="8382000" cy="968693"/>
            <a:chOff x="762000" y="485775"/>
            <a:chExt cx="8382000" cy="968693"/>
          </a:xfrm>
        </p:grpSpPr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762000" y="962025"/>
              <a:ext cx="83820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3: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Chèn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và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điều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chỉnh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tranh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ảnh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trong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văn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bản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(T1)</a:t>
              </a:r>
              <a:endParaRPr lang="en-US" sz="26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auto">
            <a:xfrm>
              <a:off x="2819400" y="485775"/>
              <a:ext cx="3505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</a:rPr>
                <a:t>Môn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</a:rPr>
                <a:t>: Tin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</a:rPr>
                <a:t>học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820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46" grpId="0" animBg="1"/>
      <p:bldP spid="49" grpId="0" animBg="1"/>
      <p:bldP spid="50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24"/>
          <p:cNvSpPr>
            <a:spLocks noChangeArrowheads="1" noChangeShapeType="1" noTextEdit="1"/>
          </p:cNvSpPr>
          <p:nvPr/>
        </p:nvSpPr>
        <p:spPr bwMode="auto">
          <a:xfrm>
            <a:off x="1676400" y="2532063"/>
            <a:ext cx="4800600" cy="592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i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Các bước thực </a:t>
            </a:r>
            <a:r>
              <a:rPr lang="en-US" sz="2400" b="1" i="1" kern="10" dirty="0" err="1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hiện</a:t>
            </a:r>
            <a:r>
              <a:rPr lang="en-US" sz="2400" b="1" i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en-US" sz="2400" b="1" i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381000" y="3375025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kích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thước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396875" y="4022725"/>
            <a:ext cx="814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04800" y="1793875"/>
            <a:ext cx="822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2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.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Điều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chỉnh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kích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thước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tranh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ảnh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trong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văn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bản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en-US" sz="2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2000" y="485775"/>
            <a:ext cx="8382000" cy="968693"/>
            <a:chOff x="762000" y="485775"/>
            <a:chExt cx="8382000" cy="968693"/>
          </a:xfrm>
        </p:grpSpPr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762000" y="962025"/>
              <a:ext cx="83820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3: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Chèn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và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điều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chỉnh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tranh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ảnh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trong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văn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bản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(T1)</a:t>
              </a:r>
              <a:endParaRPr lang="en-US" sz="26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2819400" y="485775"/>
              <a:ext cx="3505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</a:rPr>
                <a:t>Môn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</a:rPr>
                <a:t>: Tin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</a:rPr>
                <a:t>học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62000" y="485775"/>
            <a:ext cx="8382000" cy="968693"/>
            <a:chOff x="762000" y="485775"/>
            <a:chExt cx="8382000" cy="968693"/>
          </a:xfrm>
        </p:grpSpPr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762000" y="962025"/>
              <a:ext cx="83820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3: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Chèn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và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điều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chỉnh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tranh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ảnh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trong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văn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bản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(T1)</a:t>
              </a:r>
              <a:endParaRPr lang="en-US" sz="26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819400" y="485775"/>
              <a:ext cx="3505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</a:rPr>
                <a:t>Môn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</a:rPr>
                <a:t>: Tin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</a:rPr>
                <a:t>học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533400" y="2819400"/>
            <a:ext cx="5791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1.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Chèn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tranh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ảnh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vào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văn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bản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en-US" sz="2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44595" y="3429000"/>
            <a:ext cx="822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2.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Điều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chỉnh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kích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thước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tranh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ảnh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trong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văn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bản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en-US" sz="2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744940" y="2057400"/>
            <a:ext cx="5791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hành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9164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19" grpId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62000" y="485775"/>
            <a:ext cx="8382000" cy="968693"/>
            <a:chOff x="762000" y="485775"/>
            <a:chExt cx="8382000" cy="968693"/>
          </a:xfrm>
        </p:grpSpPr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762000" y="962025"/>
              <a:ext cx="83820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3: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Chèn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và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điều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chỉnh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tranh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ảnh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trong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văn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bản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(T1)</a:t>
              </a:r>
              <a:endParaRPr lang="en-US" sz="26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819400" y="485775"/>
              <a:ext cx="3505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</a:rPr>
                <a:t>Môn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</a:rPr>
                <a:t>: Tin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</a:rPr>
                <a:t>học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209800" y="3073582"/>
            <a:ext cx="5791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Tóm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tắt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nội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học</a:t>
            </a:r>
            <a:endParaRPr lang="en-US" sz="2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744940" y="2057400"/>
            <a:ext cx="5791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Củng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cố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880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819400" y="485775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: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2767013" y="1066800"/>
            <a:ext cx="3709987" cy="1039813"/>
            <a:chOff x="192" y="873"/>
            <a:chExt cx="2630" cy="655"/>
          </a:xfrm>
        </p:grpSpPr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86" y="873"/>
              <a:ext cx="2626" cy="655"/>
              <a:chOff x="2160" y="1678"/>
              <a:chExt cx="1303" cy="1134"/>
            </a:xfrm>
          </p:grpSpPr>
          <p:sp>
            <p:nvSpPr>
              <p:cNvPr id="9" name="Oval 56"/>
              <p:cNvSpPr>
                <a:spLocks noChangeArrowheads="1"/>
              </p:cNvSpPr>
              <p:nvPr/>
            </p:nvSpPr>
            <p:spPr bwMode="gray">
              <a:xfrm>
                <a:off x="2781" y="1981"/>
                <a:ext cx="64" cy="5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0" name="Oval 57"/>
              <p:cNvSpPr>
                <a:spLocks noChangeArrowheads="1"/>
              </p:cNvSpPr>
              <p:nvPr/>
            </p:nvSpPr>
            <p:spPr bwMode="gray">
              <a:xfrm>
                <a:off x="2783" y="1981"/>
                <a:ext cx="64" cy="52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1" name="Oval 58"/>
              <p:cNvSpPr>
                <a:spLocks noChangeArrowheads="1"/>
              </p:cNvSpPr>
              <p:nvPr/>
            </p:nvSpPr>
            <p:spPr bwMode="gray">
              <a:xfrm>
                <a:off x="2163" y="1983"/>
                <a:ext cx="1300" cy="52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2" name="Oval 59"/>
              <p:cNvSpPr>
                <a:spLocks noChangeArrowheads="1"/>
              </p:cNvSpPr>
              <p:nvPr/>
            </p:nvSpPr>
            <p:spPr bwMode="gray"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3" name="Oval 60"/>
              <p:cNvSpPr>
                <a:spLocks noChangeArrowheads="1"/>
              </p:cNvSpPr>
              <p:nvPr/>
            </p:nvSpPr>
            <p:spPr bwMode="gray">
              <a:xfrm>
                <a:off x="2228" y="1983"/>
                <a:ext cx="1170" cy="524"/>
              </a:xfrm>
              <a:prstGeom prst="ellipse">
                <a:avLst/>
              </a:prstGeom>
              <a:solidFill>
                <a:srgbClr val="FF00FF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4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5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6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7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8" name="Text Box 65"/>
            <p:cNvSpPr txBox="1">
              <a:spLocks noChangeArrowheads="1"/>
            </p:cNvSpPr>
            <p:nvPr/>
          </p:nvSpPr>
          <p:spPr bwMode="auto">
            <a:xfrm>
              <a:off x="557" y="1008"/>
              <a:ext cx="1843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600" b="1" u="sng" dirty="0" err="1" smtClean="0">
                  <a:solidFill>
                    <a:srgbClr val="3333FF"/>
                  </a:solidFill>
                  <a:latin typeface="Times New Roman" pitchFamily="18" charset="0"/>
                </a:rPr>
                <a:t>Ôn</a:t>
              </a:r>
              <a:r>
                <a:rPr lang="en-US" sz="2600" b="1" u="sng" dirty="0" smtClean="0">
                  <a:solidFill>
                    <a:srgbClr val="3333FF"/>
                  </a:solidFill>
                  <a:latin typeface="Times New Roman" pitchFamily="18" charset="0"/>
                </a:rPr>
                <a:t> </a:t>
              </a:r>
              <a:r>
                <a:rPr lang="en-US" sz="2600" b="1" u="sng" dirty="0" err="1" smtClean="0">
                  <a:solidFill>
                    <a:srgbClr val="3333FF"/>
                  </a:solidFill>
                  <a:latin typeface="Times New Roman" pitchFamily="18" charset="0"/>
                </a:rPr>
                <a:t>bài</a:t>
              </a:r>
              <a:r>
                <a:rPr lang="en-US" sz="2600" b="1" u="sng" dirty="0" smtClean="0">
                  <a:solidFill>
                    <a:srgbClr val="3333FF"/>
                  </a:solidFill>
                  <a:latin typeface="Times New Roman" pitchFamily="18" charset="0"/>
                </a:rPr>
                <a:t> cũ:</a:t>
              </a:r>
              <a:endParaRPr lang="en-US" sz="2600" b="1" u="sng" dirty="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</p:grpSp>
      <p:pic>
        <p:nvPicPr>
          <p:cNvPr id="32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51061">
            <a:off x="0" y="60356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31750" y="2479412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err="1" smtClean="0">
                <a:latin typeface="Times New Roman" pitchFamily="18" charset="0"/>
              </a:rPr>
              <a:t>Câu</a:t>
            </a:r>
            <a:r>
              <a:rPr lang="en-US" sz="2600" b="1" dirty="0" smtClean="0">
                <a:latin typeface="Times New Roman" pitchFamily="18" charset="0"/>
              </a:rPr>
              <a:t> 1: </a:t>
            </a:r>
            <a:r>
              <a:rPr lang="en-US" sz="2600" b="1" dirty="0" err="1" smtClean="0">
                <a:latin typeface="Times New Roman" pitchFamily="18" charset="0"/>
              </a:rPr>
              <a:t>Đê</a:t>
            </a:r>
            <a:r>
              <a:rPr lang="en-US" sz="2600" b="1" dirty="0" smtClean="0">
                <a:latin typeface="Times New Roman" pitchFamily="18" charset="0"/>
              </a:rPr>
              <a:t>̉ </a:t>
            </a:r>
            <a:r>
              <a:rPr lang="en-US" sz="2600" b="1" dirty="0" err="1" smtClean="0">
                <a:latin typeface="Times New Roman" pitchFamily="18" charset="0"/>
              </a:rPr>
              <a:t>chèn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hình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có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sẵn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vào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trang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văn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bản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em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thực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hiện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thao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tác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nào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sau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đây</a:t>
            </a:r>
            <a:r>
              <a:rPr lang="en-US" sz="2600" b="1" dirty="0" smtClean="0">
                <a:latin typeface="Times New Roman" pitchFamily="18" charset="0"/>
              </a:rPr>
              <a:t>?</a:t>
            </a:r>
            <a:endParaRPr lang="en-US" sz="2600" b="1" dirty="0">
              <a:latin typeface="Times New Roman" pitchFamily="18" charset="0"/>
            </a:endParaRP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893812" y="3658571"/>
            <a:ext cx="61927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smtClean="0">
                <a:latin typeface="Times New Roman" pitchFamily="18" charset="0"/>
              </a:rPr>
              <a:t>a. Chọn thẻ Insert -&gt; Chọn Shapes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893812" y="4384357"/>
            <a:ext cx="51259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smtClean="0">
                <a:latin typeface="Times New Roman" pitchFamily="18" charset="0"/>
              </a:rPr>
              <a:t>b. Chọn thẻ Format -&gt; Chọn Shapes</a:t>
            </a: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893812" y="5086200"/>
            <a:ext cx="61927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smtClean="0">
                <a:latin typeface="Times New Roman" pitchFamily="18" charset="0"/>
              </a:rPr>
              <a:t>c. Chọn thẻ Home -&gt; Chọn Pictures </a:t>
            </a:r>
          </a:p>
        </p:txBody>
      </p:sp>
      <p:sp>
        <p:nvSpPr>
          <p:cNvPr id="2" name="Oval 1"/>
          <p:cNvSpPr/>
          <p:nvPr/>
        </p:nvSpPr>
        <p:spPr>
          <a:xfrm>
            <a:off x="857389" y="3748040"/>
            <a:ext cx="402386" cy="4023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31980">
            <a:off x="0" y="60356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76200" y="1524000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err="1" smtClean="0">
                <a:latin typeface="Times New Roman" pitchFamily="18" charset="0"/>
              </a:rPr>
              <a:t>Câu</a:t>
            </a:r>
            <a:r>
              <a:rPr lang="en-US" sz="2600" b="1" dirty="0" smtClean="0">
                <a:latin typeface="Times New Roman" pitchFamily="18" charset="0"/>
              </a:rPr>
              <a:t> 2: </a:t>
            </a:r>
            <a:r>
              <a:rPr lang="en-US" sz="2600" b="1" dirty="0" err="1" smtClean="0">
                <a:latin typeface="Times New Roman" pitchFamily="18" charset="0"/>
              </a:rPr>
              <a:t>Đê</a:t>
            </a:r>
            <a:r>
              <a:rPr lang="en-US" sz="2600" b="1" dirty="0" smtClean="0">
                <a:latin typeface="Times New Roman" pitchFamily="18" charset="0"/>
              </a:rPr>
              <a:t>̉ </a:t>
            </a:r>
            <a:r>
              <a:rPr lang="en-US" sz="2600" b="1" dirty="0" err="1" smtClean="0">
                <a:latin typeface="Times New Roman" pitchFamily="18" charset="0"/>
              </a:rPr>
              <a:t>thay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đổi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màu</a:t>
            </a:r>
            <a:r>
              <a:rPr lang="en-US" sz="2600" b="1" dirty="0" smtClean="0">
                <a:latin typeface="Times New Roman" pitchFamily="18" charset="0"/>
              </a:rPr>
              <a:t>, </a:t>
            </a:r>
            <a:r>
              <a:rPr lang="en-US" sz="2600" b="1" dirty="0" err="1" smtClean="0">
                <a:latin typeface="Times New Roman" pitchFamily="18" charset="0"/>
              </a:rPr>
              <a:t>đô</a:t>
            </a:r>
            <a:r>
              <a:rPr lang="en-US" sz="2600" b="1" dirty="0" smtClean="0">
                <a:latin typeface="Times New Roman" pitchFamily="18" charset="0"/>
              </a:rPr>
              <a:t>̣ </a:t>
            </a:r>
            <a:r>
              <a:rPr lang="en-US" sz="2600" b="1" dirty="0" err="1" smtClean="0">
                <a:latin typeface="Times New Roman" pitchFamily="18" charset="0"/>
              </a:rPr>
              <a:t>dày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đường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viền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của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hình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em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chọn</a:t>
            </a:r>
            <a:r>
              <a:rPr lang="en-US" sz="2600" b="1" dirty="0" smtClean="0">
                <a:latin typeface="Times New Roman" pitchFamily="18" charset="0"/>
              </a:rPr>
              <a:t> thẻ </a:t>
            </a:r>
            <a:r>
              <a:rPr lang="en-US" sz="2600" b="1" dirty="0" err="1" smtClean="0">
                <a:latin typeface="Times New Roman" pitchFamily="18" charset="0"/>
              </a:rPr>
              <a:t>nào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sau</a:t>
            </a:r>
            <a:r>
              <a:rPr lang="en-US" sz="2600" b="1" dirty="0" smtClean="0">
                <a:latin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</a:rPr>
              <a:t>đây</a:t>
            </a:r>
            <a:r>
              <a:rPr lang="en-US" sz="2600" b="1" dirty="0" smtClean="0">
                <a:latin typeface="Times New Roman" pitchFamily="18" charset="0"/>
              </a:rPr>
              <a:t>?</a:t>
            </a:r>
            <a:endParaRPr lang="en-US" sz="2600" b="1" dirty="0">
              <a:latin typeface="Times New Roman" pitchFamily="18" charset="0"/>
            </a:endParaRP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938263" y="2703159"/>
            <a:ext cx="25072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smtClean="0">
                <a:latin typeface="Times New Roman" pitchFamily="18" charset="0"/>
              </a:rPr>
              <a:t>a. Thẻ Insert.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938263" y="3428945"/>
            <a:ext cx="25072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latin typeface="Times New Roman" pitchFamily="18" charset="0"/>
              </a:rPr>
              <a:t>b. Thẻ Format.</a:t>
            </a: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938263" y="4130788"/>
            <a:ext cx="25072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smtClean="0">
                <a:latin typeface="Times New Roman" pitchFamily="18" charset="0"/>
              </a:rPr>
              <a:t>c. Thẻ Home. </a:t>
            </a:r>
          </a:p>
        </p:txBody>
      </p:sp>
      <p:sp>
        <p:nvSpPr>
          <p:cNvPr id="2" name="Oval 1"/>
          <p:cNvSpPr/>
          <p:nvPr/>
        </p:nvSpPr>
        <p:spPr>
          <a:xfrm>
            <a:off x="917450" y="3476445"/>
            <a:ext cx="416243" cy="4162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2819400" y="485775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: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44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.PNG"/>
          <p:cNvPicPr>
            <a:picLocks noChangeAspect="1"/>
          </p:cNvPicPr>
          <p:nvPr/>
        </p:nvPicPr>
        <p:blipFill rotWithShape="1">
          <a:blip r:embed="rId2"/>
          <a:srcRect l="15415" t="41336" r="12777"/>
          <a:stretch/>
        </p:blipFill>
        <p:spPr>
          <a:xfrm>
            <a:off x="240374" y="2576930"/>
            <a:ext cx="3569626" cy="29666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1324" y="510339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Hình 1</a:t>
            </a:r>
            <a:endParaRPr lang="en-US" sz="2400" b="1">
              <a:solidFill>
                <a:srgbClr val="FF0000"/>
              </a:solidFill>
            </a:endParaRPr>
          </a:p>
        </p:txBody>
      </p:sp>
      <p:pic>
        <p:nvPicPr>
          <p:cNvPr id="8" name="Picture 7" descr="2.PNG"/>
          <p:cNvPicPr>
            <a:picLocks noChangeAspect="1"/>
          </p:cNvPicPr>
          <p:nvPr/>
        </p:nvPicPr>
        <p:blipFill rotWithShape="1">
          <a:blip r:embed="rId3"/>
          <a:srcRect l="2147" t="42857"/>
          <a:stretch/>
        </p:blipFill>
        <p:spPr>
          <a:xfrm>
            <a:off x="4343400" y="2576930"/>
            <a:ext cx="4651545" cy="29666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486399" y="513046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Hình 2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0" y="16002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thơ</a:t>
            </a:r>
            <a:r>
              <a:rPr lang="en-US" sz="2400" dirty="0" smtClean="0">
                <a:latin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</a:rPr>
              <a:t>Ngôi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</a:rPr>
              <a:t>” ở </a:t>
            </a:r>
            <a:r>
              <a:rPr lang="en-US" sz="2400" dirty="0" err="1" smtClean="0">
                <a:latin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bày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1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0" y="60356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62000" y="962025"/>
            <a:ext cx="8382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3: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Chèn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điều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chỉnh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tranh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ảnh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văn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bản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(T1)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2819400" y="485775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: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2266666" y="2084695"/>
            <a:ext cx="4724400" cy="830262"/>
            <a:chOff x="2895600" y="84138"/>
            <a:chExt cx="4724400" cy="830262"/>
          </a:xfrm>
        </p:grpSpPr>
        <p:sp>
          <p:nvSpPr>
            <p:cNvPr id="9" name="AutoShape 17" descr="Pink tissue paper"/>
            <p:cNvSpPr>
              <a:spLocks noChangeArrowheads="1"/>
            </p:cNvSpPr>
            <p:nvPr/>
          </p:nvSpPr>
          <p:spPr bwMode="auto">
            <a:xfrm>
              <a:off x="2895600" y="84138"/>
              <a:ext cx="4724400" cy="830262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 eaLnBrk="1" hangingPunct="1"/>
              <a:endParaRPr lang="en-US" sz="1800"/>
            </a:p>
          </p:txBody>
        </p:sp>
        <p:grpSp>
          <p:nvGrpSpPr>
            <p:cNvPr id="10" name="Group 73"/>
            <p:cNvGrpSpPr>
              <a:grpSpLocks/>
            </p:cNvGrpSpPr>
            <p:nvPr/>
          </p:nvGrpSpPr>
          <p:grpSpPr bwMode="auto">
            <a:xfrm>
              <a:off x="3276600" y="185738"/>
              <a:ext cx="3962400" cy="681037"/>
              <a:chOff x="720" y="240"/>
              <a:chExt cx="4752" cy="505"/>
            </a:xfrm>
          </p:grpSpPr>
          <p:sp>
            <p:nvSpPr>
              <p:cNvPr id="11" name="AutoShape 23" descr="White marble"/>
              <p:cNvSpPr>
                <a:spLocks noChangeArrowheads="1"/>
              </p:cNvSpPr>
              <p:nvPr/>
            </p:nvSpPr>
            <p:spPr bwMode="gray">
              <a:xfrm>
                <a:off x="720" y="240"/>
                <a:ext cx="4752" cy="505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38100" algn="ctr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 rtl="1" eaLnBrk="1" hangingPunct="1"/>
                <a:endParaRPr lang="en-US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 Box 26" descr="White marble"/>
              <p:cNvSpPr txBox="1">
                <a:spLocks noChangeArrowheads="1"/>
              </p:cNvSpPr>
              <p:nvPr/>
            </p:nvSpPr>
            <p:spPr bwMode="gray">
              <a:xfrm>
                <a:off x="918" y="296"/>
                <a:ext cx="4371" cy="365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600" b="1" dirty="0">
                    <a:solidFill>
                      <a:srgbClr val="0033CC"/>
                    </a:solidFill>
                  </a:rPr>
                  <a:t>MỤC TIÊU BÀI HỌC</a:t>
                </a:r>
              </a:p>
            </p:txBody>
          </p:sp>
        </p:grpSp>
      </p:grpSp>
      <p:sp>
        <p:nvSpPr>
          <p:cNvPr id="13" name="Flowchart: Terminator 12"/>
          <p:cNvSpPr/>
          <p:nvPr/>
        </p:nvSpPr>
        <p:spPr>
          <a:xfrm>
            <a:off x="1905000" y="3130550"/>
            <a:ext cx="6757988" cy="973137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600" smtClean="0">
                <a:solidFill>
                  <a:schemeClr val="tx1"/>
                </a:solidFill>
              </a:rPr>
              <a:t>Chèn được tranh ảnh vào trang soạn thảo.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1939925" y="5197475"/>
            <a:ext cx="6759575" cy="974725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600" smtClean="0">
                <a:solidFill>
                  <a:schemeClr val="tx1"/>
                </a:solidFill>
              </a:rPr>
              <a:t>Biết cách điều chỉnh kích thước của tranh ảnh trong trang soạn thảo.</a:t>
            </a:r>
            <a:endParaRPr lang="en-US" sz="2600" dirty="0">
              <a:solidFill>
                <a:schemeClr val="tx1"/>
              </a:solidFill>
            </a:endParaRPr>
          </a:p>
        </p:txBody>
      </p:sp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421521" y="3265487"/>
            <a:ext cx="1554917" cy="2745403"/>
            <a:chOff x="350838" y="1876799"/>
            <a:chExt cx="1554162" cy="2746001"/>
          </a:xfrm>
        </p:grpSpPr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914400" y="2133600"/>
              <a:ext cx="914400" cy="152400"/>
              <a:chOff x="0" y="1896"/>
              <a:chExt cx="5760" cy="120"/>
            </a:xfrm>
          </p:grpSpPr>
          <p:sp>
            <p:nvSpPr>
              <p:cNvPr id="32" name="Rectangle 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33" name="Rectangle 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17" name="Group 40"/>
            <p:cNvGrpSpPr>
              <a:grpSpLocks/>
            </p:cNvGrpSpPr>
            <p:nvPr/>
          </p:nvGrpSpPr>
          <p:grpSpPr bwMode="auto">
            <a:xfrm rot="5400000">
              <a:off x="-243681" y="3185319"/>
              <a:ext cx="1858962" cy="304800"/>
              <a:chOff x="0" y="1896"/>
              <a:chExt cx="5760" cy="120"/>
            </a:xfrm>
          </p:grpSpPr>
          <p:sp>
            <p:nvSpPr>
              <p:cNvPr id="30" name="Rectangle 41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18" name="Group 14"/>
            <p:cNvGrpSpPr>
              <a:grpSpLocks/>
            </p:cNvGrpSpPr>
            <p:nvPr/>
          </p:nvGrpSpPr>
          <p:grpSpPr bwMode="auto">
            <a:xfrm rot="5400000">
              <a:off x="317343" y="1917435"/>
              <a:ext cx="717865" cy="636587"/>
              <a:chOff x="2078" y="1824"/>
              <a:chExt cx="1783" cy="1615"/>
            </a:xfrm>
          </p:grpSpPr>
          <p:sp>
            <p:nvSpPr>
              <p:cNvPr id="25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6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7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8" name="Oval 22"/>
              <p:cNvSpPr>
                <a:spLocks noChangeArrowheads="1"/>
              </p:cNvSpPr>
              <p:nvPr/>
            </p:nvSpPr>
            <p:spPr bwMode="gray">
              <a:xfrm>
                <a:off x="2169" y="2099"/>
                <a:ext cx="1412" cy="107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9" name="Oval 23" descr="Pink tissue paper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990600" y="4191000"/>
              <a:ext cx="914400" cy="152400"/>
              <a:chOff x="0" y="1896"/>
              <a:chExt cx="5760" cy="120"/>
            </a:xfrm>
          </p:grpSpPr>
          <p:sp>
            <p:nvSpPr>
              <p:cNvPr id="23" name="Rectangle 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4" name="Rectangle 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</p:grpSp>
        <p:grpSp>
          <p:nvGrpSpPr>
            <p:cNvPr id="20" name="Group 14"/>
            <p:cNvGrpSpPr>
              <a:grpSpLocks/>
            </p:cNvGrpSpPr>
            <p:nvPr/>
          </p:nvGrpSpPr>
          <p:grpSpPr bwMode="auto">
            <a:xfrm rot="5400000">
              <a:off x="345281" y="3977482"/>
              <a:ext cx="650875" cy="639762"/>
              <a:chOff x="4142" y="1832"/>
              <a:chExt cx="1621" cy="1610"/>
            </a:xfrm>
          </p:grpSpPr>
          <p:sp>
            <p:nvSpPr>
              <p:cNvPr id="21" name="Oval 18"/>
              <p:cNvSpPr>
                <a:spLocks noChangeArrowheads="1"/>
              </p:cNvSpPr>
              <p:nvPr/>
            </p:nvSpPr>
            <p:spPr bwMode="gray">
              <a:xfrm>
                <a:off x="4142" y="1832"/>
                <a:ext cx="1621" cy="1610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2" name="Oval 23" descr="Pink tissue paper"/>
              <p:cNvSpPr>
                <a:spLocks noChangeArrowheads="1"/>
              </p:cNvSpPr>
              <p:nvPr/>
            </p:nvSpPr>
            <p:spPr bwMode="gray">
              <a:xfrm>
                <a:off x="4245" y="2090"/>
                <a:ext cx="1422" cy="1091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/>
                <a:endParaRPr lang="en-US" sz="1800">
                  <a:latin typeface="Times New Roman" pitchFamily="18" charset="0"/>
                </a:endParaRPr>
              </a:p>
            </p:txBody>
          </p:sp>
        </p:grpSp>
      </p:grpSp>
      <p:pic>
        <p:nvPicPr>
          <p:cNvPr id="3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8" y="6034087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762000" y="485775"/>
            <a:ext cx="8382000" cy="968693"/>
            <a:chOff x="762000" y="485775"/>
            <a:chExt cx="8382000" cy="968693"/>
          </a:xfrm>
        </p:grpSpPr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762000" y="962025"/>
              <a:ext cx="83820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3: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Chèn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và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điều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chỉnh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tranh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ảnh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trong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văn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bản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(T1)</a:t>
              </a:r>
              <a:endParaRPr lang="en-US" sz="26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auto">
            <a:xfrm>
              <a:off x="2819400" y="485775"/>
              <a:ext cx="3505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</a:rPr>
                <a:t>Môn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</a:rPr>
                <a:t>: Tin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</a:rPr>
                <a:t>học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19"/>
          <p:cNvSpPr>
            <a:spLocks noChangeArrowheads="1" noChangeShapeType="1" noTextEdit="1"/>
          </p:cNvSpPr>
          <p:nvPr/>
        </p:nvSpPr>
        <p:spPr bwMode="auto">
          <a:xfrm>
            <a:off x="2743200" y="2895600"/>
            <a:ext cx="316547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Thảo</a:t>
            </a:r>
            <a:r>
              <a:rPr lang="en-US" sz="8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80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luận</a:t>
            </a:r>
            <a:r>
              <a:rPr lang="en-US" sz="8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80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blurRad="60007" dist="310007" dir="7679996" sy="30000" kx="1300191" algn="ctr" rotWithShape="0">
                    <a:srgbClr val="000000">
                      <a:alpha val="31998"/>
                    </a:srgbClr>
                  </a:outerShdw>
                </a:effectLst>
                <a:latin typeface="Arial"/>
                <a:cs typeface="Arial"/>
              </a:rPr>
              <a:t>nhóm</a:t>
            </a:r>
            <a:endParaRPr lang="en-US" sz="80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blurRad="60007" dist="310007" dir="7679996" sy="30000" kx="1300191" algn="ctr" rotWithShape="0">
                  <a:srgbClr val="000000">
                    <a:alpha val="31998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12750" y="3886200"/>
            <a:ext cx="852170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Thảo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luận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nhóm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</a:rPr>
              <a:t>2 </a:t>
            </a:r>
            <a:r>
              <a:rPr lang="en-US" sz="2600" dirty="0" err="1" smtClean="0">
                <a:solidFill>
                  <a:srgbClr val="3333FF"/>
                </a:solidFill>
                <a:latin typeface="Times New Roman" pitchFamily="18" charset="0"/>
              </a:rPr>
              <a:t>người</a:t>
            </a: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Times New Roman" pitchFamily="18" charset="0"/>
              </a:rPr>
              <a:t>thực</a:t>
            </a: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3333FF"/>
                </a:solidFill>
                <a:latin typeface="Times New Roman" pitchFamily="18" charset="0"/>
              </a:rPr>
              <a:t>hiện</a:t>
            </a:r>
            <a:r>
              <a:rPr lang="en-US" sz="2600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dirty="0" err="1">
                <a:solidFill>
                  <a:srgbClr val="3333FF"/>
                </a:solidFill>
                <a:latin typeface="Times New Roman" pitchFamily="18" charset="0"/>
              </a:rPr>
              <a:t>nội</a:t>
            </a:r>
            <a:r>
              <a:rPr lang="en-US" sz="2600" dirty="0">
                <a:solidFill>
                  <a:srgbClr val="3333FF"/>
                </a:solidFill>
                <a:latin typeface="Times New Roman" pitchFamily="18" charset="0"/>
              </a:rPr>
              <a:t> dung: </a:t>
            </a: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Chèn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hình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ảnh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vào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soạn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thảo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endParaRPr lang="en-US" sz="2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8" y="6034087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819400" y="485775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Môn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: Tin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62000" y="962025"/>
            <a:ext cx="8382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3: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Chèn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điều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chỉnh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tranh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ảnh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văn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Times New Roman" pitchFamily="18" charset="0"/>
              </a:rPr>
              <a:t>bản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</a:rPr>
              <a:t> (T1)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69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57200" y="1600200"/>
            <a:ext cx="5791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</a:rPr>
              <a:t>1.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Chèn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tranh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ảnh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vào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văn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</a:rPr>
              <a:t>bản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</a:rPr>
              <a:t>:</a:t>
            </a:r>
            <a:endParaRPr lang="en-US" sz="26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8" y="6034087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895600"/>
            <a:ext cx="5653469" cy="19812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209800" y="51816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Insert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thi gvg\Cap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5105400"/>
            <a:ext cx="594360" cy="685800"/>
          </a:xfrm>
          <a:prstGeom prst="rect">
            <a:avLst/>
          </a:prstGeom>
          <a:noFill/>
        </p:spPr>
      </p:pic>
      <p:sp>
        <p:nvSpPr>
          <p:cNvPr id="40" name="WordArt 24"/>
          <p:cNvSpPr>
            <a:spLocks noChangeArrowheads="1" noChangeShapeType="1" noTextEdit="1"/>
          </p:cNvSpPr>
          <p:nvPr/>
        </p:nvSpPr>
        <p:spPr bwMode="auto">
          <a:xfrm>
            <a:off x="1790700" y="2101374"/>
            <a:ext cx="4800600" cy="592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Các bước thực </a:t>
            </a:r>
            <a:r>
              <a:rPr lang="vi-VN" sz="2400" b="1" i="1" kern="1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hiện</a:t>
            </a:r>
            <a:r>
              <a:rPr lang="en-US" sz="2400" b="1" i="1" kern="1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en-US" sz="2400" b="1" i="1" kern="1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19400" y="3200400"/>
            <a:ext cx="838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62000" y="485775"/>
            <a:ext cx="8382000" cy="968693"/>
            <a:chOff x="762000" y="485775"/>
            <a:chExt cx="8382000" cy="968693"/>
          </a:xfrm>
        </p:grpSpPr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762000" y="962025"/>
              <a:ext cx="83820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3: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Chèn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và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điều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chỉnh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tranh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ảnh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trong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văn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bản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(T1)</a:t>
              </a:r>
              <a:endParaRPr lang="en-US" sz="26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2819400" y="485775"/>
              <a:ext cx="3505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</a:rPr>
                <a:t>Môn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</a:rPr>
                <a:t>: Tin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</a:rPr>
                <a:t>học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3976048" y="3581400"/>
            <a:ext cx="7620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40" grpId="0"/>
      <p:bldP spid="9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57200" y="1600200"/>
            <a:ext cx="5791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3333FF"/>
                </a:solidFill>
                <a:latin typeface="Times New Roman" pitchFamily="18" charset="0"/>
              </a:rPr>
              <a:t>1. </a:t>
            </a:r>
            <a:r>
              <a:rPr lang="en-US" sz="2600" b="1" smtClean="0">
                <a:solidFill>
                  <a:srgbClr val="3333FF"/>
                </a:solidFill>
                <a:latin typeface="Times New Roman" pitchFamily="18" charset="0"/>
              </a:rPr>
              <a:t>Chèn tranh ảnh vào văn bản:</a:t>
            </a:r>
            <a:endParaRPr lang="en-US" sz="2600" b="1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8" y="6034087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8600" y="2362200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Insert Picture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133600"/>
            <a:ext cx="4419600" cy="3124871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4343400" y="3124200"/>
            <a:ext cx="1371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1000" y="4724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Insert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981200" y="5105400"/>
            <a:ext cx="56388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0" y="485775"/>
            <a:ext cx="8382000" cy="968693"/>
            <a:chOff x="762000" y="485775"/>
            <a:chExt cx="8382000" cy="968693"/>
          </a:xfrm>
        </p:grpSpPr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762000" y="962025"/>
              <a:ext cx="83820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02060"/>
                  </a:solidFill>
                  <a:latin typeface="Times New Roman" pitchFamily="18" charset="0"/>
                </a:rPr>
                <a:t>Bài</a:t>
              </a:r>
              <a:r>
                <a:rPr lang="en-US" sz="26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3: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Chèn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và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điều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chỉnh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tranh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ảnh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trong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văn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6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bản</a:t>
              </a:r>
              <a:r>
                <a:rPr lang="en-US" sz="2600" b="1" dirty="0" smtClean="0">
                  <a:solidFill>
                    <a:srgbClr val="002060"/>
                  </a:solidFill>
                  <a:latin typeface="Times New Roman" pitchFamily="18" charset="0"/>
                </a:rPr>
                <a:t> (T1)</a:t>
              </a:r>
              <a:endParaRPr lang="en-US" sz="26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2819400" y="485775"/>
              <a:ext cx="3505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</a:rPr>
                <a:t>Môn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</a:rPr>
                <a:t>: Tin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</a:rPr>
                <a:t>học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57200" y="1600200"/>
            <a:ext cx="5791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3333FF"/>
                </a:solidFill>
                <a:latin typeface="Times New Roman" pitchFamily="18" charset="0"/>
              </a:rPr>
              <a:t>1. </a:t>
            </a:r>
            <a:r>
              <a:rPr lang="en-US" sz="2600" b="1" smtClean="0">
                <a:solidFill>
                  <a:srgbClr val="3333FF"/>
                </a:solidFill>
                <a:latin typeface="Times New Roman" pitchFamily="18" charset="0"/>
              </a:rPr>
              <a:t>Chèn tranh ảnh vào văn bản:</a:t>
            </a:r>
            <a:endParaRPr lang="en-US" sz="2600" b="1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8" y="6034087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3352800" y="22860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71600" y="28194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Insert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Picture.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WordArt 24"/>
          <p:cNvSpPr>
            <a:spLocks noChangeArrowheads="1" noChangeShapeType="1" noTextEdit="1"/>
          </p:cNvSpPr>
          <p:nvPr/>
        </p:nvSpPr>
        <p:spPr bwMode="auto">
          <a:xfrm>
            <a:off x="1752600" y="2133600"/>
            <a:ext cx="4800600" cy="592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Các bước thực </a:t>
            </a:r>
            <a:r>
              <a:rPr lang="vi-VN" sz="2400" b="1" i="1" kern="1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hiện</a:t>
            </a:r>
            <a:r>
              <a:rPr lang="en-US" sz="2400" b="1" i="1" kern="1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en-US" sz="2400" b="1" i="1" kern="1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1600" y="35052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Insert Picture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4612362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Insert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200400" y="449371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</a:rPr>
              <a:t>Tin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</a:rPr>
              <a:t>học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762000" y="962025"/>
            <a:ext cx="8382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600" b="1" u="sng">
                <a:solidFill>
                  <a:srgbClr val="002060"/>
                </a:solidFill>
                <a:latin typeface="Times New Roman" pitchFamily="18" charset="0"/>
              </a:rPr>
              <a:t>Bài </a:t>
            </a:r>
            <a:r>
              <a:rPr lang="en-US" sz="2600" b="1" u="sng" smtClean="0">
                <a:solidFill>
                  <a:srgbClr val="002060"/>
                </a:solidFill>
                <a:latin typeface="Times New Roman" pitchFamily="18" charset="0"/>
              </a:rPr>
              <a:t>3</a:t>
            </a:r>
            <a:r>
              <a:rPr lang="en-US" sz="2600" b="1" smtClean="0">
                <a:solidFill>
                  <a:srgbClr val="002060"/>
                </a:solidFill>
                <a:latin typeface="Times New Roman" pitchFamily="18" charset="0"/>
              </a:rPr>
              <a:t>: Chèn và điều chỉnh tranh ảnh trong văn bản (T1)</a:t>
            </a:r>
            <a:endParaRPr lang="en-US" sz="2600" b="1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</TotalTime>
  <Words>739</Words>
  <Application>Microsoft Office PowerPoint</Application>
  <PresentationFormat>On-screen Show (4:3)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MyPC</cp:lastModifiedBy>
  <cp:revision>110</cp:revision>
  <dcterms:created xsi:type="dcterms:W3CDTF">2017-11-24T11:21:01Z</dcterms:created>
  <dcterms:modified xsi:type="dcterms:W3CDTF">2022-07-28T08:01:09Z</dcterms:modified>
</cp:coreProperties>
</file>