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Quattrocento Sans"/>
      <p:regular r:id="rId17"/>
      <p:bold r:id="rId18"/>
      <p:italic r:id="rId19"/>
      <p:boldItalic r:id="rId20"/>
    </p:embeddedFont>
    <p:embeddedFont>
      <p:font typeface="Helvetica Neue"/>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boldItalic.fntdata"/><Relationship Id="rId11" Type="http://schemas.openxmlformats.org/officeDocument/2006/relationships/slide" Target="slides/slide7.xml"/><Relationship Id="rId22" Type="http://schemas.openxmlformats.org/officeDocument/2006/relationships/font" Target="fonts/HelveticaNeue-bold.fntdata"/><Relationship Id="rId10" Type="http://schemas.openxmlformats.org/officeDocument/2006/relationships/slide" Target="slides/slide6.xml"/><Relationship Id="rId21" Type="http://schemas.openxmlformats.org/officeDocument/2006/relationships/font" Target="fonts/HelveticaNeue-regular.fntdata"/><Relationship Id="rId13" Type="http://schemas.openxmlformats.org/officeDocument/2006/relationships/slide" Target="slides/slide9.xml"/><Relationship Id="rId24" Type="http://schemas.openxmlformats.org/officeDocument/2006/relationships/font" Target="fonts/HelveticaNeue-boldItalic.fntdata"/><Relationship Id="rId12" Type="http://schemas.openxmlformats.org/officeDocument/2006/relationships/slide" Target="slides/slide8.xml"/><Relationship Id="rId23"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QuattrocentoSans-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QuattrocentoSans-italic.fntdata"/><Relationship Id="rId6" Type="http://schemas.openxmlformats.org/officeDocument/2006/relationships/slide" Target="slides/slide2.xml"/><Relationship Id="rId18" Type="http://schemas.openxmlformats.org/officeDocument/2006/relationships/font" Target="fonts/QuattrocentoSans-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 name="Google Shape;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0" name="Shape 10"/>
        <p:cNvGrpSpPr/>
        <p:nvPr/>
      </p:nvGrpSpPr>
      <p:grpSpPr>
        <a:xfrm>
          <a:off x="0" y="0"/>
          <a:ext cx="0" cy="0"/>
          <a:chOff x="0" y="0"/>
          <a:chExt cx="0" cy="0"/>
        </a:xfrm>
      </p:grpSpPr>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pic>
        <p:nvPicPr>
          <p:cNvPr id="12" name="Google Shape;12;p3"/>
          <p:cNvPicPr preferRelativeResize="0"/>
          <p:nvPr/>
        </p:nvPicPr>
        <p:blipFill rotWithShape="1">
          <a:blip r:embed="rId2">
            <a:alphaModFix/>
          </a:blip>
          <a:srcRect b="0" l="0" r="0" t="0"/>
          <a:stretch/>
        </p:blipFill>
        <p:spPr>
          <a:xfrm>
            <a:off x="-30112" y="0"/>
            <a:ext cx="12222112" cy="6874938"/>
          </a:xfrm>
          <a:prstGeom prst="rect">
            <a:avLst/>
          </a:prstGeom>
          <a:noFill/>
          <a:ln>
            <a:noFill/>
          </a:ln>
        </p:spPr>
      </p:pic>
      <p:pic>
        <p:nvPicPr>
          <p:cNvPr id="13" name="Google Shape;13;p3"/>
          <p:cNvPicPr preferRelativeResize="0"/>
          <p:nvPr/>
        </p:nvPicPr>
        <p:blipFill rotWithShape="1">
          <a:blip r:embed="rId3">
            <a:alphaModFix/>
          </a:blip>
          <a:srcRect b="0" l="0" r="0" t="0"/>
          <a:stretch/>
        </p:blipFill>
        <p:spPr>
          <a:xfrm rot="10800000">
            <a:off x="-30112" y="5067014"/>
            <a:ext cx="1673053" cy="1807924"/>
          </a:xfrm>
          <a:prstGeom prst="rect">
            <a:avLst/>
          </a:prstGeom>
          <a:noFill/>
          <a:ln>
            <a:noFill/>
          </a:ln>
        </p:spPr>
      </p:pic>
      <p:pic>
        <p:nvPicPr>
          <p:cNvPr id="14" name="Google Shape;14;p3"/>
          <p:cNvPicPr preferRelativeResize="0"/>
          <p:nvPr/>
        </p:nvPicPr>
        <p:blipFill rotWithShape="1">
          <a:blip r:embed="rId4">
            <a:alphaModFix/>
          </a:blip>
          <a:srcRect b="0" l="0" r="0" t="0"/>
          <a:stretch/>
        </p:blipFill>
        <p:spPr>
          <a:xfrm flipH="1" rot="10800000">
            <a:off x="-30112" y="-1"/>
            <a:ext cx="12222112" cy="2939742"/>
          </a:xfrm>
          <a:prstGeom prst="rect">
            <a:avLst/>
          </a:prstGeom>
          <a:noFill/>
          <a:ln>
            <a:noFill/>
          </a:ln>
        </p:spPr>
      </p:pic>
      <p:pic>
        <p:nvPicPr>
          <p:cNvPr id="15" name="Google Shape;15;p3"/>
          <p:cNvPicPr preferRelativeResize="0"/>
          <p:nvPr/>
        </p:nvPicPr>
        <p:blipFill rotWithShape="1">
          <a:blip r:embed="rId5">
            <a:alphaModFix/>
          </a:blip>
          <a:srcRect b="0" l="0" r="0" t="0"/>
          <a:stretch/>
        </p:blipFill>
        <p:spPr>
          <a:xfrm>
            <a:off x="1855223" y="441177"/>
            <a:ext cx="3674789" cy="1214065"/>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16" name="Shape 16"/>
        <p:cNvGrpSpPr/>
        <p:nvPr/>
      </p:nvGrpSpPr>
      <p:grpSpPr>
        <a:xfrm>
          <a:off x="0" y="0"/>
          <a:ext cx="0" cy="0"/>
          <a:chOff x="0" y="0"/>
          <a:chExt cx="0" cy="0"/>
        </a:xfrm>
      </p:grpSpPr>
      <p:sp>
        <p:nvSpPr>
          <p:cNvPr id="17" name="Google Shape;17;p4"/>
          <p:cNvSpPr/>
          <p:nvPr/>
        </p:nvSpPr>
        <p:spPr>
          <a:xfrm>
            <a:off x="236375" y="228600"/>
            <a:ext cx="11719249" cy="6400800"/>
          </a:xfrm>
          <a:prstGeom prst="round2DiagRect">
            <a:avLst>
              <a:gd fmla="val 4762"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descr="A picture containing dark, night sky&#10;&#10;Description automatically generated" id="18" name="Google Shape;18;p4"/>
          <p:cNvPicPr preferRelativeResize="0"/>
          <p:nvPr/>
        </p:nvPicPr>
        <p:blipFill rotWithShape="1">
          <a:blip r:embed="rId2">
            <a:alphaModFix/>
          </a:blip>
          <a:srcRect b="0" l="0" r="0" t="0"/>
          <a:stretch/>
        </p:blipFill>
        <p:spPr>
          <a:xfrm>
            <a:off x="2737057" y="837957"/>
            <a:ext cx="6717885" cy="5182085"/>
          </a:xfrm>
          <a:prstGeom prst="rect">
            <a:avLst/>
          </a:prstGeom>
          <a:noFill/>
          <a:ln>
            <a:noFill/>
          </a:ln>
        </p:spPr>
      </p:pic>
      <p:pic>
        <p:nvPicPr>
          <p:cNvPr id="19" name="Google Shape;19;p4"/>
          <p:cNvPicPr preferRelativeResize="0"/>
          <p:nvPr/>
        </p:nvPicPr>
        <p:blipFill rotWithShape="1">
          <a:blip r:embed="rId3">
            <a:alphaModFix/>
          </a:blip>
          <a:srcRect b="0" l="0" r="0" t="0"/>
          <a:stretch/>
        </p:blipFill>
        <p:spPr>
          <a:xfrm>
            <a:off x="11325267" y="280391"/>
            <a:ext cx="589731" cy="520622"/>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mc:AlternateContent>
    <mc:Choice Requires="p14">
      <p:transition spd="slow" p14:dur="1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openxmlformats.org/officeDocument/2006/relationships/image" Target="../media/image73.png"/><Relationship Id="rId10" Type="http://schemas.openxmlformats.org/officeDocument/2006/relationships/image" Target="../media/image77.png"/><Relationship Id="rId13" Type="http://schemas.openxmlformats.org/officeDocument/2006/relationships/image" Target="../media/image74.png"/><Relationship Id="rId12" Type="http://schemas.openxmlformats.org/officeDocument/2006/relationships/image" Target="../media/image75.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0.png"/><Relationship Id="rId4" Type="http://schemas.openxmlformats.org/officeDocument/2006/relationships/image" Target="../media/image60.png"/><Relationship Id="rId9" Type="http://schemas.openxmlformats.org/officeDocument/2006/relationships/image" Target="../media/image72.png"/><Relationship Id="rId15" Type="http://schemas.openxmlformats.org/officeDocument/2006/relationships/image" Target="../media/image81.png"/><Relationship Id="rId14" Type="http://schemas.openxmlformats.org/officeDocument/2006/relationships/image" Target="../media/image76.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65.png"/><Relationship Id="rId8" Type="http://schemas.openxmlformats.org/officeDocument/2006/relationships/image" Target="../media/image7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4.png"/><Relationship Id="rId4" Type="http://schemas.openxmlformats.org/officeDocument/2006/relationships/image" Target="../media/image8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86.png"/><Relationship Id="rId5" Type="http://schemas.openxmlformats.org/officeDocument/2006/relationships/image" Target="../media/image85.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image" Target="../media/image35.png"/><Relationship Id="rId7" Type="http://schemas.openxmlformats.org/officeDocument/2006/relationships/image" Target="../media/image20.png"/><Relationship Id="rId8"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23.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34.png"/></Relationships>
</file>

<file path=ppt/slides/_rels/slide6.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44.png"/><Relationship Id="rId13" Type="http://schemas.openxmlformats.org/officeDocument/2006/relationships/image" Target="../media/image48.png"/><Relationship Id="rId12"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52.png"/><Relationship Id="rId14" Type="http://schemas.openxmlformats.org/officeDocument/2006/relationships/image" Target="../media/image54.png"/><Relationship Id="rId5" Type="http://schemas.openxmlformats.org/officeDocument/2006/relationships/image" Target="../media/image46.png"/><Relationship Id="rId6" Type="http://schemas.openxmlformats.org/officeDocument/2006/relationships/image" Target="../media/image39.png"/><Relationship Id="rId7" Type="http://schemas.openxmlformats.org/officeDocument/2006/relationships/image" Target="../media/image55.png"/><Relationship Id="rId8" Type="http://schemas.openxmlformats.org/officeDocument/2006/relationships/image" Target="../media/image59.png"/></Relationships>
</file>

<file path=ppt/slides/_rels/slide7.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44.png"/><Relationship Id="rId13" Type="http://schemas.openxmlformats.org/officeDocument/2006/relationships/image" Target="../media/image48.png"/><Relationship Id="rId12"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52.png"/><Relationship Id="rId5" Type="http://schemas.openxmlformats.org/officeDocument/2006/relationships/image" Target="../media/image46.png"/><Relationship Id="rId6" Type="http://schemas.openxmlformats.org/officeDocument/2006/relationships/image" Target="../media/image39.png"/><Relationship Id="rId7" Type="http://schemas.openxmlformats.org/officeDocument/2006/relationships/image" Target="../media/image55.png"/><Relationship Id="rId8" Type="http://schemas.openxmlformats.org/officeDocument/2006/relationships/image" Target="../media/image5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61.png"/><Relationship Id="rId6" Type="http://schemas.openxmlformats.org/officeDocument/2006/relationships/image" Target="../media/image6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4.png"/><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 name="Shape 24"/>
        <p:cNvGrpSpPr/>
        <p:nvPr/>
      </p:nvGrpSpPr>
      <p:grpSpPr>
        <a:xfrm>
          <a:off x="0" y="0"/>
          <a:ext cx="0" cy="0"/>
          <a:chOff x="0" y="0"/>
          <a:chExt cx="0" cy="0"/>
        </a:xfrm>
      </p:grpSpPr>
      <p:pic>
        <p:nvPicPr>
          <p:cNvPr id="25" name="Google Shape;25;p5"/>
          <p:cNvPicPr preferRelativeResize="0"/>
          <p:nvPr/>
        </p:nvPicPr>
        <p:blipFill rotWithShape="1">
          <a:blip r:embed="rId4">
            <a:alphaModFix/>
          </a:blip>
          <a:srcRect b="0" l="0" r="0" t="0"/>
          <a:stretch/>
        </p:blipFill>
        <p:spPr>
          <a:xfrm>
            <a:off x="-233187" y="3938047"/>
            <a:ext cx="12658374" cy="2919953"/>
          </a:xfrm>
          <a:prstGeom prst="rect">
            <a:avLst/>
          </a:prstGeom>
          <a:noFill/>
          <a:ln>
            <a:noFill/>
          </a:ln>
        </p:spPr>
      </p:pic>
      <p:pic>
        <p:nvPicPr>
          <p:cNvPr id="26" name="Google Shape;26;p5"/>
          <p:cNvPicPr preferRelativeResize="0"/>
          <p:nvPr/>
        </p:nvPicPr>
        <p:blipFill rotWithShape="1">
          <a:blip r:embed="rId5">
            <a:alphaModFix/>
          </a:blip>
          <a:srcRect b="0" l="0" r="0" t="0"/>
          <a:stretch/>
        </p:blipFill>
        <p:spPr>
          <a:xfrm>
            <a:off x="8432118" y="2212591"/>
            <a:ext cx="1664763" cy="1512215"/>
          </a:xfrm>
          <a:prstGeom prst="rect">
            <a:avLst/>
          </a:prstGeom>
          <a:noFill/>
          <a:ln>
            <a:noFill/>
          </a:ln>
        </p:spPr>
      </p:pic>
      <p:pic>
        <p:nvPicPr>
          <p:cNvPr descr="A picture containing application&#10;&#10;Description automatically generated" id="27" name="Google Shape;27;p5"/>
          <p:cNvPicPr preferRelativeResize="0"/>
          <p:nvPr/>
        </p:nvPicPr>
        <p:blipFill rotWithShape="1">
          <a:blip r:embed="rId6">
            <a:alphaModFix/>
          </a:blip>
          <a:srcRect b="0" l="0" r="0" t="0"/>
          <a:stretch/>
        </p:blipFill>
        <p:spPr>
          <a:xfrm>
            <a:off x="0" y="822602"/>
            <a:ext cx="10742083" cy="1554615"/>
          </a:xfrm>
          <a:prstGeom prst="rect">
            <a:avLst/>
          </a:prstGeom>
          <a:noFill/>
          <a:ln>
            <a:noFill/>
          </a:ln>
        </p:spPr>
      </p:pic>
      <p:pic>
        <p:nvPicPr>
          <p:cNvPr descr="A picture containing text&#10;&#10;Description automatically generated" id="28" name="Google Shape;28;p5"/>
          <p:cNvPicPr preferRelativeResize="0"/>
          <p:nvPr/>
        </p:nvPicPr>
        <p:blipFill rotWithShape="1">
          <a:blip r:embed="rId7">
            <a:alphaModFix/>
          </a:blip>
          <a:srcRect b="0" l="0" r="0" t="0"/>
          <a:stretch/>
        </p:blipFill>
        <p:spPr>
          <a:xfrm>
            <a:off x="832848" y="1999351"/>
            <a:ext cx="6279424" cy="1938696"/>
          </a:xfrm>
          <a:prstGeom prst="rect">
            <a:avLst/>
          </a:prstGeom>
          <a:noFill/>
          <a:ln>
            <a:noFill/>
          </a:ln>
        </p:spPr>
      </p:pic>
      <p:pic>
        <p:nvPicPr>
          <p:cNvPr id="29" name="Google Shape;29;p5"/>
          <p:cNvPicPr preferRelativeResize="0"/>
          <p:nvPr/>
        </p:nvPicPr>
        <p:blipFill rotWithShape="1">
          <a:blip r:embed="rId8">
            <a:alphaModFix/>
          </a:blip>
          <a:srcRect b="0" l="0" r="0" t="0"/>
          <a:stretch/>
        </p:blipFill>
        <p:spPr>
          <a:xfrm>
            <a:off x="0" y="90658"/>
            <a:ext cx="1735904" cy="548770"/>
          </a:xfrm>
          <a:prstGeom prst="rect">
            <a:avLst/>
          </a:prstGeom>
          <a:noFill/>
          <a:ln>
            <a:noFill/>
          </a:ln>
        </p:spPr>
      </p:pic>
      <p:pic>
        <p:nvPicPr>
          <p:cNvPr id="30" name="Google Shape;30;p5"/>
          <p:cNvPicPr preferRelativeResize="0"/>
          <p:nvPr/>
        </p:nvPicPr>
        <p:blipFill rotWithShape="1">
          <a:blip r:embed="rId9">
            <a:alphaModFix/>
          </a:blip>
          <a:srcRect b="0" l="0" r="0" t="0"/>
          <a:stretch/>
        </p:blipFill>
        <p:spPr>
          <a:xfrm>
            <a:off x="121559" y="2458656"/>
            <a:ext cx="589731" cy="520622"/>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000"/>
                                        <p:tgtEl>
                                          <p:spTgt spid="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4"/>
          <p:cNvSpPr/>
          <p:nvPr/>
        </p:nvSpPr>
        <p:spPr>
          <a:xfrm>
            <a:off x="532200" y="1431490"/>
            <a:ext cx="10640905" cy="5332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1. </a:t>
            </a:r>
            <a:r>
              <a:rPr b="0" i="0" lang="en-US" sz="2200" u="none" cap="none" strike="noStrike">
                <a:solidFill>
                  <a:schemeClr val="dk1"/>
                </a:solidFill>
                <a:latin typeface="Arial"/>
                <a:ea typeface="Arial"/>
                <a:cs typeface="Arial"/>
                <a:sym typeface="Arial"/>
              </a:rPr>
              <a:t>Em hãy sắp xếp các loại rau quả dưới đây vào ba hộp cho phù hợp:</a:t>
            </a:r>
            <a:endParaRPr/>
          </a:p>
        </p:txBody>
      </p:sp>
      <p:grpSp>
        <p:nvGrpSpPr>
          <p:cNvPr id="192" name="Google Shape;192;p14"/>
          <p:cNvGrpSpPr/>
          <p:nvPr/>
        </p:nvGrpSpPr>
        <p:grpSpPr>
          <a:xfrm>
            <a:off x="7464548" y="2412807"/>
            <a:ext cx="1724415" cy="874782"/>
            <a:chOff x="7261787" y="1988632"/>
            <a:chExt cx="1724415" cy="874782"/>
          </a:xfrm>
        </p:grpSpPr>
        <p:sp>
          <p:nvSpPr>
            <p:cNvPr id="193" name="Google Shape;193;p14"/>
            <p:cNvSpPr/>
            <p:nvPr/>
          </p:nvSpPr>
          <p:spPr>
            <a:xfrm>
              <a:off x="7261787" y="1988632"/>
              <a:ext cx="1314211"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200" u="none" cap="none" strike="noStrike">
                  <a:solidFill>
                    <a:schemeClr val="lt1"/>
                  </a:solidFill>
                  <a:latin typeface="Arial"/>
                  <a:ea typeface="Arial"/>
                  <a:cs typeface="Arial"/>
                  <a:sym typeface="Arial"/>
                </a:rPr>
                <a:t>cà rốt</a:t>
              </a:r>
              <a:endParaRPr/>
            </a:p>
          </p:txBody>
        </p:sp>
        <p:pic>
          <p:nvPicPr>
            <p:cNvPr descr="A group of carrots&#10;&#10;Description automatically generated" id="194" name="Google Shape;194;p14"/>
            <p:cNvPicPr preferRelativeResize="0"/>
            <p:nvPr/>
          </p:nvPicPr>
          <p:blipFill rotWithShape="1">
            <a:blip r:embed="rId3">
              <a:alphaModFix/>
            </a:blip>
            <a:srcRect b="0" l="0" r="0" t="0"/>
            <a:stretch/>
          </p:blipFill>
          <p:spPr>
            <a:xfrm>
              <a:off x="8165793" y="2043005"/>
              <a:ext cx="820409" cy="820409"/>
            </a:xfrm>
            <a:prstGeom prst="rect">
              <a:avLst/>
            </a:prstGeom>
            <a:noFill/>
            <a:ln>
              <a:noFill/>
            </a:ln>
          </p:spPr>
        </p:pic>
      </p:grpSp>
      <p:grpSp>
        <p:nvGrpSpPr>
          <p:cNvPr id="195" name="Google Shape;195;p14"/>
          <p:cNvGrpSpPr/>
          <p:nvPr/>
        </p:nvGrpSpPr>
        <p:grpSpPr>
          <a:xfrm>
            <a:off x="2776312" y="3367312"/>
            <a:ext cx="1638342" cy="805505"/>
            <a:chOff x="9285084" y="2792435"/>
            <a:chExt cx="1638342" cy="805505"/>
          </a:xfrm>
        </p:grpSpPr>
        <p:sp>
          <p:nvSpPr>
            <p:cNvPr id="196" name="Google Shape;196;p14"/>
            <p:cNvSpPr/>
            <p:nvPr/>
          </p:nvSpPr>
          <p:spPr>
            <a:xfrm>
              <a:off x="9285084" y="2792435"/>
              <a:ext cx="1315433"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200" u="none" cap="none" strike="noStrike">
                  <a:solidFill>
                    <a:schemeClr val="lt1"/>
                  </a:solidFill>
                  <a:latin typeface="Arial"/>
                  <a:ea typeface="Arial"/>
                  <a:cs typeface="Arial"/>
                  <a:sym typeface="Arial"/>
                </a:rPr>
                <a:t>nho</a:t>
              </a:r>
              <a:endParaRPr/>
            </a:p>
          </p:txBody>
        </p:sp>
        <p:pic>
          <p:nvPicPr>
            <p:cNvPr descr="A close up of some grapes&#10;&#10;Description automatically generated with low confidence" id="197" name="Google Shape;197;p14"/>
            <p:cNvPicPr preferRelativeResize="0"/>
            <p:nvPr/>
          </p:nvPicPr>
          <p:blipFill rotWithShape="1">
            <a:blip r:embed="rId4">
              <a:alphaModFix/>
            </a:blip>
            <a:srcRect b="0" l="0" r="0" t="0"/>
            <a:stretch/>
          </p:blipFill>
          <p:spPr>
            <a:xfrm>
              <a:off x="10338812" y="2863108"/>
              <a:ext cx="584614" cy="734832"/>
            </a:xfrm>
            <a:prstGeom prst="rect">
              <a:avLst/>
            </a:prstGeom>
            <a:noFill/>
            <a:ln>
              <a:noFill/>
            </a:ln>
          </p:spPr>
        </p:pic>
      </p:grpSp>
      <p:grpSp>
        <p:nvGrpSpPr>
          <p:cNvPr id="198" name="Google Shape;198;p14"/>
          <p:cNvGrpSpPr/>
          <p:nvPr/>
        </p:nvGrpSpPr>
        <p:grpSpPr>
          <a:xfrm>
            <a:off x="1152141" y="2270216"/>
            <a:ext cx="1679488" cy="891355"/>
            <a:chOff x="1524754" y="1628919"/>
            <a:chExt cx="1679488" cy="891355"/>
          </a:xfrm>
        </p:grpSpPr>
        <p:sp>
          <p:nvSpPr>
            <p:cNvPr id="199" name="Google Shape;199;p14"/>
            <p:cNvSpPr/>
            <p:nvPr/>
          </p:nvSpPr>
          <p:spPr>
            <a:xfrm>
              <a:off x="1524754" y="1789864"/>
              <a:ext cx="1179368"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200" u="none" cap="none" strike="noStrike">
                  <a:solidFill>
                    <a:schemeClr val="lt1"/>
                  </a:solidFill>
                  <a:latin typeface="Arial"/>
                  <a:ea typeface="Arial"/>
                  <a:cs typeface="Arial"/>
                  <a:sym typeface="Arial"/>
                </a:rPr>
                <a:t>nhãn</a:t>
              </a:r>
              <a:endParaRPr/>
            </a:p>
          </p:txBody>
        </p:sp>
        <p:pic>
          <p:nvPicPr>
            <p:cNvPr id="200" name="Google Shape;200;p14"/>
            <p:cNvPicPr preferRelativeResize="0"/>
            <p:nvPr/>
          </p:nvPicPr>
          <p:blipFill rotWithShape="1">
            <a:blip r:embed="rId5">
              <a:alphaModFix/>
            </a:blip>
            <a:srcRect b="0" l="0" r="0" t="0"/>
            <a:stretch/>
          </p:blipFill>
          <p:spPr>
            <a:xfrm flipH="1">
              <a:off x="2366675" y="1628919"/>
              <a:ext cx="837567" cy="891355"/>
            </a:xfrm>
            <a:prstGeom prst="rect">
              <a:avLst/>
            </a:prstGeom>
            <a:noFill/>
            <a:ln>
              <a:noFill/>
            </a:ln>
          </p:spPr>
        </p:pic>
      </p:grpSp>
      <p:grpSp>
        <p:nvGrpSpPr>
          <p:cNvPr id="201" name="Google Shape;201;p14"/>
          <p:cNvGrpSpPr/>
          <p:nvPr/>
        </p:nvGrpSpPr>
        <p:grpSpPr>
          <a:xfrm>
            <a:off x="3047346" y="2240521"/>
            <a:ext cx="1870907" cy="784579"/>
            <a:chOff x="3047347" y="1619474"/>
            <a:chExt cx="1870907" cy="784579"/>
          </a:xfrm>
        </p:grpSpPr>
        <p:sp>
          <p:nvSpPr>
            <p:cNvPr id="202" name="Google Shape;202;p14"/>
            <p:cNvSpPr/>
            <p:nvPr/>
          </p:nvSpPr>
          <p:spPr>
            <a:xfrm>
              <a:off x="3047347" y="1807084"/>
              <a:ext cx="1564221"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Arial"/>
                  <a:ea typeface="Arial"/>
                  <a:cs typeface="Arial"/>
                  <a:sym typeface="Arial"/>
                </a:rPr>
                <a:t>dưa hấu</a:t>
              </a:r>
              <a:endParaRPr/>
            </a:p>
          </p:txBody>
        </p:sp>
        <p:pic>
          <p:nvPicPr>
            <p:cNvPr descr="A picture containing shape&#10;&#10;Description automatically generated" id="203" name="Google Shape;203;p14"/>
            <p:cNvPicPr preferRelativeResize="0"/>
            <p:nvPr/>
          </p:nvPicPr>
          <p:blipFill rotWithShape="1">
            <a:blip r:embed="rId6">
              <a:alphaModFix/>
            </a:blip>
            <a:srcRect b="0" l="0" r="0" t="0"/>
            <a:stretch/>
          </p:blipFill>
          <p:spPr>
            <a:xfrm>
              <a:off x="4366904" y="1619474"/>
              <a:ext cx="551350" cy="475372"/>
            </a:xfrm>
            <a:prstGeom prst="rect">
              <a:avLst/>
            </a:prstGeom>
            <a:noFill/>
            <a:ln>
              <a:noFill/>
            </a:ln>
          </p:spPr>
        </p:pic>
      </p:grpSp>
      <p:grpSp>
        <p:nvGrpSpPr>
          <p:cNvPr id="204" name="Google Shape;204;p14"/>
          <p:cNvGrpSpPr/>
          <p:nvPr/>
        </p:nvGrpSpPr>
        <p:grpSpPr>
          <a:xfrm>
            <a:off x="9480050" y="2412807"/>
            <a:ext cx="2164305" cy="846867"/>
            <a:chOff x="7584704" y="3623824"/>
            <a:chExt cx="2164305" cy="846867"/>
          </a:xfrm>
        </p:grpSpPr>
        <p:sp>
          <p:nvSpPr>
            <p:cNvPr id="205" name="Google Shape;205;p14"/>
            <p:cNvSpPr/>
            <p:nvPr/>
          </p:nvSpPr>
          <p:spPr>
            <a:xfrm>
              <a:off x="7584704" y="3623824"/>
              <a:ext cx="1775665"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chemeClr val="lt1"/>
                  </a:solidFill>
                  <a:latin typeface="Arial"/>
                  <a:ea typeface="Arial"/>
                  <a:cs typeface="Arial"/>
                  <a:sym typeface="Arial"/>
                </a:rPr>
                <a:t>mồng tơi</a:t>
              </a:r>
              <a:endParaRPr b="1" sz="2200">
                <a:solidFill>
                  <a:schemeClr val="lt1"/>
                </a:solidFill>
                <a:latin typeface="Arial"/>
                <a:ea typeface="Arial"/>
                <a:cs typeface="Arial"/>
                <a:sym typeface="Arial"/>
              </a:endParaRPr>
            </a:p>
          </p:txBody>
        </p:sp>
        <p:pic>
          <p:nvPicPr>
            <p:cNvPr descr="A group of green leaves&#10;&#10;Description automatically generated with low confidence" id="206" name="Google Shape;206;p14"/>
            <p:cNvPicPr preferRelativeResize="0"/>
            <p:nvPr/>
          </p:nvPicPr>
          <p:blipFill rotWithShape="1">
            <a:blip r:embed="rId7">
              <a:alphaModFix/>
            </a:blip>
            <a:srcRect b="0" l="0" r="0" t="0"/>
            <a:stretch/>
          </p:blipFill>
          <p:spPr>
            <a:xfrm>
              <a:off x="9053655" y="3730682"/>
              <a:ext cx="695354" cy="740009"/>
            </a:xfrm>
            <a:prstGeom prst="rect">
              <a:avLst/>
            </a:prstGeom>
            <a:noFill/>
            <a:ln>
              <a:noFill/>
            </a:ln>
          </p:spPr>
        </p:pic>
      </p:grpSp>
      <p:grpSp>
        <p:nvGrpSpPr>
          <p:cNvPr id="207" name="Google Shape;207;p14"/>
          <p:cNvGrpSpPr/>
          <p:nvPr/>
        </p:nvGrpSpPr>
        <p:grpSpPr>
          <a:xfrm>
            <a:off x="532200" y="3366887"/>
            <a:ext cx="1651400" cy="876923"/>
            <a:chOff x="98610" y="4330186"/>
            <a:chExt cx="1651400" cy="876923"/>
          </a:xfrm>
        </p:grpSpPr>
        <p:sp>
          <p:nvSpPr>
            <p:cNvPr id="208" name="Google Shape;208;p14"/>
            <p:cNvSpPr/>
            <p:nvPr/>
          </p:nvSpPr>
          <p:spPr>
            <a:xfrm>
              <a:off x="779781" y="4330186"/>
              <a:ext cx="970229"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Arial"/>
                  <a:ea typeface="Arial"/>
                  <a:cs typeface="Arial"/>
                  <a:sym typeface="Arial"/>
                </a:rPr>
                <a:t>mít</a:t>
              </a:r>
              <a:endParaRPr/>
            </a:p>
          </p:txBody>
        </p:sp>
        <p:pic>
          <p:nvPicPr>
            <p:cNvPr descr="A picture containing fruit, green, jackfruit&#10;&#10;Description automatically generated" id="209" name="Google Shape;209;p14"/>
            <p:cNvPicPr preferRelativeResize="0"/>
            <p:nvPr/>
          </p:nvPicPr>
          <p:blipFill rotWithShape="1">
            <a:blip r:embed="rId8">
              <a:alphaModFix/>
            </a:blip>
            <a:srcRect b="0" l="0" r="0" t="0"/>
            <a:stretch/>
          </p:blipFill>
          <p:spPr>
            <a:xfrm>
              <a:off x="98610" y="4334896"/>
              <a:ext cx="1163760" cy="872213"/>
            </a:xfrm>
            <a:prstGeom prst="rect">
              <a:avLst/>
            </a:prstGeom>
            <a:noFill/>
            <a:ln>
              <a:noFill/>
            </a:ln>
          </p:spPr>
        </p:pic>
      </p:grpSp>
      <p:grpSp>
        <p:nvGrpSpPr>
          <p:cNvPr id="210" name="Google Shape;210;p14"/>
          <p:cNvGrpSpPr/>
          <p:nvPr/>
        </p:nvGrpSpPr>
        <p:grpSpPr>
          <a:xfrm>
            <a:off x="4932688" y="3360825"/>
            <a:ext cx="2130127" cy="928208"/>
            <a:chOff x="7905971" y="3594043"/>
            <a:chExt cx="2130127" cy="928208"/>
          </a:xfrm>
        </p:grpSpPr>
        <p:sp>
          <p:nvSpPr>
            <p:cNvPr id="211" name="Google Shape;211;p14"/>
            <p:cNvSpPr/>
            <p:nvPr/>
          </p:nvSpPr>
          <p:spPr>
            <a:xfrm>
              <a:off x="7905971" y="3594043"/>
              <a:ext cx="1684546"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Arial"/>
                  <a:ea typeface="Arial"/>
                  <a:cs typeface="Arial"/>
                  <a:sym typeface="Arial"/>
                </a:rPr>
                <a:t>khoai tây</a:t>
              </a:r>
              <a:endParaRPr/>
            </a:p>
          </p:txBody>
        </p:sp>
        <p:pic>
          <p:nvPicPr>
            <p:cNvPr descr="A picture containing indoor&#10;&#10;Description automatically generated" id="212" name="Google Shape;212;p14"/>
            <p:cNvPicPr preferRelativeResize="0"/>
            <p:nvPr/>
          </p:nvPicPr>
          <p:blipFill rotWithShape="1">
            <a:blip r:embed="rId9">
              <a:alphaModFix/>
            </a:blip>
            <a:srcRect b="0" l="0" r="0" t="0"/>
            <a:stretch/>
          </p:blipFill>
          <p:spPr>
            <a:xfrm>
              <a:off x="9228142" y="3925282"/>
              <a:ext cx="807956" cy="596969"/>
            </a:xfrm>
            <a:prstGeom prst="rect">
              <a:avLst/>
            </a:prstGeom>
            <a:noFill/>
            <a:ln>
              <a:noFill/>
            </a:ln>
          </p:spPr>
        </p:pic>
      </p:grpSp>
      <p:grpSp>
        <p:nvGrpSpPr>
          <p:cNvPr id="213" name="Google Shape;213;p14"/>
          <p:cNvGrpSpPr/>
          <p:nvPr/>
        </p:nvGrpSpPr>
        <p:grpSpPr>
          <a:xfrm>
            <a:off x="5306680" y="2047228"/>
            <a:ext cx="1888268" cy="977871"/>
            <a:chOff x="5306681" y="1426181"/>
            <a:chExt cx="1888268" cy="977871"/>
          </a:xfrm>
        </p:grpSpPr>
        <p:sp>
          <p:nvSpPr>
            <p:cNvPr id="214" name="Google Shape;214;p14"/>
            <p:cNvSpPr/>
            <p:nvPr/>
          </p:nvSpPr>
          <p:spPr>
            <a:xfrm>
              <a:off x="5306681" y="1807083"/>
              <a:ext cx="1462755"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200">
                  <a:solidFill>
                    <a:schemeClr val="lt1"/>
                  </a:solidFill>
                  <a:latin typeface="Arial"/>
                  <a:ea typeface="Arial"/>
                  <a:cs typeface="Arial"/>
                  <a:sym typeface="Arial"/>
                </a:rPr>
                <a:t>su hào</a:t>
              </a:r>
              <a:endParaRPr/>
            </a:p>
          </p:txBody>
        </p:sp>
        <p:pic>
          <p:nvPicPr>
            <p:cNvPr descr="A picture containing vegetable, kohlrabi, green, plant&#10;&#10;Description automatically generated" id="215" name="Google Shape;215;p14"/>
            <p:cNvPicPr preferRelativeResize="0"/>
            <p:nvPr/>
          </p:nvPicPr>
          <p:blipFill rotWithShape="1">
            <a:blip r:embed="rId10">
              <a:alphaModFix/>
            </a:blip>
            <a:srcRect b="0" l="0" r="0" t="0"/>
            <a:stretch/>
          </p:blipFill>
          <p:spPr>
            <a:xfrm>
              <a:off x="6280549" y="1426181"/>
              <a:ext cx="914400" cy="914400"/>
            </a:xfrm>
            <a:prstGeom prst="rect">
              <a:avLst/>
            </a:prstGeom>
            <a:noFill/>
            <a:ln>
              <a:noFill/>
            </a:ln>
          </p:spPr>
        </p:pic>
      </p:grpSp>
      <p:grpSp>
        <p:nvGrpSpPr>
          <p:cNvPr id="216" name="Google Shape;216;p14"/>
          <p:cNvGrpSpPr/>
          <p:nvPr/>
        </p:nvGrpSpPr>
        <p:grpSpPr>
          <a:xfrm>
            <a:off x="9781831" y="3353735"/>
            <a:ext cx="1863751" cy="964964"/>
            <a:chOff x="10106952" y="2732688"/>
            <a:chExt cx="1863751" cy="964964"/>
          </a:xfrm>
        </p:grpSpPr>
        <p:sp>
          <p:nvSpPr>
            <p:cNvPr id="217" name="Google Shape;217;p14"/>
            <p:cNvSpPr/>
            <p:nvPr/>
          </p:nvSpPr>
          <p:spPr>
            <a:xfrm>
              <a:off x="10106952" y="2734697"/>
              <a:ext cx="1394301"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Arial"/>
                  <a:ea typeface="Arial"/>
                  <a:cs typeface="Arial"/>
                  <a:sym typeface="Arial"/>
                </a:rPr>
                <a:t>cà tím</a:t>
              </a:r>
              <a:endParaRPr/>
            </a:p>
          </p:txBody>
        </p:sp>
        <p:pic>
          <p:nvPicPr>
            <p:cNvPr id="218" name="Google Shape;218;p14"/>
            <p:cNvPicPr preferRelativeResize="0"/>
            <p:nvPr/>
          </p:nvPicPr>
          <p:blipFill rotWithShape="1">
            <a:blip r:embed="rId11">
              <a:alphaModFix/>
            </a:blip>
            <a:srcRect b="-8257" l="0" r="0" t="0"/>
            <a:stretch/>
          </p:blipFill>
          <p:spPr>
            <a:xfrm>
              <a:off x="11133136" y="2732688"/>
              <a:ext cx="837567" cy="964964"/>
            </a:xfrm>
            <a:prstGeom prst="rect">
              <a:avLst/>
            </a:prstGeom>
            <a:noFill/>
            <a:ln>
              <a:noFill/>
            </a:ln>
          </p:spPr>
        </p:pic>
      </p:grpSp>
      <p:grpSp>
        <p:nvGrpSpPr>
          <p:cNvPr id="219" name="Google Shape;219;p14"/>
          <p:cNvGrpSpPr/>
          <p:nvPr/>
        </p:nvGrpSpPr>
        <p:grpSpPr>
          <a:xfrm>
            <a:off x="7386047" y="3360824"/>
            <a:ext cx="1994385" cy="914851"/>
            <a:chOff x="7386048" y="2739777"/>
            <a:chExt cx="1994385" cy="914851"/>
          </a:xfrm>
        </p:grpSpPr>
        <p:sp>
          <p:nvSpPr>
            <p:cNvPr id="220" name="Google Shape;220;p14"/>
            <p:cNvSpPr/>
            <p:nvPr/>
          </p:nvSpPr>
          <p:spPr>
            <a:xfrm>
              <a:off x="7386048" y="2739777"/>
              <a:ext cx="1644656" cy="596969"/>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Arial"/>
                  <a:ea typeface="Arial"/>
                  <a:cs typeface="Arial"/>
                  <a:sym typeface="Arial"/>
                </a:rPr>
                <a:t>bắp cải</a:t>
              </a:r>
              <a:endParaRPr/>
            </a:p>
          </p:txBody>
        </p:sp>
        <p:pic>
          <p:nvPicPr>
            <p:cNvPr descr="A head of lettuce&#10;&#10;Description automatically generated" id="221" name="Google Shape;221;p14"/>
            <p:cNvPicPr preferRelativeResize="0"/>
            <p:nvPr/>
          </p:nvPicPr>
          <p:blipFill rotWithShape="1">
            <a:blip r:embed="rId12">
              <a:alphaModFix/>
            </a:blip>
            <a:srcRect b="0" l="0" r="0" t="0"/>
            <a:stretch/>
          </p:blipFill>
          <p:spPr>
            <a:xfrm>
              <a:off x="8680975" y="3045322"/>
              <a:ext cx="699458" cy="609306"/>
            </a:xfrm>
            <a:prstGeom prst="rect">
              <a:avLst/>
            </a:prstGeom>
            <a:noFill/>
            <a:ln>
              <a:noFill/>
            </a:ln>
          </p:spPr>
        </p:pic>
      </p:grpSp>
      <p:grpSp>
        <p:nvGrpSpPr>
          <p:cNvPr id="222" name="Google Shape;222;p14"/>
          <p:cNvGrpSpPr/>
          <p:nvPr/>
        </p:nvGrpSpPr>
        <p:grpSpPr>
          <a:xfrm>
            <a:off x="999290" y="3785735"/>
            <a:ext cx="3554045" cy="2679309"/>
            <a:chOff x="999290" y="3785735"/>
            <a:chExt cx="3554045" cy="2679309"/>
          </a:xfrm>
        </p:grpSpPr>
        <p:grpSp>
          <p:nvGrpSpPr>
            <p:cNvPr id="223" name="Google Shape;223;p14"/>
            <p:cNvGrpSpPr/>
            <p:nvPr/>
          </p:nvGrpSpPr>
          <p:grpSpPr>
            <a:xfrm>
              <a:off x="999290" y="3785735"/>
              <a:ext cx="3554045" cy="2679309"/>
              <a:chOff x="1332728" y="1587945"/>
              <a:chExt cx="4172168" cy="3099700"/>
            </a:xfrm>
          </p:grpSpPr>
          <p:pic>
            <p:nvPicPr>
              <p:cNvPr id="224" name="Google Shape;224;p14"/>
              <p:cNvPicPr preferRelativeResize="0"/>
              <p:nvPr/>
            </p:nvPicPr>
            <p:blipFill rotWithShape="1">
              <a:blip r:embed="rId13">
                <a:alphaModFix/>
              </a:blip>
              <a:srcRect b="0" l="0" r="0" t="0"/>
              <a:stretch/>
            </p:blipFill>
            <p:spPr>
              <a:xfrm>
                <a:off x="1332728" y="2335006"/>
                <a:ext cx="4172168" cy="2352639"/>
              </a:xfrm>
              <a:prstGeom prst="rect">
                <a:avLst/>
              </a:prstGeom>
              <a:noFill/>
              <a:ln>
                <a:noFill/>
              </a:ln>
            </p:spPr>
          </p:pic>
          <p:sp>
            <p:nvSpPr>
              <p:cNvPr id="225" name="Google Shape;225;p14"/>
              <p:cNvSpPr/>
              <p:nvPr/>
            </p:nvSpPr>
            <p:spPr>
              <a:xfrm>
                <a:off x="3314346" y="1587945"/>
                <a:ext cx="1028701" cy="57323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2400">
                    <a:solidFill>
                      <a:srgbClr val="FFFFFF"/>
                    </a:solidFill>
                    <a:latin typeface="Arial"/>
                    <a:ea typeface="Arial"/>
                    <a:cs typeface="Arial"/>
                    <a:sym typeface="Arial"/>
                  </a:rPr>
                  <a:t>rau</a:t>
                </a:r>
                <a:endParaRPr sz="2400">
                  <a:solidFill>
                    <a:srgbClr val="FFFFFF"/>
                  </a:solidFill>
                  <a:latin typeface="Arial"/>
                  <a:ea typeface="Arial"/>
                  <a:cs typeface="Arial"/>
                  <a:sym typeface="Arial"/>
                </a:endParaRPr>
              </a:p>
            </p:txBody>
          </p:sp>
        </p:grpSp>
        <p:grpSp>
          <p:nvGrpSpPr>
            <p:cNvPr id="226" name="Google Shape;226;p14"/>
            <p:cNvGrpSpPr/>
            <p:nvPr/>
          </p:nvGrpSpPr>
          <p:grpSpPr>
            <a:xfrm rot="-956105">
              <a:off x="2657064" y="5387113"/>
              <a:ext cx="1553930" cy="742685"/>
              <a:chOff x="2520372" y="5478773"/>
              <a:chExt cx="1553930" cy="742685"/>
            </a:xfrm>
          </p:grpSpPr>
          <p:pic>
            <p:nvPicPr>
              <p:cNvPr id="227" name="Google Shape;227;p14"/>
              <p:cNvPicPr preferRelativeResize="0"/>
              <p:nvPr/>
            </p:nvPicPr>
            <p:blipFill rotWithShape="1">
              <a:blip r:embed="rId14">
                <a:alphaModFix/>
              </a:blip>
              <a:srcRect b="0" l="0" r="0" t="0"/>
              <a:stretch/>
            </p:blipFill>
            <p:spPr>
              <a:xfrm>
                <a:off x="2520372" y="5499776"/>
                <a:ext cx="1553930" cy="700681"/>
              </a:xfrm>
              <a:prstGeom prst="rect">
                <a:avLst/>
              </a:prstGeom>
              <a:noFill/>
              <a:ln>
                <a:noFill/>
              </a:ln>
            </p:spPr>
          </p:pic>
          <p:sp>
            <p:nvSpPr>
              <p:cNvPr id="228" name="Google Shape;228;p14"/>
              <p:cNvSpPr/>
              <p:nvPr/>
            </p:nvSpPr>
            <p:spPr>
              <a:xfrm rot="956105">
                <a:off x="2878553" y="5583504"/>
                <a:ext cx="837567" cy="5332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2200">
                    <a:solidFill>
                      <a:schemeClr val="dk1"/>
                    </a:solidFill>
                    <a:latin typeface="Arial"/>
                    <a:ea typeface="Arial"/>
                    <a:cs typeface="Arial"/>
                    <a:sym typeface="Arial"/>
                  </a:rPr>
                  <a:t>củ</a:t>
                </a:r>
                <a:endParaRPr sz="2200">
                  <a:solidFill>
                    <a:schemeClr val="dk1"/>
                  </a:solidFill>
                  <a:latin typeface="Arial"/>
                  <a:ea typeface="Arial"/>
                  <a:cs typeface="Arial"/>
                  <a:sym typeface="Arial"/>
                </a:endParaRPr>
              </a:p>
            </p:txBody>
          </p:sp>
        </p:grpSp>
      </p:grpSp>
      <p:grpSp>
        <p:nvGrpSpPr>
          <p:cNvPr id="229" name="Google Shape;229;p14"/>
          <p:cNvGrpSpPr/>
          <p:nvPr/>
        </p:nvGrpSpPr>
        <p:grpSpPr>
          <a:xfrm>
            <a:off x="4477837" y="4431477"/>
            <a:ext cx="3554045" cy="2033567"/>
            <a:chOff x="999290" y="4431477"/>
            <a:chExt cx="3554045" cy="2033567"/>
          </a:xfrm>
        </p:grpSpPr>
        <p:pic>
          <p:nvPicPr>
            <p:cNvPr id="230" name="Google Shape;230;p14"/>
            <p:cNvPicPr preferRelativeResize="0"/>
            <p:nvPr/>
          </p:nvPicPr>
          <p:blipFill rotWithShape="1">
            <a:blip r:embed="rId13">
              <a:alphaModFix/>
            </a:blip>
            <a:srcRect b="0" l="0" r="0" t="0"/>
            <a:stretch/>
          </p:blipFill>
          <p:spPr>
            <a:xfrm>
              <a:off x="999290" y="4431477"/>
              <a:ext cx="3554045" cy="2033567"/>
            </a:xfrm>
            <a:prstGeom prst="rect">
              <a:avLst/>
            </a:prstGeom>
            <a:noFill/>
            <a:ln>
              <a:noFill/>
            </a:ln>
          </p:spPr>
        </p:pic>
        <p:grpSp>
          <p:nvGrpSpPr>
            <p:cNvPr id="231" name="Google Shape;231;p14"/>
            <p:cNvGrpSpPr/>
            <p:nvPr/>
          </p:nvGrpSpPr>
          <p:grpSpPr>
            <a:xfrm rot="-956105">
              <a:off x="2657064" y="5387113"/>
              <a:ext cx="1553930" cy="742685"/>
              <a:chOff x="2520372" y="5478773"/>
              <a:chExt cx="1553930" cy="742685"/>
            </a:xfrm>
          </p:grpSpPr>
          <p:pic>
            <p:nvPicPr>
              <p:cNvPr id="232" name="Google Shape;232;p14"/>
              <p:cNvPicPr preferRelativeResize="0"/>
              <p:nvPr/>
            </p:nvPicPr>
            <p:blipFill rotWithShape="1">
              <a:blip r:embed="rId14">
                <a:alphaModFix/>
              </a:blip>
              <a:srcRect b="0" l="0" r="0" t="0"/>
              <a:stretch/>
            </p:blipFill>
            <p:spPr>
              <a:xfrm>
                <a:off x="2520372" y="5499776"/>
                <a:ext cx="1553930" cy="700681"/>
              </a:xfrm>
              <a:prstGeom prst="rect">
                <a:avLst/>
              </a:prstGeom>
              <a:noFill/>
              <a:ln>
                <a:noFill/>
              </a:ln>
            </p:spPr>
          </p:pic>
          <p:sp>
            <p:nvSpPr>
              <p:cNvPr id="233" name="Google Shape;233;p14"/>
              <p:cNvSpPr/>
              <p:nvPr/>
            </p:nvSpPr>
            <p:spPr>
              <a:xfrm rot="956105">
                <a:off x="2878553" y="5583504"/>
                <a:ext cx="837567" cy="5332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2200">
                    <a:solidFill>
                      <a:schemeClr val="dk1"/>
                    </a:solidFill>
                    <a:latin typeface="Arial"/>
                    <a:ea typeface="Arial"/>
                    <a:cs typeface="Arial"/>
                    <a:sym typeface="Arial"/>
                  </a:rPr>
                  <a:t>quả</a:t>
                </a:r>
                <a:endParaRPr sz="2200">
                  <a:solidFill>
                    <a:schemeClr val="dk1"/>
                  </a:solidFill>
                  <a:latin typeface="Arial"/>
                  <a:ea typeface="Arial"/>
                  <a:cs typeface="Arial"/>
                  <a:sym typeface="Arial"/>
                </a:endParaRPr>
              </a:p>
            </p:txBody>
          </p:sp>
        </p:grpSp>
      </p:grpSp>
      <p:grpSp>
        <p:nvGrpSpPr>
          <p:cNvPr id="234" name="Google Shape;234;p14"/>
          <p:cNvGrpSpPr/>
          <p:nvPr/>
        </p:nvGrpSpPr>
        <p:grpSpPr>
          <a:xfrm>
            <a:off x="7956384" y="3785735"/>
            <a:ext cx="3554045" cy="2679309"/>
            <a:chOff x="999290" y="3785735"/>
            <a:chExt cx="3554045" cy="2679309"/>
          </a:xfrm>
        </p:grpSpPr>
        <p:grpSp>
          <p:nvGrpSpPr>
            <p:cNvPr id="235" name="Google Shape;235;p14"/>
            <p:cNvGrpSpPr/>
            <p:nvPr/>
          </p:nvGrpSpPr>
          <p:grpSpPr>
            <a:xfrm>
              <a:off x="999290" y="3785735"/>
              <a:ext cx="3554045" cy="2679309"/>
              <a:chOff x="1332728" y="1587945"/>
              <a:chExt cx="4172168" cy="3099700"/>
            </a:xfrm>
          </p:grpSpPr>
          <p:pic>
            <p:nvPicPr>
              <p:cNvPr id="236" name="Google Shape;236;p14"/>
              <p:cNvPicPr preferRelativeResize="0"/>
              <p:nvPr/>
            </p:nvPicPr>
            <p:blipFill rotWithShape="1">
              <a:blip r:embed="rId13">
                <a:alphaModFix/>
              </a:blip>
              <a:srcRect b="0" l="0" r="0" t="0"/>
              <a:stretch/>
            </p:blipFill>
            <p:spPr>
              <a:xfrm>
                <a:off x="1332728" y="2335006"/>
                <a:ext cx="4172168" cy="2352639"/>
              </a:xfrm>
              <a:prstGeom prst="rect">
                <a:avLst/>
              </a:prstGeom>
              <a:noFill/>
              <a:ln>
                <a:noFill/>
              </a:ln>
            </p:spPr>
          </p:pic>
          <p:sp>
            <p:nvSpPr>
              <p:cNvPr id="237" name="Google Shape;237;p14"/>
              <p:cNvSpPr/>
              <p:nvPr/>
            </p:nvSpPr>
            <p:spPr>
              <a:xfrm>
                <a:off x="3314346" y="1587945"/>
                <a:ext cx="1028701" cy="573234"/>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lang="en-US" sz="2400">
                    <a:solidFill>
                      <a:srgbClr val="FFFFFF"/>
                    </a:solidFill>
                    <a:latin typeface="Arial"/>
                    <a:ea typeface="Arial"/>
                    <a:cs typeface="Arial"/>
                    <a:sym typeface="Arial"/>
                  </a:rPr>
                  <a:t>rau</a:t>
                </a:r>
                <a:endParaRPr sz="2400">
                  <a:solidFill>
                    <a:srgbClr val="FFFFFF"/>
                  </a:solidFill>
                  <a:latin typeface="Arial"/>
                  <a:ea typeface="Arial"/>
                  <a:cs typeface="Arial"/>
                  <a:sym typeface="Arial"/>
                </a:endParaRPr>
              </a:p>
            </p:txBody>
          </p:sp>
        </p:grpSp>
        <p:grpSp>
          <p:nvGrpSpPr>
            <p:cNvPr id="238" name="Google Shape;238;p14"/>
            <p:cNvGrpSpPr/>
            <p:nvPr/>
          </p:nvGrpSpPr>
          <p:grpSpPr>
            <a:xfrm rot="-956105">
              <a:off x="2657064" y="5387113"/>
              <a:ext cx="1553930" cy="742685"/>
              <a:chOff x="2520372" y="5478773"/>
              <a:chExt cx="1553930" cy="742685"/>
            </a:xfrm>
          </p:grpSpPr>
          <p:pic>
            <p:nvPicPr>
              <p:cNvPr id="239" name="Google Shape;239;p14"/>
              <p:cNvPicPr preferRelativeResize="0"/>
              <p:nvPr/>
            </p:nvPicPr>
            <p:blipFill rotWithShape="1">
              <a:blip r:embed="rId14">
                <a:alphaModFix/>
              </a:blip>
              <a:srcRect b="0" l="0" r="0" t="0"/>
              <a:stretch/>
            </p:blipFill>
            <p:spPr>
              <a:xfrm>
                <a:off x="2520372" y="5499776"/>
                <a:ext cx="1553930" cy="700681"/>
              </a:xfrm>
              <a:prstGeom prst="rect">
                <a:avLst/>
              </a:prstGeom>
              <a:noFill/>
              <a:ln>
                <a:noFill/>
              </a:ln>
            </p:spPr>
          </p:pic>
          <p:sp>
            <p:nvSpPr>
              <p:cNvPr id="240" name="Google Shape;240;p14"/>
              <p:cNvSpPr/>
              <p:nvPr/>
            </p:nvSpPr>
            <p:spPr>
              <a:xfrm rot="956105">
                <a:off x="2878553" y="5583504"/>
                <a:ext cx="837567" cy="5332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en-US" sz="2200">
                    <a:solidFill>
                      <a:schemeClr val="dk1"/>
                    </a:solidFill>
                    <a:latin typeface="Arial"/>
                    <a:ea typeface="Arial"/>
                    <a:cs typeface="Arial"/>
                    <a:sym typeface="Arial"/>
                  </a:rPr>
                  <a:t>rau</a:t>
                </a:r>
                <a:endParaRPr sz="2200">
                  <a:solidFill>
                    <a:schemeClr val="dk1"/>
                  </a:solidFill>
                  <a:latin typeface="Arial"/>
                  <a:ea typeface="Arial"/>
                  <a:cs typeface="Arial"/>
                  <a:sym typeface="Arial"/>
                </a:endParaRPr>
              </a:p>
            </p:txBody>
          </p:sp>
        </p:grpSp>
      </p:grpSp>
      <p:grpSp>
        <p:nvGrpSpPr>
          <p:cNvPr id="241" name="Google Shape;241;p14"/>
          <p:cNvGrpSpPr/>
          <p:nvPr/>
        </p:nvGrpSpPr>
        <p:grpSpPr>
          <a:xfrm>
            <a:off x="414536" y="410130"/>
            <a:ext cx="3761537" cy="1014929"/>
            <a:chOff x="371924" y="467376"/>
            <a:chExt cx="3761537" cy="1014929"/>
          </a:xfrm>
        </p:grpSpPr>
        <p:pic>
          <p:nvPicPr>
            <p:cNvPr id="242" name="Google Shape;242;p14"/>
            <p:cNvPicPr preferRelativeResize="0"/>
            <p:nvPr/>
          </p:nvPicPr>
          <p:blipFill rotWithShape="1">
            <a:blip r:embed="rId15">
              <a:alphaModFix/>
            </a:blip>
            <a:srcRect b="0" l="0" r="0" t="0"/>
            <a:stretch/>
          </p:blipFill>
          <p:spPr>
            <a:xfrm>
              <a:off x="371924" y="467376"/>
              <a:ext cx="1280271" cy="1014929"/>
            </a:xfrm>
            <a:prstGeom prst="rect">
              <a:avLst/>
            </a:prstGeom>
            <a:noFill/>
            <a:ln>
              <a:noFill/>
            </a:ln>
          </p:spPr>
        </p:pic>
        <p:sp>
          <p:nvSpPr>
            <p:cNvPr id="243" name="Google Shape;243;p14"/>
            <p:cNvSpPr/>
            <p:nvPr/>
          </p:nvSpPr>
          <p:spPr>
            <a:xfrm>
              <a:off x="1752860" y="653374"/>
              <a:ext cx="2380601" cy="64293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800">
                  <a:solidFill>
                    <a:srgbClr val="0998D7"/>
                  </a:solidFill>
                  <a:latin typeface="Arial"/>
                  <a:ea typeface="Arial"/>
                  <a:cs typeface="Arial"/>
                  <a:sym typeface="Arial"/>
                </a:rPr>
                <a:t>LUYỆN TẬP</a:t>
              </a:r>
              <a:endParaRPr b="1" sz="2800">
                <a:solidFill>
                  <a:srgbClr val="0998D7"/>
                </a:solidFill>
                <a:latin typeface="Arial"/>
                <a:ea typeface="Arial"/>
                <a:cs typeface="Arial"/>
                <a:sym typeface="Arial"/>
              </a:endParaRPr>
            </a:p>
          </p:txBody>
        </p:sp>
      </p:grpSp>
    </p:spTree>
  </p:cSld>
  <p:clrMapOvr>
    <a:masterClrMapping/>
  </p:clrMapOvr>
  <mc:AlternateContent>
    <mc:Choice Requires="p14">
      <p:transition spd="slow"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5"/>
          <p:cNvPicPr preferRelativeResize="0"/>
          <p:nvPr/>
        </p:nvPicPr>
        <p:blipFill rotWithShape="1">
          <a:blip r:embed="rId3">
            <a:alphaModFix/>
          </a:blip>
          <a:srcRect b="0" l="0" r="0" t="0"/>
          <a:stretch/>
        </p:blipFill>
        <p:spPr>
          <a:xfrm>
            <a:off x="9032240" y="483213"/>
            <a:ext cx="2766282" cy="2239371"/>
          </a:xfrm>
          <a:prstGeom prst="rect">
            <a:avLst/>
          </a:prstGeom>
          <a:noFill/>
          <a:ln>
            <a:noFill/>
          </a:ln>
        </p:spPr>
      </p:pic>
      <p:sp>
        <p:nvSpPr>
          <p:cNvPr id="249" name="Google Shape;249;p15"/>
          <p:cNvSpPr/>
          <p:nvPr/>
        </p:nvSpPr>
        <p:spPr>
          <a:xfrm>
            <a:off x="551805" y="435240"/>
            <a:ext cx="8358515" cy="23353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en-US" sz="2000">
                <a:solidFill>
                  <a:schemeClr val="dk1"/>
                </a:solidFill>
                <a:latin typeface="Arial"/>
                <a:ea typeface="Arial"/>
                <a:cs typeface="Arial"/>
                <a:sym typeface="Arial"/>
              </a:rPr>
              <a:t>2. </a:t>
            </a:r>
            <a:r>
              <a:rPr lang="en-US" sz="2000">
                <a:solidFill>
                  <a:schemeClr val="dk1"/>
                </a:solidFill>
                <a:latin typeface="Arial"/>
                <a:ea typeface="Arial"/>
                <a:cs typeface="Arial"/>
                <a:sym typeface="Arial"/>
              </a:rPr>
              <a:t>An đố Minh: Sắp xếp các số từ 1 đến 20 (gọi là dữ liệu) vào hai nhóm sao cho mỗi nhóm có 10 số và các số trong cùng một nhóm phải có điểm chung. Em hãy giúp Minh thực hiện yêu cầu của An nhé. </a:t>
            </a:r>
            <a:endParaRPr sz="2000">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lang="en-US" sz="2000">
                <a:solidFill>
                  <a:schemeClr val="dk1"/>
                </a:solidFill>
                <a:latin typeface="Arial"/>
                <a:ea typeface="Arial"/>
                <a:cs typeface="Arial"/>
                <a:sym typeface="Arial"/>
              </a:rPr>
              <a:t>Em hãy chọn một bạn trong lớp để đưa ra yêu cầu sắp xếp khác.</a:t>
            </a:r>
            <a:endParaRPr/>
          </a:p>
        </p:txBody>
      </p:sp>
      <p:grpSp>
        <p:nvGrpSpPr>
          <p:cNvPr id="250" name="Google Shape;250;p15"/>
          <p:cNvGrpSpPr/>
          <p:nvPr/>
        </p:nvGrpSpPr>
        <p:grpSpPr>
          <a:xfrm>
            <a:off x="569350" y="2969727"/>
            <a:ext cx="3761537" cy="1181202"/>
            <a:chOff x="371924" y="384240"/>
            <a:chExt cx="3761537" cy="1181202"/>
          </a:xfrm>
        </p:grpSpPr>
        <p:pic>
          <p:nvPicPr>
            <p:cNvPr id="251" name="Google Shape;251;p15"/>
            <p:cNvPicPr preferRelativeResize="0"/>
            <p:nvPr/>
          </p:nvPicPr>
          <p:blipFill rotWithShape="1">
            <a:blip r:embed="rId4">
              <a:alphaModFix/>
            </a:blip>
            <a:srcRect b="0" l="0" r="0" t="0"/>
            <a:stretch/>
          </p:blipFill>
          <p:spPr>
            <a:xfrm>
              <a:off x="371924" y="384240"/>
              <a:ext cx="1280271" cy="1181202"/>
            </a:xfrm>
            <a:prstGeom prst="rect">
              <a:avLst/>
            </a:prstGeom>
            <a:noFill/>
            <a:ln>
              <a:noFill/>
            </a:ln>
          </p:spPr>
        </p:pic>
        <p:sp>
          <p:nvSpPr>
            <p:cNvPr id="252" name="Google Shape;252;p15"/>
            <p:cNvSpPr/>
            <p:nvPr/>
          </p:nvSpPr>
          <p:spPr>
            <a:xfrm>
              <a:off x="1752860" y="653374"/>
              <a:ext cx="2380601" cy="64293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800">
                  <a:solidFill>
                    <a:srgbClr val="0998D7"/>
                  </a:solidFill>
                  <a:latin typeface="Arial"/>
                  <a:ea typeface="Arial"/>
                  <a:cs typeface="Arial"/>
                  <a:sym typeface="Arial"/>
                </a:rPr>
                <a:t>VẬN DỤNG</a:t>
              </a:r>
              <a:endParaRPr b="1" sz="2800">
                <a:solidFill>
                  <a:srgbClr val="0998D7"/>
                </a:solidFill>
                <a:latin typeface="Arial"/>
                <a:ea typeface="Arial"/>
                <a:cs typeface="Arial"/>
                <a:sym typeface="Arial"/>
              </a:endParaRPr>
            </a:p>
          </p:txBody>
        </p:sp>
      </p:grpSp>
      <p:sp>
        <p:nvSpPr>
          <p:cNvPr id="253" name="Google Shape;253;p15"/>
          <p:cNvSpPr/>
          <p:nvPr/>
        </p:nvSpPr>
        <p:spPr>
          <a:xfrm>
            <a:off x="551805" y="4265849"/>
            <a:ext cx="10809849" cy="95032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en-US" sz="2000">
                <a:solidFill>
                  <a:schemeClr val="dk1"/>
                </a:solidFill>
                <a:latin typeface="Arial"/>
                <a:ea typeface="Arial"/>
                <a:cs typeface="Arial"/>
                <a:sym typeface="Arial"/>
              </a:rPr>
              <a:t>1. </a:t>
            </a:r>
            <a:r>
              <a:rPr lang="en-US" sz="2000">
                <a:solidFill>
                  <a:schemeClr val="dk1"/>
                </a:solidFill>
                <a:latin typeface="Arial"/>
                <a:ea typeface="Arial"/>
                <a:cs typeface="Arial"/>
                <a:sym typeface="Arial"/>
              </a:rPr>
              <a:t>Em hãy nêu một ví dụ ở trường hoặc ở gia đình mà em thấy nhờ sắp xếp hợp lí, việc tìm kiếm sẽ nhanh hơn.</a:t>
            </a:r>
            <a:endParaRPr/>
          </a:p>
        </p:txBody>
      </p:sp>
      <p:sp>
        <p:nvSpPr>
          <p:cNvPr id="254" name="Google Shape;254;p15"/>
          <p:cNvSpPr/>
          <p:nvPr/>
        </p:nvSpPr>
        <p:spPr>
          <a:xfrm>
            <a:off x="551805" y="5331095"/>
            <a:ext cx="11023209" cy="95032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en-US" sz="2000">
                <a:solidFill>
                  <a:schemeClr val="dk1"/>
                </a:solidFill>
                <a:latin typeface="Arial"/>
                <a:ea typeface="Arial"/>
                <a:cs typeface="Arial"/>
                <a:sym typeface="Arial"/>
              </a:rPr>
              <a:t>2. </a:t>
            </a:r>
            <a:r>
              <a:rPr lang="en-US" sz="2000">
                <a:solidFill>
                  <a:schemeClr val="dk1"/>
                </a:solidFill>
                <a:latin typeface="Arial"/>
                <a:ea typeface="Arial"/>
                <a:cs typeface="Arial"/>
                <a:sym typeface="Arial"/>
              </a:rPr>
              <a:t>Em hãy phân loại, sắp xếp lại đồ trong tủ quần áo, góc học tập, ngăn bàn học, ... của gia đình em để tìm kiếm đồ vật được nhanh hơn khi cần.</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grpSp>
        <p:nvGrpSpPr>
          <p:cNvPr id="260" name="Google Shape;260;p16"/>
          <p:cNvGrpSpPr/>
          <p:nvPr/>
        </p:nvGrpSpPr>
        <p:grpSpPr>
          <a:xfrm>
            <a:off x="2980607" y="1150453"/>
            <a:ext cx="5976143" cy="4679926"/>
            <a:chOff x="2424113" y="688975"/>
            <a:chExt cx="6713537" cy="5619751"/>
          </a:xfrm>
        </p:grpSpPr>
        <p:sp>
          <p:nvSpPr>
            <p:cNvPr id="261" name="Google Shape;261;p16"/>
            <p:cNvSpPr/>
            <p:nvPr/>
          </p:nvSpPr>
          <p:spPr>
            <a:xfrm>
              <a:off x="2424113" y="692150"/>
              <a:ext cx="6710362" cy="561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62" name="Google Shape;262;p16"/>
            <p:cNvSpPr/>
            <p:nvPr/>
          </p:nvSpPr>
          <p:spPr>
            <a:xfrm>
              <a:off x="2427288" y="1592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16"/>
            <p:cNvSpPr/>
            <p:nvPr/>
          </p:nvSpPr>
          <p:spPr>
            <a:xfrm>
              <a:off x="3355975" y="703263"/>
              <a:ext cx="800100" cy="1198563"/>
            </a:xfrm>
            <a:custGeom>
              <a:rect b="b" l="l" r="r" t="t"/>
              <a:pathLst>
                <a:path extrusionOk="0" h="452" w="30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16"/>
            <p:cNvSpPr/>
            <p:nvPr/>
          </p:nvSpPr>
          <p:spPr>
            <a:xfrm>
              <a:off x="4254500" y="1127125"/>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16"/>
            <p:cNvSpPr/>
            <p:nvPr/>
          </p:nvSpPr>
          <p:spPr>
            <a:xfrm>
              <a:off x="4254500" y="2419350"/>
              <a:ext cx="801687" cy="800100"/>
            </a:xfrm>
            <a:custGeom>
              <a:rect b="b" l="l" r="r" t="t"/>
              <a:pathLst>
                <a:path extrusionOk="0" h="301" w="302">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16"/>
            <p:cNvSpPr/>
            <p:nvPr/>
          </p:nvSpPr>
          <p:spPr>
            <a:xfrm>
              <a:off x="2427288" y="2847975"/>
              <a:ext cx="800100" cy="798513"/>
            </a:xfrm>
            <a:custGeom>
              <a:rect b="b" l="l" r="r" t="t"/>
              <a:pathLst>
                <a:path extrusionOk="0" h="301" w="302">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16"/>
            <p:cNvSpPr/>
            <p:nvPr/>
          </p:nvSpPr>
          <p:spPr>
            <a:xfrm>
              <a:off x="2854325" y="1165225"/>
              <a:ext cx="381000" cy="379413"/>
            </a:xfrm>
            <a:custGeom>
              <a:rect b="b" l="l" r="r" t="t"/>
              <a:pathLst>
                <a:path extrusionOk="0" h="143" w="144">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16"/>
            <p:cNvSpPr/>
            <p:nvPr/>
          </p:nvSpPr>
          <p:spPr>
            <a:xfrm>
              <a:off x="4254500" y="703263"/>
              <a:ext cx="382587" cy="376238"/>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16"/>
            <p:cNvSpPr/>
            <p:nvPr/>
          </p:nvSpPr>
          <p:spPr>
            <a:xfrm>
              <a:off x="6948488" y="688975"/>
              <a:ext cx="382587"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16"/>
            <p:cNvSpPr/>
            <p:nvPr/>
          </p:nvSpPr>
          <p:spPr>
            <a:xfrm>
              <a:off x="8320088" y="1157288"/>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16"/>
            <p:cNvSpPr/>
            <p:nvPr/>
          </p:nvSpPr>
          <p:spPr>
            <a:xfrm>
              <a:off x="7845425" y="1976438"/>
              <a:ext cx="381000" cy="377825"/>
            </a:xfrm>
            <a:custGeom>
              <a:rect b="b" l="l" r="r" t="t"/>
              <a:pathLst>
                <a:path extrusionOk="0" h="142" w="144">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16"/>
            <p:cNvSpPr/>
            <p:nvPr/>
          </p:nvSpPr>
          <p:spPr>
            <a:xfrm>
              <a:off x="8320088" y="3717925"/>
              <a:ext cx="382587" cy="376238"/>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16"/>
            <p:cNvSpPr/>
            <p:nvPr/>
          </p:nvSpPr>
          <p:spPr>
            <a:xfrm>
              <a:off x="8320088" y="2425700"/>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16"/>
            <p:cNvSpPr/>
            <p:nvPr/>
          </p:nvSpPr>
          <p:spPr>
            <a:xfrm>
              <a:off x="7418388" y="2411413"/>
              <a:ext cx="815975" cy="792163"/>
            </a:xfrm>
            <a:custGeom>
              <a:rect b="b" l="l" r="r" t="t"/>
              <a:pathLst>
                <a:path extrusionOk="0" h="298" w="30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16"/>
            <p:cNvSpPr/>
            <p:nvPr/>
          </p:nvSpPr>
          <p:spPr>
            <a:xfrm>
              <a:off x="6534150" y="1562100"/>
              <a:ext cx="817562" cy="792163"/>
            </a:xfrm>
            <a:custGeom>
              <a:rect b="b" l="l" r="r" t="t"/>
              <a:pathLst>
                <a:path extrusionOk="0" h="298" w="30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76" name="Google Shape;276;p16"/>
            <p:cNvSpPr/>
            <p:nvPr/>
          </p:nvSpPr>
          <p:spPr>
            <a:xfrm>
              <a:off x="8320088" y="1584325"/>
              <a:ext cx="817562" cy="790575"/>
            </a:xfrm>
            <a:custGeom>
              <a:rect b="b" l="l" r="r" t="t"/>
              <a:pathLst>
                <a:path extrusionOk="0" h="298" w="30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 name="Google Shape;277;p16"/>
            <p:cNvSpPr/>
            <p:nvPr/>
          </p:nvSpPr>
          <p:spPr>
            <a:xfrm>
              <a:off x="7423150"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78" name="Google Shape;278;p16"/>
            <p:cNvSpPr/>
            <p:nvPr/>
          </p:nvSpPr>
          <p:spPr>
            <a:xfrm>
              <a:off x="6486525" y="5483225"/>
              <a:ext cx="382587" cy="379413"/>
            </a:xfrm>
            <a:custGeom>
              <a:rect b="b" l="l" r="r" t="t"/>
              <a:pathLst>
                <a:path extrusionOk="0" h="143" w="144">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16"/>
            <p:cNvSpPr/>
            <p:nvPr/>
          </p:nvSpPr>
          <p:spPr>
            <a:xfrm>
              <a:off x="5554663" y="5929313"/>
              <a:ext cx="722312" cy="379413"/>
            </a:xfrm>
            <a:custGeom>
              <a:rect b="b" l="l" r="r" t="t"/>
              <a:pathLst>
                <a:path extrusionOk="0" h="143" w="272">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 name="Google Shape;280;p16"/>
            <p:cNvSpPr/>
            <p:nvPr/>
          </p:nvSpPr>
          <p:spPr>
            <a:xfrm>
              <a:off x="6510338" y="5026025"/>
              <a:ext cx="817562" cy="377825"/>
            </a:xfrm>
            <a:custGeom>
              <a:rect b="b" l="l" r="r" t="t"/>
              <a:pathLst>
                <a:path extrusionOk="0" h="142" w="308">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16"/>
            <p:cNvSpPr/>
            <p:nvPr/>
          </p:nvSpPr>
          <p:spPr>
            <a:xfrm>
              <a:off x="6510338" y="1122363"/>
              <a:ext cx="817562" cy="379413"/>
            </a:xfrm>
            <a:custGeom>
              <a:rect b="b" l="l" r="r" t="t"/>
              <a:pathLst>
                <a:path extrusionOk="0" h="143" w="308">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16"/>
            <p:cNvSpPr/>
            <p:nvPr/>
          </p:nvSpPr>
          <p:spPr>
            <a:xfrm>
              <a:off x="7418388" y="4181475"/>
              <a:ext cx="815975" cy="377825"/>
            </a:xfrm>
            <a:custGeom>
              <a:rect b="b" l="l" r="r" t="t"/>
              <a:pathLst>
                <a:path extrusionOk="0" h="142" w="308">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16"/>
            <p:cNvSpPr/>
            <p:nvPr/>
          </p:nvSpPr>
          <p:spPr>
            <a:xfrm>
              <a:off x="7418388" y="3733800"/>
              <a:ext cx="815975" cy="379413"/>
            </a:xfrm>
            <a:custGeom>
              <a:rect b="b" l="l" r="r" t="t"/>
              <a:pathLst>
                <a:path extrusionOk="0" h="143" w="308">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 name="Google Shape;284;p16"/>
            <p:cNvSpPr/>
            <p:nvPr/>
          </p:nvSpPr>
          <p:spPr>
            <a:xfrm>
              <a:off x="8320088" y="3268663"/>
              <a:ext cx="817562" cy="377825"/>
            </a:xfrm>
            <a:custGeom>
              <a:rect b="b" l="l" r="r" t="t"/>
              <a:pathLst>
                <a:path extrusionOk="0" h="142" w="308">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 name="Google Shape;285;p16"/>
            <p:cNvSpPr/>
            <p:nvPr/>
          </p:nvSpPr>
          <p:spPr>
            <a:xfrm>
              <a:off x="6534150" y="3733800"/>
              <a:ext cx="817562" cy="379413"/>
            </a:xfrm>
            <a:custGeom>
              <a:rect b="b" l="l" r="r" t="t"/>
              <a:pathLst>
                <a:path extrusionOk="0" h="143" w="308">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 name="Google Shape;286;p16"/>
            <p:cNvSpPr/>
            <p:nvPr/>
          </p:nvSpPr>
          <p:spPr>
            <a:xfrm>
              <a:off x="5159375" y="5483225"/>
              <a:ext cx="379412" cy="379413"/>
            </a:xfrm>
            <a:custGeom>
              <a:rect b="b" l="l" r="r" t="t"/>
              <a:pathLst>
                <a:path extrusionOk="0" h="143" w="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87" name="Google Shape;287;p16"/>
            <p:cNvSpPr/>
            <p:nvPr/>
          </p:nvSpPr>
          <p:spPr>
            <a:xfrm>
              <a:off x="3838575" y="4614863"/>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 name="Google Shape;288;p16"/>
            <p:cNvSpPr/>
            <p:nvPr/>
          </p:nvSpPr>
          <p:spPr>
            <a:xfrm>
              <a:off x="4284663" y="4614863"/>
              <a:ext cx="379412" cy="788988"/>
            </a:xfrm>
            <a:custGeom>
              <a:rect b="b" l="l" r="r" t="t"/>
              <a:pathLst>
                <a:path extrusionOk="0" h="297" w="143">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16"/>
            <p:cNvSpPr/>
            <p:nvPr/>
          </p:nvSpPr>
          <p:spPr>
            <a:xfrm>
              <a:off x="6942138" y="4184650"/>
              <a:ext cx="382587" cy="788988"/>
            </a:xfrm>
            <a:custGeom>
              <a:rect b="b" l="l" r="r" t="t"/>
              <a:pathLst>
                <a:path extrusionOk="0" h="297" w="144">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16"/>
            <p:cNvSpPr/>
            <p:nvPr/>
          </p:nvSpPr>
          <p:spPr>
            <a:xfrm>
              <a:off x="2854325" y="3697288"/>
              <a:ext cx="381000" cy="379413"/>
            </a:xfrm>
            <a:custGeom>
              <a:rect b="b" l="l" r="r" t="t"/>
              <a:pathLst>
                <a:path extrusionOk="0" h="143" w="144">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1" name="Google Shape;291;p16"/>
            <p:cNvSpPr/>
            <p:nvPr/>
          </p:nvSpPr>
          <p:spPr>
            <a:xfrm>
              <a:off x="5159375" y="4181475"/>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68D91"/>
                </a:solidFill>
                <a:latin typeface="Arial"/>
                <a:ea typeface="Arial"/>
                <a:cs typeface="Arial"/>
                <a:sym typeface="Arial"/>
              </a:endParaRPr>
            </a:p>
          </p:txBody>
        </p:sp>
        <p:sp>
          <p:nvSpPr>
            <p:cNvPr id="292" name="Google Shape;292;p16"/>
            <p:cNvSpPr/>
            <p:nvPr/>
          </p:nvSpPr>
          <p:spPr>
            <a:xfrm>
              <a:off x="7426325" y="1976438"/>
              <a:ext cx="381000" cy="377825"/>
            </a:xfrm>
            <a:custGeom>
              <a:rect b="b" l="l" r="r" t="t"/>
              <a:pathLst>
                <a:path extrusionOk="0" h="142" w="144">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3" name="Google Shape;293;p16"/>
            <p:cNvSpPr/>
            <p:nvPr/>
          </p:nvSpPr>
          <p:spPr>
            <a:xfrm>
              <a:off x="7845425" y="3268663"/>
              <a:ext cx="381000" cy="377825"/>
            </a:xfrm>
            <a:custGeom>
              <a:rect b="b" l="l" r="r" t="t"/>
              <a:pathLst>
                <a:path extrusionOk="0" h="142" w="144">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4" name="Google Shape;294;p16"/>
            <p:cNvSpPr/>
            <p:nvPr/>
          </p:nvSpPr>
          <p:spPr>
            <a:xfrm>
              <a:off x="7426325" y="3268663"/>
              <a:ext cx="381000" cy="377825"/>
            </a:xfrm>
            <a:custGeom>
              <a:rect b="b" l="l" r="r" t="t"/>
              <a:pathLst>
                <a:path extrusionOk="0" h="142" w="144">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5" name="Google Shape;295;p16"/>
            <p:cNvSpPr/>
            <p:nvPr/>
          </p:nvSpPr>
          <p:spPr>
            <a:xfrm>
              <a:off x="6027738" y="3268663"/>
              <a:ext cx="379412" cy="377825"/>
            </a:xfrm>
            <a:custGeom>
              <a:rect b="b" l="l" r="r" t="t"/>
              <a:pathLst>
                <a:path extrusionOk="0" h="142" w="143">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6" name="Google Shape;296;p16"/>
            <p:cNvSpPr/>
            <p:nvPr/>
          </p:nvSpPr>
          <p:spPr>
            <a:xfrm>
              <a:off x="6035675" y="3733800"/>
              <a:ext cx="382587" cy="379413"/>
            </a:xfrm>
            <a:custGeom>
              <a:rect b="b" l="l" r="r" t="t"/>
              <a:pathLst>
                <a:path extrusionOk="0" h="143" w="144">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7" name="Google Shape;297;p16"/>
            <p:cNvSpPr/>
            <p:nvPr/>
          </p:nvSpPr>
          <p:spPr>
            <a:xfrm>
              <a:off x="5170488" y="1562100"/>
              <a:ext cx="1230312" cy="1643063"/>
            </a:xfrm>
            <a:custGeom>
              <a:rect b="b" l="l" r="r" t="t"/>
              <a:pathLst>
                <a:path extrusionOk="0" h="619" w="464">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8" name="Google Shape;298;p16"/>
            <p:cNvSpPr/>
            <p:nvPr/>
          </p:nvSpPr>
          <p:spPr>
            <a:xfrm>
              <a:off x="4703763" y="4625975"/>
              <a:ext cx="835025" cy="777875"/>
            </a:xfrm>
            <a:custGeom>
              <a:rect b="b" l="l" r="r" t="t"/>
              <a:pathLst>
                <a:path extrusionOk="0" h="293" w="315">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16"/>
            <p:cNvSpPr/>
            <p:nvPr/>
          </p:nvSpPr>
          <p:spPr>
            <a:xfrm>
              <a:off x="5605463" y="5068888"/>
              <a:ext cx="817562" cy="779463"/>
            </a:xfrm>
            <a:custGeom>
              <a:rect b="b" l="l" r="r" t="t"/>
              <a:pathLst>
                <a:path extrusionOk="0" h="294" w="308">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16"/>
            <p:cNvSpPr/>
            <p:nvPr/>
          </p:nvSpPr>
          <p:spPr>
            <a:xfrm>
              <a:off x="5167313" y="3316288"/>
              <a:ext cx="809625" cy="777875"/>
            </a:xfrm>
            <a:custGeom>
              <a:rect b="b" l="l" r="r" t="t"/>
              <a:pathLst>
                <a:path extrusionOk="0" h="293" w="305">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Google Shape;301;p16"/>
            <p:cNvSpPr/>
            <p:nvPr/>
          </p:nvSpPr>
          <p:spPr>
            <a:xfrm>
              <a:off x="7426325" y="703263"/>
              <a:ext cx="800100" cy="1198563"/>
            </a:xfrm>
            <a:custGeom>
              <a:rect b="b" l="l" r="r" t="t"/>
              <a:pathLst>
                <a:path extrusionOk="0" h="452" w="30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 name="Google Shape;302;p16"/>
            <p:cNvSpPr/>
            <p:nvPr/>
          </p:nvSpPr>
          <p:spPr>
            <a:xfrm>
              <a:off x="6546850" y="2419350"/>
              <a:ext cx="801687" cy="1200150"/>
            </a:xfrm>
            <a:custGeom>
              <a:rect b="b" l="l" r="r" t="t"/>
              <a:pathLst>
                <a:path extrusionOk="0" h="452" w="30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 name="Google Shape;303;p16"/>
            <p:cNvSpPr/>
            <p:nvPr/>
          </p:nvSpPr>
          <p:spPr>
            <a:xfrm>
              <a:off x="5605463" y="4206875"/>
              <a:ext cx="1223962" cy="766763"/>
            </a:xfrm>
            <a:custGeom>
              <a:rect b="b" l="l" r="r" t="t"/>
              <a:pathLst>
                <a:path extrusionOk="0" h="289" w="461">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 name="Google Shape;304;p16"/>
            <p:cNvSpPr/>
            <p:nvPr/>
          </p:nvSpPr>
          <p:spPr>
            <a:xfrm>
              <a:off x="3352800" y="3322638"/>
              <a:ext cx="1716087" cy="1201738"/>
            </a:xfrm>
            <a:custGeom>
              <a:rect b="b" l="l" r="r" t="t"/>
              <a:pathLst>
                <a:path extrusionOk="0" h="453" w="647">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 name="Google Shape;305;p16"/>
            <p:cNvSpPr/>
            <p:nvPr/>
          </p:nvSpPr>
          <p:spPr>
            <a:xfrm>
              <a:off x="3355975" y="2014538"/>
              <a:ext cx="800100" cy="1209675"/>
            </a:xfrm>
            <a:custGeom>
              <a:rect b="b" l="l" r="r" t="t"/>
              <a:pathLst>
                <a:path extrusionOk="0" h="456" w="302">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6" name="Google Shape;306;p16"/>
            <p:cNvSpPr/>
            <p:nvPr/>
          </p:nvSpPr>
          <p:spPr>
            <a:xfrm>
              <a:off x="7464697" y="1984678"/>
              <a:ext cx="606005" cy="3695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LOVE</a:t>
              </a:r>
              <a:endParaRPr b="0" i="0" sz="1600" u="none" cap="none" strike="noStrike">
                <a:solidFill>
                  <a:schemeClr val="dk1"/>
                </a:solidFill>
                <a:latin typeface="Arial"/>
                <a:ea typeface="Arial"/>
                <a:cs typeface="Arial"/>
                <a:sym typeface="Arial"/>
              </a:endParaRPr>
            </a:p>
          </p:txBody>
        </p:sp>
        <p:sp>
          <p:nvSpPr>
            <p:cNvPr id="307" name="Google Shape;307;p16"/>
            <p:cNvSpPr/>
            <p:nvPr/>
          </p:nvSpPr>
          <p:spPr>
            <a:xfrm>
              <a:off x="2908300" y="1149350"/>
              <a:ext cx="138662" cy="4250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300"/>
                <a:buFont typeface="Arial"/>
                <a:buNone/>
              </a:pPr>
              <a:r>
                <a:rPr lang="en-US" sz="2300">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308" name="Google Shape;308;p16"/>
            <p:cNvSpPr/>
            <p:nvPr/>
          </p:nvSpPr>
          <p:spPr>
            <a:xfrm>
              <a:off x="2908300" y="3684587"/>
              <a:ext cx="145865" cy="4435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309" name="Google Shape;309;p16"/>
            <p:cNvSpPr/>
            <p:nvPr/>
          </p:nvSpPr>
          <p:spPr>
            <a:xfrm>
              <a:off x="8366125" y="1149350"/>
              <a:ext cx="260350" cy="42502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300"/>
                <a:buFont typeface="Arial"/>
                <a:buNone/>
              </a:pPr>
              <a:r>
                <a:rPr b="0" i="0" lang="en-US" sz="2300" u="none" cap="none" strike="noStrike">
                  <a:solidFill>
                    <a:schemeClr val="lt1"/>
                  </a:solidFill>
                  <a:latin typeface="Arial"/>
                  <a:ea typeface="Arial"/>
                  <a:cs typeface="Arial"/>
                  <a:sym typeface="Arial"/>
                </a:rPr>
                <a:t>L</a:t>
              </a:r>
              <a:endParaRPr b="0" i="0" sz="1800" u="none" cap="none" strike="noStrike">
                <a:solidFill>
                  <a:schemeClr val="lt1"/>
                </a:solidFill>
                <a:latin typeface="Arial"/>
                <a:ea typeface="Arial"/>
                <a:cs typeface="Arial"/>
                <a:sym typeface="Arial"/>
              </a:endParaRPr>
            </a:p>
          </p:txBody>
        </p:sp>
        <p:sp>
          <p:nvSpPr>
            <p:cNvPr id="310" name="Google Shape;310;p16"/>
            <p:cNvSpPr/>
            <p:nvPr/>
          </p:nvSpPr>
          <p:spPr>
            <a:xfrm>
              <a:off x="6526213" y="5449888"/>
              <a:ext cx="145865" cy="4435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L</a:t>
              </a:r>
              <a:endParaRPr b="0" i="0" sz="1800" u="none" cap="none" strike="noStrike">
                <a:solidFill>
                  <a:schemeClr val="dk1"/>
                </a:solidFill>
                <a:latin typeface="Arial"/>
                <a:ea typeface="Arial"/>
                <a:cs typeface="Arial"/>
                <a:sym typeface="Arial"/>
              </a:endParaRPr>
            </a:p>
          </p:txBody>
        </p:sp>
        <p:sp>
          <p:nvSpPr>
            <p:cNvPr id="311" name="Google Shape;311;p16"/>
            <p:cNvSpPr/>
            <p:nvPr/>
          </p:nvSpPr>
          <p:spPr>
            <a:xfrm>
              <a:off x="7436353" y="3302375"/>
              <a:ext cx="600963" cy="33262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PIRCE</a:t>
              </a:r>
              <a:endParaRPr b="0" i="0" sz="1400" u="none" cap="none" strike="noStrike">
                <a:solidFill>
                  <a:schemeClr val="lt1"/>
                </a:solidFill>
                <a:latin typeface="Arial"/>
                <a:ea typeface="Arial"/>
                <a:cs typeface="Arial"/>
                <a:sym typeface="Arial"/>
              </a:endParaRPr>
            </a:p>
          </p:txBody>
        </p:sp>
        <p:sp>
          <p:nvSpPr>
            <p:cNvPr id="312" name="Google Shape;312;p16"/>
            <p:cNvSpPr/>
            <p:nvPr/>
          </p:nvSpPr>
          <p:spPr>
            <a:xfrm>
              <a:off x="6073774" y="3275013"/>
              <a:ext cx="217897" cy="4435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G</a:t>
              </a:r>
              <a:endParaRPr b="0" i="0" sz="1800" u="none" cap="none" strike="noStrike">
                <a:solidFill>
                  <a:schemeClr val="dk1"/>
                </a:solidFill>
                <a:latin typeface="Arial"/>
                <a:ea typeface="Arial"/>
                <a:cs typeface="Arial"/>
                <a:sym typeface="Arial"/>
              </a:endParaRPr>
            </a:p>
          </p:txBody>
        </p:sp>
        <p:sp>
          <p:nvSpPr>
            <p:cNvPr id="313" name="Google Shape;313;p16"/>
            <p:cNvSpPr/>
            <p:nvPr/>
          </p:nvSpPr>
          <p:spPr>
            <a:xfrm>
              <a:off x="6073774" y="3709988"/>
              <a:ext cx="158470" cy="4435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S</a:t>
              </a:r>
              <a:endParaRPr b="0" i="0" sz="1800" u="none" cap="none" strike="noStrike">
                <a:solidFill>
                  <a:schemeClr val="dk1"/>
                </a:solidFill>
                <a:latin typeface="Arial"/>
                <a:ea typeface="Arial"/>
                <a:cs typeface="Arial"/>
                <a:sym typeface="Arial"/>
              </a:endParaRPr>
            </a:p>
          </p:txBody>
        </p:sp>
        <p:sp>
          <p:nvSpPr>
            <p:cNvPr id="314" name="Google Shape;314;p16"/>
            <p:cNvSpPr/>
            <p:nvPr/>
          </p:nvSpPr>
          <p:spPr>
            <a:xfrm>
              <a:off x="4335463" y="4602163"/>
              <a:ext cx="169275" cy="4435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T</a:t>
              </a:r>
              <a:endParaRPr b="0" i="0" sz="1800" u="none" cap="none" strike="noStrike">
                <a:solidFill>
                  <a:schemeClr val="dk1"/>
                </a:solidFill>
                <a:latin typeface="Arial"/>
                <a:ea typeface="Arial"/>
                <a:cs typeface="Arial"/>
                <a:sym typeface="Arial"/>
              </a:endParaRPr>
            </a:p>
          </p:txBody>
        </p:sp>
        <p:sp>
          <p:nvSpPr>
            <p:cNvPr id="315" name="Google Shape;315;p16"/>
            <p:cNvSpPr/>
            <p:nvPr/>
          </p:nvSpPr>
          <p:spPr>
            <a:xfrm>
              <a:off x="4335463" y="4948238"/>
              <a:ext cx="216095" cy="44350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H</a:t>
              </a:r>
              <a:endParaRPr b="0" i="0" sz="1800" u="none" cap="none" strike="noStrike">
                <a:solidFill>
                  <a:schemeClr val="dk1"/>
                </a:solidFill>
                <a:latin typeface="Arial"/>
                <a:ea typeface="Arial"/>
                <a:cs typeface="Arial"/>
                <a:sym typeface="Arial"/>
              </a:endParaRPr>
            </a:p>
          </p:txBody>
        </p:sp>
      </p:grpSp>
      <p:sp>
        <p:nvSpPr>
          <p:cNvPr id="316" name="Google Shape;316;p16"/>
          <p:cNvSpPr/>
          <p:nvPr/>
        </p:nvSpPr>
        <p:spPr>
          <a:xfrm>
            <a:off x="1967602" y="3249041"/>
            <a:ext cx="8417625" cy="83099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1D9FFF"/>
                </a:solidFill>
                <a:latin typeface="Times New Roman"/>
                <a:ea typeface="Times New Roman"/>
                <a:cs typeface="Times New Roman"/>
                <a:sym typeface="Times New Roman"/>
              </a:rPr>
              <a:t>TẠM BIỆT VÀ HẸN GẶP LẠI</a:t>
            </a:r>
            <a:endParaRPr/>
          </a:p>
        </p:txBody>
      </p:sp>
      <p:pic>
        <p:nvPicPr>
          <p:cNvPr id="317" name="Google Shape;317;p16"/>
          <p:cNvPicPr preferRelativeResize="0"/>
          <p:nvPr/>
        </p:nvPicPr>
        <p:blipFill rotWithShape="1">
          <a:blip r:embed="rId4">
            <a:alphaModFix/>
          </a:blip>
          <a:srcRect b="0" l="0" r="0" t="0"/>
          <a:stretch/>
        </p:blipFill>
        <p:spPr>
          <a:xfrm>
            <a:off x="193687" y="4174670"/>
            <a:ext cx="4084635" cy="2041582"/>
          </a:xfrm>
          <a:prstGeom prst="rect">
            <a:avLst/>
          </a:prstGeom>
          <a:noFill/>
          <a:ln>
            <a:noFill/>
          </a:ln>
        </p:spPr>
      </p:pic>
      <p:pic>
        <p:nvPicPr>
          <p:cNvPr id="318" name="Google Shape;318;p16"/>
          <p:cNvPicPr preferRelativeResize="0"/>
          <p:nvPr/>
        </p:nvPicPr>
        <p:blipFill rotWithShape="1">
          <a:blip r:embed="rId5">
            <a:alphaModFix/>
          </a:blip>
          <a:srcRect b="0" l="0" r="0" t="0"/>
          <a:stretch/>
        </p:blipFill>
        <p:spPr>
          <a:xfrm flipH="1">
            <a:off x="9863874" y="-342891"/>
            <a:ext cx="2162083" cy="2588323"/>
          </a:xfrm>
          <a:prstGeom prst="rect">
            <a:avLst/>
          </a:prstGeom>
          <a:noFill/>
          <a:ln>
            <a:noFill/>
          </a:ln>
        </p:spPr>
      </p:pic>
      <p:pic>
        <p:nvPicPr>
          <p:cNvPr id="319" name="Google Shape;319;p16"/>
          <p:cNvPicPr preferRelativeResize="0"/>
          <p:nvPr/>
        </p:nvPicPr>
        <p:blipFill rotWithShape="1">
          <a:blip r:embed="rId6">
            <a:alphaModFix/>
          </a:blip>
          <a:srcRect b="0" l="0" r="0" t="0"/>
          <a:stretch/>
        </p:blipFill>
        <p:spPr>
          <a:xfrm>
            <a:off x="121559" y="2458656"/>
            <a:ext cx="589731" cy="520622"/>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grpSp>
        <p:nvGrpSpPr>
          <p:cNvPr id="35" name="Google Shape;35;p6"/>
          <p:cNvGrpSpPr/>
          <p:nvPr/>
        </p:nvGrpSpPr>
        <p:grpSpPr>
          <a:xfrm>
            <a:off x="556071" y="344228"/>
            <a:ext cx="4134561" cy="2508169"/>
            <a:chOff x="301091" y="301982"/>
            <a:chExt cx="4134561" cy="2508169"/>
          </a:xfrm>
        </p:grpSpPr>
        <p:pic>
          <p:nvPicPr>
            <p:cNvPr id="36" name="Google Shape;36;p6"/>
            <p:cNvPicPr preferRelativeResize="0"/>
            <p:nvPr/>
          </p:nvPicPr>
          <p:blipFill rotWithShape="1">
            <a:blip r:embed="rId3">
              <a:alphaModFix/>
            </a:blip>
            <a:srcRect b="0" l="0" r="0" t="0"/>
            <a:stretch/>
          </p:blipFill>
          <p:spPr>
            <a:xfrm>
              <a:off x="301091" y="301982"/>
              <a:ext cx="4134561" cy="2508169"/>
            </a:xfrm>
            <a:prstGeom prst="rect">
              <a:avLst/>
            </a:prstGeom>
            <a:noFill/>
            <a:ln>
              <a:noFill/>
            </a:ln>
          </p:spPr>
        </p:pic>
        <p:pic>
          <p:nvPicPr>
            <p:cNvPr id="37" name="Google Shape;37;p6"/>
            <p:cNvPicPr preferRelativeResize="0"/>
            <p:nvPr/>
          </p:nvPicPr>
          <p:blipFill rotWithShape="1">
            <a:blip r:embed="rId4">
              <a:alphaModFix/>
            </a:blip>
            <a:srcRect b="0" l="0" r="0" t="0"/>
            <a:stretch/>
          </p:blipFill>
          <p:spPr>
            <a:xfrm>
              <a:off x="386620" y="498387"/>
              <a:ext cx="1158339" cy="914479"/>
            </a:xfrm>
            <a:prstGeom prst="rect">
              <a:avLst/>
            </a:prstGeom>
            <a:noFill/>
            <a:ln>
              <a:noFill/>
            </a:ln>
          </p:spPr>
        </p:pic>
      </p:grpSp>
      <p:grpSp>
        <p:nvGrpSpPr>
          <p:cNvPr id="38" name="Google Shape;38;p6"/>
          <p:cNvGrpSpPr/>
          <p:nvPr/>
        </p:nvGrpSpPr>
        <p:grpSpPr>
          <a:xfrm>
            <a:off x="556072" y="3048802"/>
            <a:ext cx="7014768" cy="1695354"/>
            <a:chOff x="1768766" y="4552258"/>
            <a:chExt cx="7300588" cy="1291045"/>
          </a:xfrm>
        </p:grpSpPr>
        <p:sp>
          <p:nvSpPr>
            <p:cNvPr id="39" name="Google Shape;39;p6"/>
            <p:cNvSpPr/>
            <p:nvPr/>
          </p:nvSpPr>
          <p:spPr>
            <a:xfrm>
              <a:off x="1768766" y="4644318"/>
              <a:ext cx="7212563" cy="1198985"/>
            </a:xfrm>
            <a:prstGeom prst="wedgeRoundRectCallout">
              <a:avLst>
                <a:gd fmla="val 32336" name="adj1"/>
                <a:gd fmla="val 14223" name="adj2"/>
                <a:gd fmla="val 16667" name="adj3"/>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40" name="Google Shape;40;p6"/>
            <p:cNvSpPr/>
            <p:nvPr/>
          </p:nvSpPr>
          <p:spPr>
            <a:xfrm>
              <a:off x="1856791" y="4552258"/>
              <a:ext cx="7212563" cy="1198985"/>
            </a:xfrm>
            <a:prstGeom prst="wedgeRoundRectCallout">
              <a:avLst>
                <a:gd fmla="val 53513" name="adj1"/>
                <a:gd fmla="val 45768" name="adj2"/>
                <a:gd fmla="val 16667" name="adj3"/>
              </a:avLst>
            </a:prstGeom>
            <a:solidFill>
              <a:schemeClr val="lt1"/>
            </a:solidFill>
            <a:ln cap="flat" cmpd="sng" w="19050">
              <a:solidFill>
                <a:srgbClr val="000099"/>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41" name="Google Shape;41;p6"/>
          <p:cNvSpPr/>
          <p:nvPr/>
        </p:nvSpPr>
        <p:spPr>
          <a:xfrm>
            <a:off x="903081" y="3093876"/>
            <a:ext cx="6405328" cy="141199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Trong cửa hàng có rất nhiều mặt hàng. Theo em, chủ cửa hàng đã làm gì để khách hàng có thể tìm kiếm mặt hàng nhanh hơn?</a:t>
            </a:r>
            <a:endParaRPr b="0" i="0" sz="2000" u="none" cap="none" strike="noStrike">
              <a:solidFill>
                <a:schemeClr val="dk1"/>
              </a:solidFill>
              <a:latin typeface="Arial"/>
              <a:ea typeface="Arial"/>
              <a:cs typeface="Arial"/>
              <a:sym typeface="Arial"/>
            </a:endParaRPr>
          </a:p>
        </p:txBody>
      </p:sp>
      <p:sp>
        <p:nvSpPr>
          <p:cNvPr id="42" name="Google Shape;42;p6"/>
          <p:cNvSpPr/>
          <p:nvPr/>
        </p:nvSpPr>
        <p:spPr>
          <a:xfrm>
            <a:off x="1335016" y="1142864"/>
            <a:ext cx="3076025" cy="87895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4000" u="none" cap="none" strike="noStrike">
                <a:solidFill>
                  <a:srgbClr val="0998D7"/>
                </a:solidFill>
                <a:latin typeface="Arial"/>
                <a:ea typeface="Arial"/>
                <a:cs typeface="Arial"/>
                <a:sym typeface="Arial"/>
              </a:rPr>
              <a:t>KHỞI ĐỘNG</a:t>
            </a:r>
            <a:endParaRPr b="1" i="0" sz="4000" u="none" cap="none" strike="noStrike">
              <a:solidFill>
                <a:srgbClr val="0998D7"/>
              </a:solidFill>
              <a:latin typeface="Arial"/>
              <a:ea typeface="Arial"/>
              <a:cs typeface="Arial"/>
              <a:sym typeface="Arial"/>
            </a:endParaRPr>
          </a:p>
        </p:txBody>
      </p:sp>
      <p:pic>
        <p:nvPicPr>
          <p:cNvPr id="43" name="Google Shape;43;p6"/>
          <p:cNvPicPr preferRelativeResize="0"/>
          <p:nvPr/>
        </p:nvPicPr>
        <p:blipFill rotWithShape="1">
          <a:blip r:embed="rId5">
            <a:alphaModFix/>
          </a:blip>
          <a:srcRect b="0" l="0" r="0" t="0"/>
          <a:stretch/>
        </p:blipFill>
        <p:spPr>
          <a:xfrm>
            <a:off x="5334054" y="3205855"/>
            <a:ext cx="6678619" cy="3469412"/>
          </a:xfrm>
          <a:prstGeom prst="rect">
            <a:avLst/>
          </a:prstGeom>
          <a:noFill/>
          <a:ln>
            <a:noFill/>
          </a:ln>
        </p:spPr>
      </p:pic>
      <p:pic>
        <p:nvPicPr>
          <p:cNvPr id="44" name="Google Shape;44;p6"/>
          <p:cNvPicPr preferRelativeResize="0"/>
          <p:nvPr/>
        </p:nvPicPr>
        <p:blipFill rotWithShape="1">
          <a:blip r:embed="rId6">
            <a:alphaModFix/>
          </a:blip>
          <a:srcRect b="0" l="0" r="0" t="0"/>
          <a:stretch/>
        </p:blipFill>
        <p:spPr>
          <a:xfrm>
            <a:off x="11389662" y="1338001"/>
            <a:ext cx="492534" cy="434815"/>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
                                        </p:tgtEl>
                                        <p:attrNameLst>
                                          <p:attrName>style.visibility</p:attrName>
                                        </p:attrNameLst>
                                      </p:cBhvr>
                                      <p:to>
                                        <p:strVal val="visible"/>
                                      </p:to>
                                    </p:set>
                                    <p:animEffect filter="fade" transition="in">
                                      <p:cBhvr>
                                        <p:cTn dur="500"/>
                                        <p:tgtEl>
                                          <p:spTgt spid="35"/>
                                        </p:tgtEl>
                                      </p:cBhvr>
                                    </p:animEffect>
                                  </p:childTnLst>
                                </p:cTn>
                              </p:par>
                              <p:par>
                                <p:cTn fill="hold" nodeType="withEffect" presetClass="entr" presetID="10" presetSubtype="0">
                                  <p:stCondLst>
                                    <p:cond delay="0"/>
                                  </p:stCondLst>
                                  <p:childTnLst>
                                    <p:set>
                                      <p:cBhvr>
                                        <p:cTn dur="1" fill="hold">
                                          <p:stCondLst>
                                            <p:cond delay="0"/>
                                          </p:stCondLst>
                                        </p:cTn>
                                        <p:tgtEl>
                                          <p:spTgt spid="42"/>
                                        </p:tgtEl>
                                        <p:attrNameLst>
                                          <p:attrName>style.visibility</p:attrName>
                                        </p:attrNameLst>
                                      </p:cBhvr>
                                      <p:to>
                                        <p:strVal val="visible"/>
                                      </p:to>
                                    </p:set>
                                    <p:animEffect filter="fade" transition="in">
                                      <p:cBhvr>
                                        <p:cTn dur="500"/>
                                        <p:tgtEl>
                                          <p:spTgt spid="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500"/>
                                        <p:tgtEl>
                                          <p:spTgt spid="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
                                        </p:tgtEl>
                                        <p:attrNameLst>
                                          <p:attrName>style.visibility</p:attrName>
                                        </p:attrNameLst>
                                      </p:cBhvr>
                                      <p:to>
                                        <p:strVal val="visible"/>
                                      </p:to>
                                    </p:set>
                                    <p:animEffect filter="fade" transition="in">
                                      <p:cBhvr>
                                        <p:cTn dur="500"/>
                                        <p:tgtEl>
                                          <p:spTgt spid="41"/>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500"/>
                                        <p:tgtEl>
                                          <p:spTgt spid="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7"/>
          <p:cNvSpPr/>
          <p:nvPr/>
        </p:nvSpPr>
        <p:spPr>
          <a:xfrm>
            <a:off x="614526" y="292955"/>
            <a:ext cx="8211146" cy="68480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800" u="none" cap="none" strike="noStrike">
                <a:solidFill>
                  <a:srgbClr val="F03C69"/>
                </a:solidFill>
                <a:latin typeface="Arial"/>
                <a:ea typeface="Arial"/>
                <a:cs typeface="Arial"/>
                <a:sym typeface="Arial"/>
              </a:rPr>
              <a:t>1. SẮP XẾP HỢP LÍ</a:t>
            </a:r>
            <a:endParaRPr b="1" i="0" sz="2800" u="none" cap="none" strike="noStrike">
              <a:solidFill>
                <a:srgbClr val="F03C69"/>
              </a:solidFill>
              <a:latin typeface="Quattrocento Sans"/>
              <a:ea typeface="Quattrocento Sans"/>
              <a:cs typeface="Quattrocento Sans"/>
              <a:sym typeface="Quattrocento Sans"/>
            </a:endParaRPr>
          </a:p>
        </p:txBody>
      </p:sp>
      <p:grpSp>
        <p:nvGrpSpPr>
          <p:cNvPr id="50" name="Google Shape;50;p7"/>
          <p:cNvGrpSpPr/>
          <p:nvPr/>
        </p:nvGrpSpPr>
        <p:grpSpPr>
          <a:xfrm>
            <a:off x="604133" y="833984"/>
            <a:ext cx="10962947" cy="5499366"/>
            <a:chOff x="512219" y="765365"/>
            <a:chExt cx="10962947" cy="5499366"/>
          </a:xfrm>
        </p:grpSpPr>
        <p:sp>
          <p:nvSpPr>
            <p:cNvPr id="51" name="Google Shape;51;p7"/>
            <p:cNvSpPr/>
            <p:nvPr/>
          </p:nvSpPr>
          <p:spPr>
            <a:xfrm>
              <a:off x="3379791" y="1086631"/>
              <a:ext cx="7173355" cy="64267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800" u="none" cap="none" strike="noStrike">
                  <a:solidFill>
                    <a:srgbClr val="7FC354"/>
                  </a:solidFill>
                  <a:latin typeface="Arial"/>
                  <a:ea typeface="Arial"/>
                  <a:cs typeface="Arial"/>
                  <a:sym typeface="Arial"/>
                </a:rPr>
                <a:t>Sắp xếp đồ dùng học tập</a:t>
              </a:r>
              <a:endParaRPr/>
            </a:p>
          </p:txBody>
        </p:sp>
        <p:sp>
          <p:nvSpPr>
            <p:cNvPr id="52" name="Google Shape;52;p7"/>
            <p:cNvSpPr/>
            <p:nvPr/>
          </p:nvSpPr>
          <p:spPr>
            <a:xfrm>
              <a:off x="512219" y="1021436"/>
              <a:ext cx="10962947" cy="5243295"/>
            </a:xfrm>
            <a:prstGeom prst="roundRect">
              <a:avLst>
                <a:gd fmla="val 3938"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53" name="Google Shape;53;p7"/>
            <p:cNvSpPr/>
            <p:nvPr/>
          </p:nvSpPr>
          <p:spPr>
            <a:xfrm>
              <a:off x="747841" y="1807237"/>
              <a:ext cx="10506269" cy="112184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0" i="0" lang="en-US" sz="2400" u="none" cap="none" strike="noStrike">
                  <a:solidFill>
                    <a:schemeClr val="dk1"/>
                  </a:solidFill>
                  <a:latin typeface="Arial"/>
                  <a:ea typeface="Arial"/>
                  <a:cs typeface="Arial"/>
                  <a:sym typeface="Arial"/>
                </a:rPr>
                <a:t>Theo em, khi An cần tìm cục tẩy thì cách để đồ ở hình nào dưới đây giúp An tìm nhanh hơn?</a:t>
              </a:r>
              <a:endParaRPr/>
            </a:p>
          </p:txBody>
        </p:sp>
        <p:grpSp>
          <p:nvGrpSpPr>
            <p:cNvPr id="54" name="Google Shape;54;p7"/>
            <p:cNvGrpSpPr/>
            <p:nvPr/>
          </p:nvGrpSpPr>
          <p:grpSpPr>
            <a:xfrm>
              <a:off x="522612" y="765365"/>
              <a:ext cx="3019125" cy="1150278"/>
              <a:chOff x="522612" y="765365"/>
              <a:chExt cx="3019125" cy="1150278"/>
            </a:xfrm>
          </p:grpSpPr>
          <p:grpSp>
            <p:nvGrpSpPr>
              <p:cNvPr id="55" name="Google Shape;55;p7"/>
              <p:cNvGrpSpPr/>
              <p:nvPr/>
            </p:nvGrpSpPr>
            <p:grpSpPr>
              <a:xfrm>
                <a:off x="522612" y="1095583"/>
                <a:ext cx="2372989" cy="661656"/>
                <a:chOff x="5906375" y="1404722"/>
                <a:chExt cx="2372989" cy="661656"/>
              </a:xfrm>
            </p:grpSpPr>
            <p:sp>
              <p:nvSpPr>
                <p:cNvPr id="56" name="Google Shape;56;p7"/>
                <p:cNvSpPr/>
                <p:nvPr/>
              </p:nvSpPr>
              <p:spPr>
                <a:xfrm>
                  <a:off x="5981023"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57" name="Google Shape;57;p7"/>
                <p:cNvSpPr/>
                <p:nvPr/>
              </p:nvSpPr>
              <p:spPr>
                <a:xfrm>
                  <a:off x="5906375" y="1465062"/>
                  <a:ext cx="2135017" cy="5332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i="0" lang="en-US" sz="2200" u="none" cap="none" strike="noStrike">
                      <a:solidFill>
                        <a:schemeClr val="lt1"/>
                      </a:solidFill>
                      <a:latin typeface="Arial"/>
                      <a:ea typeface="Arial"/>
                      <a:cs typeface="Arial"/>
                      <a:sym typeface="Arial"/>
                    </a:rPr>
                    <a:t>HOẠT ĐỘNG </a:t>
                  </a:r>
                  <a:endParaRPr b="1" i="0" sz="2200" u="none" cap="none" strike="noStrike">
                    <a:solidFill>
                      <a:schemeClr val="lt1"/>
                    </a:solidFill>
                    <a:latin typeface="Arial"/>
                    <a:ea typeface="Arial"/>
                    <a:cs typeface="Arial"/>
                    <a:sym typeface="Arial"/>
                  </a:endParaRPr>
                </a:p>
              </p:txBody>
            </p:sp>
          </p:grpSp>
          <p:grpSp>
            <p:nvGrpSpPr>
              <p:cNvPr id="58" name="Google Shape;58;p7"/>
              <p:cNvGrpSpPr/>
              <p:nvPr/>
            </p:nvGrpSpPr>
            <p:grpSpPr>
              <a:xfrm rot="-1180807">
                <a:off x="2468303" y="900102"/>
                <a:ext cx="952953" cy="880803"/>
                <a:chOff x="8974078" y="279854"/>
                <a:chExt cx="3397172" cy="3224225"/>
              </a:xfrm>
            </p:grpSpPr>
            <p:pic>
              <p:nvPicPr>
                <p:cNvPr id="59" name="Google Shape;59;p7"/>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60" name="Google Shape;60;p7"/>
                <p:cNvPicPr preferRelativeResize="0"/>
                <p:nvPr/>
              </p:nvPicPr>
              <p:blipFill rotWithShape="1">
                <a:blip r:embed="rId4">
                  <a:alphaModFix/>
                </a:blip>
                <a:srcRect b="0" l="0" r="0" t="0"/>
                <a:stretch/>
              </p:blipFill>
              <p:spPr>
                <a:xfrm>
                  <a:off x="9264793" y="565916"/>
                  <a:ext cx="2916628" cy="2768146"/>
                </a:xfrm>
                <a:prstGeom prst="rect">
                  <a:avLst/>
                </a:prstGeom>
                <a:noFill/>
                <a:ln>
                  <a:noFill/>
                </a:ln>
              </p:spPr>
            </p:pic>
          </p:grpSp>
          <p:sp>
            <p:nvSpPr>
              <p:cNvPr id="61" name="Google Shape;61;p7"/>
              <p:cNvSpPr/>
              <p:nvPr/>
            </p:nvSpPr>
            <p:spPr>
              <a:xfrm>
                <a:off x="2792351" y="1002361"/>
                <a:ext cx="363894" cy="661656"/>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Helvetica Neue"/>
                    <a:ea typeface="Helvetica Neue"/>
                    <a:cs typeface="Helvetica Neue"/>
                    <a:sym typeface="Helvetica Neue"/>
                  </a:rPr>
                  <a:t>1</a:t>
                </a:r>
                <a:endParaRPr b="1" i="0" sz="2800" u="none" cap="none" strike="noStrike">
                  <a:solidFill>
                    <a:schemeClr val="lt1"/>
                  </a:solidFill>
                  <a:latin typeface="Arial"/>
                  <a:ea typeface="Arial"/>
                  <a:cs typeface="Arial"/>
                  <a:sym typeface="Arial"/>
                </a:endParaRPr>
              </a:p>
            </p:txBody>
          </p:sp>
        </p:grpSp>
      </p:grpSp>
      <p:pic>
        <p:nvPicPr>
          <p:cNvPr id="62" name="Google Shape;62;p7"/>
          <p:cNvPicPr preferRelativeResize="0"/>
          <p:nvPr/>
        </p:nvPicPr>
        <p:blipFill rotWithShape="1">
          <a:blip r:embed="rId5">
            <a:alphaModFix/>
          </a:blip>
          <a:srcRect b="0" l="0" r="0" t="0"/>
          <a:stretch/>
        </p:blipFill>
        <p:spPr>
          <a:xfrm>
            <a:off x="6896014" y="2794846"/>
            <a:ext cx="3535986" cy="2812024"/>
          </a:xfrm>
          <a:prstGeom prst="rect">
            <a:avLst/>
          </a:prstGeom>
          <a:noFill/>
          <a:ln>
            <a:noFill/>
          </a:ln>
        </p:spPr>
      </p:pic>
      <p:pic>
        <p:nvPicPr>
          <p:cNvPr id="63" name="Google Shape;63;p7"/>
          <p:cNvPicPr preferRelativeResize="0"/>
          <p:nvPr/>
        </p:nvPicPr>
        <p:blipFill rotWithShape="1">
          <a:blip r:embed="rId6">
            <a:alphaModFix/>
          </a:blip>
          <a:srcRect b="0" l="0" r="0" t="0"/>
          <a:stretch/>
        </p:blipFill>
        <p:spPr>
          <a:xfrm>
            <a:off x="1440799" y="3511188"/>
            <a:ext cx="4061812" cy="2095682"/>
          </a:xfrm>
          <a:prstGeom prst="rect">
            <a:avLst/>
          </a:prstGeom>
          <a:noFill/>
          <a:ln>
            <a:noFill/>
          </a:ln>
        </p:spPr>
      </p:pic>
      <p:pic>
        <p:nvPicPr>
          <p:cNvPr descr="Káº¿t quáº£ hÃ¬nh áº£nh cho right icon" id="64" name="Google Shape;64;p7"/>
          <p:cNvPicPr preferRelativeResize="0"/>
          <p:nvPr/>
        </p:nvPicPr>
        <p:blipFill rotWithShape="1">
          <a:blip r:embed="rId7">
            <a:alphaModFix/>
          </a:blip>
          <a:srcRect b="0" l="0" r="0" t="0"/>
          <a:stretch/>
        </p:blipFill>
        <p:spPr>
          <a:xfrm>
            <a:off x="10432000" y="4559029"/>
            <a:ext cx="686912" cy="686912"/>
          </a:xfrm>
          <a:prstGeom prst="rect">
            <a:avLst/>
          </a:prstGeom>
          <a:noFill/>
          <a:ln>
            <a:noFill/>
          </a:ln>
        </p:spPr>
      </p:pic>
      <p:pic>
        <p:nvPicPr>
          <p:cNvPr descr="Káº¿t quáº£ hÃ¬nh áº£nh cho wrong icon" id="65" name="Google Shape;65;p7"/>
          <p:cNvPicPr preferRelativeResize="0"/>
          <p:nvPr/>
        </p:nvPicPr>
        <p:blipFill rotWithShape="1">
          <a:blip r:embed="rId8">
            <a:alphaModFix/>
          </a:blip>
          <a:srcRect b="0" l="0" r="0" t="0"/>
          <a:stretch/>
        </p:blipFill>
        <p:spPr>
          <a:xfrm>
            <a:off x="914373" y="4559029"/>
            <a:ext cx="686912" cy="686912"/>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
                                            <p:txEl>
                                              <p:pRg end="0" st="0"/>
                                            </p:txEl>
                                          </p:spTgt>
                                        </p:tgtEl>
                                        <p:attrNameLst>
                                          <p:attrName>style.visibility</p:attrName>
                                        </p:attrNameLst>
                                      </p:cBhvr>
                                      <p:to>
                                        <p:strVal val="visible"/>
                                      </p:to>
                                    </p:set>
                                    <p:animEffect filter="fade" transition="in">
                                      <p:cBhvr>
                                        <p:cTn dur="500"/>
                                        <p:tgtEl>
                                          <p:spTgt spid="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500"/>
                                        <p:tgtEl>
                                          <p:spTgt spid="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500"/>
                                        <p:tgtEl>
                                          <p:spTgt spid="63"/>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8"/>
          <p:cNvPicPr preferRelativeResize="0"/>
          <p:nvPr/>
        </p:nvPicPr>
        <p:blipFill rotWithShape="1">
          <a:blip r:embed="rId3">
            <a:alphaModFix/>
          </a:blip>
          <a:srcRect b="0" l="0" r="0" t="0"/>
          <a:stretch/>
        </p:blipFill>
        <p:spPr>
          <a:xfrm>
            <a:off x="8257592" y="640702"/>
            <a:ext cx="3495805" cy="4043340"/>
          </a:xfrm>
          <a:prstGeom prst="rect">
            <a:avLst/>
          </a:prstGeom>
          <a:noFill/>
          <a:ln>
            <a:noFill/>
          </a:ln>
        </p:spPr>
      </p:pic>
      <p:sp>
        <p:nvSpPr>
          <p:cNvPr id="71" name="Google Shape;71;p8"/>
          <p:cNvSpPr/>
          <p:nvPr/>
        </p:nvSpPr>
        <p:spPr>
          <a:xfrm>
            <a:off x="606489" y="454090"/>
            <a:ext cx="7511143" cy="4343561"/>
          </a:xfrm>
          <a:prstGeom prst="rect">
            <a:avLst/>
          </a:prstGeom>
          <a:noFill/>
          <a:ln>
            <a:noFill/>
          </a:ln>
        </p:spPr>
        <p:txBody>
          <a:bodyPr anchorCtr="0" anchor="t" bIns="45700" lIns="91425" spcFirstLastPara="1" rIns="91425" wrap="square" tIns="45700">
            <a:noAutofit/>
          </a:bodyPr>
          <a:lstStyle/>
          <a:p>
            <a:pPr indent="625475" lvl="0" marL="0" marR="0" rtl="0" algn="just">
              <a:lnSpc>
                <a:spcPct val="135000"/>
              </a:lnSpc>
              <a:spcBef>
                <a:spcPts val="0"/>
              </a:spcBef>
              <a:spcAft>
                <a:spcPts val="0"/>
              </a:spcAft>
              <a:buNone/>
            </a:pPr>
            <a:r>
              <a:rPr b="0" i="0" lang="en-US" sz="2000" u="none" cap="none" strike="noStrike">
                <a:solidFill>
                  <a:schemeClr val="dk1"/>
                </a:solidFill>
                <a:latin typeface="Arial"/>
                <a:ea typeface="Arial"/>
                <a:cs typeface="Arial"/>
                <a:sym typeface="Arial"/>
              </a:rPr>
              <a:t>Chúng ta nên sắp xếp các đồ vật hợp lí để dễ dàng hơn trong việc quản lí và tìm kiếm. </a:t>
            </a:r>
            <a:endParaRPr b="0" i="0" sz="2000" u="none" cap="none" strike="noStrike">
              <a:solidFill>
                <a:schemeClr val="dk1"/>
              </a:solidFill>
              <a:latin typeface="Arial"/>
              <a:ea typeface="Arial"/>
              <a:cs typeface="Arial"/>
              <a:sym typeface="Arial"/>
            </a:endParaRPr>
          </a:p>
          <a:p>
            <a:pPr indent="344488" lvl="0" marL="0" marR="0" rtl="0" algn="just">
              <a:lnSpc>
                <a:spcPct val="135000"/>
              </a:lnSpc>
              <a:spcBef>
                <a:spcPts val="0"/>
              </a:spcBef>
              <a:spcAft>
                <a:spcPts val="0"/>
              </a:spcAft>
              <a:buNone/>
            </a:pPr>
            <a:r>
              <a:rPr b="0" i="0" lang="en-US" sz="2000" u="none" cap="none" strike="noStrike">
                <a:solidFill>
                  <a:schemeClr val="dk1"/>
                </a:solidFill>
                <a:latin typeface="Arial"/>
                <a:ea typeface="Arial"/>
                <a:cs typeface="Arial"/>
                <a:sym typeface="Arial"/>
              </a:rPr>
              <a:t>Sắp xếp các đồ vật cùng loại thành một nhóm hợp lí, khi có nhu cầu tìm một đồ vật, ta chỉ cần tìm trong nhóm tương ứng đã được sắp xếp. Nhờ vậy, việc tìm kiếm sẽ nhanh hơn. </a:t>
            </a:r>
            <a:endParaRPr b="0" i="0" sz="2000" u="none" cap="none" strike="noStrike">
              <a:solidFill>
                <a:schemeClr val="dk1"/>
              </a:solidFill>
              <a:latin typeface="Arial"/>
              <a:ea typeface="Arial"/>
              <a:cs typeface="Arial"/>
              <a:sym typeface="Arial"/>
            </a:endParaRPr>
          </a:p>
          <a:p>
            <a:pPr indent="344488" lvl="0" marL="0" marR="0" rtl="0" algn="just">
              <a:lnSpc>
                <a:spcPct val="135000"/>
              </a:lnSpc>
              <a:spcBef>
                <a:spcPts val="0"/>
              </a:spcBef>
              <a:spcAft>
                <a:spcPts val="0"/>
              </a:spcAft>
              <a:buNone/>
            </a:pPr>
            <a:r>
              <a:rPr b="0" i="0" lang="en-US" sz="2000" u="none" cap="none" strike="noStrike">
                <a:solidFill>
                  <a:schemeClr val="dk1"/>
                </a:solidFill>
                <a:latin typeface="Arial"/>
                <a:ea typeface="Arial"/>
                <a:cs typeface="Arial"/>
                <a:sym typeface="Arial"/>
              </a:rPr>
              <a:t>Ví dụ, trong tủ quần áo của gia đình, quần áo của em được sắp xếp vào các ngăn riêng: ngăn đựng quần, ngăn đựng áo. Trong mỗi ngăn có thể lại chia thành chồng, chẳng hạn chồng áo dài tay, chồng áo cộc tay,...</a:t>
            </a:r>
            <a:endParaRPr/>
          </a:p>
        </p:txBody>
      </p:sp>
      <p:pic>
        <p:nvPicPr>
          <p:cNvPr id="72" name="Google Shape;72;p8"/>
          <p:cNvPicPr preferRelativeResize="0"/>
          <p:nvPr/>
        </p:nvPicPr>
        <p:blipFill rotWithShape="1">
          <a:blip r:embed="rId4">
            <a:alphaModFix/>
          </a:blip>
          <a:srcRect b="0" l="0" r="0" t="0"/>
          <a:stretch/>
        </p:blipFill>
        <p:spPr>
          <a:xfrm>
            <a:off x="535610" y="360783"/>
            <a:ext cx="734513" cy="653278"/>
          </a:xfrm>
          <a:prstGeom prst="rect">
            <a:avLst/>
          </a:prstGeom>
          <a:noFill/>
          <a:ln>
            <a:noFill/>
          </a:ln>
        </p:spPr>
      </p:pic>
      <p:grpSp>
        <p:nvGrpSpPr>
          <p:cNvPr id="73" name="Google Shape;73;p8"/>
          <p:cNvGrpSpPr/>
          <p:nvPr/>
        </p:nvGrpSpPr>
        <p:grpSpPr>
          <a:xfrm>
            <a:off x="1327956" y="4772160"/>
            <a:ext cx="9536087" cy="1631750"/>
            <a:chOff x="176038" y="533052"/>
            <a:chExt cx="9536087" cy="1631750"/>
          </a:xfrm>
        </p:grpSpPr>
        <p:grpSp>
          <p:nvGrpSpPr>
            <p:cNvPr id="74" name="Google Shape;74;p8"/>
            <p:cNvGrpSpPr/>
            <p:nvPr/>
          </p:nvGrpSpPr>
          <p:grpSpPr>
            <a:xfrm>
              <a:off x="176038" y="533052"/>
              <a:ext cx="9536087" cy="1631750"/>
              <a:chOff x="176038" y="533052"/>
              <a:chExt cx="9536087" cy="1631750"/>
            </a:xfrm>
          </p:grpSpPr>
          <p:grpSp>
            <p:nvGrpSpPr>
              <p:cNvPr id="75" name="Google Shape;75;p8"/>
              <p:cNvGrpSpPr/>
              <p:nvPr/>
            </p:nvGrpSpPr>
            <p:grpSpPr>
              <a:xfrm>
                <a:off x="552796" y="917810"/>
                <a:ext cx="9159329" cy="1246992"/>
                <a:chOff x="1338208" y="943284"/>
                <a:chExt cx="8240130" cy="1839657"/>
              </a:xfrm>
            </p:grpSpPr>
            <p:sp>
              <p:nvSpPr>
                <p:cNvPr id="76" name="Google Shape;76;p8"/>
                <p:cNvSpPr/>
                <p:nvPr/>
              </p:nvSpPr>
              <p:spPr>
                <a:xfrm>
                  <a:off x="1424711" y="1063553"/>
                  <a:ext cx="8153627" cy="1719388"/>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77" name="Google Shape;77;p8"/>
                <p:cNvSpPr/>
                <p:nvPr/>
              </p:nvSpPr>
              <p:spPr>
                <a:xfrm>
                  <a:off x="1338208" y="943284"/>
                  <a:ext cx="8153632" cy="1719387"/>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pic>
            <p:nvPicPr>
              <p:cNvPr id="78" name="Google Shape;78;p8"/>
              <p:cNvPicPr preferRelativeResize="0"/>
              <p:nvPr/>
            </p:nvPicPr>
            <p:blipFill rotWithShape="1">
              <a:blip r:embed="rId5">
                <a:alphaModFix/>
              </a:blip>
              <a:srcRect b="0" l="0" r="0" t="0"/>
              <a:stretch/>
            </p:blipFill>
            <p:spPr>
              <a:xfrm>
                <a:off x="176038" y="533052"/>
                <a:ext cx="998307" cy="883997"/>
              </a:xfrm>
              <a:prstGeom prst="rect">
                <a:avLst/>
              </a:prstGeom>
              <a:noFill/>
              <a:ln>
                <a:noFill/>
              </a:ln>
            </p:spPr>
          </p:pic>
        </p:grpSp>
        <p:sp>
          <p:nvSpPr>
            <p:cNvPr id="79" name="Google Shape;79;p8"/>
            <p:cNvSpPr/>
            <p:nvPr/>
          </p:nvSpPr>
          <p:spPr>
            <a:xfrm>
              <a:off x="878095" y="1031419"/>
              <a:ext cx="8604883" cy="953210"/>
            </a:xfrm>
            <a:prstGeom prst="rect">
              <a:avLst/>
            </a:prstGeom>
            <a:noFill/>
            <a:ln>
              <a:noFill/>
            </a:ln>
          </p:spPr>
          <p:txBody>
            <a:bodyPr anchorCtr="0" anchor="t" bIns="45700" lIns="91425" spcFirstLastPara="1" rIns="91425" wrap="square" tIns="45700">
              <a:noAutofit/>
            </a:bodyPr>
            <a:lstStyle/>
            <a:p>
              <a:pPr indent="0" lvl="0" marL="0" marR="0" rtl="0" algn="ctr">
                <a:lnSpc>
                  <a:spcPct val="135000"/>
                </a:lnSpc>
                <a:spcBef>
                  <a:spcPts val="0"/>
                </a:spcBef>
                <a:spcAft>
                  <a:spcPts val="0"/>
                </a:spcAft>
                <a:buNone/>
              </a:pPr>
              <a:r>
                <a:rPr b="1" i="0" lang="en-US" sz="2200" u="none" cap="none" strike="noStrike">
                  <a:solidFill>
                    <a:srgbClr val="F03C69"/>
                  </a:solidFill>
                  <a:latin typeface="Arial"/>
                  <a:ea typeface="Arial"/>
                  <a:cs typeface="Arial"/>
                  <a:sym typeface="Arial"/>
                </a:rPr>
                <a:t>Sắp xếp các đồ vật hợp lí sẽ giúp em tìm kiếm được nhanh hơn nhờ vào việc tìm kiếm theo quy tắc sắp xếp.</a:t>
              </a:r>
              <a:endParaRPr/>
            </a:p>
          </p:txBody>
        </p:sp>
      </p:gr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5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5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9"/>
          <p:cNvPicPr preferRelativeResize="0"/>
          <p:nvPr/>
        </p:nvPicPr>
        <p:blipFill rotWithShape="1">
          <a:blip r:embed="rId3">
            <a:alphaModFix/>
          </a:blip>
          <a:srcRect b="0" l="0" r="0" t="0"/>
          <a:stretch/>
        </p:blipFill>
        <p:spPr>
          <a:xfrm>
            <a:off x="518995" y="342009"/>
            <a:ext cx="745392" cy="733836"/>
          </a:xfrm>
          <a:prstGeom prst="rect">
            <a:avLst/>
          </a:prstGeom>
          <a:noFill/>
          <a:ln>
            <a:noFill/>
          </a:ln>
        </p:spPr>
      </p:pic>
      <p:sp>
        <p:nvSpPr>
          <p:cNvPr id="85" name="Google Shape;85;p9"/>
          <p:cNvSpPr/>
          <p:nvPr/>
        </p:nvSpPr>
        <p:spPr>
          <a:xfrm>
            <a:off x="1438438" y="464597"/>
            <a:ext cx="9315124" cy="48866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1. </a:t>
            </a:r>
            <a:r>
              <a:rPr b="0" i="0" lang="en-US" sz="2000" u="none" cap="none" strike="noStrike">
                <a:solidFill>
                  <a:schemeClr val="dk1"/>
                </a:solidFill>
                <a:latin typeface="Arial"/>
                <a:ea typeface="Arial"/>
                <a:cs typeface="Arial"/>
                <a:sym typeface="Arial"/>
              </a:rPr>
              <a:t>Sắp xếp đồ vật hợp lí sẽ giúp chúng ta:</a:t>
            </a:r>
            <a:endParaRPr b="0" i="0" sz="2000" u="none" cap="none" strike="noStrike">
              <a:solidFill>
                <a:schemeClr val="dk1"/>
              </a:solidFill>
              <a:latin typeface="Arial"/>
              <a:ea typeface="Arial"/>
              <a:cs typeface="Arial"/>
              <a:sym typeface="Arial"/>
            </a:endParaRPr>
          </a:p>
        </p:txBody>
      </p:sp>
      <p:sp>
        <p:nvSpPr>
          <p:cNvPr id="86" name="Google Shape;86;p9"/>
          <p:cNvSpPr/>
          <p:nvPr/>
        </p:nvSpPr>
        <p:spPr>
          <a:xfrm>
            <a:off x="1438438" y="953257"/>
            <a:ext cx="4239738" cy="493148"/>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000" u="none" cap="none" strike="noStrike">
                <a:solidFill>
                  <a:srgbClr val="7FC354"/>
                </a:solidFill>
                <a:latin typeface="Arial"/>
                <a:ea typeface="Arial"/>
                <a:cs typeface="Arial"/>
                <a:sym typeface="Arial"/>
              </a:rPr>
              <a:t>A. </a:t>
            </a:r>
            <a:r>
              <a:rPr b="0" i="0" lang="en-US" sz="2000" u="none" cap="none" strike="noStrike">
                <a:solidFill>
                  <a:schemeClr val="dk1"/>
                </a:solidFill>
                <a:latin typeface="Arial"/>
                <a:ea typeface="Arial"/>
                <a:cs typeface="Arial"/>
                <a:sym typeface="Arial"/>
              </a:rPr>
              <a:t>Quản lí đồ vật dễ dàng hơn. </a:t>
            </a:r>
            <a:endParaRPr b="0" i="0" sz="2000" u="none" cap="none" strike="noStrike">
              <a:solidFill>
                <a:schemeClr val="dk1"/>
              </a:solidFill>
              <a:latin typeface="Arial"/>
              <a:ea typeface="Arial"/>
              <a:cs typeface="Arial"/>
              <a:sym typeface="Arial"/>
            </a:endParaRPr>
          </a:p>
        </p:txBody>
      </p:sp>
      <p:sp>
        <p:nvSpPr>
          <p:cNvPr id="87" name="Google Shape;87;p9"/>
          <p:cNvSpPr/>
          <p:nvPr/>
        </p:nvSpPr>
        <p:spPr>
          <a:xfrm>
            <a:off x="5852227" y="948673"/>
            <a:ext cx="5820778" cy="48866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000" u="none" cap="none" strike="noStrike">
                <a:solidFill>
                  <a:srgbClr val="7FC354"/>
                </a:solidFill>
                <a:latin typeface="Arial"/>
                <a:ea typeface="Arial"/>
                <a:cs typeface="Arial"/>
                <a:sym typeface="Arial"/>
              </a:rPr>
              <a:t>B. </a:t>
            </a:r>
            <a:r>
              <a:rPr b="0" i="0" lang="en-US" sz="2000" u="none" cap="none" strike="noStrike">
                <a:solidFill>
                  <a:schemeClr val="dk1"/>
                </a:solidFill>
                <a:latin typeface="Arial"/>
                <a:ea typeface="Arial"/>
                <a:cs typeface="Arial"/>
                <a:sym typeface="Arial"/>
              </a:rPr>
              <a:t>Quản lí đồ vật để người khác khó tìm thấy. </a:t>
            </a:r>
            <a:endParaRPr b="0" i="0" sz="2000" u="none" cap="none" strike="noStrike">
              <a:solidFill>
                <a:schemeClr val="dk1"/>
              </a:solidFill>
              <a:latin typeface="Arial"/>
              <a:ea typeface="Arial"/>
              <a:cs typeface="Arial"/>
              <a:sym typeface="Arial"/>
            </a:endParaRPr>
          </a:p>
        </p:txBody>
      </p:sp>
      <p:sp>
        <p:nvSpPr>
          <p:cNvPr id="88" name="Google Shape;88;p9"/>
          <p:cNvSpPr/>
          <p:nvPr/>
        </p:nvSpPr>
        <p:spPr>
          <a:xfrm>
            <a:off x="1438438" y="1440213"/>
            <a:ext cx="4239738" cy="48866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000" u="none" cap="none" strike="noStrike">
                <a:solidFill>
                  <a:srgbClr val="7FC354"/>
                </a:solidFill>
                <a:latin typeface="Arial"/>
                <a:ea typeface="Arial"/>
                <a:cs typeface="Arial"/>
                <a:sym typeface="Arial"/>
              </a:rPr>
              <a:t>C. </a:t>
            </a:r>
            <a:r>
              <a:rPr b="0" i="0" lang="en-US" sz="2000" u="none" cap="none" strike="noStrike">
                <a:solidFill>
                  <a:schemeClr val="dk1"/>
                </a:solidFill>
                <a:latin typeface="Arial"/>
                <a:ea typeface="Arial"/>
                <a:cs typeface="Arial"/>
                <a:sym typeface="Arial"/>
              </a:rPr>
              <a:t>Tìm kiếm đồ vật nhanh hơn. </a:t>
            </a:r>
            <a:endParaRPr b="0" i="0" sz="2000" u="none" cap="none" strike="noStrike">
              <a:solidFill>
                <a:schemeClr val="dk1"/>
              </a:solidFill>
              <a:latin typeface="Arial"/>
              <a:ea typeface="Arial"/>
              <a:cs typeface="Arial"/>
              <a:sym typeface="Arial"/>
            </a:endParaRPr>
          </a:p>
        </p:txBody>
      </p:sp>
      <p:sp>
        <p:nvSpPr>
          <p:cNvPr id="89" name="Google Shape;89;p9"/>
          <p:cNvSpPr/>
          <p:nvPr/>
        </p:nvSpPr>
        <p:spPr>
          <a:xfrm>
            <a:off x="5852227" y="1446405"/>
            <a:ext cx="5820778" cy="48866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000" u="none" cap="none" strike="noStrike">
                <a:solidFill>
                  <a:srgbClr val="7FC354"/>
                </a:solidFill>
                <a:latin typeface="Arial"/>
                <a:ea typeface="Arial"/>
                <a:cs typeface="Arial"/>
                <a:sym typeface="Arial"/>
              </a:rPr>
              <a:t>D. </a:t>
            </a:r>
            <a:r>
              <a:rPr b="0" i="0" lang="en-US" sz="2000" u="none" cap="none" strike="noStrike">
                <a:solidFill>
                  <a:schemeClr val="dk1"/>
                </a:solidFill>
                <a:latin typeface="Arial"/>
                <a:ea typeface="Arial"/>
                <a:cs typeface="Arial"/>
                <a:sym typeface="Arial"/>
              </a:rPr>
              <a:t>Cả A và C đều đúng. </a:t>
            </a:r>
            <a:endParaRPr b="0" i="0" sz="2000" u="none" cap="none" strike="noStrike">
              <a:solidFill>
                <a:schemeClr val="dk1"/>
              </a:solidFill>
              <a:latin typeface="Arial"/>
              <a:ea typeface="Arial"/>
              <a:cs typeface="Arial"/>
              <a:sym typeface="Arial"/>
            </a:endParaRPr>
          </a:p>
        </p:txBody>
      </p:sp>
      <p:sp>
        <p:nvSpPr>
          <p:cNvPr id="90" name="Google Shape;90;p9"/>
          <p:cNvSpPr/>
          <p:nvPr/>
        </p:nvSpPr>
        <p:spPr>
          <a:xfrm>
            <a:off x="1438438" y="2063242"/>
            <a:ext cx="9315124" cy="49314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2. </a:t>
            </a:r>
            <a:r>
              <a:rPr b="0" i="0" lang="en-US" sz="2000" u="none" cap="none" strike="noStrike">
                <a:solidFill>
                  <a:schemeClr val="dk1"/>
                </a:solidFill>
                <a:latin typeface="Arial"/>
                <a:ea typeface="Arial"/>
                <a:cs typeface="Arial"/>
                <a:sym typeface="Arial"/>
              </a:rPr>
              <a:t>Em hãy sắp xếp các thiết bị sau vào hai nhóm.</a:t>
            </a:r>
            <a:endParaRPr/>
          </a:p>
        </p:txBody>
      </p:sp>
      <p:pic>
        <p:nvPicPr>
          <p:cNvPr id="91" name="Google Shape;91;p9"/>
          <p:cNvPicPr preferRelativeResize="0"/>
          <p:nvPr/>
        </p:nvPicPr>
        <p:blipFill rotWithShape="1">
          <a:blip r:embed="rId4">
            <a:alphaModFix/>
          </a:blip>
          <a:srcRect b="56888" l="0" r="76886" t="0"/>
          <a:stretch/>
        </p:blipFill>
        <p:spPr>
          <a:xfrm>
            <a:off x="4274552" y="2596505"/>
            <a:ext cx="1865394" cy="1705106"/>
          </a:xfrm>
          <a:prstGeom prst="rect">
            <a:avLst/>
          </a:prstGeom>
          <a:noFill/>
          <a:ln>
            <a:noFill/>
          </a:ln>
        </p:spPr>
      </p:pic>
      <p:pic>
        <p:nvPicPr>
          <p:cNvPr id="92" name="Google Shape;92;p9"/>
          <p:cNvPicPr preferRelativeResize="0"/>
          <p:nvPr/>
        </p:nvPicPr>
        <p:blipFill rotWithShape="1">
          <a:blip r:embed="rId4">
            <a:alphaModFix/>
          </a:blip>
          <a:srcRect b="1143" l="48199" r="21290" t="59493"/>
          <a:stretch/>
        </p:blipFill>
        <p:spPr>
          <a:xfrm>
            <a:off x="9272547" y="2653892"/>
            <a:ext cx="2462309" cy="1556874"/>
          </a:xfrm>
          <a:prstGeom prst="rect">
            <a:avLst/>
          </a:prstGeom>
          <a:noFill/>
          <a:ln>
            <a:noFill/>
          </a:ln>
        </p:spPr>
      </p:pic>
      <p:pic>
        <p:nvPicPr>
          <p:cNvPr id="93" name="Google Shape;93;p9"/>
          <p:cNvPicPr preferRelativeResize="0"/>
          <p:nvPr/>
        </p:nvPicPr>
        <p:blipFill rotWithShape="1">
          <a:blip r:embed="rId4">
            <a:alphaModFix/>
          </a:blip>
          <a:srcRect b="770" l="2264" r="78138" t="44615"/>
          <a:stretch/>
        </p:blipFill>
        <p:spPr>
          <a:xfrm>
            <a:off x="7690990" y="2140443"/>
            <a:ext cx="1581557" cy="2160037"/>
          </a:xfrm>
          <a:prstGeom prst="rect">
            <a:avLst/>
          </a:prstGeom>
          <a:noFill/>
          <a:ln>
            <a:noFill/>
          </a:ln>
        </p:spPr>
      </p:pic>
      <p:pic>
        <p:nvPicPr>
          <p:cNvPr id="94" name="Google Shape;94;p9"/>
          <p:cNvPicPr preferRelativeResize="0"/>
          <p:nvPr/>
        </p:nvPicPr>
        <p:blipFill rotWithShape="1">
          <a:blip r:embed="rId4">
            <a:alphaModFix/>
          </a:blip>
          <a:srcRect b="54869" l="50985" r="25900" t="3894"/>
          <a:stretch/>
        </p:blipFill>
        <p:spPr>
          <a:xfrm>
            <a:off x="7705610" y="2677278"/>
            <a:ext cx="1865394" cy="1630990"/>
          </a:xfrm>
          <a:prstGeom prst="rect">
            <a:avLst/>
          </a:prstGeom>
          <a:noFill/>
          <a:ln>
            <a:noFill/>
          </a:ln>
        </p:spPr>
      </p:pic>
      <p:pic>
        <p:nvPicPr>
          <p:cNvPr id="95" name="Google Shape;95;p9"/>
          <p:cNvPicPr preferRelativeResize="0"/>
          <p:nvPr/>
        </p:nvPicPr>
        <p:blipFill rotWithShape="1">
          <a:blip r:embed="rId4">
            <a:alphaModFix/>
          </a:blip>
          <a:srcRect b="57429" l="76999" r="-112" t="1333"/>
          <a:stretch/>
        </p:blipFill>
        <p:spPr>
          <a:xfrm>
            <a:off x="9709255" y="2585709"/>
            <a:ext cx="1865394" cy="1630990"/>
          </a:xfrm>
          <a:prstGeom prst="rect">
            <a:avLst/>
          </a:prstGeom>
          <a:noFill/>
          <a:ln>
            <a:noFill/>
          </a:ln>
        </p:spPr>
      </p:pic>
      <p:pic>
        <p:nvPicPr>
          <p:cNvPr id="96" name="Google Shape;96;p9"/>
          <p:cNvPicPr preferRelativeResize="0"/>
          <p:nvPr/>
        </p:nvPicPr>
        <p:blipFill rotWithShape="1">
          <a:blip r:embed="rId4">
            <a:alphaModFix/>
          </a:blip>
          <a:srcRect b="54" l="78773" r="440" t="43680"/>
          <a:stretch/>
        </p:blipFill>
        <p:spPr>
          <a:xfrm>
            <a:off x="10080707" y="4298734"/>
            <a:ext cx="1677577" cy="2225351"/>
          </a:xfrm>
          <a:prstGeom prst="rect">
            <a:avLst/>
          </a:prstGeom>
          <a:noFill/>
          <a:ln>
            <a:noFill/>
          </a:ln>
        </p:spPr>
      </p:pic>
      <p:pic>
        <p:nvPicPr>
          <p:cNvPr descr="A picture containing text, appliance&#10;&#10;Description automatically generated" id="97" name="Google Shape;97;p9"/>
          <p:cNvPicPr preferRelativeResize="0"/>
          <p:nvPr/>
        </p:nvPicPr>
        <p:blipFill rotWithShape="1">
          <a:blip r:embed="rId5">
            <a:alphaModFix/>
          </a:blip>
          <a:srcRect b="0" l="9699" r="11291" t="0"/>
          <a:stretch/>
        </p:blipFill>
        <p:spPr>
          <a:xfrm>
            <a:off x="6139946" y="4222216"/>
            <a:ext cx="1457078" cy="2309060"/>
          </a:xfrm>
          <a:prstGeom prst="rect">
            <a:avLst/>
          </a:prstGeom>
          <a:noFill/>
          <a:ln>
            <a:noFill/>
          </a:ln>
        </p:spPr>
      </p:pic>
      <p:pic>
        <p:nvPicPr>
          <p:cNvPr descr="A picture containing diagram&#10;&#10;Description automatically generated" id="98" name="Google Shape;98;p9"/>
          <p:cNvPicPr preferRelativeResize="0"/>
          <p:nvPr/>
        </p:nvPicPr>
        <p:blipFill rotWithShape="1">
          <a:blip r:embed="rId6">
            <a:alphaModFix/>
          </a:blip>
          <a:srcRect b="0" l="0" r="0" t="0"/>
          <a:stretch/>
        </p:blipFill>
        <p:spPr>
          <a:xfrm>
            <a:off x="6209975" y="2684567"/>
            <a:ext cx="1265030" cy="1554615"/>
          </a:xfrm>
          <a:prstGeom prst="rect">
            <a:avLst/>
          </a:prstGeom>
          <a:noFill/>
          <a:ln>
            <a:noFill/>
          </a:ln>
        </p:spPr>
      </p:pic>
      <p:sp>
        <p:nvSpPr>
          <p:cNvPr id="99" name="Google Shape;99;p9"/>
          <p:cNvSpPr/>
          <p:nvPr/>
        </p:nvSpPr>
        <p:spPr>
          <a:xfrm>
            <a:off x="1472555" y="4402431"/>
            <a:ext cx="2866583" cy="49314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Đồ dùng gia đình</a:t>
            </a:r>
            <a:endParaRPr b="1" i="0" sz="2000" u="none" cap="none" strike="noStrike">
              <a:solidFill>
                <a:schemeClr val="dk1"/>
              </a:solidFill>
              <a:latin typeface="Arial"/>
              <a:ea typeface="Arial"/>
              <a:cs typeface="Arial"/>
              <a:sym typeface="Arial"/>
            </a:endParaRPr>
          </a:p>
        </p:txBody>
      </p:sp>
      <p:sp>
        <p:nvSpPr>
          <p:cNvPr id="100" name="Google Shape;100;p9"/>
          <p:cNvSpPr/>
          <p:nvPr/>
        </p:nvSpPr>
        <p:spPr>
          <a:xfrm>
            <a:off x="1475994" y="2739138"/>
            <a:ext cx="2866583" cy="49314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Máy tính để bàn</a:t>
            </a:r>
            <a:endParaRPr b="1" i="0" sz="2000" u="none" cap="none" strike="noStrike">
              <a:solidFill>
                <a:schemeClr val="dk1"/>
              </a:solidFill>
              <a:latin typeface="Arial"/>
              <a:ea typeface="Arial"/>
              <a:cs typeface="Arial"/>
              <a:sym typeface="Arial"/>
            </a:endParaRPr>
          </a:p>
        </p:txBody>
      </p:sp>
      <p:pic>
        <p:nvPicPr>
          <p:cNvPr id="101" name="Google Shape;101;p9"/>
          <p:cNvPicPr preferRelativeResize="0"/>
          <p:nvPr/>
        </p:nvPicPr>
        <p:blipFill rotWithShape="1">
          <a:blip r:embed="rId4">
            <a:alphaModFix/>
          </a:blip>
          <a:srcRect b="54869" l="50985" r="25900" t="3894"/>
          <a:stretch/>
        </p:blipFill>
        <p:spPr>
          <a:xfrm>
            <a:off x="733635" y="4927882"/>
            <a:ext cx="1865394" cy="1630990"/>
          </a:xfrm>
          <a:prstGeom prst="rect">
            <a:avLst/>
          </a:prstGeom>
          <a:noFill/>
          <a:ln>
            <a:noFill/>
          </a:ln>
        </p:spPr>
      </p:pic>
      <p:pic>
        <p:nvPicPr>
          <p:cNvPr id="102" name="Google Shape;102;p9"/>
          <p:cNvPicPr preferRelativeResize="0"/>
          <p:nvPr/>
        </p:nvPicPr>
        <p:blipFill rotWithShape="1">
          <a:blip r:embed="rId4">
            <a:alphaModFix/>
          </a:blip>
          <a:srcRect b="57429" l="76999" r="-112" t="1333"/>
          <a:stretch/>
        </p:blipFill>
        <p:spPr>
          <a:xfrm>
            <a:off x="2599029" y="4826777"/>
            <a:ext cx="1865394" cy="1630990"/>
          </a:xfrm>
          <a:prstGeom prst="rect">
            <a:avLst/>
          </a:prstGeom>
          <a:noFill/>
          <a:ln>
            <a:noFill/>
          </a:ln>
        </p:spPr>
      </p:pic>
      <p:pic>
        <p:nvPicPr>
          <p:cNvPr id="103" name="Google Shape;103;p9"/>
          <p:cNvPicPr preferRelativeResize="0"/>
          <p:nvPr/>
        </p:nvPicPr>
        <p:blipFill rotWithShape="1">
          <a:blip r:embed="rId4">
            <a:alphaModFix/>
          </a:blip>
          <a:srcRect b="1143" l="48199" r="21290" t="59493"/>
          <a:stretch/>
        </p:blipFill>
        <p:spPr>
          <a:xfrm>
            <a:off x="7690990" y="4900893"/>
            <a:ext cx="2462309" cy="1556874"/>
          </a:xfrm>
          <a:prstGeom prst="rect">
            <a:avLst/>
          </a:prstGeom>
          <a:noFill/>
          <a:ln>
            <a:noFill/>
          </a:ln>
        </p:spPr>
      </p:pic>
      <p:pic>
        <p:nvPicPr>
          <p:cNvPr id="104" name="Google Shape;104;p9"/>
          <p:cNvPicPr preferRelativeResize="0"/>
          <p:nvPr/>
        </p:nvPicPr>
        <p:blipFill rotWithShape="1">
          <a:blip r:embed="rId4">
            <a:alphaModFix/>
          </a:blip>
          <a:srcRect b="770" l="2264" r="78138" t="44615"/>
          <a:stretch/>
        </p:blipFill>
        <p:spPr>
          <a:xfrm>
            <a:off x="4431937" y="4355087"/>
            <a:ext cx="1581557" cy="2160037"/>
          </a:xfrm>
          <a:prstGeom prst="rect">
            <a:avLst/>
          </a:prstGeom>
          <a:noFill/>
          <a:ln>
            <a:noFill/>
          </a:ln>
        </p:spPr>
      </p:pic>
      <p:sp>
        <p:nvSpPr>
          <p:cNvPr id="105" name="Google Shape;105;p9"/>
          <p:cNvSpPr/>
          <p:nvPr/>
        </p:nvSpPr>
        <p:spPr>
          <a:xfrm>
            <a:off x="5817650" y="1528163"/>
            <a:ext cx="443608" cy="4436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Quattrocento Sans"/>
              <a:ea typeface="Quattrocento Sans"/>
              <a:cs typeface="Quattrocento Sans"/>
              <a:sym typeface="Quattrocento Sans"/>
            </a:endParaRPr>
          </a:p>
        </p:txBody>
      </p:sp>
      <p:sp>
        <p:nvSpPr>
          <p:cNvPr id="106" name="Google Shape;106;p9"/>
          <p:cNvSpPr/>
          <p:nvPr/>
        </p:nvSpPr>
        <p:spPr>
          <a:xfrm>
            <a:off x="518995" y="4262732"/>
            <a:ext cx="11114143" cy="225839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07" name="Google Shape;107;p9"/>
          <p:cNvSpPr/>
          <p:nvPr/>
        </p:nvSpPr>
        <p:spPr>
          <a:xfrm>
            <a:off x="5388235" y="4649005"/>
            <a:ext cx="5253717" cy="950325"/>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0" i="1" lang="en-US" sz="2000" u="none" cap="none" strike="noStrike">
                <a:solidFill>
                  <a:srgbClr val="0070C0"/>
                </a:solidFill>
                <a:latin typeface="Arial"/>
                <a:ea typeface="Arial"/>
                <a:cs typeface="Arial"/>
                <a:sym typeface="Arial"/>
              </a:rPr>
              <a:t>Muốn tìm đúng, nhanh chuột máy tính thì em sẽ tìm như thế nào?</a:t>
            </a:r>
            <a:endParaRPr/>
          </a:p>
        </p:txBody>
      </p:sp>
      <p:sp>
        <p:nvSpPr>
          <p:cNvPr id="108" name="Google Shape;108;p9"/>
          <p:cNvSpPr/>
          <p:nvPr/>
        </p:nvSpPr>
        <p:spPr>
          <a:xfrm>
            <a:off x="518995" y="2035671"/>
            <a:ext cx="11183779" cy="44845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08"/>
                                        </p:tgtEl>
                                      </p:cBhvr>
                                    </p:animEffect>
                                    <p:set>
                                      <p:cBhvr>
                                        <p:cTn dur="1" fill="hold">
                                          <p:stCondLst>
                                            <p:cond delay="500"/>
                                          </p:stCondLst>
                                        </p:cTn>
                                        <p:tgtEl>
                                          <p:spTgt spid="10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0"/>
          <p:cNvSpPr/>
          <p:nvPr/>
        </p:nvSpPr>
        <p:spPr>
          <a:xfrm>
            <a:off x="614526" y="292955"/>
            <a:ext cx="8211146" cy="68480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800" u="none" cap="none" strike="noStrike">
                <a:solidFill>
                  <a:srgbClr val="F03C69"/>
                </a:solidFill>
                <a:latin typeface="Arial"/>
                <a:ea typeface="Arial"/>
                <a:cs typeface="Arial"/>
                <a:sym typeface="Arial"/>
              </a:rPr>
              <a:t>2. SẮP XẾP THEO YÊU CẦU</a:t>
            </a:r>
            <a:endParaRPr b="1" i="0" sz="2800" u="none" cap="none" strike="noStrike">
              <a:solidFill>
                <a:srgbClr val="F03C69"/>
              </a:solidFill>
              <a:latin typeface="Quattrocento Sans"/>
              <a:ea typeface="Quattrocento Sans"/>
              <a:cs typeface="Quattrocento Sans"/>
              <a:sym typeface="Quattrocento Sans"/>
            </a:endParaRPr>
          </a:p>
        </p:txBody>
      </p:sp>
      <p:grpSp>
        <p:nvGrpSpPr>
          <p:cNvPr id="114" name="Google Shape;114;p10"/>
          <p:cNvGrpSpPr/>
          <p:nvPr/>
        </p:nvGrpSpPr>
        <p:grpSpPr>
          <a:xfrm>
            <a:off x="604133" y="833984"/>
            <a:ext cx="10962947" cy="5499366"/>
            <a:chOff x="512219" y="765365"/>
            <a:chExt cx="10962947" cy="5499366"/>
          </a:xfrm>
        </p:grpSpPr>
        <p:sp>
          <p:nvSpPr>
            <p:cNvPr id="115" name="Google Shape;115;p10"/>
            <p:cNvSpPr/>
            <p:nvPr/>
          </p:nvSpPr>
          <p:spPr>
            <a:xfrm>
              <a:off x="3379791" y="1086631"/>
              <a:ext cx="7173355" cy="64267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800" u="none" cap="none" strike="noStrike">
                  <a:solidFill>
                    <a:srgbClr val="7FC354"/>
                  </a:solidFill>
                  <a:latin typeface="Arial"/>
                  <a:ea typeface="Arial"/>
                  <a:cs typeface="Arial"/>
                  <a:sym typeface="Arial"/>
                </a:rPr>
                <a:t>Sắp xếp thẻ tên các con vật vào nhóm</a:t>
              </a:r>
              <a:endParaRPr/>
            </a:p>
          </p:txBody>
        </p:sp>
        <p:sp>
          <p:nvSpPr>
            <p:cNvPr id="116" name="Google Shape;116;p10"/>
            <p:cNvSpPr/>
            <p:nvPr/>
          </p:nvSpPr>
          <p:spPr>
            <a:xfrm>
              <a:off x="512219" y="1021436"/>
              <a:ext cx="10962947" cy="5243295"/>
            </a:xfrm>
            <a:prstGeom prst="roundRect">
              <a:avLst>
                <a:gd fmla="val 3938"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nvGrpSpPr>
            <p:cNvPr id="117" name="Google Shape;117;p10"/>
            <p:cNvGrpSpPr/>
            <p:nvPr/>
          </p:nvGrpSpPr>
          <p:grpSpPr>
            <a:xfrm>
              <a:off x="522612" y="765365"/>
              <a:ext cx="3019125" cy="1150278"/>
              <a:chOff x="522612" y="765365"/>
              <a:chExt cx="3019125" cy="1150278"/>
            </a:xfrm>
          </p:grpSpPr>
          <p:grpSp>
            <p:nvGrpSpPr>
              <p:cNvPr id="118" name="Google Shape;118;p10"/>
              <p:cNvGrpSpPr/>
              <p:nvPr/>
            </p:nvGrpSpPr>
            <p:grpSpPr>
              <a:xfrm>
                <a:off x="522612" y="1095583"/>
                <a:ext cx="2372989" cy="661656"/>
                <a:chOff x="5906375" y="1404722"/>
                <a:chExt cx="2372989" cy="661656"/>
              </a:xfrm>
            </p:grpSpPr>
            <p:sp>
              <p:nvSpPr>
                <p:cNvPr id="119" name="Google Shape;119;p10"/>
                <p:cNvSpPr/>
                <p:nvPr/>
              </p:nvSpPr>
              <p:spPr>
                <a:xfrm>
                  <a:off x="5981023"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20" name="Google Shape;120;p10"/>
                <p:cNvSpPr/>
                <p:nvPr/>
              </p:nvSpPr>
              <p:spPr>
                <a:xfrm>
                  <a:off x="5906375" y="1465062"/>
                  <a:ext cx="2135017" cy="5332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i="0" lang="en-US" sz="2200" u="none" cap="none" strike="noStrike">
                      <a:solidFill>
                        <a:schemeClr val="lt1"/>
                      </a:solidFill>
                      <a:latin typeface="Arial"/>
                      <a:ea typeface="Arial"/>
                      <a:cs typeface="Arial"/>
                      <a:sym typeface="Arial"/>
                    </a:rPr>
                    <a:t>HOẠT ĐỘNG </a:t>
                  </a:r>
                  <a:endParaRPr b="1" i="0" sz="2200" u="none" cap="none" strike="noStrike">
                    <a:solidFill>
                      <a:schemeClr val="lt1"/>
                    </a:solidFill>
                    <a:latin typeface="Arial"/>
                    <a:ea typeface="Arial"/>
                    <a:cs typeface="Arial"/>
                    <a:sym typeface="Arial"/>
                  </a:endParaRPr>
                </a:p>
              </p:txBody>
            </p:sp>
          </p:grpSp>
          <p:grpSp>
            <p:nvGrpSpPr>
              <p:cNvPr id="121" name="Google Shape;121;p10"/>
              <p:cNvGrpSpPr/>
              <p:nvPr/>
            </p:nvGrpSpPr>
            <p:grpSpPr>
              <a:xfrm rot="-1180807">
                <a:off x="2468303" y="900102"/>
                <a:ext cx="952953" cy="880803"/>
                <a:chOff x="8974078" y="279854"/>
                <a:chExt cx="3397172" cy="3224225"/>
              </a:xfrm>
            </p:grpSpPr>
            <p:pic>
              <p:nvPicPr>
                <p:cNvPr id="122" name="Google Shape;122;p10"/>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123" name="Google Shape;123;p10"/>
                <p:cNvPicPr preferRelativeResize="0"/>
                <p:nvPr/>
              </p:nvPicPr>
              <p:blipFill rotWithShape="1">
                <a:blip r:embed="rId4">
                  <a:alphaModFix/>
                </a:blip>
                <a:srcRect b="0" l="0" r="0" t="0"/>
                <a:stretch/>
              </p:blipFill>
              <p:spPr>
                <a:xfrm>
                  <a:off x="9264793" y="565916"/>
                  <a:ext cx="2916628" cy="2768146"/>
                </a:xfrm>
                <a:prstGeom prst="rect">
                  <a:avLst/>
                </a:prstGeom>
                <a:noFill/>
                <a:ln>
                  <a:noFill/>
                </a:ln>
              </p:spPr>
            </p:pic>
          </p:grpSp>
          <p:sp>
            <p:nvSpPr>
              <p:cNvPr id="124" name="Google Shape;124;p10"/>
              <p:cNvSpPr/>
              <p:nvPr/>
            </p:nvSpPr>
            <p:spPr>
              <a:xfrm>
                <a:off x="2792351" y="1002361"/>
                <a:ext cx="363894" cy="661656"/>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Helvetica Neue"/>
                    <a:ea typeface="Helvetica Neue"/>
                    <a:cs typeface="Helvetica Neue"/>
                    <a:sym typeface="Helvetica Neue"/>
                  </a:rPr>
                  <a:t>2</a:t>
                </a:r>
                <a:endParaRPr b="1" i="0" sz="2800" u="none" cap="none" strike="noStrike">
                  <a:solidFill>
                    <a:schemeClr val="lt1"/>
                  </a:solidFill>
                  <a:latin typeface="Arial"/>
                  <a:ea typeface="Arial"/>
                  <a:cs typeface="Arial"/>
                  <a:sym typeface="Arial"/>
                </a:endParaRPr>
              </a:p>
            </p:txBody>
          </p:sp>
        </p:grpSp>
      </p:grpSp>
      <p:pic>
        <p:nvPicPr>
          <p:cNvPr id="125" name="Google Shape;125;p10"/>
          <p:cNvPicPr preferRelativeResize="0"/>
          <p:nvPr/>
        </p:nvPicPr>
        <p:blipFill rotWithShape="1">
          <a:blip r:embed="rId5">
            <a:alphaModFix/>
          </a:blip>
          <a:srcRect b="0" l="0" r="0" t="0"/>
          <a:stretch/>
        </p:blipFill>
        <p:spPr>
          <a:xfrm>
            <a:off x="1137093" y="2090629"/>
            <a:ext cx="1577477" cy="1104996"/>
          </a:xfrm>
          <a:prstGeom prst="rect">
            <a:avLst/>
          </a:prstGeom>
          <a:noFill/>
          <a:ln>
            <a:noFill/>
          </a:ln>
        </p:spPr>
      </p:pic>
      <p:pic>
        <p:nvPicPr>
          <p:cNvPr id="126" name="Google Shape;126;p10"/>
          <p:cNvPicPr preferRelativeResize="0"/>
          <p:nvPr/>
        </p:nvPicPr>
        <p:blipFill rotWithShape="1">
          <a:blip r:embed="rId6">
            <a:alphaModFix/>
          </a:blip>
          <a:srcRect b="0" l="0" r="0" t="0"/>
          <a:stretch/>
        </p:blipFill>
        <p:spPr>
          <a:xfrm>
            <a:off x="2735841" y="2090629"/>
            <a:ext cx="1577477" cy="1104996"/>
          </a:xfrm>
          <a:prstGeom prst="rect">
            <a:avLst/>
          </a:prstGeom>
          <a:noFill/>
          <a:ln>
            <a:noFill/>
          </a:ln>
        </p:spPr>
      </p:pic>
      <p:pic>
        <p:nvPicPr>
          <p:cNvPr id="127" name="Google Shape;127;p10"/>
          <p:cNvPicPr preferRelativeResize="0"/>
          <p:nvPr/>
        </p:nvPicPr>
        <p:blipFill rotWithShape="1">
          <a:blip r:embed="rId7">
            <a:alphaModFix/>
          </a:blip>
          <a:srcRect b="0" l="0" r="0" t="0"/>
          <a:stretch/>
        </p:blipFill>
        <p:spPr>
          <a:xfrm>
            <a:off x="4334589" y="2098250"/>
            <a:ext cx="1562235" cy="1089754"/>
          </a:xfrm>
          <a:prstGeom prst="rect">
            <a:avLst/>
          </a:prstGeom>
          <a:noFill/>
          <a:ln>
            <a:noFill/>
          </a:ln>
        </p:spPr>
      </p:pic>
      <p:pic>
        <p:nvPicPr>
          <p:cNvPr id="128" name="Google Shape;128;p10"/>
          <p:cNvPicPr preferRelativeResize="0"/>
          <p:nvPr/>
        </p:nvPicPr>
        <p:blipFill rotWithShape="1">
          <a:blip r:embed="rId8">
            <a:alphaModFix/>
          </a:blip>
          <a:srcRect b="0" l="0" r="0" t="0"/>
          <a:stretch/>
        </p:blipFill>
        <p:spPr>
          <a:xfrm>
            <a:off x="5918095" y="2090629"/>
            <a:ext cx="1577477" cy="1097375"/>
          </a:xfrm>
          <a:prstGeom prst="rect">
            <a:avLst/>
          </a:prstGeom>
          <a:noFill/>
          <a:ln>
            <a:noFill/>
          </a:ln>
        </p:spPr>
      </p:pic>
      <p:pic>
        <p:nvPicPr>
          <p:cNvPr id="129" name="Google Shape;129;p10"/>
          <p:cNvPicPr preferRelativeResize="0"/>
          <p:nvPr/>
        </p:nvPicPr>
        <p:blipFill rotWithShape="1">
          <a:blip r:embed="rId9">
            <a:alphaModFix/>
          </a:blip>
          <a:srcRect b="0" l="0" r="0" t="0"/>
          <a:stretch/>
        </p:blipFill>
        <p:spPr>
          <a:xfrm>
            <a:off x="2739651" y="3197923"/>
            <a:ext cx="1569856" cy="1097375"/>
          </a:xfrm>
          <a:prstGeom prst="rect">
            <a:avLst/>
          </a:prstGeom>
          <a:noFill/>
          <a:ln>
            <a:noFill/>
          </a:ln>
        </p:spPr>
      </p:pic>
      <p:pic>
        <p:nvPicPr>
          <p:cNvPr id="130" name="Google Shape;130;p10"/>
          <p:cNvPicPr preferRelativeResize="0"/>
          <p:nvPr/>
        </p:nvPicPr>
        <p:blipFill rotWithShape="1">
          <a:blip r:embed="rId10">
            <a:alphaModFix/>
          </a:blip>
          <a:srcRect b="0" l="0" r="0" t="0"/>
          <a:stretch/>
        </p:blipFill>
        <p:spPr>
          <a:xfrm>
            <a:off x="1144714" y="3188004"/>
            <a:ext cx="1569856" cy="1097375"/>
          </a:xfrm>
          <a:prstGeom prst="rect">
            <a:avLst/>
          </a:prstGeom>
          <a:noFill/>
          <a:ln>
            <a:noFill/>
          </a:ln>
        </p:spPr>
      </p:pic>
      <p:pic>
        <p:nvPicPr>
          <p:cNvPr id="131" name="Google Shape;131;p10"/>
          <p:cNvPicPr preferRelativeResize="0"/>
          <p:nvPr/>
        </p:nvPicPr>
        <p:blipFill rotWithShape="1">
          <a:blip r:embed="rId11">
            <a:alphaModFix/>
          </a:blip>
          <a:srcRect b="0" l="0" r="0" t="0"/>
          <a:stretch/>
        </p:blipFill>
        <p:spPr>
          <a:xfrm>
            <a:off x="4326968" y="3197923"/>
            <a:ext cx="1569856" cy="1097375"/>
          </a:xfrm>
          <a:prstGeom prst="rect">
            <a:avLst/>
          </a:prstGeom>
          <a:noFill/>
          <a:ln>
            <a:noFill/>
          </a:ln>
        </p:spPr>
      </p:pic>
      <p:pic>
        <p:nvPicPr>
          <p:cNvPr id="132" name="Google Shape;132;p10"/>
          <p:cNvPicPr preferRelativeResize="0"/>
          <p:nvPr/>
        </p:nvPicPr>
        <p:blipFill rotWithShape="1">
          <a:blip r:embed="rId12">
            <a:alphaModFix/>
          </a:blip>
          <a:srcRect b="0" l="0" r="0" t="0"/>
          <a:stretch/>
        </p:blipFill>
        <p:spPr>
          <a:xfrm>
            <a:off x="5925716" y="3197923"/>
            <a:ext cx="1569856" cy="1097375"/>
          </a:xfrm>
          <a:prstGeom prst="rect">
            <a:avLst/>
          </a:prstGeom>
          <a:noFill/>
          <a:ln>
            <a:noFill/>
          </a:ln>
        </p:spPr>
      </p:pic>
      <p:pic>
        <p:nvPicPr>
          <p:cNvPr id="133" name="Google Shape;133;p10"/>
          <p:cNvPicPr preferRelativeResize="0"/>
          <p:nvPr/>
        </p:nvPicPr>
        <p:blipFill rotWithShape="1">
          <a:blip r:embed="rId13">
            <a:alphaModFix/>
          </a:blip>
          <a:srcRect b="0" l="0" r="0" t="0"/>
          <a:stretch/>
        </p:blipFill>
        <p:spPr>
          <a:xfrm>
            <a:off x="8632907" y="2311435"/>
            <a:ext cx="2674852" cy="1623201"/>
          </a:xfrm>
          <a:prstGeom prst="rect">
            <a:avLst/>
          </a:prstGeom>
          <a:noFill/>
          <a:ln>
            <a:noFill/>
          </a:ln>
        </p:spPr>
      </p:pic>
      <p:pic>
        <p:nvPicPr>
          <p:cNvPr id="134" name="Google Shape;134;p10"/>
          <p:cNvPicPr preferRelativeResize="0"/>
          <p:nvPr/>
        </p:nvPicPr>
        <p:blipFill rotWithShape="1">
          <a:blip r:embed="rId14">
            <a:alphaModFix/>
          </a:blip>
          <a:srcRect b="0" l="0" r="0" t="0"/>
          <a:stretch/>
        </p:blipFill>
        <p:spPr>
          <a:xfrm>
            <a:off x="8556701" y="4305549"/>
            <a:ext cx="2751058" cy="1656887"/>
          </a:xfrm>
          <a:prstGeom prst="rect">
            <a:avLst/>
          </a:prstGeom>
          <a:noFill/>
          <a:ln>
            <a:noFill/>
          </a:ln>
        </p:spPr>
      </p:pic>
      <p:sp>
        <p:nvSpPr>
          <p:cNvPr id="135" name="Google Shape;135;p10"/>
          <p:cNvSpPr/>
          <p:nvPr/>
        </p:nvSpPr>
        <p:spPr>
          <a:xfrm>
            <a:off x="1062925" y="4429785"/>
            <a:ext cx="7582311" cy="141199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1. </a:t>
            </a:r>
            <a:r>
              <a:rPr b="0" i="0" lang="en-US" sz="2000" u="none" cap="none" strike="noStrike">
                <a:solidFill>
                  <a:schemeClr val="dk1"/>
                </a:solidFill>
                <a:latin typeface="Arial"/>
                <a:ea typeface="Arial"/>
                <a:cs typeface="Arial"/>
                <a:sym typeface="Arial"/>
              </a:rPr>
              <a:t>Hãy sắp xếp các thẻ tên con vật vào hai hộp tương ứng với môi trường sống của chúng (dưới nước và trên cạn). Sau khi sắp xếp, em hãy tìm thẻ con voi. </a:t>
            </a:r>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animEffect filter="fade" transition="in">
                                      <p:cBhvr>
                                        <p:cTn dur="500"/>
                                        <p:tgtEl>
                                          <p:spTgt spid="1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1"/>
          <p:cNvSpPr/>
          <p:nvPr/>
        </p:nvSpPr>
        <p:spPr>
          <a:xfrm>
            <a:off x="614526" y="292955"/>
            <a:ext cx="8211146" cy="684803"/>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800" u="none" cap="none" strike="noStrike">
                <a:solidFill>
                  <a:srgbClr val="F03C69"/>
                </a:solidFill>
                <a:latin typeface="Arial"/>
                <a:ea typeface="Arial"/>
                <a:cs typeface="Arial"/>
                <a:sym typeface="Arial"/>
              </a:rPr>
              <a:t>2. SẮP XẾP THEO YÊU CẦU</a:t>
            </a:r>
            <a:endParaRPr b="1" i="0" sz="2800" u="none" cap="none" strike="noStrike">
              <a:solidFill>
                <a:srgbClr val="F03C69"/>
              </a:solidFill>
              <a:latin typeface="Quattrocento Sans"/>
              <a:ea typeface="Quattrocento Sans"/>
              <a:cs typeface="Quattrocento Sans"/>
              <a:sym typeface="Quattrocento Sans"/>
            </a:endParaRPr>
          </a:p>
        </p:txBody>
      </p:sp>
      <p:grpSp>
        <p:nvGrpSpPr>
          <p:cNvPr id="141" name="Google Shape;141;p11"/>
          <p:cNvGrpSpPr/>
          <p:nvPr/>
        </p:nvGrpSpPr>
        <p:grpSpPr>
          <a:xfrm>
            <a:off x="604133" y="833984"/>
            <a:ext cx="10962947" cy="5499366"/>
            <a:chOff x="512219" y="765365"/>
            <a:chExt cx="10962947" cy="5499366"/>
          </a:xfrm>
        </p:grpSpPr>
        <p:sp>
          <p:nvSpPr>
            <p:cNvPr id="142" name="Google Shape;142;p11"/>
            <p:cNvSpPr/>
            <p:nvPr/>
          </p:nvSpPr>
          <p:spPr>
            <a:xfrm>
              <a:off x="3379791" y="1086631"/>
              <a:ext cx="7173355" cy="64267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800" u="none" cap="none" strike="noStrike">
                  <a:solidFill>
                    <a:srgbClr val="7FC354"/>
                  </a:solidFill>
                  <a:latin typeface="Arial"/>
                  <a:ea typeface="Arial"/>
                  <a:cs typeface="Arial"/>
                  <a:sym typeface="Arial"/>
                </a:rPr>
                <a:t>Sắp xếp thẻ tên các con vật vào nhóm</a:t>
              </a:r>
              <a:endParaRPr/>
            </a:p>
          </p:txBody>
        </p:sp>
        <p:sp>
          <p:nvSpPr>
            <p:cNvPr id="143" name="Google Shape;143;p11"/>
            <p:cNvSpPr/>
            <p:nvPr/>
          </p:nvSpPr>
          <p:spPr>
            <a:xfrm>
              <a:off x="512219" y="1021436"/>
              <a:ext cx="10962947" cy="5243295"/>
            </a:xfrm>
            <a:prstGeom prst="roundRect">
              <a:avLst>
                <a:gd fmla="val 3938" name="adj"/>
              </a:avLst>
            </a:prstGeom>
            <a:no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nvGrpSpPr>
            <p:cNvPr id="144" name="Google Shape;144;p11"/>
            <p:cNvGrpSpPr/>
            <p:nvPr/>
          </p:nvGrpSpPr>
          <p:grpSpPr>
            <a:xfrm>
              <a:off x="522612" y="765365"/>
              <a:ext cx="3019125" cy="1150278"/>
              <a:chOff x="522612" y="765365"/>
              <a:chExt cx="3019125" cy="1150278"/>
            </a:xfrm>
          </p:grpSpPr>
          <p:grpSp>
            <p:nvGrpSpPr>
              <p:cNvPr id="145" name="Google Shape;145;p11"/>
              <p:cNvGrpSpPr/>
              <p:nvPr/>
            </p:nvGrpSpPr>
            <p:grpSpPr>
              <a:xfrm>
                <a:off x="522612" y="1095583"/>
                <a:ext cx="2372989" cy="661656"/>
                <a:chOff x="5906375" y="1404722"/>
                <a:chExt cx="2372989" cy="661656"/>
              </a:xfrm>
            </p:grpSpPr>
            <p:sp>
              <p:nvSpPr>
                <p:cNvPr id="146" name="Google Shape;146;p11"/>
                <p:cNvSpPr/>
                <p:nvPr/>
              </p:nvSpPr>
              <p:spPr>
                <a:xfrm>
                  <a:off x="5981023" y="1404722"/>
                  <a:ext cx="2298341" cy="661656"/>
                </a:xfrm>
                <a:prstGeom prst="round2SameRect">
                  <a:avLst>
                    <a:gd fmla="val 16667" name="adj1"/>
                    <a:gd fmla="val 0" name="adj2"/>
                  </a:avLst>
                </a:prstGeom>
                <a:solidFill>
                  <a:srgbClr val="7FC35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Arial"/>
                    <a:ea typeface="Arial"/>
                    <a:cs typeface="Arial"/>
                    <a:sym typeface="Arial"/>
                  </a:endParaRPr>
                </a:p>
              </p:txBody>
            </p:sp>
            <p:sp>
              <p:nvSpPr>
                <p:cNvPr id="147" name="Google Shape;147;p11"/>
                <p:cNvSpPr/>
                <p:nvPr/>
              </p:nvSpPr>
              <p:spPr>
                <a:xfrm>
                  <a:off x="5906375" y="1465062"/>
                  <a:ext cx="2135017" cy="53322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i="0" lang="en-US" sz="2200" u="none" cap="none" strike="noStrike">
                      <a:solidFill>
                        <a:schemeClr val="lt1"/>
                      </a:solidFill>
                      <a:latin typeface="Arial"/>
                      <a:ea typeface="Arial"/>
                      <a:cs typeface="Arial"/>
                      <a:sym typeface="Arial"/>
                    </a:rPr>
                    <a:t>HOẠT ĐỘNG </a:t>
                  </a:r>
                  <a:endParaRPr b="1" i="0" sz="2200" u="none" cap="none" strike="noStrike">
                    <a:solidFill>
                      <a:schemeClr val="lt1"/>
                    </a:solidFill>
                    <a:latin typeface="Arial"/>
                    <a:ea typeface="Arial"/>
                    <a:cs typeface="Arial"/>
                    <a:sym typeface="Arial"/>
                  </a:endParaRPr>
                </a:p>
              </p:txBody>
            </p:sp>
          </p:grpSp>
          <p:grpSp>
            <p:nvGrpSpPr>
              <p:cNvPr id="148" name="Google Shape;148;p11"/>
              <p:cNvGrpSpPr/>
              <p:nvPr/>
            </p:nvGrpSpPr>
            <p:grpSpPr>
              <a:xfrm rot="-1180807">
                <a:off x="2468303" y="900102"/>
                <a:ext cx="952953" cy="880803"/>
                <a:chOff x="8974078" y="279854"/>
                <a:chExt cx="3397172" cy="3224225"/>
              </a:xfrm>
            </p:grpSpPr>
            <p:pic>
              <p:nvPicPr>
                <p:cNvPr id="149" name="Google Shape;149;p11"/>
                <p:cNvPicPr preferRelativeResize="0"/>
                <p:nvPr/>
              </p:nvPicPr>
              <p:blipFill rotWithShape="1">
                <a:blip r:embed="rId3">
                  <a:alphaModFix/>
                </a:blip>
                <a:srcRect b="0" l="0" r="0" t="0"/>
                <a:stretch/>
              </p:blipFill>
              <p:spPr>
                <a:xfrm>
                  <a:off x="8974078" y="279854"/>
                  <a:ext cx="3397172" cy="3224225"/>
                </a:xfrm>
                <a:prstGeom prst="rect">
                  <a:avLst/>
                </a:prstGeom>
                <a:noFill/>
                <a:ln>
                  <a:noFill/>
                </a:ln>
              </p:spPr>
            </p:pic>
            <p:pic>
              <p:nvPicPr>
                <p:cNvPr id="150" name="Google Shape;150;p11"/>
                <p:cNvPicPr preferRelativeResize="0"/>
                <p:nvPr/>
              </p:nvPicPr>
              <p:blipFill rotWithShape="1">
                <a:blip r:embed="rId4">
                  <a:alphaModFix/>
                </a:blip>
                <a:srcRect b="0" l="0" r="0" t="0"/>
                <a:stretch/>
              </p:blipFill>
              <p:spPr>
                <a:xfrm>
                  <a:off x="9264793" y="565916"/>
                  <a:ext cx="2916628" cy="2768146"/>
                </a:xfrm>
                <a:prstGeom prst="rect">
                  <a:avLst/>
                </a:prstGeom>
                <a:noFill/>
                <a:ln>
                  <a:noFill/>
                </a:ln>
              </p:spPr>
            </p:pic>
          </p:grpSp>
          <p:sp>
            <p:nvSpPr>
              <p:cNvPr id="151" name="Google Shape;151;p11"/>
              <p:cNvSpPr/>
              <p:nvPr/>
            </p:nvSpPr>
            <p:spPr>
              <a:xfrm>
                <a:off x="2792351" y="1002361"/>
                <a:ext cx="363894" cy="661656"/>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b="1" i="0" lang="en-US" sz="2800" u="none" cap="none" strike="noStrike">
                    <a:solidFill>
                      <a:schemeClr val="lt1"/>
                    </a:solidFill>
                    <a:latin typeface="Helvetica Neue"/>
                    <a:ea typeface="Helvetica Neue"/>
                    <a:cs typeface="Helvetica Neue"/>
                    <a:sym typeface="Helvetica Neue"/>
                  </a:rPr>
                  <a:t>2</a:t>
                </a:r>
                <a:endParaRPr b="1" i="0" sz="2800" u="none" cap="none" strike="noStrike">
                  <a:solidFill>
                    <a:schemeClr val="lt1"/>
                  </a:solidFill>
                  <a:latin typeface="Arial"/>
                  <a:ea typeface="Arial"/>
                  <a:cs typeface="Arial"/>
                  <a:sym typeface="Arial"/>
                </a:endParaRPr>
              </a:p>
            </p:txBody>
          </p:sp>
        </p:grpSp>
      </p:grpSp>
      <p:pic>
        <p:nvPicPr>
          <p:cNvPr id="152" name="Google Shape;152;p11"/>
          <p:cNvPicPr preferRelativeResize="0"/>
          <p:nvPr/>
        </p:nvPicPr>
        <p:blipFill rotWithShape="1">
          <a:blip r:embed="rId5">
            <a:alphaModFix/>
          </a:blip>
          <a:srcRect b="0" l="0" r="0" t="0"/>
          <a:stretch/>
        </p:blipFill>
        <p:spPr>
          <a:xfrm>
            <a:off x="1137093" y="2090629"/>
            <a:ext cx="1577477" cy="1104996"/>
          </a:xfrm>
          <a:prstGeom prst="rect">
            <a:avLst/>
          </a:prstGeom>
          <a:noFill/>
          <a:ln>
            <a:noFill/>
          </a:ln>
        </p:spPr>
      </p:pic>
      <p:pic>
        <p:nvPicPr>
          <p:cNvPr id="153" name="Google Shape;153;p11"/>
          <p:cNvPicPr preferRelativeResize="0"/>
          <p:nvPr/>
        </p:nvPicPr>
        <p:blipFill rotWithShape="1">
          <a:blip r:embed="rId6">
            <a:alphaModFix/>
          </a:blip>
          <a:srcRect b="0" l="0" r="0" t="0"/>
          <a:stretch/>
        </p:blipFill>
        <p:spPr>
          <a:xfrm>
            <a:off x="2735841" y="2090629"/>
            <a:ext cx="1577477" cy="1104996"/>
          </a:xfrm>
          <a:prstGeom prst="rect">
            <a:avLst/>
          </a:prstGeom>
          <a:noFill/>
          <a:ln>
            <a:noFill/>
          </a:ln>
        </p:spPr>
      </p:pic>
      <p:pic>
        <p:nvPicPr>
          <p:cNvPr id="154" name="Google Shape;154;p11"/>
          <p:cNvPicPr preferRelativeResize="0"/>
          <p:nvPr/>
        </p:nvPicPr>
        <p:blipFill rotWithShape="1">
          <a:blip r:embed="rId7">
            <a:alphaModFix/>
          </a:blip>
          <a:srcRect b="0" l="0" r="0" t="0"/>
          <a:stretch/>
        </p:blipFill>
        <p:spPr>
          <a:xfrm>
            <a:off x="4334589" y="2098250"/>
            <a:ext cx="1562235" cy="1089754"/>
          </a:xfrm>
          <a:prstGeom prst="rect">
            <a:avLst/>
          </a:prstGeom>
          <a:noFill/>
          <a:ln>
            <a:noFill/>
          </a:ln>
        </p:spPr>
      </p:pic>
      <p:pic>
        <p:nvPicPr>
          <p:cNvPr id="155" name="Google Shape;155;p11"/>
          <p:cNvPicPr preferRelativeResize="0"/>
          <p:nvPr/>
        </p:nvPicPr>
        <p:blipFill rotWithShape="1">
          <a:blip r:embed="rId8">
            <a:alphaModFix/>
          </a:blip>
          <a:srcRect b="0" l="0" r="0" t="0"/>
          <a:stretch/>
        </p:blipFill>
        <p:spPr>
          <a:xfrm>
            <a:off x="5918095" y="2090629"/>
            <a:ext cx="1577477" cy="1097375"/>
          </a:xfrm>
          <a:prstGeom prst="rect">
            <a:avLst/>
          </a:prstGeom>
          <a:noFill/>
          <a:ln>
            <a:noFill/>
          </a:ln>
        </p:spPr>
      </p:pic>
      <p:pic>
        <p:nvPicPr>
          <p:cNvPr id="156" name="Google Shape;156;p11"/>
          <p:cNvPicPr preferRelativeResize="0"/>
          <p:nvPr/>
        </p:nvPicPr>
        <p:blipFill rotWithShape="1">
          <a:blip r:embed="rId9">
            <a:alphaModFix/>
          </a:blip>
          <a:srcRect b="0" l="0" r="0" t="0"/>
          <a:stretch/>
        </p:blipFill>
        <p:spPr>
          <a:xfrm>
            <a:off x="2739651" y="3197923"/>
            <a:ext cx="1569856" cy="1097375"/>
          </a:xfrm>
          <a:prstGeom prst="rect">
            <a:avLst/>
          </a:prstGeom>
          <a:noFill/>
          <a:ln>
            <a:noFill/>
          </a:ln>
        </p:spPr>
      </p:pic>
      <p:pic>
        <p:nvPicPr>
          <p:cNvPr id="157" name="Google Shape;157;p11"/>
          <p:cNvPicPr preferRelativeResize="0"/>
          <p:nvPr/>
        </p:nvPicPr>
        <p:blipFill rotWithShape="1">
          <a:blip r:embed="rId10">
            <a:alphaModFix/>
          </a:blip>
          <a:srcRect b="0" l="0" r="0" t="0"/>
          <a:stretch/>
        </p:blipFill>
        <p:spPr>
          <a:xfrm>
            <a:off x="1144714" y="3188004"/>
            <a:ext cx="1569856" cy="1097375"/>
          </a:xfrm>
          <a:prstGeom prst="rect">
            <a:avLst/>
          </a:prstGeom>
          <a:noFill/>
          <a:ln>
            <a:noFill/>
          </a:ln>
        </p:spPr>
      </p:pic>
      <p:pic>
        <p:nvPicPr>
          <p:cNvPr id="158" name="Google Shape;158;p11"/>
          <p:cNvPicPr preferRelativeResize="0"/>
          <p:nvPr/>
        </p:nvPicPr>
        <p:blipFill rotWithShape="1">
          <a:blip r:embed="rId11">
            <a:alphaModFix/>
          </a:blip>
          <a:srcRect b="0" l="0" r="0" t="0"/>
          <a:stretch/>
        </p:blipFill>
        <p:spPr>
          <a:xfrm>
            <a:off x="4326968" y="3197923"/>
            <a:ext cx="1569856" cy="1097375"/>
          </a:xfrm>
          <a:prstGeom prst="rect">
            <a:avLst/>
          </a:prstGeom>
          <a:noFill/>
          <a:ln>
            <a:noFill/>
          </a:ln>
        </p:spPr>
      </p:pic>
      <p:pic>
        <p:nvPicPr>
          <p:cNvPr id="159" name="Google Shape;159;p11"/>
          <p:cNvPicPr preferRelativeResize="0"/>
          <p:nvPr/>
        </p:nvPicPr>
        <p:blipFill rotWithShape="1">
          <a:blip r:embed="rId12">
            <a:alphaModFix/>
          </a:blip>
          <a:srcRect b="0" l="0" r="0" t="0"/>
          <a:stretch/>
        </p:blipFill>
        <p:spPr>
          <a:xfrm>
            <a:off x="5925716" y="3197923"/>
            <a:ext cx="1569856" cy="1097375"/>
          </a:xfrm>
          <a:prstGeom prst="rect">
            <a:avLst/>
          </a:prstGeom>
          <a:noFill/>
          <a:ln>
            <a:noFill/>
          </a:ln>
        </p:spPr>
      </p:pic>
      <p:sp>
        <p:nvSpPr>
          <p:cNvPr id="160" name="Google Shape;160;p11"/>
          <p:cNvSpPr/>
          <p:nvPr/>
        </p:nvSpPr>
        <p:spPr>
          <a:xfrm>
            <a:off x="832035" y="4364794"/>
            <a:ext cx="10527930" cy="950325"/>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2. </a:t>
            </a:r>
            <a:r>
              <a:rPr b="0" i="0" lang="en-US" sz="2000" u="none" cap="none" strike="noStrike">
                <a:solidFill>
                  <a:schemeClr val="dk1"/>
                </a:solidFill>
                <a:latin typeface="Arial"/>
                <a:ea typeface="Arial"/>
                <a:cs typeface="Arial"/>
                <a:sym typeface="Arial"/>
              </a:rPr>
              <a:t>Với hộp các con vật sống trên cạn, em hãy phân loại các con vật sống trong rừng và các con vật nuôi trong gia đình. Sau khi sắp xếp, em hãy tìm lại thẻ con voi</a:t>
            </a:r>
            <a:endParaRPr/>
          </a:p>
        </p:txBody>
      </p:sp>
      <p:sp>
        <p:nvSpPr>
          <p:cNvPr id="161" name="Google Shape;161;p11"/>
          <p:cNvSpPr/>
          <p:nvPr/>
        </p:nvSpPr>
        <p:spPr>
          <a:xfrm>
            <a:off x="832035" y="5279709"/>
            <a:ext cx="10408639" cy="95032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3. </a:t>
            </a:r>
            <a:r>
              <a:rPr b="0" i="0" lang="en-US" sz="2000" u="none" cap="none" strike="noStrike">
                <a:solidFill>
                  <a:schemeClr val="dk1"/>
                </a:solidFill>
                <a:latin typeface="Arial"/>
                <a:ea typeface="Arial"/>
                <a:cs typeface="Arial"/>
                <a:sym typeface="Arial"/>
              </a:rPr>
              <a:t>Thảo luận với bạn cách em đã tìm thẻ con voi trong mỗi trường hợp trên. Theo em, cách nào tìm nhanh hơn? Vì sao?</a:t>
            </a:r>
            <a:endParaRPr/>
          </a:p>
        </p:txBody>
      </p:sp>
      <p:pic>
        <p:nvPicPr>
          <p:cNvPr id="162" name="Google Shape;162;p11"/>
          <p:cNvPicPr preferRelativeResize="0"/>
          <p:nvPr/>
        </p:nvPicPr>
        <p:blipFill rotWithShape="1">
          <a:blip r:embed="rId13">
            <a:alphaModFix/>
          </a:blip>
          <a:srcRect b="0" l="0" r="0" t="0"/>
          <a:stretch/>
        </p:blipFill>
        <p:spPr>
          <a:xfrm>
            <a:off x="8114923" y="2493206"/>
            <a:ext cx="2674852" cy="1623201"/>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500"/>
                                        <p:tgtEl>
                                          <p:spTgt spid="16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12"/>
          <p:cNvGrpSpPr/>
          <p:nvPr/>
        </p:nvGrpSpPr>
        <p:grpSpPr>
          <a:xfrm>
            <a:off x="714903" y="358249"/>
            <a:ext cx="10754369" cy="1629525"/>
            <a:chOff x="149795" y="535277"/>
            <a:chExt cx="10754369" cy="1629525"/>
          </a:xfrm>
        </p:grpSpPr>
        <p:grpSp>
          <p:nvGrpSpPr>
            <p:cNvPr id="168" name="Google Shape;168;p12"/>
            <p:cNvGrpSpPr/>
            <p:nvPr/>
          </p:nvGrpSpPr>
          <p:grpSpPr>
            <a:xfrm>
              <a:off x="149795" y="535277"/>
              <a:ext cx="10754369" cy="1629525"/>
              <a:chOff x="149795" y="535277"/>
              <a:chExt cx="10754369" cy="1629525"/>
            </a:xfrm>
          </p:grpSpPr>
          <p:grpSp>
            <p:nvGrpSpPr>
              <p:cNvPr id="169" name="Google Shape;169;p12"/>
              <p:cNvGrpSpPr/>
              <p:nvPr/>
            </p:nvGrpSpPr>
            <p:grpSpPr>
              <a:xfrm>
                <a:off x="552796" y="917810"/>
                <a:ext cx="10351368" cy="1246992"/>
                <a:chOff x="1338208" y="943284"/>
                <a:chExt cx="9312540" cy="1839657"/>
              </a:xfrm>
            </p:grpSpPr>
            <p:sp>
              <p:nvSpPr>
                <p:cNvPr id="170" name="Google Shape;170;p12"/>
                <p:cNvSpPr/>
                <p:nvPr/>
              </p:nvSpPr>
              <p:spPr>
                <a:xfrm>
                  <a:off x="1424711" y="1063553"/>
                  <a:ext cx="9226037" cy="1719388"/>
                </a:xfrm>
                <a:prstGeom prst="roundRect">
                  <a:avLst>
                    <a:gd fmla="val 16667" name="adj"/>
                  </a:avLst>
                </a:prstGeom>
                <a:solidFill>
                  <a:srgbClr val="C1BF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71" name="Google Shape;171;p12"/>
                <p:cNvSpPr/>
                <p:nvPr/>
              </p:nvSpPr>
              <p:spPr>
                <a:xfrm>
                  <a:off x="1338208" y="943284"/>
                  <a:ext cx="9226043" cy="1719387"/>
                </a:xfrm>
                <a:prstGeom prst="roundRect">
                  <a:avLst>
                    <a:gd fmla="val 16667" name="adj"/>
                  </a:avLst>
                </a:prstGeom>
                <a:solidFill>
                  <a:srgbClr val="F2E9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grpSp>
          <p:pic>
            <p:nvPicPr>
              <p:cNvPr id="172" name="Google Shape;172;p12"/>
              <p:cNvPicPr preferRelativeResize="0"/>
              <p:nvPr/>
            </p:nvPicPr>
            <p:blipFill rotWithShape="1">
              <a:blip r:embed="rId3">
                <a:alphaModFix/>
              </a:blip>
              <a:srcRect b="0" l="0" r="0" t="0"/>
              <a:stretch/>
            </p:blipFill>
            <p:spPr>
              <a:xfrm>
                <a:off x="149795" y="535277"/>
                <a:ext cx="998307" cy="883997"/>
              </a:xfrm>
              <a:prstGeom prst="rect">
                <a:avLst/>
              </a:prstGeom>
              <a:noFill/>
              <a:ln>
                <a:noFill/>
              </a:ln>
            </p:spPr>
          </p:pic>
        </p:grpSp>
        <p:sp>
          <p:nvSpPr>
            <p:cNvPr id="173" name="Google Shape;173;p12"/>
            <p:cNvSpPr/>
            <p:nvPr/>
          </p:nvSpPr>
          <p:spPr>
            <a:xfrm>
              <a:off x="946676" y="1021967"/>
              <a:ext cx="9659760" cy="953210"/>
            </a:xfrm>
            <a:prstGeom prst="rect">
              <a:avLst/>
            </a:prstGeom>
            <a:noFill/>
            <a:ln>
              <a:noFill/>
            </a:ln>
          </p:spPr>
          <p:txBody>
            <a:bodyPr anchorCtr="0" anchor="t" bIns="45700" lIns="91425" spcFirstLastPara="1" rIns="91425" wrap="square" tIns="45700">
              <a:noAutofit/>
            </a:bodyPr>
            <a:lstStyle/>
            <a:p>
              <a:pPr indent="0" lvl="0" marL="0" marR="0" rtl="0" algn="ctr">
                <a:lnSpc>
                  <a:spcPct val="135000"/>
                </a:lnSpc>
                <a:spcBef>
                  <a:spcPts val="0"/>
                </a:spcBef>
                <a:spcAft>
                  <a:spcPts val="0"/>
                </a:spcAft>
                <a:buNone/>
              </a:pPr>
              <a:r>
                <a:rPr b="1" i="0" lang="en-US" sz="2200" u="none" cap="none" strike="noStrike">
                  <a:solidFill>
                    <a:srgbClr val="F03C69"/>
                  </a:solidFill>
                  <a:latin typeface="Arial"/>
                  <a:ea typeface="Arial"/>
                  <a:cs typeface="Arial"/>
                  <a:sym typeface="Arial"/>
                </a:rPr>
                <a:t>Sắp xếp là việc phân loại đồ vật, dữ liệu vào các nhóm sao cho</a:t>
              </a:r>
              <a:endParaRPr/>
            </a:p>
            <a:p>
              <a:pPr indent="0" lvl="0" marL="0" marR="0" rtl="0" algn="ctr">
                <a:lnSpc>
                  <a:spcPct val="135000"/>
                </a:lnSpc>
                <a:spcBef>
                  <a:spcPts val="0"/>
                </a:spcBef>
                <a:spcAft>
                  <a:spcPts val="0"/>
                </a:spcAft>
                <a:buNone/>
              </a:pPr>
              <a:r>
                <a:rPr b="1" i="0" lang="en-US" sz="2200" u="none" cap="none" strike="noStrike">
                  <a:solidFill>
                    <a:srgbClr val="F03C69"/>
                  </a:solidFill>
                  <a:latin typeface="Arial"/>
                  <a:ea typeface="Arial"/>
                  <a:cs typeface="Arial"/>
                  <a:sym typeface="Arial"/>
                </a:rPr>
                <a:t>đồ vật, dữ liệu trong mỗi nhóm có một số đặc điểm chung.</a:t>
              </a:r>
              <a:endParaRPr/>
            </a:p>
          </p:txBody>
        </p:sp>
      </p:grpSp>
      <p:pic>
        <p:nvPicPr>
          <p:cNvPr id="174" name="Google Shape;174;p12"/>
          <p:cNvPicPr preferRelativeResize="0"/>
          <p:nvPr/>
        </p:nvPicPr>
        <p:blipFill rotWithShape="1">
          <a:blip r:embed="rId4">
            <a:alphaModFix/>
          </a:blip>
          <a:srcRect b="0" l="0" r="0" t="0"/>
          <a:stretch/>
        </p:blipFill>
        <p:spPr>
          <a:xfrm>
            <a:off x="714902" y="2288783"/>
            <a:ext cx="897917" cy="883996"/>
          </a:xfrm>
          <a:prstGeom prst="rect">
            <a:avLst/>
          </a:prstGeom>
          <a:noFill/>
          <a:ln>
            <a:noFill/>
          </a:ln>
        </p:spPr>
      </p:pic>
      <p:sp>
        <p:nvSpPr>
          <p:cNvPr id="175" name="Google Shape;175;p12"/>
          <p:cNvSpPr/>
          <p:nvPr/>
        </p:nvSpPr>
        <p:spPr>
          <a:xfrm>
            <a:off x="1713210" y="2401166"/>
            <a:ext cx="9315124" cy="533223"/>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1. </a:t>
            </a:r>
            <a:r>
              <a:rPr b="0" i="0" lang="en-US" sz="2200" u="none" cap="none" strike="noStrike">
                <a:solidFill>
                  <a:schemeClr val="dk1"/>
                </a:solidFill>
                <a:latin typeface="Arial"/>
                <a:ea typeface="Arial"/>
                <a:cs typeface="Arial"/>
                <a:sym typeface="Arial"/>
              </a:rPr>
              <a:t>Em hãy sắp xếp sách lên giá sách cho hợp lí.</a:t>
            </a:r>
            <a:endParaRPr/>
          </a:p>
        </p:txBody>
      </p:sp>
      <p:pic>
        <p:nvPicPr>
          <p:cNvPr id="176" name="Google Shape;176;p12"/>
          <p:cNvPicPr preferRelativeResize="0"/>
          <p:nvPr/>
        </p:nvPicPr>
        <p:blipFill rotWithShape="1">
          <a:blip r:embed="rId5">
            <a:alphaModFix/>
          </a:blip>
          <a:srcRect b="0" l="0" r="0" t="0"/>
          <a:stretch/>
        </p:blipFill>
        <p:spPr>
          <a:xfrm>
            <a:off x="5690738" y="3168657"/>
            <a:ext cx="3813481" cy="3292173"/>
          </a:xfrm>
          <a:prstGeom prst="rect">
            <a:avLst/>
          </a:prstGeom>
          <a:noFill/>
          <a:ln>
            <a:noFill/>
          </a:ln>
        </p:spPr>
      </p:pic>
      <p:pic>
        <p:nvPicPr>
          <p:cNvPr id="177" name="Google Shape;177;p12"/>
          <p:cNvPicPr preferRelativeResize="0"/>
          <p:nvPr/>
        </p:nvPicPr>
        <p:blipFill rotWithShape="1">
          <a:blip r:embed="rId6">
            <a:alphaModFix/>
          </a:blip>
          <a:srcRect b="0" l="0" r="0" t="0"/>
          <a:stretch/>
        </p:blipFill>
        <p:spPr>
          <a:xfrm>
            <a:off x="2052446" y="3923612"/>
            <a:ext cx="3153400" cy="2537218"/>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500"/>
                                        <p:tgtEl>
                                          <p:spTgt spid="177"/>
                                        </p:tgtEl>
                                        <p:attrNameLst>
                                          <p:attrName>ppt_w</p:attrName>
                                        </p:attrNameLst>
                                      </p:cBhvr>
                                      <p:tavLst>
                                        <p:tav fmla="" tm="0">
                                          <p:val>
                                            <p:strVal val="0"/>
                                          </p:val>
                                        </p:tav>
                                        <p:tav fmla="" tm="100000">
                                          <p:val>
                                            <p:strVal val="#ppt_w"/>
                                          </p:val>
                                        </p:tav>
                                      </p:tavLst>
                                    </p:anim>
                                    <p:anim calcmode="lin" valueType="num">
                                      <p:cBhvr additive="base">
                                        <p:cTn dur="500"/>
                                        <p:tgtEl>
                                          <p:spTgt spid="17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500"/>
                                        <p:tgtEl>
                                          <p:spTgt spid="176"/>
                                        </p:tgtEl>
                                        <p:attrNameLst>
                                          <p:attrName>ppt_w</p:attrName>
                                        </p:attrNameLst>
                                      </p:cBhvr>
                                      <p:tavLst>
                                        <p:tav fmla="" tm="0">
                                          <p:val>
                                            <p:strVal val="0"/>
                                          </p:val>
                                        </p:tav>
                                        <p:tav fmla="" tm="100000">
                                          <p:val>
                                            <p:strVal val="#ppt_w"/>
                                          </p:val>
                                        </p:tav>
                                      </p:tavLst>
                                    </p:anim>
                                    <p:anim calcmode="lin" valueType="num">
                                      <p:cBhvr additive="base">
                                        <p:cTn dur="500"/>
                                        <p:tgtEl>
                                          <p:spTgt spid="17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13"/>
          <p:cNvPicPr preferRelativeResize="0"/>
          <p:nvPr/>
        </p:nvPicPr>
        <p:blipFill rotWithShape="1">
          <a:blip r:embed="rId3">
            <a:alphaModFix/>
          </a:blip>
          <a:srcRect b="0" l="0" r="0" t="0"/>
          <a:stretch/>
        </p:blipFill>
        <p:spPr>
          <a:xfrm>
            <a:off x="2137067" y="1599021"/>
            <a:ext cx="7917866" cy="3223539"/>
          </a:xfrm>
          <a:prstGeom prst="rect">
            <a:avLst/>
          </a:prstGeom>
          <a:noFill/>
          <a:ln>
            <a:noFill/>
          </a:ln>
        </p:spPr>
      </p:pic>
      <p:sp>
        <p:nvSpPr>
          <p:cNvPr id="183" name="Google Shape;183;p13"/>
          <p:cNvSpPr/>
          <p:nvPr/>
        </p:nvSpPr>
        <p:spPr>
          <a:xfrm>
            <a:off x="551805" y="435240"/>
            <a:ext cx="11088390" cy="10361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2. </a:t>
            </a:r>
            <a:r>
              <a:rPr b="0" i="0" lang="en-US" sz="2200" u="none" cap="none" strike="noStrike">
                <a:solidFill>
                  <a:schemeClr val="dk1"/>
                </a:solidFill>
                <a:latin typeface="Arial"/>
                <a:ea typeface="Arial"/>
                <a:cs typeface="Arial"/>
                <a:sym typeface="Arial"/>
              </a:rPr>
              <a:t>Trong mỗi nhóm dưới đây, bạn An đã sắp xếp một đồ chơi không phù hợp vào nhóm. Em hãy giúp bạn An chỉ ra đồ chơi đó nhé.</a:t>
            </a:r>
            <a:endParaRPr/>
          </a:p>
        </p:txBody>
      </p:sp>
      <p:pic>
        <p:nvPicPr>
          <p:cNvPr descr="Logo&#10;&#10;Description automatically generated" id="184" name="Google Shape;184;p13"/>
          <p:cNvPicPr preferRelativeResize="0"/>
          <p:nvPr/>
        </p:nvPicPr>
        <p:blipFill rotWithShape="1">
          <a:blip r:embed="rId4">
            <a:alphaModFix/>
          </a:blip>
          <a:srcRect b="0" l="0" r="0" t="0"/>
          <a:stretch/>
        </p:blipFill>
        <p:spPr>
          <a:xfrm>
            <a:off x="6682203" y="1844266"/>
            <a:ext cx="884993" cy="785813"/>
          </a:xfrm>
          <a:prstGeom prst="rect">
            <a:avLst/>
          </a:prstGeom>
          <a:noFill/>
          <a:ln>
            <a:noFill/>
          </a:ln>
        </p:spPr>
      </p:pic>
      <p:pic>
        <p:nvPicPr>
          <p:cNvPr descr="Logo&#10;&#10;Description automatically generated" id="185" name="Google Shape;185;p13"/>
          <p:cNvPicPr preferRelativeResize="0"/>
          <p:nvPr/>
        </p:nvPicPr>
        <p:blipFill rotWithShape="1">
          <a:blip r:embed="rId4">
            <a:alphaModFix/>
          </a:blip>
          <a:srcRect b="0" l="0" r="0" t="0"/>
          <a:stretch/>
        </p:blipFill>
        <p:spPr>
          <a:xfrm>
            <a:off x="5452612" y="2734421"/>
            <a:ext cx="884993" cy="785813"/>
          </a:xfrm>
          <a:prstGeom prst="rect">
            <a:avLst/>
          </a:prstGeom>
          <a:noFill/>
          <a:ln>
            <a:noFill/>
          </a:ln>
        </p:spPr>
      </p:pic>
      <p:pic>
        <p:nvPicPr>
          <p:cNvPr descr="Logo&#10;&#10;Description automatically generated" id="186" name="Google Shape;186;p13"/>
          <p:cNvPicPr preferRelativeResize="0"/>
          <p:nvPr/>
        </p:nvPicPr>
        <p:blipFill rotWithShape="1">
          <a:blip r:embed="rId4">
            <a:alphaModFix/>
          </a:blip>
          <a:srcRect b="0" l="0" r="0" t="0"/>
          <a:stretch/>
        </p:blipFill>
        <p:spPr>
          <a:xfrm>
            <a:off x="7863303" y="3721557"/>
            <a:ext cx="884993" cy="785813"/>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