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5" r:id="rId2"/>
    <p:sldId id="289" r:id="rId3"/>
    <p:sldId id="293" r:id="rId4"/>
    <p:sldId id="288" r:id="rId5"/>
    <p:sldId id="291" r:id="rId6"/>
    <p:sldId id="261" r:id="rId7"/>
    <p:sldId id="263" r:id="rId8"/>
    <p:sldId id="295" r:id="rId9"/>
    <p:sldId id="296" r:id="rId10"/>
    <p:sldId id="297" r:id="rId11"/>
    <p:sldId id="275" r:id="rId12"/>
    <p:sldId id="271" r:id="rId13"/>
    <p:sldId id="284" r:id="rId14"/>
    <p:sldId id="283" r:id="rId15"/>
    <p:sldId id="272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39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A3BA6-DFF5-4C04-AD1C-388AE927EAC4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20D62-4DDB-48EC-AD17-CA9534079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0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B72DA1-59C9-42B2-8709-DC2C87C156E0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97AD575-CD49-4D8D-B7EB-D2A0202EE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97AD575-CD49-4D8D-B7EB-D2A0202EE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97AD575-CD49-4D8D-B7EB-D2A0202EE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FAD0FC-8AF8-4E74-A972-D94F82FFCF2D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7AD575-CD49-4D8D-B7EB-D2A0202EE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imaatjes.nl/plaatjes/nieuwjaar/3/nieuwjaar37.gif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1749"/>
          <p:cNvSpPr>
            <a:spLocks noChangeArrowheads="1" noChangeShapeType="1" noTextEdit="1"/>
          </p:cNvSpPr>
          <p:nvPr/>
        </p:nvSpPr>
        <p:spPr bwMode="auto">
          <a:xfrm>
            <a:off x="1016000" y="1683656"/>
            <a:ext cx="10160000" cy="6088743"/>
          </a:xfrm>
          <a:prstGeom prst="rect">
            <a:avLst/>
          </a:prstGeom>
        </p:spPr>
        <p:txBody>
          <a:bodyPr spcFirstLastPara="1" wrap="none" lIns="117226" tIns="58613" rIns="117226" bIns="58613" fromWordArt="1">
            <a:prstTxWarp prst="textArchUp">
              <a:avLst>
                <a:gd name="adj" fmla="val 10812039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52" name="Picture 31750" descr="pretty_flower_red_h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2568" y="5452111"/>
            <a:ext cx="2239433" cy="14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1751" descr="pretty_flower_yellow_h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3200" y="2362200"/>
            <a:ext cx="2144184" cy="164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1752" descr="pretty_flower_orange_h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3200" y="1"/>
            <a:ext cx="182033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31753" descr="pretty_flower_purple_h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53600" y="1"/>
            <a:ext cx="2032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1754" descr="pretty_flower_red_h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44116"/>
            <a:ext cx="1930400" cy="171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31755" descr="pretty_flower_yellow_h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6400" y="5217796"/>
            <a:ext cx="2144184" cy="164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Rectangle 23"/>
          <p:cNvSpPr>
            <a:spLocks noChangeArrowheads="1"/>
          </p:cNvSpPr>
          <p:nvPr/>
        </p:nvSpPr>
        <p:spPr bwMode="auto">
          <a:xfrm>
            <a:off x="1161143" y="931356"/>
            <a:ext cx="9564914" cy="91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en-US" sz="5200" b="1" dirty="0" err="1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Trường</a:t>
            </a:r>
            <a:r>
              <a:rPr lang="en-US" altLang="en-US" sz="5200" b="1" dirty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5200" b="1" dirty="0" err="1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Tiểu</a:t>
            </a:r>
            <a:r>
              <a:rPr lang="en-US" altLang="en-US" sz="5200" b="1" dirty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5200" b="1" dirty="0" err="1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học</a:t>
            </a:r>
            <a:r>
              <a:rPr lang="en-US" altLang="en-US" sz="5200" b="1" dirty="0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5200" b="1" dirty="0" err="1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Hội</a:t>
            </a:r>
            <a:r>
              <a:rPr lang="en-US" altLang="en-US" sz="5200" b="1" dirty="0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5200" b="1" dirty="0" err="1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Nghĩa</a:t>
            </a:r>
            <a:endParaRPr lang="en-US" altLang="en-US" sz="5200" b="1" dirty="0">
              <a:solidFill>
                <a:srgbClr val="FF0000"/>
              </a:solidFill>
              <a:latin typeface=".VnClarendonH" pitchFamily="34" charset="0"/>
              <a:cs typeface="Times New Roman" pitchFamily="18" charset="0"/>
            </a:endParaRPr>
          </a:p>
        </p:txBody>
      </p:sp>
      <p:pic>
        <p:nvPicPr>
          <p:cNvPr id="2061" name="Picture 12" descr="nieuwjaar37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47200" y="3505200"/>
            <a:ext cx="17272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2" descr="nieuwjaar37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3429000"/>
            <a:ext cx="1625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1752" descr="pretty_flower_orange_h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3200" y="1"/>
            <a:ext cx="182033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31753" descr="pretty_flower_purple_h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53600" y="1"/>
            <a:ext cx="2032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31750" descr="pretty_flower_red_h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2568" y="5452111"/>
            <a:ext cx="2239433" cy="14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31752" descr="pretty_flower_orange_h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3200" y="1"/>
            <a:ext cx="182033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31753" descr="pretty_flower_purple_h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53600" y="1"/>
            <a:ext cx="2032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1755" descr="pretty_flower_yellow_h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6400" y="5217796"/>
            <a:ext cx="2144184" cy="164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31750" descr="pretty_flower_red_h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2568" y="5452111"/>
            <a:ext cx="2239433" cy="14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31752" descr="pretty_flower_orange_h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3200" y="1"/>
            <a:ext cx="182033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31753" descr="pretty_flower_purple_h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53600" y="1"/>
            <a:ext cx="2032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537712" y="2959963"/>
            <a:ext cx="447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Môn</a:t>
            </a:r>
            <a:r>
              <a:rPr lang="en-US" sz="5400" b="1" dirty="0" smtClean="0">
                <a:solidFill>
                  <a:srgbClr val="FF0000"/>
                </a:solidFill>
              </a:rPr>
              <a:t>: Tin </a:t>
            </a:r>
            <a:r>
              <a:rPr lang="en-US" sz="5400" b="1" dirty="0" err="1" smtClean="0">
                <a:solidFill>
                  <a:srgbClr val="FF0000"/>
                </a:solidFill>
              </a:rPr>
              <a:t>học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Lớp</a:t>
            </a:r>
            <a:r>
              <a:rPr lang="en-US" sz="5400" b="1" dirty="0" smtClean="0">
                <a:solidFill>
                  <a:srgbClr val="FF0000"/>
                </a:solidFill>
              </a:rPr>
              <a:t> 3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40432" y="5452111"/>
            <a:ext cx="6454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Lê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</a:rPr>
              <a:t> Minh </a:t>
            </a:r>
            <a:r>
              <a:rPr lang="en-US" sz="3600" b="1" dirty="0" err="1" smtClean="0">
                <a:solidFill>
                  <a:srgbClr val="FF0000"/>
                </a:solidFill>
              </a:rPr>
              <a:t>Hòa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235200" y="2133601"/>
            <a:ext cx="27767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- Chọn cỡ chữ:</a:t>
            </a:r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en-US"/>
          </a:p>
        </p:txBody>
      </p:sp>
      <p:pic>
        <p:nvPicPr>
          <p:cNvPr id="1024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6" r="73077" b="48384"/>
          <a:stretch>
            <a:fillRect/>
          </a:stretch>
        </p:blipFill>
        <p:spPr bwMode="auto">
          <a:xfrm>
            <a:off x="3149600" y="2667000"/>
            <a:ext cx="660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8737600" y="2819400"/>
            <a:ext cx="10160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3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294228"/>
            <a:ext cx="11582400" cy="25603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515F3"/>
                </a:solidFill>
              </a:rPr>
              <a:t/>
            </a:r>
            <a:br>
              <a:rPr lang="en-US" dirty="0" smtClean="0">
                <a:solidFill>
                  <a:srgbClr val="1515F3"/>
                </a:solidFill>
              </a:rPr>
            </a:br>
            <a:r>
              <a:rPr lang="en-US" dirty="0" smtClean="0">
                <a:solidFill>
                  <a:srgbClr val="1515F3"/>
                </a:solidFill>
              </a:rPr>
              <a:t>b. </a:t>
            </a:r>
            <a:r>
              <a:rPr lang="en-US" dirty="0" err="1" smtClean="0">
                <a:solidFill>
                  <a:srgbClr val="1515F3"/>
                </a:solidFill>
              </a:rPr>
              <a:t>Thực</a:t>
            </a:r>
            <a:r>
              <a:rPr lang="en-US" dirty="0" smtClean="0">
                <a:solidFill>
                  <a:srgbClr val="1515F3"/>
                </a:solidFill>
              </a:rPr>
              <a:t> </a:t>
            </a:r>
            <a:r>
              <a:rPr lang="en-US" dirty="0" err="1" smtClean="0">
                <a:solidFill>
                  <a:srgbClr val="1515F3"/>
                </a:solidFill>
              </a:rPr>
              <a:t>hiện</a:t>
            </a:r>
            <a:r>
              <a:rPr lang="en-US" dirty="0" smtClean="0">
                <a:solidFill>
                  <a:srgbClr val="1515F3"/>
                </a:solidFill>
              </a:rPr>
              <a:t> </a:t>
            </a:r>
            <a:r>
              <a:rPr lang="en-US" dirty="0" err="1" smtClean="0">
                <a:solidFill>
                  <a:srgbClr val="1515F3"/>
                </a:solidFill>
              </a:rPr>
              <a:t>các</a:t>
            </a:r>
            <a:r>
              <a:rPr lang="en-US" dirty="0" smtClean="0">
                <a:solidFill>
                  <a:srgbClr val="1515F3"/>
                </a:solidFill>
              </a:rPr>
              <a:t> </a:t>
            </a:r>
            <a:r>
              <a:rPr lang="en-US" dirty="0" err="1" smtClean="0">
                <a:solidFill>
                  <a:srgbClr val="1515F3"/>
                </a:solidFill>
              </a:rPr>
              <a:t>thao</a:t>
            </a:r>
            <a:r>
              <a:rPr lang="en-US" dirty="0" smtClean="0">
                <a:solidFill>
                  <a:srgbClr val="1515F3"/>
                </a:solidFill>
              </a:rPr>
              <a:t> </a:t>
            </a:r>
            <a:r>
              <a:rPr lang="en-US" dirty="0" err="1" smtClean="0">
                <a:solidFill>
                  <a:srgbClr val="1515F3"/>
                </a:solidFill>
              </a:rPr>
              <a:t>tác</a:t>
            </a:r>
            <a:r>
              <a:rPr lang="en-US" dirty="0" smtClean="0">
                <a:solidFill>
                  <a:srgbClr val="1515F3"/>
                </a:solidFill>
              </a:rPr>
              <a:t> ở </a:t>
            </a:r>
            <a:r>
              <a:rPr lang="en-US" dirty="0" err="1" smtClean="0">
                <a:solidFill>
                  <a:srgbClr val="1515F3"/>
                </a:solidFill>
              </a:rPr>
              <a:t>cột</a:t>
            </a:r>
            <a:r>
              <a:rPr lang="en-US" dirty="0" smtClean="0">
                <a:solidFill>
                  <a:srgbClr val="1515F3"/>
                </a:solidFill>
              </a:rPr>
              <a:t> “</a:t>
            </a:r>
            <a:r>
              <a:rPr lang="en-US" dirty="0" err="1" smtClean="0">
                <a:solidFill>
                  <a:srgbClr val="1515F3"/>
                </a:solidFill>
              </a:rPr>
              <a:t>Thao</a:t>
            </a:r>
            <a:r>
              <a:rPr lang="en-US" dirty="0" smtClean="0">
                <a:solidFill>
                  <a:srgbClr val="1515F3"/>
                </a:solidFill>
              </a:rPr>
              <a:t> </a:t>
            </a:r>
            <a:r>
              <a:rPr lang="en-US" dirty="0" err="1" smtClean="0">
                <a:solidFill>
                  <a:srgbClr val="1515F3"/>
                </a:solidFill>
              </a:rPr>
              <a:t>tác</a:t>
            </a:r>
            <a:r>
              <a:rPr lang="en-US" dirty="0" smtClean="0">
                <a:solidFill>
                  <a:srgbClr val="1515F3"/>
                </a:solidFill>
              </a:rPr>
              <a:t>”, </a:t>
            </a:r>
            <a:r>
              <a:rPr lang="en-US" dirty="0" err="1" smtClean="0">
                <a:solidFill>
                  <a:srgbClr val="1515F3"/>
                </a:solidFill>
              </a:rPr>
              <a:t>sau</a:t>
            </a:r>
            <a:r>
              <a:rPr lang="en-US" dirty="0" smtClean="0">
                <a:solidFill>
                  <a:srgbClr val="1515F3"/>
                </a:solidFill>
              </a:rPr>
              <a:t> </a:t>
            </a:r>
            <a:r>
              <a:rPr lang="en-US" dirty="0" err="1" smtClean="0">
                <a:solidFill>
                  <a:srgbClr val="1515F3"/>
                </a:solidFill>
              </a:rPr>
              <a:t>đó</a:t>
            </a:r>
            <a:r>
              <a:rPr lang="en-US" dirty="0" smtClean="0">
                <a:solidFill>
                  <a:srgbClr val="1515F3"/>
                </a:solidFill>
              </a:rPr>
              <a:t> </a:t>
            </a:r>
            <a:r>
              <a:rPr lang="en-US" dirty="0" err="1" smtClean="0">
                <a:solidFill>
                  <a:srgbClr val="1515F3"/>
                </a:solidFill>
              </a:rPr>
              <a:t>quan</a:t>
            </a:r>
            <a:r>
              <a:rPr lang="en-US" dirty="0" smtClean="0">
                <a:solidFill>
                  <a:srgbClr val="1515F3"/>
                </a:solidFill>
              </a:rPr>
              <a:t> </a:t>
            </a:r>
            <a:r>
              <a:rPr lang="en-US" dirty="0" err="1" smtClean="0">
                <a:solidFill>
                  <a:srgbClr val="1515F3"/>
                </a:solidFill>
              </a:rPr>
              <a:t>sát</a:t>
            </a:r>
            <a:r>
              <a:rPr lang="en-US" dirty="0" smtClean="0">
                <a:solidFill>
                  <a:srgbClr val="1515F3"/>
                </a:solidFill>
              </a:rPr>
              <a:t> </a:t>
            </a:r>
            <a:r>
              <a:rPr lang="en-US" dirty="0" err="1" smtClean="0">
                <a:solidFill>
                  <a:srgbClr val="1515F3"/>
                </a:solidFill>
              </a:rPr>
              <a:t>thay</a:t>
            </a:r>
            <a:r>
              <a:rPr lang="en-US" dirty="0" smtClean="0">
                <a:solidFill>
                  <a:srgbClr val="1515F3"/>
                </a:solidFill>
              </a:rPr>
              <a:t> </a:t>
            </a:r>
            <a:r>
              <a:rPr lang="en-US" dirty="0" err="1" smtClean="0">
                <a:solidFill>
                  <a:srgbClr val="1515F3"/>
                </a:solidFill>
              </a:rPr>
              <a:t>đổi</a:t>
            </a:r>
            <a:r>
              <a:rPr lang="en-US" dirty="0" smtClean="0">
                <a:solidFill>
                  <a:srgbClr val="1515F3"/>
                </a:solidFill>
              </a:rPr>
              <a:t> </a:t>
            </a:r>
            <a:r>
              <a:rPr lang="en-US" dirty="0" err="1" smtClean="0">
                <a:solidFill>
                  <a:srgbClr val="1515F3"/>
                </a:solidFill>
              </a:rPr>
              <a:t>trên</a:t>
            </a:r>
            <a:r>
              <a:rPr lang="en-US" dirty="0" smtClean="0">
                <a:solidFill>
                  <a:srgbClr val="1515F3"/>
                </a:solidFill>
              </a:rPr>
              <a:t> </a:t>
            </a:r>
            <a:r>
              <a:rPr lang="en-US" dirty="0" err="1" smtClean="0">
                <a:solidFill>
                  <a:srgbClr val="1515F3"/>
                </a:solidFill>
              </a:rPr>
              <a:t>màn</a:t>
            </a:r>
            <a:r>
              <a:rPr lang="en-US" dirty="0" smtClean="0">
                <a:solidFill>
                  <a:srgbClr val="1515F3"/>
                </a:solidFill>
              </a:rPr>
              <a:t> </a:t>
            </a:r>
            <a:r>
              <a:rPr lang="en-US" dirty="0" err="1" smtClean="0">
                <a:solidFill>
                  <a:srgbClr val="1515F3"/>
                </a:solidFill>
              </a:rPr>
              <a:t>hình</a:t>
            </a:r>
            <a:r>
              <a:rPr lang="en-US" dirty="0" smtClean="0">
                <a:solidFill>
                  <a:srgbClr val="1515F3"/>
                </a:solidFill>
              </a:rPr>
              <a:t>, </a:t>
            </a:r>
            <a:r>
              <a:rPr lang="en-US" dirty="0" err="1" smtClean="0">
                <a:solidFill>
                  <a:srgbClr val="1515F3"/>
                </a:solidFill>
              </a:rPr>
              <a:t>điền</a:t>
            </a:r>
            <a:r>
              <a:rPr lang="en-US" dirty="0" smtClean="0">
                <a:solidFill>
                  <a:srgbClr val="1515F3"/>
                </a:solidFill>
              </a:rPr>
              <a:t> </a:t>
            </a:r>
            <a:r>
              <a:rPr lang="en-US" dirty="0" err="1" smtClean="0">
                <a:solidFill>
                  <a:srgbClr val="1515F3"/>
                </a:solidFill>
              </a:rPr>
              <a:t>vào</a:t>
            </a:r>
            <a:r>
              <a:rPr lang="en-US" dirty="0" smtClean="0">
                <a:solidFill>
                  <a:srgbClr val="1515F3"/>
                </a:solidFill>
              </a:rPr>
              <a:t> </a:t>
            </a:r>
            <a:r>
              <a:rPr lang="en-US" dirty="0" err="1" smtClean="0">
                <a:solidFill>
                  <a:srgbClr val="1515F3"/>
                </a:solidFill>
              </a:rPr>
              <a:t>chỗ</a:t>
            </a:r>
            <a:r>
              <a:rPr lang="en-US" dirty="0" smtClean="0">
                <a:solidFill>
                  <a:srgbClr val="1515F3"/>
                </a:solidFill>
              </a:rPr>
              <a:t> (….) </a:t>
            </a:r>
            <a:r>
              <a:rPr lang="en-US" dirty="0" err="1" smtClean="0">
                <a:solidFill>
                  <a:srgbClr val="1515F3"/>
                </a:solidFill>
              </a:rPr>
              <a:t>để</a:t>
            </a:r>
            <a:r>
              <a:rPr lang="en-US" dirty="0" smtClean="0">
                <a:solidFill>
                  <a:srgbClr val="1515F3"/>
                </a:solidFill>
              </a:rPr>
              <a:t> </a:t>
            </a:r>
            <a:r>
              <a:rPr lang="en-US" dirty="0" err="1" smtClean="0">
                <a:solidFill>
                  <a:srgbClr val="1515F3"/>
                </a:solidFill>
              </a:rPr>
              <a:t>được</a:t>
            </a:r>
            <a:r>
              <a:rPr lang="en-US" dirty="0" smtClean="0">
                <a:solidFill>
                  <a:srgbClr val="1515F3"/>
                </a:solidFill>
              </a:rPr>
              <a:t> </a:t>
            </a:r>
            <a:r>
              <a:rPr lang="en-US" dirty="0" err="1" smtClean="0">
                <a:solidFill>
                  <a:srgbClr val="1515F3"/>
                </a:solidFill>
              </a:rPr>
              <a:t>câu</a:t>
            </a:r>
            <a:r>
              <a:rPr lang="en-US" dirty="0" smtClean="0">
                <a:solidFill>
                  <a:srgbClr val="1515F3"/>
                </a:solidFill>
              </a:rPr>
              <a:t> </a:t>
            </a:r>
            <a:r>
              <a:rPr lang="en-US" dirty="0" err="1" smtClean="0">
                <a:solidFill>
                  <a:srgbClr val="1515F3"/>
                </a:solidFill>
              </a:rPr>
              <a:t>đúng</a:t>
            </a:r>
            <a:r>
              <a:rPr lang="en-US" dirty="0" smtClean="0">
                <a:solidFill>
                  <a:srgbClr val="1515F3"/>
                </a:solidFill>
              </a:rPr>
              <a:t>?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sgk</a:t>
            </a:r>
            <a:r>
              <a:rPr lang="en-US" dirty="0" smtClean="0">
                <a:solidFill>
                  <a:schemeClr val="tx1"/>
                </a:solidFill>
              </a:rPr>
              <a:t>/ </a:t>
            </a:r>
            <a:r>
              <a:rPr lang="en-US" dirty="0" err="1" smtClean="0">
                <a:solidFill>
                  <a:schemeClr val="tx1"/>
                </a:solidFill>
              </a:rPr>
              <a:t>trang</a:t>
            </a:r>
            <a:r>
              <a:rPr lang="en-US" dirty="0" smtClean="0">
                <a:solidFill>
                  <a:schemeClr val="tx1"/>
                </a:solidFill>
              </a:rPr>
              <a:t> 73)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181685" y="407963"/>
            <a:ext cx="93690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0000"/>
                </a:solidFill>
              </a:rPr>
              <a:t>3. </a:t>
            </a:r>
            <a:r>
              <a:rPr lang="en-US" sz="3600" b="1" dirty="0" err="1">
                <a:solidFill>
                  <a:srgbClr val="FF0000"/>
                </a:solidFill>
              </a:rPr>
              <a:t>Thay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đổi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phông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chữ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cỡ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một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phần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văn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bản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364566" y="2126549"/>
            <a:ext cx="100302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nl-NL" sz="3600" dirty="0">
                <a:solidFill>
                  <a:srgbClr val="0000FF"/>
                </a:solidFill>
              </a:rPr>
              <a:t>- Bước 1: Chọn phần văn bản </a:t>
            </a:r>
            <a:r>
              <a:rPr lang="nl-NL" sz="3600">
                <a:solidFill>
                  <a:srgbClr val="0000FF"/>
                </a:solidFill>
              </a:rPr>
              <a:t>cần </a:t>
            </a:r>
            <a:r>
              <a:rPr lang="nl-NL" sz="3600" smtClean="0">
                <a:solidFill>
                  <a:srgbClr val="0000FF"/>
                </a:solidFill>
              </a:rPr>
              <a:t>điều </a:t>
            </a:r>
            <a:r>
              <a:rPr lang="nl-NL" sz="3600" dirty="0">
                <a:solidFill>
                  <a:srgbClr val="0000FF"/>
                </a:solidFill>
              </a:rPr>
              <a:t>chỉnh bằng cách đưa con trỏ đến đầu phần văn bản, nhấn giữ nút trái chuột, kéo đến cuối phần văn bản rồi thả nút chuột</a:t>
            </a:r>
            <a:r>
              <a:rPr lang="nl-NL" sz="2800" dirty="0">
                <a:solidFill>
                  <a:srgbClr val="0000FF"/>
                </a:solidFill>
              </a:rPr>
              <a:t>.</a:t>
            </a:r>
            <a:endParaRPr lang="vi-VN" sz="2800" dirty="0">
              <a:solidFill>
                <a:srgbClr val="0000FF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390463" y="4698609"/>
            <a:ext cx="100887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nl-NL" sz="3600" dirty="0">
                <a:solidFill>
                  <a:srgbClr val="0000FF"/>
                </a:solidFill>
              </a:rPr>
              <a:t>-</a:t>
            </a:r>
            <a:r>
              <a:rPr lang="nl-NL" sz="2800" dirty="0">
                <a:solidFill>
                  <a:srgbClr val="0000FF"/>
                </a:solidFill>
              </a:rPr>
              <a:t> </a:t>
            </a:r>
            <a:r>
              <a:rPr lang="nl-NL" sz="3600" dirty="0">
                <a:solidFill>
                  <a:srgbClr val="0000FF"/>
                </a:solidFill>
              </a:rPr>
              <a:t>Bước 2: Chọn phông chữ, cỡ chữ cho phần văn bản đã chọn.</a:t>
            </a:r>
            <a:endParaRPr lang="vi-VN" sz="3600" dirty="0">
              <a:solidFill>
                <a:srgbClr val="0000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42536" y="1828800"/>
            <a:ext cx="10860259" cy="485335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5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3" y="1110712"/>
            <a:ext cx="10515600" cy="1325563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  <a:sym typeface="Wingdings" pitchFamily="2" charset="2"/>
              </a:rPr>
              <a:t>?Có mấy cách để thay đổi phông chữ, cỡ chữ trong văn bản?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2" descr="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7866" y="5989320"/>
            <a:ext cx="1631951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2" descr="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0051" y="5989320"/>
            <a:ext cx="1631949" cy="8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2" descr="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1" y="5989320"/>
            <a:ext cx="1631951" cy="8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576454" y="-82021"/>
            <a:ext cx="1533526" cy="169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85" y="1"/>
            <a:ext cx="1272116" cy="152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-365760" y="902208"/>
            <a:ext cx="12557760" cy="5760720"/>
          </a:xfrm>
          <a:prstGeom prst="cloudCallout">
            <a:avLst>
              <a:gd name="adj1" fmla="val -46921"/>
              <a:gd name="adj2" fmla="val 6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17226" tIns="58613" rIns="117226" bIns="58613"/>
          <a:lstStyle/>
          <a:p>
            <a:pPr algn="just">
              <a:buFont typeface="Wingdings" pitchFamily="2" charset="2"/>
              <a:buChar char="v"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sym typeface="Wingdings" pitchFamily="2" charset="2"/>
              </a:rPr>
              <a:t>Có</a:t>
            </a:r>
            <a:r>
              <a:rPr lang="en-US" sz="36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sym typeface="Wingdings" pitchFamily="2" charset="2"/>
              </a:rPr>
              <a:t>hai</a:t>
            </a:r>
            <a:r>
              <a:rPr lang="en-US" sz="36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sym typeface="Wingdings" pitchFamily="2" charset="2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sym typeface="Wingdings" pitchFamily="2" charset="2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sym typeface="Wingdings" pitchFamily="2" charset="2"/>
              </a:rPr>
              <a:t>thay</a:t>
            </a:r>
            <a:r>
              <a:rPr lang="en-US" sz="36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sym typeface="Wingdings" pitchFamily="2" charset="2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sym typeface="Wingdings" pitchFamily="2" charset="2"/>
              </a:rPr>
              <a:t>phông</a:t>
            </a:r>
            <a:r>
              <a:rPr lang="en-US" sz="36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sym typeface="Wingdings" pitchFamily="2" charset="2"/>
              </a:rPr>
              <a:t>chữ</a:t>
            </a:r>
            <a:r>
              <a:rPr lang="en-US" sz="3600" b="1" dirty="0">
                <a:solidFill>
                  <a:srgbClr val="C00000"/>
                </a:solidFill>
                <a:sym typeface="Wingdings" pitchFamily="2" charset="2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sym typeface="Wingdings" pitchFamily="2" charset="2"/>
              </a:rPr>
              <a:t>cỡ</a:t>
            </a:r>
            <a:r>
              <a:rPr lang="en-US" sz="36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sym typeface="Wingdings" pitchFamily="2" charset="2"/>
              </a:rPr>
              <a:t>chữ</a:t>
            </a:r>
            <a:r>
              <a:rPr lang="en-US" sz="36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sym typeface="Wingdings" pitchFamily="2" charset="2"/>
              </a:rPr>
              <a:t>trong</a:t>
            </a:r>
            <a:r>
              <a:rPr lang="en-US" sz="36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sym typeface="Wingdings" pitchFamily="2" charset="2"/>
              </a:rPr>
              <a:t>văn</a:t>
            </a:r>
            <a:r>
              <a:rPr lang="en-US" sz="36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sym typeface="Wingdings" pitchFamily="2" charset="2"/>
              </a:rPr>
              <a:t>bản</a:t>
            </a:r>
            <a:r>
              <a:rPr lang="en-US" sz="3600" b="1" dirty="0">
                <a:solidFill>
                  <a:srgbClr val="C00000"/>
                </a:solidFill>
                <a:sym typeface="Wingdings" pitchFamily="2" charset="2"/>
              </a:rPr>
              <a:t>:</a:t>
            </a:r>
          </a:p>
          <a:p>
            <a:pPr algn="just">
              <a:buFont typeface="Wingdings" pitchFamily="2" charset="2"/>
              <a:buNone/>
            </a:pP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-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Cách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1: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Chọn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phông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chữ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,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cỡ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chữ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rồi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gõ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nội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dung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văn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bản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.</a:t>
            </a:r>
          </a:p>
          <a:p>
            <a:pPr algn="just"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1515F3"/>
                </a:solidFill>
                <a:sym typeface="Wingdings" pitchFamily="2" charset="2"/>
              </a:rPr>
              <a:t>- </a:t>
            </a:r>
            <a:r>
              <a:rPr lang="en-US" sz="3600" b="1" i="1" dirty="0" err="1" smtClean="0">
                <a:solidFill>
                  <a:srgbClr val="1515F3"/>
                </a:solidFill>
                <a:sym typeface="Wingdings" pitchFamily="2" charset="2"/>
              </a:rPr>
              <a:t>Cách</a:t>
            </a:r>
            <a:r>
              <a:rPr lang="en-US" sz="3600" b="1" i="1" dirty="0" smtClean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2: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Gõ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nội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dung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văn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bản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,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chọn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phần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văn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bản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muốn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thay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đổi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rồi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chọn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phông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chữ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,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cỡ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chữ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cho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phần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smtClean="0">
                <a:solidFill>
                  <a:srgbClr val="1515F3"/>
                </a:solidFill>
                <a:sym typeface="Wingdings" pitchFamily="2" charset="2"/>
              </a:rPr>
              <a:t>     </a:t>
            </a:r>
          </a:p>
          <a:p>
            <a:pPr algn="just">
              <a:buFont typeface="Wingdings" pitchFamily="2" charset="2"/>
              <a:buNone/>
            </a:pPr>
            <a:r>
              <a:rPr lang="en-US" sz="3600" b="1" i="1" dirty="0" err="1" smtClean="0">
                <a:solidFill>
                  <a:srgbClr val="1515F3"/>
                </a:solidFill>
                <a:sym typeface="Wingdings" pitchFamily="2" charset="2"/>
              </a:rPr>
              <a:t>văn</a:t>
            </a:r>
            <a:r>
              <a:rPr lang="en-US" sz="3600" b="1" i="1" dirty="0" smtClean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bản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đã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1515F3"/>
                </a:solidFill>
                <a:sym typeface="Wingdings" pitchFamily="2" charset="2"/>
              </a:rPr>
              <a:t>chọn</a:t>
            </a:r>
            <a:r>
              <a:rPr lang="en-US" sz="3600" b="1" i="1" dirty="0">
                <a:solidFill>
                  <a:srgbClr val="1515F3"/>
                </a:solidFill>
                <a:sym typeface="Wingdings" pitchFamily="2" charset="2"/>
              </a:rPr>
              <a:t>.</a:t>
            </a:r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3352800" y="228600"/>
            <a:ext cx="5486400" cy="1097280"/>
          </a:xfrm>
          <a:prstGeom prst="horizontalScroll">
            <a:avLst>
              <a:gd name="adj" fmla="val 12500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7226" tIns="58613" rIns="117226" bIns="58613" anchor="ctr"/>
          <a:lstStyle/>
          <a:p>
            <a:pPr algn="ctr"/>
            <a:r>
              <a:rPr lang="en-US" sz="4100" b="1">
                <a:solidFill>
                  <a:srgbClr val="FF0000"/>
                </a:solidFill>
                <a:latin typeface="Times New Roman" pitchFamily="18" charset="0"/>
              </a:rPr>
              <a:t>GHI NHỚ</a:t>
            </a:r>
          </a:p>
        </p:txBody>
      </p:sp>
      <p:pic>
        <p:nvPicPr>
          <p:cNvPr id="9225" name="Picture 92" descr="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7866" y="5989320"/>
            <a:ext cx="1631951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92" descr="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0051" y="5989320"/>
            <a:ext cx="1631949" cy="8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85" y="1"/>
            <a:ext cx="1272116" cy="152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3038621" y="0"/>
            <a:ext cx="4776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402041"/>
              </p:ext>
            </p:extLst>
          </p:nvPr>
        </p:nvGraphicFramePr>
        <p:xfrm>
          <a:off x="1" y="1364566"/>
          <a:ext cx="121920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0513"/>
                <a:gridCol w="6081487"/>
              </a:tblGrid>
              <a:tr h="4703278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3000" dirty="0" smtClean="0">
                        <a:solidFill>
                          <a:srgbClr val="1515F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thềm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líu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</a:t>
                      </a:r>
                    </a:p>
                    <a:p>
                      <a:endParaRPr lang="en-US" sz="3000" dirty="0" smtClean="0">
                        <a:solidFill>
                          <a:srgbClr val="1515F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nàng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endParaRPr lang="en-US" sz="3000" dirty="0" smtClean="0">
                        <a:solidFill>
                          <a:srgbClr val="1515F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000" dirty="0" smtClean="0">
                        <a:solidFill>
                          <a:srgbClr val="1515F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ta, </a:t>
                      </a:r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en-US" sz="3000" dirty="0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1515F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xong</a:t>
                      </a:r>
                      <a:endParaRPr lang="en-US" sz="3000" dirty="0" smtClean="0">
                        <a:solidFill>
                          <a:srgbClr val="1515F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Phông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Times New Roman,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Phông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Arial,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Phông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Times New Roman,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4: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Phông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Arial,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18.</a:t>
                      </a:r>
                    </a:p>
                    <a:p>
                      <a:endParaRPr lang="en-US" sz="2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9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D:\giao an dien tu\My Pictures\khung\hinhnen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89884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22532" name="WordArt 7"/>
          <p:cNvSpPr>
            <a:spLocks noChangeArrowheads="1" noChangeShapeType="1" noTextEdit="1"/>
          </p:cNvSpPr>
          <p:nvPr/>
        </p:nvSpPr>
        <p:spPr bwMode="auto">
          <a:xfrm>
            <a:off x="1167343" y="684658"/>
            <a:ext cx="9855200" cy="2085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spc="96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TỐT</a:t>
            </a:r>
          </a:p>
          <a:p>
            <a:pPr algn="ctr"/>
            <a:endParaRPr lang="en-US" sz="4800" b="1" kern="10" spc="960" dirty="0">
              <a:ln w="9525">
                <a:solidFill>
                  <a:srgbClr val="CC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139482"/>
            <a:ext cx="8920480" cy="1125416"/>
          </a:xfrm>
        </p:spPr>
        <p:txBody>
          <a:bodyPr>
            <a:normAutofit/>
          </a:bodyPr>
          <a:lstStyle/>
          <a:p>
            <a:pPr algn="ctr"/>
            <a:r>
              <a:rPr lang="en-US" sz="4400" b="1" smtClean="0">
                <a:solidFill>
                  <a:srgbClr val="1515F3"/>
                </a:solidFill>
              </a:rPr>
              <a:t>Kiểm tra bài cũ</a:t>
            </a:r>
            <a:endParaRPr lang="en-US" sz="4400" b="1">
              <a:solidFill>
                <a:srgbClr val="1515F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2433711"/>
            <a:ext cx="11763717" cy="3646415"/>
          </a:xfrm>
        </p:spPr>
        <p:txBody>
          <a:bodyPr/>
          <a:lstStyle/>
          <a:p>
            <a:pPr>
              <a:buNone/>
            </a:pPr>
            <a:r>
              <a:rPr lang="en-US" sz="4800" dirty="0" err="1" smtClean="0">
                <a:solidFill>
                  <a:srgbClr val="FF0000"/>
                </a:solidFill>
              </a:rPr>
              <a:t>Câu</a:t>
            </a:r>
            <a:r>
              <a:rPr lang="en-US" sz="4800" dirty="0" smtClean="0">
                <a:solidFill>
                  <a:srgbClr val="FF0000"/>
                </a:solidFill>
              </a:rPr>
              <a:t> 1: </a:t>
            </a:r>
            <a:r>
              <a:rPr lang="en-US" sz="4800" dirty="0" err="1" smtClean="0">
                <a:solidFill>
                  <a:srgbClr val="FF0000"/>
                </a:solidFill>
              </a:rPr>
              <a:t>Em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hãy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khởi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động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phần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mềm</a:t>
            </a:r>
            <a:r>
              <a:rPr lang="en-US" sz="4800" dirty="0" smtClean="0">
                <a:solidFill>
                  <a:srgbClr val="FF0000"/>
                </a:solidFill>
              </a:rPr>
              <a:t> Word </a:t>
            </a:r>
            <a:r>
              <a:rPr lang="en-US" sz="4800" dirty="0" err="1" smtClean="0">
                <a:solidFill>
                  <a:srgbClr val="FF0000"/>
                </a:solidFill>
              </a:rPr>
              <a:t>và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gõ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các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từ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theo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mẫu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sau</a:t>
            </a:r>
            <a:r>
              <a:rPr lang="en-US" sz="4800" dirty="0" smtClean="0">
                <a:solidFill>
                  <a:srgbClr val="FF0000"/>
                </a:solidFill>
              </a:rPr>
              <a:t>: </a:t>
            </a:r>
          </a:p>
          <a:p>
            <a:pPr>
              <a:buNone/>
            </a:pPr>
            <a:r>
              <a:rPr lang="en-US" sz="4800" dirty="0" err="1" smtClean="0">
                <a:solidFill>
                  <a:srgbClr val="0070C0"/>
                </a:solidFill>
              </a:rPr>
              <a:t>Chọn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phông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chữ</a:t>
            </a:r>
            <a:r>
              <a:rPr lang="en-US" sz="4800" dirty="0" smtClean="0">
                <a:solidFill>
                  <a:srgbClr val="0070C0"/>
                </a:solidFill>
              </a:rPr>
              <a:t>, </a:t>
            </a:r>
            <a:r>
              <a:rPr lang="en-US" sz="4800" dirty="0" err="1" smtClean="0">
                <a:solidFill>
                  <a:srgbClr val="0070C0"/>
                </a:solidFill>
              </a:rPr>
              <a:t>cỡ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chữ</a:t>
            </a:r>
            <a:endParaRPr lang="en-US" sz="480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68" y="841248"/>
            <a:ext cx="11582400" cy="51657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		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Trâu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ơi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bảo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trâu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này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</a:t>
            </a:r>
          </a:p>
          <a:p>
            <a:pPr>
              <a:buNone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Trâu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ruộng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trâu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cày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ta 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.VnArabia" pitchFamily="34" charset="0"/>
              </a:rPr>
              <a:t>        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Cấy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cày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vốn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nghiệp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.VnArabia" pitchFamily="34" charset="0"/>
              </a:rPr>
              <a:t>gia</a:t>
            </a:r>
            <a:r>
              <a:rPr lang="en-US" dirty="0" smtClean="0">
                <a:latin typeface=".VnArabia" pitchFamily="34" charset="0"/>
              </a:rPr>
              <a:t> </a:t>
            </a:r>
          </a:p>
          <a:p>
            <a:pPr>
              <a:buNone/>
            </a:pPr>
            <a:r>
              <a:rPr lang="en-US" sz="4800" dirty="0" smtClean="0">
                <a:latin typeface=".VnArabia" pitchFamily="34" charset="0"/>
              </a:rPr>
              <a:t>      </a:t>
            </a:r>
          </a:p>
          <a:p>
            <a:pPr>
              <a:buNone/>
            </a:pPr>
            <a:r>
              <a:rPr lang="en-US" sz="4800" dirty="0" smtClean="0">
                <a:latin typeface=".VnArabia" pitchFamily="34" charset="0"/>
              </a:rPr>
              <a:t>			 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Ta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trâu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đấy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ai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giờ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lúa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trổ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bông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57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5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7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5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700" dirty="0" err="1" smtClean="0">
                <a:latin typeface="Arial" pitchFamily="34" charset="0"/>
                <a:cs typeface="Arial" pitchFamily="34" charset="0"/>
              </a:rPr>
              <a:t>ngọn</a:t>
            </a:r>
            <a:r>
              <a:rPr lang="en-US" sz="5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700" dirty="0" err="1" smtClean="0">
                <a:latin typeface="Arial" pitchFamily="34" charset="0"/>
                <a:cs typeface="Arial" pitchFamily="34" charset="0"/>
              </a:rPr>
              <a:t>cỏ</a:t>
            </a:r>
            <a:r>
              <a:rPr lang="en-US" sz="5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700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sz="5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7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5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700" dirty="0" err="1" smtClean="0">
                <a:latin typeface="Arial" pitchFamily="34" charset="0"/>
                <a:cs typeface="Arial" pitchFamily="34" charset="0"/>
              </a:rPr>
              <a:t>trâu</a:t>
            </a:r>
            <a:r>
              <a:rPr lang="en-US" sz="5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700" dirty="0" err="1" smtClean="0">
                <a:latin typeface="Arial" pitchFamily="34" charset="0"/>
                <a:cs typeface="Arial" pitchFamily="34" charset="0"/>
              </a:rPr>
              <a:t>ăn</a:t>
            </a:r>
            <a:endParaRPr lang="en-US" sz="5700" dirty="0" smtClean="0">
              <a:latin typeface="Arial" pitchFamily="34" charset="0"/>
              <a:cs typeface="Arial" pitchFamily="34" charset="0"/>
            </a:endParaRPr>
          </a:p>
          <a:p>
            <a:endParaRPr lang="en-US" sz="5700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38784" y="318028"/>
            <a:ext cx="3958135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sát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thơ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: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600" b="1" dirty="0" smtClean="0">
                <a:solidFill>
                  <a:srgbClr val="1515F3"/>
                </a:solidFill>
              </a:rPr>
              <a:t>Tin </a:t>
            </a:r>
            <a:r>
              <a:rPr lang="en-US" sz="5600" b="1" dirty="0" err="1" smtClean="0">
                <a:solidFill>
                  <a:srgbClr val="1515F3"/>
                </a:solidFill>
              </a:rPr>
              <a:t>Học</a:t>
            </a:r>
            <a:endParaRPr lang="en-US" sz="5600" b="1" dirty="0" smtClean="0">
              <a:solidFill>
                <a:srgbClr val="1515F3"/>
              </a:solidFill>
            </a:endParaRPr>
          </a:p>
          <a:p>
            <a:pPr algn="ctr">
              <a:buNone/>
            </a:pPr>
            <a:endParaRPr lang="en-US" sz="5600" b="1" u="sng" dirty="0" smtClean="0">
              <a:solidFill>
                <a:srgbClr val="1515F3"/>
              </a:solidFill>
            </a:endParaRPr>
          </a:p>
          <a:p>
            <a:pPr algn="ctr">
              <a:buNone/>
            </a:pPr>
            <a:r>
              <a:rPr lang="en-US" sz="5600" b="1" u="sng" dirty="0" err="1" smtClean="0">
                <a:solidFill>
                  <a:srgbClr val="1515F3"/>
                </a:solidFill>
              </a:rPr>
              <a:t>Bài</a:t>
            </a:r>
            <a:r>
              <a:rPr lang="en-US" sz="5600" b="1" u="sng" dirty="0" smtClean="0">
                <a:solidFill>
                  <a:srgbClr val="1515F3"/>
                </a:solidFill>
              </a:rPr>
              <a:t> 4: </a:t>
            </a:r>
            <a:r>
              <a:rPr lang="en-US" sz="5600" b="1" dirty="0" err="1" smtClean="0">
                <a:solidFill>
                  <a:srgbClr val="1515F3"/>
                </a:solidFill>
              </a:rPr>
              <a:t>Chọn</a:t>
            </a:r>
            <a:r>
              <a:rPr lang="en-US" sz="5600" b="1" dirty="0" smtClean="0">
                <a:solidFill>
                  <a:srgbClr val="1515F3"/>
                </a:solidFill>
              </a:rPr>
              <a:t> </a:t>
            </a:r>
            <a:r>
              <a:rPr lang="en-US" sz="5600" b="1" dirty="0" err="1" smtClean="0">
                <a:solidFill>
                  <a:srgbClr val="1515F3"/>
                </a:solidFill>
              </a:rPr>
              <a:t>phông</a:t>
            </a:r>
            <a:r>
              <a:rPr lang="en-US" sz="5600" b="1" dirty="0" smtClean="0">
                <a:solidFill>
                  <a:srgbClr val="1515F3"/>
                </a:solidFill>
              </a:rPr>
              <a:t> </a:t>
            </a:r>
            <a:r>
              <a:rPr lang="en-US" sz="5600" b="1" dirty="0" err="1" smtClean="0">
                <a:solidFill>
                  <a:srgbClr val="1515F3"/>
                </a:solidFill>
              </a:rPr>
              <a:t>chữ</a:t>
            </a:r>
            <a:r>
              <a:rPr lang="en-US" sz="5600" b="1" dirty="0" smtClean="0">
                <a:solidFill>
                  <a:srgbClr val="1515F3"/>
                </a:solidFill>
              </a:rPr>
              <a:t>, </a:t>
            </a:r>
            <a:r>
              <a:rPr lang="en-US" sz="5600" b="1" dirty="0" err="1" smtClean="0">
                <a:solidFill>
                  <a:srgbClr val="1515F3"/>
                </a:solidFill>
              </a:rPr>
              <a:t>cỡ</a:t>
            </a:r>
            <a:r>
              <a:rPr lang="en-US" sz="5600" b="1" dirty="0" smtClean="0">
                <a:solidFill>
                  <a:srgbClr val="1515F3"/>
                </a:solidFill>
              </a:rPr>
              <a:t> </a:t>
            </a:r>
            <a:r>
              <a:rPr lang="en-US" sz="5600" b="1" dirty="0" err="1" smtClean="0">
                <a:solidFill>
                  <a:srgbClr val="1515F3"/>
                </a:solidFill>
              </a:rPr>
              <a:t>chữ</a:t>
            </a:r>
            <a:endParaRPr lang="en-US" sz="5600" b="1" dirty="0">
              <a:solidFill>
                <a:srgbClr val="1515F3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1" y="337177"/>
            <a:ext cx="12192000" cy="14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Nêu </a:t>
            </a:r>
            <a:r>
              <a:rPr lang="en-US" sz="4000" b="1" dirty="0" err="1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sz="4000" b="1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</a:t>
            </a:r>
            <a:r>
              <a:rPr lang="en-US" sz="4000" b="1" dirty="0" err="1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đây</a:t>
            </a:r>
            <a:r>
              <a:rPr lang="en-US" sz="4000" b="1" dirty="0" smtClean="0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1515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007403"/>
              </p:ext>
            </p:extLst>
          </p:nvPr>
        </p:nvGraphicFramePr>
        <p:xfrm>
          <a:off x="188686" y="1688124"/>
          <a:ext cx="11742056" cy="2616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028"/>
                <a:gridCol w="5871028"/>
              </a:tblGrid>
              <a:tr h="261659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Phông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cỡ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endParaRPr lang="en-US" sz="28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phông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cỡ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Phông</a:t>
                      </a:r>
                      <a:r>
                        <a:rPr lang="en-US" sz="4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6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4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6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6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4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6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4600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22363" y="4572000"/>
          <a:ext cx="10170942" cy="9003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170942"/>
              </a:tblGrid>
              <a:tr h="900332">
                <a:tc>
                  <a:txBody>
                    <a:bodyPr/>
                    <a:lstStyle/>
                    <a:p>
                      <a:r>
                        <a:rPr lang="en-US" sz="4400" smtClean="0">
                          <a:solidFill>
                            <a:srgbClr val="00B050"/>
                          </a:solidFill>
                        </a:rPr>
                        <a:t>Giống</a:t>
                      </a:r>
                      <a:r>
                        <a:rPr lang="en-US" sz="4400" baseline="0" smtClean="0">
                          <a:solidFill>
                            <a:srgbClr val="00B050"/>
                          </a:solidFill>
                        </a:rPr>
                        <a:t> nhau: </a:t>
                      </a:r>
                      <a:r>
                        <a:rPr lang="en-US" sz="4400" baseline="0" smtClean="0">
                          <a:solidFill>
                            <a:schemeClr val="tx1"/>
                          </a:solidFill>
                        </a:rPr>
                        <a:t>Nội dung văn bản</a:t>
                      </a:r>
                      <a:endParaRPr lang="en-US" sz="4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62931"/>
              </p:ext>
            </p:extLst>
          </p:nvPr>
        </p:nvGraphicFramePr>
        <p:xfrm>
          <a:off x="1300479" y="5824024"/>
          <a:ext cx="9165884" cy="103397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165884"/>
              </a:tblGrid>
              <a:tr h="1033976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B050"/>
                          </a:solidFill>
                        </a:rPr>
                        <a:t>Khác</a:t>
                      </a:r>
                      <a:r>
                        <a:rPr lang="en-US" sz="40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B050"/>
                          </a:solidFill>
                        </a:rPr>
                        <a:t>nhau</a:t>
                      </a:r>
                      <a:r>
                        <a:rPr lang="en-US" sz="4000" b="1" baseline="0" dirty="0" smtClean="0">
                          <a:solidFill>
                            <a:srgbClr val="00B050"/>
                          </a:solidFill>
                        </a:rPr>
                        <a:t>: </a:t>
                      </a:r>
                      <a:r>
                        <a:rPr lang="en-US" sz="4000" baseline="0" dirty="0" err="1" smtClean="0"/>
                        <a:t>Phông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chữ</a:t>
                      </a:r>
                      <a:r>
                        <a:rPr lang="en-US" sz="4000" baseline="0" dirty="0" smtClean="0"/>
                        <a:t>, </a:t>
                      </a:r>
                      <a:r>
                        <a:rPr lang="en-US" sz="4000" baseline="0" dirty="0" err="1" smtClean="0"/>
                        <a:t>cỡ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chữ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37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281355" y="182881"/>
            <a:ext cx="762259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4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900332" y="982486"/>
            <a:ext cx="621792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sz="45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 chữ là gì?</a:t>
            </a:r>
            <a:endParaRPr lang="vi-VN" sz="4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998806" y="3644779"/>
            <a:ext cx="530352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sz="45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 chữ là gì?</a:t>
            </a:r>
            <a:endParaRPr lang="vi-VN" sz="4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75582" y="1668562"/>
            <a:ext cx="969264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sz="4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Phông chữ là loại chữ chúng ta chọn khi soạn thảo văn bản.</a:t>
            </a:r>
            <a:endParaRPr lang="vi-VN" sz="4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59988" y="4759497"/>
            <a:ext cx="8539089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sz="4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Cỡ chữ là kích thước của chữ trong soạn thảo văn bản</a:t>
            </a:r>
            <a:r>
              <a:rPr lang="pt-BR" sz="4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16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478302" y="295422"/>
            <a:ext cx="8263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1359213" y="1221527"/>
            <a:ext cx="67437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Bảng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Word:</a:t>
            </a:r>
            <a:endParaRPr lang="vi-VN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90" b="80846"/>
          <a:stretch>
            <a:fillRect/>
          </a:stretch>
        </p:blipFill>
        <p:spPr bwMode="auto">
          <a:xfrm>
            <a:off x="1471247" y="2166425"/>
            <a:ext cx="7391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67951" y="2610729"/>
            <a:ext cx="6921306" cy="156737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7773" y="2940149"/>
            <a:ext cx="2250830" cy="5345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3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1983545" y="478299"/>
            <a:ext cx="67056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rgbClr val="7030A0"/>
                </a:solidFill>
              </a:rPr>
              <a:t>Nhìn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hình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đoán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chữ</a:t>
            </a:r>
            <a:endParaRPr lang="vi-VN" sz="4800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 l="11607" t="6079" r="74660" b="87842"/>
          <a:stretch>
            <a:fillRect/>
          </a:stretch>
        </p:blipFill>
        <p:spPr bwMode="auto">
          <a:xfrm>
            <a:off x="3537244" y="3950677"/>
            <a:ext cx="5511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83211" y="2025669"/>
            <a:ext cx="10213130" cy="1242668"/>
            <a:chOff x="-19327" y="6172"/>
            <a:chExt cx="58523" cy="5863"/>
          </a:xfrm>
        </p:grpSpPr>
        <p:sp>
          <p:nvSpPr>
            <p:cNvPr id="9" name="Rounded Rectangular Callout 6"/>
            <p:cNvSpPr>
              <a:spLocks noChangeArrowheads="1"/>
            </p:cNvSpPr>
            <p:nvPr/>
          </p:nvSpPr>
          <p:spPr bwMode="auto">
            <a:xfrm>
              <a:off x="19206" y="6172"/>
              <a:ext cx="19990" cy="5151"/>
            </a:xfrm>
            <a:prstGeom prst="wedgeRoundRectCallout">
              <a:avLst>
                <a:gd name="adj1" fmla="val -38889"/>
                <a:gd name="adj2" fmla="val 170469"/>
                <a:gd name="adj3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………………………</a:t>
              </a:r>
            </a:p>
          </p:txBody>
        </p:sp>
        <p:sp>
          <p:nvSpPr>
            <p:cNvPr id="10" name="Rounded Rectangular Callout 7"/>
            <p:cNvSpPr>
              <a:spLocks noChangeArrowheads="1"/>
            </p:cNvSpPr>
            <p:nvPr/>
          </p:nvSpPr>
          <p:spPr bwMode="auto">
            <a:xfrm>
              <a:off x="-19327" y="6884"/>
              <a:ext cx="18588" cy="5151"/>
            </a:xfrm>
            <a:prstGeom prst="wedgeRoundRectCallout">
              <a:avLst>
                <a:gd name="adj1" fmla="val 86490"/>
                <a:gd name="adj2" fmla="val 155153"/>
                <a:gd name="adj3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cs typeface="Times New Roman" pitchFamily="18" charset="0"/>
                </a:rPr>
                <a:t>…………...............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046721" y="2110154"/>
            <a:ext cx="3046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66"/>
                </a:solidFill>
                <a:cs typeface="Times New Roman" pitchFamily="18" charset="0"/>
              </a:rPr>
              <a:t>Chọn cỡ </a:t>
            </a:r>
            <a:r>
              <a:rPr lang="en-US" sz="3600" b="1">
                <a:solidFill>
                  <a:srgbClr val="FF0066"/>
                </a:solidFill>
                <a:cs typeface="Times New Roman" pitchFamily="18" charset="0"/>
              </a:rPr>
              <a:t>chữ</a:t>
            </a:r>
            <a:endParaRPr lang="en-US" sz="3600" b="1">
              <a:solidFill>
                <a:srgbClr val="FF0066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84738" y="2264899"/>
            <a:ext cx="33903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66"/>
                </a:solidFill>
                <a:cs typeface="Times New Roman" pitchFamily="18" charset="0"/>
              </a:rPr>
              <a:t>Chọn phông </a:t>
            </a:r>
            <a:r>
              <a:rPr lang="en-US" sz="3600" b="1">
                <a:solidFill>
                  <a:srgbClr val="FF0066"/>
                </a:solidFill>
                <a:cs typeface="Times New Roman" pitchFamily="18" charset="0"/>
              </a:rPr>
              <a:t>chữ</a:t>
            </a:r>
            <a:endParaRPr lang="en-US" sz="36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235201" y="2133601"/>
            <a:ext cx="3419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- Chọn phông chữ:</a:t>
            </a:r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en-US"/>
          </a:p>
        </p:txBody>
      </p:sp>
      <p:pic>
        <p:nvPicPr>
          <p:cNvPr id="922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8" r="65704" b="18520"/>
          <a:stretch>
            <a:fillRect/>
          </a:stretch>
        </p:blipFill>
        <p:spPr bwMode="auto">
          <a:xfrm>
            <a:off x="2743200" y="2743200"/>
            <a:ext cx="6502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rot="16200000" flipH="1">
            <a:off x="4965700" y="2603500"/>
            <a:ext cx="533400" cy="508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3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778</TotalTime>
  <Words>479</Words>
  <Application>Microsoft Office PowerPoint</Application>
  <PresentationFormat>Custom</PresentationFormat>
  <Paragraphs>67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b. Thực hiện các thao tác ở cột “Thao tác”, sau đó quan sát thay đổi trên màn hình, điền vào chỗ (….) để được câu đúng? (sgk/ trang 73)</vt:lpstr>
      <vt:lpstr>PowerPoint Presentation</vt:lpstr>
      <vt:lpstr>?Có mấy cách để thay đổi phông chữ, cỡ chữ trong văn bản?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DN COMPUTER</dc:creator>
  <cp:lastModifiedBy>Chi Cuong</cp:lastModifiedBy>
  <cp:revision>74</cp:revision>
  <dcterms:created xsi:type="dcterms:W3CDTF">2018-02-25T01:12:53Z</dcterms:created>
  <dcterms:modified xsi:type="dcterms:W3CDTF">2023-10-01T00:57:43Z</dcterms:modified>
</cp:coreProperties>
</file>