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5.jpg" ContentType="image/png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8"/>
  </p:notesMasterIdLst>
  <p:sldIdLst>
    <p:sldId id="293" r:id="rId2"/>
    <p:sldId id="265" r:id="rId3"/>
    <p:sldId id="297" r:id="rId4"/>
    <p:sldId id="298" r:id="rId5"/>
    <p:sldId id="299" r:id="rId6"/>
    <p:sldId id="300" r:id="rId7"/>
    <p:sldId id="301" r:id="rId8"/>
    <p:sldId id="277" r:id="rId9"/>
    <p:sldId id="291" r:id="rId10"/>
    <p:sldId id="292" r:id="rId11"/>
    <p:sldId id="294" r:id="rId12"/>
    <p:sldId id="278" r:id="rId13"/>
    <p:sldId id="290" r:id="rId14"/>
    <p:sldId id="279" r:id="rId15"/>
    <p:sldId id="29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0000CC"/>
    <a:srgbClr val="FFFF99"/>
    <a:srgbClr val="FFFF66"/>
    <a:srgbClr val="CAC336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63119-4E5E-4BC9-BE17-656889621FE3}" type="datetimeFigureOut">
              <a:rPr lang="en-US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B4CF0-80DC-4B59-AD74-FB0DEFCF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62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45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9191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6616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4421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218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52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04C06-B8BA-4819-BC8D-B12C4E2FB192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DC44B-2969-4909-B374-B6D7C63A7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7498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3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237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1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522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2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10B1-E4DD-4EC3-A8D6-9057FCA2818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CDC1D-D3B1-4F62-9467-DA93ADC5C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CA86-0E16-4FB8-9E11-8D3AF0C9B375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24DD-C2B2-4B98-A147-AF1F88C7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58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A149-F15F-4EC6-BC0A-6EDCFBE9F088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E7166-33DD-44C7-B917-F9382988C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5342-2992-4925-8F6A-2A806371BAF5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A4B1-79CA-4E9E-9A6F-1C3F8CD10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A22B-F0ED-464D-9E96-113ED0281675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080B-F820-45D8-BD65-8256FA421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17624-B3D5-4FF8-8E84-BC42DE305B1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EDDC-CE73-4AFE-860E-8208EE35A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5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54EA-DB50-461C-88CA-6499FA9721B8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D7FC-468A-44D5-A95A-5C7A40932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7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F8C35-ABBF-4A6E-92A1-49E4542678F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3D9-CBFE-403D-8B85-E8E425D1B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695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0B0E8-C800-4770-B489-363C03D590D6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47471-AEF1-422F-8944-6F81CBCDB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6751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AE878-6D3C-47BD-8CC7-8837C4464A66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75E7-6277-49B2-9E54-99DC822FC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05/10/2023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9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526145" y="2419350"/>
            <a:ext cx="3886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MÔN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TIN HỌC Lớp 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			                	   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82" y="75363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457681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953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445" y="555914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4668" y="590997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6538" y="3682425"/>
            <a:ext cx="785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2: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CÂU LỆNH LẶP LỒNG NHAU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C84932-E0DB-4179-B50A-8F3338E9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time new roman"/>
              </a:rPr>
              <a:t>Gv: Nguyễn Minh Hiếu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79FF2D-79E4-4218-8438-447077D33E76}"/>
              </a:ext>
            </a:extLst>
          </p:cNvPr>
          <p:cNvSpPr txBox="1"/>
          <p:nvPr/>
        </p:nvSpPr>
        <p:spPr>
          <a:xfrm>
            <a:off x="1830702" y="168336"/>
            <a:ext cx="5277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Tr</a:t>
            </a:r>
            <a:r>
              <a:rPr lang="vi-VN" sz="4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ư</a:t>
            </a:r>
            <a:r>
              <a:rPr lang="en-US" sz="4400" b="1" i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ờng</a:t>
            </a:r>
            <a:r>
              <a:rPr lang="en-US" sz="4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 TH </a:t>
            </a:r>
            <a:r>
              <a:rPr lang="en-US" sz="4400" b="1" i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Hội</a:t>
            </a:r>
            <a:r>
              <a:rPr lang="en-US" sz="4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 </a:t>
            </a:r>
            <a:r>
              <a:rPr lang="en-US" sz="4400" b="1" i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 new roman"/>
              </a:rPr>
              <a:t>Nghĩa</a:t>
            </a:r>
            <a:endParaRPr lang="en-US" sz="4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0056974"/>
      </p:ext>
    </p:extLst>
  </p:cSld>
  <p:clrMapOvr>
    <a:masterClrMapping/>
  </p:clrMapOvr>
  <p:transition advTm="6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2971800"/>
            <a:ext cx="6629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b) REPEAT 5[REPEAT 6[FD 50 RT 60 WAIT 30] RT 72]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675" y="3962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8077200" y="43799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8077200" y="48122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8119646" y="479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441718" y="2889516"/>
            <a:ext cx="190502" cy="1040863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3590802" y="1922630"/>
            <a:ext cx="149556" cy="2953603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609504" y="3108572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374" y="3512153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Lặp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lại</a:t>
            </a:r>
            <a:r>
              <a:rPr lang="en-US" b="1" dirty="0">
                <a:solidFill>
                  <a:srgbClr val="00FF00"/>
                </a:solidFill>
              </a:rPr>
              <a:t> 5 </a:t>
            </a:r>
            <a:r>
              <a:rPr lang="en-US" b="1" dirty="0" err="1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66287" y="3533159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C000"/>
                </a:solidFill>
              </a:rPr>
              <a:t>Vẽ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hình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đa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giác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sáu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4214" y="3498339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quay 72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  <a:p>
            <a:pPr algn="ctr"/>
            <a:r>
              <a:rPr lang="en-US" b="1" dirty="0">
                <a:solidFill>
                  <a:srgbClr val="00FF00"/>
                </a:solidFill>
              </a:rPr>
              <a:t>(hay 360/5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r>
              <a:rPr lang="en-US" b="1" dirty="0">
                <a:solidFill>
                  <a:srgbClr val="00FF00"/>
                </a:solidFill>
              </a:rPr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1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animBg="1"/>
      <p:bldP spid="22" grpId="0" animBg="1"/>
      <p:bldP spid="24" grpId="0" animBg="1"/>
      <p:bldP spid="10" grpId="0"/>
      <p:bldP spid="26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7454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b) REPEAT 5[REPEAT 6[FD 50 RT 60 WAIT 30] RT 72]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>
                <a:solidFill>
                  <a:schemeClr val="bg1"/>
                </a:solidFill>
              </a:rPr>
              <a:t>Dùng máy tính kiểm tra lại kết quả các câu lệnh ở hoạt động 1.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3091696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REPEAT 6[FD 50 RT 60 WAIT 30] RT 72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20" name="Rectangle: Rounded Corners 4">
            <a:extLst>
              <a:ext uri="{FF2B5EF4-FFF2-40B4-BE49-F238E27FC236}">
                <a16:creationId xmlns:a16="http://schemas.microsoft.com/office/drawing/2014/main" xmlns="" id="{E79F4EBB-0073-4010-B3C4-119E813FE8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3 : 00</a:t>
            </a:r>
          </a:p>
        </p:txBody>
      </p:sp>
      <p:sp>
        <p:nvSpPr>
          <p:cNvPr id="221" name="Rectangle: Rounded Corners 5">
            <a:extLst>
              <a:ext uri="{FF2B5EF4-FFF2-40B4-BE49-F238E27FC236}">
                <a16:creationId xmlns:a16="http://schemas.microsoft.com/office/drawing/2014/main" xmlns="" id="{A1079E4D-0C54-4CD5-BDFD-51133071ECD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59</a:t>
            </a:r>
          </a:p>
        </p:txBody>
      </p:sp>
      <p:sp>
        <p:nvSpPr>
          <p:cNvPr id="222" name="Rectangle: Rounded Corners 6">
            <a:extLst>
              <a:ext uri="{FF2B5EF4-FFF2-40B4-BE49-F238E27FC236}">
                <a16:creationId xmlns:a16="http://schemas.microsoft.com/office/drawing/2014/main" xmlns="" id="{84CEB1CA-51DF-430A-B071-3D3A40A3A76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58</a:t>
            </a:r>
          </a:p>
        </p:txBody>
      </p:sp>
      <p:sp>
        <p:nvSpPr>
          <p:cNvPr id="223" name="Rectangle: Rounded Corners 7">
            <a:extLst>
              <a:ext uri="{FF2B5EF4-FFF2-40B4-BE49-F238E27FC236}">
                <a16:creationId xmlns:a16="http://schemas.microsoft.com/office/drawing/2014/main" xmlns="" id="{7839CB1A-6491-470B-A66F-824A62FC62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57</a:t>
            </a:r>
          </a:p>
        </p:txBody>
      </p:sp>
      <p:sp>
        <p:nvSpPr>
          <p:cNvPr id="224" name="Rectangle: Rounded Corners 8">
            <a:extLst>
              <a:ext uri="{FF2B5EF4-FFF2-40B4-BE49-F238E27FC236}">
                <a16:creationId xmlns:a16="http://schemas.microsoft.com/office/drawing/2014/main" xmlns="" id="{04DA1610-745E-438A-B4A8-7F07298AA4B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56</a:t>
            </a:r>
          </a:p>
        </p:txBody>
      </p:sp>
      <p:sp>
        <p:nvSpPr>
          <p:cNvPr id="225" name="Rectangle: Rounded Corners 9">
            <a:extLst>
              <a:ext uri="{FF2B5EF4-FFF2-40B4-BE49-F238E27FC236}">
                <a16:creationId xmlns:a16="http://schemas.microsoft.com/office/drawing/2014/main" xmlns="" id="{8003A147-A1F1-4192-A52C-FC4E45734A9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55</a:t>
            </a:r>
          </a:p>
        </p:txBody>
      </p:sp>
      <p:sp>
        <p:nvSpPr>
          <p:cNvPr id="226" name="Rectangle: Rounded Corners 10">
            <a:extLst>
              <a:ext uri="{FF2B5EF4-FFF2-40B4-BE49-F238E27FC236}">
                <a16:creationId xmlns:a16="http://schemas.microsoft.com/office/drawing/2014/main" xmlns="" id="{3377B584-E84F-4BAF-A318-7CCA72C1F3B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54</a:t>
            </a:r>
          </a:p>
        </p:txBody>
      </p:sp>
      <p:sp>
        <p:nvSpPr>
          <p:cNvPr id="227" name="Rectangle: Rounded Corners 11">
            <a:extLst>
              <a:ext uri="{FF2B5EF4-FFF2-40B4-BE49-F238E27FC236}">
                <a16:creationId xmlns:a16="http://schemas.microsoft.com/office/drawing/2014/main" xmlns="" id="{130A73BE-A3B2-4033-92BB-14E5241D6D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53</a:t>
            </a:r>
          </a:p>
        </p:txBody>
      </p:sp>
      <p:sp>
        <p:nvSpPr>
          <p:cNvPr id="228" name="Rectangle: Rounded Corners 12">
            <a:extLst>
              <a:ext uri="{FF2B5EF4-FFF2-40B4-BE49-F238E27FC236}">
                <a16:creationId xmlns:a16="http://schemas.microsoft.com/office/drawing/2014/main" xmlns="" id="{9D68A425-5A38-4265-A37E-525D18C4796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52</a:t>
            </a:r>
          </a:p>
        </p:txBody>
      </p:sp>
      <p:sp>
        <p:nvSpPr>
          <p:cNvPr id="229" name="Rectangle: Rounded Corners 13">
            <a:extLst>
              <a:ext uri="{FF2B5EF4-FFF2-40B4-BE49-F238E27FC236}">
                <a16:creationId xmlns:a16="http://schemas.microsoft.com/office/drawing/2014/main" xmlns="" id="{118BC643-AC02-4FC3-8AFC-7AD08089A13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51</a:t>
            </a:r>
          </a:p>
        </p:txBody>
      </p:sp>
      <p:sp>
        <p:nvSpPr>
          <p:cNvPr id="230" name="Rectangle: Rounded Corners 14">
            <a:extLst>
              <a:ext uri="{FF2B5EF4-FFF2-40B4-BE49-F238E27FC236}">
                <a16:creationId xmlns:a16="http://schemas.microsoft.com/office/drawing/2014/main" xmlns="" id="{E0376578-7023-480B-AA1A-CA7A3C0A580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50</a:t>
            </a:r>
          </a:p>
        </p:txBody>
      </p:sp>
      <p:sp>
        <p:nvSpPr>
          <p:cNvPr id="231" name="Rectangle: Rounded Corners 15">
            <a:extLst>
              <a:ext uri="{FF2B5EF4-FFF2-40B4-BE49-F238E27FC236}">
                <a16:creationId xmlns:a16="http://schemas.microsoft.com/office/drawing/2014/main" xmlns="" id="{5C6BCC16-F474-4382-8093-BD9673D5A9B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49</a:t>
            </a:r>
          </a:p>
        </p:txBody>
      </p:sp>
      <p:sp>
        <p:nvSpPr>
          <p:cNvPr id="232" name="Rectangle: Rounded Corners 16">
            <a:extLst>
              <a:ext uri="{FF2B5EF4-FFF2-40B4-BE49-F238E27FC236}">
                <a16:creationId xmlns:a16="http://schemas.microsoft.com/office/drawing/2014/main" xmlns="" id="{B1639DDC-E393-420C-83DC-65E86EE2593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48</a:t>
            </a:r>
          </a:p>
        </p:txBody>
      </p:sp>
      <p:sp>
        <p:nvSpPr>
          <p:cNvPr id="233" name="Rectangle: Rounded Corners 17">
            <a:extLst>
              <a:ext uri="{FF2B5EF4-FFF2-40B4-BE49-F238E27FC236}">
                <a16:creationId xmlns:a16="http://schemas.microsoft.com/office/drawing/2014/main" xmlns="" id="{23F5F057-567B-4CE7-9431-5FDE6B1857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47</a:t>
            </a:r>
          </a:p>
        </p:txBody>
      </p:sp>
      <p:sp>
        <p:nvSpPr>
          <p:cNvPr id="234" name="Rectangle: Rounded Corners 18">
            <a:extLst>
              <a:ext uri="{FF2B5EF4-FFF2-40B4-BE49-F238E27FC236}">
                <a16:creationId xmlns:a16="http://schemas.microsoft.com/office/drawing/2014/main" xmlns="" id="{81995952-35BB-4C59-B33E-9C9EC3CBD8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46</a:t>
            </a:r>
          </a:p>
        </p:txBody>
      </p:sp>
      <p:sp>
        <p:nvSpPr>
          <p:cNvPr id="235" name="Rectangle: Rounded Corners 19">
            <a:extLst>
              <a:ext uri="{FF2B5EF4-FFF2-40B4-BE49-F238E27FC236}">
                <a16:creationId xmlns:a16="http://schemas.microsoft.com/office/drawing/2014/main" xmlns="" id="{D1672D6D-FA6A-46F6-8F37-D8A8CB276F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45</a:t>
            </a:r>
          </a:p>
        </p:txBody>
      </p:sp>
      <p:sp>
        <p:nvSpPr>
          <p:cNvPr id="236" name="Rectangle: Rounded Corners 20">
            <a:extLst>
              <a:ext uri="{FF2B5EF4-FFF2-40B4-BE49-F238E27FC236}">
                <a16:creationId xmlns:a16="http://schemas.microsoft.com/office/drawing/2014/main" xmlns="" id="{6F945539-E4C5-4587-9DAE-DEFCD68E26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44</a:t>
            </a:r>
          </a:p>
        </p:txBody>
      </p:sp>
      <p:sp>
        <p:nvSpPr>
          <p:cNvPr id="237" name="Rectangle: Rounded Corners 21">
            <a:extLst>
              <a:ext uri="{FF2B5EF4-FFF2-40B4-BE49-F238E27FC236}">
                <a16:creationId xmlns:a16="http://schemas.microsoft.com/office/drawing/2014/main" xmlns="" id="{73E6785C-BFB2-47FA-876F-21C270B291D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38" name="Rectangle: Rounded Corners 22">
            <a:extLst>
              <a:ext uri="{FF2B5EF4-FFF2-40B4-BE49-F238E27FC236}">
                <a16:creationId xmlns:a16="http://schemas.microsoft.com/office/drawing/2014/main" xmlns="" id="{4B6AAD2B-5ABF-40B5-8B7C-38A0E5A45C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42</a:t>
            </a:r>
          </a:p>
        </p:txBody>
      </p:sp>
      <p:sp>
        <p:nvSpPr>
          <p:cNvPr id="239" name="Rectangle: Rounded Corners 23">
            <a:extLst>
              <a:ext uri="{FF2B5EF4-FFF2-40B4-BE49-F238E27FC236}">
                <a16:creationId xmlns:a16="http://schemas.microsoft.com/office/drawing/2014/main" xmlns="" id="{3FB03384-0C0C-4766-B715-FEECE35AB4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41</a:t>
            </a:r>
          </a:p>
        </p:txBody>
      </p:sp>
      <p:sp>
        <p:nvSpPr>
          <p:cNvPr id="240" name="Rectangle: Rounded Corners 24">
            <a:extLst>
              <a:ext uri="{FF2B5EF4-FFF2-40B4-BE49-F238E27FC236}">
                <a16:creationId xmlns:a16="http://schemas.microsoft.com/office/drawing/2014/main" xmlns="" id="{FE5755F3-12E4-4B24-B6F1-2F224732298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40</a:t>
            </a:r>
          </a:p>
        </p:txBody>
      </p:sp>
      <p:sp>
        <p:nvSpPr>
          <p:cNvPr id="241" name="Rectangle: Rounded Corners 25">
            <a:extLst>
              <a:ext uri="{FF2B5EF4-FFF2-40B4-BE49-F238E27FC236}">
                <a16:creationId xmlns:a16="http://schemas.microsoft.com/office/drawing/2014/main" xmlns="" id="{F21D6146-CE51-4E66-9EC9-C6A5BCA73FD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39</a:t>
            </a:r>
          </a:p>
        </p:txBody>
      </p:sp>
      <p:sp>
        <p:nvSpPr>
          <p:cNvPr id="242" name="Rectangle: Rounded Corners 26">
            <a:extLst>
              <a:ext uri="{FF2B5EF4-FFF2-40B4-BE49-F238E27FC236}">
                <a16:creationId xmlns:a16="http://schemas.microsoft.com/office/drawing/2014/main" xmlns="" id="{BC607689-1E2F-42AB-8999-6AE59E26275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38</a:t>
            </a:r>
          </a:p>
        </p:txBody>
      </p:sp>
      <p:sp>
        <p:nvSpPr>
          <p:cNvPr id="243" name="Rectangle: Rounded Corners 27">
            <a:extLst>
              <a:ext uri="{FF2B5EF4-FFF2-40B4-BE49-F238E27FC236}">
                <a16:creationId xmlns:a16="http://schemas.microsoft.com/office/drawing/2014/main" xmlns="" id="{1D1A52C2-882F-496D-B055-518B1F94D9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37</a:t>
            </a:r>
          </a:p>
        </p:txBody>
      </p:sp>
      <p:sp>
        <p:nvSpPr>
          <p:cNvPr id="244" name="Rectangle: Rounded Corners 28">
            <a:extLst>
              <a:ext uri="{FF2B5EF4-FFF2-40B4-BE49-F238E27FC236}">
                <a16:creationId xmlns:a16="http://schemas.microsoft.com/office/drawing/2014/main" xmlns="" id="{C5E81D2A-4E23-466E-8962-FDDDEFBAF6A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36</a:t>
            </a:r>
          </a:p>
        </p:txBody>
      </p:sp>
      <p:sp>
        <p:nvSpPr>
          <p:cNvPr id="245" name="Rectangle: Rounded Corners 29">
            <a:extLst>
              <a:ext uri="{FF2B5EF4-FFF2-40B4-BE49-F238E27FC236}">
                <a16:creationId xmlns:a16="http://schemas.microsoft.com/office/drawing/2014/main" xmlns="" id="{4FF7426F-B567-4F5A-8A1C-BE35901DC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35</a:t>
            </a:r>
          </a:p>
        </p:txBody>
      </p:sp>
      <p:sp>
        <p:nvSpPr>
          <p:cNvPr id="246" name="Rectangle: Rounded Corners 30">
            <a:extLst>
              <a:ext uri="{FF2B5EF4-FFF2-40B4-BE49-F238E27FC236}">
                <a16:creationId xmlns:a16="http://schemas.microsoft.com/office/drawing/2014/main" xmlns="" id="{4ACE2B46-860A-4AFC-B6C7-C1D8B417B8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34</a:t>
            </a:r>
          </a:p>
        </p:txBody>
      </p:sp>
      <p:sp>
        <p:nvSpPr>
          <p:cNvPr id="247" name="Rectangle: Rounded Corners 31">
            <a:extLst>
              <a:ext uri="{FF2B5EF4-FFF2-40B4-BE49-F238E27FC236}">
                <a16:creationId xmlns:a16="http://schemas.microsoft.com/office/drawing/2014/main" xmlns="" id="{B3F29373-C379-4789-87A1-C700F1D94AF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48" name="Rectangle: Rounded Corners 32">
            <a:extLst>
              <a:ext uri="{FF2B5EF4-FFF2-40B4-BE49-F238E27FC236}">
                <a16:creationId xmlns:a16="http://schemas.microsoft.com/office/drawing/2014/main" xmlns="" id="{93DF765C-11E0-45C9-84AA-1FB3BDC35E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32</a:t>
            </a:r>
          </a:p>
        </p:txBody>
      </p:sp>
      <p:sp>
        <p:nvSpPr>
          <p:cNvPr id="249" name="Rectangle: Rounded Corners 33">
            <a:extLst>
              <a:ext uri="{FF2B5EF4-FFF2-40B4-BE49-F238E27FC236}">
                <a16:creationId xmlns:a16="http://schemas.microsoft.com/office/drawing/2014/main" xmlns="" id="{C56F2A80-FC7E-48C6-A6DD-A158DB92ECB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31</a:t>
            </a:r>
          </a:p>
        </p:txBody>
      </p:sp>
      <p:sp>
        <p:nvSpPr>
          <p:cNvPr id="250" name="Rectangle: Rounded Corners 34">
            <a:extLst>
              <a:ext uri="{FF2B5EF4-FFF2-40B4-BE49-F238E27FC236}">
                <a16:creationId xmlns:a16="http://schemas.microsoft.com/office/drawing/2014/main" xmlns="" id="{0154261C-3B76-409C-ACBB-0611C8A8B6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30</a:t>
            </a:r>
          </a:p>
        </p:txBody>
      </p:sp>
      <p:sp>
        <p:nvSpPr>
          <p:cNvPr id="251" name="Rectangle: Rounded Corners 35">
            <a:extLst>
              <a:ext uri="{FF2B5EF4-FFF2-40B4-BE49-F238E27FC236}">
                <a16:creationId xmlns:a16="http://schemas.microsoft.com/office/drawing/2014/main" xmlns="" id="{C952DA2C-09E8-476C-B99F-E8168004D9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29</a:t>
            </a:r>
          </a:p>
        </p:txBody>
      </p:sp>
      <p:sp>
        <p:nvSpPr>
          <p:cNvPr id="252" name="Rectangle: Rounded Corners 36">
            <a:extLst>
              <a:ext uri="{FF2B5EF4-FFF2-40B4-BE49-F238E27FC236}">
                <a16:creationId xmlns:a16="http://schemas.microsoft.com/office/drawing/2014/main" xmlns="" id="{3DA37226-FD0D-47D7-BA75-A812A80A54C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28</a:t>
            </a:r>
          </a:p>
        </p:txBody>
      </p:sp>
      <p:sp>
        <p:nvSpPr>
          <p:cNvPr id="253" name="Rectangle: Rounded Corners 37">
            <a:extLst>
              <a:ext uri="{FF2B5EF4-FFF2-40B4-BE49-F238E27FC236}">
                <a16:creationId xmlns:a16="http://schemas.microsoft.com/office/drawing/2014/main" xmlns="" id="{A01B6D1C-6C94-4EBB-BC2F-F97ECD48DF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27</a:t>
            </a:r>
          </a:p>
        </p:txBody>
      </p:sp>
      <p:sp>
        <p:nvSpPr>
          <p:cNvPr id="254" name="Rectangle: Rounded Corners 38">
            <a:extLst>
              <a:ext uri="{FF2B5EF4-FFF2-40B4-BE49-F238E27FC236}">
                <a16:creationId xmlns:a16="http://schemas.microsoft.com/office/drawing/2014/main" xmlns="" id="{F163AEE1-A868-4384-B315-17A00ED92BE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26</a:t>
            </a:r>
          </a:p>
        </p:txBody>
      </p:sp>
      <p:sp>
        <p:nvSpPr>
          <p:cNvPr id="255" name="Rectangle: Rounded Corners 39">
            <a:extLst>
              <a:ext uri="{FF2B5EF4-FFF2-40B4-BE49-F238E27FC236}">
                <a16:creationId xmlns:a16="http://schemas.microsoft.com/office/drawing/2014/main" xmlns="" id="{674A5960-4145-4D29-B3BE-FD8A89F25F4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25</a:t>
            </a:r>
          </a:p>
        </p:txBody>
      </p:sp>
      <p:sp>
        <p:nvSpPr>
          <p:cNvPr id="256" name="Rectangle: Rounded Corners 40">
            <a:extLst>
              <a:ext uri="{FF2B5EF4-FFF2-40B4-BE49-F238E27FC236}">
                <a16:creationId xmlns:a16="http://schemas.microsoft.com/office/drawing/2014/main" xmlns="" id="{174495D0-884A-4B06-BB3A-8301A59B082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24</a:t>
            </a:r>
          </a:p>
        </p:txBody>
      </p:sp>
      <p:sp>
        <p:nvSpPr>
          <p:cNvPr id="257" name="Rectangle: Rounded Corners 41">
            <a:extLst>
              <a:ext uri="{FF2B5EF4-FFF2-40B4-BE49-F238E27FC236}">
                <a16:creationId xmlns:a16="http://schemas.microsoft.com/office/drawing/2014/main" xmlns="" id="{9D910EF1-0E6D-46DB-B80A-C401846842F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23</a:t>
            </a:r>
          </a:p>
        </p:txBody>
      </p:sp>
      <p:sp>
        <p:nvSpPr>
          <p:cNvPr id="258" name="Rectangle: Rounded Corners 42">
            <a:extLst>
              <a:ext uri="{FF2B5EF4-FFF2-40B4-BE49-F238E27FC236}">
                <a16:creationId xmlns:a16="http://schemas.microsoft.com/office/drawing/2014/main" xmlns="" id="{9EDE2903-DD65-4AF0-850A-06250385EC1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22</a:t>
            </a:r>
          </a:p>
        </p:txBody>
      </p:sp>
      <p:sp>
        <p:nvSpPr>
          <p:cNvPr id="259" name="Rectangle: Rounded Corners 43">
            <a:extLst>
              <a:ext uri="{FF2B5EF4-FFF2-40B4-BE49-F238E27FC236}">
                <a16:creationId xmlns:a16="http://schemas.microsoft.com/office/drawing/2014/main" xmlns="" id="{C5715AA8-76FA-4021-ADB9-CBF2AAB0637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21</a:t>
            </a:r>
          </a:p>
        </p:txBody>
      </p:sp>
      <p:sp>
        <p:nvSpPr>
          <p:cNvPr id="260" name="Rectangle: Rounded Corners 44">
            <a:extLst>
              <a:ext uri="{FF2B5EF4-FFF2-40B4-BE49-F238E27FC236}">
                <a16:creationId xmlns:a16="http://schemas.microsoft.com/office/drawing/2014/main" xmlns="" id="{911945F6-A9A0-434B-813E-62D3BA2139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20</a:t>
            </a:r>
          </a:p>
        </p:txBody>
      </p:sp>
      <p:sp>
        <p:nvSpPr>
          <p:cNvPr id="261" name="Rectangle: Rounded Corners 45">
            <a:extLst>
              <a:ext uri="{FF2B5EF4-FFF2-40B4-BE49-F238E27FC236}">
                <a16:creationId xmlns:a16="http://schemas.microsoft.com/office/drawing/2014/main" xmlns="" id="{91866033-ED23-4E8C-A601-E9EBFD4E505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19</a:t>
            </a:r>
          </a:p>
        </p:txBody>
      </p:sp>
      <p:sp>
        <p:nvSpPr>
          <p:cNvPr id="262" name="Rectangle: Rounded Corners 46">
            <a:extLst>
              <a:ext uri="{FF2B5EF4-FFF2-40B4-BE49-F238E27FC236}">
                <a16:creationId xmlns:a16="http://schemas.microsoft.com/office/drawing/2014/main" xmlns="" id="{593555A8-2E8A-4554-B1C7-1779D9F6874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18</a:t>
            </a:r>
          </a:p>
        </p:txBody>
      </p:sp>
      <p:sp>
        <p:nvSpPr>
          <p:cNvPr id="263" name="Rectangle: Rounded Corners 47">
            <a:extLst>
              <a:ext uri="{FF2B5EF4-FFF2-40B4-BE49-F238E27FC236}">
                <a16:creationId xmlns:a16="http://schemas.microsoft.com/office/drawing/2014/main" xmlns="" id="{84022D71-505D-4FA7-8185-7EDCFB7FCA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17</a:t>
            </a:r>
          </a:p>
        </p:txBody>
      </p:sp>
      <p:sp>
        <p:nvSpPr>
          <p:cNvPr id="264" name="Rectangle: Rounded Corners 48">
            <a:extLst>
              <a:ext uri="{FF2B5EF4-FFF2-40B4-BE49-F238E27FC236}">
                <a16:creationId xmlns:a16="http://schemas.microsoft.com/office/drawing/2014/main" xmlns="" id="{EA4ADCA6-2A0F-47FE-84B4-8CCCE3B5FA2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16</a:t>
            </a:r>
          </a:p>
        </p:txBody>
      </p:sp>
      <p:sp>
        <p:nvSpPr>
          <p:cNvPr id="265" name="Rectangle: Rounded Corners 49">
            <a:extLst>
              <a:ext uri="{FF2B5EF4-FFF2-40B4-BE49-F238E27FC236}">
                <a16:creationId xmlns:a16="http://schemas.microsoft.com/office/drawing/2014/main" xmlns="" id="{193134E0-A875-49D1-9F3B-02CF9056EAF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15</a:t>
            </a:r>
          </a:p>
        </p:txBody>
      </p:sp>
      <p:sp>
        <p:nvSpPr>
          <p:cNvPr id="266" name="Rectangle: Rounded Corners 50">
            <a:extLst>
              <a:ext uri="{FF2B5EF4-FFF2-40B4-BE49-F238E27FC236}">
                <a16:creationId xmlns:a16="http://schemas.microsoft.com/office/drawing/2014/main" xmlns="" id="{E3A04A43-518D-42B5-834D-766DB3ABFC4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14</a:t>
            </a:r>
          </a:p>
        </p:txBody>
      </p:sp>
      <p:sp>
        <p:nvSpPr>
          <p:cNvPr id="267" name="Rectangle: Rounded Corners 51">
            <a:extLst>
              <a:ext uri="{FF2B5EF4-FFF2-40B4-BE49-F238E27FC236}">
                <a16:creationId xmlns:a16="http://schemas.microsoft.com/office/drawing/2014/main" xmlns="" id="{90AABA55-84D8-42C0-9A81-E85564EDFCC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13</a:t>
            </a:r>
          </a:p>
        </p:txBody>
      </p:sp>
      <p:sp>
        <p:nvSpPr>
          <p:cNvPr id="268" name="Rectangle: Rounded Corners 52">
            <a:extLst>
              <a:ext uri="{FF2B5EF4-FFF2-40B4-BE49-F238E27FC236}">
                <a16:creationId xmlns:a16="http://schemas.microsoft.com/office/drawing/2014/main" xmlns="" id="{0E08BD61-7D06-4AE1-B10B-30FB2AE46CD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12</a:t>
            </a:r>
          </a:p>
        </p:txBody>
      </p:sp>
      <p:sp>
        <p:nvSpPr>
          <p:cNvPr id="269" name="Rectangle: Rounded Corners 53">
            <a:extLst>
              <a:ext uri="{FF2B5EF4-FFF2-40B4-BE49-F238E27FC236}">
                <a16:creationId xmlns:a16="http://schemas.microsoft.com/office/drawing/2014/main" xmlns="" id="{E063C502-CA0A-470F-A073-1EBD53ACAE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11</a:t>
            </a:r>
          </a:p>
        </p:txBody>
      </p:sp>
      <p:sp>
        <p:nvSpPr>
          <p:cNvPr id="270" name="Rectangle: Rounded Corners 54">
            <a:extLst>
              <a:ext uri="{FF2B5EF4-FFF2-40B4-BE49-F238E27FC236}">
                <a16:creationId xmlns:a16="http://schemas.microsoft.com/office/drawing/2014/main" xmlns="" id="{E21F0227-42DA-4B70-801F-87615814AA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10</a:t>
            </a:r>
          </a:p>
        </p:txBody>
      </p:sp>
      <p:sp>
        <p:nvSpPr>
          <p:cNvPr id="271" name="Rectangle: Rounded Corners 55">
            <a:extLst>
              <a:ext uri="{FF2B5EF4-FFF2-40B4-BE49-F238E27FC236}">
                <a16:creationId xmlns:a16="http://schemas.microsoft.com/office/drawing/2014/main" xmlns="" id="{25F14F28-4843-4D7D-95EA-F5EE5686EE0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09</a:t>
            </a:r>
          </a:p>
        </p:txBody>
      </p:sp>
      <p:sp>
        <p:nvSpPr>
          <p:cNvPr id="272" name="Rectangle: Rounded Corners 56">
            <a:extLst>
              <a:ext uri="{FF2B5EF4-FFF2-40B4-BE49-F238E27FC236}">
                <a16:creationId xmlns:a16="http://schemas.microsoft.com/office/drawing/2014/main" xmlns="" id="{E1F8214C-7426-4AD6-919E-532283B1018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08</a:t>
            </a:r>
          </a:p>
        </p:txBody>
      </p:sp>
      <p:sp>
        <p:nvSpPr>
          <p:cNvPr id="273" name="Rectangle: Rounded Corners 57">
            <a:extLst>
              <a:ext uri="{FF2B5EF4-FFF2-40B4-BE49-F238E27FC236}">
                <a16:creationId xmlns:a16="http://schemas.microsoft.com/office/drawing/2014/main" xmlns="" id="{A24AF0D4-7F74-479B-93FD-11C0209266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07</a:t>
            </a:r>
          </a:p>
        </p:txBody>
      </p:sp>
      <p:sp>
        <p:nvSpPr>
          <p:cNvPr id="274" name="Rectangle: Rounded Corners 58">
            <a:extLst>
              <a:ext uri="{FF2B5EF4-FFF2-40B4-BE49-F238E27FC236}">
                <a16:creationId xmlns:a16="http://schemas.microsoft.com/office/drawing/2014/main" xmlns="" id="{8F4CA04D-F046-4366-B5C6-C1C25208482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06</a:t>
            </a:r>
          </a:p>
        </p:txBody>
      </p:sp>
      <p:sp>
        <p:nvSpPr>
          <p:cNvPr id="275" name="Rectangle: Rounded Corners 59">
            <a:extLst>
              <a:ext uri="{FF2B5EF4-FFF2-40B4-BE49-F238E27FC236}">
                <a16:creationId xmlns:a16="http://schemas.microsoft.com/office/drawing/2014/main" xmlns="" id="{801948C3-720A-4236-A493-C8453FA441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05</a:t>
            </a:r>
          </a:p>
        </p:txBody>
      </p:sp>
      <p:sp>
        <p:nvSpPr>
          <p:cNvPr id="276" name="Rectangle: Rounded Corners 60">
            <a:extLst>
              <a:ext uri="{FF2B5EF4-FFF2-40B4-BE49-F238E27FC236}">
                <a16:creationId xmlns:a16="http://schemas.microsoft.com/office/drawing/2014/main" xmlns="" id="{E0409599-545F-45D9-8161-6BBC4CA03D4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04</a:t>
            </a:r>
          </a:p>
        </p:txBody>
      </p:sp>
      <p:sp>
        <p:nvSpPr>
          <p:cNvPr id="277" name="Rectangle: Rounded Corners 61">
            <a:extLst>
              <a:ext uri="{FF2B5EF4-FFF2-40B4-BE49-F238E27FC236}">
                <a16:creationId xmlns:a16="http://schemas.microsoft.com/office/drawing/2014/main" xmlns="" id="{32074099-AD00-4B66-A0D5-F019C1AF5D8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03</a:t>
            </a:r>
          </a:p>
        </p:txBody>
      </p:sp>
      <p:sp>
        <p:nvSpPr>
          <p:cNvPr id="278" name="Rectangle: Rounded Corners 62">
            <a:extLst>
              <a:ext uri="{FF2B5EF4-FFF2-40B4-BE49-F238E27FC236}">
                <a16:creationId xmlns:a16="http://schemas.microsoft.com/office/drawing/2014/main" xmlns="" id="{F0D54F0D-1F1E-4EE1-A1B8-03A7994BA7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02</a:t>
            </a:r>
          </a:p>
        </p:txBody>
      </p:sp>
      <p:sp>
        <p:nvSpPr>
          <p:cNvPr id="279" name="Rectangle: Rounded Corners 63">
            <a:extLst>
              <a:ext uri="{FF2B5EF4-FFF2-40B4-BE49-F238E27FC236}">
                <a16:creationId xmlns:a16="http://schemas.microsoft.com/office/drawing/2014/main" xmlns="" id="{84284F80-CE4A-4377-9690-51F37C3BD4E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01</a:t>
            </a:r>
          </a:p>
        </p:txBody>
      </p:sp>
      <p:sp>
        <p:nvSpPr>
          <p:cNvPr id="280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281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282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283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284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285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286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287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288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289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290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291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292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293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294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295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296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297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298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299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00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01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02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03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04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05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06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07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08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09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10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11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12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13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14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15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16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17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18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19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20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21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22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23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24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25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26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27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28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29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30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31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32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33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34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35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36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37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38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39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40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41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42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43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44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45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46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7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48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49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50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51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52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353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354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355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356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357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58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359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360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361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362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363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364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365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366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367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68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369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370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371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372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373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374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375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376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377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378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379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380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381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382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383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384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385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386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387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388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389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390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391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392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393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394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395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396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397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398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399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00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01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3923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3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7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8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9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0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2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6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7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78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9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80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2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83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5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6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7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8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9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92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93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96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9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98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9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28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29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30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62000"/>
                            </p:stCondLst>
                            <p:childTnLst>
                              <p:par>
                                <p:cTn id="5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63000"/>
                            </p:stCondLst>
                            <p:childTnLst>
                              <p:par>
                                <p:cTn id="5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81000"/>
                            </p:stCondLst>
                            <p:childTnLst>
                              <p:par>
                                <p:cTn id="5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27" grpId="0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43196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2877740"/>
            <a:ext cx="7010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  REPEAT 8[REPEAT 6[FD 50 RT 60 WAIT 30] RT 45]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cạnh, vẽ xong quay một góc 360/8 độ.</a:t>
            </a:r>
          </a:p>
          <a:p>
            <a:pPr marL="0" lvl="1" indent="442913"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c) Lặp </a:t>
            </a:r>
            <a:r>
              <a:rPr lang="en-US">
                <a:solidFill>
                  <a:schemeClr val="bg1"/>
                </a:solidFill>
              </a:rPr>
              <a:t>lại 8 </a:t>
            </a:r>
            <a:r>
              <a:rPr lang="en-US" dirty="0">
                <a:solidFill>
                  <a:schemeClr val="bg1"/>
                </a:solidFill>
              </a:rPr>
              <a:t>lần, mỗi lần vẽ một hình đa giác sáu cạnh, vẽ xong quay một góc 45 độ.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67675" y="38862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8077200" y="43037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8077200" y="4724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8119646" y="4705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43050" y="2724152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675881" y="1801422"/>
            <a:ext cx="190500" cy="298846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5617065" y="3026741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7855" y="335811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Lặp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lại</a:t>
            </a:r>
            <a:r>
              <a:rPr lang="en-US" b="1" dirty="0">
                <a:solidFill>
                  <a:srgbClr val="00FF00"/>
                </a:solidFill>
              </a:rPr>
              <a:t> 8 </a:t>
            </a:r>
            <a:r>
              <a:rPr lang="en-US" b="1" dirty="0" err="1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8254" y="3383403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C000"/>
                </a:solidFill>
              </a:rPr>
              <a:t>Vẽ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hình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đa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giác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sáu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3437861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quay 45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  <a:p>
            <a:pPr algn="ctr"/>
            <a:r>
              <a:rPr lang="en-US" b="1" dirty="0">
                <a:solidFill>
                  <a:srgbClr val="00FF00"/>
                </a:solidFill>
              </a:rPr>
              <a:t>(hay 360/8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r>
              <a:rPr lang="en-US" b="1" dirty="0">
                <a:solidFill>
                  <a:srgbClr val="00FF00"/>
                </a:solidFill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6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7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8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9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0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1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2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3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5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6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7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8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9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1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2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3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4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5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6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8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9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50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51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52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53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54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55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56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57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58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59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60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61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62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63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64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65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66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67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68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69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70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71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72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73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74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75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76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77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78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79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80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81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82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83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84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85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86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87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88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8063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5" grpId="0"/>
      <p:bldP spid="12" grpId="0" animBg="1"/>
      <p:bldP spid="13" grpId="0" animBg="1"/>
      <p:bldP spid="15" grpId="0" animBg="1"/>
      <p:bldP spid="14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37338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  REPEAT 8[REPEAT 6[FD 50 RT 60 WAIT 30] RT 45]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4. </a:t>
            </a:r>
            <a:r>
              <a:rPr lang="en-US" b="1" dirty="0">
                <a:solidFill>
                  <a:schemeClr val="bg1"/>
                </a:solidFill>
              </a:rPr>
              <a:t>Dùng máy tính kiểm tra lại kết quả câu lệnh ở hoạt động 3.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24500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REPEAT 5[REPEAT 6[FD 50 RT 60 WAIT 30] RT 72]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30596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lệnh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lồng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nhau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4093607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43000" y="2819400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7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8" name="Rectangle: Rounded Corners 64">
            <a:extLst>
              <a:ext uri="{FF2B5EF4-FFF2-40B4-BE49-F238E27FC236}">
                <a16:creationId xmlns:a16="http://schemas.microsoft.com/office/drawing/2014/main" xmlns="" id="{7A5B0E33-3262-4457-AA6D-BF58D4E5BC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9" name="Rectangle: Rounded Corners 65">
            <a:extLst>
              <a:ext uri="{FF2B5EF4-FFF2-40B4-BE49-F238E27FC236}">
                <a16:creationId xmlns:a16="http://schemas.microsoft.com/office/drawing/2014/main" xmlns="" id="{2714492A-1420-4772-A683-7D92EBD966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90" name="Rectangle: Rounded Corners 66">
            <a:extLst>
              <a:ext uri="{FF2B5EF4-FFF2-40B4-BE49-F238E27FC236}">
                <a16:creationId xmlns:a16="http://schemas.microsoft.com/office/drawing/2014/main" xmlns="" id="{340B2935-9CE3-49E3-BFDA-0C250EE081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1" name="Rectangle: Rounded Corners 67">
            <a:extLst>
              <a:ext uri="{FF2B5EF4-FFF2-40B4-BE49-F238E27FC236}">
                <a16:creationId xmlns:a16="http://schemas.microsoft.com/office/drawing/2014/main" xmlns="" id="{1FCE88C4-E661-48BB-BAE3-469B0922E6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2" name="Rectangle: Rounded Corners 68">
            <a:extLst>
              <a:ext uri="{FF2B5EF4-FFF2-40B4-BE49-F238E27FC236}">
                <a16:creationId xmlns:a16="http://schemas.microsoft.com/office/drawing/2014/main" xmlns="" id="{720AE6EC-FEF0-4B42-897D-D7FCA6EDE0C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3" name="Rectangle: Rounded Corners 69">
            <a:extLst>
              <a:ext uri="{FF2B5EF4-FFF2-40B4-BE49-F238E27FC236}">
                <a16:creationId xmlns:a16="http://schemas.microsoft.com/office/drawing/2014/main" xmlns="" id="{19428F19-7DEA-4B42-813A-48B6DAC0D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4" name="Rectangle: Rounded Corners 70">
            <a:extLst>
              <a:ext uri="{FF2B5EF4-FFF2-40B4-BE49-F238E27FC236}">
                <a16:creationId xmlns:a16="http://schemas.microsoft.com/office/drawing/2014/main" xmlns="" id="{275AC1DB-1F5C-4F5C-9F66-E5A0A602F81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5" name="Rectangle: Rounded Corners 71">
            <a:extLst>
              <a:ext uri="{FF2B5EF4-FFF2-40B4-BE49-F238E27FC236}">
                <a16:creationId xmlns:a16="http://schemas.microsoft.com/office/drawing/2014/main" xmlns="" id="{DDD7923C-F91D-4B7D-9BFE-C9F38264739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6" name="Rectangle: Rounded Corners 72">
            <a:extLst>
              <a:ext uri="{FF2B5EF4-FFF2-40B4-BE49-F238E27FC236}">
                <a16:creationId xmlns:a16="http://schemas.microsoft.com/office/drawing/2014/main" xmlns="" id="{5291E4A7-3B12-4B5F-B8F4-2B01C4F449A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7" name="Rectangle: Rounded Corners 73">
            <a:extLst>
              <a:ext uri="{FF2B5EF4-FFF2-40B4-BE49-F238E27FC236}">
                <a16:creationId xmlns:a16="http://schemas.microsoft.com/office/drawing/2014/main" xmlns="" id="{0DD2865F-99BC-4A41-AC04-0EB534084D0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8" name="Rectangle: Rounded Corners 74">
            <a:extLst>
              <a:ext uri="{FF2B5EF4-FFF2-40B4-BE49-F238E27FC236}">
                <a16:creationId xmlns:a16="http://schemas.microsoft.com/office/drawing/2014/main" xmlns="" id="{F94F86B1-1ABD-446F-B4A2-FB34F80386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9" name="Rectangle: Rounded Corners 75">
            <a:extLst>
              <a:ext uri="{FF2B5EF4-FFF2-40B4-BE49-F238E27FC236}">
                <a16:creationId xmlns:a16="http://schemas.microsoft.com/office/drawing/2014/main" xmlns="" id="{E17E13E0-31FF-460A-80C1-88C95976B1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100" name="Rectangle: Rounded Corners 76">
            <a:extLst>
              <a:ext uri="{FF2B5EF4-FFF2-40B4-BE49-F238E27FC236}">
                <a16:creationId xmlns:a16="http://schemas.microsoft.com/office/drawing/2014/main" xmlns="" id="{0E8834AE-AB54-442E-B75A-649F89D6DB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1" name="Rectangle: Rounded Corners 77">
            <a:extLst>
              <a:ext uri="{FF2B5EF4-FFF2-40B4-BE49-F238E27FC236}">
                <a16:creationId xmlns:a16="http://schemas.microsoft.com/office/drawing/2014/main" xmlns="" id="{EF961AA6-B693-4367-B2CB-C5A0E7DC0A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2" name="Rectangle: Rounded Corners 78">
            <a:extLst>
              <a:ext uri="{FF2B5EF4-FFF2-40B4-BE49-F238E27FC236}">
                <a16:creationId xmlns:a16="http://schemas.microsoft.com/office/drawing/2014/main" xmlns="" id="{7F600EF4-4543-4C6C-8374-EE1F646BD33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3" name="Rectangle: Rounded Corners 79">
            <a:extLst>
              <a:ext uri="{FF2B5EF4-FFF2-40B4-BE49-F238E27FC236}">
                <a16:creationId xmlns:a16="http://schemas.microsoft.com/office/drawing/2014/main" xmlns="" id="{AFCB6EC1-25F9-4A78-9639-2D746F1A1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4" name="Rectangle: Rounded Corners 80">
            <a:extLst>
              <a:ext uri="{FF2B5EF4-FFF2-40B4-BE49-F238E27FC236}">
                <a16:creationId xmlns:a16="http://schemas.microsoft.com/office/drawing/2014/main" xmlns="" id="{E39CD754-0F77-4266-90C5-DF5EB86620D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5" name="Rectangle: Rounded Corners 81">
            <a:extLst>
              <a:ext uri="{FF2B5EF4-FFF2-40B4-BE49-F238E27FC236}">
                <a16:creationId xmlns:a16="http://schemas.microsoft.com/office/drawing/2014/main" xmlns="" id="{83B89D81-8EC1-4EFB-9A7F-93D0B9ECAF9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6" name="Rectangle: Rounded Corners 82">
            <a:extLst>
              <a:ext uri="{FF2B5EF4-FFF2-40B4-BE49-F238E27FC236}">
                <a16:creationId xmlns:a16="http://schemas.microsoft.com/office/drawing/2014/main" xmlns="" id="{98EE7F9B-4FA1-4FCC-8515-B8E1AF68FBB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7" name="Rectangle: Rounded Corners 83">
            <a:extLst>
              <a:ext uri="{FF2B5EF4-FFF2-40B4-BE49-F238E27FC236}">
                <a16:creationId xmlns:a16="http://schemas.microsoft.com/office/drawing/2014/main" xmlns="" id="{5A13486C-058F-4660-B696-6EA0B6E4C1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8" name="Rectangle: Rounded Corners 84">
            <a:extLst>
              <a:ext uri="{FF2B5EF4-FFF2-40B4-BE49-F238E27FC236}">
                <a16:creationId xmlns:a16="http://schemas.microsoft.com/office/drawing/2014/main" xmlns="" id="{A4C944CD-3A33-4CF6-813F-762A23F58C3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9" name="Rectangle: Rounded Corners 85">
            <a:extLst>
              <a:ext uri="{FF2B5EF4-FFF2-40B4-BE49-F238E27FC236}">
                <a16:creationId xmlns:a16="http://schemas.microsoft.com/office/drawing/2014/main" xmlns="" id="{16462FB6-4297-4F0B-985C-A20A20FFA6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10" name="Rectangle: Rounded Corners 86">
            <a:extLst>
              <a:ext uri="{FF2B5EF4-FFF2-40B4-BE49-F238E27FC236}">
                <a16:creationId xmlns:a16="http://schemas.microsoft.com/office/drawing/2014/main" xmlns="" id="{2C5A4AE4-75DE-48F0-AEBA-00899F139D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1" name="Rectangle: Rounded Corners 87">
            <a:extLst>
              <a:ext uri="{FF2B5EF4-FFF2-40B4-BE49-F238E27FC236}">
                <a16:creationId xmlns:a16="http://schemas.microsoft.com/office/drawing/2014/main" xmlns="" id="{0EEC99C7-F0C3-49F7-B147-E88E3ADBE6B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2" name="Rectangle: Rounded Corners 88">
            <a:extLst>
              <a:ext uri="{FF2B5EF4-FFF2-40B4-BE49-F238E27FC236}">
                <a16:creationId xmlns:a16="http://schemas.microsoft.com/office/drawing/2014/main" xmlns="" id="{CC742F3F-A637-46F7-8CFC-BB76860A34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3" name="Rectangle: Rounded Corners 89">
            <a:extLst>
              <a:ext uri="{FF2B5EF4-FFF2-40B4-BE49-F238E27FC236}">
                <a16:creationId xmlns:a16="http://schemas.microsoft.com/office/drawing/2014/main" xmlns="" id="{C9D01B6E-0E1D-4B85-A587-CE51D6FB6D1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4" name="Rectangle: Rounded Corners 90">
            <a:extLst>
              <a:ext uri="{FF2B5EF4-FFF2-40B4-BE49-F238E27FC236}">
                <a16:creationId xmlns:a16="http://schemas.microsoft.com/office/drawing/2014/main" xmlns="" id="{EBF1371E-9F15-4FCB-9430-EE2AFA3C8D1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5" name="Rectangle: Rounded Corners 91">
            <a:extLst>
              <a:ext uri="{FF2B5EF4-FFF2-40B4-BE49-F238E27FC236}">
                <a16:creationId xmlns:a16="http://schemas.microsoft.com/office/drawing/2014/main" xmlns="" id="{1235F28E-1FE9-4609-9197-BDB44E34AA7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6" name="Rectangle: Rounded Corners 92">
            <a:extLst>
              <a:ext uri="{FF2B5EF4-FFF2-40B4-BE49-F238E27FC236}">
                <a16:creationId xmlns:a16="http://schemas.microsoft.com/office/drawing/2014/main" xmlns="" id="{7663402F-F095-4CB0-8E55-C8911D07D1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7" name="Rectangle: Rounded Corners 93">
            <a:extLst>
              <a:ext uri="{FF2B5EF4-FFF2-40B4-BE49-F238E27FC236}">
                <a16:creationId xmlns:a16="http://schemas.microsoft.com/office/drawing/2014/main" xmlns="" id="{6AAAE16D-A965-46F2-9469-32FFD35CCC6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8" name="Rectangle: Rounded Corners 94">
            <a:extLst>
              <a:ext uri="{FF2B5EF4-FFF2-40B4-BE49-F238E27FC236}">
                <a16:creationId xmlns:a16="http://schemas.microsoft.com/office/drawing/2014/main" xmlns="" id="{56B66775-BAD0-4F02-8BF5-011B33BC01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9" name="Rectangle: Rounded Corners 95">
            <a:extLst>
              <a:ext uri="{FF2B5EF4-FFF2-40B4-BE49-F238E27FC236}">
                <a16:creationId xmlns:a16="http://schemas.microsoft.com/office/drawing/2014/main" xmlns="" id="{2DD28BD2-70EF-4140-9EE0-7A88BAD177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20" name="Rectangle: Rounded Corners 96">
            <a:extLst>
              <a:ext uri="{FF2B5EF4-FFF2-40B4-BE49-F238E27FC236}">
                <a16:creationId xmlns:a16="http://schemas.microsoft.com/office/drawing/2014/main" xmlns="" id="{4BCD449D-ADEC-46B7-A749-B10C07CB9C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1" name="Rectangle: Rounded Corners 97">
            <a:extLst>
              <a:ext uri="{FF2B5EF4-FFF2-40B4-BE49-F238E27FC236}">
                <a16:creationId xmlns:a16="http://schemas.microsoft.com/office/drawing/2014/main" xmlns="" id="{8BFD0B61-3A69-4A69-B6A3-92533F7A5BC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2" name="Rectangle: Rounded Corners 98">
            <a:extLst>
              <a:ext uri="{FF2B5EF4-FFF2-40B4-BE49-F238E27FC236}">
                <a16:creationId xmlns:a16="http://schemas.microsoft.com/office/drawing/2014/main" xmlns="" id="{DADC6DA3-036B-42E4-B4DC-70BC0A5BBE9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3" name="Rectangle: Rounded Corners 99">
            <a:extLst>
              <a:ext uri="{FF2B5EF4-FFF2-40B4-BE49-F238E27FC236}">
                <a16:creationId xmlns:a16="http://schemas.microsoft.com/office/drawing/2014/main" xmlns="" id="{425B2372-7157-4333-B60D-07DED6F9C5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4" name="Rectangle: Rounded Corners 100">
            <a:extLst>
              <a:ext uri="{FF2B5EF4-FFF2-40B4-BE49-F238E27FC236}">
                <a16:creationId xmlns:a16="http://schemas.microsoft.com/office/drawing/2014/main" xmlns="" id="{979AC170-B0A5-4475-961E-7F567EDF0F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5" name="Rectangle: Rounded Corners 101">
            <a:extLst>
              <a:ext uri="{FF2B5EF4-FFF2-40B4-BE49-F238E27FC236}">
                <a16:creationId xmlns:a16="http://schemas.microsoft.com/office/drawing/2014/main" xmlns="" id="{B93A3DBD-A6B8-464F-8225-A5F69424D56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6" name="Rectangle: Rounded Corners 102">
            <a:extLst>
              <a:ext uri="{FF2B5EF4-FFF2-40B4-BE49-F238E27FC236}">
                <a16:creationId xmlns:a16="http://schemas.microsoft.com/office/drawing/2014/main" xmlns="" id="{6DBBCA6F-8B92-47B1-A4EC-A73AC72249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7" name="Rectangle: Rounded Corners 103">
            <a:extLst>
              <a:ext uri="{FF2B5EF4-FFF2-40B4-BE49-F238E27FC236}">
                <a16:creationId xmlns:a16="http://schemas.microsoft.com/office/drawing/2014/main" xmlns="" id="{6F16E111-ED6D-4B2C-804C-61091CB2B5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8" name="Rectangle: Rounded Corners 104">
            <a:extLst>
              <a:ext uri="{FF2B5EF4-FFF2-40B4-BE49-F238E27FC236}">
                <a16:creationId xmlns:a16="http://schemas.microsoft.com/office/drawing/2014/main" xmlns="" id="{581AFCFC-4478-46B5-8467-3239E5480F9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9" name="Rectangle: Rounded Corners 105">
            <a:extLst>
              <a:ext uri="{FF2B5EF4-FFF2-40B4-BE49-F238E27FC236}">
                <a16:creationId xmlns:a16="http://schemas.microsoft.com/office/drawing/2014/main" xmlns="" id="{E7D6436C-14D6-48D7-A5E6-C56563FFC2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30" name="Rectangle: Rounded Corners 106">
            <a:extLst>
              <a:ext uri="{FF2B5EF4-FFF2-40B4-BE49-F238E27FC236}">
                <a16:creationId xmlns:a16="http://schemas.microsoft.com/office/drawing/2014/main" xmlns="" id="{0A6832B7-5DE1-41CA-A9CF-792249944CA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1" name="Rectangle: Rounded Corners 107">
            <a:extLst>
              <a:ext uri="{FF2B5EF4-FFF2-40B4-BE49-F238E27FC236}">
                <a16:creationId xmlns:a16="http://schemas.microsoft.com/office/drawing/2014/main" xmlns="" id="{9520D2E0-738F-4D09-91E2-6BFECF7D39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2" name="Rectangle: Rounded Corners 108">
            <a:extLst>
              <a:ext uri="{FF2B5EF4-FFF2-40B4-BE49-F238E27FC236}">
                <a16:creationId xmlns:a16="http://schemas.microsoft.com/office/drawing/2014/main" xmlns="" id="{9854B76B-FE58-41E1-8FC8-EEC39A8425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3" name="Rectangle: Rounded Corners 109">
            <a:extLst>
              <a:ext uri="{FF2B5EF4-FFF2-40B4-BE49-F238E27FC236}">
                <a16:creationId xmlns:a16="http://schemas.microsoft.com/office/drawing/2014/main" xmlns="" id="{6EF475BF-1F06-4F35-A10F-F23234CB897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4" name="Rectangle: Rounded Corners 110">
            <a:extLst>
              <a:ext uri="{FF2B5EF4-FFF2-40B4-BE49-F238E27FC236}">
                <a16:creationId xmlns:a16="http://schemas.microsoft.com/office/drawing/2014/main" xmlns="" id="{F38CAC2B-0FBD-49DA-9A8A-6031CA567B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5" name="Rectangle: Rounded Corners 111">
            <a:extLst>
              <a:ext uri="{FF2B5EF4-FFF2-40B4-BE49-F238E27FC236}">
                <a16:creationId xmlns:a16="http://schemas.microsoft.com/office/drawing/2014/main" xmlns="" id="{7ABE033D-126B-41C1-B1E5-FE94F28DD93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6" name="Rectangle: Rounded Corners 112">
            <a:extLst>
              <a:ext uri="{FF2B5EF4-FFF2-40B4-BE49-F238E27FC236}">
                <a16:creationId xmlns:a16="http://schemas.microsoft.com/office/drawing/2014/main" xmlns="" id="{5AD3546E-39F9-4CCF-87BD-E03C83359FA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7" name="Rectangle: Rounded Corners 113">
            <a:extLst>
              <a:ext uri="{FF2B5EF4-FFF2-40B4-BE49-F238E27FC236}">
                <a16:creationId xmlns:a16="http://schemas.microsoft.com/office/drawing/2014/main" xmlns="" id="{E36FCB8F-D24C-4BE6-8BA0-7C2AB472C0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8" name="Rectangle: Rounded Corners 114">
            <a:extLst>
              <a:ext uri="{FF2B5EF4-FFF2-40B4-BE49-F238E27FC236}">
                <a16:creationId xmlns:a16="http://schemas.microsoft.com/office/drawing/2014/main" xmlns="" id="{47850E9D-0D34-4F37-A117-24B164992AF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9" name="Rectangle: Rounded Corners 115">
            <a:extLst>
              <a:ext uri="{FF2B5EF4-FFF2-40B4-BE49-F238E27FC236}">
                <a16:creationId xmlns:a16="http://schemas.microsoft.com/office/drawing/2014/main" xmlns="" id="{0C839A7C-BFD7-48F1-9E84-D79F865810A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40" name="Rectangle: Rounded Corners 116">
            <a:extLst>
              <a:ext uri="{FF2B5EF4-FFF2-40B4-BE49-F238E27FC236}">
                <a16:creationId xmlns:a16="http://schemas.microsoft.com/office/drawing/2014/main" xmlns="" id="{D09F946D-26C7-4C0C-A9EF-379011192D6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1" name="Rectangle: Rounded Corners 117">
            <a:extLst>
              <a:ext uri="{FF2B5EF4-FFF2-40B4-BE49-F238E27FC236}">
                <a16:creationId xmlns:a16="http://schemas.microsoft.com/office/drawing/2014/main" xmlns="" id="{D8B5A074-3E9E-413D-A5EE-4191B4AFCE1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2" name="Rectangle: Rounded Corners 118">
            <a:extLst>
              <a:ext uri="{FF2B5EF4-FFF2-40B4-BE49-F238E27FC236}">
                <a16:creationId xmlns:a16="http://schemas.microsoft.com/office/drawing/2014/main" xmlns="" id="{045F8BD9-09FC-4F31-8615-DF70AA70DE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3" name="Rectangle: Rounded Corners 119">
            <a:extLst>
              <a:ext uri="{FF2B5EF4-FFF2-40B4-BE49-F238E27FC236}">
                <a16:creationId xmlns:a16="http://schemas.microsoft.com/office/drawing/2014/main" xmlns="" id="{6033B4AF-5A97-4354-A082-60906A7323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4" name="Rectangle: Rounded Corners 120">
            <a:extLst>
              <a:ext uri="{FF2B5EF4-FFF2-40B4-BE49-F238E27FC236}">
                <a16:creationId xmlns:a16="http://schemas.microsoft.com/office/drawing/2014/main" xmlns="" id="{0C47BE9A-3E31-44F9-B8E5-DD96F1D0C95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5" name="Rectangle: Rounded Corners 121">
            <a:extLst>
              <a:ext uri="{FF2B5EF4-FFF2-40B4-BE49-F238E27FC236}">
                <a16:creationId xmlns:a16="http://schemas.microsoft.com/office/drawing/2014/main" xmlns="" id="{59CF9923-AA2A-4FB9-BC25-3092A2789D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6" name="Rectangle: Rounded Corners 122">
            <a:extLst>
              <a:ext uri="{FF2B5EF4-FFF2-40B4-BE49-F238E27FC236}">
                <a16:creationId xmlns:a16="http://schemas.microsoft.com/office/drawing/2014/main" xmlns="" id="{0BB7749A-F808-4666-89F0-2A87378E7F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7" name="Rectangle: Rounded Corners 123">
            <a:extLst>
              <a:ext uri="{FF2B5EF4-FFF2-40B4-BE49-F238E27FC236}">
                <a16:creationId xmlns:a16="http://schemas.microsoft.com/office/drawing/2014/main" xmlns="" id="{C745544E-4F5B-4696-8760-C31F052B6CB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8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9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50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1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2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3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4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5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6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7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8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9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60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1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2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3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4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5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6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7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8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9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70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1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2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3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4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5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6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7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8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9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80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1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2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3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4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5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6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7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8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9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90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1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2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3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4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5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6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7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8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9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00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1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2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3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4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5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6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7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8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9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0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8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8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  <p:bldP spid="29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5517" y="975651"/>
            <a:ext cx="73878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FF"/>
                </a:solidFill>
                <a:latin typeface="time new roman"/>
              </a:rPr>
              <a:t>  </a:t>
            </a:r>
            <a:r>
              <a:rPr lang="en-US" sz="5400" b="1" dirty="0" err="1">
                <a:solidFill>
                  <a:srgbClr val="FF00FF"/>
                </a:solidFill>
                <a:latin typeface="time new roman"/>
              </a:rPr>
              <a:t>Củng</a:t>
            </a:r>
            <a:r>
              <a:rPr lang="en-US" sz="5400" b="1" dirty="0">
                <a:solidFill>
                  <a:srgbClr val="FF00FF"/>
                </a:solidFill>
                <a:latin typeface="time new roman"/>
              </a:rPr>
              <a:t> </a:t>
            </a:r>
            <a:r>
              <a:rPr lang="en-US" sz="5400" b="1" dirty="0" err="1">
                <a:solidFill>
                  <a:srgbClr val="FF00FF"/>
                </a:solidFill>
                <a:latin typeface="time new roman"/>
              </a:rPr>
              <a:t>cố</a:t>
            </a:r>
            <a:r>
              <a:rPr lang="en-US" sz="5400" b="1" dirty="0">
                <a:solidFill>
                  <a:srgbClr val="FF00FF"/>
                </a:solidFill>
                <a:latin typeface="time new roman"/>
              </a:rPr>
              <a:t> </a:t>
            </a:r>
            <a:r>
              <a:rPr lang="en-US" sz="5400" b="1" dirty="0" err="1">
                <a:solidFill>
                  <a:srgbClr val="FF00FF"/>
                </a:solidFill>
                <a:latin typeface="time new roman"/>
              </a:rPr>
              <a:t>kiến</a:t>
            </a:r>
            <a:r>
              <a:rPr lang="en-US" sz="5400" b="1" dirty="0">
                <a:solidFill>
                  <a:srgbClr val="FF00FF"/>
                </a:solidFill>
                <a:latin typeface="time new roman"/>
              </a:rPr>
              <a:t> </a:t>
            </a:r>
            <a:r>
              <a:rPr lang="en-US" sz="5400" b="1" dirty="0" err="1">
                <a:solidFill>
                  <a:srgbClr val="FF00FF"/>
                </a:solidFill>
                <a:latin typeface="time new roman"/>
              </a:rPr>
              <a:t>thức</a:t>
            </a:r>
            <a:r>
              <a:rPr lang="en-US" sz="5400" b="1" dirty="0">
                <a:solidFill>
                  <a:srgbClr val="FF00FF"/>
                </a:solidFill>
                <a:latin typeface="time new roman"/>
              </a:rPr>
              <a:t> 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0547" y="2890391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Câu lệnh lặp có dạng </a:t>
            </a:r>
            <a:r>
              <a:rPr lang="en-US" b="1" dirty="0">
                <a:solidFill>
                  <a:srgbClr val="00FF00"/>
                </a:solidFill>
              </a:rPr>
              <a:t>Repeat n[ ]</a:t>
            </a:r>
            <a:r>
              <a:rPr lang="en-US" dirty="0">
                <a:solidFill>
                  <a:schemeClr val="bg1"/>
                </a:solidFill>
              </a:rPr>
              <a:t>. Trong đó: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Số </a:t>
            </a:r>
            <a:r>
              <a:rPr lang="en-US" b="1" dirty="0">
                <a:solidFill>
                  <a:srgbClr val="00FF00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trong câu lệnh chỉ số lần lặp; giữa </a:t>
            </a:r>
            <a:r>
              <a:rPr lang="en-US" b="1" dirty="0">
                <a:solidFill>
                  <a:srgbClr val="00FF00"/>
                </a:solidFill>
              </a:rPr>
              <a:t>Repeat</a:t>
            </a:r>
            <a:r>
              <a:rPr lang="en-US" dirty="0">
                <a:solidFill>
                  <a:schemeClr val="bg1"/>
                </a:solidFill>
              </a:rPr>
              <a:t> và </a:t>
            </a:r>
            <a:r>
              <a:rPr lang="en-US" b="1" dirty="0">
                <a:solidFill>
                  <a:srgbClr val="00FF00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phải có dấu cách.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Phần trong cặp ngoặc vuông </a:t>
            </a:r>
            <a:r>
              <a:rPr lang="en-US" b="1" dirty="0">
                <a:solidFill>
                  <a:srgbClr val="00FF00"/>
                </a:solidFill>
              </a:rPr>
              <a:t>[ ]</a:t>
            </a:r>
            <a:r>
              <a:rPr lang="en-US" dirty="0">
                <a:solidFill>
                  <a:schemeClr val="bg1"/>
                </a:solidFill>
              </a:rPr>
              <a:t> là nơi ghi các lệnh được lặp lại.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8590" y="4234111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81AD4724-27DB-4B18-B3EB-CC3D72DD01B7}"/>
              </a:ext>
            </a:extLst>
          </p:cNvPr>
          <p:cNvSpPr/>
          <p:nvPr/>
        </p:nvSpPr>
        <p:spPr>
          <a:xfrm>
            <a:off x="559191" y="1323016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" y="661453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Sau </a:t>
            </a:r>
            <a:r>
              <a:rPr lang="en-US" dirty="0" err="1">
                <a:solidFill>
                  <a:schemeClr val="bg1"/>
                </a:solidFill>
              </a:rPr>
              <a:t>khi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học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xong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chúng</a:t>
            </a:r>
            <a:r>
              <a:rPr lang="en-US" dirty="0">
                <a:solidFill>
                  <a:schemeClr val="bg1"/>
                </a:solidFill>
              </a:rPr>
              <a:t> ta </a:t>
            </a:r>
            <a:r>
              <a:rPr lang="en-US" dirty="0" err="1">
                <a:solidFill>
                  <a:schemeClr val="bg1"/>
                </a:solidFill>
              </a:rPr>
              <a:t>thấy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sử</a:t>
            </a:r>
            <a:r>
              <a:rPr lang="en-US" dirty="0">
                <a:solidFill>
                  <a:schemeClr val="bg1"/>
                </a:solidFill>
              </a:rPr>
              <a:t> dụng câu lệnh lặp lồng nhau có thể cho ra nhiều hình giống nhau.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02232"/>
            <a:ext cx="1806737" cy="1666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370540"/>
            <a:ext cx="1806737" cy="1562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67157"/>
            <a:ext cx="1749640" cy="1666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17" y="3713149"/>
            <a:ext cx="1731368" cy="1620688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6668" y="3125356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Repeat 6[ Repeat 6[</a:t>
            </a:r>
            <a:r>
              <a:rPr lang="en-US" sz="1400" b="1" dirty="0" err="1">
                <a:solidFill>
                  <a:schemeClr val="bg1"/>
                </a:solidFill>
              </a:rPr>
              <a:t>fd</a:t>
            </a:r>
            <a:r>
              <a:rPr lang="en-US" sz="1400" b="1" dirty="0">
                <a:solidFill>
                  <a:schemeClr val="bg1"/>
                </a:solidFill>
              </a:rPr>
              <a:t> 50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60]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78334" y="3125356"/>
            <a:ext cx="34560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Repeat 6[ Repeat 5[</a:t>
            </a:r>
            <a:r>
              <a:rPr lang="en-US" sz="1400" b="1" dirty="0" err="1">
                <a:solidFill>
                  <a:schemeClr val="bg1"/>
                </a:solidFill>
              </a:rPr>
              <a:t>fd</a:t>
            </a:r>
            <a:r>
              <a:rPr lang="en-US" sz="1400" b="1" dirty="0">
                <a:solidFill>
                  <a:schemeClr val="bg1"/>
                </a:solidFill>
              </a:rPr>
              <a:t> 50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72]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314" y="5645101"/>
            <a:ext cx="4626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Repeat 6[ </a:t>
            </a:r>
            <a:r>
              <a:rPr lang="en-US" sz="1400" b="1" dirty="0" err="1">
                <a:solidFill>
                  <a:schemeClr val="bg1"/>
                </a:solidFill>
              </a:rPr>
              <a:t>fd</a:t>
            </a:r>
            <a:r>
              <a:rPr lang="en-US" sz="1400" b="1" dirty="0">
                <a:solidFill>
                  <a:schemeClr val="bg1"/>
                </a:solidFill>
              </a:rPr>
              <a:t> 50 Repeat 4[</a:t>
            </a:r>
            <a:r>
              <a:rPr lang="en-US" sz="1400" b="1" dirty="0" err="1">
                <a:solidFill>
                  <a:schemeClr val="bg1"/>
                </a:solidFill>
              </a:rPr>
              <a:t>fd</a:t>
            </a:r>
            <a:r>
              <a:rPr lang="en-US" sz="1400" b="1" dirty="0">
                <a:solidFill>
                  <a:schemeClr val="bg1"/>
                </a:solidFill>
              </a:rPr>
              <a:t> 50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90] </a:t>
            </a:r>
            <a:r>
              <a:rPr lang="en-US" sz="1400" b="1" dirty="0" err="1">
                <a:solidFill>
                  <a:schemeClr val="bg1"/>
                </a:solidFill>
              </a:rPr>
              <a:t>bk</a:t>
            </a:r>
            <a:r>
              <a:rPr lang="en-US" sz="1400" b="1" dirty="0">
                <a:solidFill>
                  <a:schemeClr val="bg1"/>
                </a:solidFill>
              </a:rPr>
              <a:t> 50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54513" y="5619917"/>
            <a:ext cx="36611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Repeat 8[ Repeat 24[</a:t>
            </a:r>
            <a:r>
              <a:rPr lang="en-US" sz="1400" b="1" dirty="0" err="1">
                <a:solidFill>
                  <a:schemeClr val="bg1"/>
                </a:solidFill>
              </a:rPr>
              <a:t>fd</a:t>
            </a:r>
            <a:r>
              <a:rPr lang="en-US" sz="1400" b="1" dirty="0">
                <a:solidFill>
                  <a:schemeClr val="bg1"/>
                </a:solidFill>
              </a:rPr>
              <a:t> 5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15] </a:t>
            </a:r>
            <a:r>
              <a:rPr lang="en-US" sz="1400" b="1" dirty="0" err="1">
                <a:solidFill>
                  <a:schemeClr val="bg1"/>
                </a:solidFill>
              </a:rPr>
              <a:t>rt</a:t>
            </a:r>
            <a:r>
              <a:rPr lang="en-US" sz="1400" b="1" dirty="0">
                <a:solidFill>
                  <a:schemeClr val="bg1"/>
                </a:solidFill>
              </a:rPr>
              <a:t> 45]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26586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vi-V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33012" y="25751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49532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vi-V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82934" y="49894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4839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52750" y="304641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43550" y="326866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143000" y="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1132518" y="1227704"/>
            <a:ext cx="6955164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13324" name="Picture 153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69635" y="3314578"/>
            <a:ext cx="7204729" cy="156966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3.7037E-6 L 3.33333E-6 -0.07223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DDAD35A-CC7B-4C5F-B7D9-4C84B2F8DE65}"/>
              </a:ext>
            </a:extLst>
          </p:cNvPr>
          <p:cNvSpPr/>
          <p:nvPr/>
        </p:nvSpPr>
        <p:spPr>
          <a:xfrm>
            <a:off x="462962" y="1719573"/>
            <a:ext cx="977417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4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95CFF1-3EF5-47C1-87A4-DF6320151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62" y="447283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è"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è"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4: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FD 40 RT 90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80C534-B821-4534-BAD9-FF0429AD3F0B}"/>
              </a:ext>
            </a:extLst>
          </p:cNvPr>
          <p:cNvSpPr txBox="1"/>
          <p:nvPr/>
        </p:nvSpPr>
        <p:spPr>
          <a:xfrm>
            <a:off x="2151995" y="671988"/>
            <a:ext cx="5849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 new roman"/>
              </a:rPr>
              <a:t>KIỂM TRA BÀI CŨ</a:t>
            </a:r>
          </a:p>
        </p:txBody>
      </p:sp>
    </p:spTree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DDAD35A-CC7B-4C5F-B7D9-4C84B2F8DE65}"/>
              </a:ext>
            </a:extLst>
          </p:cNvPr>
          <p:cNvSpPr/>
          <p:nvPr/>
        </p:nvSpPr>
        <p:spPr>
          <a:xfrm>
            <a:off x="304800" y="533400"/>
            <a:ext cx="88301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95CFF1-3EF5-47C1-87A4-DF6320151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277" y="2426225"/>
            <a:ext cx="9144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è"/>
            </a:pP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REPEAT 4 [ FD 90 RT 100]</a:t>
            </a:r>
          </a:p>
          <a:p>
            <a:pPr marL="514350" indent="-514350">
              <a:spcBef>
                <a:spcPct val="50000"/>
              </a:spcBef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REPEAT 4 [ FD 100 RT 100]</a:t>
            </a:r>
          </a:p>
          <a:p>
            <a:pPr marL="514350" indent="-514350">
              <a:spcBef>
                <a:spcPct val="50000"/>
              </a:spcBef>
              <a:buFontTx/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REPEAT 4 [ FD 100 RT 90]   </a:t>
            </a:r>
          </a:p>
          <a:p>
            <a:pPr marL="514350" indent="-514350">
              <a:spcBef>
                <a:spcPct val="50000"/>
              </a:spcBef>
              <a:buAutoNum type="alphaUcPeriod"/>
            </a:pP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REPEAT 4 [ FD 90 RT 90]</a:t>
            </a:r>
          </a:p>
        </p:txBody>
      </p:sp>
      <p:sp>
        <p:nvSpPr>
          <p:cNvPr id="9" name="Oval 25">
            <a:extLst>
              <a:ext uri="{FF2B5EF4-FFF2-40B4-BE49-F238E27FC236}">
                <a16:creationId xmlns:a16="http://schemas.microsoft.com/office/drawing/2014/main" xmlns="" id="{525C6E63-4CCD-469D-8ADC-7DEAB1A4E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113" y="46101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50276"/>
      </p:ext>
    </p:extLst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909C044-52EA-42B3-B1BA-CE88A46DA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32766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39B5DA53-B1EB-4336-804A-62423D00B6A7}"/>
              </a:ext>
            </a:extLst>
          </p:cNvPr>
          <p:cNvCxnSpPr/>
          <p:nvPr/>
        </p:nvCxnSpPr>
        <p:spPr>
          <a:xfrm flipH="1">
            <a:off x="2947768" y="1524000"/>
            <a:ext cx="4038600" cy="2362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8422871-783D-424C-98F3-EE035DD268C2}"/>
              </a:ext>
            </a:extLst>
          </p:cNvPr>
          <p:cNvSpPr txBox="1"/>
          <p:nvPr/>
        </p:nvSpPr>
        <p:spPr>
          <a:xfrm>
            <a:off x="273110" y="3799344"/>
            <a:ext cx="88708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này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đ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ợc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chiều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100 b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ớc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time new roman"/>
              </a:rPr>
              <a:t>Sau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khi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xong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rùa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trở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về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vị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trí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ban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đầu</a:t>
            </a:r>
            <a:endParaRPr lang="en-US" sz="2400" dirty="0">
              <a:solidFill>
                <a:schemeClr val="bg1"/>
              </a:solidFill>
              <a:latin typeface="time new roman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Tiếp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tục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đ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vào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RT 90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để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Rùa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quay sang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time new roman"/>
              </a:rPr>
              <a:t>1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góc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90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(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)</a:t>
            </a:r>
          </a:p>
          <a:p>
            <a:r>
              <a:rPr lang="en-US" sz="2400" dirty="0">
                <a:solidFill>
                  <a:schemeClr val="bg1"/>
                </a:solidFill>
                <a:latin typeface="time new roman"/>
              </a:rPr>
              <a:t>Ở t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thế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này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Rùa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sẵn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sàng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tiếp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tục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2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time new roman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làm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ơng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3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val="1479462224"/>
      </p:ext>
    </p:extLst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BEFABE-9B20-4788-9A1B-8D4B9E471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128"/>
            <a:ext cx="8487508" cy="3819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4BF0E2-5B75-4C18-AB22-62E5CB6E3A0D}"/>
              </a:ext>
            </a:extLst>
          </p:cNvPr>
          <p:cNvSpPr txBox="1"/>
          <p:nvPr/>
        </p:nvSpPr>
        <p:spPr>
          <a:xfrm>
            <a:off x="318868" y="4267200"/>
            <a:ext cx="8965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Như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Rùa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đã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đ</a:t>
            </a:r>
            <a:r>
              <a:rPr lang="vi-VN" sz="28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ợc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4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cái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(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28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) 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xong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Rùa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về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vị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trí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ban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đầu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28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đ</a:t>
            </a:r>
            <a:r>
              <a:rPr lang="vi-VN" sz="28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ợc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28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cần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4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cặp</a:t>
            </a:r>
            <a:endParaRPr lang="en-US" sz="2800" dirty="0">
              <a:solidFill>
                <a:schemeClr val="bg1"/>
              </a:solidFill>
              <a:latin typeface="time new roman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28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 new roman"/>
              </a:rPr>
              <a:t>này</a:t>
            </a:r>
            <a:endParaRPr lang="en-US" sz="2800" dirty="0">
              <a:solidFill>
                <a:schemeClr val="bg1"/>
              </a:solidFill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7337195"/>
      </p:ext>
    </p:extLst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BEFABE-9B20-4788-9A1B-8D4B9E471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128"/>
            <a:ext cx="8487508" cy="3819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4BF0E2-5B75-4C18-AB22-62E5CB6E3A0D}"/>
              </a:ext>
            </a:extLst>
          </p:cNvPr>
          <p:cNvSpPr txBox="1"/>
          <p:nvPr/>
        </p:nvSpPr>
        <p:spPr>
          <a:xfrm>
            <a:off x="330591" y="4267200"/>
            <a:ext cx="8665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thấy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đ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ợc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lại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4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lần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do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ta </a:t>
            </a:r>
          </a:p>
          <a:p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thay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thế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tr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ờng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thế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này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 new roman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 new roman"/>
              </a:rPr>
              <a:t> 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DBBADD5-78EA-409A-B665-195FEF3387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5" y="5250597"/>
            <a:ext cx="7611537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06084"/>
      </p:ext>
    </p:extLst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DBBADD5-78EA-409A-B665-195FEF3387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31" y="685800"/>
            <a:ext cx="7611537" cy="866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719B65-F6F4-419F-8F95-FDC72C39AB67}"/>
              </a:ext>
            </a:extLst>
          </p:cNvPr>
          <p:cNvSpPr txBox="1"/>
          <p:nvPr/>
        </p:nvSpPr>
        <p:spPr>
          <a:xfrm>
            <a:off x="4194" y="2277182"/>
            <a:ext cx="9369616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3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vậy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chúng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thấy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là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với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trên</a:t>
            </a:r>
            <a:endParaRPr lang="en-US" sz="3400" dirty="0">
              <a:solidFill>
                <a:schemeClr val="bg1"/>
              </a:solidFill>
              <a:latin typeface="time new roman"/>
            </a:endParaRP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có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2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trong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1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,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nh</a:t>
            </a:r>
            <a:r>
              <a:rPr lang="vi-VN" sz="3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vậy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trong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pPr algn="ctr"/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mà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có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nhiều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,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này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pPr algn="ctr"/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nó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nằm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trong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khác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thì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ng</a:t>
            </a:r>
            <a:r>
              <a:rPr lang="vi-VN" sz="3400" dirty="0">
                <a:solidFill>
                  <a:schemeClr val="bg1"/>
                </a:solidFill>
                <a:latin typeface="time new roman"/>
              </a:rPr>
              <a:t>ư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ời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ta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sẽ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gọi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</a:p>
          <a:p>
            <a:pPr algn="ctr"/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là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câu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lệnh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lặp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lồng</a:t>
            </a:r>
            <a:r>
              <a:rPr lang="en-US" sz="3400" dirty="0">
                <a:solidFill>
                  <a:schemeClr val="bg1"/>
                </a:solidFill>
                <a:latin typeface="time new roman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 new roman"/>
              </a:rPr>
              <a:t>nhau</a:t>
            </a:r>
            <a:endParaRPr lang="en-US" sz="3400" dirty="0">
              <a:solidFill>
                <a:schemeClr val="bg1"/>
              </a:solidFill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92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3000"/>
    </mc:Choice>
    <mc:Fallback xmlns="">
      <p:transition advTm="6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599" y="454313"/>
            <a:ext cx="883626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ston" pitchFamily="2" charset="0"/>
              </a:rPr>
              <a:t>Bài 2: </a:t>
            </a:r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4400" b="1" dirty="0">
                <a:solidFill>
                  <a:srgbClr val="FF0000"/>
                </a:solidFill>
                <a:latin typeface="Calibri" pitchFamily="34" charset="0"/>
              </a:rPr>
              <a:t> LỆNH LẶP LỒNG NHAU</a:t>
            </a:r>
            <a:endParaRPr lang="en-US" sz="44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cơ</a:t>
            </a:r>
            <a:r>
              <a:rPr lang="en-US" sz="2400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ariston" pitchFamily="2" charset="0"/>
              </a:rPr>
              <a:t>bản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9841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2971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REPEAT 6[FD 50 RT 60 WAIT 30] RT 72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err="1">
                <a:solidFill>
                  <a:schemeClr val="bg1"/>
                </a:solidFill>
              </a:rPr>
              <a:t>Vẽ</a:t>
            </a:r>
            <a:r>
              <a:rPr lang="en-US" dirty="0">
                <a:solidFill>
                  <a:schemeClr val="bg1"/>
                </a:solidFill>
              </a:rPr>
              <a:t>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77200" y="327462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368168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4191000"/>
            <a:ext cx="6629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b) REPEAT 5[REPEAT 6[FD 50 RT 60 WAIT 30] RT 72]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067675" y="45720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>
            <a:off x="8077200" y="49895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8077200" y="54218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ounded Rectangle 138"/>
          <p:cNvSpPr/>
          <p:nvPr/>
        </p:nvSpPr>
        <p:spPr>
          <a:xfrm>
            <a:off x="2658790" y="1866486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: Rounded Corners 3">
            <a:extLst>
              <a:ext uri="{FF2B5EF4-FFF2-40B4-BE49-F238E27FC236}">
                <a16:creationId xmlns:a16="http://schemas.microsoft.com/office/drawing/2014/main" xmlns="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:a16="http://schemas.microsoft.com/office/drawing/2014/main" xmlns="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:a16="http://schemas.microsoft.com/office/drawing/2014/main" xmlns="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:a16="http://schemas.microsoft.com/office/drawing/2014/main" xmlns="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:a16="http://schemas.microsoft.com/office/drawing/2014/main" xmlns="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:a16="http://schemas.microsoft.com/office/drawing/2014/main" xmlns="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:a16="http://schemas.microsoft.com/office/drawing/2014/main" xmlns="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:a16="http://schemas.microsoft.com/office/drawing/2014/main" xmlns="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:a16="http://schemas.microsoft.com/office/drawing/2014/main" xmlns="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:a16="http://schemas.microsoft.com/office/drawing/2014/main" xmlns="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:a16="http://schemas.microsoft.com/office/drawing/2014/main" xmlns="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:a16="http://schemas.microsoft.com/office/drawing/2014/main" xmlns="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:a16="http://schemas.microsoft.com/office/drawing/2014/main" xmlns="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:a16="http://schemas.microsoft.com/office/drawing/2014/main" xmlns="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:a16="http://schemas.microsoft.com/office/drawing/2014/main" xmlns="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:a16="http://schemas.microsoft.com/office/drawing/2014/main" xmlns="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:a16="http://schemas.microsoft.com/office/drawing/2014/main" xmlns="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:a16="http://schemas.microsoft.com/office/drawing/2014/main" xmlns="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:a16="http://schemas.microsoft.com/office/drawing/2014/main" xmlns="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:a16="http://schemas.microsoft.com/office/drawing/2014/main" xmlns="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:a16="http://schemas.microsoft.com/office/drawing/2014/main" xmlns="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:a16="http://schemas.microsoft.com/office/drawing/2014/main" xmlns="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:a16="http://schemas.microsoft.com/office/drawing/2014/main" xmlns="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:a16="http://schemas.microsoft.com/office/drawing/2014/main" xmlns="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:a16="http://schemas.microsoft.com/office/drawing/2014/main" xmlns="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:a16="http://schemas.microsoft.com/office/drawing/2014/main" xmlns="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:a16="http://schemas.microsoft.com/office/drawing/2014/main" xmlns="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:a16="http://schemas.microsoft.com/office/drawing/2014/main" xmlns="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:a16="http://schemas.microsoft.com/office/drawing/2014/main" xmlns="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:a16="http://schemas.microsoft.com/office/drawing/2014/main" xmlns="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:a16="http://schemas.microsoft.com/office/drawing/2014/main" xmlns="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:a16="http://schemas.microsoft.com/office/drawing/2014/main" xmlns="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:a16="http://schemas.microsoft.com/office/drawing/2014/main" xmlns="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:a16="http://schemas.microsoft.com/office/drawing/2014/main" xmlns="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:a16="http://schemas.microsoft.com/office/drawing/2014/main" xmlns="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:a16="http://schemas.microsoft.com/office/drawing/2014/main" xmlns="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:a16="http://schemas.microsoft.com/office/drawing/2014/main" xmlns="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:a16="http://schemas.microsoft.com/office/drawing/2014/main" xmlns="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:a16="http://schemas.microsoft.com/office/drawing/2014/main" xmlns="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:a16="http://schemas.microsoft.com/office/drawing/2014/main" xmlns="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:a16="http://schemas.microsoft.com/office/drawing/2014/main" xmlns="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:a16="http://schemas.microsoft.com/office/drawing/2014/main" xmlns="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:a16="http://schemas.microsoft.com/office/drawing/2014/main" xmlns="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:a16="http://schemas.microsoft.com/office/drawing/2014/main" xmlns="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:a16="http://schemas.microsoft.com/office/drawing/2014/main" xmlns="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:a16="http://schemas.microsoft.com/office/drawing/2014/main" xmlns="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:a16="http://schemas.microsoft.com/office/drawing/2014/main" xmlns="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:a16="http://schemas.microsoft.com/office/drawing/2014/main" xmlns="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:a16="http://schemas.microsoft.com/office/drawing/2014/main" xmlns="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:a16="http://schemas.microsoft.com/office/drawing/2014/main" xmlns="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:a16="http://schemas.microsoft.com/office/drawing/2014/main" xmlns="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:a16="http://schemas.microsoft.com/office/drawing/2014/main" xmlns="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:a16="http://schemas.microsoft.com/office/drawing/2014/main" xmlns="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:a16="http://schemas.microsoft.com/office/drawing/2014/main" xmlns="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:a16="http://schemas.microsoft.com/office/drawing/2014/main" xmlns="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:a16="http://schemas.microsoft.com/office/drawing/2014/main" xmlns="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:a16="http://schemas.microsoft.com/office/drawing/2014/main" xmlns="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:a16="http://schemas.microsoft.com/office/drawing/2014/main" xmlns="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:a16="http://schemas.microsoft.com/office/drawing/2014/main" xmlns="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:a16="http://schemas.microsoft.com/office/drawing/2014/main" xmlns="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:a16="http://schemas.microsoft.com/office/drawing/2014/main" xmlns="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:a16="http://schemas.microsoft.com/office/drawing/2014/main" xmlns="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23" grpId="0"/>
      <p:bldP spid="3" grpId="0" animBg="1"/>
      <p:bldP spid="28" grpId="0" animBg="1"/>
      <p:bldP spid="36" grpId="0"/>
      <p:bldP spid="37" grpId="0" animBg="1"/>
      <p:bldP spid="38" grpId="0" animBg="1"/>
      <p:bldP spid="39" grpId="0" animBg="1"/>
      <p:bldP spid="139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73868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3091696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REPEAT 6[FD 50 RT 60 WAIT 30] RT 72</a:t>
            </a: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455637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8105775" y="4570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695827" y="1848731"/>
            <a:ext cx="106113" cy="319584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696547" y="3136450"/>
            <a:ext cx="201292" cy="68720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769" y="347241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Vẽ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hình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đa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giác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sáu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cạnh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6809" y="355693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quay 72 </a:t>
            </a:r>
            <a:r>
              <a:rPr lang="en-US" b="1" dirty="0" err="1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 rot="16200000" flipV="1">
            <a:off x="3808064" y="2568209"/>
            <a:ext cx="153989" cy="9234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65880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FF00"/>
                </a:solidFill>
              </a:rPr>
              <a:t>Tạm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dừng</a:t>
            </a:r>
            <a:r>
              <a:rPr lang="en-US" b="1" dirty="0">
                <a:solidFill>
                  <a:srgbClr val="00FF00"/>
                </a:solidFill>
              </a:rPr>
              <a:t> 30 </a:t>
            </a:r>
            <a:r>
              <a:rPr lang="en-US" b="1" dirty="0" err="1">
                <a:solidFill>
                  <a:srgbClr val="00FF00"/>
                </a:solidFill>
              </a:rPr>
              <a:t>tíc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84552" y="417857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0" grpId="0" animBg="1"/>
      <p:bldP spid="22" grpId="0" animBg="1"/>
      <p:bldP spid="24" grpId="0"/>
      <p:bldP spid="30" grpId="0"/>
      <p:bldP spid="34" grpId="0" animBg="1"/>
      <p:bldP spid="34" grpId="1" animBg="1"/>
      <p:bldP spid="35" grpId="0"/>
      <p:bldP spid="35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2240</TotalTime>
  <Words>2388</Words>
  <Application>Microsoft Office PowerPoint</Application>
  <PresentationFormat>On-screen Show (4:3)</PresentationFormat>
  <Paragraphs>552</Paragraphs>
  <Slides>16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218</cp:revision>
  <dcterms:created xsi:type="dcterms:W3CDTF">2017-10-16T08:46:10Z</dcterms:created>
  <dcterms:modified xsi:type="dcterms:W3CDTF">2023-10-05T03:42:41Z</dcterms:modified>
</cp:coreProperties>
</file>