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301" r:id="rId2"/>
    <p:sldId id="264" r:id="rId3"/>
    <p:sldId id="291" r:id="rId4"/>
    <p:sldId id="292" r:id="rId5"/>
    <p:sldId id="308" r:id="rId6"/>
    <p:sldId id="302" r:id="rId7"/>
    <p:sldId id="293" r:id="rId8"/>
    <p:sldId id="294" r:id="rId9"/>
    <p:sldId id="278" r:id="rId10"/>
    <p:sldId id="326" r:id="rId11"/>
    <p:sldId id="325" r:id="rId12"/>
    <p:sldId id="295" r:id="rId13"/>
    <p:sldId id="296" r:id="rId14"/>
    <p:sldId id="303" r:id="rId15"/>
    <p:sldId id="304" r:id="rId16"/>
    <p:sldId id="309" r:id="rId17"/>
    <p:sldId id="305" r:id="rId18"/>
    <p:sldId id="311" r:id="rId19"/>
    <p:sldId id="314" r:id="rId20"/>
    <p:sldId id="306" r:id="rId21"/>
    <p:sldId id="307" r:id="rId22"/>
    <p:sldId id="339" r:id="rId23"/>
    <p:sldId id="340" r:id="rId24"/>
    <p:sldId id="341" r:id="rId25"/>
    <p:sldId id="29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44" autoAdjust="0"/>
    <p:restoredTop sz="86477" autoAdjust="0"/>
  </p:normalViewPr>
  <p:slideViewPr>
    <p:cSldViewPr showGuides="1">
      <p:cViewPr>
        <p:scale>
          <a:sx n="70" d="100"/>
          <a:sy n="70" d="100"/>
        </p:scale>
        <p:origin x="-1152" y="-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147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BB83E-9282-4303-94DB-BABE5010E3D5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6472C-DC79-4FC2-84EB-03CAB8AEFF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530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2</a:t>
            </a:fld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13</a:t>
            </a:fld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14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15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16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17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18</a:t>
            </a:fld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19</a:t>
            </a:fld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20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21</a:t>
            </a:fld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22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3</a:t>
            </a:fld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23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10</a:t>
            </a:fld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52AD816-D552-4F2D-8288-A32622021154}" type="slidenum">
              <a:rPr lang="en-US" smtClean="0"/>
              <a:t>11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993B0-F37F-4ACE-8330-C6335108FEA9}" type="datetimeFigureOut">
              <a:rPr lang="en-US" smtClean="0"/>
              <a:t>01/04/2024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0952-0EF9-488D-9B8D-531782F037D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audio" Target="../media/audio1.wav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600200" y="1862316"/>
            <a:ext cx="6629400" cy="1260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Thứ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hai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ngày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11 </a:t>
            </a:r>
            <a:r>
              <a:rPr lang="en-US" sz="2800" b="1" dirty="0" err="1" smtClean="0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tháng</a:t>
            </a:r>
            <a:r>
              <a:rPr lang="en-US" sz="2800" b="1" dirty="0" smtClean="0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GB" alt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09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năm</a:t>
            </a:r>
            <a:r>
              <a:rPr 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202</a:t>
            </a:r>
            <a:r>
              <a:rPr lang="en-GB" altLang="en-US" sz="2800" b="1" dirty="0">
                <a:solidFill>
                  <a:schemeClr val="bg1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3</a:t>
            </a:r>
            <a:endParaRPr lang="en-US" sz="2800" b="1" dirty="0">
              <a:solidFill>
                <a:schemeClr val="bg1"/>
              </a:solidFill>
              <a:latin typeface="HP001 5 hàng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>
              <a:spcBef>
                <a:spcPct val="50000"/>
              </a:spcBef>
            </a:pPr>
            <a:r>
              <a:rPr lang="en-US" sz="3200" b="1" u="sng" dirty="0" err="1">
                <a:solidFill>
                  <a:srgbClr val="FFFF00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Tiếng</a:t>
            </a:r>
            <a:r>
              <a:rPr lang="en-US" sz="3200" b="1" u="sng" dirty="0">
                <a:solidFill>
                  <a:srgbClr val="FFFF00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3200" b="1" u="sng" dirty="0" err="1" smtClean="0">
                <a:solidFill>
                  <a:srgbClr val="FFFF00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Việt</a:t>
            </a:r>
            <a:endParaRPr lang="en-US" sz="3200" b="1" u="sng" dirty="0" smtClean="0">
              <a:solidFill>
                <a:srgbClr val="FFFF00"/>
              </a:solidFill>
              <a:latin typeface="HP001 5 hàng" panose="020B06030503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6073" y="3276600"/>
            <a:ext cx="5035550" cy="913348"/>
            <a:chOff x="2394673" y="3284041"/>
            <a:chExt cx="5035550" cy="913348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5" t="15433" r="41930" b="64423"/>
            <a:stretch>
              <a:fillRect/>
            </a:stretch>
          </p:blipFill>
          <p:spPr bwMode="auto">
            <a:xfrm>
              <a:off x="6503758" y="3284041"/>
              <a:ext cx="926465" cy="8845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2394673" y="3367444"/>
              <a:ext cx="3519805" cy="82994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>
                <a:spcBef>
                  <a:spcPct val="50000"/>
                </a:spcBef>
              </a:pP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Bài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6. O	</a:t>
              </a:r>
              <a:r>
                <a:rPr lang="en-US" sz="48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	 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</a:t>
              </a:r>
              <a:endParaRPr lang="en-US" sz="11500" dirty="0">
                <a:solidFill>
                  <a:srgbClr val="FF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2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6361" r="11792" b="22489"/>
          <a:stretch>
            <a:fillRect/>
          </a:stretch>
        </p:blipFill>
        <p:spPr>
          <a:xfrm>
            <a:off x="76200" y="1032164"/>
            <a:ext cx="8991600" cy="567343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25012" y="155433"/>
            <a:ext cx="2232313" cy="835167"/>
            <a:chOff x="587087" y="2360614"/>
            <a:chExt cx="2232313" cy="835167"/>
          </a:xfrm>
        </p:grpSpPr>
        <p:sp>
          <p:nvSpPr>
            <p:cNvPr id="19" name="Rectangle: Rounded Corners 4"/>
            <p:cNvSpPr/>
            <p:nvPr/>
          </p:nvSpPr>
          <p:spPr bwMode="auto">
            <a:xfrm>
              <a:off x="990600" y="2360614"/>
              <a:ext cx="18288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643312" y="76200"/>
            <a:ext cx="169068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  <p:sndAc>
          <p:stSnd>
            <p:snd r:embed="rId3" name="explode.wav"/>
          </p:stSnd>
        </p:sndAc>
      </p:transition>
    </mc:Choice>
    <mc:Fallback xmlns="">
      <p:transition>
        <p:circle/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3288" r="5091" b="56712"/>
          <a:stretch>
            <a:fillRect/>
          </a:stretch>
        </p:blipFill>
        <p:spPr>
          <a:xfrm>
            <a:off x="152399" y="1066800"/>
            <a:ext cx="8839202" cy="4343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687" y="1146033"/>
            <a:ext cx="2537113" cy="835167"/>
            <a:chOff x="587087" y="2360614"/>
            <a:chExt cx="2537113" cy="835167"/>
          </a:xfrm>
        </p:grpSpPr>
        <p:sp>
          <p:nvSpPr>
            <p:cNvPr id="14" name="Rectangle: Rounded Corners 4"/>
            <p:cNvSpPr/>
            <p:nvPr/>
          </p:nvSpPr>
          <p:spPr bwMode="auto">
            <a:xfrm>
              <a:off x="990600" y="2360614"/>
              <a:ext cx="21336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smtClean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781893" y="4984857"/>
            <a:ext cx="3580211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Bê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có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cỏ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.</a:t>
            </a:r>
            <a:endParaRPr lang="en-US" sz="6600" dirty="0">
              <a:latin typeface="Arial Unicode MS" panose="020B0604020202020204" charset="-122"/>
              <a:ea typeface="Arial Unicode MS" panose="020B0604020202020204" charset="-122"/>
              <a:cs typeface="Arial-Rounded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781893" y="4984857"/>
            <a:ext cx="3580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Bê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c</a:t>
            </a:r>
            <a:r>
              <a:rPr lang="en-US" sz="3600" dirty="0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o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o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.</a:t>
            </a:r>
            <a:endParaRPr lang="en-US" sz="6600" dirty="0">
              <a:latin typeface="Arial Unicode MS" panose="020B0604020202020204" charset="-122"/>
              <a:ea typeface="Arial Unicode MS" panose="020B0604020202020204" charset="-122"/>
              <a:cs typeface="Arial-Rounded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81893" y="4984857"/>
            <a:ext cx="3580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Bê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c</a:t>
            </a:r>
            <a:r>
              <a:rPr lang="en-US" sz="3600" dirty="0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o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c</a:t>
            </a:r>
            <a:r>
              <a:rPr lang="en-US" sz="3600" dirty="0" err="1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ỏ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.</a:t>
            </a:r>
            <a:endParaRPr lang="en-US" sz="6600" dirty="0">
              <a:latin typeface="Arial Unicode MS" panose="020B0604020202020204" charset="-122"/>
              <a:ea typeface="Arial Unicode MS" panose="020B0604020202020204" charset="-122"/>
              <a:cs typeface="Arial-Rounded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44450" y="0"/>
            <a:ext cx="9144000" cy="6858000"/>
          </a:xfrm>
          <a:prstGeom prst="rect">
            <a:avLst/>
          </a:prstGeom>
          <a:noFill/>
          <a:ln w="76200">
            <a:solidFill>
              <a:srgbClr val="000099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/>
            <a:endParaRPr lang="en-US" b="1"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8424" y="2057400"/>
            <a:ext cx="8991600" cy="156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Thứ</a:t>
            </a:r>
            <a:r>
              <a:rPr lang="en-US" sz="36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6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ba</a:t>
            </a:r>
            <a:r>
              <a:rPr lang="en-US" sz="36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, </a:t>
            </a:r>
            <a:r>
              <a:rPr lang="en-US" sz="36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ngày</a:t>
            </a:r>
            <a:r>
              <a:rPr lang="en-US" sz="36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6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1</a:t>
            </a:r>
            <a:r>
              <a:rPr lang="en-GB" altLang="en-US" sz="36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2</a:t>
            </a:r>
            <a:r>
              <a:rPr lang="en-US" sz="36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6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tháng</a:t>
            </a:r>
            <a:r>
              <a:rPr lang="en-US" sz="36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6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09</a:t>
            </a:r>
            <a:r>
              <a:rPr lang="en-US" sz="36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6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năm</a:t>
            </a:r>
            <a:r>
              <a:rPr lang="en-US" sz="36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202</a:t>
            </a:r>
            <a:r>
              <a:rPr lang="en-GB" altLang="en-US" sz="36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3</a:t>
            </a:r>
            <a:endParaRPr lang="en-US" sz="3600" b="1" dirty="0"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ctr">
              <a:spcBef>
                <a:spcPct val="50000"/>
              </a:spcBef>
            </a:pPr>
            <a:r>
              <a:rPr lang="en-US" sz="4000" b="1" u="sng" dirty="0" err="1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Tiếng</a:t>
            </a:r>
            <a:r>
              <a:rPr lang="en-US" sz="4000" b="1" u="sng" dirty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4000" b="1" u="sng" dirty="0" err="1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Việt</a:t>
            </a:r>
            <a:endParaRPr lang="en-US" sz="4000" b="1" u="sng" dirty="0" smtClean="0">
              <a:solidFill>
                <a:srgbClr val="0070C0"/>
              </a:solidFill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41"/>
          <a:stretch>
            <a:fillRect/>
          </a:stretch>
        </p:blipFill>
        <p:spPr>
          <a:xfrm>
            <a:off x="98424" y="4495800"/>
            <a:ext cx="9045576" cy="2286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46224" y="3724870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err="1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 7. Ô 	ô      </a:t>
            </a:r>
            <a:r>
              <a:rPr lang="en-US" sz="5400" b="1" dirty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2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399" y="76200"/>
            <a:ext cx="8839201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Thứ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ba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,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ngày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1</a:t>
            </a:r>
            <a:r>
              <a:rPr lang="en-GB" alt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2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tháng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09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năm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202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3</a:t>
            </a:r>
            <a:endParaRPr lang="en-US" sz="3200" b="1" dirty="0"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u="sng" dirty="0" err="1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Tiếng</a:t>
            </a:r>
            <a:r>
              <a:rPr lang="en-US" sz="3200" b="1" u="sng" dirty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Việt</a:t>
            </a:r>
            <a:endParaRPr lang="en-US" sz="3200" b="1" u="sng" dirty="0">
              <a:solidFill>
                <a:srgbClr val="0070C0"/>
              </a:solidFill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			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 7. Ô	 ô	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97" b="65657"/>
          <a:stretch>
            <a:fillRect/>
          </a:stretch>
        </p:blipFill>
        <p:spPr>
          <a:xfrm>
            <a:off x="0" y="2299855"/>
            <a:ext cx="9131298" cy="455814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9892" y="2822433"/>
            <a:ext cx="3160508" cy="835167"/>
            <a:chOff x="587086" y="2360614"/>
            <a:chExt cx="3301713" cy="835167"/>
          </a:xfrm>
        </p:grpSpPr>
        <p:sp>
          <p:nvSpPr>
            <p:cNvPr id="12" name="Rectangle: Rounded Corners 4"/>
            <p:cNvSpPr/>
            <p:nvPr/>
          </p:nvSpPr>
          <p:spPr bwMode="auto">
            <a:xfrm>
              <a:off x="1023037" y="2360614"/>
              <a:ext cx="2865762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36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Nhận</a:t>
              </a:r>
              <a:r>
                <a:rPr lang="en-US" sz="3600" dirty="0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biết</a:t>
              </a: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87086" y="2365519"/>
              <a:ext cx="897359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 smtClean="0">
                  <a:solidFill>
                    <a:schemeClr val="tx1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1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6200" y="6135469"/>
            <a:ext cx="6629400" cy="645160"/>
            <a:chOff x="76200" y="6135469"/>
            <a:chExt cx="6629400" cy="645160"/>
          </a:xfrm>
        </p:grpSpPr>
        <p:sp>
          <p:nvSpPr>
            <p:cNvPr id="14" name="TextBox 13"/>
            <p:cNvSpPr txBox="1"/>
            <p:nvPr/>
          </p:nvSpPr>
          <p:spPr>
            <a:xfrm>
              <a:off x="76200" y="6135469"/>
              <a:ext cx="66294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Bố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và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Hà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đi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bộ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trên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hè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phố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.</a:t>
              </a:r>
              <a:endParaRPr lang="en-US" sz="3600" dirty="0"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200" y="6135469"/>
              <a:ext cx="6629400" cy="645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</a:t>
              </a:r>
              <a:r>
                <a:rPr lang="en-US" sz="3600" dirty="0" err="1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ô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và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Hà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đi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</a:t>
              </a:r>
              <a:r>
                <a:rPr lang="en-US" sz="3600" dirty="0" err="1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ộ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trên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hè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ph</a:t>
              </a:r>
              <a:r>
                <a:rPr lang="en-US" sz="3600" dirty="0" err="1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ô</a:t>
              </a:r>
              <a:r>
                <a:rPr lang="en-US" sz="3600" dirty="0" smtClean="0">
                  <a:solidFill>
                    <a:sysClr val="windowText" lastClr="00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.</a:t>
              </a:r>
              <a:endParaRPr lang="en-US" sz="3600" dirty="0">
                <a:solidFill>
                  <a:sysClr val="windowText" lastClr="000000"/>
                </a:solidFill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2136633"/>
            <a:ext cx="2232313" cy="835167"/>
            <a:chOff x="587087" y="2360614"/>
            <a:chExt cx="2232313" cy="835167"/>
          </a:xfrm>
        </p:grpSpPr>
        <p:sp>
          <p:nvSpPr>
            <p:cNvPr id="9" name="Rectangle: Rounded Corners 4"/>
            <p:cNvSpPr/>
            <p:nvPr/>
          </p:nvSpPr>
          <p:spPr bwMode="auto">
            <a:xfrm>
              <a:off x="990600" y="2360614"/>
              <a:ext cx="18288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43313" y="2590800"/>
            <a:ext cx="169068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6600" dirty="0">
                <a:solidFill>
                  <a:srgbClr val="FF0000"/>
                </a:solidFill>
              </a:rPr>
              <a:t>ô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83188" y="4549775"/>
            <a:ext cx="2212975" cy="784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</a:t>
            </a:r>
            <a:r>
              <a:rPr lang="en-US" sz="3600" dirty="0" err="1" smtClean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ộ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5438" y="3683000"/>
            <a:ext cx="1071562" cy="784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38438" y="3683000"/>
            <a:ext cx="1071562" cy="784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ô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81600" y="3683000"/>
            <a:ext cx="1071563" cy="784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24600" y="3683000"/>
            <a:ext cx="1071563" cy="784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ô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5757" y="4549775"/>
            <a:ext cx="2198687" cy="784225"/>
            <a:chOff x="1605757" y="4549775"/>
            <a:chExt cx="2198687" cy="784225"/>
          </a:xfrm>
        </p:grpSpPr>
        <p:sp>
          <p:nvSpPr>
            <p:cNvPr id="14" name="Rectangle 13"/>
            <p:cNvSpPr/>
            <p:nvPr/>
          </p:nvSpPr>
          <p:spPr>
            <a:xfrm>
              <a:off x="1605757" y="4549775"/>
              <a:ext cx="2198687" cy="7842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bố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05757" y="4549775"/>
              <a:ext cx="2198687" cy="7842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dirty="0" err="1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b</a:t>
              </a:r>
              <a:r>
                <a:rPr lang="en-US" sz="3600" dirty="0" err="1">
                  <a:solidFill>
                    <a:srgbClr val="FF0000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ô</a:t>
              </a:r>
              <a:endParaRPr lang="en-US" sz="3600" dirty="0">
                <a:solidFill>
                  <a:srgbClr val="FF0000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0930" y="5638800"/>
            <a:ext cx="1064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/>
              <a:t>bố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919500" y="5638800"/>
            <a:ext cx="1064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/>
              <a:t>bổ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88070" y="5638800"/>
            <a:ext cx="1064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/>
              <a:t>bộ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656640" y="5638800"/>
            <a:ext cx="1064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/>
              <a:t>cô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025210" y="5638800"/>
            <a:ext cx="1064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/>
              <a:t>cổ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393780" y="5638800"/>
            <a:ext cx="1064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/>
              <a:t>cộ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399" y="76200"/>
            <a:ext cx="8839201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Thứ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ba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,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ngày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1</a:t>
            </a:r>
            <a:r>
              <a:rPr lang="en-GB" alt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2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tháng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09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năm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202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3</a:t>
            </a:r>
            <a:endParaRPr lang="en-US" sz="3200" b="1" dirty="0"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u="sng" dirty="0" err="1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Tiếng</a:t>
            </a:r>
            <a:r>
              <a:rPr lang="en-US" sz="3200" b="1" u="sng" dirty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Việt</a:t>
            </a:r>
            <a:endParaRPr lang="en-US" sz="3200" b="1" u="sng" dirty="0">
              <a:solidFill>
                <a:srgbClr val="0070C0"/>
              </a:solidFill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			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 7. Ô	 ô	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62000" y="5830669"/>
            <a:ext cx="10644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/>
              <a:t>bố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312915" y="5830669"/>
            <a:ext cx="19038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/>
              <a:t>cô</a:t>
            </a:r>
            <a:r>
              <a:rPr lang="en-US" sz="3600" dirty="0" smtClean="0"/>
              <a:t> </a:t>
            </a:r>
            <a:r>
              <a:rPr lang="en-US" sz="3600" dirty="0" err="1" smtClean="0"/>
              <a:t>bé</a:t>
            </a:r>
            <a:endParaRPr lang="en-US" sz="6600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703220" y="5830669"/>
            <a:ext cx="1905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/>
              <a:t>cổ</a:t>
            </a:r>
            <a:r>
              <a:rPr lang="en-US" sz="3600" dirty="0" smtClean="0"/>
              <a:t> </a:t>
            </a:r>
            <a:r>
              <a:rPr lang="en-US" sz="3600" dirty="0" err="1" smtClean="0"/>
              <a:t>cò</a:t>
            </a:r>
            <a:endParaRPr lang="en-US" sz="6600" dirty="0"/>
          </a:p>
        </p:txBody>
      </p:sp>
      <p:grpSp>
        <p:nvGrpSpPr>
          <p:cNvPr id="18" name="Group 17"/>
          <p:cNvGrpSpPr/>
          <p:nvPr/>
        </p:nvGrpSpPr>
        <p:grpSpPr>
          <a:xfrm>
            <a:off x="282287" y="2133600"/>
            <a:ext cx="2232313" cy="835167"/>
            <a:chOff x="587087" y="2360614"/>
            <a:chExt cx="2232313" cy="835167"/>
          </a:xfrm>
        </p:grpSpPr>
        <p:sp>
          <p:nvSpPr>
            <p:cNvPr id="19" name="Rectangle: Rounded Corners 4"/>
            <p:cNvSpPr/>
            <p:nvPr/>
          </p:nvSpPr>
          <p:spPr bwMode="auto">
            <a:xfrm>
              <a:off x="990600" y="2360614"/>
              <a:ext cx="18288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9" t="59870" r="61385" b="24849"/>
          <a:stretch>
            <a:fillRect/>
          </a:stretch>
        </p:blipFill>
        <p:spPr>
          <a:xfrm>
            <a:off x="228600" y="3004341"/>
            <a:ext cx="2395753" cy="282632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27" t="60157" r="38697" b="24562"/>
          <a:stretch>
            <a:fillRect/>
          </a:stretch>
        </p:blipFill>
        <p:spPr>
          <a:xfrm>
            <a:off x="3267112" y="3004341"/>
            <a:ext cx="2395753" cy="282632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50" t="59419" r="9882" b="25300"/>
          <a:stretch>
            <a:fillRect/>
          </a:stretch>
        </p:blipFill>
        <p:spPr>
          <a:xfrm>
            <a:off x="6305623" y="3004341"/>
            <a:ext cx="2395753" cy="2826328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399" y="76200"/>
            <a:ext cx="8839201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Thứ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ba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,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ngày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1</a:t>
            </a:r>
            <a:r>
              <a:rPr lang="en-GB" alt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2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tháng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09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năm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202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3</a:t>
            </a:r>
            <a:endParaRPr lang="en-US" sz="3200" b="1" dirty="0"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u="sng" dirty="0" err="1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Tiếng</a:t>
            </a:r>
            <a:r>
              <a:rPr lang="en-US" sz="3200" b="1" u="sng" dirty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Việt</a:t>
            </a:r>
            <a:endParaRPr lang="en-US" sz="3200" b="1" u="sng" dirty="0">
              <a:solidFill>
                <a:srgbClr val="0070C0"/>
              </a:solidFill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			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 7. Ô	 ô	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8" t="43552" r="10860" b="22028"/>
          <a:stretch>
            <a:fillRect/>
          </a:stretch>
        </p:blipFill>
        <p:spPr>
          <a:xfrm>
            <a:off x="102178" y="380999"/>
            <a:ext cx="8965622" cy="64008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9887" y="76200"/>
            <a:ext cx="2232313" cy="835167"/>
            <a:chOff x="587087" y="2360614"/>
            <a:chExt cx="2232313" cy="835167"/>
          </a:xfrm>
        </p:grpSpPr>
        <p:sp>
          <p:nvSpPr>
            <p:cNvPr id="13" name="Rectangle: Rounded Corners 4"/>
            <p:cNvSpPr/>
            <p:nvPr/>
          </p:nvSpPr>
          <p:spPr bwMode="auto">
            <a:xfrm>
              <a:off x="990600" y="2360614"/>
              <a:ext cx="18288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22" t="88392" r="45619" b="5675"/>
          <a:stretch>
            <a:fillRect/>
          </a:stretch>
        </p:blipFill>
        <p:spPr>
          <a:xfrm>
            <a:off x="494032" y="3505200"/>
            <a:ext cx="8497568" cy="1828800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399" y="76200"/>
            <a:ext cx="8839201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Thứ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ba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,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ngày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1</a:t>
            </a:r>
            <a:r>
              <a:rPr lang="en-GB" alt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2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tháng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09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năm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202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3</a:t>
            </a:r>
            <a:endParaRPr lang="en-US" sz="3200" b="1" dirty="0"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u="sng" dirty="0" err="1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Tiếng</a:t>
            </a:r>
            <a:r>
              <a:rPr lang="en-US" sz="3200" b="1" u="sng" dirty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Việt</a:t>
            </a:r>
            <a:endParaRPr lang="en-US" sz="3200" b="1" u="sng" dirty="0">
              <a:solidFill>
                <a:srgbClr val="0070C0"/>
              </a:solidFill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			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 7. Ô	 ô	.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06087" y="2230636"/>
            <a:ext cx="3603913" cy="835167"/>
            <a:chOff x="587087" y="2360614"/>
            <a:chExt cx="3603913" cy="835167"/>
          </a:xfrm>
        </p:grpSpPr>
        <p:sp>
          <p:nvSpPr>
            <p:cNvPr id="4" name="Rectangle: Rounded Corners 4"/>
            <p:cNvSpPr/>
            <p:nvPr/>
          </p:nvSpPr>
          <p:spPr bwMode="auto">
            <a:xfrm>
              <a:off x="990600" y="2360614"/>
              <a:ext cx="32004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Tô</a:t>
              </a:r>
              <a:r>
                <a:rPr lang="en-US" sz="4000" dirty="0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và</a:t>
              </a:r>
              <a:r>
                <a:rPr lang="en-US" sz="4000" dirty="0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viết</a:t>
              </a:r>
              <a:endParaRPr lang="en-US" sz="4000" dirty="0">
                <a:solidFill>
                  <a:srgbClr val="FFFFFF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5" name="Oval 4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>
                  <a:solidFill>
                    <a:schemeClr val="tx1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67070849595416715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77203" y="3121167"/>
            <a:ext cx="3975997" cy="3508233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399" y="76200"/>
            <a:ext cx="8839201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Thứ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ba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,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ngày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1</a:t>
            </a:r>
            <a:r>
              <a:rPr lang="en-GB" alt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2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tháng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09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năm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202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3</a:t>
            </a:r>
            <a:endParaRPr lang="en-US" sz="3200" b="1" dirty="0"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u="sng" dirty="0" err="1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Tiếng</a:t>
            </a:r>
            <a:r>
              <a:rPr lang="en-US" sz="3200" b="1" u="sng" dirty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Việt</a:t>
            </a:r>
            <a:endParaRPr lang="en-US" sz="3200" b="1" u="sng" dirty="0">
              <a:solidFill>
                <a:srgbClr val="0070C0"/>
              </a:solidFill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			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 7. Ô	 ô	.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06087" y="2230636"/>
            <a:ext cx="3603913" cy="835167"/>
            <a:chOff x="587087" y="2360614"/>
            <a:chExt cx="3603913" cy="835167"/>
          </a:xfrm>
        </p:grpSpPr>
        <p:sp>
          <p:nvSpPr>
            <p:cNvPr id="5" name="Rectangle: Rounded Corners 4"/>
            <p:cNvSpPr/>
            <p:nvPr/>
          </p:nvSpPr>
          <p:spPr bwMode="auto">
            <a:xfrm>
              <a:off x="990600" y="2360614"/>
              <a:ext cx="32004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Tô</a:t>
              </a:r>
              <a:r>
                <a:rPr lang="en-US" sz="4000" dirty="0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và</a:t>
              </a:r>
              <a:r>
                <a:rPr lang="en-US" sz="4000" dirty="0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viết</a:t>
              </a:r>
              <a:endParaRPr lang="en-US" sz="4000" dirty="0">
                <a:solidFill>
                  <a:srgbClr val="FFFFFF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>
                  <a:solidFill>
                    <a:schemeClr val="tx1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5" name="explode.wav"/>
          </p:stSnd>
        </p:sndAc>
      </p:transition>
    </mc:Choice>
    <mc:Fallback xmlns="">
      <p:transition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6087" y="2230636"/>
            <a:ext cx="3603913" cy="835167"/>
            <a:chOff x="587087" y="2360614"/>
            <a:chExt cx="3603913" cy="835167"/>
          </a:xfrm>
        </p:grpSpPr>
        <p:sp>
          <p:nvSpPr>
            <p:cNvPr id="9" name="Rectangle: Rounded Corners 4"/>
            <p:cNvSpPr/>
            <p:nvPr/>
          </p:nvSpPr>
          <p:spPr bwMode="auto">
            <a:xfrm>
              <a:off x="990600" y="2360614"/>
              <a:ext cx="32004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Tô</a:t>
              </a:r>
              <a:r>
                <a:rPr lang="en-US" sz="4000" dirty="0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và</a:t>
              </a:r>
              <a:r>
                <a:rPr lang="en-US" sz="4000" dirty="0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viết</a:t>
              </a:r>
              <a:endParaRPr lang="en-US" sz="4000" dirty="0">
                <a:solidFill>
                  <a:srgbClr val="FFFFFF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>
                  <a:solidFill>
                    <a:schemeClr val="tx1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3</a:t>
              </a:r>
            </a:p>
          </p:txBody>
        </p:sp>
      </p:grpSp>
      <p:pic>
        <p:nvPicPr>
          <p:cNvPr id="4" name="7742852259139672346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9137" y="3370603"/>
            <a:ext cx="6898063" cy="3258797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399" y="76200"/>
            <a:ext cx="8839201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Thứ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ba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,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ngày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1</a:t>
            </a:r>
            <a:r>
              <a:rPr lang="en-GB" alt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2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tháng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09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năm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202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3</a:t>
            </a:r>
            <a:endParaRPr lang="en-US" sz="3200" b="1" dirty="0"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u="sng" dirty="0" err="1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Tiếng</a:t>
            </a:r>
            <a:r>
              <a:rPr lang="en-US" sz="3200" b="1" u="sng" dirty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Việt</a:t>
            </a:r>
            <a:endParaRPr lang="en-US" sz="3200" b="1" u="sng" dirty="0">
              <a:solidFill>
                <a:srgbClr val="0070C0"/>
              </a:solidFill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			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 7. Ô	 ô	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5" name="explode.wav"/>
          </p:stSnd>
        </p:sndAc>
      </p:transition>
    </mc:Choice>
    <mc:Fallback xmlns="">
      <p:transition>
        <p:sndAc>
          <p:stSnd>
            <p:snd r:embed="rId7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82879" y="160020"/>
            <a:ext cx="8839201" cy="2153285"/>
            <a:chOff x="14287" y="76200"/>
            <a:chExt cx="9144000" cy="2153285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4287" y="76200"/>
              <a:ext cx="9144000" cy="2153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Thứ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hai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ngày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11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tháng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09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năm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202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</a:t>
              </a:r>
              <a:endParaRPr lang="en-US" sz="3200" b="1" dirty="0"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3200" b="1" u="sng" dirty="0" err="1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Tiếng</a:t>
              </a:r>
              <a:r>
                <a:rPr lang="en-US" sz="3200" b="1" u="sng" dirty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u="sng" dirty="0" err="1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Việt</a:t>
              </a:r>
              <a:endParaRPr lang="en-US" sz="3200" b="1" u="sng" dirty="0">
                <a:solidFill>
                  <a:srgbClr val="0070C0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			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Bài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6. 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   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 </a:t>
              </a:r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5" t="15433" r="41930" b="64423"/>
            <a:stretch>
              <a:fillRect/>
            </a:stretch>
          </p:blipFill>
          <p:spPr bwMode="auto">
            <a:xfrm>
              <a:off x="6210040" y="1592759"/>
              <a:ext cx="741076" cy="540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95" b="65858"/>
          <a:stretch>
            <a:fillRect/>
          </a:stretch>
        </p:blipFill>
        <p:spPr>
          <a:xfrm>
            <a:off x="83126" y="2286000"/>
            <a:ext cx="8977745" cy="44958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5417" y="2746233"/>
            <a:ext cx="3603913" cy="835167"/>
            <a:chOff x="587087" y="2360614"/>
            <a:chExt cx="3603913" cy="835167"/>
          </a:xfrm>
        </p:grpSpPr>
        <p:sp>
          <p:nvSpPr>
            <p:cNvPr id="12" name="Rectangle: Rounded Corners 4"/>
            <p:cNvSpPr/>
            <p:nvPr/>
          </p:nvSpPr>
          <p:spPr bwMode="auto">
            <a:xfrm>
              <a:off x="990600" y="2360614"/>
              <a:ext cx="32004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Nhận</a:t>
              </a:r>
              <a:r>
                <a:rPr lang="en-US" sz="4000" dirty="0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biết</a:t>
              </a:r>
              <a:endParaRPr lang="en-US" sz="4000" dirty="0">
                <a:solidFill>
                  <a:srgbClr val="FFFFFF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 smtClean="0">
                  <a:solidFill>
                    <a:schemeClr val="tx1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247899" y="6211669"/>
            <a:ext cx="4648200" cy="646331"/>
            <a:chOff x="2247899" y="6211669"/>
            <a:chExt cx="4648200" cy="646331"/>
          </a:xfrm>
        </p:grpSpPr>
        <p:sp>
          <p:nvSpPr>
            <p:cNvPr id="14" name="TextBox 13"/>
            <p:cNvSpPr txBox="1"/>
            <p:nvPr/>
          </p:nvSpPr>
          <p:spPr>
            <a:xfrm>
              <a:off x="2247899" y="6211669"/>
              <a:ext cx="464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Đàn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bò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gặm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cỏ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.</a:t>
              </a:r>
              <a:endParaRPr lang="en-US" sz="3600" dirty="0"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247899" y="6211669"/>
              <a:ext cx="4648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Đàn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</a:t>
              </a:r>
              <a:r>
                <a:rPr lang="en-US" sz="3600" dirty="0" err="1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gặm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dirty="0" err="1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c</a:t>
              </a:r>
              <a:r>
                <a:rPr lang="en-US" sz="3600" dirty="0" err="1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ỏ</a:t>
              </a:r>
              <a:r>
                <a:rPr lang="en-US" sz="3600" dirty="0" smtClean="0"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.</a:t>
              </a:r>
              <a:endParaRPr lang="en-US" sz="3600" dirty="0">
                <a:latin typeface="UTM Avo" panose="02040603050506020204" charset="0"/>
                <a:ea typeface="Arial-Rounded" pitchFamily="34" charset="0"/>
                <a:cs typeface="UTM Avo" panose="0204060305050602020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5" t="5253" r="10381" b="58989"/>
          <a:stretch>
            <a:fillRect/>
          </a:stretch>
        </p:blipFill>
        <p:spPr>
          <a:xfrm>
            <a:off x="761998" y="1828801"/>
            <a:ext cx="8153402" cy="415426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687" y="2060433"/>
            <a:ext cx="1965960" cy="835167"/>
            <a:chOff x="587087" y="2360614"/>
            <a:chExt cx="1965960" cy="835167"/>
          </a:xfrm>
        </p:grpSpPr>
        <p:sp>
          <p:nvSpPr>
            <p:cNvPr id="21" name="Rectangle: Rounded Corners 4"/>
            <p:cNvSpPr/>
            <p:nvPr/>
          </p:nvSpPr>
          <p:spPr bwMode="auto">
            <a:xfrm>
              <a:off x="990312" y="2360614"/>
              <a:ext cx="1562735" cy="83502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590800" y="5906869"/>
            <a:ext cx="3580211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Bố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bê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bể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cá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.</a:t>
            </a:r>
            <a:endParaRPr lang="en-US" sz="66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590800" y="5906869"/>
            <a:ext cx="3580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bê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bể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cá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.</a:t>
            </a:r>
            <a:endParaRPr lang="en-US" sz="66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399" y="76200"/>
            <a:ext cx="8839201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Thứ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ba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,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ngày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1</a:t>
            </a:r>
            <a:r>
              <a:rPr lang="en-GB" alt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2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tháng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09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năm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202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3</a:t>
            </a:r>
            <a:endParaRPr lang="en-US" sz="3200" b="1" dirty="0"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u="sng" dirty="0" err="1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Tiếng</a:t>
            </a:r>
            <a:r>
              <a:rPr lang="en-US" sz="3200" b="1" u="sng" dirty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Việt</a:t>
            </a:r>
            <a:endParaRPr lang="en-US" sz="3200" b="1" u="sng" dirty="0">
              <a:solidFill>
                <a:srgbClr val="0070C0"/>
              </a:solidFill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			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 7. Ô	 ô	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56970" r="5787" b="5656"/>
          <a:stretch>
            <a:fillRect/>
          </a:stretch>
        </p:blipFill>
        <p:spPr>
          <a:xfrm>
            <a:off x="366424" y="2743200"/>
            <a:ext cx="8396576" cy="4078217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2781893" y="2249269"/>
            <a:ext cx="3580211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/>
              <a:t>Xe</a:t>
            </a:r>
            <a:r>
              <a:rPr lang="en-US" sz="3600" dirty="0" smtClean="0"/>
              <a:t> </a:t>
            </a:r>
            <a:r>
              <a:rPr lang="en-US" sz="3600" dirty="0" err="1" smtClean="0"/>
              <a:t>cộ</a:t>
            </a:r>
            <a:endParaRPr lang="en-US" sz="66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82287" y="1981200"/>
            <a:ext cx="2003713" cy="835167"/>
            <a:chOff x="587087" y="2360614"/>
            <a:chExt cx="2003713" cy="835167"/>
          </a:xfrm>
        </p:grpSpPr>
        <p:sp>
          <p:nvSpPr>
            <p:cNvPr id="17" name="Rectangle: Rounded Corners 4"/>
            <p:cNvSpPr/>
            <p:nvPr/>
          </p:nvSpPr>
          <p:spPr bwMode="auto">
            <a:xfrm>
              <a:off x="990600" y="2360614"/>
              <a:ext cx="16002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Nói</a:t>
              </a:r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399" y="76200"/>
            <a:ext cx="8839201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Thứ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ba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,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ngày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1</a:t>
            </a:r>
            <a:r>
              <a:rPr lang="en-GB" alt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2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tháng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09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năm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202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3</a:t>
            </a:r>
            <a:endParaRPr lang="en-US" sz="3200" b="1" dirty="0"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u="sng" dirty="0" err="1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Tiếng</a:t>
            </a:r>
            <a:r>
              <a:rPr lang="en-US" sz="3200" b="1" u="sng" dirty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Việt</a:t>
            </a:r>
            <a:endParaRPr lang="en-US" sz="3200" b="1" u="sng" dirty="0">
              <a:solidFill>
                <a:srgbClr val="0070C0"/>
              </a:solidFill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			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 7. Ô	 ô	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8" t="43552" r="10860" b="22028"/>
          <a:stretch>
            <a:fillRect/>
          </a:stretch>
        </p:blipFill>
        <p:spPr>
          <a:xfrm>
            <a:off x="102178" y="380999"/>
            <a:ext cx="8965622" cy="6400801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29887" y="76200"/>
            <a:ext cx="2232313" cy="835167"/>
            <a:chOff x="587087" y="2360614"/>
            <a:chExt cx="2232313" cy="835167"/>
          </a:xfrm>
        </p:grpSpPr>
        <p:sp>
          <p:nvSpPr>
            <p:cNvPr id="13" name="Rectangle: Rounded Corners 4"/>
            <p:cNvSpPr/>
            <p:nvPr/>
          </p:nvSpPr>
          <p:spPr bwMode="auto">
            <a:xfrm>
              <a:off x="990600" y="2360614"/>
              <a:ext cx="18288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2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5" t="5253" r="10381" b="58989"/>
          <a:stretch>
            <a:fillRect/>
          </a:stretch>
        </p:blipFill>
        <p:spPr>
          <a:xfrm>
            <a:off x="761998" y="1828801"/>
            <a:ext cx="8153402" cy="4154268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53687" y="2060433"/>
            <a:ext cx="1965960" cy="835167"/>
            <a:chOff x="587087" y="2360614"/>
            <a:chExt cx="1965960" cy="835167"/>
          </a:xfrm>
        </p:grpSpPr>
        <p:sp>
          <p:nvSpPr>
            <p:cNvPr id="21" name="Rectangle: Rounded Corners 4"/>
            <p:cNvSpPr/>
            <p:nvPr/>
          </p:nvSpPr>
          <p:spPr bwMode="auto">
            <a:xfrm>
              <a:off x="990312" y="2360614"/>
              <a:ext cx="1562735" cy="835025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</p:txBody>
        </p:sp>
        <p:sp>
          <p:nvSpPr>
            <p:cNvPr id="22" name="Oval 21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smtClean="0">
                  <a:solidFill>
                    <a:schemeClr val="tx1"/>
                  </a:solidFill>
                  <a:latin typeface="Arial" panose="020B0604020202020204" pitchFamily="34" charset="0"/>
                  <a:ea typeface="Arial-Rounded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590800" y="5906869"/>
            <a:ext cx="3580211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Bố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bê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bể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cá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.</a:t>
            </a:r>
            <a:endParaRPr lang="en-US" sz="66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590800" y="5906869"/>
            <a:ext cx="3580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sz="3600" dirty="0" err="1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ô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bê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bể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cá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.</a:t>
            </a:r>
            <a:endParaRPr lang="en-US" sz="6600" dirty="0"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399" y="76200"/>
            <a:ext cx="8839201" cy="2153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Thứ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ba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,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ngày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1</a:t>
            </a:r>
            <a:r>
              <a:rPr lang="en-GB" alt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2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tháng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09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năm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202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3</a:t>
            </a:r>
            <a:endParaRPr lang="en-US" sz="3200" b="1" dirty="0"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u="sng" dirty="0" err="1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Tiếng</a:t>
            </a:r>
            <a:r>
              <a:rPr lang="en-US" sz="3200" b="1" u="sng" dirty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Việt</a:t>
            </a:r>
            <a:endParaRPr lang="en-US" sz="3200" b="1" u="sng" dirty="0">
              <a:solidFill>
                <a:srgbClr val="0070C0"/>
              </a:solidFill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just">
              <a:spcBef>
                <a:spcPct val="50000"/>
              </a:spcBef>
            </a:pPr>
            <a:r>
              <a:rPr lang="en-US" sz="3200" b="1" dirty="0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			</a:t>
            </a:r>
            <a:r>
              <a:rPr lang="en-US" sz="3600" b="1" dirty="0" err="1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Bài</a:t>
            </a:r>
            <a:r>
              <a:rPr lang="en-US" sz="3600" b="1" dirty="0" smtClean="0">
                <a:solidFill>
                  <a:srgbClr val="FF0000"/>
                </a:solidFill>
                <a:latin typeface="HP001 4 hàng" panose="020B0603050302020204" charset="0"/>
                <a:ea typeface="Arial-Rounded" pitchFamily="34" charset="0"/>
                <a:cs typeface="HP001 4 hàng" panose="020B0603050302020204" charset="0"/>
              </a:rPr>
              <a:t> 7. Ô	 ô	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838200" y="1524000"/>
            <a:ext cx="671449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7200" dirty="0" err="1" smtClean="0">
                <a:latin typeface="HP001 4 hàng 2 ô ly" panose="020B0603050302020204" charset="0"/>
                <a:cs typeface="HP001 4 hàng 2 ô ly" panose="020B0603050302020204" charset="0"/>
              </a:rPr>
              <a:t>B</a:t>
            </a:r>
            <a:r>
              <a:rPr lang="en-GB" altLang="en-US" sz="7200" dirty="0" err="1" smtClean="0">
                <a:latin typeface="HP001 4 hàng 2 ô ly" panose="020B0603050302020204" charset="0"/>
                <a:cs typeface="HP001 4 hàng 2 ô ly" panose="020B0603050302020204" charset="0"/>
              </a:rPr>
              <a:t>ố</a:t>
            </a:r>
            <a:r>
              <a:rPr lang="en-US" sz="7200" dirty="0" smtClean="0">
                <a:latin typeface="HP001 4 hàng 2 ô ly" panose="020B0603050302020204" charset="0"/>
                <a:cs typeface="HP001 4 hàng 2 ô ly" panose="020B0603050302020204" charset="0"/>
              </a:rPr>
              <a:t> </a:t>
            </a:r>
            <a:r>
              <a:rPr lang="en-US" sz="7200" dirty="0" err="1" smtClean="0">
                <a:latin typeface="HP001 4 hàng 2 ô ly" panose="020B0603050302020204" charset="0"/>
                <a:cs typeface="HP001 4 hàng 2 ô ly" panose="020B0603050302020204" charset="0"/>
              </a:rPr>
              <a:t>bê</a:t>
            </a:r>
            <a:r>
              <a:rPr lang="en-US" sz="7200" dirty="0" smtClean="0">
                <a:latin typeface="HP001 4 hàng 2 ô ly" panose="020B0603050302020204" charset="0"/>
                <a:cs typeface="HP001 4 hàng 2 ô ly" panose="020B0603050302020204" charset="0"/>
              </a:rPr>
              <a:t> </a:t>
            </a:r>
            <a:r>
              <a:rPr lang="en-US" sz="7200" dirty="0" err="1" smtClean="0">
                <a:latin typeface="HP001 4 hàng 2 ô ly" panose="020B0603050302020204" charset="0"/>
                <a:cs typeface="HP001 4 hàng 2 ô ly" panose="020B0603050302020204" charset="0"/>
              </a:rPr>
              <a:t>bể</a:t>
            </a:r>
            <a:r>
              <a:rPr lang="en-US" sz="7200" dirty="0" smtClean="0">
                <a:latin typeface="HP001 4 hàng 2 ô ly" panose="020B0603050302020204" charset="0"/>
                <a:cs typeface="HP001 4 hàng 2 ô ly" panose="020B0603050302020204" charset="0"/>
              </a:rPr>
              <a:t> </a:t>
            </a:r>
            <a:r>
              <a:rPr lang="en-US" sz="7200" dirty="0" err="1" smtClean="0">
                <a:latin typeface="HP001 4 hàng 2 ô ly" panose="020B0603050302020204" charset="0"/>
                <a:cs typeface="HP001 4 hàng 2 ô ly" panose="020B0603050302020204" charset="0"/>
              </a:rPr>
              <a:t>cá</a:t>
            </a:r>
            <a:r>
              <a:rPr lang="en-US" sz="7200" dirty="0" smtClean="0">
                <a:latin typeface="HP001 4 hàng 2 ô ly" panose="020B0603050302020204" charset="0"/>
                <a:cs typeface="HP001 4 hàng 2 ô ly" panose="020B0603050302020204" charset="0"/>
              </a:rPr>
              <a:t>.</a:t>
            </a:r>
          </a:p>
          <a:p>
            <a:pPr algn="ctr"/>
            <a:endParaRPr lang="en-US" sz="7200" dirty="0" smtClean="0">
              <a:latin typeface="HP001 4 hàng 2 ô ly" panose="020B0603050302020204" charset="0"/>
              <a:cs typeface="HP001 4 hàng 2 ô ly" panose="020B0603050302020204" charset="0"/>
            </a:endParaRPr>
          </a:p>
          <a:p>
            <a:pPr algn="ctr"/>
            <a:r>
              <a:rPr lang="en-GB" altLang="en-US" sz="9600" dirty="0" smtClean="0"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GB" altLang="en-US" sz="7200" dirty="0" err="1" smtClean="0">
                <a:latin typeface="HP001 4 hàng 2 ô ly" panose="020B0603050302020204" charset="0"/>
                <a:cs typeface="HP001 4 hàng 2 ô ly" panose="020B0603050302020204" charset="0"/>
                <a:sym typeface="+mn-ea"/>
              </a:rPr>
              <a:t>ố</a:t>
            </a:r>
            <a:r>
              <a:rPr lang="en-US" sz="7200" dirty="0" smtClean="0">
                <a:latin typeface="HP001 4 hàng 2 ô ly" panose="020B0603050302020204" charset="0"/>
                <a:cs typeface="HP001 4 hàng 2 ô ly" panose="020B0603050302020204" charset="0"/>
                <a:sym typeface="+mn-ea"/>
              </a:rPr>
              <a:t> </a:t>
            </a:r>
            <a:r>
              <a:rPr lang="en-US" sz="7200" dirty="0" err="1" smtClean="0">
                <a:latin typeface="HP001 4 hàng 2 ô ly" panose="020B0603050302020204" charset="0"/>
                <a:cs typeface="HP001 4 hàng 2 ô ly" panose="020B0603050302020204" charset="0"/>
                <a:sym typeface="+mn-ea"/>
              </a:rPr>
              <a:t>bê</a:t>
            </a:r>
            <a:r>
              <a:rPr lang="en-US" sz="7200" dirty="0" smtClean="0">
                <a:latin typeface="HP001 4 hàng 2 ô ly" panose="020B0603050302020204" charset="0"/>
                <a:cs typeface="HP001 4 hàng 2 ô ly" panose="020B0603050302020204" charset="0"/>
                <a:sym typeface="+mn-ea"/>
              </a:rPr>
              <a:t> </a:t>
            </a:r>
            <a:r>
              <a:rPr lang="en-US" sz="7200" dirty="0" err="1" smtClean="0">
                <a:latin typeface="HP001 4 hàng 2 ô ly" panose="020B0603050302020204" charset="0"/>
                <a:cs typeface="HP001 4 hàng 2 ô ly" panose="020B0603050302020204" charset="0"/>
                <a:sym typeface="+mn-ea"/>
              </a:rPr>
              <a:t>bể</a:t>
            </a:r>
            <a:r>
              <a:rPr lang="en-US" sz="7200" dirty="0" smtClean="0">
                <a:latin typeface="HP001 4 hàng 2 ô ly" panose="020B0603050302020204" charset="0"/>
                <a:cs typeface="HP001 4 hàng 2 ô ly" panose="020B0603050302020204" charset="0"/>
                <a:sym typeface="+mn-ea"/>
              </a:rPr>
              <a:t> </a:t>
            </a:r>
            <a:r>
              <a:rPr lang="en-US" sz="7200" dirty="0" err="1" smtClean="0">
                <a:latin typeface="HP001 4 hàng 2 ô ly" panose="020B0603050302020204" charset="0"/>
                <a:cs typeface="HP001 4 hàng 2 ô ly" panose="020B0603050302020204" charset="0"/>
                <a:sym typeface="+mn-ea"/>
              </a:rPr>
              <a:t>cá</a:t>
            </a:r>
            <a:r>
              <a:rPr lang="en-US" sz="7200" dirty="0" smtClean="0">
                <a:latin typeface="HP001 4 hàng 2 ô ly" panose="020B0603050302020204" charset="0"/>
                <a:cs typeface="HP001 4 hàng 2 ô ly" panose="020B0603050302020204" charset="0"/>
                <a:sym typeface="+mn-ea"/>
              </a:rPr>
              <a:t>.</a:t>
            </a:r>
            <a:endParaRPr lang="en-US" sz="7200" dirty="0" smtClean="0">
              <a:latin typeface="HP001 4 hàng 2 ô ly" panose="020B0603050302020204" charset="0"/>
              <a:cs typeface="HP001 4 hàng 2 ô ly" panose="020B0603050302020204" charset="0"/>
            </a:endParaRPr>
          </a:p>
          <a:p>
            <a:pPr algn="ctr"/>
            <a:endParaRPr lang="en-GB" altLang="en-US" sz="7200" dirty="0" smtClean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880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143000" y="2362200"/>
            <a:ext cx="59436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Cô chúc các em luôn chăm ngoan và học giỏi</a:t>
            </a:r>
          </a:p>
          <a:p>
            <a:pPr algn="ctr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Chào tạm biệt các em</a:t>
            </a: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399" y="76200"/>
            <a:ext cx="8839201" cy="1322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Thứ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ba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,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ngày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1</a:t>
            </a:r>
            <a:r>
              <a:rPr lang="en-GB" alt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2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tháng</a:t>
            </a:r>
            <a:r>
              <a:rPr lang="en-US" sz="3200" b="1" dirty="0" smtClean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09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dirty="0" err="1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năm</a:t>
            </a:r>
            <a:r>
              <a:rPr 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202</a:t>
            </a:r>
            <a:r>
              <a:rPr lang="en-GB" altLang="en-US" sz="3200" b="1" dirty="0"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3</a:t>
            </a:r>
            <a:endParaRPr lang="en-US" sz="3200" b="1" dirty="0">
              <a:latin typeface="HP001 4 hàng" panose="020B0603050302020204" charset="0"/>
              <a:ea typeface="Arial Unicode MS" panose="020B0604020202020204" pitchFamily="34" charset="-128"/>
              <a:cs typeface="HP001 4 hàng" panose="020B0603050302020204" charset="0"/>
            </a:endParaRPr>
          </a:p>
          <a:p>
            <a:pPr algn="ctr">
              <a:spcBef>
                <a:spcPct val="50000"/>
              </a:spcBef>
            </a:pPr>
            <a:r>
              <a:rPr lang="en-US" sz="3200" b="1" u="sng" dirty="0" err="1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Tiếng</a:t>
            </a:r>
            <a:r>
              <a:rPr lang="en-US" sz="3200" b="1" u="sng" dirty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 </a:t>
            </a:r>
            <a:r>
              <a:rPr lang="en-US" sz="3200" b="1" u="sng" dirty="0" err="1" smtClean="0">
                <a:solidFill>
                  <a:srgbClr val="0070C0"/>
                </a:solidFill>
                <a:latin typeface="HP001 4 hàng" panose="020B0603050302020204" charset="0"/>
                <a:ea typeface="Arial Unicode MS" panose="020B0604020202020204" pitchFamily="34" charset="-128"/>
                <a:cs typeface="HP001 4 hàng" panose="020B0603050302020204" charset="0"/>
              </a:rPr>
              <a:t>Việt</a:t>
            </a:r>
            <a:endParaRPr lang="en-US" sz="3600" b="1" dirty="0" smtClean="0">
              <a:solidFill>
                <a:srgbClr val="FF0000"/>
              </a:solidFill>
              <a:latin typeface="HP001 4 hàng" panose="020B0603050302020204" charset="0"/>
              <a:ea typeface="Arial-Rounded" pitchFamily="34" charset="0"/>
              <a:cs typeface="HP001 4 hàng" panose="020B06030503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plit orient="vert"/>
        <p:sndAc>
          <p:stSnd>
            <p:snd r:embed="rId2" name="explode.wav"/>
          </p:stSnd>
        </p:sndAc>
      </p:transition>
    </mc:Choice>
    <mc:Fallback xmlns="">
      <p:transition>
        <p:split orient="vert"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52400" y="2136633"/>
            <a:ext cx="2232313" cy="835167"/>
            <a:chOff x="587087" y="2360614"/>
            <a:chExt cx="2232313" cy="835167"/>
          </a:xfrm>
        </p:grpSpPr>
        <p:sp>
          <p:nvSpPr>
            <p:cNvPr id="9" name="Rectangle: Rounded Corners 4"/>
            <p:cNvSpPr/>
            <p:nvPr/>
          </p:nvSpPr>
          <p:spPr bwMode="auto">
            <a:xfrm>
              <a:off x="990600" y="2360614"/>
              <a:ext cx="18288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 err="1" smtClean="0">
                  <a:solidFill>
                    <a:srgbClr val="FFFFFF"/>
                  </a:solidFill>
                  <a:latin typeface="Arial Unicode MS" panose="020B0604020202020204" charset="-122"/>
                  <a:ea typeface="Arial Unicode MS" panose="020B0604020202020204" charset="-122"/>
                  <a:cs typeface="UTM Avo" panose="02040603050506020204" charset="0"/>
                </a:rPr>
                <a:t>Đọc</a:t>
              </a: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UTM Avo" panose="02040603050506020204" charset="0"/>
                </a:rPr>
                <a:t>2</a:t>
              </a:r>
            </a:p>
          </p:txBody>
        </p:sp>
      </p:grp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643313" y="2590800"/>
            <a:ext cx="1690687" cy="1106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o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83188" y="4549775"/>
            <a:ext cx="2212975" cy="784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err="1" smtClean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ỏ</a:t>
            </a:r>
            <a:endParaRPr lang="en-US" sz="3600" dirty="0">
              <a:solidFill>
                <a:srgbClr val="FF0000"/>
              </a:solidFill>
              <a:latin typeface="Arial Unicode MS" panose="020B0604020202020204" charset="-122"/>
              <a:ea typeface="Arial Unicode MS" panose="020B0604020202020204" charset="-122"/>
              <a:cs typeface="UTM Avo" panose="0204060305050602020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95438" y="3683000"/>
            <a:ext cx="1071562" cy="784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738438" y="3683000"/>
            <a:ext cx="1071562" cy="784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81600" y="3683000"/>
            <a:ext cx="1071563" cy="784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chemeClr val="tx1"/>
                </a:solidFill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c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24600" y="3683000"/>
            <a:ext cx="1071563" cy="7842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dirty="0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o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05757" y="4549775"/>
            <a:ext cx="2198687" cy="784225"/>
            <a:chOff x="1605757" y="4549775"/>
            <a:chExt cx="2198687" cy="784225"/>
          </a:xfrm>
        </p:grpSpPr>
        <p:sp>
          <p:nvSpPr>
            <p:cNvPr id="14" name="Rectangle 13"/>
            <p:cNvSpPr/>
            <p:nvPr/>
          </p:nvSpPr>
          <p:spPr>
            <a:xfrm>
              <a:off x="1605757" y="4549775"/>
              <a:ext cx="2198687" cy="784225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dirty="0" err="1" smtClean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UTM Avo" panose="02040603050506020204" charset="0"/>
                </a:rPr>
                <a:t>bò</a:t>
              </a: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605757" y="4549775"/>
              <a:ext cx="2198687" cy="78422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3600" dirty="0" err="1" smtClean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UTM Avo" panose="02040603050506020204" charset="0"/>
                </a:rPr>
                <a:t>b</a:t>
              </a:r>
              <a:r>
                <a:rPr lang="en-US" sz="3600" dirty="0" err="1" smtClean="0">
                  <a:solidFill>
                    <a:srgbClr val="FF0000"/>
                  </a:solidFill>
                  <a:latin typeface="Arial Unicode MS" panose="020B0604020202020204" charset="-122"/>
                  <a:ea typeface="Arial Unicode MS" panose="020B0604020202020204" charset="-122"/>
                  <a:cs typeface="UTM Avo" panose="02040603050506020204" charset="0"/>
                </a:rPr>
                <a:t>o</a:t>
              </a:r>
              <a:endParaRPr lang="en-US" sz="3600" dirty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endParaRPr>
            </a:p>
          </p:txBody>
        </p:sp>
      </p:grp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50930" y="5638800"/>
            <a:ext cx="10644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bò</a:t>
            </a: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919500" y="5638800"/>
            <a:ext cx="10644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bó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3288070" y="5638800"/>
            <a:ext cx="10644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bỏ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4656640" y="5638800"/>
            <a:ext cx="10644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c</a:t>
            </a:r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ò</a:t>
            </a:r>
            <a:endParaRPr lang="en-US" sz="6600" dirty="0">
              <a:latin typeface="Arial Unicode MS" panose="020B0604020202020204" charset="-122"/>
              <a:ea typeface="Arial Unicode MS" panose="020B0604020202020204" charset="-122"/>
              <a:cs typeface="UTM Avo" panose="0204060305050602020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025210" y="5638800"/>
            <a:ext cx="10644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c</a:t>
            </a:r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ó</a:t>
            </a:r>
            <a:endParaRPr lang="en-US" sz="6600" dirty="0">
              <a:latin typeface="Arial Unicode MS" panose="020B0604020202020204" charset="-122"/>
              <a:ea typeface="Arial Unicode MS" panose="020B0604020202020204" charset="-122"/>
              <a:cs typeface="UTM Avo" panose="0204060305050602020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393780" y="5638800"/>
            <a:ext cx="10644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c</a:t>
            </a:r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UTM Avo" panose="02040603050506020204" charset="0"/>
              </a:rPr>
              <a:t>ỏ</a:t>
            </a:r>
            <a:endParaRPr lang="en-US" sz="6600" dirty="0">
              <a:latin typeface="Arial Unicode MS" panose="020B0604020202020204" charset="-122"/>
              <a:ea typeface="Arial Unicode MS" panose="020B0604020202020204" charset="-122"/>
              <a:cs typeface="UTM Avo" panose="0204060305050602020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82879" y="160020"/>
            <a:ext cx="8839201" cy="2153285"/>
            <a:chOff x="14287" y="76200"/>
            <a:chExt cx="9144000" cy="2153285"/>
          </a:xfrm>
        </p:grpSpPr>
        <p:sp>
          <p:nvSpPr>
            <p:cNvPr id="6" name="Text Box 5"/>
            <p:cNvSpPr txBox="1">
              <a:spLocks noChangeArrowheads="1"/>
            </p:cNvSpPr>
            <p:nvPr/>
          </p:nvSpPr>
          <p:spPr bwMode="auto">
            <a:xfrm>
              <a:off x="14287" y="76200"/>
              <a:ext cx="9144000" cy="2153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Thứ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hai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ngày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11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tháng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09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năm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202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</a:t>
              </a:r>
              <a:endParaRPr lang="en-US" sz="3200" b="1" dirty="0"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3200" b="1" u="sng" dirty="0" err="1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Tiếng</a:t>
              </a:r>
              <a:r>
                <a:rPr lang="en-US" sz="3200" b="1" u="sng" dirty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u="sng" dirty="0" err="1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Việt</a:t>
              </a:r>
              <a:endParaRPr lang="en-US" sz="3200" b="1" u="sng" dirty="0">
                <a:solidFill>
                  <a:srgbClr val="0070C0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			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Arial Unicode MS" panose="020B0604020202020204" charset="-122"/>
                  <a:ea typeface="Arial Unicode MS" panose="020B0604020202020204" charset="-122"/>
                  <a:cs typeface="UTM Avo" panose="02040603050506020204" charset="0"/>
                </a:rPr>
                <a:t>Bài</a:t>
              </a:r>
              <a:r>
                <a:rPr lang="en-US" sz="3600" b="1" dirty="0" smtClean="0">
                  <a:solidFill>
                    <a:srgbClr val="FF0000"/>
                  </a:solidFill>
                  <a:latin typeface="Arial Unicode MS" panose="020B0604020202020204" charset="-122"/>
                  <a:ea typeface="Arial Unicode MS" panose="020B0604020202020204" charset="-122"/>
                  <a:cs typeface="UTM Avo" panose="02040603050506020204" charset="0"/>
                </a:rPr>
                <a:t> 6. 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Arial Unicode MS" panose="020B0604020202020204" charset="-122"/>
                  <a:ea typeface="Arial Unicode MS" panose="020B0604020202020204" charset="-122"/>
                  <a:cs typeface="UTM Avo" panose="0204060305050602020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Arial Unicode MS" panose="020B0604020202020204" charset="-122"/>
                  <a:ea typeface="Arial Unicode MS" panose="020B0604020202020204" charset="-122"/>
                  <a:cs typeface="UTM Avo" panose="02040603050506020204" charset="0"/>
                </a:rPr>
                <a:t>O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Arial Unicode MS" panose="020B0604020202020204" charset="-122"/>
                  <a:ea typeface="Arial Unicode MS" panose="020B0604020202020204" charset="-122"/>
                  <a:cs typeface="UTM Avo" panose="02040603050506020204" charset="0"/>
                </a:rPr>
                <a:t>    </a:t>
              </a:r>
              <a:r>
                <a:rPr lang="en-US" sz="3600" b="1" dirty="0" smtClean="0">
                  <a:solidFill>
                    <a:srgbClr val="FF0000"/>
                  </a:solidFill>
                  <a:latin typeface="Arial Unicode MS" panose="020B0604020202020204" charset="-122"/>
                  <a:ea typeface="Arial Unicode MS" panose="020B0604020202020204" charset="-122"/>
                  <a:cs typeface="UTM Avo" panose="02040603050506020204" charset="0"/>
                </a:rPr>
                <a:t>o </a:t>
              </a:r>
            </a:p>
          </p:txBody>
        </p:sp>
        <p:pic>
          <p:nvPicPr>
            <p:cNvPr id="5" name="Picture 3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5" t="15433" r="41930" b="64423"/>
            <a:stretch>
              <a:fillRect/>
            </a:stretch>
          </p:blipFill>
          <p:spPr bwMode="auto">
            <a:xfrm>
              <a:off x="6210040" y="1592759"/>
              <a:ext cx="741076" cy="540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 animBg="1"/>
      <p:bldP spid="18" grpId="0" animBg="1"/>
      <p:bldP spid="19" grpId="0" animBg="1"/>
      <p:bldP spid="20" grpId="0" animBg="1"/>
      <p:bldP spid="23" grpId="0"/>
      <p:bldP spid="24" grpId="0"/>
      <p:bldP spid="25" grpId="0"/>
      <p:bldP spid="26" grpId="0"/>
      <p:bldP spid="27" grpId="0"/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t="58990" r="57437" b="26061"/>
          <a:stretch>
            <a:fillRect/>
          </a:stretch>
        </p:blipFill>
        <p:spPr>
          <a:xfrm>
            <a:off x="205759" y="3248889"/>
            <a:ext cx="2842241" cy="22375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1" t="58979" r="32231" b="26072"/>
          <a:stretch>
            <a:fillRect/>
          </a:stretch>
        </p:blipFill>
        <p:spPr>
          <a:xfrm>
            <a:off x="3130096" y="3248889"/>
            <a:ext cx="2842241" cy="22375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6" t="58979" r="8626" b="26072"/>
          <a:stretch>
            <a:fillRect/>
          </a:stretch>
        </p:blipFill>
        <p:spPr>
          <a:xfrm>
            <a:off x="6054434" y="3248889"/>
            <a:ext cx="2842241" cy="2237511"/>
          </a:xfrm>
          <a:prstGeom prst="rect">
            <a:avLst/>
          </a:prstGeom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1069180" y="5638800"/>
            <a:ext cx="1064420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bò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039790" y="5638800"/>
            <a:ext cx="1064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cò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7010400" y="5638800"/>
            <a:ext cx="10644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cỏ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82287" y="2289033"/>
            <a:ext cx="2232313" cy="835167"/>
            <a:chOff x="587087" y="2360614"/>
            <a:chExt cx="2232313" cy="835167"/>
          </a:xfrm>
        </p:grpSpPr>
        <p:sp>
          <p:nvSpPr>
            <p:cNvPr id="19" name="Rectangle: Rounded Corners 4"/>
            <p:cNvSpPr/>
            <p:nvPr/>
          </p:nvSpPr>
          <p:spPr bwMode="auto">
            <a:xfrm>
              <a:off x="990600" y="2360614"/>
              <a:ext cx="18288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2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82879" y="160020"/>
            <a:ext cx="8839201" cy="2153285"/>
            <a:chOff x="14287" y="76200"/>
            <a:chExt cx="9144000" cy="2153285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4287" y="76200"/>
              <a:ext cx="9144000" cy="2153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Thứ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hai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ngày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11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tháng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09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năm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202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</a:t>
              </a:r>
              <a:endParaRPr lang="en-US" sz="3200" b="1" dirty="0"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3200" b="1" u="sng" dirty="0" err="1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Tiếng</a:t>
              </a:r>
              <a:r>
                <a:rPr lang="en-US" sz="3200" b="1" u="sng" dirty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u="sng" dirty="0" err="1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Việt</a:t>
              </a:r>
              <a:endParaRPr lang="en-US" sz="3200" b="1" u="sng" dirty="0">
                <a:solidFill>
                  <a:srgbClr val="0070C0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			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Bài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6. 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   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 </a:t>
              </a: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5" t="15433" r="41930" b="64423"/>
            <a:stretch>
              <a:fillRect/>
            </a:stretch>
          </p:blipFill>
          <p:spPr bwMode="auto">
            <a:xfrm>
              <a:off x="6210040" y="1592759"/>
              <a:ext cx="741076" cy="540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46361" r="11792" b="22489"/>
          <a:stretch>
            <a:fillRect/>
          </a:stretch>
        </p:blipFill>
        <p:spPr>
          <a:xfrm>
            <a:off x="76200" y="1032164"/>
            <a:ext cx="8991600" cy="567343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25012" y="155433"/>
            <a:ext cx="2232313" cy="835167"/>
            <a:chOff x="587087" y="2360614"/>
            <a:chExt cx="2232313" cy="835167"/>
          </a:xfrm>
        </p:grpSpPr>
        <p:sp>
          <p:nvSpPr>
            <p:cNvPr id="19" name="Rectangle: Rounded Corners 4"/>
            <p:cNvSpPr/>
            <p:nvPr/>
          </p:nvSpPr>
          <p:spPr bwMode="auto">
            <a:xfrm>
              <a:off x="990600" y="2360614"/>
              <a:ext cx="18288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643312" y="76200"/>
            <a:ext cx="1690687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6600" dirty="0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circle/>
        <p:sndAc>
          <p:stSnd>
            <p:snd r:embed="rId3" name="explode.wav"/>
          </p:stSnd>
        </p:sndAc>
      </p:transition>
    </mc:Choice>
    <mc:Fallback xmlns="">
      <p:transition>
        <p:circle/>
        <p:sndAc>
          <p:stSnd>
            <p:snd r:embed="rId5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6087" y="2593833"/>
            <a:ext cx="3603913" cy="835167"/>
            <a:chOff x="587087" y="2360614"/>
            <a:chExt cx="3603913" cy="835167"/>
          </a:xfrm>
        </p:grpSpPr>
        <p:sp>
          <p:nvSpPr>
            <p:cNvPr id="9" name="Rectangle: Rounded Corners 4"/>
            <p:cNvSpPr/>
            <p:nvPr/>
          </p:nvSpPr>
          <p:spPr bwMode="auto">
            <a:xfrm>
              <a:off x="990600" y="2360614"/>
              <a:ext cx="32004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Tô</a:t>
              </a:r>
              <a:r>
                <a:rPr lang="en-US" sz="4000" dirty="0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và</a:t>
              </a:r>
              <a:r>
                <a:rPr lang="en-US" sz="4000" dirty="0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 </a:t>
              </a: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viết</a:t>
              </a:r>
              <a:endParaRPr lang="en-US" sz="4000" dirty="0">
                <a:solidFill>
                  <a:srgbClr val="FFFFFF"/>
                </a:solidFill>
                <a:latin typeface="UTM Avo" panose="02040603050506020204" charset="0"/>
                <a:cs typeface="UTM Avo" panose="02040603050506020204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>
                  <a:solidFill>
                    <a:schemeClr val="tx1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3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8" t="87677" r="38119" b="6162"/>
          <a:stretch>
            <a:fillRect/>
          </a:stretch>
        </p:blipFill>
        <p:spPr>
          <a:xfrm>
            <a:off x="595024" y="3719944"/>
            <a:ext cx="8396576" cy="1537855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82879" y="160020"/>
            <a:ext cx="8839201" cy="2153285"/>
            <a:chOff x="14287" y="76200"/>
            <a:chExt cx="9144000" cy="2153285"/>
          </a:xfrm>
        </p:grpSpPr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14287" y="76200"/>
              <a:ext cx="9144000" cy="2153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Thứ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hai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ngày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11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tháng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09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năm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202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</a:t>
              </a:r>
              <a:endParaRPr lang="en-US" sz="3200" b="1" dirty="0"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3200" b="1" u="sng" dirty="0" err="1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Tiếng</a:t>
              </a:r>
              <a:r>
                <a:rPr lang="en-US" sz="3200" b="1" u="sng" dirty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u="sng" dirty="0" err="1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Việt</a:t>
              </a:r>
              <a:endParaRPr lang="en-US" sz="3200" b="1" u="sng" dirty="0">
                <a:solidFill>
                  <a:srgbClr val="0070C0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			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Bài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6. 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   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 </a:t>
              </a:r>
            </a:p>
          </p:txBody>
        </p:sp>
        <p:pic>
          <p:nvPicPr>
            <p:cNvPr id="17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5" t="15433" r="41930" b="64423"/>
            <a:stretch>
              <a:fillRect/>
            </a:stretch>
          </p:blipFill>
          <p:spPr bwMode="auto">
            <a:xfrm>
              <a:off x="6210040" y="1592759"/>
              <a:ext cx="741076" cy="540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3288" r="5091" b="56712"/>
          <a:stretch>
            <a:fillRect/>
          </a:stretch>
        </p:blipFill>
        <p:spPr>
          <a:xfrm>
            <a:off x="152399" y="2209800"/>
            <a:ext cx="8839202" cy="43434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3687" y="2289033"/>
            <a:ext cx="2537113" cy="835167"/>
            <a:chOff x="587087" y="2360614"/>
            <a:chExt cx="2537113" cy="835167"/>
          </a:xfrm>
        </p:grpSpPr>
        <p:sp>
          <p:nvSpPr>
            <p:cNvPr id="14" name="Rectangle: Rounded Corners 4"/>
            <p:cNvSpPr/>
            <p:nvPr/>
          </p:nvSpPr>
          <p:spPr bwMode="auto">
            <a:xfrm>
              <a:off x="990600" y="2360614"/>
              <a:ext cx="21336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err="1" smtClean="0">
                  <a:solidFill>
                    <a:srgbClr val="FFFFFF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b="1" dirty="0" smtClean="0">
                  <a:solidFill>
                    <a:schemeClr val="tx1"/>
                  </a:solidFill>
                  <a:latin typeface="Arial Unicode MS" panose="020B0604020202020204" charset="-122"/>
                  <a:ea typeface="Arial Unicode MS" panose="020B0604020202020204" charset="-122"/>
                  <a:cs typeface="Arial-Rounded" pitchFamily="34" charset="0"/>
                </a:rPr>
                <a:t>4</a:t>
              </a:r>
            </a:p>
          </p:txBody>
        </p:sp>
      </p:grp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781893" y="6127857"/>
            <a:ext cx="3580211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Bê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có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cỏ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.</a:t>
            </a:r>
            <a:endParaRPr lang="en-US" sz="6600" dirty="0">
              <a:latin typeface="Arial Unicode MS" panose="020B0604020202020204" charset="-122"/>
              <a:ea typeface="Arial Unicode MS" panose="020B0604020202020204" charset="-122"/>
              <a:cs typeface="Arial-Rounded" pitchFamily="34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781893" y="6127857"/>
            <a:ext cx="3580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Bê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c</a:t>
            </a:r>
            <a:r>
              <a:rPr lang="en-US" sz="3600" dirty="0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o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o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.</a:t>
            </a:r>
            <a:endParaRPr lang="en-US" sz="6600" dirty="0">
              <a:latin typeface="Arial Unicode MS" panose="020B0604020202020204" charset="-122"/>
              <a:ea typeface="Arial Unicode MS" panose="020B0604020202020204" charset="-122"/>
              <a:cs typeface="Arial-Rounded" pitchFamily="34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781893" y="6127857"/>
            <a:ext cx="358021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Bê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c</a:t>
            </a:r>
            <a:r>
              <a:rPr lang="en-US" sz="3600" dirty="0" smtClean="0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o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 </a:t>
            </a:r>
            <a:r>
              <a:rPr lang="en-US" sz="3600" dirty="0" err="1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c</a:t>
            </a:r>
            <a:r>
              <a:rPr lang="en-US" sz="3600" dirty="0" err="1">
                <a:solidFill>
                  <a:srgbClr val="FF0000"/>
                </a:solidFill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ỏ</a:t>
            </a:r>
            <a:r>
              <a:rPr lang="en-US" sz="3600" dirty="0" smtClean="0">
                <a:latin typeface="Arial Unicode MS" panose="020B0604020202020204" charset="-122"/>
                <a:ea typeface="Arial Unicode MS" panose="020B0604020202020204" charset="-122"/>
                <a:cs typeface="Arial-Rounded" pitchFamily="34" charset="0"/>
              </a:rPr>
              <a:t>.</a:t>
            </a:r>
            <a:endParaRPr lang="en-US" sz="6600" dirty="0">
              <a:latin typeface="Arial Unicode MS" panose="020B0604020202020204" charset="-122"/>
              <a:ea typeface="Arial Unicode MS" panose="020B0604020202020204" charset="-122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2879" y="160020"/>
            <a:ext cx="8839201" cy="2153285"/>
            <a:chOff x="14287" y="76200"/>
            <a:chExt cx="9144000" cy="2153285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4287" y="76200"/>
              <a:ext cx="9144000" cy="2153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Thứ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hai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ngày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11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tháng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09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năm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202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</a:t>
              </a:r>
              <a:endParaRPr lang="en-US" sz="3200" b="1" dirty="0"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3200" b="1" u="sng" dirty="0" err="1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Tiếng</a:t>
              </a:r>
              <a:r>
                <a:rPr lang="en-US" sz="3200" b="1" u="sng" dirty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u="sng" dirty="0" err="1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Việt</a:t>
              </a:r>
              <a:endParaRPr lang="en-US" sz="3200" b="1" u="sng" dirty="0">
                <a:solidFill>
                  <a:srgbClr val="0070C0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			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Bài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6. 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   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 </a:t>
              </a: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5" t="15433" r="41930" b="64423"/>
            <a:stretch>
              <a:fillRect/>
            </a:stretch>
          </p:blipFill>
          <p:spPr bwMode="auto">
            <a:xfrm>
              <a:off x="6210040" y="1592759"/>
              <a:ext cx="741076" cy="540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06087" y="2133600"/>
            <a:ext cx="2003713" cy="835167"/>
            <a:chOff x="587087" y="2360614"/>
            <a:chExt cx="2003713" cy="835167"/>
          </a:xfrm>
        </p:grpSpPr>
        <p:sp>
          <p:nvSpPr>
            <p:cNvPr id="9" name="Rectangle: Rounded Corners 4"/>
            <p:cNvSpPr/>
            <p:nvPr/>
          </p:nvSpPr>
          <p:spPr bwMode="auto">
            <a:xfrm>
              <a:off x="990600" y="2360614"/>
              <a:ext cx="1600200" cy="835167"/>
            </a:xfrm>
            <a:prstGeom prst="roundRect">
              <a:avLst/>
            </a:prstGeom>
            <a:solidFill>
              <a:srgbClr val="80C53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 err="1" smtClean="0">
                  <a:solidFill>
                    <a:srgbClr val="FFFFFF"/>
                  </a:solidFill>
                  <a:latin typeface="UTM Avo" panose="02040603050506020204" charset="0"/>
                  <a:cs typeface="UTM Avo" panose="02040603050506020204" charset="0"/>
                </a:rPr>
                <a:t>Nói</a:t>
              </a: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587087" y="2365519"/>
              <a:ext cx="777874" cy="830262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4000" dirty="0" smtClean="0">
                  <a:solidFill>
                    <a:schemeClr val="tx1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5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8" t="58183" r="48141" b="5859"/>
          <a:stretch>
            <a:fillRect/>
          </a:stretch>
        </p:blipFill>
        <p:spPr>
          <a:xfrm>
            <a:off x="334492" y="3058822"/>
            <a:ext cx="4008908" cy="37991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0" t="57838" r="6299" b="6204"/>
          <a:stretch>
            <a:fillRect/>
          </a:stretch>
        </p:blipFill>
        <p:spPr>
          <a:xfrm>
            <a:off x="4599708" y="3058822"/>
            <a:ext cx="4062597" cy="3799178"/>
          </a:xfrm>
          <a:prstGeom prst="rect">
            <a:avLst/>
          </a:prstGeom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781893" y="2551183"/>
            <a:ext cx="3580211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Chào</a:t>
            </a:r>
            <a:r>
              <a:rPr lang="en-US" sz="3600" dirty="0" smtClean="0"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3600" dirty="0" err="1" smtClean="0">
                <a:latin typeface="UTM Avo" panose="02040603050506020204" charset="0"/>
                <a:cs typeface="UTM Avo" panose="02040603050506020204" charset="0"/>
              </a:rPr>
              <a:t>hỏi</a:t>
            </a:r>
            <a:endParaRPr lang="en-US" sz="6600" dirty="0">
              <a:latin typeface="UTM Avo" panose="02040603050506020204" charset="0"/>
              <a:cs typeface="UTM Avo" panose="0204060305050602020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82879" y="160020"/>
            <a:ext cx="8839201" cy="2153285"/>
            <a:chOff x="14287" y="76200"/>
            <a:chExt cx="9144000" cy="2153285"/>
          </a:xfrm>
        </p:grpSpPr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14287" y="76200"/>
              <a:ext cx="9144000" cy="2153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Thứ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hai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,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ngày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11 </a:t>
              </a:r>
              <a:r>
                <a:rPr lang="en-US" sz="3200" b="1" dirty="0" err="1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tháng</a:t>
              </a:r>
              <a:r>
                <a:rPr lang="en-US" sz="3200" b="1" dirty="0" smtClean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09 </a:t>
              </a:r>
              <a:r>
                <a:rPr lang="en-US" sz="3200" b="1" dirty="0" err="1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năm</a:t>
              </a:r>
              <a:r>
                <a:rPr 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202</a:t>
              </a:r>
              <a:r>
                <a:rPr lang="en-GB" altLang="en-US" sz="3200" b="1" dirty="0"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3</a:t>
              </a:r>
              <a:endParaRPr lang="en-US" sz="3200" b="1" dirty="0"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sz="3200" b="1" u="sng" dirty="0" err="1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Tiếng</a:t>
              </a:r>
              <a:r>
                <a:rPr lang="en-US" sz="3200" b="1" u="sng" dirty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lang="en-US" sz="3200" b="1" u="sng" dirty="0" err="1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Việt</a:t>
              </a:r>
              <a:endParaRPr lang="en-US" sz="3200" b="1" u="sng" dirty="0">
                <a:solidFill>
                  <a:srgbClr val="0070C0"/>
                </a:solidFill>
                <a:latin typeface="HP001 5 hàng" panose="020B060305030202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algn="just">
                <a:spcBef>
                  <a:spcPct val="50000"/>
                </a:spcBef>
              </a:pPr>
              <a:r>
                <a:rPr lang="en-US" sz="3200" b="1" dirty="0" smtClean="0">
                  <a:solidFill>
                    <a:srgbClr val="0070C0"/>
                  </a:solidFill>
                  <a:latin typeface="HP001 5 hàng" panose="020B0603050302020204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			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Bài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6. 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</a:t>
              </a:r>
              <a:r>
                <a:rPr lang="en-GB" alt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    </a:t>
              </a:r>
              <a:r>
                <a:rPr lang="en-US" sz="3600" b="1" dirty="0" smtClean="0">
                  <a:solidFill>
                    <a:srgbClr val="FF0000"/>
                  </a:solidFill>
                  <a:latin typeface="UTM Avo" panose="02040603050506020204" charset="0"/>
                  <a:ea typeface="Arial-Rounded" pitchFamily="34" charset="0"/>
                  <a:cs typeface="UTM Avo" panose="02040603050506020204" charset="0"/>
                </a:rPr>
                <a:t>o </a:t>
              </a:r>
            </a:p>
          </p:txBody>
        </p:sp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35" t="15433" r="41930" b="64423"/>
            <a:stretch>
              <a:fillRect/>
            </a:stretch>
          </p:blipFill>
          <p:spPr bwMode="auto">
            <a:xfrm>
              <a:off x="6210040" y="1592759"/>
              <a:ext cx="741076" cy="540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sndAc>
          <p:stSnd>
            <p:snd r:embed="rId3" name="explode.wav"/>
          </p:stSnd>
        </p:sndAc>
      </p:transition>
    </mc:Choice>
    <mc:Fallback xmlns="">
      <p:transition>
        <p:sndAc>
          <p:stSnd>
            <p:snd r:embed="rId6" name="explod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2895600"/>
          </a:xfrm>
        </p:spPr>
        <p:txBody>
          <a:bodyPr spcFirstLastPara="1">
            <a:prstTxWarp prst="textArchUp">
              <a:avLst>
                <a:gd name="adj" fmla="val 10592603"/>
              </a:avLst>
            </a:prstTxWarp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indent="0" algn="ctr">
              <a:buFont typeface="Arial" panose="020B0604020202020204" pitchFamily="34" charset="0"/>
              <a:buNone/>
              <a:defRPr/>
            </a:pPr>
            <a:r>
              <a:rPr lang="en-US" sz="66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GIẢI LAO 10 PHÚT</a:t>
            </a:r>
            <a:endParaRPr lang="en-US" sz="66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1331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85275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pull/>
        <p:sndAc>
          <p:stSnd>
            <p:snd r:embed="rId2" name="explode.wav"/>
          </p:stSnd>
        </p:sndAc>
      </p:transition>
    </mc:Choice>
    <mc:Fallback xmlns="">
      <p:transition>
        <p:pull/>
        <p:sndAc>
          <p:stSnd>
            <p:snd r:embed="rId4" name="explod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448</Words>
  <Application>Microsoft Office PowerPoint</Application>
  <PresentationFormat>On-screen Show (4:3)</PresentationFormat>
  <Paragraphs>171</Paragraphs>
  <Slides>25</Slides>
  <Notes>20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CKK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92</cp:revision>
  <dcterms:created xsi:type="dcterms:W3CDTF">2021-10-05T03:03:00Z</dcterms:created>
  <dcterms:modified xsi:type="dcterms:W3CDTF">2024-04-01T07:26:59Z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6423A3F61ABC45189F5CE095357C4517</vt:lpwstr>
  </property>
  <property fmtid="{D5CDD505-2E9C-101B-9397-08002B2CF9AE}" pid="3" name="KSOProductBuildVer">
    <vt:lpwstr>2057-12.2.0.13201</vt:lpwstr>
  </property>
</Properties>
</file>