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30"/>
  </p:notesMasterIdLst>
  <p:sldIdLst>
    <p:sldId id="271" r:id="rId4"/>
    <p:sldId id="290" r:id="rId5"/>
    <p:sldId id="291" r:id="rId6"/>
    <p:sldId id="292" r:id="rId7"/>
    <p:sldId id="272" r:id="rId8"/>
    <p:sldId id="262" r:id="rId9"/>
    <p:sldId id="296" r:id="rId10"/>
    <p:sldId id="276" r:id="rId11"/>
    <p:sldId id="277" r:id="rId12"/>
    <p:sldId id="279" r:id="rId13"/>
    <p:sldId id="316" r:id="rId14"/>
    <p:sldId id="287" r:id="rId15"/>
    <p:sldId id="288" r:id="rId16"/>
    <p:sldId id="289" r:id="rId17"/>
    <p:sldId id="281" r:id="rId18"/>
    <p:sldId id="282" r:id="rId19"/>
    <p:sldId id="283" r:id="rId20"/>
    <p:sldId id="293" r:id="rId21"/>
    <p:sldId id="294" r:id="rId22"/>
    <p:sldId id="332" r:id="rId23"/>
    <p:sldId id="284" r:id="rId24"/>
    <p:sldId id="285" r:id="rId25"/>
    <p:sldId id="297" r:id="rId26"/>
    <p:sldId id="298" r:id="rId27"/>
    <p:sldId id="295" r:id="rId28"/>
    <p:sldId id="280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712"/>
    <a:srgbClr val="0000EA"/>
    <a:srgbClr val="FFFF0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1206" y="120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430534-D838-4E86-9AEB-CFCB007707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725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4301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402282">
            <a:off x="-785812" y="-106362"/>
            <a:ext cx="10715625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2375" y="644525"/>
            <a:ext cx="1306513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1912" y="58738"/>
            <a:ext cx="1901825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F369B4-E0C6-48F9-AE90-61F81CC74AA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C8C13-FE0E-4535-90C8-54C0F27417A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D70255-C580-4D37-AE70-5F3475720D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A9BD94-6DC9-4CE2-B56C-64C5348A508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E4EC61-8240-4F9D-AA50-E30B4A8F13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2AC9D4-79EF-49C8-9D1F-096C554BCF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2BF16C-9B60-4E2A-B8E4-308E8E5222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6FBD79-62D2-430A-AE25-43515C30A0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412597-E362-4D80-B9D4-F4168C8699D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0A87B-60FB-435B-9000-043C5156793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917E5A-CB26-4F17-8E53-7301DF81583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402282">
            <a:off x="-785812" y="-106362"/>
            <a:ext cx="10715625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2375" y="644525"/>
            <a:ext cx="1306513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1912" y="58738"/>
            <a:ext cx="1901825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F6A00F-57BD-4A3F-B427-7BE71A91B7D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01/04/2024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0B6EC2-0FB5-4403-9F92-2865ED77015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01/04/2024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file:///E:\LOP_1.1_21-22\L&#7898;P%201.1\c&#417;%20b&#7843;n\Video%20c&#225;ch%20vi&#7871;t%2029%20ch&#7919;%20c&#225;i%20th&#432;&#7901;ng%20c&#7905;%20nh&#7905;\Video%20c&#225;ch%20vi&#7871;t%2029%20ch&#7919;%20c&#225;i%20th&#432;&#7901;ng\Ch&#7919;%20b.mp4" TargetMode="External"/><Relationship Id="rId1" Type="http://schemas.microsoft.com/office/2007/relationships/media" Target="file:///E:\LOP_1.1_21-22\L&#7898;P%201.1\c&#417;%20b&#7843;n\Video%20c&#225;ch%20vi&#7871;t%2029%20ch&#7919;%20c&#225;i%20th&#432;&#7901;ng%20c&#7905;%20nh&#7905;\Video%20c&#225;ch%20vi&#7871;t%2029%20ch&#7919;%20c&#225;i%20th&#432;&#7901;ng\Ch&#7919;%20b.mp4" TargetMode="External"/><Relationship Id="rId6" Type="http://schemas.openxmlformats.org/officeDocument/2006/relationships/slide" Target="slide19.xml"/><Relationship Id="rId5" Type="http://schemas.openxmlformats.org/officeDocument/2006/relationships/image" Target="../media/image6.wm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file:///E:\LOP_1.1_21-22\L&#7898;P%201.1\c&#417;%20b&#7843;n\b&#224;.mp4" TargetMode="External"/><Relationship Id="rId1" Type="http://schemas.microsoft.com/office/2007/relationships/media" Target="file:///E:\LOP_1.1_21-22\L&#7898;P%201.1\c&#417;%20b&#7843;n\b&#224;.mp4" TargetMode="External"/><Relationship Id="rId6" Type="http://schemas.openxmlformats.org/officeDocument/2006/relationships/slide" Target="slide19.xml"/><Relationship Id="rId5" Type="http://schemas.openxmlformats.org/officeDocument/2006/relationships/image" Target="../media/image6.wmf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/>
          <p:nvPr/>
        </p:nvSpPr>
        <p:spPr>
          <a:xfrm>
            <a:off x="44450" y="0"/>
            <a:ext cx="9144000" cy="6858000"/>
          </a:xfrm>
          <a:prstGeom prst="rect">
            <a:avLst/>
          </a:prstGeom>
          <a:noFill/>
          <a:ln w="76200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b="1" dirty="0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15363" name="Picture 13" descr="POINSET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14" descr="POINSET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7463" y="2362200"/>
            <a:ext cx="9144000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Lớp 1.1</a:t>
            </a:r>
            <a:r>
              <a:rPr lang="en-GB" sz="4000" b="1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0</a:t>
            </a:r>
            <a:r>
              <a:rPr sz="4000" b="1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sz="40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Năm học: 202</a:t>
            </a:r>
            <a:r>
              <a:rPr lang="en-GB" sz="40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3</a:t>
            </a:r>
            <a:r>
              <a:rPr sz="40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 – 202</a:t>
            </a:r>
            <a:r>
              <a:rPr lang="en-GB" sz="40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4</a:t>
            </a:r>
            <a:endParaRPr sz="4000" b="1" dirty="0">
              <a:latin typeface="HP001 5 hàng" panose="020B0603050302020204" pitchFamily="34" charset="0"/>
              <a:ea typeface="Arial Unicode MS" panose="020B0604020202020204" pitchFamily="34" charset="-128"/>
            </a:endParaRPr>
          </a:p>
          <a:p>
            <a:pPr algn="ctr">
              <a:spcBef>
                <a:spcPct val="50000"/>
              </a:spcBef>
            </a:pPr>
            <a:r>
              <a:rPr sz="40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Giáo viên: Phạm Thị Chinh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7200" y="1040130"/>
            <a:ext cx="845820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/>
          <p:nvPr/>
        </p:nvGrpSpPr>
        <p:grpSpPr>
          <a:xfrm>
            <a:off x="249238" y="2808288"/>
            <a:ext cx="3733800" cy="914400"/>
            <a:chOff x="414338" y="1360488"/>
            <a:chExt cx="2128837" cy="43815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77727" y="1360488"/>
              <a:ext cx="1865448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b="1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Tập viết</a:t>
              </a:r>
              <a:endParaRPr sz="4000" b="1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14338" y="1389394"/>
              <a:ext cx="414544" cy="37121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546" r="49997"/>
          <a:stretch>
            <a:fillRect/>
          </a:stretch>
        </p:blipFill>
        <p:spPr>
          <a:xfrm>
            <a:off x="152400" y="4038600"/>
            <a:ext cx="8666163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130175"/>
            <a:ext cx="8458200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1: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0" name="Group 6"/>
          <p:cNvGrpSpPr/>
          <p:nvPr/>
        </p:nvGrpSpPr>
        <p:grpSpPr>
          <a:xfrm>
            <a:off x="249238" y="2192338"/>
            <a:ext cx="3733800" cy="915987"/>
            <a:chOff x="414338" y="1360488"/>
            <a:chExt cx="2128837" cy="43815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77727" y="1360488"/>
              <a:ext cx="1865448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b="1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Tập viết</a:t>
              </a:r>
              <a:endParaRPr sz="4000" b="1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4338" y="1389344"/>
              <a:ext cx="414544" cy="3713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15050" t="26262" r="14647" b="25858"/>
          <a:stretch>
            <a:fillRect/>
          </a:stretch>
        </p:blipFill>
        <p:spPr>
          <a:xfrm>
            <a:off x="6373813" y="1746250"/>
            <a:ext cx="2624137" cy="178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0" y="130175"/>
            <a:ext cx="8458200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1: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  <p:pic>
        <p:nvPicPr>
          <p:cNvPr id="10" name="Chữ a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4780" y="3657600"/>
            <a:ext cx="3990975" cy="216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build="allAtOnce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/>
          <a:srcRect l="8925" t="11755" r="49205" b="52617"/>
          <a:stretch>
            <a:fillRect/>
          </a:stretch>
        </p:blipFill>
        <p:spPr>
          <a:xfrm>
            <a:off x="914400" y="2916238"/>
            <a:ext cx="3581400" cy="3851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1"/>
          <p:cNvGrpSpPr/>
          <p:nvPr/>
        </p:nvGrpSpPr>
        <p:grpSpPr>
          <a:xfrm>
            <a:off x="366713" y="2154238"/>
            <a:ext cx="2376487" cy="762000"/>
            <a:chOff x="460375" y="1304925"/>
            <a:chExt cx="1333501" cy="399803"/>
          </a:xfrm>
        </p:grpSpPr>
        <p:sp>
          <p:nvSpPr>
            <p:cNvPr id="6" name="Rectangle: Rounded Corners 4"/>
            <p:cNvSpPr/>
            <p:nvPr/>
          </p:nvSpPr>
          <p:spPr>
            <a:xfrm>
              <a:off x="722265" y="1304925"/>
              <a:ext cx="1071611" cy="399803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b="1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Đọc</a:t>
              </a:r>
              <a:endParaRPr sz="4000" b="1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60375" y="1333244"/>
              <a:ext cx="412432" cy="37148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4</a:t>
              </a:r>
            </a:p>
          </p:txBody>
        </p:sp>
      </p:grpSp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rcRect l="52155" t="11998" r="3304" b="52374"/>
          <a:stretch>
            <a:fillRect/>
          </a:stretch>
        </p:blipFill>
        <p:spPr>
          <a:xfrm>
            <a:off x="4800600" y="2924175"/>
            <a:ext cx="3810000" cy="3849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0" y="130175"/>
            <a:ext cx="8458200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1: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/>
          <a:srcRect l="6316" t="52431" r="7751" b="6248"/>
          <a:stretch>
            <a:fillRect/>
          </a:stretch>
        </p:blipFill>
        <p:spPr>
          <a:xfrm>
            <a:off x="609600" y="1828800"/>
            <a:ext cx="7869238" cy="487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0" y="130175"/>
            <a:ext cx="8458200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1: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457200"/>
            <a:ext cx="8229600" cy="2895600"/>
          </a:xfrm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numCol="1" anchor="t" anchorCtr="0" compatLnSpc="1">
            <a:prstTxWarp prst="textArchUp">
              <a:avLst>
                <a:gd name="adj" fmla="val 10592603"/>
              </a:avLst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6600" b="1" i="0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GIẢI LAO 10 PHÚT</a:t>
            </a:r>
            <a:endParaRPr kumimoji="0" lang="en-US" sz="66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85275" cy="525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5"/>
          <p:cNvSpPr txBox="1"/>
          <p:nvPr/>
        </p:nvSpPr>
        <p:spPr>
          <a:xfrm>
            <a:off x="341313" y="1419225"/>
            <a:ext cx="84582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Thứ </a:t>
            </a:r>
            <a:r>
              <a:rPr lang="en-GB"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năm</a:t>
            </a: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, ngày </a:t>
            </a:r>
            <a:r>
              <a:rPr lang="en-GB"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31 </a:t>
            </a: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tháng </a:t>
            </a:r>
            <a:r>
              <a:rPr lang="en-GB"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08</a:t>
            </a: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 năm 202</a:t>
            </a:r>
            <a:r>
              <a:rPr lang="en-GB"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3</a:t>
            </a:r>
            <a:endParaRPr sz="3200" b="1" dirty="0">
              <a:latin typeface="HP001 5 hàng" panose="020B0603050302020204" pitchFamily="34" charset="0"/>
              <a:ea typeface="Arial Unicode MS" panose="020B0604020202020204" pitchFamily="34" charset="-128"/>
            </a:endParaRPr>
          </a:p>
          <a:p>
            <a:pPr algn="ctr">
              <a:spcBef>
                <a:spcPct val="50000"/>
              </a:spcBef>
            </a:pPr>
            <a:r>
              <a:rPr sz="3200" b="1" u="sng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Tiếng Việt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3400" y="2590800"/>
            <a:ext cx="6764338" cy="1423988"/>
            <a:chOff x="1066800" y="2590800"/>
            <a:chExt cx="6764338" cy="1423988"/>
          </a:xfrm>
        </p:grpSpPr>
        <p:sp>
          <p:nvSpPr>
            <p:cNvPr id="2" name="Google Shape;461;p28"/>
            <p:cNvSpPr txBox="1"/>
            <p:nvPr/>
          </p:nvSpPr>
          <p:spPr>
            <a:xfrm>
              <a:off x="1066800" y="2590800"/>
              <a:ext cx="6764338" cy="1423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91425" rIns="91425" bIns="91425"/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Font typeface="Chivo Light"/>
                <a:buNone/>
              </a:pPr>
              <a:r>
                <a:rPr sz="7200" dirty="0">
                  <a:latin typeface="UTM Avo" panose="02040603050506020204" charset="0"/>
                  <a:cs typeface="UTM Avo" panose="02040603050506020204" charset="0"/>
                  <a:sym typeface="Chivo Light"/>
                </a:rPr>
                <a:t>B</a:t>
              </a:r>
              <a:r>
                <a:rPr sz="7200" dirty="0">
                  <a:latin typeface="UTM Avo" panose="02040603050506020204" charset="0"/>
                  <a:ea typeface="Arial-Rounded" pitchFamily="34" charset="0"/>
                  <a:cs typeface="UTM Avo" panose="02040603050506020204" charset="0"/>
                  <a:sym typeface="Chivo Light"/>
                </a:rPr>
                <a:t>à</a:t>
              </a:r>
              <a:r>
                <a:rPr sz="7200" dirty="0">
                  <a:latin typeface="UTM Avo" panose="02040603050506020204" charset="0"/>
                  <a:cs typeface="UTM Avo" panose="02040603050506020204" charset="0"/>
                  <a:sym typeface="Chivo Light"/>
                </a:rPr>
                <a:t>i 2:</a:t>
              </a:r>
              <a:r>
                <a:rPr sz="7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  <a:sym typeface="Chivo Light"/>
                </a:rPr>
                <a:t> B   b </a:t>
              </a:r>
              <a:endParaRPr sz="7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Chivo Light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7221538" y="3113088"/>
              <a:ext cx="381000" cy="3794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089150"/>
            <a:ext cx="8915400" cy="4006850"/>
            <a:chOff x="152400" y="2089150"/>
            <a:chExt cx="8915400" cy="4006850"/>
          </a:xfrm>
        </p:grpSpPr>
        <p:pic>
          <p:nvPicPr>
            <p:cNvPr id="30729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250" y="2089150"/>
              <a:ext cx="8718550" cy="400685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0730" name="Group 3"/>
            <p:cNvGrpSpPr/>
            <p:nvPr/>
          </p:nvGrpSpPr>
          <p:grpSpPr>
            <a:xfrm>
              <a:off x="152400" y="2109788"/>
              <a:ext cx="3486150" cy="1062037"/>
              <a:chOff x="833438" y="1312863"/>
              <a:chExt cx="2078037" cy="657225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1180724" y="1312863"/>
                <a:ext cx="1730751" cy="657225"/>
              </a:xfrm>
              <a:prstGeom prst="roundRect">
                <a:avLst/>
              </a:prstGeom>
              <a:solidFill>
                <a:srgbClr val="80C53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</a:lstStyle>
              <a:p>
                <a:pPr lvl="0" algn="ctr">
                  <a:buNone/>
                </a:pPr>
                <a:r>
                  <a:rPr sz="3200" b="1" dirty="0">
                    <a:solidFill>
                      <a:srgbClr val="FFFFFF"/>
                    </a:solidFill>
                    <a:latin typeface="UTM Avo" panose="02040603050506020204" charset="0"/>
                    <a:cs typeface="UTM Avo" panose="02040603050506020204" charset="0"/>
                  </a:rPr>
                  <a:t>Nhận biết</a:t>
                </a:r>
                <a:endParaRPr sz="3200" b="1" dirty="0">
                  <a:solidFill>
                    <a:srgbClr val="FFFFFF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33438" y="1364930"/>
                <a:ext cx="527080" cy="535408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charset="0"/>
                    <a:ea typeface="Arial-Rounded" pitchFamily="34" charset="0"/>
                    <a:cs typeface="UTM Avo" panose="02040603050506020204" charset="0"/>
                  </a:rPr>
                  <a:t>1</a:t>
                </a:r>
              </a:p>
            </p:txBody>
          </p:sp>
        </p:grpSp>
      </p:grpSp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392363" y="6096000"/>
            <a:ext cx="4618037" cy="646113"/>
            <a:chOff x="2392363" y="6096000"/>
            <a:chExt cx="4618037" cy="646331"/>
          </a:xfrm>
        </p:grpSpPr>
        <p:sp>
          <p:nvSpPr>
            <p:cNvPr id="30725" name="Text Box 1"/>
            <p:cNvSpPr txBox="1"/>
            <p:nvPr/>
          </p:nvSpPr>
          <p:spPr>
            <a:xfrm>
              <a:off x="2392363" y="6096000"/>
              <a:ext cx="4618037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sz="36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600" dirty="0">
                  <a:latin typeface="UTM Avo" panose="02040603050506020204" charset="0"/>
                  <a:cs typeface="UTM Avo" panose="02040603050506020204" charset="0"/>
                </a:rPr>
                <a:t>a cho </a:t>
              </a:r>
              <a:r>
                <a:rPr sz="36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600" dirty="0">
                  <a:latin typeface="UTM Avo" panose="02040603050506020204" charset="0"/>
                  <a:cs typeface="UTM Avo" panose="02040603050506020204" charset="0"/>
                </a:rPr>
                <a:t>é </a:t>
              </a:r>
              <a:r>
                <a:rPr sz="36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600" dirty="0">
                  <a:latin typeface="UTM Avo" panose="02040603050506020204" charset="0"/>
                  <a:cs typeface="UTM Avo" panose="02040603050506020204" charset="0"/>
                </a:rPr>
                <a:t>úp </a:t>
              </a:r>
              <a:r>
                <a:rPr sz="36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600" dirty="0">
                  <a:latin typeface="UTM Avo" panose="02040603050506020204" charset="0"/>
                  <a:cs typeface="UTM Avo" panose="02040603050506020204" charset="0"/>
                </a:rPr>
                <a:t>ê.</a:t>
              </a:r>
              <a:endParaRPr sz="3600" dirty="0"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971800" y="6230666"/>
              <a:ext cx="57150" cy="762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4088" y="2971800"/>
            <a:ext cx="1690687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6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endParaRPr sz="6000" dirty="0">
              <a:solidFill>
                <a:srgbClr val="FF0000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0063" y="2252663"/>
            <a:ext cx="2222500" cy="798512"/>
            <a:chOff x="460375" y="2097087"/>
            <a:chExt cx="1333500" cy="4381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722312" y="2097087"/>
              <a:ext cx="1071563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32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Đọc</a:t>
              </a:r>
              <a:endParaRPr sz="32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60375" y="2124090"/>
              <a:ext cx="412432" cy="3728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611313" y="4854575"/>
            <a:ext cx="2198688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b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3188" y="4800600"/>
            <a:ext cx="2212975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b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324600" y="4953000"/>
            <a:ext cx="76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595438" y="3987800"/>
            <a:ext cx="1071563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38438" y="3987800"/>
            <a:ext cx="1071563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1600" y="3987800"/>
            <a:ext cx="1071563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24600" y="3987800"/>
            <a:ext cx="1071563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a</a:t>
            </a:r>
          </a:p>
        </p:txBody>
      </p:sp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063" y="2252663"/>
            <a:ext cx="2222500" cy="798512"/>
            <a:chOff x="460375" y="2097087"/>
            <a:chExt cx="1333500" cy="4381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722312" y="2097087"/>
              <a:ext cx="1071563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32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Đọc</a:t>
              </a:r>
              <a:endParaRPr sz="32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60375" y="2124090"/>
              <a:ext cx="412432" cy="3728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2</a:t>
              </a:r>
            </a:p>
          </p:txBody>
        </p:sp>
      </p:grpSp>
      <p:sp>
        <p:nvSpPr>
          <p:cNvPr id="16407" name="TextBox 15"/>
          <p:cNvSpPr txBox="1"/>
          <p:nvPr/>
        </p:nvSpPr>
        <p:spPr>
          <a:xfrm>
            <a:off x="1341438" y="5653088"/>
            <a:ext cx="9763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latin typeface="UTM Avo" panose="02040603050506020204" charset="0"/>
                <a:cs typeface="UTM Avo" panose="02040603050506020204" charset="0"/>
              </a:rPr>
              <a:t>ba</a:t>
            </a:r>
            <a:endParaRPr sz="36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sp>
        <p:nvSpPr>
          <p:cNvPr id="16408" name="TextBox 17"/>
          <p:cNvSpPr txBox="1"/>
          <p:nvPr/>
        </p:nvSpPr>
        <p:spPr>
          <a:xfrm>
            <a:off x="4064000" y="5662613"/>
            <a:ext cx="97631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sz="3600" dirty="0"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</a:p>
        </p:txBody>
      </p:sp>
      <p:sp>
        <p:nvSpPr>
          <p:cNvPr id="16409" name="TextBox 19"/>
          <p:cNvSpPr txBox="1"/>
          <p:nvPr/>
        </p:nvSpPr>
        <p:spPr>
          <a:xfrm>
            <a:off x="6157913" y="5662613"/>
            <a:ext cx="16589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latin typeface="UTM Avo" panose="02040603050506020204" charset="0"/>
                <a:cs typeface="UTM Avo" panose="02040603050506020204" charset="0"/>
              </a:rPr>
              <a:t>ba ba</a:t>
            </a:r>
            <a:endParaRPr sz="36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  <p:pic>
        <p:nvPicPr>
          <p:cNvPr id="164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5" y="3511550"/>
            <a:ext cx="2028825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38" y="3081338"/>
            <a:ext cx="1787525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l="69939" t="64607" r="13799" b="25554"/>
          <a:stretch>
            <a:fillRect/>
          </a:stretch>
        </p:blipFill>
        <p:spPr>
          <a:xfrm>
            <a:off x="6096000" y="3448050"/>
            <a:ext cx="2286000" cy="1800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7" grpId="0"/>
      <p:bldP spid="16408" grpId="0"/>
      <p:bldP spid="164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 l="7692" t="41212" r="8260" b="18788"/>
          <a:stretch>
            <a:fillRect/>
          </a:stretch>
        </p:blipFill>
        <p:spPr>
          <a:xfrm>
            <a:off x="457200" y="1700213"/>
            <a:ext cx="8305800" cy="5146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" y="-6350"/>
            <a:ext cx="4586287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6350"/>
            <a:ext cx="4572000" cy="6864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42857"/>
          <a:stretch>
            <a:fillRect/>
          </a:stretch>
        </p:blipFill>
        <p:spPr>
          <a:xfrm>
            <a:off x="0" y="3455988"/>
            <a:ext cx="8816975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13" descr="POINSET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14" descr="POINSET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0" name="Group 1"/>
          <p:cNvGrpSpPr/>
          <p:nvPr/>
        </p:nvGrpSpPr>
        <p:grpSpPr>
          <a:xfrm>
            <a:off x="249238" y="1981200"/>
            <a:ext cx="3733800" cy="914400"/>
            <a:chOff x="414338" y="1360488"/>
            <a:chExt cx="2128837" cy="438150"/>
          </a:xfrm>
        </p:grpSpPr>
        <p:sp>
          <p:nvSpPr>
            <p:cNvPr id="14" name="Rectangle: Rounded Corners 7"/>
            <p:cNvSpPr/>
            <p:nvPr/>
          </p:nvSpPr>
          <p:spPr>
            <a:xfrm>
              <a:off x="677727" y="1360488"/>
              <a:ext cx="1865448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Tập viết</a:t>
              </a:r>
              <a:endParaRPr sz="40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14338" y="1389394"/>
              <a:ext cx="414544" cy="37121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3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14" descr="POINSET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1" name="Group 1"/>
          <p:cNvGrpSpPr/>
          <p:nvPr/>
        </p:nvGrpSpPr>
        <p:grpSpPr>
          <a:xfrm>
            <a:off x="249238" y="2057400"/>
            <a:ext cx="3733800" cy="914400"/>
            <a:chOff x="414338" y="1360488"/>
            <a:chExt cx="2128837" cy="438150"/>
          </a:xfrm>
        </p:grpSpPr>
        <p:sp>
          <p:nvSpPr>
            <p:cNvPr id="10" name="Rectangle: Rounded Corners 7"/>
            <p:cNvSpPr/>
            <p:nvPr/>
          </p:nvSpPr>
          <p:spPr>
            <a:xfrm>
              <a:off x="677727" y="1360488"/>
              <a:ext cx="1865448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Tập viết</a:t>
              </a:r>
              <a:endParaRPr sz="40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14338" y="1389394"/>
              <a:ext cx="414544" cy="37121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2" name="Chữ b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6450" y="3124200"/>
            <a:ext cx="55245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 l="15050" t="26262" r="14647" b="25858"/>
          <a:stretch>
            <a:fillRect/>
          </a:stretch>
        </p:blipFill>
        <p:spPr>
          <a:xfrm>
            <a:off x="7383463" y="1958975"/>
            <a:ext cx="1487487" cy="1012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14" descr="POINSET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45" name="Group 1"/>
          <p:cNvGrpSpPr/>
          <p:nvPr/>
        </p:nvGrpSpPr>
        <p:grpSpPr>
          <a:xfrm>
            <a:off x="249238" y="1981200"/>
            <a:ext cx="3733800" cy="914400"/>
            <a:chOff x="414338" y="1360488"/>
            <a:chExt cx="2128837" cy="438150"/>
          </a:xfrm>
        </p:grpSpPr>
        <p:sp>
          <p:nvSpPr>
            <p:cNvPr id="10" name="Rectangle: Rounded Corners 7"/>
            <p:cNvSpPr/>
            <p:nvPr/>
          </p:nvSpPr>
          <p:spPr>
            <a:xfrm>
              <a:off x="677727" y="1360488"/>
              <a:ext cx="1865448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Tập viết</a:t>
              </a:r>
              <a:endParaRPr sz="40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14338" y="1389394"/>
              <a:ext cx="414544" cy="37121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2" name="bà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2063" y="3048000"/>
            <a:ext cx="4097337" cy="356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 l="15050" t="26262" r="14647" b="25858"/>
          <a:stretch>
            <a:fillRect/>
          </a:stretch>
        </p:blipFill>
        <p:spPr>
          <a:xfrm>
            <a:off x="7315200" y="1958975"/>
            <a:ext cx="1487488" cy="1012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POINSET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14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b="55759"/>
          <a:stretch>
            <a:fillRect/>
          </a:stretch>
        </p:blipFill>
        <p:spPr>
          <a:xfrm>
            <a:off x="0" y="2029460"/>
            <a:ext cx="9144000" cy="48285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"/>
          <p:cNvGrpSpPr/>
          <p:nvPr/>
        </p:nvGrpSpPr>
        <p:grpSpPr>
          <a:xfrm>
            <a:off x="125413" y="2514600"/>
            <a:ext cx="2362200" cy="854075"/>
            <a:chOff x="323336" y="1360488"/>
            <a:chExt cx="2219839" cy="409244"/>
          </a:xfrm>
        </p:grpSpPr>
        <p:sp>
          <p:nvSpPr>
            <p:cNvPr id="16" name="Rectangle: Rounded Corners 7"/>
            <p:cNvSpPr/>
            <p:nvPr/>
          </p:nvSpPr>
          <p:spPr>
            <a:xfrm>
              <a:off x="678391" y="1360488"/>
              <a:ext cx="1864784" cy="409244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Đọc</a:t>
              </a:r>
              <a:endParaRPr sz="4000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3336" y="1360488"/>
              <a:ext cx="787685" cy="40924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4</a:t>
              </a:r>
            </a:p>
          </p:txBody>
        </p:sp>
      </p:grpSp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3" descr="POINSET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14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2121" t="50000" r="2121" b="5455"/>
          <a:stretch>
            <a:fillRect/>
          </a:stretch>
        </p:blipFill>
        <p:spPr>
          <a:xfrm>
            <a:off x="0" y="1979613"/>
            <a:ext cx="9144000" cy="48783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"/>
          <p:cNvGrpSpPr/>
          <p:nvPr/>
        </p:nvGrpSpPr>
        <p:grpSpPr>
          <a:xfrm>
            <a:off x="152400" y="1981200"/>
            <a:ext cx="2362200" cy="854075"/>
            <a:chOff x="323336" y="1360488"/>
            <a:chExt cx="2219839" cy="409244"/>
          </a:xfrm>
        </p:grpSpPr>
        <p:sp>
          <p:nvSpPr>
            <p:cNvPr id="13" name="Rectangle: Rounded Corners 7"/>
            <p:cNvSpPr/>
            <p:nvPr/>
          </p:nvSpPr>
          <p:spPr>
            <a:xfrm>
              <a:off x="678391" y="1360488"/>
              <a:ext cx="1864784" cy="409244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charset="0"/>
                  <a:ea typeface="+mn-ea"/>
                  <a:cs typeface="UTM Avo" panose="02040603050506020204" charset="0"/>
                </a:rPr>
                <a:t>Nói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23336" y="1360488"/>
              <a:ext cx="787685" cy="40924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5</a:t>
              </a:r>
            </a:p>
          </p:txBody>
        </p:sp>
      </p:grpSp>
      <p:grpSp>
        <p:nvGrpSpPr>
          <p:cNvPr id="30723" name="Group 9"/>
          <p:cNvGrpSpPr/>
          <p:nvPr/>
        </p:nvGrpSpPr>
        <p:grpSpPr>
          <a:xfrm>
            <a:off x="457200" y="47625"/>
            <a:ext cx="8458200" cy="2061210"/>
            <a:chOff x="457200" y="47625"/>
            <a:chExt cx="8458200" cy="2061150"/>
          </a:xfrm>
        </p:grpSpPr>
        <p:sp>
          <p:nvSpPr>
            <p:cNvPr id="30727" name="Text Box 5"/>
            <p:cNvSpPr txBox="1"/>
            <p:nvPr/>
          </p:nvSpPr>
          <p:spPr>
            <a:xfrm>
              <a:off x="457200" y="47625"/>
              <a:ext cx="8458200" cy="20611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Thứ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, ngày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31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tháng 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08 </a:t>
              </a:r>
              <a:r>
                <a:rPr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năm 202</a:t>
              </a:r>
              <a:r>
                <a:rPr lang="en-GB" sz="3200" b="1" dirty="0">
                  <a:latin typeface="HP001 5 hàng" panose="020B0603050302020204" pitchFamily="34" charset="0"/>
                  <a:ea typeface="Arial Unicode MS" panose="020B0604020202020204" pitchFamily="34" charset="-128"/>
                </a:rPr>
                <a:t>3</a:t>
              </a:r>
              <a:endParaRPr sz="3200" b="1" dirty="0"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sz="3200" b="1" u="sng" dirty="0">
                  <a:solidFill>
                    <a:srgbClr val="0000FF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Tiếng Việt</a:t>
              </a:r>
            </a:p>
            <a:p>
              <a:pPr algn="ctr">
                <a:spcBef>
                  <a:spcPct val="50000"/>
                </a:spcBef>
              </a:pP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B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à</a:t>
              </a:r>
              <a:r>
                <a:rPr sz="3200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i 2: B 	b 	</a:t>
              </a:r>
              <a:endParaRPr sz="32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096000" y="1752550"/>
              <a:ext cx="152400" cy="1523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8675"/>
            <a:ext cx="8305800" cy="4530725"/>
          </a:xfrm>
        </p:spPr>
        <p:txBody>
          <a:bodyPr vert="horz" wrap="square" lIns="91440" tIns="45720" rIns="91440" bIns="45720" anchor="t" anchorCtr="0"/>
          <a:lstStyle/>
          <a:p>
            <a:pPr marL="0" indent="0" algn="just" eaLnBrk="1" hangingPunct="1">
              <a:buNone/>
            </a:pPr>
            <a:r>
              <a:rPr sz="34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1. YÊU CẦU</a:t>
            </a:r>
          </a:p>
          <a:p>
            <a:pPr marL="0" indent="0" algn="just" eaLnBrk="1" hangingPunct="1">
              <a:buFontTx/>
              <a:buChar char="-"/>
            </a:pPr>
            <a:r>
              <a:rPr sz="3400" dirty="0">
                <a:latin typeface="Arial-Rounded" pitchFamily="34" charset="0"/>
                <a:cs typeface="Arial-Rounded" pitchFamily="34" charset="0"/>
              </a:rPr>
              <a:t>Học thuộc, nhận diện b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i 1 v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 2 trong SGK</a:t>
            </a:r>
          </a:p>
          <a:p>
            <a:pPr marL="0" indent="0" algn="just" eaLnBrk="1" hangingPunct="1">
              <a:buFontTx/>
              <a:buChar char="-"/>
            </a:pPr>
            <a:r>
              <a:rPr sz="3400" dirty="0">
                <a:latin typeface="Arial-Rounded" pitchFamily="34" charset="0"/>
                <a:cs typeface="Arial-Rounded" pitchFamily="34" charset="0"/>
              </a:rPr>
              <a:t>Viết đúng các chữ: a, b, b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endParaRPr sz="3400" dirty="0">
              <a:latin typeface="Arial-Rounded" pitchFamily="34" charset="0"/>
              <a:cs typeface="Arial-Rounded" pitchFamily="34" charset="0"/>
            </a:endParaRPr>
          </a:p>
          <a:p>
            <a:pPr marL="0" indent="0" algn="just" eaLnBrk="1" hangingPunct="1">
              <a:buFontTx/>
              <a:buChar char="-"/>
            </a:pPr>
            <a:r>
              <a:rPr sz="3400" dirty="0">
                <a:latin typeface="Arial-Rounded" pitchFamily="34" charset="0"/>
                <a:cs typeface="Arial-Rounded" pitchFamily="34" charset="0"/>
              </a:rPr>
              <a:t>Nộp b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i trước 12 giờ ng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y 05/10/2021.</a:t>
            </a:r>
          </a:p>
          <a:p>
            <a:pPr marL="0" indent="0" algn="just" eaLnBrk="1" hangingPunct="1">
              <a:buNone/>
            </a:pPr>
            <a:r>
              <a:rPr sz="34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2. BÀI TẬP</a:t>
            </a:r>
          </a:p>
          <a:p>
            <a:pPr marL="0" indent="0" algn="just" eaLnBrk="1" hangingPunct="1">
              <a:buFontTx/>
              <a:buChar char="-"/>
            </a:pPr>
            <a:r>
              <a:rPr sz="3400" dirty="0">
                <a:latin typeface="Arial-Rounded" pitchFamily="34" charset="0"/>
                <a:cs typeface="Arial-Rounded" pitchFamily="34" charset="0"/>
              </a:rPr>
              <a:t> Quay video đọc b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i 1 v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 2 trong SGK</a:t>
            </a:r>
          </a:p>
          <a:p>
            <a:pPr marL="0" indent="0" algn="just" eaLnBrk="1" hangingPunct="1">
              <a:buFontTx/>
              <a:buChar char="-"/>
            </a:pPr>
            <a:r>
              <a:rPr sz="3400" dirty="0">
                <a:latin typeface="Arial-Rounded" pitchFamily="34" charset="0"/>
                <a:cs typeface="Arial-Rounded" pitchFamily="34" charset="0"/>
              </a:rPr>
              <a:t> Viết đúng các chữ: a, b, b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 v</a:t>
            </a:r>
            <a:r>
              <a:rPr sz="3400" dirty="0">
                <a:latin typeface="Arial-Rounded" pitchFamily="34" charset="0"/>
                <a:ea typeface="Arial-Rounded" pitchFamily="34" charset="0"/>
              </a:rPr>
              <a:t>à</a:t>
            </a:r>
            <a:r>
              <a:rPr sz="3400" dirty="0">
                <a:latin typeface="Arial-Rounded" pitchFamily="34" charset="0"/>
                <a:cs typeface="Arial-Rounded" pitchFamily="34" charset="0"/>
              </a:rPr>
              <a:t>o vở số        .</a:t>
            </a:r>
            <a:endParaRPr sz="3400" dirty="0">
              <a:latin typeface="Arial-Rounded" pitchFamily="34" charset="0"/>
              <a:ea typeface="Arial-Rounded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60960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sz="4800" b="1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YÊU CẦU VÀ BÀI TẬP</a:t>
            </a:r>
            <a:endParaRPr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0" y="5867400"/>
            <a:ext cx="609600" cy="6096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39941" name="Text Box 5"/>
          <p:cNvSpPr txBox="1"/>
          <p:nvPr/>
        </p:nvSpPr>
        <p:spPr>
          <a:xfrm>
            <a:off x="304800" y="87313"/>
            <a:ext cx="8458200" cy="1322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Thứ hai, ngày 04 tháng 10 năm 2021</a:t>
            </a:r>
          </a:p>
          <a:p>
            <a:pPr algn="ctr">
              <a:spcBef>
                <a:spcPct val="50000"/>
              </a:spcBef>
            </a:pPr>
            <a:r>
              <a:rPr sz="3200" b="1" u="sng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Tiếng 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6"/>
          <p:cNvSpPr txBox="1"/>
          <p:nvPr/>
        </p:nvSpPr>
        <p:spPr>
          <a:xfrm>
            <a:off x="1143000" y="2362200"/>
            <a:ext cx="59436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Cô chúc các em luôn chăm ngoan và học giỏi</a:t>
            </a:r>
          </a:p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Chào tạm biệt các em</a:t>
            </a:r>
          </a:p>
        </p:txBody>
      </p:sp>
      <p:sp>
        <p:nvSpPr>
          <p:cNvPr id="40964" name="Text Box 5"/>
          <p:cNvSpPr txBox="1"/>
          <p:nvPr/>
        </p:nvSpPr>
        <p:spPr>
          <a:xfrm>
            <a:off x="304800" y="198438"/>
            <a:ext cx="845820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Thứ hai, ngày 04 tháng 10 năm 2021</a:t>
            </a:r>
          </a:p>
          <a:p>
            <a:pPr algn="ctr">
              <a:spcBef>
                <a:spcPct val="50000"/>
              </a:spcBef>
            </a:pPr>
            <a:r>
              <a:rPr sz="3600" b="1" u="sng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Tiếng Việt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"/>
            <a:ext cx="46545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-14287"/>
            <a:ext cx="45307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77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5" y="0"/>
            <a:ext cx="44862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b="1" dirty="0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19459" name="Picture 13" descr="POINSET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14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4" descr="Thơ:&amp;quot; Đồng hồ báo thức&amp;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8" y="2659063"/>
            <a:ext cx="2417762" cy="2897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Tư thế ngồi học đúng nhấ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900" y="2160588"/>
            <a:ext cx="4273550" cy="42719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3" name="Group 4"/>
          <p:cNvGrpSpPr/>
          <p:nvPr/>
        </p:nvGrpSpPr>
        <p:grpSpPr>
          <a:xfrm>
            <a:off x="1030288" y="1254125"/>
            <a:ext cx="5751512" cy="1565275"/>
            <a:chOff x="665162" y="796925"/>
            <a:chExt cx="5751513" cy="1565275"/>
          </a:xfrm>
        </p:grpSpPr>
        <p:sp>
          <p:nvSpPr>
            <p:cNvPr id="2" name="Cloud Callout 1"/>
            <p:cNvSpPr/>
            <p:nvPr/>
          </p:nvSpPr>
          <p:spPr>
            <a:xfrm>
              <a:off x="1782762" y="796925"/>
              <a:ext cx="4521201" cy="1565275"/>
            </a:xfrm>
            <a:prstGeom prst="cloudCallout">
              <a:avLst>
                <a:gd name="adj1" fmla="val -36155"/>
                <a:gd name="adj2" fmla="val 6958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66" name="Text Box 6"/>
            <p:cNvSpPr txBox="1"/>
            <p:nvPr/>
          </p:nvSpPr>
          <p:spPr>
            <a:xfrm>
              <a:off x="665162" y="1143000"/>
              <a:ext cx="5751513" cy="9609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   Đúng giờ</a:t>
              </a:r>
              <a:endParaRPr sz="4000" b="1" u="sng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b="1" dirty="0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0483" name="Picture 13" descr="POINSET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4" name="Group 2"/>
          <p:cNvGrpSpPr/>
          <p:nvPr/>
        </p:nvGrpSpPr>
        <p:grpSpPr>
          <a:xfrm>
            <a:off x="3914775" y="644525"/>
            <a:ext cx="5076825" cy="2317750"/>
            <a:chOff x="4281488" y="611188"/>
            <a:chExt cx="5076825" cy="2317750"/>
          </a:xfrm>
        </p:grpSpPr>
        <p:sp>
          <p:nvSpPr>
            <p:cNvPr id="2" name="Cloud Callout 1"/>
            <p:cNvSpPr/>
            <p:nvPr/>
          </p:nvSpPr>
          <p:spPr>
            <a:xfrm>
              <a:off x="4281488" y="611188"/>
              <a:ext cx="5029200" cy="231775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89" name="Text Box 6"/>
            <p:cNvSpPr txBox="1"/>
            <p:nvPr/>
          </p:nvSpPr>
          <p:spPr>
            <a:xfrm>
              <a:off x="4281488" y="1277938"/>
              <a:ext cx="5076825" cy="7016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</a:rPr>
                <a:t>Tư thế ngồi học</a:t>
              </a:r>
              <a:endParaRPr sz="4000" b="1" u="sng" dirty="0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</a:endParaRPr>
            </a:p>
          </p:txBody>
        </p:sp>
      </p:grpSp>
      <p:pic>
        <p:nvPicPr>
          <p:cNvPr id="20485" name="Picture 14" descr="POINSET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93000" y="5213350"/>
            <a:ext cx="1651000" cy="164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2" descr="Ngồi học đúng tư thế, tránh cong vẹo cột số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1200"/>
            <a:ext cx="8351838" cy="479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3263"/>
            <a:ext cx="914400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2879725" y="2501900"/>
            <a:ext cx="1836738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sz="4800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38" y="4054475"/>
            <a:ext cx="2624137" cy="193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5"/>
          <p:cNvSpPr txBox="1"/>
          <p:nvPr/>
        </p:nvSpPr>
        <p:spPr>
          <a:xfrm>
            <a:off x="304800" y="1066800"/>
            <a:ext cx="84582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Thứ </a:t>
            </a:r>
            <a:r>
              <a:rPr lang="en-GB"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tư</a:t>
            </a:r>
            <a:r>
              <a:rPr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, ngày </a:t>
            </a:r>
            <a:r>
              <a:rPr lang="en-GB"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30 </a:t>
            </a:r>
            <a:r>
              <a:rPr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tháng </a:t>
            </a:r>
            <a:r>
              <a:rPr lang="en-GB"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08 </a:t>
            </a:r>
            <a:r>
              <a:rPr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năm 202</a:t>
            </a:r>
            <a:r>
              <a:rPr lang="en-GB" sz="36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3</a:t>
            </a:r>
            <a:endParaRPr sz="3600" b="1" dirty="0">
              <a:latin typeface="HP001 5 hàng" panose="020B0603050302020204" pitchFamily="34" charset="0"/>
              <a:ea typeface="Arial Unicode MS" panose="020B0604020202020204" pitchFamily="34" charset="-128"/>
            </a:endParaRPr>
          </a:p>
          <a:p>
            <a:pPr algn="ctr">
              <a:spcBef>
                <a:spcPct val="50000"/>
              </a:spcBef>
            </a:pPr>
            <a:r>
              <a:rPr sz="3600" b="1" u="sng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Tiếng Việt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50" y="2667000"/>
            <a:ext cx="9144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sz="88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1. A a</a:t>
            </a:r>
            <a:endParaRPr sz="8800" dirty="0"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2057400"/>
            <a:ext cx="8175625" cy="419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6046788"/>
            <a:ext cx="5297488" cy="963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5"/>
          <p:cNvSpPr txBox="1"/>
          <p:nvPr/>
        </p:nvSpPr>
        <p:spPr>
          <a:xfrm>
            <a:off x="290513" y="0"/>
            <a:ext cx="8458200" cy="2153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latin typeface="HP001 5 hàng" panose="020B0603050302020204" pitchFamily="34" charset="0"/>
                <a:ea typeface="Arial Unicode MS" panose="020B0604020202020204" pitchFamily="34" charset="-128"/>
              </a:rPr>
              <a:t>Thứ hai, ngày 04 tháng 10 năm 2021</a:t>
            </a:r>
          </a:p>
          <a:p>
            <a:pPr algn="ctr">
              <a:spcBef>
                <a:spcPct val="50000"/>
              </a:spcBef>
            </a:pPr>
            <a:r>
              <a:rPr sz="3200" b="1" u="sng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</a:rPr>
              <a:t>Tiếng Việt</a:t>
            </a:r>
          </a:p>
          <a:p>
            <a:pPr algn="ctr">
              <a:spcBef>
                <a:spcPct val="50000"/>
              </a:spcBef>
            </a:pPr>
            <a:r>
              <a:rPr sz="3600" b="1" dirty="0">
                <a:solidFill>
                  <a:srgbClr val="F61712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sz="3600" b="1" dirty="0">
                <a:solidFill>
                  <a:srgbClr val="F61712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rPr>
              <a:t>à</a:t>
            </a:r>
            <a:r>
              <a:rPr sz="3600" b="1" dirty="0">
                <a:solidFill>
                  <a:srgbClr val="F61712"/>
                </a:solidFill>
                <a:latin typeface="UTM Avo" panose="02040603050506020204" charset="0"/>
                <a:cs typeface="UTM Avo" panose="02040603050506020204" charset="0"/>
              </a:rPr>
              <a:t>i 1.  A 	a</a:t>
            </a:r>
            <a:endParaRPr sz="3600" b="1" dirty="0">
              <a:solidFill>
                <a:srgbClr val="F61712"/>
              </a:solidFill>
              <a:latin typeface="UTM Avo" panose="02040603050506020204" charset="0"/>
              <a:ea typeface="Arial-Rounded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1"/>
          <p:cNvGrpSpPr/>
          <p:nvPr/>
        </p:nvGrpSpPr>
        <p:grpSpPr>
          <a:xfrm>
            <a:off x="628650" y="2509838"/>
            <a:ext cx="2514600" cy="979487"/>
            <a:chOff x="460375" y="1304925"/>
            <a:chExt cx="1333500" cy="4381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722193" y="1304925"/>
              <a:ext cx="1071683" cy="438150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4000" b="1" dirty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Đọc</a:t>
              </a:r>
              <a:endParaRPr sz="4000" b="1" dirty="0">
                <a:solidFill>
                  <a:srgbClr val="FFFFFF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60375" y="1333330"/>
              <a:ext cx="412509" cy="37139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2</a:t>
              </a:r>
            </a:p>
          </p:txBody>
        </p:sp>
      </p:grp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130175"/>
            <a:ext cx="8458200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202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Tiếng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Việt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1: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charset="0"/>
              <a:ea typeface="Arial Unicode MS" panose="020B0604020202020204" pitchFamily="34" charset="-128"/>
              <a:cs typeface="UTM Avo" panose="02040603050506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3627438"/>
            <a:ext cx="4876800" cy="31543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Arial-Rounded" pitchFamily="34" charset="0"/>
                <a:cs typeface="UTM Avo" panose="02040603050506020204" charset="0"/>
                <a:sym typeface="+mn-ea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On-screen Show (4:3)</PresentationFormat>
  <Paragraphs>111</Paragraphs>
  <Slides>26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VÀ BÀI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PC</cp:lastModifiedBy>
  <cp:revision>142</cp:revision>
  <dcterms:created xsi:type="dcterms:W3CDTF">2019-01-09T01:32:00Z</dcterms:created>
  <dcterms:modified xsi:type="dcterms:W3CDTF">2024-04-01T07:25:49Z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141229725AEF4A85A48A8A233A46A4E4_12</vt:lpwstr>
  </property>
  <property fmtid="{D5CDD505-2E9C-101B-9397-08002B2CF9AE}" pid="3" name="KSOProductBuildVer">
    <vt:lpwstr>2057-12.2.0.13193</vt:lpwstr>
  </property>
</Properties>
</file>