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389" r:id="rId3"/>
    <p:sldId id="257" r:id="rId4"/>
    <p:sldId id="326" r:id="rId5"/>
    <p:sldId id="272" r:id="rId6"/>
    <p:sldId id="327" r:id="rId7"/>
    <p:sldId id="328" r:id="rId8"/>
    <p:sldId id="273" r:id="rId9"/>
    <p:sldId id="262" r:id="rId10"/>
    <p:sldId id="274" r:id="rId11"/>
    <p:sldId id="275" r:id="rId12"/>
    <p:sldId id="277" r:id="rId13"/>
    <p:sldId id="329" r:id="rId14"/>
    <p:sldId id="325" r:id="rId15"/>
    <p:sldId id="314" r:id="rId16"/>
    <p:sldId id="390" r:id="rId17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DCEC5D6-F26D-4CE3-84DA-9D03500D04F0}">
          <p14:sldIdLst>
            <p14:sldId id="389"/>
            <p14:sldId id="257"/>
            <p14:sldId id="326"/>
            <p14:sldId id="272"/>
            <p14:sldId id="327"/>
            <p14:sldId id="328"/>
            <p14:sldId id="273"/>
            <p14:sldId id="262"/>
            <p14:sldId id="274"/>
            <p14:sldId id="275"/>
            <p14:sldId id="277"/>
            <p14:sldId id="329"/>
            <p14:sldId id="325"/>
            <p14:sldId id="314"/>
            <p14:sldId id="3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2" autoAdjust="0"/>
    <p:restoredTop sz="91103" autoAdjust="0"/>
  </p:normalViewPr>
  <p:slideViewPr>
    <p:cSldViewPr>
      <p:cViewPr varScale="1">
        <p:scale>
          <a:sx n="78" d="100"/>
          <a:sy n="78" d="100"/>
        </p:scale>
        <p:origin x="426" y="72"/>
      </p:cViewPr>
      <p:guideLst>
        <p:guide orient="horz" pos="2160"/>
        <p:guide pos="3831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chủ</a:t>
            </a:r>
            <a:r>
              <a:rPr lang="en-US" baseline="0"/>
              <a:t> động hỏi HS để khai thác nội dung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8"/>
            <a:ext cx="10337562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73EDE04-8CEB-45FF-9204-556C7ABBC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52588D-5D6F-4597-95FB-19D752C2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5E73F8-AA6A-4C45-BD7A-03F756E93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96E83-D0FD-4761-810D-F815227DF92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3061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9DCB69-FB36-47FC-899C-7D513FA6E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9C2D02-FA64-464C-B66A-11C9F0ACA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0F745CF-0669-440C-8142-C2205A3D4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B30E3-2570-4F79-8B95-3FF1A9A3B85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9695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3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E1B2B2F-4A98-4EC8-8DF8-14F080C08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6EF8186-A3F7-4249-8437-B72255BCF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50B34C-95A9-45C1-87A4-34EC25316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06B22-AA32-44AB-ABEC-F52BC5B79DF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2868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3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3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9D234E3-7525-4C2D-A6CC-19794BBB4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A2A0204-9276-4199-8C87-C5FA4239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B7F33CD-4DA6-4153-BF53-046EE528C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57B61-1C38-47AE-B4A5-0A296A1823E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2429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C3F13EA-AE9E-439A-80A9-0C556F8F4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80F5F85-A2F9-4120-95FE-4D0F9F8F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4E04683-D76F-4D6C-BEA5-717A06D2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681FC-0B1B-437A-96CE-B8E49FDE6FC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8812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638D0EB-D643-4244-BAAB-384B4B197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A780B59-F0F9-4DD2-A29E-16F285AB5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DE43AC9-1C54-4F46-A388-37D16D406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12BA7-E749-4F47-852F-391AE6E552B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6126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0285288-1350-4B41-9F84-E71D857B2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51F413E-3DC9-4281-83E7-326CC3E08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91AC6C5-90AB-435F-A209-525EEB01D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45632-8758-4520-8A8F-C0B8AE9875D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2388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2" y="273053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3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7A2AF71-8AC4-4732-865C-6AEDA641C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BB0DDE9-ADD3-49F8-BE60-1A9E4030E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F05C3A-3490-4C58-B41E-58500049B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5EAF8-A249-43A9-BC27-7BCC0C3C114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741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7220F48-F6B5-4968-9EFB-516DF402E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289F1AB-81A9-4F74-9753-93FECBA3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0AF5D49-8EB2-424A-9229-EC0B95CA1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62A08-0BD2-4EF6-B7D4-C37F08C0F22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8728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18D90D-CE02-4B76-BA98-4D3C2AE60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A3963E-AF4C-4934-B0BD-DF644522F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5D61BB-2BE9-4F4E-9D06-9FEE1EC8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BDA99-7D63-46C0-A9A4-7B76C149D27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9749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41"/>
            <a:ext cx="2736414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41"/>
            <a:ext cx="8006543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C4D6F4-7D2E-4BA9-8A4F-872449AFA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E0AC11-3F88-439E-98A0-28840099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0B55E2-283D-400C-97F0-AF07D295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631EA-E95F-4063-ABEE-6CC87EBDB0B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359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5F0F6B97-7421-4CC9-983E-D23DC722F4B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8092" y="274638"/>
            <a:ext cx="1094565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="" xmlns:a16="http://schemas.microsoft.com/office/drawing/2014/main" id="{7AA172E3-187E-454C-BCF3-64A57DA01F9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8092" y="1600201"/>
            <a:ext cx="1094565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AB5ED16A-9B7B-4628-9AA4-007B84AF17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092" y="6245225"/>
            <a:ext cx="283776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CA6C46FA-1362-4BCE-84A1-6F42C87EB89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55295" y="6245225"/>
            <a:ext cx="385124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703A1886-10C6-4AA8-B178-7160749216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5984" y="6245225"/>
            <a:ext cx="283776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fld id="{4BDF56A1-A052-4FB2-9FFC-0C2DB9FDEEC4}" type="slidenum">
              <a:rPr lang="en-US" altLang="zh-CN"/>
              <a:pPr/>
              <a:t>‹#›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95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>
            <a:extLst>
              <a:ext uri="{FF2B5EF4-FFF2-40B4-BE49-F238E27FC236}">
                <a16:creationId xmlns="" xmlns:a16="http://schemas.microsoft.com/office/drawing/2014/main" id="{D0CF3E92-03A9-4CD4-A46E-113B8AFA5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390"/>
            <a:ext cx="12161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5" descr="00179[1]">
            <a:extLst>
              <a:ext uri="{FF2B5EF4-FFF2-40B4-BE49-F238E27FC236}">
                <a16:creationId xmlns="" xmlns:a16="http://schemas.microsoft.com/office/drawing/2014/main" id="{4194C18B-A0D8-4069-AF50-A2E8460ED5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119" y="4495800"/>
            <a:ext cx="5791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6" descr="flower7">
            <a:extLst>
              <a:ext uri="{FF2B5EF4-FFF2-40B4-BE49-F238E27FC236}">
                <a16:creationId xmlns="" xmlns:a16="http://schemas.microsoft.com/office/drawing/2014/main" id="{F4BE6F66-FA09-45CC-B3F8-D553B69243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119" y="304801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998" name="Group 7">
            <a:extLst>
              <a:ext uri="{FF2B5EF4-FFF2-40B4-BE49-F238E27FC236}">
                <a16:creationId xmlns="" xmlns:a16="http://schemas.microsoft.com/office/drawing/2014/main" id="{0C913626-C72C-44D0-9734-3C8AE7073C18}"/>
              </a:ext>
            </a:extLst>
          </p:cNvPr>
          <p:cNvGrpSpPr>
            <a:grpSpLocks/>
          </p:cNvGrpSpPr>
          <p:nvPr/>
        </p:nvGrpSpPr>
        <p:grpSpPr bwMode="auto">
          <a:xfrm rot="-1483798">
            <a:off x="2347119" y="752475"/>
            <a:ext cx="609600" cy="533400"/>
            <a:chOff x="4755" y="443"/>
            <a:chExt cx="200" cy="392"/>
          </a:xfrm>
        </p:grpSpPr>
        <p:sp>
          <p:nvSpPr>
            <p:cNvPr id="84999" name="Freeform 8">
              <a:extLst>
                <a:ext uri="{FF2B5EF4-FFF2-40B4-BE49-F238E27FC236}">
                  <a16:creationId xmlns="" xmlns:a16="http://schemas.microsoft.com/office/drawing/2014/main" id="{F8BBA459-C3A9-43BA-8295-64B3696CB8AF}"/>
                </a:ext>
              </a:extLst>
            </p:cNvPr>
            <p:cNvSpPr>
              <a:spLocks/>
            </p:cNvSpPr>
            <p:nvPr/>
          </p:nvSpPr>
          <p:spPr bwMode="auto">
            <a:xfrm rot="1699937">
              <a:off x="4776" y="443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85000" name="Freeform 9">
              <a:extLst>
                <a:ext uri="{FF2B5EF4-FFF2-40B4-BE49-F238E27FC236}">
                  <a16:creationId xmlns="" xmlns:a16="http://schemas.microsoft.com/office/drawing/2014/main" id="{E917BEE9-BDF8-45E4-A4E4-E804F8E913B8}"/>
                </a:ext>
              </a:extLst>
            </p:cNvPr>
            <p:cNvSpPr>
              <a:spLocks/>
            </p:cNvSpPr>
            <p:nvPr/>
          </p:nvSpPr>
          <p:spPr bwMode="auto">
            <a:xfrm rot="2146665">
              <a:off x="4755" y="518"/>
              <a:ext cx="91" cy="317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99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5001" name="Group 10">
            <a:extLst>
              <a:ext uri="{FF2B5EF4-FFF2-40B4-BE49-F238E27FC236}">
                <a16:creationId xmlns="" xmlns:a16="http://schemas.microsoft.com/office/drawing/2014/main" id="{41772688-2B1D-49C4-9255-3D0DBC57E8B6}"/>
              </a:ext>
            </a:extLst>
          </p:cNvPr>
          <p:cNvGrpSpPr>
            <a:grpSpLocks/>
          </p:cNvGrpSpPr>
          <p:nvPr/>
        </p:nvGrpSpPr>
        <p:grpSpPr bwMode="auto">
          <a:xfrm rot="-3471247">
            <a:off x="1318419" y="419100"/>
            <a:ext cx="1066800" cy="685800"/>
            <a:chOff x="4733" y="799"/>
            <a:chExt cx="388" cy="353"/>
          </a:xfrm>
        </p:grpSpPr>
        <p:sp>
          <p:nvSpPr>
            <p:cNvPr id="85002" name="Freeform 11">
              <a:extLst>
                <a:ext uri="{FF2B5EF4-FFF2-40B4-BE49-F238E27FC236}">
                  <a16:creationId xmlns="" xmlns:a16="http://schemas.microsoft.com/office/drawing/2014/main" id="{B48FA6FB-CE4E-422E-AC5A-EB2FAADC4695}"/>
                </a:ext>
              </a:extLst>
            </p:cNvPr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85003" name="Freeform 12">
              <a:extLst>
                <a:ext uri="{FF2B5EF4-FFF2-40B4-BE49-F238E27FC236}">
                  <a16:creationId xmlns="" xmlns:a16="http://schemas.microsoft.com/office/drawing/2014/main" id="{A512B3A3-D22E-4D3D-B020-AB46C6DF71AF}"/>
                </a:ext>
              </a:extLst>
            </p:cNvPr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85004" name="Freeform 13">
              <a:extLst>
                <a:ext uri="{FF2B5EF4-FFF2-40B4-BE49-F238E27FC236}">
                  <a16:creationId xmlns="" xmlns:a16="http://schemas.microsoft.com/office/drawing/2014/main" id="{77FD692F-E4D0-4843-A8BF-7AF69D4F9C1A}"/>
                </a:ext>
              </a:extLst>
            </p:cNvPr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  <p:pic>
        <p:nvPicPr>
          <p:cNvPr id="85005" name="Picture 14" descr="flower7">
            <a:extLst>
              <a:ext uri="{FF2B5EF4-FFF2-40B4-BE49-F238E27FC236}">
                <a16:creationId xmlns="" xmlns:a16="http://schemas.microsoft.com/office/drawing/2014/main" id="{B7E55F93-2734-4BDA-BE55-D500EEAD67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19" y="1752601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5006" name="Group 15">
            <a:extLst>
              <a:ext uri="{FF2B5EF4-FFF2-40B4-BE49-F238E27FC236}">
                <a16:creationId xmlns="" xmlns:a16="http://schemas.microsoft.com/office/drawing/2014/main" id="{0C21810D-2992-465C-843B-88A90E49130E}"/>
              </a:ext>
            </a:extLst>
          </p:cNvPr>
          <p:cNvGrpSpPr>
            <a:grpSpLocks/>
          </p:cNvGrpSpPr>
          <p:nvPr/>
        </p:nvGrpSpPr>
        <p:grpSpPr bwMode="auto">
          <a:xfrm>
            <a:off x="1356519" y="935038"/>
            <a:ext cx="838200" cy="1427162"/>
            <a:chOff x="336" y="144"/>
            <a:chExt cx="528" cy="899"/>
          </a:xfrm>
        </p:grpSpPr>
        <p:grpSp>
          <p:nvGrpSpPr>
            <p:cNvPr id="85007" name="Group 16">
              <a:extLst>
                <a:ext uri="{FF2B5EF4-FFF2-40B4-BE49-F238E27FC236}">
                  <a16:creationId xmlns="" xmlns:a16="http://schemas.microsoft.com/office/drawing/2014/main" id="{CB2DCF9F-9E91-4636-B533-8D28DC01BC79}"/>
                </a:ext>
              </a:extLst>
            </p:cNvPr>
            <p:cNvGrpSpPr>
              <a:grpSpLocks/>
            </p:cNvGrpSpPr>
            <p:nvPr/>
          </p:nvGrpSpPr>
          <p:grpSpPr bwMode="auto">
            <a:xfrm rot="-3471247">
              <a:off x="312" y="264"/>
              <a:ext cx="672" cy="432"/>
              <a:chOff x="4733" y="799"/>
              <a:chExt cx="388" cy="353"/>
            </a:xfrm>
          </p:grpSpPr>
          <p:sp>
            <p:nvSpPr>
              <p:cNvPr id="85008" name="Freeform 17">
                <a:extLst>
                  <a:ext uri="{FF2B5EF4-FFF2-40B4-BE49-F238E27FC236}">
                    <a16:creationId xmlns="" xmlns:a16="http://schemas.microsoft.com/office/drawing/2014/main" id="{E35AC165-178E-486C-8AC3-E698D0C6F65F}"/>
                  </a:ext>
                </a:extLst>
              </p:cNvPr>
              <p:cNvSpPr>
                <a:spLocks/>
              </p:cNvSpPr>
              <p:nvPr/>
            </p:nvSpPr>
            <p:spPr bwMode="auto">
              <a:xfrm rot="2108015">
                <a:off x="4942" y="799"/>
                <a:ext cx="179" cy="353"/>
              </a:xfrm>
              <a:custGeom>
                <a:avLst/>
                <a:gdLst>
                  <a:gd name="T0" fmla="*/ 0 w 409"/>
                  <a:gd name="T1" fmla="*/ 1 h 658"/>
                  <a:gd name="T2" fmla="*/ 0 w 409"/>
                  <a:gd name="T3" fmla="*/ 1 h 658"/>
                  <a:gd name="T4" fmla="*/ 0 w 409"/>
                  <a:gd name="T5" fmla="*/ 1 h 658"/>
                  <a:gd name="T6" fmla="*/ 0 w 409"/>
                  <a:gd name="T7" fmla="*/ 1 h 658"/>
                  <a:gd name="T8" fmla="*/ 0 w 409"/>
                  <a:gd name="T9" fmla="*/ 1 h 658"/>
                  <a:gd name="T10" fmla="*/ 0 w 409"/>
                  <a:gd name="T11" fmla="*/ 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009" name="Freeform 18">
                <a:extLst>
                  <a:ext uri="{FF2B5EF4-FFF2-40B4-BE49-F238E27FC236}">
                    <a16:creationId xmlns="" xmlns:a16="http://schemas.microsoft.com/office/drawing/2014/main" id="{D1473C9A-9A86-42FB-80D5-69F0CD7839DA}"/>
                  </a:ext>
                </a:extLst>
              </p:cNvPr>
              <p:cNvSpPr>
                <a:spLocks/>
              </p:cNvSpPr>
              <p:nvPr/>
            </p:nvSpPr>
            <p:spPr bwMode="auto">
              <a:xfrm rot="4401636">
                <a:off x="4820" y="808"/>
                <a:ext cx="179" cy="353"/>
              </a:xfrm>
              <a:custGeom>
                <a:avLst/>
                <a:gdLst>
                  <a:gd name="T0" fmla="*/ 0 w 409"/>
                  <a:gd name="T1" fmla="*/ 1 h 658"/>
                  <a:gd name="T2" fmla="*/ 0 w 409"/>
                  <a:gd name="T3" fmla="*/ 1 h 658"/>
                  <a:gd name="T4" fmla="*/ 0 w 409"/>
                  <a:gd name="T5" fmla="*/ 1 h 658"/>
                  <a:gd name="T6" fmla="*/ 0 w 409"/>
                  <a:gd name="T7" fmla="*/ 1 h 658"/>
                  <a:gd name="T8" fmla="*/ 0 w 409"/>
                  <a:gd name="T9" fmla="*/ 1 h 658"/>
                  <a:gd name="T10" fmla="*/ 0 w 409"/>
                  <a:gd name="T11" fmla="*/ 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010" name="Freeform 19">
                <a:extLst>
                  <a:ext uri="{FF2B5EF4-FFF2-40B4-BE49-F238E27FC236}">
                    <a16:creationId xmlns="" xmlns:a16="http://schemas.microsoft.com/office/drawing/2014/main" id="{0BC1097A-E117-4703-8139-86A24BB2A408}"/>
                  </a:ext>
                </a:extLst>
              </p:cNvPr>
              <p:cNvSpPr>
                <a:spLocks/>
              </p:cNvSpPr>
              <p:nvPr/>
            </p:nvSpPr>
            <p:spPr bwMode="auto">
              <a:xfrm rot="728459">
                <a:off x="5002" y="913"/>
                <a:ext cx="105" cy="231"/>
              </a:xfrm>
              <a:custGeom>
                <a:avLst/>
                <a:gdLst>
                  <a:gd name="T0" fmla="*/ 0 w 409"/>
                  <a:gd name="T1" fmla="*/ 0 h 658"/>
                  <a:gd name="T2" fmla="*/ 0 w 409"/>
                  <a:gd name="T3" fmla="*/ 0 h 658"/>
                  <a:gd name="T4" fmla="*/ 0 w 409"/>
                  <a:gd name="T5" fmla="*/ 0 h 658"/>
                  <a:gd name="T6" fmla="*/ 0 w 409"/>
                  <a:gd name="T7" fmla="*/ 0 h 658"/>
                  <a:gd name="T8" fmla="*/ 0 w 409"/>
                  <a:gd name="T9" fmla="*/ 0 h 658"/>
                  <a:gd name="T10" fmla="*/ 0 w 409"/>
                  <a:gd name="T11" fmla="*/ 0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85011" name="Freeform 20">
              <a:extLst>
                <a:ext uri="{FF2B5EF4-FFF2-40B4-BE49-F238E27FC236}">
                  <a16:creationId xmlns="" xmlns:a16="http://schemas.microsoft.com/office/drawing/2014/main" id="{ECD5C670-132B-416B-8749-22FDC624861A}"/>
                </a:ext>
              </a:extLst>
            </p:cNvPr>
            <p:cNvSpPr>
              <a:spLocks/>
            </p:cNvSpPr>
            <p:nvPr/>
          </p:nvSpPr>
          <p:spPr bwMode="auto">
            <a:xfrm rot="4401636">
              <a:off x="423" y="777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  <p:sp>
        <p:nvSpPr>
          <p:cNvPr id="85012" name="Oval 21">
            <a:extLst>
              <a:ext uri="{FF2B5EF4-FFF2-40B4-BE49-F238E27FC236}">
                <a16:creationId xmlns="" xmlns:a16="http://schemas.microsoft.com/office/drawing/2014/main" id="{6D3695E1-E62F-4B21-A38B-71828D01D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7519" y="0"/>
            <a:ext cx="762000" cy="838200"/>
          </a:xfrm>
          <a:prstGeom prst="ellipse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013" name="Freeform 22">
            <a:extLst>
              <a:ext uri="{FF2B5EF4-FFF2-40B4-BE49-F238E27FC236}">
                <a16:creationId xmlns="" xmlns:a16="http://schemas.microsoft.com/office/drawing/2014/main" id="{E90AEDB0-ABA5-4135-B5A4-FFB34E6DCD84}"/>
              </a:ext>
            </a:extLst>
          </p:cNvPr>
          <p:cNvSpPr>
            <a:spLocks/>
          </p:cNvSpPr>
          <p:nvPr/>
        </p:nvSpPr>
        <p:spPr bwMode="auto">
          <a:xfrm>
            <a:off x="8747919" y="1752600"/>
            <a:ext cx="1600200" cy="30480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014" name="Freeform 23">
            <a:extLst>
              <a:ext uri="{FF2B5EF4-FFF2-40B4-BE49-F238E27FC236}">
                <a16:creationId xmlns="" xmlns:a16="http://schemas.microsoft.com/office/drawing/2014/main" id="{2F119CC6-B165-4BC6-BD7F-708D3ECFA322}"/>
              </a:ext>
            </a:extLst>
          </p:cNvPr>
          <p:cNvSpPr>
            <a:spLocks/>
          </p:cNvSpPr>
          <p:nvPr/>
        </p:nvSpPr>
        <p:spPr bwMode="auto">
          <a:xfrm>
            <a:off x="8062119" y="2057400"/>
            <a:ext cx="990600" cy="30480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3DAFB1C-1D35-4DAF-8B09-050A6EB1278A}"/>
              </a:ext>
            </a:extLst>
          </p:cNvPr>
          <p:cNvSpPr/>
          <p:nvPr/>
        </p:nvSpPr>
        <p:spPr>
          <a:xfrm>
            <a:off x="975519" y="1693136"/>
            <a:ext cx="1143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44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UTM Avo" panose="02040603050506020204" pitchFamily="18" charset="0"/>
                <a:cs typeface="Times New Roman"/>
              </a:rPr>
              <a:t>Chào</a:t>
            </a:r>
            <a:r>
              <a:rPr lang="en-US" sz="44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UTM Avo" panose="02040603050506020204" pitchFamily="18" charset="0"/>
                <a:cs typeface="Times New Roman"/>
              </a:rPr>
              <a:t> </a:t>
            </a:r>
            <a:r>
              <a:rPr lang="en-US" sz="44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UTM Avo" panose="02040603050506020204" pitchFamily="18" charset="0"/>
                <a:cs typeface="Times New Roman"/>
              </a:rPr>
              <a:t>mừng</a:t>
            </a:r>
            <a:r>
              <a:rPr lang="en-US" sz="44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UTM Avo" panose="02040603050506020204" pitchFamily="18" charset="0"/>
                <a:cs typeface="Times New Roman"/>
              </a:rPr>
              <a:t> </a:t>
            </a:r>
            <a:r>
              <a:rPr lang="en-US" sz="44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UTM Avo" panose="02040603050506020204" pitchFamily="18" charset="0"/>
                <a:cs typeface="Times New Roman"/>
              </a:rPr>
              <a:t>các</a:t>
            </a:r>
            <a:r>
              <a:rPr lang="en-US" sz="44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UTM Avo" panose="02040603050506020204" pitchFamily="18" charset="0"/>
                <a:cs typeface="Times New Roman"/>
              </a:rPr>
              <a:t> </a:t>
            </a:r>
            <a:r>
              <a:rPr lang="en-US" sz="44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UTM Avo" panose="02040603050506020204" pitchFamily="18" charset="0"/>
                <a:cs typeface="Times New Roman"/>
              </a:rPr>
              <a:t>cô</a:t>
            </a:r>
            <a:r>
              <a:rPr lang="en-US" sz="44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UTM Avo" panose="02040603050506020204" pitchFamily="18" charset="0"/>
                <a:cs typeface="Times New Roman"/>
              </a:rPr>
              <a:t> </a:t>
            </a:r>
            <a:r>
              <a:rPr lang="en-US" sz="44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UTM Avo" panose="02040603050506020204" pitchFamily="18" charset="0"/>
                <a:cs typeface="Times New Roman"/>
              </a:rPr>
              <a:t>về</a:t>
            </a:r>
            <a:r>
              <a:rPr lang="en-US" sz="44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UTM Avo" panose="02040603050506020204" pitchFamily="18" charset="0"/>
                <a:cs typeface="Times New Roman"/>
              </a:rPr>
              <a:t> </a:t>
            </a:r>
            <a:r>
              <a:rPr lang="en-US" sz="44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UTM Avo" panose="02040603050506020204" pitchFamily="18" charset="0"/>
                <a:cs typeface="Times New Roman"/>
              </a:rPr>
              <a:t>dự</a:t>
            </a:r>
            <a:r>
              <a:rPr lang="en-US" sz="44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UTM Avo" panose="02040603050506020204" pitchFamily="18" charset="0"/>
                <a:cs typeface="Times New Roman"/>
              </a:rPr>
              <a:t> </a:t>
            </a:r>
            <a:r>
              <a:rPr lang="en-US" sz="44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UTM Avo" panose="02040603050506020204" pitchFamily="18" charset="0"/>
                <a:cs typeface="Times New Roman"/>
              </a:rPr>
              <a:t>giờ</a:t>
            </a:r>
            <a:endParaRPr lang="en-US" sz="44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UTM Avo" panose="02040603050506020204" pitchFamily="18" charset="0"/>
              <a:cs typeface="Times New Roman"/>
            </a:endParaRPr>
          </a:p>
        </p:txBody>
      </p:sp>
      <p:sp>
        <p:nvSpPr>
          <p:cNvPr id="26" name="WordArt 38">
            <a:extLst>
              <a:ext uri="{FF2B5EF4-FFF2-40B4-BE49-F238E27FC236}">
                <a16:creationId xmlns="" xmlns:a16="http://schemas.microsoft.com/office/drawing/2014/main" id="{412A7E15-5A16-4521-8746-573401B2AF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44069" y="3141663"/>
            <a:ext cx="5257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1/5</a:t>
            </a:r>
            <a:endParaRPr lang="en-US" sz="36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16">
            <a:extLst>
              <a:ext uri="{FF2B5EF4-FFF2-40B4-BE49-F238E27FC236}">
                <a16:creationId xmlns="" xmlns:a16="http://schemas.microsoft.com/office/drawing/2014/main" id="{797F6498-F278-4AE8-8EBC-FE6546EEB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019" y="5553075"/>
            <a:ext cx="1021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400" dirty="0">
                <a:solidFill>
                  <a:srgbClr val="FF0000"/>
                </a:solidFill>
                <a:latin typeface=".VnAristote" pitchFamily="34" charset="0"/>
              </a:rPr>
              <a:t> </a:t>
            </a:r>
            <a:r>
              <a:rPr lang="vi-VN" alt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Phan Thị Dung</a:t>
            </a: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5018" name="Picture 6" descr="flower7">
            <a:extLst>
              <a:ext uri="{FF2B5EF4-FFF2-40B4-BE49-F238E27FC236}">
                <a16:creationId xmlns="" xmlns:a16="http://schemas.microsoft.com/office/drawing/2014/main" id="{C8F4FAD1-B3AF-4C72-9E24-6047562954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919" y="2819401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19" name="Picture 6" descr="flower7">
            <a:extLst>
              <a:ext uri="{FF2B5EF4-FFF2-40B4-BE49-F238E27FC236}">
                <a16:creationId xmlns="" xmlns:a16="http://schemas.microsoft.com/office/drawing/2014/main" id="{2EB971D2-20B4-4A77-931C-DAAAA82CDD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632" y="2744789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20" name="Picture 6" descr="flower7">
            <a:extLst>
              <a:ext uri="{FF2B5EF4-FFF2-40B4-BE49-F238E27FC236}">
                <a16:creationId xmlns="" xmlns:a16="http://schemas.microsoft.com/office/drawing/2014/main" id="{7E2E100F-4E36-4623-8D6C-E1B574A9AA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519" y="1524001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21" name="Picture 6" descr="flower7">
            <a:extLst>
              <a:ext uri="{FF2B5EF4-FFF2-40B4-BE49-F238E27FC236}">
                <a16:creationId xmlns="" xmlns:a16="http://schemas.microsoft.com/office/drawing/2014/main" id="{E237813D-7B4D-45EE-9439-4337993296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319" y="1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691850" y="0"/>
            <a:ext cx="8792308" cy="4552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2519" y="2133600"/>
            <a:ext cx="447750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800" b="1" dirty="0" smtClean="0">
                <a:latin typeface="+mj-lt"/>
              </a:rPr>
              <a:t>Đọc sách</a:t>
            </a:r>
          </a:p>
          <a:p>
            <a:r>
              <a:rPr lang="vi-VN" sz="4400" b="1" dirty="0" smtClean="0">
                <a:latin typeface="+mj-lt"/>
              </a:rPr>
              <a:t>   (Trang 76-77)</a:t>
            </a:r>
            <a:endParaRPr lang="en-US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691850" y="0"/>
            <a:ext cx="8792308" cy="4552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49" y="2667000"/>
            <a:ext cx="76620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dirty="0" smtClean="0">
                <a:latin typeface="Bandit" pitchFamily="18" charset="0"/>
                <a:ea typeface="Bandit" pitchFamily="18" charset="0"/>
                <a:cs typeface="Bandit" pitchFamily="18" charset="0"/>
              </a:rPr>
              <a:t>Củng cố - dặn dò</a:t>
            </a:r>
            <a:endParaRPr lang="en-US" sz="8000" dirty="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="" xmlns:a16="http://schemas.microsoft.com/office/drawing/2014/main" id="{7823972D-BCCA-4789-A095-DE99C05C48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3554" name="Rectangle 3">
            <a:extLst>
              <a:ext uri="{FF2B5EF4-FFF2-40B4-BE49-F238E27FC236}">
                <a16:creationId xmlns="" xmlns:a16="http://schemas.microsoft.com/office/drawing/2014/main" id="{EA111BB5-7985-4F8B-8803-1A028BD577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3555" name="Picture 4" descr="bfnb">
            <a:extLst>
              <a:ext uri="{FF2B5EF4-FFF2-40B4-BE49-F238E27FC236}">
                <a16:creationId xmlns="" xmlns:a16="http://schemas.microsoft.com/office/drawing/2014/main" id="{08E5AB6C-2598-4B14-B8D1-917E7A50F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19" y="4764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8">
            <a:extLst>
              <a:ext uri="{FF2B5EF4-FFF2-40B4-BE49-F238E27FC236}">
                <a16:creationId xmlns="" xmlns:a16="http://schemas.microsoft.com/office/drawing/2014/main" id="{DC56A00F-C27B-4D8F-9122-7ADFE851D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769" y="5334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8">
            <a:extLst>
              <a:ext uri="{FF2B5EF4-FFF2-40B4-BE49-F238E27FC236}">
                <a16:creationId xmlns="" xmlns:a16="http://schemas.microsoft.com/office/drawing/2014/main" id="{03C68408-3386-4DC5-A7B1-954EE428B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169" y="5334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WordArt 7">
            <a:extLst>
              <a:ext uri="{FF2B5EF4-FFF2-40B4-BE49-F238E27FC236}">
                <a16:creationId xmlns="" xmlns:a16="http://schemas.microsoft.com/office/drawing/2014/main" id="{98971410-BB7F-4C0E-B149-B6A5497C54BD}"/>
              </a:ext>
            </a:extLst>
          </p:cNvPr>
          <p:cNvSpPr>
            <a:spLocks noTextEdit="1"/>
          </p:cNvSpPr>
          <p:nvPr/>
        </p:nvSpPr>
        <p:spPr>
          <a:xfrm>
            <a:off x="1737519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noProof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noProof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</a:p>
        </p:txBody>
      </p:sp>
      <p:sp>
        <p:nvSpPr>
          <p:cNvPr id="23559" name="WordArt 8">
            <a:extLst>
              <a:ext uri="{FF2B5EF4-FFF2-40B4-BE49-F238E27FC236}">
                <a16:creationId xmlns="" xmlns:a16="http://schemas.microsoft.com/office/drawing/2014/main" id="{D99EDCCD-D5B1-4266-8A43-374B1B6471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494338">
            <a:off x="9024145" y="5562601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C40091"/>
                </a:solidFill>
                <a:latin typeface="VNI-Brush"/>
              </a:rPr>
              <a:t>The end</a:t>
            </a:r>
          </a:p>
        </p:txBody>
      </p:sp>
      <p:pic>
        <p:nvPicPr>
          <p:cNvPr id="23560" name="Picture 9" descr="8">
            <a:extLst>
              <a:ext uri="{FF2B5EF4-FFF2-40B4-BE49-F238E27FC236}">
                <a16:creationId xmlns="" xmlns:a16="http://schemas.microsoft.com/office/drawing/2014/main" id="{AF86A510-F421-4AFF-8F1F-79C4C0C16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19" y="4800601"/>
            <a:ext cx="19812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0" descr="DSTARS-P">
            <a:extLst>
              <a:ext uri="{FF2B5EF4-FFF2-40B4-BE49-F238E27FC236}">
                <a16:creationId xmlns="" xmlns:a16="http://schemas.microsoft.com/office/drawing/2014/main" id="{257D3364-ADD2-4299-A11E-475546F5F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19" y="1981200"/>
            <a:ext cx="1314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1" descr="DSTARS-P">
            <a:extLst>
              <a:ext uri="{FF2B5EF4-FFF2-40B4-BE49-F238E27FC236}">
                <a16:creationId xmlns="" xmlns:a16="http://schemas.microsoft.com/office/drawing/2014/main" id="{18AC0ECF-3F96-49AD-B4B9-89E4DCF95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19" y="1219200"/>
            <a:ext cx="1314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2" descr="DSTARS-P">
            <a:extLst>
              <a:ext uri="{FF2B5EF4-FFF2-40B4-BE49-F238E27FC236}">
                <a16:creationId xmlns="" xmlns:a16="http://schemas.microsoft.com/office/drawing/2014/main" id="{9893B845-B48F-4908-9B5A-774BC4ABC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469" y="3200400"/>
            <a:ext cx="1314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3" descr="DSTARS-P">
            <a:extLst>
              <a:ext uri="{FF2B5EF4-FFF2-40B4-BE49-F238E27FC236}">
                <a16:creationId xmlns="" xmlns:a16="http://schemas.microsoft.com/office/drawing/2014/main" id="{D242AF1C-2550-4470-9F53-36E7F004D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919" y="3581401"/>
            <a:ext cx="23622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4" descr="DSTARS-P">
            <a:extLst>
              <a:ext uri="{FF2B5EF4-FFF2-40B4-BE49-F238E27FC236}">
                <a16:creationId xmlns="" xmlns:a16="http://schemas.microsoft.com/office/drawing/2014/main" id="{EA26F3A2-BC34-4C83-82DF-C09615CB6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719" y="609600"/>
            <a:ext cx="9144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5" descr="gman02">
            <a:extLst>
              <a:ext uri="{FF2B5EF4-FFF2-40B4-BE49-F238E27FC236}">
                <a16:creationId xmlns="" xmlns:a16="http://schemas.microsoft.com/office/drawing/2014/main" id="{EA7DAFF1-34A4-4348-85CE-4BD753AD8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19" y="4267200"/>
            <a:ext cx="76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16" descr="gman08">
            <a:extLst>
              <a:ext uri="{FF2B5EF4-FFF2-40B4-BE49-F238E27FC236}">
                <a16:creationId xmlns="" xmlns:a16="http://schemas.microsoft.com/office/drawing/2014/main" id="{3D3DCC63-AD86-45AA-8DB2-1605E3CF1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19" y="3886200"/>
            <a:ext cx="1219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im Ngắn Đạt Giải Oscar 2018 GCI 3D 2018 - Phim Ngắn Ý Nghĩa Cuộc Số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69" y="0"/>
            <a:ext cx="12157869" cy="683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1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5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6" t="23810" r="30614" b="29762"/>
          <a:stretch/>
        </p:blipFill>
        <p:spPr bwMode="auto">
          <a:xfrm>
            <a:off x="1726067" y="533400"/>
            <a:ext cx="879230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8319" y="381000"/>
            <a:ext cx="10799495" cy="64017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 dirty="0" smtClean="0">
                <a:latin typeface="HP001 5 hàng" pitchFamily="34" charset="0"/>
              </a:rPr>
              <a:t> </a:t>
            </a:r>
            <a:r>
              <a:rPr lang="vi-VN" sz="1400" b="1" dirty="0" smtClean="0">
                <a:latin typeface="+mj-lt"/>
              </a:rPr>
              <a:t>1/Hát</a:t>
            </a:r>
          </a:p>
          <a:p>
            <a:r>
              <a:rPr lang="vi-VN" sz="1400" b="1" dirty="0" smtClean="0">
                <a:latin typeface="+mj-lt"/>
              </a:rPr>
              <a:t>2/ Bài cũ: học bài gì?</a:t>
            </a:r>
          </a:p>
          <a:p>
            <a:r>
              <a:rPr lang="vi-VN" sz="1400" b="1" dirty="0" smtClean="0">
                <a:latin typeface="+mj-lt"/>
              </a:rPr>
              <a:t>3 hs đọc bài</a:t>
            </a:r>
          </a:p>
          <a:p>
            <a:pPr marL="285750" indent="-285750">
              <a:buFontTx/>
              <a:buChar char="-"/>
            </a:pPr>
            <a:r>
              <a:rPr lang="vi-VN" sz="1400" b="1" dirty="0" smtClean="0">
                <a:latin typeface="+mj-lt"/>
              </a:rPr>
              <a:t>BM; GTB : Hôm nay cô và các em cùng học thêm một dạng văn bản mới đó là thơ. Bài thơ về các chú lợn, qua bài BCLC</a:t>
            </a:r>
          </a:p>
          <a:p>
            <a:pPr marL="285750" indent="-285750">
              <a:buFontTx/>
              <a:buChar char="-"/>
            </a:pPr>
            <a:r>
              <a:rPr lang="vi-VN" sz="1400" b="1" dirty="0" smtClean="0">
                <a:latin typeface="+mj-lt"/>
              </a:rPr>
              <a:t>Gv đọc hs chú ý lắng nghe. HS đọc thầm</a:t>
            </a:r>
          </a:p>
          <a:p>
            <a:pPr marL="285750" indent="-285750">
              <a:buFontTx/>
              <a:buChar char="-"/>
            </a:pPr>
            <a:r>
              <a:rPr lang="vi-VN" sz="1400" b="1" dirty="0" smtClean="0">
                <a:latin typeface="+mj-lt"/>
              </a:rPr>
              <a:t>Tìm tiếng chứa vần mói học, Tiếng có vần on, ôn, ơn</a:t>
            </a:r>
          </a:p>
          <a:p>
            <a:pPr marL="285750" indent="-285750">
              <a:buFontTx/>
              <a:buChar char="-"/>
            </a:pPr>
            <a:r>
              <a:rPr lang="vi-VN" sz="1400" b="1" dirty="0" smtClean="0">
                <a:latin typeface="+mj-lt"/>
              </a:rPr>
              <a:t>HS đánh vần tiếng, đọc trơn.</a:t>
            </a:r>
          </a:p>
          <a:p>
            <a:pPr marL="285750" indent="-285750">
              <a:buFontTx/>
              <a:buChar char="-"/>
            </a:pPr>
            <a:r>
              <a:rPr lang="vi-VN" sz="1400" b="1" dirty="0" smtClean="0">
                <a:latin typeface="+mj-lt"/>
              </a:rPr>
              <a:t>Trong bài thơ có dấu ngoặc kép, dấu chấm</a:t>
            </a:r>
          </a:p>
          <a:p>
            <a:pPr marL="285750" indent="-285750">
              <a:buFontTx/>
              <a:buChar char="-"/>
            </a:pPr>
            <a:r>
              <a:rPr lang="vi-VN" sz="1400" b="1" dirty="0" smtClean="0">
                <a:latin typeface="+mj-lt"/>
              </a:rPr>
              <a:t>Bài thơ có mấy dòng. (8d)</a:t>
            </a:r>
          </a:p>
          <a:p>
            <a:pPr marL="285750" indent="-285750">
              <a:buFontTx/>
              <a:buChar char="-"/>
            </a:pPr>
            <a:r>
              <a:rPr lang="vi-VN" sz="1400" b="1" dirty="0" smtClean="0">
                <a:latin typeface="+mj-lt"/>
              </a:rPr>
              <a:t>Các chữ cái nào được in hoa – Và tên tác giả</a:t>
            </a:r>
          </a:p>
          <a:p>
            <a:pPr marL="285750" indent="-285750">
              <a:buFontTx/>
              <a:buChar char="-"/>
            </a:pPr>
            <a:r>
              <a:rPr lang="vi-VN" sz="1400" b="1" dirty="0" smtClean="0">
                <a:latin typeface="+mj-lt"/>
              </a:rPr>
              <a:t>Bài thơ viết về mấy con lợn</a:t>
            </a:r>
          </a:p>
          <a:p>
            <a:pPr marL="285750" indent="-285750">
              <a:buFontTx/>
              <a:buChar char="-"/>
            </a:pPr>
            <a:r>
              <a:rPr lang="vi-VN" sz="1400" b="1" dirty="0" smtClean="0">
                <a:latin typeface="+mj-lt"/>
              </a:rPr>
              <a:t>Các chú lợn con này có đặc điểm là nhỡn nhơ nô ......</a:t>
            </a:r>
          </a:p>
          <a:p>
            <a:pPr marL="285750" indent="-285750">
              <a:buFontTx/>
              <a:buChar char="-"/>
            </a:pPr>
            <a:r>
              <a:rPr lang="vi-VN" sz="1400" b="1" dirty="0" smtClean="0">
                <a:latin typeface="+mj-lt"/>
              </a:rPr>
              <a:t>Trong bài thơ có chữ Trư, các em nhớ đến nhân vật gì trong phim</a:t>
            </a:r>
          </a:p>
          <a:p>
            <a:pPr marL="285750" indent="-285750">
              <a:buFontTx/>
              <a:buChar char="-"/>
            </a:pPr>
            <a:r>
              <a:rPr lang="vi-VN" sz="1400" b="1" dirty="0" smtClean="0">
                <a:latin typeface="+mj-lt"/>
              </a:rPr>
              <a:t>GV đọc lần 2.</a:t>
            </a:r>
          </a:p>
          <a:p>
            <a:pPr marL="285750" indent="-285750">
              <a:buFontTx/>
              <a:buChar char="-"/>
            </a:pPr>
            <a:r>
              <a:rPr lang="vi-VN" sz="1400" b="1" dirty="0" smtClean="0">
                <a:latin typeface="+mj-lt"/>
              </a:rPr>
              <a:t>HD hs đọc câu nối tiếp.</a:t>
            </a:r>
          </a:p>
          <a:p>
            <a:pPr marL="285750" indent="-285750">
              <a:buFontTx/>
              <a:buChar char="-"/>
            </a:pPr>
            <a:r>
              <a:rPr lang="vi-VN" sz="1400" b="1" dirty="0" smtClean="0">
                <a:latin typeface="+mj-lt"/>
              </a:rPr>
              <a:t>CN đồng thanh</a:t>
            </a:r>
          </a:p>
          <a:p>
            <a:pPr marL="285750" indent="-285750">
              <a:buFontTx/>
              <a:buChar char="-"/>
            </a:pPr>
            <a:r>
              <a:rPr lang="vi-VN" sz="1400" b="1" dirty="0" smtClean="0">
                <a:latin typeface="+mj-lt"/>
              </a:rPr>
              <a:t>Thư giãn </a:t>
            </a:r>
          </a:p>
          <a:p>
            <a:pPr marL="285750" indent="-285750">
              <a:buFontTx/>
              <a:buChar char="-"/>
            </a:pPr>
            <a:r>
              <a:rPr lang="vi-VN" sz="1400" b="1" dirty="0" smtClean="0">
                <a:latin typeface="+mj-lt"/>
              </a:rPr>
              <a:t>Luyện nói  chủ đề có tiếng chưa vần mới học.</a:t>
            </a:r>
          </a:p>
          <a:p>
            <a:pPr marL="285750" indent="-285750">
              <a:buFontTx/>
              <a:buChar char="-"/>
            </a:pPr>
            <a:r>
              <a:rPr lang="vi-VN" sz="1400" b="1" dirty="0" smtClean="0">
                <a:latin typeface="+mj-lt"/>
              </a:rPr>
              <a:t>Tranh vẽ con gì? Các con vật đang làm gì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400" b="1" dirty="0" smtClean="0">
                <a:latin typeface="+mj-lt"/>
              </a:rPr>
              <a:t>Qua bức ta thấy được đẻ các khu rừng các con vật luôn tự do vui nhộn bay nhảy. thì con người chúng ta không được săn bắn động vật,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400" b="1" dirty="0" smtClean="0">
                <a:latin typeface="+mj-lt"/>
              </a:rPr>
              <a:t>không chặt cây Phá rừng hủy hoại môi trường sống của chúng.4. Luyện đọc sách</a:t>
            </a:r>
          </a:p>
          <a:p>
            <a:pPr marL="285750" indent="-285750">
              <a:buFontTx/>
              <a:buChar char="-"/>
            </a:pPr>
            <a:r>
              <a:rPr lang="vi-VN" sz="1400" b="1" dirty="0" smtClean="0">
                <a:latin typeface="+mj-lt"/>
              </a:rPr>
              <a:t>4/ củng cố</a:t>
            </a:r>
          </a:p>
          <a:p>
            <a:pPr marL="285750" indent="-285750">
              <a:buFontTx/>
              <a:buChar char="-"/>
            </a:pPr>
            <a:r>
              <a:rPr lang="vi-VN" sz="1400" b="1" dirty="0" smtClean="0">
                <a:latin typeface="+mj-lt"/>
              </a:rPr>
              <a:t>5/dặn dò</a:t>
            </a:r>
          </a:p>
          <a:p>
            <a:pPr marL="285750" indent="-285750">
              <a:buFontTx/>
              <a:buChar char="-"/>
            </a:pPr>
            <a:r>
              <a:rPr lang="vi-VN" sz="1400" b="1" dirty="0" smtClean="0">
                <a:latin typeface="+mj-lt"/>
              </a:rPr>
              <a:t>  </a:t>
            </a:r>
          </a:p>
          <a:p>
            <a:pPr marL="285750" indent="-285750">
              <a:buFontTx/>
              <a:buChar char="-"/>
            </a:pPr>
            <a:endParaRPr lang="en-US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558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UTM Avo" panose="02040603050506020204" pitchFamily="18" charset="0"/>
                <a:ea typeface="AvantGarde" pitchFamily="2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chemeClr val="bg1"/>
                </a:solidFill>
                <a:latin typeface="UTM Avo" panose="02040603050506020204" pitchFamily="18" charset="0"/>
                <a:ea typeface="AvantGarde" pitchFamily="2" charset="0"/>
                <a:cs typeface="Times New Roman" panose="02020603050405020304" pitchFamily="18" charset="0"/>
              </a:rPr>
              <a:t> 32</a:t>
            </a:r>
            <a:r>
              <a:rPr lang="en-US" sz="4800" b="1" dirty="0" smtClean="0">
                <a:solidFill>
                  <a:schemeClr val="bg1"/>
                </a:solidFill>
                <a:latin typeface="UTM Avo" panose="02040603050506020204" pitchFamily="18" charset="0"/>
                <a:ea typeface="AvantGarde" pitchFamily="2" charset="0"/>
                <a:cs typeface="Times New Roman" panose="02020603050405020304" pitchFamily="18" charset="0"/>
              </a:rPr>
              <a:t>:</a:t>
            </a:r>
            <a:r>
              <a:rPr lang="en-US" sz="10600" b="1" dirty="0" smtClean="0">
                <a:solidFill>
                  <a:schemeClr val="bg1"/>
                </a:solidFill>
                <a:latin typeface="UTM Avo" panose="020406030505060202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  <a:ea typeface="AvantGarde" pitchFamily="2" charset="0"/>
                <a:cs typeface="Times New Roman" panose="02020603050405020304" pitchFamily="18" charset="0"/>
              </a:rPr>
              <a:t>on </a:t>
            </a:r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  <a:ea typeface="AvantGarde" pitchFamily="2" charset="0"/>
                <a:cs typeface="Times New Roman" panose="02020603050405020304" pitchFamily="18" charset="0"/>
              </a:rPr>
              <a:t>ôn</a:t>
            </a: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  <a:ea typeface="AvantGarde" pitchFamily="2" charset="0"/>
                <a:cs typeface="Times New Roman" panose="02020603050405020304" pitchFamily="18" charset="0"/>
              </a:rPr>
              <a:t>ơn</a:t>
            </a:r>
            <a:r>
              <a:rPr lang="en-US" sz="5400" b="1" dirty="0" smtClean="0">
                <a:solidFill>
                  <a:schemeClr val="bg1"/>
                </a:solidFill>
                <a:latin typeface="UTM Avo" panose="020406030505060202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UTM Avo" panose="02040603050506020204" pitchFamily="18" charset="0"/>
                <a:ea typeface="AvantGarde" pitchFamily="2" charset="0"/>
                <a:cs typeface="Times New Roman" panose="02020603050405020304" pitchFamily="18" charset="0"/>
              </a:rPr>
              <a:t>(</a:t>
            </a:r>
            <a:r>
              <a:rPr lang="vi-VN" sz="3600" b="1" dirty="0" smtClean="0">
                <a:solidFill>
                  <a:schemeClr val="bg1"/>
                </a:solidFill>
                <a:latin typeface="UTM Avo" panose="020406030505060202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UTM Avo" panose="02040603050506020204" pitchFamily="18" charset="0"/>
                <a:ea typeface="AvantGarde" pitchFamily="2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chemeClr val="bg1"/>
                </a:solidFill>
                <a:latin typeface="UTM Avo" panose="020406030505060202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schemeClr val="bg1"/>
                </a:solidFill>
                <a:latin typeface="UTM Avo" panose="02040603050506020204" pitchFamily="18" charset="0"/>
                <a:ea typeface="AvantGarde" pitchFamily="2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chemeClr val="bg1"/>
                </a:solidFill>
                <a:latin typeface="UTM Avo" panose="02040603050506020204" pitchFamily="18" charset="0"/>
                <a:ea typeface="AvantGarde" pitchFamily="2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chemeClr val="bg1"/>
              </a:solidFill>
              <a:latin typeface="UTM Avo" panose="02040603050506020204" pitchFamily="18" charset="0"/>
              <a:ea typeface="AvantGarde" pitchFamily="2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5181600"/>
            <a:ext cx="10820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19" y="1676400"/>
            <a:ext cx="5867401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46" y="4152900"/>
            <a:ext cx="1162194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23"/>
          <a:stretch/>
        </p:blipFill>
        <p:spPr bwMode="auto">
          <a:xfrm>
            <a:off x="4099719" y="990600"/>
            <a:ext cx="35814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18519" y="207943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HP001 4 hàng" panose="020B0603050302020204" pitchFamily="34" charset="0"/>
              </a:rPr>
              <a:t>Thứ Hai, ngày 21 tháng 10 năm 2024</a:t>
            </a:r>
          </a:p>
          <a:p>
            <a:pPr algn="ctr"/>
            <a:r>
              <a:rPr lang="vi-VN" sz="2800" b="1" u="sng" dirty="0" smtClean="0">
                <a:latin typeface="HP001 4 hàng" panose="020B0603050302020204" pitchFamily="34" charset="0"/>
              </a:rPr>
              <a:t>Tiếng Việt </a:t>
            </a:r>
            <a:endParaRPr lang="en-US" sz="2800" b="1" u="sng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03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169"/>
          <a:stretch/>
        </p:blipFill>
        <p:spPr>
          <a:xfrm>
            <a:off x="93446" y="1275543"/>
            <a:ext cx="3777673" cy="561018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2" t="35309"/>
          <a:stretch/>
        </p:blipFill>
        <p:spPr>
          <a:xfrm>
            <a:off x="8530096" y="2971799"/>
            <a:ext cx="3656575" cy="3878943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3261519" y="13247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Bốn</a:t>
            </a:r>
            <a:r>
              <a:rPr lang="en-US" sz="40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40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lợn</a:t>
            </a:r>
            <a:r>
              <a:rPr lang="en-US" sz="40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099719" y="2691574"/>
            <a:ext cx="5807812" cy="31758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Ve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vẻ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vè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ve</a:t>
            </a:r>
            <a:endParaRPr lang="en-US" sz="3600" dirty="0"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Vè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bốn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lợn</a:t>
            </a:r>
            <a:endParaRPr lang="en-US" sz="3600" dirty="0"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Nhởn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nhơ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nô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giỡn</a:t>
            </a:r>
            <a:endParaRPr lang="en-US" sz="3600" dirty="0"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vô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tư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r>
              <a:rPr lang="vi-VN" sz="3600" dirty="0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Hẳn họ nhà</a:t>
            </a:r>
            <a:r>
              <a:rPr lang="en-US" sz="3600" dirty="0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“</a:t>
            </a:r>
            <a:r>
              <a:rPr lang="en-US" sz="3600" dirty="0" err="1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Trư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”</a:t>
            </a:r>
          </a:p>
          <a:p>
            <a:pPr algn="just"/>
            <a:r>
              <a:rPr lang="en-US" sz="3600" dirty="0" err="1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600" dirty="0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to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tròn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3600" dirty="0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600" dirty="0"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Ve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vè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nghe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kể</a:t>
            </a:r>
            <a:endParaRPr lang="en-US" sz="3600" dirty="0"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Bốn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lợn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con.</a:t>
            </a:r>
          </a:p>
          <a:p>
            <a:pPr algn="r"/>
            <a:r>
              <a:rPr lang="en-US" sz="3600" dirty="0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vi-VN" sz="3600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Tiến</a:t>
            </a:r>
            <a:r>
              <a:rPr lang="en-US" sz="3600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Việt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021648" y="1828800"/>
            <a:ext cx="91627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199535" y="18288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14119" y="2971800"/>
            <a:ext cx="762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919119" y="2971800"/>
            <a:ext cx="6858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252119" y="3505200"/>
            <a:ext cx="111884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223919" y="3505200"/>
            <a:ext cx="1037772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471319" y="49530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90433" y="5943600"/>
            <a:ext cx="82368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184551" y="5969417"/>
            <a:ext cx="6096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919119" y="5923034"/>
            <a:ext cx="8227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84551" y="1905000"/>
            <a:ext cx="76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155156" y="128136"/>
            <a:ext cx="60801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400" b="1" dirty="0">
                <a:latin typeface="HP001 4 hàng" panose="020B0603050302020204" pitchFamily="34" charset="0"/>
              </a:rPr>
              <a:t>Thứ Hai, ngày 21 tháng 10 năm 2024</a:t>
            </a:r>
          </a:p>
          <a:p>
            <a:pPr algn="ctr"/>
            <a:r>
              <a:rPr lang="vi-VN" sz="2400" b="1" u="sng" dirty="0">
                <a:latin typeface="HP001 4 hàng" panose="020B0603050302020204" pitchFamily="34" charset="0"/>
              </a:rPr>
              <a:t>Tiếng Việt </a:t>
            </a:r>
            <a:endParaRPr lang="en-US" sz="2400" b="1" u="sng" dirty="0">
              <a:latin typeface="HP001 4 hàng" panose="020B0603050302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23"/>
          <a:stretch/>
        </p:blipFill>
        <p:spPr bwMode="auto">
          <a:xfrm>
            <a:off x="3947319" y="585787"/>
            <a:ext cx="35814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300119" y="762000"/>
            <a:ext cx="1466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smtClean="0"/>
              <a:t>(Tiết </a:t>
            </a:r>
            <a:r>
              <a:rPr lang="vi-VN" sz="3200" dirty="0" smtClean="0"/>
              <a:t>2)</a:t>
            </a:r>
            <a:endParaRPr lang="en-US" sz="32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223821" y="2173357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bốn</a:t>
            </a:r>
            <a:endParaRPr lang="en-US" sz="96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62508" y="4454553"/>
            <a:ext cx="3063796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nhởn</a:t>
            </a:r>
            <a:endParaRPr lang="en-US" sz="96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79723" y="2199861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2119" y="4454553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lợn</a:t>
            </a:r>
            <a:endParaRPr lang="en-US" sz="96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31932" y="4454553"/>
            <a:ext cx="3063796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giỡn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01772" y="2173357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</a:t>
            </a:r>
            <a:endParaRPr lang="en-US" sz="96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4719" y="141982"/>
            <a:ext cx="8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latin typeface="HP001 4 hàng" panose="020B0603050302020204" pitchFamily="34" charset="0"/>
              </a:rPr>
              <a:t>Thứ Hai, ngày 21 tháng 10 năm 2024</a:t>
            </a:r>
          </a:p>
          <a:p>
            <a:pPr algn="ctr"/>
            <a:r>
              <a:rPr lang="vi-VN" sz="3200" b="1" u="sng" dirty="0">
                <a:latin typeface="HP001 4 hàng" panose="020B0603050302020204" pitchFamily="34" charset="0"/>
              </a:rPr>
              <a:t>Tiếng Việt </a:t>
            </a:r>
            <a:endParaRPr lang="en-US" sz="3200" b="1" u="sng" dirty="0">
              <a:latin typeface="HP001 4 hàng" panose="020B06030503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23"/>
          <a:stretch/>
        </p:blipFill>
        <p:spPr bwMode="auto">
          <a:xfrm>
            <a:off x="3947319" y="990600"/>
            <a:ext cx="35814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00119" y="1143000"/>
            <a:ext cx="1466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smtClean="0"/>
              <a:t>(Tiết </a:t>
            </a:r>
            <a:r>
              <a:rPr lang="vi-VN" sz="3200" dirty="0" smtClean="0"/>
              <a:t>2)</a:t>
            </a:r>
            <a:endParaRPr lang="en-US" sz="32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99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32919" y="14009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Bốn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lợn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75919" y="2729662"/>
            <a:ext cx="4757624" cy="31758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Ve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vẻ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vè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ve</a:t>
            </a:r>
            <a:endParaRPr lang="en-US" sz="3600" dirty="0"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Vè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bốn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lợn</a:t>
            </a:r>
            <a:endParaRPr lang="en-US" sz="3600" dirty="0"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Nhởn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nhơ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nô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giỡn</a:t>
            </a:r>
            <a:endParaRPr lang="en-US" sz="3600" dirty="0"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vô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tư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Hẳn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họ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Trư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”</a:t>
            </a:r>
          </a:p>
          <a:p>
            <a:pPr algn="just"/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to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tròn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Ve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vè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nghe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kể</a:t>
            </a:r>
            <a:endParaRPr lang="en-US" sz="3600" dirty="0"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Bốn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lợn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con.</a:t>
            </a:r>
          </a:p>
          <a:p>
            <a:pPr algn="r"/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Tiến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Việt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83849" y="2083218"/>
            <a:ext cx="457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83849" y="2577262"/>
            <a:ext cx="457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83849" y="3110662"/>
            <a:ext cx="457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83849" y="3567862"/>
            <a:ext cx="457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83849" y="4101262"/>
            <a:ext cx="457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5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683849" y="4558462"/>
            <a:ext cx="457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6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700325" y="5022781"/>
            <a:ext cx="457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7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683849" y="5515705"/>
            <a:ext cx="457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8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038952" y="3048000"/>
            <a:ext cx="24897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04519" y="3505200"/>
            <a:ext cx="3657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252119" y="4038600"/>
            <a:ext cx="2819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300119" y="4558462"/>
            <a:ext cx="60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ự thật đằng sau câu chuyện Trư Bát Giới vừa đầu thai đã cắn chết mẹ mìn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94" y="1927893"/>
            <a:ext cx="2427967" cy="32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118519" y="36493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latin typeface="HP001 4 hàng" panose="020B0603050302020204" pitchFamily="34" charset="0"/>
              </a:rPr>
              <a:t>Thứ Hai, ngày 21 tháng 10 năm 2024</a:t>
            </a:r>
          </a:p>
          <a:p>
            <a:pPr algn="ctr"/>
            <a:r>
              <a:rPr lang="vi-VN" sz="2800" b="1" u="sng" dirty="0">
                <a:latin typeface="HP001 4 hàng" panose="020B0603050302020204" pitchFamily="34" charset="0"/>
              </a:rPr>
              <a:t>Tiếng Việt </a:t>
            </a:r>
            <a:endParaRPr lang="en-US" sz="2800" b="1" u="sng" dirty="0">
              <a:latin typeface="HP001 4 hàng" panose="020B0603050302020204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23"/>
          <a:stretch/>
        </p:blipFill>
        <p:spPr bwMode="auto">
          <a:xfrm>
            <a:off x="3947319" y="585787"/>
            <a:ext cx="35814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300119" y="762000"/>
            <a:ext cx="1466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smtClean="0"/>
              <a:t>(Tiết </a:t>
            </a:r>
            <a:r>
              <a:rPr lang="vi-VN" sz="3200" dirty="0" smtClean="0"/>
              <a:t>2)</a:t>
            </a:r>
            <a:endParaRPr lang="en-US" sz="32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30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817700" y="17057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Bốn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lợn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71119" y="2920174"/>
            <a:ext cx="5092019" cy="31758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Ve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vẻ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vè</a:t>
            </a:r>
            <a:r>
              <a:rPr lang="en-US" sz="3600" dirty="0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ve</a:t>
            </a:r>
            <a:endParaRPr lang="en-US" sz="3600" dirty="0"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600" dirty="0" err="1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Vè</a:t>
            </a:r>
            <a:r>
              <a:rPr lang="en-US" sz="3600" dirty="0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bốn</a:t>
            </a:r>
            <a:r>
              <a:rPr lang="en-US" sz="3600" dirty="0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lợn</a:t>
            </a:r>
            <a:endParaRPr lang="en-US" sz="3600" dirty="0"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Nhởn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nhơ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nô</a:t>
            </a:r>
            <a:r>
              <a:rPr lang="en-US" sz="3600" dirty="0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giỡn</a:t>
            </a:r>
            <a:endParaRPr lang="en-US" sz="3600" dirty="0"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3600" dirty="0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vô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tư</a:t>
            </a:r>
            <a:r>
              <a:rPr lang="en-US" sz="3600" dirty="0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600" dirty="0"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Hẳn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họ</a:t>
            </a:r>
            <a:r>
              <a:rPr lang="en-US" sz="3600" dirty="0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600" dirty="0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"</a:t>
            </a:r>
            <a:r>
              <a:rPr lang="en-US" sz="3600" dirty="0" err="1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Trư</a:t>
            </a:r>
            <a:r>
              <a:rPr lang="en-US" sz="3600" dirty="0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”</a:t>
            </a:r>
          </a:p>
          <a:p>
            <a:pPr algn="just"/>
            <a:r>
              <a:rPr lang="en-US" sz="3600" dirty="0" err="1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600" dirty="0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to </a:t>
            </a:r>
            <a:r>
              <a:rPr lang="en-US" sz="3600" dirty="0" err="1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tròn</a:t>
            </a:r>
            <a:r>
              <a:rPr lang="en-US" sz="3600" dirty="0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3600" dirty="0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600" dirty="0"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Ve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vè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nghe</a:t>
            </a:r>
            <a:r>
              <a:rPr lang="en-US" sz="3600" dirty="0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kể</a:t>
            </a:r>
            <a:endParaRPr lang="en-US" sz="3600" dirty="0"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600" dirty="0" err="1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Bốn</a:t>
            </a:r>
            <a:r>
              <a:rPr lang="en-US" sz="3600" dirty="0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3600" dirty="0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lợn</a:t>
            </a:r>
            <a:r>
              <a:rPr lang="en-US" sz="36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con.</a:t>
            </a:r>
          </a:p>
          <a:p>
            <a:pPr algn="r"/>
            <a:r>
              <a:rPr lang="en-US" sz="3200" dirty="0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3200" dirty="0" err="1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Tiến</a:t>
            </a:r>
            <a:r>
              <a:rPr lang="en-US" sz="3200" dirty="0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Việt</a:t>
            </a:r>
            <a:r>
              <a:rPr lang="en-US" sz="3200" dirty="0" smtClean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3200" dirty="0"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1393" y="7620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vi-VN" sz="3200" u="sng" dirty="0" smtClean="0"/>
          </a:p>
        </p:txBody>
      </p:sp>
      <p:sp>
        <p:nvSpPr>
          <p:cNvPr id="8" name="Rectangle 7"/>
          <p:cNvSpPr/>
          <p:nvPr/>
        </p:nvSpPr>
        <p:spPr>
          <a:xfrm>
            <a:off x="1966119" y="65782"/>
            <a:ext cx="8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latin typeface="HP001 4 hàng" panose="020B0603050302020204" pitchFamily="34" charset="0"/>
              </a:rPr>
              <a:t>Thứ Hai, ngày 21 tháng 10 năm 2024</a:t>
            </a:r>
          </a:p>
          <a:p>
            <a:pPr algn="ctr"/>
            <a:r>
              <a:rPr lang="vi-VN" sz="3200" b="1" u="sng" dirty="0">
                <a:latin typeface="HP001 4 hàng" panose="020B0603050302020204" pitchFamily="34" charset="0"/>
              </a:rPr>
              <a:t>Tiếng Việt </a:t>
            </a:r>
            <a:endParaRPr lang="en-US" sz="3200" b="1" u="sng" dirty="0">
              <a:latin typeface="HP001 4 hàng" panose="020B06030503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23"/>
          <a:stretch/>
        </p:blipFill>
        <p:spPr bwMode="auto">
          <a:xfrm>
            <a:off x="3718719" y="848618"/>
            <a:ext cx="35814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71519" y="1001018"/>
            <a:ext cx="1466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smtClean="0"/>
              <a:t>(Tiết </a:t>
            </a:r>
            <a:r>
              <a:rPr lang="vi-VN" sz="3200" dirty="0" smtClean="0"/>
              <a:t>2)</a:t>
            </a:r>
            <a:endParaRPr lang="en-US" sz="32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691850" y="0"/>
            <a:ext cx="8792308" cy="4552950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540367" y="2665647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575719" y="304801"/>
            <a:ext cx="7620000" cy="53340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Rừng</a:t>
            </a:r>
            <a:r>
              <a:rPr lang="en-US" sz="6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6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6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nhộn</a:t>
            </a:r>
            <a:endParaRPr lang="en-US" sz="6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9" t="55662" b="5820"/>
          <a:stretch/>
        </p:blipFill>
        <p:spPr>
          <a:xfrm>
            <a:off x="1280319" y="990600"/>
            <a:ext cx="10363200" cy="54102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8138319" y="914400"/>
            <a:ext cx="1676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2088</TotalTime>
  <Words>541</Words>
  <Application>Microsoft Office PowerPoint</Application>
  <PresentationFormat>Custom</PresentationFormat>
  <Paragraphs>103</Paragraphs>
  <Slides>15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SimSun</vt:lpstr>
      <vt:lpstr>.VnAristote</vt:lpstr>
      <vt:lpstr>Arial</vt:lpstr>
      <vt:lpstr>Arial Rounded MT Bold</vt:lpstr>
      <vt:lpstr>Arial-Rounded</vt:lpstr>
      <vt:lpstr>AvantGarde</vt:lpstr>
      <vt:lpstr>Bandit</vt:lpstr>
      <vt:lpstr>Calibri</vt:lpstr>
      <vt:lpstr>DomCasual</vt:lpstr>
      <vt:lpstr>HP001 4 hàng</vt:lpstr>
      <vt:lpstr>HP001 5 hàng</vt:lpstr>
      <vt:lpstr>Times New Roman</vt:lpstr>
      <vt:lpstr>UTM Avo</vt:lpstr>
      <vt:lpstr>Verdana</vt:lpstr>
      <vt:lpstr>VNI-Brush</vt:lpstr>
      <vt:lpstr>Office Theme</vt:lpstr>
      <vt:lpstr>3_Default Design</vt:lpstr>
      <vt:lpstr>PowerPoint Presentation</vt:lpstr>
      <vt:lpstr>Bài 32: on ôn ơn ( 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VIEN THONG HUY HOANG</cp:lastModifiedBy>
  <cp:revision>292</cp:revision>
  <dcterms:created xsi:type="dcterms:W3CDTF">2021-05-08T14:00:55Z</dcterms:created>
  <dcterms:modified xsi:type="dcterms:W3CDTF">2024-10-21T00:56:46Z</dcterms:modified>
</cp:coreProperties>
</file>