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8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093" r:id="rId13"/>
    <p:sldMasterId id="2147484106" r:id="rId14"/>
    <p:sldMasterId id="2147484131" r:id="rId15"/>
    <p:sldMasterId id="2147484144" r:id="rId16"/>
    <p:sldMasterId id="2147484157" r:id="rId17"/>
    <p:sldMasterId id="2147484170" r:id="rId18"/>
    <p:sldMasterId id="2147484182" r:id="rId19"/>
    <p:sldMasterId id="2147484194" r:id="rId20"/>
  </p:sldMasterIdLst>
  <p:notesMasterIdLst>
    <p:notesMasterId r:id="rId53"/>
  </p:notesMasterIdLst>
  <p:sldIdLst>
    <p:sldId id="1225" r:id="rId21"/>
    <p:sldId id="1236" r:id="rId22"/>
    <p:sldId id="1232" r:id="rId23"/>
    <p:sldId id="1237" r:id="rId24"/>
    <p:sldId id="1243" r:id="rId25"/>
    <p:sldId id="1242" r:id="rId26"/>
    <p:sldId id="1239" r:id="rId27"/>
    <p:sldId id="1240" r:id="rId28"/>
    <p:sldId id="1241" r:id="rId29"/>
    <p:sldId id="1249" r:id="rId30"/>
    <p:sldId id="1251" r:id="rId31"/>
    <p:sldId id="1238" r:id="rId32"/>
    <p:sldId id="1244" r:id="rId33"/>
    <p:sldId id="1245" r:id="rId34"/>
    <p:sldId id="1248" r:id="rId35"/>
    <p:sldId id="1253" r:id="rId36"/>
    <p:sldId id="1254" r:id="rId37"/>
    <p:sldId id="1255" r:id="rId38"/>
    <p:sldId id="1246" r:id="rId39"/>
    <p:sldId id="1247" r:id="rId40"/>
    <p:sldId id="1256" r:id="rId41"/>
    <p:sldId id="1227" r:id="rId42"/>
    <p:sldId id="1226" r:id="rId43"/>
    <p:sldId id="1257" r:id="rId44"/>
    <p:sldId id="1217" r:id="rId45"/>
    <p:sldId id="1218" r:id="rId46"/>
    <p:sldId id="1219" r:id="rId47"/>
    <p:sldId id="1220" r:id="rId48"/>
    <p:sldId id="1221" r:id="rId49"/>
    <p:sldId id="1222" r:id="rId50"/>
    <p:sldId id="1223" r:id="rId51"/>
    <p:sldId id="122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3BC9"/>
    <a:srgbClr val="AA96E2"/>
    <a:srgbClr val="E69654"/>
    <a:srgbClr val="E2863A"/>
    <a:srgbClr val="FFEFBD"/>
    <a:srgbClr val="DD8E19"/>
    <a:srgbClr val="FFFFFF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9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1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90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55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28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89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5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88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09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84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6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89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53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9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0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9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2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68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4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974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377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9091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609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756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644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545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76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560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4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730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650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610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277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0858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42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51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20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964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1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686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290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594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1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139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950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6466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09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489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5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631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68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096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092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988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478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243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046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5052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8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499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970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44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88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012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995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343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093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49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30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356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050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713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667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311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769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7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88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801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1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34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3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920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01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894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947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089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465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837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46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979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032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693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913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27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23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19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466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079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67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848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11" indent="0">
              <a:buNone/>
              <a:defRPr sz="3733"/>
            </a:lvl2pPr>
            <a:lvl3pPr marL="1218840" indent="0">
              <a:buNone/>
              <a:defRPr sz="3200"/>
            </a:lvl3pPr>
            <a:lvl4pPr marL="1828256" indent="0">
              <a:buNone/>
              <a:defRPr sz="2667"/>
            </a:lvl4pPr>
            <a:lvl5pPr marL="2437678" indent="0">
              <a:buNone/>
              <a:defRPr sz="2667"/>
            </a:lvl5pPr>
            <a:lvl6pPr marL="3047088" indent="0">
              <a:buNone/>
              <a:defRPr sz="2667"/>
            </a:lvl6pPr>
            <a:lvl7pPr marL="3656499" indent="0">
              <a:buNone/>
              <a:defRPr sz="2667"/>
            </a:lvl7pPr>
            <a:lvl8pPr marL="4265920" indent="0">
              <a:buNone/>
              <a:defRPr sz="2667"/>
            </a:lvl8pPr>
            <a:lvl9pPr marL="487533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809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32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19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21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87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16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8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87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31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211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7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3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1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1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11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9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8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2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3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17.png"/><Relationship Id="rId5" Type="http://schemas.openxmlformats.org/officeDocument/2006/relationships/image" Target="NUL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NUL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8.xml"/><Relationship Id="rId11" Type="http://schemas.openxmlformats.org/officeDocument/2006/relationships/image" Target="NULL"/><Relationship Id="rId15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NULL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52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NULL"/><Relationship Id="rId14" Type="http://schemas.openxmlformats.org/officeDocument/2006/relationships/image" Target="../media/image37.png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8.xml"/><Relationship Id="rId11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37.png"/><Relationship Id="rId15" Type="http://schemas.openxmlformats.org/officeDocument/2006/relationships/image" Target="NUL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8.xm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e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8.xml"/><Relationship Id="rId6" Type="http://schemas.openxmlformats.org/officeDocument/2006/relationships/image" Target="NULL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8.xml"/><Relationship Id="rId11" Type="http://schemas.openxmlformats.org/officeDocument/2006/relationships/image" Target="../media/image61.png"/><Relationship Id="rId10" Type="http://schemas.openxmlformats.org/officeDocument/2006/relationships/image" Target="../media/image60.jpe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8.xml"/><Relationship Id="rId10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8.xml"/><Relationship Id="rId6" Type="http://schemas.openxmlformats.org/officeDocument/2006/relationships/image" Target="NUL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image" Target="../media/image15.jpeg"/><Relationship Id="rId21" Type="http://schemas.openxmlformats.org/officeDocument/2006/relationships/image" Target="../media/image22.png"/><Relationship Id="rId7" Type="http://schemas.openxmlformats.org/officeDocument/2006/relationships/image" Target="NULL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20" Type="http://schemas.openxmlformats.org/officeDocument/2006/relationships/image" Target="NULL"/><Relationship Id="rId1" Type="http://schemas.openxmlformats.org/officeDocument/2006/relationships/slideLayout" Target="../slideLayouts/slideLayout168.xml"/><Relationship Id="rId24" Type="http://schemas.openxmlformats.org/officeDocument/2006/relationships/image" Target="../media/image24.png"/><Relationship Id="rId15" Type="http://schemas.openxmlformats.org/officeDocument/2006/relationships/image" Target="../media/image21.png"/><Relationship Id="rId23" Type="http://schemas.openxmlformats.org/officeDocument/2006/relationships/image" Target="../media/image23.png"/><Relationship Id="rId4" Type="http://schemas.openxmlformats.org/officeDocument/2006/relationships/image" Target="../media/image19.png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28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8.xml"/><Relationship Id="rId24" Type="http://schemas.openxmlformats.org/officeDocument/2006/relationships/image" Target="NULL"/><Relationship Id="rId19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17" Type="http://schemas.openxmlformats.org/officeDocument/2006/relationships/image" Target="NUL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37.png"/><Relationship Id="rId15" Type="http://schemas.openxmlformats.org/officeDocument/2006/relationships/image" Target="NUL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NULL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66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NULL"/><Relationship Id="rId14" Type="http://schemas.openxmlformats.org/officeDocument/2006/relationships/image" Target="../media/image37.png"/><Relationship Id="rId2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12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8.xml"/><Relationship Id="rId6" Type="http://schemas.openxmlformats.org/officeDocument/2006/relationships/image" Target="NUL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29.png"/><Relationship Id="rId5" Type="http://schemas.openxmlformats.org/officeDocument/2006/relationships/image" Target="NUL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7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0.png"/><Relationship Id="rId5" Type="http://schemas.openxmlformats.org/officeDocument/2006/relationships/slide" Target="slide26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79.png"/><Relationship Id="rId26" Type="http://schemas.microsoft.com/office/2007/relationships/hdphoto" Target="../media/hdphoto19.wdp"/><Relationship Id="rId39" Type="http://schemas.microsoft.com/office/2007/relationships/hdphoto" Target="../media/hdphoto25.wdp"/><Relationship Id="rId21" Type="http://schemas.microsoft.com/office/2007/relationships/hdphoto" Target="../media/hdphoto17.wdp"/><Relationship Id="rId34" Type="http://schemas.microsoft.com/office/2007/relationships/hdphoto" Target="../media/hdphoto23.wdp"/><Relationship Id="rId42" Type="http://schemas.microsoft.com/office/2007/relationships/hdphoto" Target="../media/hdphoto26.wdp"/><Relationship Id="rId47" Type="http://schemas.openxmlformats.org/officeDocument/2006/relationships/image" Target="../media/image93.png"/><Relationship Id="rId50" Type="http://schemas.openxmlformats.org/officeDocument/2006/relationships/image" Target="../media/image94.png"/><Relationship Id="rId55" Type="http://schemas.openxmlformats.org/officeDocument/2006/relationships/slide" Target="slide31.xml"/><Relationship Id="rId7" Type="http://schemas.microsoft.com/office/2007/relationships/hdphoto" Target="../media/hdphoto10.wdp"/><Relationship Id="rId12" Type="http://schemas.openxmlformats.org/officeDocument/2006/relationships/image" Target="../media/image76.png"/><Relationship Id="rId17" Type="http://schemas.microsoft.com/office/2007/relationships/hdphoto" Target="../media/hdphoto15.wdp"/><Relationship Id="rId25" Type="http://schemas.openxmlformats.org/officeDocument/2006/relationships/image" Target="../media/image83.png"/><Relationship Id="rId33" Type="http://schemas.openxmlformats.org/officeDocument/2006/relationships/image" Target="../media/image87.png"/><Relationship Id="rId38" Type="http://schemas.openxmlformats.org/officeDocument/2006/relationships/image" Target="../media/image90.png"/><Relationship Id="rId46" Type="http://schemas.openxmlformats.org/officeDocument/2006/relationships/slide" Target="slide28.xml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29" Type="http://schemas.openxmlformats.org/officeDocument/2006/relationships/image" Target="../media/image85.png"/><Relationship Id="rId41" Type="http://schemas.openxmlformats.org/officeDocument/2006/relationships/image" Target="../media/image91.png"/><Relationship Id="rId54" Type="http://schemas.microsoft.com/office/2007/relationships/hdphoto" Target="../media/hdphoto30.wdp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3.png"/><Relationship Id="rId11" Type="http://schemas.microsoft.com/office/2007/relationships/hdphoto" Target="../media/hdphoto12.wdp"/><Relationship Id="rId24" Type="http://schemas.openxmlformats.org/officeDocument/2006/relationships/image" Target="../media/image82.png"/><Relationship Id="rId32" Type="http://schemas.microsoft.com/office/2007/relationships/hdphoto" Target="../media/hdphoto22.wdp"/><Relationship Id="rId37" Type="http://schemas.microsoft.com/office/2007/relationships/hdphoto" Target="../media/hdphoto24.wdp"/><Relationship Id="rId40" Type="http://schemas.openxmlformats.org/officeDocument/2006/relationships/slide" Target="slide32.xml"/><Relationship Id="rId45" Type="http://schemas.microsoft.com/office/2007/relationships/hdphoto" Target="../media/hdphoto27.wdp"/><Relationship Id="rId53" Type="http://schemas.openxmlformats.org/officeDocument/2006/relationships/image" Target="../media/image95.png"/><Relationship Id="rId5" Type="http://schemas.microsoft.com/office/2007/relationships/hdphoto" Target="../media/hdphoto9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microsoft.com/office/2007/relationships/hdphoto" Target="../media/hdphoto20.wdp"/><Relationship Id="rId36" Type="http://schemas.openxmlformats.org/officeDocument/2006/relationships/image" Target="../media/image89.png"/><Relationship Id="rId49" Type="http://schemas.openxmlformats.org/officeDocument/2006/relationships/slide" Target="slide29.xml"/><Relationship Id="rId57" Type="http://schemas.microsoft.com/office/2007/relationships/hdphoto" Target="../media/hdphoto31.wdp"/><Relationship Id="rId10" Type="http://schemas.openxmlformats.org/officeDocument/2006/relationships/image" Target="../media/image75.png"/><Relationship Id="rId19" Type="http://schemas.microsoft.com/office/2007/relationships/hdphoto" Target="../media/hdphoto16.wdp"/><Relationship Id="rId31" Type="http://schemas.openxmlformats.org/officeDocument/2006/relationships/image" Target="../media/image86.png"/><Relationship Id="rId44" Type="http://schemas.openxmlformats.org/officeDocument/2006/relationships/image" Target="../media/image92.png"/><Relationship Id="rId52" Type="http://schemas.openxmlformats.org/officeDocument/2006/relationships/slide" Target="slide30.xml"/><Relationship Id="rId4" Type="http://schemas.openxmlformats.org/officeDocument/2006/relationships/image" Target="../media/image72.png"/><Relationship Id="rId9" Type="http://schemas.microsoft.com/office/2007/relationships/hdphoto" Target="../media/hdphoto11.wdp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image" Target="../media/image84.png"/><Relationship Id="rId30" Type="http://schemas.microsoft.com/office/2007/relationships/hdphoto" Target="../media/hdphoto21.wdp"/><Relationship Id="rId35" Type="http://schemas.openxmlformats.org/officeDocument/2006/relationships/image" Target="../media/image88.png"/><Relationship Id="rId43" Type="http://schemas.openxmlformats.org/officeDocument/2006/relationships/slide" Target="slide27.xml"/><Relationship Id="rId48" Type="http://schemas.microsoft.com/office/2007/relationships/hdphoto" Target="../media/hdphoto28.wdp"/><Relationship Id="rId56" Type="http://schemas.openxmlformats.org/officeDocument/2006/relationships/image" Target="../media/image96.png"/><Relationship Id="rId8" Type="http://schemas.openxmlformats.org/officeDocument/2006/relationships/image" Target="../media/image74.png"/><Relationship Id="rId51" Type="http://schemas.microsoft.com/office/2007/relationships/hdphoto" Target="../media/hdphoto29.wdp"/><Relationship Id="rId3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1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1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1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8.xml"/><Relationship Id="rId6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1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1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1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NULL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NULL"/><Relationship Id="rId14" Type="http://schemas.openxmlformats.org/officeDocument/2006/relationships/image" Target="../media/image37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8.xml"/><Relationship Id="rId11" Type="http://schemas.openxmlformats.org/officeDocument/2006/relationships/image" Target="NUL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8.xml"/><Relationship Id="rId6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28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8.xml"/><Relationship Id="rId24" Type="http://schemas.openxmlformats.org/officeDocument/2006/relationships/image" Target="NULL"/><Relationship Id="rId19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8.xml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507649" y="381000"/>
            <a:ext cx="11469511" cy="6451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7648" y="1092200"/>
            <a:ext cx="11193285" cy="54523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92603" y="3380486"/>
            <a:ext cx="85645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GV chia 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cờ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0420" t="17283" r="16995" b="14037"/>
          <a:stretch/>
        </p:blipFill>
        <p:spPr>
          <a:xfrm rot="21356469">
            <a:off x="8081676" y="596748"/>
            <a:ext cx="3089564" cy="292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851" y="1467849"/>
            <a:ext cx="809009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3535328" y="-5315906"/>
            <a:ext cx="4266854" cy="8696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9516" y="222215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024" y="1387821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674854" y="1992371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ounded Rectangle 9"/>
          <p:cNvSpPr/>
          <p:nvPr/>
        </p:nvSpPr>
        <p:spPr>
          <a:xfrm>
            <a:off x="1222109" y="2249771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2108" y="367412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22109" y="4501180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9516" y="2167668"/>
            <a:ext cx="7514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1979</a:t>
            </a:r>
          </a:p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69516" y="3668790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5616" y="4435180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9637241" y="3653540"/>
            <a:ext cx="17905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75" y="737326"/>
            <a:ext cx="5219336" cy="16449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9905" y="1935433"/>
            <a:ext cx="3683567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Elbow Connector 3"/>
          <p:cNvCxnSpPr/>
          <p:nvPr/>
        </p:nvCxnSpPr>
        <p:spPr>
          <a:xfrm flipV="1">
            <a:off x="1634837" y="1677116"/>
            <a:ext cx="3459759" cy="939074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>
            <a:off x="6728780" y="1677116"/>
            <a:ext cx="3453659" cy="923779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68" y="1776622"/>
            <a:ext cx="2806042" cy="121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7004" y="1827172"/>
            <a:ext cx="2571833" cy="1110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0009" y="3012254"/>
            <a:ext cx="3178359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01167" y="3012254"/>
            <a:ext cx="31783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92051" y="2228845"/>
            <a:ext cx="1145769" cy="1105667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3074" y="1798836"/>
            <a:ext cx="7325423" cy="31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3535328" y="-5315906"/>
            <a:ext cx="4266854" cy="8696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5677" y="191569"/>
            <a:ext cx="827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38005"/>
              </p:ext>
            </p:extLst>
          </p:nvPr>
        </p:nvGraphicFramePr>
        <p:xfrm>
          <a:off x="375589" y="1474786"/>
          <a:ext cx="11525899" cy="51831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536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722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6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47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47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136159" y="2435991"/>
            <a:ext cx="6372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- 28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6159" y="3718010"/>
            <a:ext cx="634340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36159" y="4469791"/>
            <a:ext cx="5883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2/2/2/2; 2/4; 4/4…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36159" y="5208455"/>
            <a:ext cx="66081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6,8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8926939" y="3985678"/>
            <a:ext cx="179056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606" y="291110"/>
            <a:ext cx="985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58127"/>
              </p:ext>
            </p:extLst>
          </p:nvPr>
        </p:nvGraphicFramePr>
        <p:xfrm>
          <a:off x="174761" y="1176061"/>
          <a:ext cx="11810770" cy="5360989"/>
        </p:xfrm>
        <a:graphic>
          <a:graphicData uri="http://schemas.openxmlformats.org/drawingml/2006/table">
            <a:tbl>
              <a:tblPr firstRow="1" firstCol="1" bandRow="1"/>
              <a:tblGrid>
                <a:gridCol w="37669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57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60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0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14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14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4761" y="2100753"/>
            <a:ext cx="43526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6197" y="2100753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760" y="3631450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56196" y="3200562"/>
            <a:ext cx="4771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760" y="4803468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196" y="4588025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760" y="5757575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6196" y="5542132"/>
            <a:ext cx="501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75555" y="2048989"/>
            <a:ext cx="25717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10463586" y="-71862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36571" y="1090865"/>
            <a:ext cx="609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thầm thì</a:t>
            </a:r>
          </a:p>
          <a:p>
            <a:pPr algn="ctr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7738" y="1090865"/>
            <a:ext cx="1030625" cy="1034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03020" y="1161738"/>
            <a:ext cx="4112731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221" y="2517323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702" y="3569480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221" y="4621637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/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72313" y="2885643"/>
            <a:ext cx="5014912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72313" y="3775859"/>
            <a:ext cx="5014912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72313" y="4666076"/>
            <a:ext cx="5014912" cy="141996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198" y="5824433"/>
            <a:ext cx="556874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273669" y="5694775"/>
            <a:ext cx="1030625" cy="10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3"/>
          <p:cNvGrpSpPr/>
          <p:nvPr/>
        </p:nvGrpSpPr>
        <p:grpSpPr>
          <a:xfrm rot="497985">
            <a:off x="-2054175" y="-2258305"/>
            <a:ext cx="5994838" cy="10787873"/>
            <a:chOff x="0" y="0"/>
            <a:chExt cx="11989675" cy="21575745"/>
          </a:xfrm>
        </p:grpSpPr>
        <p:sp>
          <p:nvSpPr>
            <p:cNvPr id="21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5972175" y="200025"/>
            <a:ext cx="6100763" cy="3286125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2" b="92889" l="5111" r="94667">
                          <a14:foregroundMark x1="72667" y1="85333" x2="89667" y2="85333"/>
                          <a14:foregroundMark x1="93556" y1="43222" x2="93556" y2="4644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6246110" y="3614739"/>
            <a:ext cx="5583940" cy="3114674"/>
          </a:xfrm>
          <a:prstGeom prst="rect">
            <a:avLst/>
          </a:prstGeom>
          <a:blipFill>
            <a:blip r:embed="rId9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63" y="3614739"/>
            <a:ext cx="5586413" cy="3118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763" y="200025"/>
            <a:ext cx="5586413" cy="32861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8867020">
            <a:off x="4077585" y="1483670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8010" y="1843087"/>
            <a:ext cx="4397353" cy="38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5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10650245" y="189023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3" y="0"/>
            <a:ext cx="5720373" cy="3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Giỏi Văn - Tác phẩm: Đẽo cày giữa đườ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7" y="0"/>
            <a:ext cx="5632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4" y="3429000"/>
            <a:ext cx="572037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6" y="3469365"/>
            <a:ext cx="5609642" cy="32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19137" y="183240"/>
            <a:ext cx="4410075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ruột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thịt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lứa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đôi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86525" y="2189248"/>
            <a:ext cx="427126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13116" y="5092245"/>
            <a:ext cx="384474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đấu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ngoại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xâm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38840" y="5954020"/>
            <a:ext cx="427126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khoe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khoang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4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361"/>
            <a:ext cx="6027822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414463" y="3260810"/>
            <a:ext cx="355758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37" y="2200276"/>
            <a:ext cx="654976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8143876" y="4915972"/>
            <a:ext cx="355364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kiên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trì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497985">
            <a:off x="-2109593" y="-9642778"/>
            <a:ext cx="5994838" cy="10787873"/>
            <a:chOff x="0" y="0"/>
            <a:chExt cx="11989675" cy="21575745"/>
          </a:xfrm>
        </p:grpSpPr>
        <p:sp>
          <p:nvSpPr>
            <p:cNvPr id="5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472296" y="390298"/>
            <a:ext cx="7993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735" y="1921251"/>
            <a:ext cx="52355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ông với đời tôi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</a:t>
            </a:r>
            <a:r>
              <a:rPr lang="en-US" sz="27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thiết tha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mặt ông cha của mình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47" y="4505953"/>
            <a:ext cx="4943475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flipH="1">
            <a:off x="5701097" y="975073"/>
            <a:ext cx="2535" cy="5766588"/>
          </a:xfrm>
          <a:prstGeom prst="line">
            <a:avLst/>
          </a:prstGeom>
          <a:ln w="38100">
            <a:solidFill>
              <a:srgbClr val="603BC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2207" y="2692894"/>
            <a:ext cx="2061882" cy="52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97014" y="2659968"/>
            <a:ext cx="2109788" cy="52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6980" y="2446594"/>
            <a:ext cx="1030625" cy="10346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86701" y="2380897"/>
            <a:ext cx="5155344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NT so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235" y="3858367"/>
            <a:ext cx="2754317" cy="5210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9365" y="4051661"/>
            <a:ext cx="1030625" cy="10346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6701" y="4417974"/>
            <a:ext cx="5155344" cy="18158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….)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2207" y="1117507"/>
            <a:ext cx="5235579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vi-VN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6609" y="1183204"/>
            <a:ext cx="1030625" cy="10346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74753" y="1478608"/>
            <a:ext cx="515534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9146" y="1267463"/>
            <a:ext cx="1400175" cy="5210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3" grpId="0" animBg="1"/>
      <p:bldP spid="14" grpId="0" animBg="1"/>
      <p:bldP spid="16" grpId="0" animBg="1"/>
      <p:bldP spid="17" grpId="0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50145" y="272685"/>
            <a:ext cx="3726109" cy="3125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15472">
            <a:off x="1769422" y="3886990"/>
            <a:ext cx="2304027" cy="31059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071676">
            <a:off x="-196478" y="3806859"/>
            <a:ext cx="1349670" cy="557792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353027">
            <a:off x="4195981" y="3483226"/>
            <a:ext cx="1693471" cy="50544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4174534" y="229549"/>
            <a:ext cx="3726109" cy="3125072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135607" y="229549"/>
            <a:ext cx="3726109" cy="3125072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4161076" y="3235986"/>
            <a:ext cx="3726109" cy="312507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122149" y="3235986"/>
            <a:ext cx="3726109" cy="3125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0525" y="1116364"/>
            <a:ext cx="2395429" cy="1862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0184" y="1110839"/>
            <a:ext cx="2578910" cy="18491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94123" y="1110839"/>
            <a:ext cx="2523260" cy="1849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70291" y="4069603"/>
            <a:ext cx="2568803" cy="18968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13985" y="4069603"/>
            <a:ext cx="2603398" cy="189686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03005" y="1235056"/>
            <a:ext cx="916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93518" y="1181103"/>
            <a:ext cx="9161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867561" y="1235056"/>
            <a:ext cx="9161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22625" y="4165147"/>
            <a:ext cx="1152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93653" y="4219100"/>
            <a:ext cx="9161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0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-156655" y="3545192"/>
            <a:ext cx="1447679" cy="3669233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2329285">
            <a:off x="11184813" y="425611"/>
            <a:ext cx="1097077" cy="4534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 bwMode="auto">
          <a:xfrm>
            <a:off x="4029075" y="485775"/>
            <a:ext cx="7210425" cy="6372225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Cloud 7"/>
          <p:cNvSpPr>
            <a:spLocks noChangeAspect="1"/>
          </p:cNvSpPr>
          <p:nvPr/>
        </p:nvSpPr>
        <p:spPr>
          <a:xfrm>
            <a:off x="7526417" y="89725"/>
            <a:ext cx="2954376" cy="17186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nặng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3841903" y="183893"/>
            <a:ext cx="2635030" cy="1824739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thắm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58250" y="2504392"/>
            <a:ext cx="2568422" cy="17464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trọng</a:t>
            </a:r>
            <a:endParaRPr lang="id-ID" sz="3200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Cloud 10"/>
          <p:cNvSpPr>
            <a:spLocks noChangeAspect="1"/>
          </p:cNvSpPr>
          <p:nvPr/>
        </p:nvSpPr>
        <p:spPr>
          <a:xfrm>
            <a:off x="3542100" y="2693638"/>
            <a:ext cx="2448664" cy="173967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ơn</a:t>
            </a:r>
            <a:endParaRPr lang="id-ID" sz="2400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2363" y="5098366"/>
            <a:ext cx="6161316" cy="20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8926939" y="3985678"/>
            <a:ext cx="1790561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0080" y="445716"/>
            <a:ext cx="8035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0122" y="1569546"/>
            <a:ext cx="6215063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14768" y="2426440"/>
            <a:ext cx="8680642" cy="42284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40475" y="2749806"/>
            <a:ext cx="58292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92051" y="2228845"/>
            <a:ext cx="1145769" cy="1105667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38993" y="1729531"/>
            <a:ext cx="5136336" cy="37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497985">
            <a:off x="-3758284" y="-2299869"/>
            <a:ext cx="5994838" cy="10787873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96349">
            <a:off x="216260" y="2904358"/>
            <a:ext cx="1885888" cy="31055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54521" y="4856955"/>
            <a:ext cx="331039" cy="3310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9975" y="724663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20503" y="425006"/>
            <a:ext cx="6230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19438" y="4135728"/>
            <a:ext cx="2201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20682" y="3849166"/>
            <a:ext cx="77305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Kho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tồn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muôn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58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09605" y="349357"/>
            <a:ext cx="8680642" cy="42284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43833" y="478416"/>
            <a:ext cx="64584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đọan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5860" y="3802403"/>
            <a:ext cx="4477974" cy="2889342"/>
            <a:chOff x="1641499" y="1589371"/>
            <a:chExt cx="8909001" cy="49934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1499" y="1589371"/>
              <a:ext cx="8909001" cy="4993495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3740727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3995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09824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1"/>
              <a:endCxn id="17" idx="3"/>
            </p:cNvCxnSpPr>
            <p:nvPr/>
          </p:nvCxnSpPr>
          <p:spPr>
            <a:xfrm>
              <a:off x="1641499" y="4086119"/>
              <a:ext cx="8909001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200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316" y="5257801"/>
            <a:ext cx="257955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02606" y="1336022"/>
            <a:ext cx="8586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Câu thơ Thị thơm thị giấu người thơm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263" y="3553361"/>
            <a:ext cx="212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603BC9"/>
                </a:solidFill>
              </a:rPr>
              <a:t>Tấm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Cám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7313" y="1042988"/>
            <a:ext cx="9729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</a:rPr>
              <a:t>Câu thơ sau gợi cho em nhớ tới câu tục ngữ nào?</a:t>
            </a:r>
          </a:p>
          <a:p>
            <a:r>
              <a:rPr lang="vi-VN" sz="3600" dirty="0">
                <a:solidFill>
                  <a:schemeClr val="bg1"/>
                </a:solidFill>
              </a:rPr>
              <a:t>Ở hiền thì lại gặp hiền</a:t>
            </a:r>
          </a:p>
          <a:p>
            <a:r>
              <a:rPr lang="vi-VN" sz="3600" dirty="0">
                <a:solidFill>
                  <a:schemeClr val="bg1"/>
                </a:solidFill>
              </a:rPr>
              <a:t>Người ngay thì </a:t>
            </a:r>
            <a:r>
              <a:rPr lang="en-US" sz="3600" dirty="0" err="1" smtClean="0">
                <a:solidFill>
                  <a:schemeClr val="bg1"/>
                </a:solidFill>
              </a:rPr>
              <a:t>gặp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vi-VN" sz="3600" dirty="0" smtClean="0">
                <a:solidFill>
                  <a:schemeClr val="bg1"/>
                </a:solidFill>
              </a:rPr>
              <a:t>tiên </a:t>
            </a:r>
            <a:r>
              <a:rPr lang="vi-VN" sz="3600" dirty="0">
                <a:solidFill>
                  <a:schemeClr val="bg1"/>
                </a:solidFill>
              </a:rPr>
              <a:t>độ trì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0438" y="4005144"/>
            <a:ext cx="318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03BC9"/>
                </a:solidFill>
              </a:rPr>
              <a:t>Ở </a:t>
            </a:r>
            <a:r>
              <a:rPr lang="en-US" sz="3600" b="1" dirty="0" err="1" smtClean="0">
                <a:solidFill>
                  <a:srgbClr val="603BC9"/>
                </a:solidFill>
              </a:rPr>
              <a:t>hiền</a:t>
            </a:r>
            <a:r>
              <a:rPr lang="en-US" sz="3600" b="1" dirty="0" smtClean="0">
                <a:solidFill>
                  <a:srgbClr val="603BC9"/>
                </a:solidFill>
              </a:rPr>
              <a:t> </a:t>
            </a:r>
            <a:r>
              <a:rPr lang="en-US" sz="3600" b="1" dirty="0" err="1" smtClean="0">
                <a:solidFill>
                  <a:srgbClr val="603BC9"/>
                </a:solidFill>
              </a:rPr>
              <a:t>gặp</a:t>
            </a:r>
            <a:r>
              <a:rPr lang="en-US" sz="3600" b="1" dirty="0" smtClean="0">
                <a:solidFill>
                  <a:srgbClr val="603BC9"/>
                </a:solidFill>
              </a:rPr>
              <a:t> </a:t>
            </a:r>
            <a:r>
              <a:rPr lang="en-US" sz="3600" b="1" dirty="0" err="1" smtClean="0">
                <a:solidFill>
                  <a:srgbClr val="603BC9"/>
                </a:solidFill>
              </a:rPr>
              <a:t>lành</a:t>
            </a:r>
            <a:endParaRPr lang="en-US" sz="36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3226" y="1037442"/>
            <a:ext cx="9165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</a:rPr>
              <a:t>Hai câu thơ cuối bài có ý nghĩa gì?</a:t>
            </a:r>
          </a:p>
          <a:p>
            <a:r>
              <a:rPr lang="vi-VN" sz="4000" dirty="0">
                <a:solidFill>
                  <a:schemeClr val="bg1"/>
                </a:solidFill>
              </a:rPr>
              <a:t>Tôi nghe </a:t>
            </a:r>
            <a:r>
              <a:rPr lang="en-US" sz="4000" dirty="0" err="1" smtClean="0">
                <a:solidFill>
                  <a:schemeClr val="bg1"/>
                </a:solidFill>
              </a:rPr>
              <a:t>ch</a:t>
            </a:r>
            <a:r>
              <a:rPr lang="vi-VN" sz="4000" dirty="0" smtClean="0">
                <a:solidFill>
                  <a:schemeClr val="bg1"/>
                </a:solidFill>
              </a:rPr>
              <a:t>uyện </a:t>
            </a:r>
            <a:r>
              <a:rPr lang="vi-VN" sz="4000" dirty="0">
                <a:solidFill>
                  <a:schemeClr val="bg1"/>
                </a:solidFill>
              </a:rPr>
              <a:t>cổ thầm thì</a:t>
            </a:r>
          </a:p>
          <a:p>
            <a:r>
              <a:rPr lang="vi-VN" sz="4000" dirty="0">
                <a:solidFill>
                  <a:schemeClr val="bg1"/>
                </a:solidFill>
              </a:rPr>
              <a:t>Lời cha ông dạy cũng vì đời sau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159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Là lời dạy của cha ông với con cháu đời sau: Phải biết sống nhân hậu, độ lượng, công bằng</a:t>
            </a:r>
            <a:r>
              <a:rPr lang="vi-VN" sz="3200" b="1" dirty="0" smtClean="0">
                <a:solidFill>
                  <a:srgbClr val="603BC9"/>
                </a:solidFill>
              </a:rPr>
              <a:t>,</a:t>
            </a:r>
            <a:r>
              <a:rPr lang="en-US" sz="3200" b="1" dirty="0" smtClean="0">
                <a:solidFill>
                  <a:srgbClr val="603BC9"/>
                </a:solidFill>
              </a:rPr>
              <a:t>…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3"/>
          <p:cNvGrpSpPr/>
          <p:nvPr/>
        </p:nvGrpSpPr>
        <p:grpSpPr>
          <a:xfrm rot="497985">
            <a:off x="-2054175" y="-2258305"/>
            <a:ext cx="5994838" cy="10787873"/>
            <a:chOff x="0" y="0"/>
            <a:chExt cx="11989675" cy="21575745"/>
          </a:xfrm>
        </p:grpSpPr>
        <p:sp>
          <p:nvSpPr>
            <p:cNvPr id="21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879022" y="1698783"/>
            <a:ext cx="8909001" cy="4993495"/>
            <a:chOff x="1641499" y="1589371"/>
            <a:chExt cx="8909001" cy="49934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1499" y="1589371"/>
              <a:ext cx="8909001" cy="4993495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40727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83995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09824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" idx="1"/>
              <a:endCxn id="3" idx="3"/>
            </p:cNvCxnSpPr>
            <p:nvPr/>
          </p:nvCxnSpPr>
          <p:spPr>
            <a:xfrm>
              <a:off x="1641499" y="4086119"/>
              <a:ext cx="8909001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8798597" y="1150001"/>
            <a:ext cx="3870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1564" y="-253868"/>
            <a:ext cx="7055639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8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7268" y="1072229"/>
            <a:ext cx="10154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Hai câu thơ Đẽo cày theo ý người ta/ Sẽ thành khúc gỗ chẳng ra việc gì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599874"/>
            <a:ext cx="497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603BC9"/>
                </a:solidFill>
              </a:rPr>
              <a:t>“</a:t>
            </a:r>
            <a:r>
              <a:rPr lang="en-US" sz="4000" b="1" dirty="0" err="1" smtClean="0">
                <a:solidFill>
                  <a:srgbClr val="603BC9"/>
                </a:solidFill>
              </a:rPr>
              <a:t>Đẽo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cày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giữa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đường</a:t>
            </a:r>
            <a:r>
              <a:rPr lang="en-US" sz="4000" b="1" dirty="0" smtClean="0">
                <a:solidFill>
                  <a:srgbClr val="603BC9"/>
                </a:solidFill>
              </a:rPr>
              <a:t>”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9157" y="1336022"/>
            <a:ext cx="1008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Từ “độ trì” trong câu “Người ngay thì gặp người tiên độ trì” được hiểu là?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3663" y="3438773"/>
            <a:ext cx="5228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Che chở, giúp đỡ con người vượt qua khó khăn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2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6124" y="1600200"/>
            <a:ext cx="9685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Chuyện cổ nước mình thuộc thể thơ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8609" y="3463596"/>
            <a:ext cx="170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603BC9"/>
                </a:solidFill>
              </a:rPr>
              <a:t>Lục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bát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92051" y="2228845"/>
            <a:ext cx="1145769" cy="1105667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60842" y="1930511"/>
            <a:ext cx="6461074" cy="309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3535328" y="-5315906"/>
            <a:ext cx="4266854" cy="8696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63223" y="206596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1422400" y="1905000"/>
            <a:ext cx="9804400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933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495761"/>
              </p:ext>
            </p:extLst>
          </p:nvPr>
        </p:nvGraphicFramePr>
        <p:xfrm>
          <a:off x="863600" y="3163926"/>
          <a:ext cx="103632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8400">
                  <a:extLst>
                    <a:ext uri="{9D8B030D-6E8A-4147-A177-3AD203B41FA5}">
                      <a16:colId xmlns="" xmlns:a16="http://schemas.microsoft.com/office/drawing/2014/main" val="1581923702"/>
                    </a:ext>
                  </a:extLst>
                </a:gridCol>
                <a:gridCol w="1930400">
                  <a:extLst>
                    <a:ext uri="{9D8B030D-6E8A-4147-A177-3AD203B41FA5}">
                      <a16:colId xmlns="" xmlns:a16="http://schemas.microsoft.com/office/drawing/2014/main" val="2443342177"/>
                    </a:ext>
                  </a:extLst>
                </a:gridCol>
                <a:gridCol w="2184400">
                  <a:extLst>
                    <a:ext uri="{9D8B030D-6E8A-4147-A177-3AD203B41FA5}">
                      <a16:colId xmlns="" xmlns:a16="http://schemas.microsoft.com/office/drawing/2014/main" val="97737915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627245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56280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32875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847884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497985">
            <a:off x="7768698" y="-9725907"/>
            <a:ext cx="5994838" cy="10787873"/>
            <a:chOff x="0" y="0"/>
            <a:chExt cx="11989675" cy="21575745"/>
          </a:xfrm>
        </p:grpSpPr>
        <p:sp>
          <p:nvSpPr>
            <p:cNvPr id="5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1010337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nước tôi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trì.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tôi đi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soi.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thiết tha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1010337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bằng, rất thông minh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độ lượng lại đa tình, đa mang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thơm 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 người thơm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làm thì được áo cơm, cửa nhà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theo ý người ta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thành khúc 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ra việc gì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thầm thì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</a:t>
            </a:r>
            <a:r>
              <a:rPr lang="vi-VN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7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700" b="0" i="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700" b="0" i="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703" y="-117994"/>
            <a:ext cx="5004000" cy="14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63223" y="206596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33055" y="203032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3054" y="2821680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33055" y="3648737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33054" y="4440094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33054" y="524793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79269" y="4369318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79270" y="2022726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79269" y="5066164"/>
            <a:ext cx="7204363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79270" y="3639946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79270" y="2596127"/>
            <a:ext cx="7204363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0" idx="3"/>
            <a:endCxn id="30" idx="1"/>
          </p:cNvCxnSpPr>
          <p:nvPr/>
        </p:nvCxnSpPr>
        <p:spPr>
          <a:xfrm>
            <a:off x="3186546" y="2307414"/>
            <a:ext cx="692723" cy="233374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3"/>
          </p:cNvCxnSpPr>
          <p:nvPr/>
        </p:nvCxnSpPr>
        <p:spPr>
          <a:xfrm flipV="1">
            <a:off x="3186545" y="2323251"/>
            <a:ext cx="796972" cy="77552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86544" y="3933741"/>
            <a:ext cx="692724" cy="162993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8" idx="3"/>
          </p:cNvCxnSpPr>
          <p:nvPr/>
        </p:nvCxnSpPr>
        <p:spPr>
          <a:xfrm flipV="1">
            <a:off x="3186545" y="3933741"/>
            <a:ext cx="796971" cy="78344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86543" y="3038360"/>
            <a:ext cx="796972" cy="252279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3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-156655" y="3545192"/>
            <a:ext cx="1447679" cy="3669233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2329285">
            <a:off x="11184813" y="425611"/>
            <a:ext cx="1097077" cy="453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126775" y="331288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3079" y="1217817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59718" y="5499175"/>
            <a:ext cx="6678146" cy="1126462"/>
            <a:chOff x="9145586" y="9472942"/>
            <a:chExt cx="15533498" cy="2253222"/>
          </a:xfrm>
        </p:grpSpPr>
        <p:sp>
          <p:nvSpPr>
            <p:cNvPr id="29" name="TextBox 28"/>
            <p:cNvSpPr txBox="1"/>
            <p:nvPr/>
          </p:nvSpPr>
          <p:spPr>
            <a:xfrm>
              <a:off x="9755187" y="9472942"/>
              <a:ext cx="14923897" cy="225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nl-NL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tác tiêu biểu: </a:t>
              </a:r>
              <a:r>
                <a:rPr lang="nl-NL" alt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trời; Hố bom, Bài thơ không năm tháng...</a:t>
              </a:r>
              <a:endParaRPr lang="en-US" sz="2800" b="1" i="1" dirty="0"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271081" y="2865367"/>
            <a:ext cx="6932281" cy="652486"/>
            <a:chOff x="9145586" y="7595254"/>
            <a:chExt cx="16107832" cy="1305142"/>
          </a:xfrm>
        </p:grpSpPr>
        <p:sp>
          <p:nvSpPr>
            <p:cNvPr id="32" name="Rectangle 31"/>
            <p:cNvSpPr/>
            <p:nvPr/>
          </p:nvSpPr>
          <p:spPr>
            <a:xfrm>
              <a:off x="9755184" y="7595254"/>
              <a:ext cx="15498234" cy="1305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9" indent="-28569" algn="just" defTabSz="1088421">
                <a:lnSpc>
                  <a:spcPct val="130000"/>
                </a:lnSpc>
              </a:pPr>
              <a:r>
                <a:rPr lang="nl-NL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nl-NL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Quảng Bình, hiện bà đang sống ở Huế</a:t>
              </a:r>
              <a:endParaRPr lang="vi-VN" sz="2800" dirty="0">
                <a:cs typeface="Arial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9145586" y="7974769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59718" y="2128265"/>
            <a:ext cx="6678146" cy="523220"/>
            <a:chOff x="9145586" y="9472942"/>
            <a:chExt cx="15226918" cy="1046578"/>
          </a:xfrm>
        </p:grpSpPr>
        <p:sp>
          <p:nvSpPr>
            <p:cNvPr id="36" name="TextBox 35"/>
            <p:cNvSpPr txBox="1"/>
            <p:nvPr/>
          </p:nvSpPr>
          <p:spPr>
            <a:xfrm>
              <a:off x="9755185" y="9472942"/>
              <a:ext cx="14617319" cy="10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1949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59718" y="3721096"/>
            <a:ext cx="6779882" cy="1643527"/>
            <a:chOff x="9145586" y="9472942"/>
            <a:chExt cx="15770138" cy="3287489"/>
          </a:xfrm>
        </p:grpSpPr>
        <p:sp>
          <p:nvSpPr>
            <p:cNvPr id="39" name="TextBox 38"/>
            <p:cNvSpPr txBox="1"/>
            <p:nvPr/>
          </p:nvSpPr>
          <p:spPr>
            <a:xfrm>
              <a:off x="9755187" y="9472942"/>
              <a:ext cx="15160537" cy="328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27427" y="2123901"/>
            <a:ext cx="3210267" cy="43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10650245" y="189023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3454" y="814792"/>
            <a:ext cx="3730508" cy="509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308" y="817693"/>
            <a:ext cx="3661236" cy="5090403"/>
          </a:xfrm>
          <a:prstGeom prst="rect">
            <a:avLst/>
          </a:prstGeom>
        </p:spPr>
      </p:pic>
      <p:pic>
        <p:nvPicPr>
          <p:cNvPr id="11" name="Picture 10" descr="Bài thơ: BIỂN (Lâm Thị Mỹ Dạ) - ThờiĐại24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" y="814792"/>
            <a:ext cx="3481778" cy="50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8014</TotalTime>
  <Words>1661</Words>
  <Application>Microsoft Office PowerPoint</Application>
  <PresentationFormat>Widescreen</PresentationFormat>
  <Paragraphs>243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32</vt:i4>
      </vt:variant>
    </vt:vector>
  </HeadingPairs>
  <TitlesOfParts>
    <vt:vector size="62" baseType="lpstr">
      <vt:lpstr>MS Mincho</vt:lpstr>
      <vt:lpstr>宋体</vt:lpstr>
      <vt:lpstr>Arial</vt:lpstr>
      <vt:lpstr>Calibri</vt:lpstr>
      <vt:lpstr>Calibri Light</vt:lpstr>
      <vt:lpstr>Tahoma</vt:lpstr>
      <vt:lpstr>Times New Roman</vt:lpstr>
      <vt:lpstr>UTM Azuki</vt:lpstr>
      <vt:lpstr>Wingdings</vt:lpstr>
      <vt:lpstr>印品黑体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43. Phong cách ngôn ngữ báo chí tt</vt:lpstr>
      <vt:lpstr>1_43. Phong cách ngôn ngữ báo chí tt</vt:lpstr>
      <vt:lpstr>2_43. Phong cách ngôn ngữ báo chí tt</vt:lpstr>
      <vt:lpstr>3_43. Phong cách ngôn ngữ báo chí tt</vt:lpstr>
      <vt:lpstr>4_43. Phong cách ngôn ngữ báo chí tt</vt:lpstr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3182</cp:revision>
  <dcterms:created xsi:type="dcterms:W3CDTF">2022-02-10T03:12:31Z</dcterms:created>
  <dcterms:modified xsi:type="dcterms:W3CDTF">2023-05-11T06:49:25Z</dcterms:modified>
</cp:coreProperties>
</file>