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323" r:id="rId3"/>
    <p:sldId id="324" r:id="rId4"/>
    <p:sldId id="325" r:id="rId5"/>
    <p:sldId id="326" r:id="rId6"/>
    <p:sldId id="282" r:id="rId7"/>
    <p:sldId id="335" r:id="rId8"/>
    <p:sldId id="259" r:id="rId9"/>
    <p:sldId id="302" r:id="rId10"/>
    <p:sldId id="260" r:id="rId11"/>
    <p:sldId id="327" r:id="rId12"/>
    <p:sldId id="328" r:id="rId13"/>
    <p:sldId id="329" r:id="rId14"/>
    <p:sldId id="330" r:id="rId15"/>
    <p:sldId id="331" r:id="rId16"/>
    <p:sldId id="332" r:id="rId17"/>
    <p:sldId id="333" r:id="rId18"/>
    <p:sldId id="334" r:id="rId19"/>
    <p:sldId id="303" r:id="rId20"/>
    <p:sldId id="304" r:id="rId21"/>
    <p:sldId id="305" r:id="rId22"/>
    <p:sldId id="306" r:id="rId23"/>
    <p:sldId id="307" r:id="rId24"/>
    <p:sldId id="312" r:id="rId25"/>
    <p:sldId id="318" r:id="rId26"/>
    <p:sldId id="319" r:id="rId27"/>
    <p:sldId id="32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B7AE"/>
    <a:srgbClr val="CF481F"/>
    <a:srgbClr val="3D8748"/>
    <a:srgbClr val="FFE69F"/>
    <a:srgbClr val="EEDBB4"/>
    <a:srgbClr val="FFE7A3"/>
    <a:srgbClr val="FFFFFF"/>
    <a:srgbClr val="6DBC79"/>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70" d="100"/>
          <a:sy n="70" d="100"/>
        </p:scale>
        <p:origin x="5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a:t>
            </a:fld>
            <a:endParaRPr lang="en-US"/>
          </a:p>
        </p:txBody>
      </p:sp>
    </p:spTree>
    <p:extLst>
      <p:ext uri="{BB962C8B-B14F-4D97-AF65-F5344CB8AC3E}">
        <p14:creationId xmlns:p14="http://schemas.microsoft.com/office/powerpoint/2010/main" val="393875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41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2791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7830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6939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5006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19</a:t>
            </a:fld>
            <a:endParaRPr lang="en-US"/>
          </a:p>
        </p:txBody>
      </p:sp>
    </p:spTree>
    <p:extLst>
      <p:ext uri="{BB962C8B-B14F-4D97-AF65-F5344CB8AC3E}">
        <p14:creationId xmlns:p14="http://schemas.microsoft.com/office/powerpoint/2010/main" val="75979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20</a:t>
            </a:fld>
            <a:endParaRPr lang="en-US"/>
          </a:p>
        </p:txBody>
      </p:sp>
    </p:spTree>
    <p:extLst>
      <p:ext uri="{BB962C8B-B14F-4D97-AF65-F5344CB8AC3E}">
        <p14:creationId xmlns:p14="http://schemas.microsoft.com/office/powerpoint/2010/main" val="136678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21</a:t>
            </a:fld>
            <a:endParaRPr lang="en-US"/>
          </a:p>
        </p:txBody>
      </p:sp>
    </p:spTree>
    <p:extLst>
      <p:ext uri="{BB962C8B-B14F-4D97-AF65-F5344CB8AC3E}">
        <p14:creationId xmlns:p14="http://schemas.microsoft.com/office/powerpoint/2010/main" val="232189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22</a:t>
            </a:fld>
            <a:endParaRPr lang="en-US"/>
          </a:p>
        </p:txBody>
      </p:sp>
    </p:spTree>
    <p:extLst>
      <p:ext uri="{BB962C8B-B14F-4D97-AF65-F5344CB8AC3E}">
        <p14:creationId xmlns:p14="http://schemas.microsoft.com/office/powerpoint/2010/main" val="33420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23</a:t>
            </a:fld>
            <a:endParaRPr lang="en-US"/>
          </a:p>
        </p:txBody>
      </p:sp>
    </p:spTree>
    <p:extLst>
      <p:ext uri="{BB962C8B-B14F-4D97-AF65-F5344CB8AC3E}">
        <p14:creationId xmlns:p14="http://schemas.microsoft.com/office/powerpoint/2010/main" val="10993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6</a:t>
            </a:fld>
            <a:endParaRPr lang="en-US"/>
          </a:p>
        </p:txBody>
      </p:sp>
    </p:spTree>
    <p:extLst>
      <p:ext uri="{BB962C8B-B14F-4D97-AF65-F5344CB8AC3E}">
        <p14:creationId xmlns:p14="http://schemas.microsoft.com/office/powerpoint/2010/main" val="25934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24</a:t>
            </a:fld>
            <a:endParaRPr lang="en-US"/>
          </a:p>
        </p:txBody>
      </p:sp>
    </p:spTree>
    <p:extLst>
      <p:ext uri="{BB962C8B-B14F-4D97-AF65-F5344CB8AC3E}">
        <p14:creationId xmlns:p14="http://schemas.microsoft.com/office/powerpoint/2010/main" val="51491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25</a:t>
            </a:fld>
            <a:endParaRPr lang="en-US"/>
          </a:p>
        </p:txBody>
      </p:sp>
    </p:spTree>
    <p:extLst>
      <p:ext uri="{BB962C8B-B14F-4D97-AF65-F5344CB8AC3E}">
        <p14:creationId xmlns:p14="http://schemas.microsoft.com/office/powerpoint/2010/main" val="175770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26</a:t>
            </a:fld>
            <a:endParaRPr lang="en-US"/>
          </a:p>
        </p:txBody>
      </p:sp>
    </p:spTree>
    <p:extLst>
      <p:ext uri="{BB962C8B-B14F-4D97-AF65-F5344CB8AC3E}">
        <p14:creationId xmlns:p14="http://schemas.microsoft.com/office/powerpoint/2010/main" val="35471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27</a:t>
            </a:fld>
            <a:endParaRPr lang="en-US"/>
          </a:p>
        </p:txBody>
      </p:sp>
    </p:spTree>
    <p:extLst>
      <p:ext uri="{BB962C8B-B14F-4D97-AF65-F5344CB8AC3E}">
        <p14:creationId xmlns:p14="http://schemas.microsoft.com/office/powerpoint/2010/main" val="3339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4868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8</a:t>
            </a:fld>
            <a:endParaRPr lang="en-US"/>
          </a:p>
        </p:txBody>
      </p:sp>
    </p:spTree>
    <p:extLst>
      <p:ext uri="{BB962C8B-B14F-4D97-AF65-F5344CB8AC3E}">
        <p14:creationId xmlns:p14="http://schemas.microsoft.com/office/powerpoint/2010/main" val="18280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9</a:t>
            </a:fld>
            <a:endParaRPr lang="en-US"/>
          </a:p>
        </p:txBody>
      </p:sp>
    </p:spTree>
    <p:extLst>
      <p:ext uri="{BB962C8B-B14F-4D97-AF65-F5344CB8AC3E}">
        <p14:creationId xmlns:p14="http://schemas.microsoft.com/office/powerpoint/2010/main" val="21621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10</a:t>
            </a:fld>
            <a:endParaRPr lang="en-US"/>
          </a:p>
        </p:txBody>
      </p:sp>
    </p:spTree>
    <p:extLst>
      <p:ext uri="{BB962C8B-B14F-4D97-AF65-F5344CB8AC3E}">
        <p14:creationId xmlns:p14="http://schemas.microsoft.com/office/powerpoint/2010/main" val="229571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139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05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10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8" name="图片 27">
            <a:extLst>
              <a:ext uri="{FF2B5EF4-FFF2-40B4-BE49-F238E27FC236}">
                <a16:creationId xmlns="" xmlns:a16="http://schemas.microsoft.com/office/drawing/2014/main" id="{380DCA47-A4A1-4374-B4A4-B801B468B3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74"/>
          <a:stretch/>
        </p:blipFill>
        <p:spPr>
          <a:xfrm>
            <a:off x="10541000" y="4800600"/>
            <a:ext cx="1651000" cy="2057400"/>
          </a:xfrm>
          <a:prstGeom prst="rect">
            <a:avLst/>
          </a:prstGeom>
        </p:spPr>
      </p:pic>
      <p:sp>
        <p:nvSpPr>
          <p:cNvPr id="36" name="矩形 35">
            <a:extLst>
              <a:ext uri="{FF2B5EF4-FFF2-40B4-BE49-F238E27FC236}">
                <a16:creationId xmlns="" xmlns:a16="http://schemas.microsoft.com/office/drawing/2014/main" id="{DE66D610-F080-4BA8-B03F-1D9DABCA7AF1}"/>
              </a:ext>
            </a:extLst>
          </p:cNvPr>
          <p:cNvSpPr/>
          <p:nvPr userDrawn="1"/>
        </p:nvSpPr>
        <p:spPr>
          <a:xfrm>
            <a:off x="916973" y="638403"/>
            <a:ext cx="10358055" cy="5581194"/>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 xmlns:a16="http://schemas.microsoft.com/office/drawing/2014/main" id="{916E6B3B-24D7-4ADC-ABF7-B769CB6A3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2" b="57556"/>
          <a:stretch/>
        </p:blipFill>
        <p:spPr>
          <a:xfrm>
            <a:off x="916972" y="638403"/>
            <a:ext cx="4201128" cy="2587397"/>
          </a:xfrm>
          <a:prstGeom prst="rect">
            <a:avLst/>
          </a:prstGeom>
        </p:spPr>
      </p:pic>
      <p:pic>
        <p:nvPicPr>
          <p:cNvPr id="38" name="图片 37">
            <a:extLst>
              <a:ext uri="{FF2B5EF4-FFF2-40B4-BE49-F238E27FC236}">
                <a16:creationId xmlns="" xmlns:a16="http://schemas.microsoft.com/office/drawing/2014/main" id="{05A68491-BF56-4FC6-AEED-469C3F023B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flipV="1">
            <a:off x="7594600" y="4860697"/>
            <a:ext cx="3680427" cy="1358900"/>
          </a:xfrm>
          <a:prstGeom prst="rect">
            <a:avLst/>
          </a:prstGeom>
        </p:spPr>
      </p:pic>
      <p:pic>
        <p:nvPicPr>
          <p:cNvPr id="42" name="图片 41">
            <a:extLst>
              <a:ext uri="{FF2B5EF4-FFF2-40B4-BE49-F238E27FC236}">
                <a16:creationId xmlns="" xmlns:a16="http://schemas.microsoft.com/office/drawing/2014/main" id="{18820FD0-4C43-48C1-99B3-B33EC0464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3944" y="1866676"/>
            <a:ext cx="3851268" cy="3851268"/>
          </a:xfrm>
          <a:prstGeom prst="rect">
            <a:avLst/>
          </a:prstGeom>
        </p:spPr>
      </p:pic>
      <p:pic>
        <p:nvPicPr>
          <p:cNvPr id="3" name="图片 2">
            <a:extLst>
              <a:ext uri="{FF2B5EF4-FFF2-40B4-BE49-F238E27FC236}">
                <a16:creationId xmlns="" xmlns:a16="http://schemas.microsoft.com/office/drawing/2014/main" id="{2F07D2D7-361F-40DD-A705-92573E2E0E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1239949"/>
            <a:ext cx="3762054" cy="1027020"/>
          </a:xfrm>
          <a:prstGeom prst="rect">
            <a:avLst/>
          </a:prstGeom>
        </p:spPr>
      </p:pic>
      <p:pic>
        <p:nvPicPr>
          <p:cNvPr id="15" name="图片 14">
            <a:extLst>
              <a:ext uri="{FF2B5EF4-FFF2-40B4-BE49-F238E27FC236}">
                <a16:creationId xmlns="" xmlns:a16="http://schemas.microsoft.com/office/drawing/2014/main" id="{46ED272B-D364-427A-9FCD-B68E9AD114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2401980"/>
            <a:ext cx="3762054" cy="1027020"/>
          </a:xfrm>
          <a:prstGeom prst="rect">
            <a:avLst/>
          </a:prstGeom>
        </p:spPr>
      </p:pic>
      <p:pic>
        <p:nvPicPr>
          <p:cNvPr id="16" name="图片 15">
            <a:extLst>
              <a:ext uri="{FF2B5EF4-FFF2-40B4-BE49-F238E27FC236}">
                <a16:creationId xmlns="" xmlns:a16="http://schemas.microsoft.com/office/drawing/2014/main" id="{376BFF18-A667-4508-A88F-F18FCF25CE0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3647438"/>
            <a:ext cx="3762054" cy="1027020"/>
          </a:xfrm>
          <a:prstGeom prst="rect">
            <a:avLst/>
          </a:prstGeom>
        </p:spPr>
      </p:pic>
      <p:pic>
        <p:nvPicPr>
          <p:cNvPr id="17" name="图片 16">
            <a:extLst>
              <a:ext uri="{FF2B5EF4-FFF2-40B4-BE49-F238E27FC236}">
                <a16:creationId xmlns="" xmlns:a16="http://schemas.microsoft.com/office/drawing/2014/main" id="{C53FE265-93D6-4E23-8E36-636FA779D3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4809469"/>
            <a:ext cx="3762054" cy="1027020"/>
          </a:xfrm>
          <a:prstGeom prst="rect">
            <a:avLst/>
          </a:prstGeom>
        </p:spPr>
      </p:pic>
      <p:pic>
        <p:nvPicPr>
          <p:cNvPr id="5" name="图片 4">
            <a:extLst>
              <a:ext uri="{FF2B5EF4-FFF2-40B4-BE49-F238E27FC236}">
                <a16:creationId xmlns="" xmlns:a16="http://schemas.microsoft.com/office/drawing/2014/main" id="{CC703063-3F44-4D74-8B16-EBBC1FDD49E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209" t="11026" r="13681" b="12084"/>
          <a:stretch/>
        </p:blipFill>
        <p:spPr>
          <a:xfrm>
            <a:off x="9878374" y="638402"/>
            <a:ext cx="1416974" cy="1554009"/>
          </a:xfrm>
          <a:prstGeom prst="rect">
            <a:avLst/>
          </a:prstGeom>
        </p:spPr>
      </p:pic>
      <p:pic>
        <p:nvPicPr>
          <p:cNvPr id="18" name="图片 17">
            <a:extLst>
              <a:ext uri="{FF2B5EF4-FFF2-40B4-BE49-F238E27FC236}">
                <a16:creationId xmlns="" xmlns:a16="http://schemas.microsoft.com/office/drawing/2014/main" id="{7005ACB5-2735-4D0D-8D1E-1BF68A658719}"/>
              </a:ext>
            </a:extLst>
          </p:cNvPr>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082" b="94421" l="9929" r="89953"/>
                    </a14:imgEffect>
                  </a14:imgLayer>
                </a14:imgProps>
              </a:ext>
              <a:ext uri="{28A0092B-C50C-407E-A947-70E740481C1C}">
                <a14:useLocalDpi xmlns:a14="http://schemas.microsoft.com/office/drawing/2010/main" val="0"/>
              </a:ext>
            </a:extLst>
          </a:blip>
          <a:srcRect l="22521" t="4445" r="17891" b="6065"/>
          <a:stretch/>
        </p:blipFill>
        <p:spPr>
          <a:xfrm>
            <a:off x="1183267" y="5303520"/>
            <a:ext cx="782112" cy="828849"/>
          </a:xfrm>
          <a:prstGeom prst="rect">
            <a:avLst/>
          </a:prstGeom>
        </p:spPr>
      </p:pic>
    </p:spTree>
    <p:extLst>
      <p:ext uri="{BB962C8B-B14F-4D97-AF65-F5344CB8AC3E}">
        <p14:creationId xmlns:p14="http://schemas.microsoft.com/office/powerpoint/2010/main" val="15229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 xmlns:a16="http://schemas.microsoft.com/office/drawing/2014/main"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 xmlns:a16="http://schemas.microsoft.com/office/drawing/2014/main"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 xmlns:a16="http://schemas.microsoft.com/office/drawing/2014/main"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 xmlns:a16="http://schemas.microsoft.com/office/drawing/2014/main"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 xmlns:a16="http://schemas.microsoft.com/office/drawing/2014/main"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 xmlns:a16="http://schemas.microsoft.com/office/drawing/2014/main"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 xmlns:a16="http://schemas.microsoft.com/office/drawing/2014/main"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19613" y="1319432"/>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 xmlns:a16="http://schemas.microsoft.com/office/drawing/2014/main"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461249" y="4527138"/>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3" name="图片 32">
            <a:extLst>
              <a:ext uri="{FF2B5EF4-FFF2-40B4-BE49-F238E27FC236}">
                <a16:creationId xmlns="" xmlns:a16="http://schemas.microsoft.com/office/drawing/2014/main" id="{B2FF5E2D-F89A-4FF2-A6F8-6388796C73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4479029" y="3818102"/>
            <a:ext cx="2144001" cy="2144001"/>
          </a:xfrm>
          <a:custGeom>
            <a:avLst/>
            <a:gdLst>
              <a:gd name="connsiteX0" fmla="*/ 2839671 w 2839671"/>
              <a:gd name="connsiteY0" fmla="*/ 0 h 2839671"/>
              <a:gd name="connsiteX1" fmla="*/ 0 w 2839671"/>
              <a:gd name="connsiteY1" fmla="*/ 0 h 2839671"/>
              <a:gd name="connsiteX2" fmla="*/ 0 w 2839671"/>
              <a:gd name="connsiteY2" fmla="*/ 2722284 h 2839671"/>
              <a:gd name="connsiteX3" fmla="*/ 196060 w 2839671"/>
              <a:gd name="connsiteY3" fmla="*/ 2794043 h 2839671"/>
              <a:gd name="connsiteX4" fmla="*/ 373515 w 2839671"/>
              <a:gd name="connsiteY4" fmla="*/ 2839671 h 2839671"/>
              <a:gd name="connsiteX5" fmla="*/ 1546238 w 2839671"/>
              <a:gd name="connsiteY5" fmla="*/ 2839671 h 2839671"/>
              <a:gd name="connsiteX6" fmla="*/ 1723692 w 2839671"/>
              <a:gd name="connsiteY6" fmla="*/ 2794043 h 2839671"/>
              <a:gd name="connsiteX7" fmla="*/ 2776133 w 2839671"/>
              <a:gd name="connsiteY7" fmla="*/ 2157203 h 2839671"/>
              <a:gd name="connsiteX8" fmla="*/ 2839671 w 2839671"/>
              <a:gd name="connsiteY8" fmla="*/ 2087294 h 28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71" h="2839671">
                <a:moveTo>
                  <a:pt x="2839671" y="0"/>
                </a:moveTo>
                <a:lnTo>
                  <a:pt x="0" y="0"/>
                </a:lnTo>
                <a:lnTo>
                  <a:pt x="0" y="2722284"/>
                </a:lnTo>
                <a:lnTo>
                  <a:pt x="196060" y="2794043"/>
                </a:lnTo>
                <a:lnTo>
                  <a:pt x="373515" y="2839671"/>
                </a:lnTo>
                <a:lnTo>
                  <a:pt x="1546238" y="2839671"/>
                </a:lnTo>
                <a:lnTo>
                  <a:pt x="1723692" y="2794043"/>
                </a:lnTo>
                <a:cubicBezTo>
                  <a:pt x="2125840" y="2668962"/>
                  <a:pt x="2485620" y="2447716"/>
                  <a:pt x="2776133" y="2157203"/>
                </a:cubicBezTo>
                <a:lnTo>
                  <a:pt x="2839671" y="2087294"/>
                </a:lnTo>
                <a:close/>
              </a:path>
            </a:pathLst>
          </a:custGeom>
        </p:spPr>
      </p:pic>
      <p:pic>
        <p:nvPicPr>
          <p:cNvPr id="34" name="图片 33">
            <a:extLst>
              <a:ext uri="{FF2B5EF4-FFF2-40B4-BE49-F238E27FC236}">
                <a16:creationId xmlns="" xmlns:a16="http://schemas.microsoft.com/office/drawing/2014/main" id="{23942622-D514-432A-BF16-EF1A28B7DB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3203" y="2135244"/>
            <a:ext cx="926170" cy="1173572"/>
          </a:xfrm>
          <a:prstGeom prst="rect">
            <a:avLst/>
          </a:prstGeom>
        </p:spPr>
      </p:pic>
      <p:pic>
        <p:nvPicPr>
          <p:cNvPr id="35" name="图片 34">
            <a:extLst>
              <a:ext uri="{FF2B5EF4-FFF2-40B4-BE49-F238E27FC236}">
                <a16:creationId xmlns="" xmlns:a16="http://schemas.microsoft.com/office/drawing/2014/main" id="{AA6C47FC-8589-429F-B86A-E18DBD3DC9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355287" y="1854200"/>
            <a:ext cx="1073000" cy="1125753"/>
          </a:xfrm>
          <a:prstGeom prst="rect">
            <a:avLst/>
          </a:prstGeom>
        </p:spPr>
      </p:pic>
    </p:spTree>
    <p:extLst>
      <p:ext uri="{BB962C8B-B14F-4D97-AF65-F5344CB8AC3E}">
        <p14:creationId xmlns:p14="http://schemas.microsoft.com/office/powerpoint/2010/main" val="38234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14BC44A8-9F49-41EF-8AF7-C8A619FA2F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13" name="矩形 12">
            <a:extLst>
              <a:ext uri="{FF2B5EF4-FFF2-40B4-BE49-F238E27FC236}">
                <a16:creationId xmlns=""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a:extLst>
              <a:ext uri="{FF2B5EF4-FFF2-40B4-BE49-F238E27FC236}">
                <a16:creationId xmlns="" xmlns:a16="http://schemas.microsoft.com/office/drawing/2014/main" id="{6A551DBA-7408-441D-94AB-312F289A5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807290" y="660400"/>
            <a:ext cx="2577420" cy="703621"/>
          </a:xfrm>
          <a:prstGeom prst="rect">
            <a:avLst/>
          </a:prstGeom>
        </p:spPr>
      </p:pic>
    </p:spTree>
    <p:extLst>
      <p:ext uri="{BB962C8B-B14F-4D97-AF65-F5344CB8AC3E}">
        <p14:creationId xmlns:p14="http://schemas.microsoft.com/office/powerpoint/2010/main" val="6402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 xmlns:a16="http://schemas.microsoft.com/office/drawing/2014/main" id="{2156E0FA-5C6F-4554-B941-E24B9B35E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2208" y="676889"/>
            <a:ext cx="2577422" cy="703622"/>
          </a:xfrm>
          <a:prstGeom prst="rect">
            <a:avLst/>
          </a:prstGeom>
        </p:spPr>
      </p:pic>
    </p:spTree>
    <p:extLst>
      <p:ext uri="{BB962C8B-B14F-4D97-AF65-F5344CB8AC3E}">
        <p14:creationId xmlns:p14="http://schemas.microsoft.com/office/powerpoint/2010/main" val="65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4433DFD-9947-4735-A91D-F487EED6140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 name="组合 2">
            <a:extLst>
              <a:ext uri="{FF2B5EF4-FFF2-40B4-BE49-F238E27FC236}">
                <a16:creationId xmlns="" xmlns:a16="http://schemas.microsoft.com/office/drawing/2014/main" id="{55D8F745-4FAC-4E3E-ADCD-57A3A63AB6BA}"/>
              </a:ext>
            </a:extLst>
          </p:cNvPr>
          <p:cNvGrpSpPr/>
          <p:nvPr userDrawn="1"/>
        </p:nvGrpSpPr>
        <p:grpSpPr>
          <a:xfrm>
            <a:off x="0" y="0"/>
            <a:ext cx="12192000" cy="6858000"/>
            <a:chOff x="0" y="0"/>
            <a:chExt cx="12192000" cy="6858000"/>
          </a:xfrm>
        </p:grpSpPr>
        <p:pic>
          <p:nvPicPr>
            <p:cNvPr id="4" name="图片 3">
              <a:extLst>
                <a:ext uri="{FF2B5EF4-FFF2-40B4-BE49-F238E27FC236}">
                  <a16:creationId xmlns="" xmlns:a16="http://schemas.microsoft.com/office/drawing/2014/main" id="{2E5725C7-87FE-4E4D-98F4-DF7649A96F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3342640" cy="5219700"/>
            </a:xfrm>
            <a:prstGeom prst="rect">
              <a:avLst/>
            </a:prstGeom>
          </p:spPr>
        </p:pic>
        <p:pic>
          <p:nvPicPr>
            <p:cNvPr id="5" name="图片 4">
              <a:extLst>
                <a:ext uri="{FF2B5EF4-FFF2-40B4-BE49-F238E27FC236}">
                  <a16:creationId xmlns="" xmlns:a16="http://schemas.microsoft.com/office/drawing/2014/main" id="{EE5F1C7C-0040-4A3E-9C77-097BDF38C6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6" name="图片 5">
              <a:extLst>
                <a:ext uri="{FF2B5EF4-FFF2-40B4-BE49-F238E27FC236}">
                  <a16:creationId xmlns="" xmlns:a16="http://schemas.microsoft.com/office/drawing/2014/main" id="{118E695E-8E32-4238-A081-4902D9F560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702800" y="0"/>
              <a:ext cx="2489200" cy="1778000"/>
            </a:xfrm>
            <a:prstGeom prst="rect">
              <a:avLst/>
            </a:prstGeom>
          </p:spPr>
        </p:pic>
        <p:pic>
          <p:nvPicPr>
            <p:cNvPr id="7" name="图片 6">
              <a:extLst>
                <a:ext uri="{FF2B5EF4-FFF2-40B4-BE49-F238E27FC236}">
                  <a16:creationId xmlns="" xmlns:a16="http://schemas.microsoft.com/office/drawing/2014/main" id="{A9F9DC22-B471-4D77-BEFB-F65E9986F4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017000" y="0"/>
              <a:ext cx="3175000" cy="2057400"/>
            </a:xfrm>
            <a:prstGeom prst="rect">
              <a:avLst/>
            </a:prstGeom>
          </p:spPr>
        </p:pic>
        <p:pic>
          <p:nvPicPr>
            <p:cNvPr id="9" name="图片 8">
              <a:extLst>
                <a:ext uri="{FF2B5EF4-FFF2-40B4-BE49-F238E27FC236}">
                  <a16:creationId xmlns="" xmlns:a16="http://schemas.microsoft.com/office/drawing/2014/main" id="{46CBEC2A-F461-47CF-8502-9C90145393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702800" y="4800600"/>
              <a:ext cx="2489200" cy="2057400"/>
            </a:xfrm>
            <a:prstGeom prst="rect">
              <a:avLst/>
            </a:prstGeom>
          </p:spPr>
        </p:pic>
      </p:grpSp>
    </p:spTree>
    <p:extLst>
      <p:ext uri="{BB962C8B-B14F-4D97-AF65-F5344CB8AC3E}">
        <p14:creationId xmlns:p14="http://schemas.microsoft.com/office/powerpoint/2010/main" val="418396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105" y="2288328"/>
            <a:ext cx="5377138" cy="192650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1667" l="2773" r="99261">
                        <a14:foregroundMark x1="20702" y1="30833" x2="22366" y2="72500"/>
                        <a14:foregroundMark x1="16451" y1="82500" x2="24399" y2="83611"/>
                      </a14:backgroundRemoval>
                    </a14:imgEffect>
                  </a14:imgLayer>
                </a14:imgProps>
              </a:ext>
            </a:extLst>
          </a:blip>
          <a:stretch>
            <a:fillRect/>
          </a:stretch>
        </p:blipFill>
        <p:spPr>
          <a:xfrm>
            <a:off x="585218" y="3570596"/>
            <a:ext cx="5153025" cy="3429000"/>
          </a:xfrm>
          <a:prstGeom prst="rect">
            <a:avLst/>
          </a:prstGeom>
        </p:spPr>
      </p:pic>
      <p:sp>
        <p:nvSpPr>
          <p:cNvPr id="10" name="Rectangle 9"/>
          <p:cNvSpPr/>
          <p:nvPr/>
        </p:nvSpPr>
        <p:spPr>
          <a:xfrm>
            <a:off x="5847425" y="2288329"/>
            <a:ext cx="2606722" cy="870957"/>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TRUY</a:t>
            </a:r>
            <a:endParaRPr lang="en-US" sz="6000" b="1" dirty="0">
              <a:solidFill>
                <a:schemeClr val="bg1"/>
              </a:solidFill>
              <a:latin typeface="+mj-lt"/>
            </a:endParaRPr>
          </a:p>
        </p:txBody>
      </p:sp>
      <p:sp>
        <p:nvSpPr>
          <p:cNvPr id="11" name="Rectangle 10"/>
          <p:cNvSpPr/>
          <p:nvPr/>
        </p:nvSpPr>
        <p:spPr>
          <a:xfrm>
            <a:off x="8970407" y="2288328"/>
            <a:ext cx="2254156" cy="8709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TÌM </a:t>
            </a:r>
            <a:endParaRPr lang="en-US" sz="6000" b="1" dirty="0">
              <a:solidFill>
                <a:schemeClr val="bg1"/>
              </a:solidFill>
              <a:latin typeface="+mj-lt"/>
            </a:endParaRPr>
          </a:p>
        </p:txBody>
      </p:sp>
      <p:sp>
        <p:nvSpPr>
          <p:cNvPr id="12" name="Rectangle 11"/>
          <p:cNvSpPr/>
          <p:nvPr/>
        </p:nvSpPr>
        <p:spPr>
          <a:xfrm>
            <a:off x="5847425" y="3506093"/>
            <a:ext cx="2606722" cy="8709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mj-lt"/>
              </a:rPr>
              <a:t>TỤC</a:t>
            </a:r>
            <a:endParaRPr lang="en-US" sz="6000" b="1" dirty="0">
              <a:solidFill>
                <a:srgbClr val="FF0000"/>
              </a:solidFill>
              <a:latin typeface="+mj-lt"/>
            </a:endParaRPr>
          </a:p>
        </p:txBody>
      </p:sp>
      <p:sp>
        <p:nvSpPr>
          <p:cNvPr id="13" name="Rectangle 12"/>
          <p:cNvSpPr/>
          <p:nvPr/>
        </p:nvSpPr>
        <p:spPr>
          <a:xfrm>
            <a:off x="8970407" y="3506092"/>
            <a:ext cx="2254156" cy="8709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NGỮ</a:t>
            </a:r>
            <a:endParaRPr lang="en-US" sz="6000" b="1" dirty="0">
              <a:solidFill>
                <a:schemeClr val="bg1"/>
              </a:solidFill>
              <a:latin typeface="+mj-lt"/>
            </a:endParaRPr>
          </a:p>
        </p:txBody>
      </p:sp>
    </p:spTree>
    <p:extLst>
      <p:ext uri="{BB962C8B-B14F-4D97-AF65-F5344CB8AC3E}">
        <p14:creationId xmlns:p14="http://schemas.microsoft.com/office/powerpoint/2010/main" val="1412931601"/>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4">
            <a:extLst>
              <a:ext uri="{FF2B5EF4-FFF2-40B4-BE49-F238E27FC236}">
                <a16:creationId xmlns="" xmlns:a16="http://schemas.microsoft.com/office/drawing/2014/main" id="{D118E5BE-43B1-48DD-865D-922DD64CF0C2}"/>
              </a:ext>
            </a:extLst>
          </p:cNvPr>
          <p:cNvSpPr/>
          <p:nvPr/>
        </p:nvSpPr>
        <p:spPr>
          <a:xfrm>
            <a:off x="1966356" y="2145236"/>
            <a:ext cx="8302217" cy="2813129"/>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498502" y="2297633"/>
            <a:ext cx="7237926" cy="2554545"/>
          </a:xfrm>
          <a:prstGeom prst="rect">
            <a:avLst/>
          </a:prstGeom>
        </p:spPr>
        <p:txBody>
          <a:bodyPr wrap="square">
            <a:spAutoFit/>
          </a:bodyPr>
          <a:lstStyle/>
          <a:p>
            <a:pPr algn="just">
              <a:spcAft>
                <a:spcPts val="0"/>
              </a:spcAft>
            </a:pPr>
            <a:r>
              <a:rPr lang="vi-VN"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Ẩn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 là biện pháp tu từ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sự vật hiện tượng này bằng tên sự vật hiện tượng khác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nét tương đồng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nó, nhằm làm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sức gợi hình, gợi cảm cho sự diễn đạt.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矩形: 圆角 23">
            <a:extLst>
              <a:ext uri="{FF2B5EF4-FFF2-40B4-BE49-F238E27FC236}">
                <a16:creationId xmlns="" xmlns:a16="http://schemas.microsoft.com/office/drawing/2014/main" id="{FEAE8E73-C86B-47A7-B19D-507D201416B0}"/>
              </a:ext>
            </a:extLst>
          </p:cNvPr>
          <p:cNvSpPr/>
          <p:nvPr/>
        </p:nvSpPr>
        <p:spPr>
          <a:xfrm>
            <a:off x="4879853" y="668130"/>
            <a:ext cx="2475222" cy="684151"/>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smtClean="0">
                <a:latin typeface="+mj-lt"/>
              </a:rPr>
              <a:t>ẨN DỤ</a:t>
            </a:r>
            <a:endParaRPr lang="zh-CN" altLang="en-US" sz="3200" b="1" dirty="0">
              <a:latin typeface="+mj-lt"/>
            </a:endParaRPr>
          </a:p>
        </p:txBody>
      </p: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23">
            <a:extLst>
              <a:ext uri="{FF2B5EF4-FFF2-40B4-BE49-F238E27FC236}">
                <a16:creationId xmlns="" xmlns:a16="http://schemas.microsoft.com/office/drawing/2014/main" id="{FEAE8E73-C86B-47A7-B19D-507D201416B0}"/>
              </a:ext>
            </a:extLst>
          </p:cNvPr>
          <p:cNvSpPr/>
          <p:nvPr/>
        </p:nvSpPr>
        <p:spPr>
          <a:xfrm>
            <a:off x="4326661" y="562278"/>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43064" y="551550"/>
            <a:ext cx="4920748" cy="1321511"/>
          </a:xfrm>
          <a:prstGeom prst="rect">
            <a:avLst/>
          </a:prstGeom>
        </p:spPr>
      </p:pic>
      <p:sp>
        <p:nvSpPr>
          <p:cNvPr id="11" name="Cloud Callout 10"/>
          <p:cNvSpPr/>
          <p:nvPr/>
        </p:nvSpPr>
        <p:spPr>
          <a:xfrm rot="437580">
            <a:off x="1248434" y="1564918"/>
            <a:ext cx="3921612" cy="260053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35534" y="1700012"/>
            <a:ext cx="3347412" cy="2246769"/>
          </a:xfrm>
          <a:prstGeom prst="rect">
            <a:avLst/>
          </a:prstGeom>
        </p:spPr>
        <p:txBody>
          <a:bodyPr wrap="square">
            <a:spAutoFit/>
          </a:bodyPr>
          <a:lstStyle/>
          <a:p>
            <a:pPr algn="ctr">
              <a:spcAft>
                <a:spcPts val="750"/>
              </a:spcAft>
            </a:pPr>
            <a:r>
              <a:rPr lang="en-US" sz="2700" b="1" dirty="0" err="1" smtClean="0">
                <a:solidFill>
                  <a:srgbClr val="FF0000"/>
                </a:solidFill>
                <a:latin typeface="Times New Roman" panose="02020603050405020304" pitchFamily="18" charset="0"/>
                <a:ea typeface="Calibri" panose="020F0502020204030204" pitchFamily="34" charset="0"/>
              </a:rPr>
              <a:t>Cô</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giáo</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nhận</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xét</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rằng</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tớ</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đã</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để</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sai</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vị</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trí</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của</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các</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dấu</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câu</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Các</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bạn</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chỉnh</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sửa</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lại</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giúp</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mình</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nhé</a:t>
            </a:r>
            <a:r>
              <a:rPr lang="en-US" sz="2700" b="1" dirty="0" smtClean="0">
                <a:solidFill>
                  <a:srgbClr val="FF0000"/>
                </a:solidFill>
                <a:latin typeface="Times New Roman" panose="02020603050405020304" pitchFamily="18" charset="0"/>
                <a:ea typeface="Calibri" panose="020F0502020204030204" pitchFamily="34" charset="0"/>
              </a:rPr>
              <a:t>!</a:t>
            </a:r>
            <a:endParaRPr lang="en-US" sz="2700" dirty="0">
              <a:solidFill>
                <a:prstClr val="black"/>
              </a:solidFill>
              <a:latin typeface="Times New Roman" panose="02020603050405020304" pitchFamily="18" charset="0"/>
              <a:ea typeface="Calibri" panose="020F0502020204030204" pitchFamily="34" charset="0"/>
            </a:endParaRPr>
          </a:p>
        </p:txBody>
      </p:sp>
      <p:pic>
        <p:nvPicPr>
          <p:cNvPr id="13" name="图片 3">
            <a:extLst>
              <a:ext uri="{FF2B5EF4-FFF2-40B4-BE49-F238E27FC236}">
                <a16:creationId xmlns="" xmlns:a16="http://schemas.microsoft.com/office/drawing/2014/main" id="{8FB39BFE-555C-4B0C-9403-0A1298F0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19" y="3604445"/>
            <a:ext cx="3253555" cy="3253555"/>
          </a:xfrm>
          <a:prstGeom prst="rect">
            <a:avLst/>
          </a:prstGeom>
        </p:spPr>
      </p:pic>
      <p:sp>
        <p:nvSpPr>
          <p:cNvPr id="14" name="Rectangle 13"/>
          <p:cNvSpPr/>
          <p:nvPr/>
        </p:nvSpPr>
        <p:spPr>
          <a:xfrm>
            <a:off x="5319243" y="1818354"/>
            <a:ext cx="5626972" cy="1338828"/>
          </a:xfrm>
          <a:prstGeom prst="rect">
            <a:avLst/>
          </a:prstGeom>
          <a:ln w="28575">
            <a:solidFill>
              <a:srgbClr val="3D8748"/>
            </a:solidFill>
          </a:ln>
        </p:spPr>
        <p:txBody>
          <a:bodyPr wrap="square">
            <a:spAutoFit/>
          </a:bodyPr>
          <a:lstStyle/>
          <a:p>
            <a:pPr algn="just">
              <a:spcAft>
                <a:spcPts val="750"/>
              </a:spcAft>
            </a:pP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sp>
        <p:nvSpPr>
          <p:cNvPr id="15" name="矩形: 圆角 4">
            <a:extLst>
              <a:ext uri="{FF2B5EF4-FFF2-40B4-BE49-F238E27FC236}">
                <a16:creationId xmlns="" xmlns:a16="http://schemas.microsoft.com/office/drawing/2014/main" id="{D118E5BE-43B1-48DD-865D-922DD64CF0C2}"/>
              </a:ext>
            </a:extLst>
          </p:cNvPr>
          <p:cNvSpPr/>
          <p:nvPr/>
        </p:nvSpPr>
        <p:spPr>
          <a:xfrm>
            <a:off x="5323775" y="4379958"/>
            <a:ext cx="5622440" cy="1462169"/>
          </a:xfrm>
          <a:prstGeom prst="roundRect">
            <a:avLst>
              <a:gd name="adj" fmla="val 5101"/>
            </a:avLst>
          </a:prstGeom>
          <a:solidFill>
            <a:schemeClr val="accent6">
              <a:lumMod val="60000"/>
              <a:lumOff val="40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5323775" y="4428875"/>
            <a:ext cx="5622440" cy="1338828"/>
          </a:xfrm>
          <a:prstGeom prst="rect">
            <a:avLst/>
          </a:prstGeom>
          <a:ln w="28575" cmpd="dbl">
            <a:no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ầu</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da.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 xmlns:a16="http://schemas.microsoft.com/office/drawing/2014/main" id="{5A716459-8E3A-41CD-A0E8-B4DA092A027F}"/>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437958" y="3172799"/>
            <a:ext cx="1389542" cy="1389542"/>
          </a:xfrm>
          <a:prstGeom prst="rect">
            <a:avLst/>
          </a:prstGeom>
        </p:spPr>
      </p:pic>
      <p:sp>
        <p:nvSpPr>
          <p:cNvPr id="18" name="文本框 1">
            <a:extLst>
              <a:ext uri="{FF2B5EF4-FFF2-40B4-BE49-F238E27FC236}">
                <a16:creationId xmlns="" xmlns:a16="http://schemas.microsoft.com/office/drawing/2014/main" id="{1C2152B0-485E-4790-B35E-32F86CB3FD2C}"/>
              </a:ext>
            </a:extLst>
          </p:cNvPr>
          <p:cNvSpPr txBox="1"/>
          <p:nvPr/>
        </p:nvSpPr>
        <p:spPr>
          <a:xfrm>
            <a:off x="983303" y="618639"/>
            <a:ext cx="2892138" cy="707886"/>
          </a:xfrm>
          <a:prstGeom prst="rect">
            <a:avLst/>
          </a:prstGeom>
          <a:noFill/>
        </p:spPr>
        <p:txBody>
          <a:bodyPr wrap="none" rtlCol="0">
            <a:spAutoFit/>
          </a:bodyPr>
          <a:lstStyle/>
          <a:p>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13332246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1C2152B0-485E-4790-B35E-32F86CB3FD2C}"/>
              </a:ext>
            </a:extLst>
          </p:cNvPr>
          <p:cNvSpPr txBox="1"/>
          <p:nvPr/>
        </p:nvSpPr>
        <p:spPr>
          <a:xfrm>
            <a:off x="1369696" y="701246"/>
            <a:ext cx="2892138" cy="707886"/>
          </a:xfrm>
          <a:prstGeom prst="rect">
            <a:avLst/>
          </a:prstGeom>
          <a:noFill/>
        </p:spPr>
        <p:txBody>
          <a:bodyPr wrap="none" rtlCol="0">
            <a:spAutoFit/>
          </a:bodyPr>
          <a:lstStyle/>
          <a:p>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iconfont-11899-5651474">
            <a:extLst>
              <a:ext uri="{FF2B5EF4-FFF2-40B4-BE49-F238E27FC236}">
                <a16:creationId xmlns="" xmlns:a16="http://schemas.microsoft.com/office/drawing/2014/main" id="{E8F89414-D9D2-4578-9ADB-C79C2E7DBACE}"/>
              </a:ext>
            </a:extLst>
          </p:cNvPr>
          <p:cNvSpPr/>
          <p:nvPr/>
        </p:nvSpPr>
        <p:spPr>
          <a:xfrm>
            <a:off x="10620824" y="1258355"/>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 xmlns:a16="http://schemas.microsoft.com/office/drawing/2014/main" id="{794014CB-A747-450C-8849-9BAB4FC43B60}"/>
              </a:ext>
            </a:extLst>
          </p:cNvPr>
          <p:cNvGrpSpPr/>
          <p:nvPr/>
        </p:nvGrpSpPr>
        <p:grpSpPr>
          <a:xfrm>
            <a:off x="1369696" y="1700011"/>
            <a:ext cx="9497880" cy="4330724"/>
            <a:chOff x="1369696" y="3923029"/>
            <a:chExt cx="4709043" cy="2107706"/>
          </a:xfrm>
        </p:grpSpPr>
        <p:sp>
          <p:nvSpPr>
            <p:cNvPr id="22" name="矩形: 圆角 21">
              <a:extLst>
                <a:ext uri="{FF2B5EF4-FFF2-40B4-BE49-F238E27FC236}">
                  <a16:creationId xmlns=""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6" name="椭圆 25">
                <a:extLst>
                  <a:ext uri="{FF2B5EF4-FFF2-40B4-BE49-F238E27FC236}">
                    <a16:creationId xmlns=""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 xmlns:a16="http://schemas.microsoft.com/office/drawing/2014/main" id="{E1056CE3-7320-4B20-8832-5FE7E5DACCE3}"/>
                </a:ext>
              </a:extLst>
            </p:cNvPr>
            <p:cNvGrpSpPr/>
            <p:nvPr/>
          </p:nvGrpSpPr>
          <p:grpSpPr>
            <a:xfrm>
              <a:off x="3974213" y="4247506"/>
              <a:ext cx="400111" cy="400111"/>
              <a:chOff x="1897375" y="4489982"/>
              <a:chExt cx="400111" cy="400111"/>
            </a:xfrm>
          </p:grpSpPr>
          <p:sp>
            <p:nvSpPr>
              <p:cNvPr id="32" name="椭圆 31">
                <a:extLst>
                  <a:ext uri="{FF2B5EF4-FFF2-40B4-BE49-F238E27FC236}">
                    <a16:creationId xmlns="" xmlns:a16="http://schemas.microsoft.com/office/drawing/2014/main" id="{F1A6B4E8-1FB3-4176-885C-97C95B6AEFCA}"/>
                  </a:ext>
                </a:extLst>
              </p:cNvPr>
              <p:cNvSpPr/>
              <p:nvPr/>
            </p:nvSpPr>
            <p:spPr>
              <a:xfrm>
                <a:off x="1897375"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 xmlns:a16="http://schemas.microsoft.com/office/drawing/2014/main" id="{32800A14-478A-466C-ADA8-DF1F217D7983}"/>
                  </a:ext>
                </a:extLst>
              </p:cNvPr>
              <p:cNvSpPr txBox="1"/>
              <p:nvPr/>
            </p:nvSpPr>
            <p:spPr>
              <a:xfrm>
                <a:off x="1946997"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 xmlns:a16="http://schemas.microsoft.com/office/drawing/2014/main" id="{16C4A521-C814-45CC-B2F7-9861E12F3D0E}"/>
                </a:ext>
              </a:extLst>
            </p:cNvPr>
            <p:cNvGrpSpPr/>
            <p:nvPr/>
          </p:nvGrpSpPr>
          <p:grpSpPr>
            <a:xfrm>
              <a:off x="1428026" y="5275270"/>
              <a:ext cx="400111" cy="400111"/>
              <a:chOff x="1546886" y="4527146"/>
              <a:chExt cx="400111" cy="400111"/>
            </a:xfrm>
          </p:grpSpPr>
          <p:sp>
            <p:nvSpPr>
              <p:cNvPr id="38" name="椭圆 37">
                <a:extLst>
                  <a:ext uri="{FF2B5EF4-FFF2-40B4-BE49-F238E27FC236}">
                    <a16:creationId xmlns="" xmlns:a16="http://schemas.microsoft.com/office/drawing/2014/main" id="{16E4497F-8345-481C-90D9-7F069309F0DF}"/>
                  </a:ext>
                </a:extLst>
              </p:cNvPr>
              <p:cNvSpPr/>
              <p:nvPr/>
            </p:nvSpPr>
            <p:spPr>
              <a:xfrm>
                <a:off x="1546886" y="4527146"/>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a:extLst>
                  <a:ext uri="{FF2B5EF4-FFF2-40B4-BE49-F238E27FC236}">
                    <a16:creationId xmlns="" xmlns:a16="http://schemas.microsoft.com/office/drawing/2014/main" id="{94084F81-FAD5-4341-B0A8-26A0378B6A5A}"/>
                  </a:ext>
                </a:extLst>
              </p:cNvPr>
              <p:cNvSpPr txBox="1"/>
              <p:nvPr/>
            </p:nvSpPr>
            <p:spPr>
              <a:xfrm>
                <a:off x="161830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03</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42" name="组合 41">
              <a:extLst>
                <a:ext uri="{FF2B5EF4-FFF2-40B4-BE49-F238E27FC236}">
                  <a16:creationId xmlns="" xmlns:a16="http://schemas.microsoft.com/office/drawing/2014/main" id="{422323B8-35DE-4DCC-B5F5-6D9B873B44D1}"/>
                </a:ext>
              </a:extLst>
            </p:cNvPr>
            <p:cNvGrpSpPr/>
            <p:nvPr/>
          </p:nvGrpSpPr>
          <p:grpSpPr>
            <a:xfrm>
              <a:off x="3975029" y="5275270"/>
              <a:ext cx="400111" cy="400111"/>
              <a:chOff x="1898191" y="4527146"/>
              <a:chExt cx="400111" cy="400111"/>
            </a:xfrm>
          </p:grpSpPr>
          <p:sp>
            <p:nvSpPr>
              <p:cNvPr id="43" name="椭圆 42">
                <a:extLst>
                  <a:ext uri="{FF2B5EF4-FFF2-40B4-BE49-F238E27FC236}">
                    <a16:creationId xmlns="" xmlns:a16="http://schemas.microsoft.com/office/drawing/2014/main" id="{E63D8F60-CDA5-48D9-8D74-BEFB81B9DFB0}"/>
                  </a:ext>
                </a:extLst>
              </p:cNvPr>
              <p:cNvSpPr/>
              <p:nvPr/>
            </p:nvSpPr>
            <p:spPr>
              <a:xfrm>
                <a:off x="1898191" y="4527146"/>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a:extLst>
                  <a:ext uri="{FF2B5EF4-FFF2-40B4-BE49-F238E27FC236}">
                    <a16:creationId xmlns="" xmlns:a16="http://schemas.microsoft.com/office/drawing/2014/main" id="{3544374A-73BE-47C7-AA4E-1ACC28310CB6}"/>
                  </a:ext>
                </a:extLst>
              </p:cNvPr>
              <p:cNvSpPr txBox="1"/>
              <p:nvPr/>
            </p:nvSpPr>
            <p:spPr>
              <a:xfrm>
                <a:off x="195161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04</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4" name="Rectangle 33"/>
          <p:cNvSpPr/>
          <p:nvPr/>
        </p:nvSpPr>
        <p:spPr>
          <a:xfrm>
            <a:off x="2388344" y="1861725"/>
            <a:ext cx="4140106" cy="2308324"/>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pháp</a:t>
            </a:r>
            <a:r>
              <a:rPr lang="en-US" sz="2400" dirty="0" smtClean="0">
                <a:solidFill>
                  <a:prstClr val="black"/>
                </a:solidFill>
                <a:latin typeface="Times New Roman" panose="02020603050405020304" pitchFamily="18" charset="0"/>
                <a:cs typeface="Times New Roman" panose="02020603050405020304" pitchFamily="18" charset="0"/>
              </a:rPr>
              <a:t> dung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rõ</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văn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bản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một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cấu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pháp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bằng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t>
            </a:r>
            <a:r>
              <a:rPr lang="en-US" sz="2400" dirty="0" err="1" smtClean="0">
                <a:solidFill>
                  <a:prstClr val="black"/>
                </a:solidFill>
                <a:latin typeface="Times New Roman" panose="02020603050405020304" pitchFamily="18" charset="0"/>
                <a:cs typeface="Times New Roman" panose="02020603050405020304" pitchFamily="18" charset="0"/>
              </a:rPr>
              <a:t>anh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388344" y="4500693"/>
            <a:ext cx="4140106" cy="1200329"/>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Tác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hiểu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rõ</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tránh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gây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hiểu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nhầm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7429865" y="1805758"/>
            <a:ext cx="3190959" cy="1938992"/>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biểu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sắc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về</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nghĩa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về</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tư</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tưởng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độ</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viết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7554064" y="4533820"/>
            <a:ext cx="3190959" cy="830997"/>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Hiện</a:t>
            </a:r>
            <a:r>
              <a:rPr lang="en-US" sz="2400" dirty="0" smtClean="0">
                <a:solidFill>
                  <a:prstClr val="black"/>
                </a:solidFill>
                <a:latin typeface="Times New Roman" panose="02020603050405020304" pitchFamily="18" charset="0"/>
                <a:cs typeface="Times New Roman" panose="02020603050405020304" pitchFamily="18" charset="0"/>
              </a:rPr>
              <a:t> nay, </a:t>
            </a:r>
            <a:r>
              <a:rPr lang="en-US" sz="2400" dirty="0" err="1" smtClean="0">
                <a:solidFill>
                  <a:prstClr val="black"/>
                </a:solidFill>
                <a:latin typeface="Times New Roman" panose="02020603050405020304" pitchFamily="18" charset="0"/>
                <a:cs typeface="Times New Roman" panose="02020603050405020304" pitchFamily="18" charset="0"/>
              </a:rPr>
              <a:t>tiếng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Việt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sử</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11 </a:t>
            </a:r>
            <a:r>
              <a:rPr lang="en-US" sz="2400" dirty="0" err="1" smtClean="0">
                <a:solidFill>
                  <a:prstClr val="black"/>
                </a:solidFill>
                <a:latin typeface="Times New Roman" panose="02020603050405020304" pitchFamily="18" charset="0"/>
                <a:cs typeface="Times New Roman" panose="02020603050405020304" pitchFamily="18" charset="0"/>
              </a:rPr>
              <a:t>dấu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7750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3">
            <a:extLst>
              <a:ext uri="{FF2B5EF4-FFF2-40B4-BE49-F238E27FC236}">
                <a16:creationId xmlns="" xmlns:a16="http://schemas.microsoft.com/office/drawing/2014/main" id="{FEAE8E73-C86B-47A7-B19D-507D201416B0}"/>
              </a:ext>
            </a:extLst>
          </p:cNvPr>
          <p:cNvSpPr/>
          <p:nvPr/>
        </p:nvSpPr>
        <p:spPr>
          <a:xfrm>
            <a:off x="852553" y="2135793"/>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prstClr val="white"/>
                </a:solidFill>
                <a:latin typeface="Times New Roman" panose="02020603050405020304" pitchFamily="18" charset="0"/>
                <a:cs typeface="Times New Roman" panose="02020603050405020304" pitchFamily="18" charset="0"/>
              </a:rPr>
              <a:t>1</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705763" y="1916293"/>
            <a:ext cx="4334428" cy="954107"/>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để</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dấu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tài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liệu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sách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dẫn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矩形: 圆角 23">
            <a:extLst>
              <a:ext uri="{FF2B5EF4-FFF2-40B4-BE49-F238E27FC236}">
                <a16:creationId xmlns="" xmlns:a16="http://schemas.microsoft.com/office/drawing/2014/main" id="{FEAE8E73-C86B-47A7-B19D-507D201416B0}"/>
              </a:ext>
            </a:extLst>
          </p:cNvPr>
          <p:cNvSpPr/>
          <p:nvPr/>
        </p:nvSpPr>
        <p:spPr>
          <a:xfrm>
            <a:off x="852553" y="3872295"/>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3</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705763" y="3652795"/>
            <a:ext cx="4334428" cy="1815882"/>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Đóng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khung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riêng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phẩm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chú</a:t>
            </a:r>
            <a:r>
              <a:rPr lang="en-US" sz="2800" dirty="0" smtClean="0">
                <a:solidFill>
                  <a:prstClr val="black"/>
                </a:solidFill>
                <a:latin typeface="Times New Roman" panose="02020603050405020304" pitchFamily="18" charset="0"/>
                <a:cs typeface="Times New Roman" panose="02020603050405020304" pitchFamily="18" charset="0"/>
              </a:rPr>
              <a:t> ý, hay </a:t>
            </a:r>
            <a:r>
              <a:rPr lang="en-US" sz="2800" dirty="0" err="1" smtClean="0">
                <a:solidFill>
                  <a:prstClr val="black"/>
                </a:solidFill>
                <a:latin typeface="Times New Roman" panose="02020603050405020304" pitchFamily="18" charset="0"/>
                <a:cs typeface="Times New Roman" panose="02020603050405020304" pitchFamily="18" charset="0"/>
              </a:rPr>
              <a:t>biểu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nghĩa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biệt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矩形: 圆角 23">
            <a:extLst>
              <a:ext uri="{FF2B5EF4-FFF2-40B4-BE49-F238E27FC236}">
                <a16:creationId xmlns="" xmlns:a16="http://schemas.microsoft.com/office/drawing/2014/main" id="{FEAE8E73-C86B-47A7-B19D-507D201416B0}"/>
              </a:ext>
            </a:extLst>
          </p:cNvPr>
          <p:cNvSpPr/>
          <p:nvPr/>
        </p:nvSpPr>
        <p:spPr>
          <a:xfrm>
            <a:off x="6400800" y="2125060"/>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2</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254010" y="1905560"/>
            <a:ext cx="4334428" cy="954107"/>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Trích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dẫn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nói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theo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5" name="矩形: 圆角 23">
            <a:extLst>
              <a:ext uri="{FF2B5EF4-FFF2-40B4-BE49-F238E27FC236}">
                <a16:creationId xmlns="" xmlns:a16="http://schemas.microsoft.com/office/drawing/2014/main" id="{FEAE8E73-C86B-47A7-B19D-507D201416B0}"/>
              </a:ext>
            </a:extLst>
          </p:cNvPr>
          <p:cNvSpPr/>
          <p:nvPr/>
        </p:nvSpPr>
        <p:spPr>
          <a:xfrm>
            <a:off x="6400800" y="3861562"/>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prstClr val="white"/>
                </a:solidFill>
                <a:latin typeface="Times New Roman" panose="02020603050405020304" pitchFamily="18" charset="0"/>
                <a:cs typeface="Times New Roman" panose="02020603050405020304" pitchFamily="18" charset="0"/>
              </a:rPr>
              <a:t>4</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254010" y="3694906"/>
            <a:ext cx="4334428" cy="1384995"/>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hợp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đứng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sau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dấu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chấm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矩形: 圆角 23">
            <a:extLst>
              <a:ext uri="{FF2B5EF4-FFF2-40B4-BE49-F238E27FC236}">
                <a16:creationId xmlns="" xmlns:a16="http://schemas.microsoft.com/office/drawing/2014/main" id="{FEAE8E73-C86B-47A7-B19D-507D201416B0}"/>
              </a:ext>
            </a:extLst>
          </p:cNvPr>
          <p:cNvSpPr/>
          <p:nvPr/>
        </p:nvSpPr>
        <p:spPr>
          <a:xfrm>
            <a:off x="3003325" y="579595"/>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40068" y="530852"/>
            <a:ext cx="5800246" cy="1517937"/>
          </a:xfrm>
          <a:prstGeom prst="rect">
            <a:avLst/>
          </a:prstGeom>
        </p:spPr>
      </p:pic>
    </p:spTree>
    <p:extLst>
      <p:ext uri="{BB962C8B-B14F-4D97-AF65-F5344CB8AC3E}">
        <p14:creationId xmlns:p14="http://schemas.microsoft.com/office/powerpoint/2010/main" val="38639814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p:bldP spid="29" grpId="0" animBg="1"/>
      <p:bldP spid="30" grpId="0"/>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50121" y="758408"/>
            <a:ext cx="2156296"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nvGrpSpPr>
          <p:cNvPr id="11" name="组合 44">
            <a:extLst>
              <a:ext uri="{FF2B5EF4-FFF2-40B4-BE49-F238E27FC236}">
                <a16:creationId xmlns="" xmlns:a16="http://schemas.microsoft.com/office/drawing/2014/main" id="{794014CB-A747-450C-8849-9BAB4FC43B60}"/>
              </a:ext>
            </a:extLst>
          </p:cNvPr>
          <p:cNvGrpSpPr/>
          <p:nvPr/>
        </p:nvGrpSpPr>
        <p:grpSpPr>
          <a:xfrm>
            <a:off x="1506168" y="1689364"/>
            <a:ext cx="9497880" cy="4330724"/>
            <a:chOff x="1369696" y="3923029"/>
            <a:chExt cx="4709043" cy="2107706"/>
          </a:xfrm>
        </p:grpSpPr>
        <p:sp>
          <p:nvSpPr>
            <p:cNvPr id="12" name="矩形: 圆角 21">
              <a:extLst>
                <a:ext uri="{FF2B5EF4-FFF2-40B4-BE49-F238E27FC236}">
                  <a16:creationId xmlns=""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8">
              <a:extLst>
                <a:ext uri="{FF2B5EF4-FFF2-40B4-BE49-F238E27FC236}">
                  <a16:creationId xmlns=""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3" name="椭圆 25">
                <a:extLst>
                  <a:ext uri="{FF2B5EF4-FFF2-40B4-BE49-F238E27FC236}">
                    <a16:creationId xmlns=""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4" name="文本框 26">
                <a:extLst>
                  <a:ext uri="{FF2B5EF4-FFF2-40B4-BE49-F238E27FC236}">
                    <a16:creationId xmlns=""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14" name="组合 30">
              <a:extLst>
                <a:ext uri="{FF2B5EF4-FFF2-40B4-BE49-F238E27FC236}">
                  <a16:creationId xmlns="" xmlns:a16="http://schemas.microsoft.com/office/drawing/2014/main" id="{E1056CE3-7320-4B20-8832-5FE7E5DACCE3}"/>
                </a:ext>
              </a:extLst>
            </p:cNvPr>
            <p:cNvGrpSpPr/>
            <p:nvPr/>
          </p:nvGrpSpPr>
          <p:grpSpPr>
            <a:xfrm>
              <a:off x="3661331" y="4247506"/>
              <a:ext cx="400111" cy="400111"/>
              <a:chOff x="1584493" y="4489982"/>
              <a:chExt cx="400111" cy="400111"/>
            </a:xfrm>
          </p:grpSpPr>
          <p:sp>
            <p:nvSpPr>
              <p:cNvPr id="21" name="椭圆 31">
                <a:extLst>
                  <a:ext uri="{FF2B5EF4-FFF2-40B4-BE49-F238E27FC236}">
                    <a16:creationId xmlns="" xmlns:a16="http://schemas.microsoft.com/office/drawing/2014/main" id="{F1A6B4E8-1FB3-4176-885C-97C95B6AEFCA}"/>
                  </a:ext>
                </a:extLst>
              </p:cNvPr>
              <p:cNvSpPr/>
              <p:nvPr/>
            </p:nvSpPr>
            <p:spPr>
              <a:xfrm>
                <a:off x="1584493"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32">
                <a:extLst>
                  <a:ext uri="{FF2B5EF4-FFF2-40B4-BE49-F238E27FC236}">
                    <a16:creationId xmlns="" xmlns:a16="http://schemas.microsoft.com/office/drawing/2014/main" id="{32800A14-478A-466C-ADA8-DF1F217D7983}"/>
                  </a:ext>
                </a:extLst>
              </p:cNvPr>
              <p:cNvSpPr txBox="1"/>
              <p:nvPr/>
            </p:nvSpPr>
            <p:spPr>
              <a:xfrm>
                <a:off x="1634115"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 name="Rectangle 2"/>
          <p:cNvSpPr/>
          <p:nvPr/>
        </p:nvSpPr>
        <p:spPr>
          <a:xfrm>
            <a:off x="2478474" y="2224075"/>
            <a:ext cx="3407171" cy="954107"/>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“Lan đi du học. Mọi người đều nhớ nó</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p:txBody>
      </p:sp>
      <p:sp>
        <p:nvSpPr>
          <p:cNvPr id="25" name="Rectangle 24"/>
          <p:cNvSpPr/>
          <p:nvPr/>
        </p:nvSpPr>
        <p:spPr>
          <a:xfrm>
            <a:off x="6954344" y="2097299"/>
            <a:ext cx="3949661" cy="1815882"/>
          </a:xfrm>
          <a:prstGeom prst="rect">
            <a:avLst/>
          </a:prstGeom>
        </p:spPr>
        <p:txBody>
          <a:bodyPr wrap="square">
            <a:spAutoFit/>
          </a:bodyPr>
          <a:lstStyle/>
          <a:p>
            <a:pPr algn="just"/>
            <a:r>
              <a:rPr lang="vi-VN" sz="2800" dirty="0" smtClean="0">
                <a:solidFill>
                  <a:srgbClr val="001A33"/>
                </a:solidFill>
                <a:latin typeface="Times New Roman" panose="02020603050405020304" pitchFamily="18" charset="0"/>
              </a:rPr>
              <a:t>– </a:t>
            </a:r>
            <a:r>
              <a:rPr lang="vi-VN" sz="2800" dirty="0">
                <a:solidFill>
                  <a:srgbClr val="001A33"/>
                </a:solidFill>
                <a:latin typeface="Times New Roman" panose="02020603050405020304" pitchFamily="18" charset="0"/>
              </a:rPr>
              <a:t>“Tập thể dục là hoạt động thể chất của cơ thể. Nó giúp ta rèn luyện sức khỏe tốt”. </a:t>
            </a:r>
          </a:p>
        </p:txBody>
      </p:sp>
      <p:sp>
        <p:nvSpPr>
          <p:cNvPr id="4" name="Rectangle 3"/>
          <p:cNvSpPr/>
          <p:nvPr/>
        </p:nvSpPr>
        <p:spPr>
          <a:xfrm>
            <a:off x="1934737" y="3663091"/>
            <a:ext cx="39509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Từ “nó” sử dụng trong câu là để chỉ người, và đảm nhiệm vai trò bổ ngữ cho động từ “nhớ” đi liền trước nó.</a:t>
            </a:r>
          </a:p>
        </p:txBody>
      </p:sp>
      <p:sp>
        <p:nvSpPr>
          <p:cNvPr id="26" name="Rectangle 25"/>
          <p:cNvSpPr/>
          <p:nvPr/>
        </p:nvSpPr>
        <p:spPr>
          <a:xfrm>
            <a:off x="4713667" y="2708984"/>
            <a:ext cx="682582"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3460179" y="3069593"/>
            <a:ext cx="957002" cy="957002"/>
          </a:xfrm>
          <a:prstGeom prst="rect">
            <a:avLst/>
          </a:prstGeom>
        </p:spPr>
      </p:pic>
      <p:sp>
        <p:nvSpPr>
          <p:cNvPr id="28" name="Rectangle 27"/>
          <p:cNvSpPr/>
          <p:nvPr/>
        </p:nvSpPr>
        <p:spPr>
          <a:xfrm>
            <a:off x="6915421" y="4375549"/>
            <a:ext cx="394742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smtClean="0">
                <a:solidFill>
                  <a:srgbClr val="001A33"/>
                </a:solidFill>
                <a:latin typeface="Times New Roman" panose="02020603050405020304" pitchFamily="18" charset="0"/>
              </a:rPr>
              <a:t>Từ </a:t>
            </a:r>
            <a:r>
              <a:rPr lang="vi-VN" sz="2800" dirty="0">
                <a:solidFill>
                  <a:srgbClr val="001A33"/>
                </a:solidFill>
                <a:latin typeface="Times New Roman" panose="02020603050405020304" pitchFamily="18" charset="0"/>
              </a:rPr>
              <a:t>“nó” là để chỉ hành động, và đảm nhiệm vai trò chủ ngữ trong câu</a:t>
            </a:r>
          </a:p>
        </p:txBody>
      </p:sp>
      <p:sp>
        <p:nvSpPr>
          <p:cNvPr id="29" name="Rectangle 28"/>
          <p:cNvSpPr/>
          <p:nvPr/>
        </p:nvSpPr>
        <p:spPr>
          <a:xfrm>
            <a:off x="6915421" y="3028057"/>
            <a:ext cx="682582" cy="360609"/>
          </a:xfrm>
          <a:prstGeom prst="rect">
            <a:avLst/>
          </a:prstGeom>
          <a:solidFill>
            <a:srgbClr val="CF4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a:t>
            </a:r>
            <a:r>
              <a:rPr lang="en-US" sz="2800" b="1" dirty="0" err="1" smtClean="0">
                <a:solidFill>
                  <a:prstClr val="white"/>
                </a:solidFill>
                <a:latin typeface="Times New Roman" panose="02020603050405020304" pitchFamily="18" charset="0"/>
                <a:cs typeface="Times New Roman" panose="02020603050405020304" pitchFamily="18" charset="0"/>
              </a:rPr>
              <a:t>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457870" y="3822085"/>
            <a:ext cx="957002" cy="957002"/>
          </a:xfrm>
          <a:prstGeom prst="rect">
            <a:avLst/>
          </a:prstGeom>
        </p:spPr>
      </p:pic>
    </p:spTree>
    <p:extLst>
      <p:ext uri="{BB962C8B-B14F-4D97-AF65-F5344CB8AC3E}">
        <p14:creationId xmlns:p14="http://schemas.microsoft.com/office/powerpoint/2010/main" val="162278983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4" grpId="0" animBg="1"/>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54169" y="745174"/>
            <a:ext cx="2156296"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1766820" y="2030892"/>
            <a:ext cx="8976575" cy="3323987"/>
          </a:xfrm>
          <a:prstGeom prst="rect">
            <a:avLst/>
          </a:prstGeom>
        </p:spPr>
        <p:txBody>
          <a:bodyPr wrap="square">
            <a:spAutoFit/>
          </a:bodyPr>
          <a:lstStyle/>
          <a:p>
            <a:pPr algn="just">
              <a:lnSpc>
                <a:spcPct val="150000"/>
              </a:lnSpc>
            </a:pP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Đại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là</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dùng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trỏ</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người</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sự</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vật</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hoạt</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động</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tính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chất</a:t>
            </a:r>
            <a:r>
              <a:rPr lang="en-US" sz="2800" dirty="0" smtClean="0">
                <a:solidFill>
                  <a:srgbClr val="001A33"/>
                </a:solidFill>
                <a:latin typeface="Times New Roman" panose="02020603050405020304" pitchFamily="18" charset="0"/>
                <a:cs typeface="Times New Roman" panose="02020603050405020304" pitchFamily="18" charset="0"/>
              </a:rPr>
              <a:t>…</a:t>
            </a:r>
            <a:r>
              <a:rPr lang="en-US" sz="2800" dirty="0" err="1" smtClean="0">
                <a:solidFill>
                  <a:srgbClr val="001A33"/>
                </a:solidFill>
                <a:latin typeface="Times New Roman" panose="02020603050405020304" pitchFamily="18" charset="0"/>
                <a:cs typeface="Times New Roman" panose="02020603050405020304" pitchFamily="18" charset="0"/>
              </a:rPr>
              <a:t>được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nói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đến</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trong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một</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tình</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huống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nhất</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định</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của</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lời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nói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hoặc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dùng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hỏi</a:t>
            </a:r>
            <a:r>
              <a:rPr lang="en-US" sz="2800" dirty="0" smtClean="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Đại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có</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thể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đảm</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nhiệm</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các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vai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trò</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ngữ</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pháp</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chủ</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vị</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trong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câu</a:t>
            </a:r>
            <a:r>
              <a:rPr lang="en-US" sz="2800" dirty="0" smtClean="0">
                <a:solidFill>
                  <a:srgbClr val="001A33"/>
                </a:solidFill>
                <a:latin typeface="Times New Roman" panose="02020603050405020304" pitchFamily="18" charset="0"/>
                <a:cs typeface="Times New Roman" panose="02020603050405020304" pitchFamily="18" charset="0"/>
              </a:rPr>
              <a:t>, hay </a:t>
            </a:r>
            <a:r>
              <a:rPr lang="en-US" sz="2800" b="1" dirty="0" err="1" smtClean="0">
                <a:solidFill>
                  <a:srgbClr val="001A33"/>
                </a:solidFill>
                <a:latin typeface="Times New Roman" panose="02020603050405020304" pitchFamily="18" charset="0"/>
                <a:cs typeface="Times New Roman" panose="02020603050405020304" pitchFamily="18" charset="0"/>
              </a:rPr>
              <a:t>phụ</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của</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danh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động</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tính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endParaRPr lang="vi-VN" sz="2800" b="1"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8220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9814" y="534272"/>
            <a:ext cx="10793166" cy="5815013"/>
          </a:xfrm>
          <a:prstGeom prst="rect">
            <a:avLst/>
          </a:prstGeom>
        </p:spPr>
      </p:pic>
    </p:spTree>
    <p:extLst>
      <p:ext uri="{BB962C8B-B14F-4D97-AF65-F5344CB8AC3E}">
        <p14:creationId xmlns:p14="http://schemas.microsoft.com/office/powerpoint/2010/main" val="33613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46388" y="2406798"/>
          <a:ext cx="9842322" cy="3557154"/>
        </p:xfrm>
        <a:graphic>
          <a:graphicData uri="http://schemas.openxmlformats.org/drawingml/2006/table">
            <a:tbl>
              <a:tblPr firstRow="1" bandRow="1">
                <a:tableStyleId>{5940675A-B579-460E-94D1-54222C63F5DA}</a:tableStyleId>
              </a:tblPr>
              <a:tblGrid>
                <a:gridCol w="2501364"/>
                <a:gridCol w="3400022"/>
                <a:gridCol w="3940936"/>
              </a:tblGrid>
              <a:tr h="928830">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thứ</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thứ</a:t>
                      </a:r>
                      <a:r>
                        <a:rPr lang="en-US" sz="3200" b="1" baseline="0" dirty="0" smtClean="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1314162">
                <a:tc>
                  <a:txBody>
                    <a:bodyPr/>
                    <a:lstStyle/>
                    <a:p>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r>
              <a:tr h="1314162">
                <a:tc>
                  <a:txBody>
                    <a:bodyPr/>
                    <a:lstStyle/>
                    <a:p>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3" name="矩形: 圆角 23">
            <a:extLst>
              <a:ext uri="{FF2B5EF4-FFF2-40B4-BE49-F238E27FC236}">
                <a16:creationId xmlns="" xmlns:a16="http://schemas.microsoft.com/office/drawing/2014/main" id="{FEAE8E73-C86B-47A7-B19D-507D201416B0}"/>
              </a:ext>
            </a:extLst>
          </p:cNvPr>
          <p:cNvSpPr/>
          <p:nvPr/>
        </p:nvSpPr>
        <p:spPr>
          <a:xfrm>
            <a:off x="2964688" y="721262"/>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523365" y="785656"/>
            <a:ext cx="4855895" cy="1252149"/>
          </a:xfrm>
          <a:prstGeom prst="rect">
            <a:avLst/>
          </a:prstGeom>
        </p:spPr>
      </p:pic>
      <p:sp>
        <p:nvSpPr>
          <p:cNvPr id="5" name="Rectangle 4"/>
          <p:cNvSpPr/>
          <p:nvPr/>
        </p:nvSpPr>
        <p:spPr>
          <a:xfrm>
            <a:off x="3992447" y="3474637"/>
            <a:ext cx="2936383" cy="584775"/>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Tôi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tao</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tớ</a:t>
            </a:r>
            <a:r>
              <a:rPr lang="en-US" sz="3200" dirty="0" smtClean="0">
                <a:solidFill>
                  <a:prstClr val="black"/>
                </a:solidFill>
                <a:latin typeface="Times New Roman" panose="02020603050405020304" pitchFamily="18" charset="0"/>
                <a:cs typeface="Times New Roman" panose="02020603050405020304" pitchFamily="18" charset="0"/>
              </a:rPr>
              <a:t>, ta…</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63661" y="4782680"/>
            <a:ext cx="3065169"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tôi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ta,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tớ</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7263686" y="3474637"/>
            <a:ext cx="3758482"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Nó</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hắn</a:t>
            </a:r>
            <a:r>
              <a:rPr lang="en-US" sz="3200" dirty="0" smtClean="0">
                <a:solidFill>
                  <a:prstClr val="black"/>
                </a:solidFill>
                <a:latin typeface="Times New Roman" panose="02020603050405020304" pitchFamily="18" charset="0"/>
                <a:cs typeface="Times New Roman" panose="02020603050405020304" pitchFamily="18" charset="0"/>
              </a:rPr>
              <a:t>, y, </a:t>
            </a:r>
            <a:r>
              <a:rPr lang="en-US" sz="3200" dirty="0" err="1" smtClean="0">
                <a:solidFill>
                  <a:prstClr val="black"/>
                </a:solidFill>
                <a:latin typeface="Times New Roman" panose="02020603050405020304" pitchFamily="18" charset="0"/>
                <a:cs typeface="Times New Roman" panose="02020603050405020304" pitchFamily="18" charset="0"/>
              </a:rPr>
              <a:t>cô</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ấy</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anh</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ấy</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63687" y="4782680"/>
            <a:ext cx="3758482"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họ</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hắn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nó</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1182" y="2252370"/>
            <a:ext cx="5029636" cy="2353260"/>
          </a:xfrm>
          <a:prstGeom prst="rect">
            <a:avLst/>
          </a:prstGeom>
        </p:spPr>
      </p:pic>
    </p:spTree>
    <p:extLst>
      <p:ext uri="{BB962C8B-B14F-4D97-AF65-F5344CB8AC3E}">
        <p14:creationId xmlns:p14="http://schemas.microsoft.com/office/powerpoint/2010/main" val="37938261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1</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矩形: 圆角 4">
            <a:extLst>
              <a:ext uri="{FF2B5EF4-FFF2-40B4-BE49-F238E27FC236}">
                <a16:creationId xmlns="" xmlns:a16="http://schemas.microsoft.com/office/drawing/2014/main" id="{D118E5BE-43B1-48DD-865D-922DD64CF0C2}"/>
              </a:ext>
            </a:extLst>
          </p:cNvPr>
          <p:cNvSpPr/>
          <p:nvPr/>
        </p:nvSpPr>
        <p:spPr>
          <a:xfrm>
            <a:off x="1116351" y="1514171"/>
            <a:ext cx="5065508" cy="4616173"/>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116351" y="1792190"/>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6351" y="3422962"/>
            <a:ext cx="4923841"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116351" y="4776653"/>
            <a:ext cx="5065508"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6503160" y="1514171"/>
            <a:ext cx="4831542" cy="458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95814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683" y="284045"/>
            <a:ext cx="6423974" cy="4751980"/>
          </a:xfrm>
          <a:prstGeom prst="rect">
            <a:avLst/>
          </a:prstGeom>
        </p:spPr>
      </p:pic>
      <p:pic>
        <p:nvPicPr>
          <p:cNvPr id="7" name="Picture 6"/>
          <p:cNvPicPr>
            <a:picLocks noChangeAspect="1"/>
          </p:cNvPicPr>
          <p:nvPr/>
        </p:nvPicPr>
        <p:blipFill>
          <a:blip r:embed="rId3"/>
          <a:stretch>
            <a:fillRect/>
          </a:stretch>
        </p:blipFill>
        <p:spPr>
          <a:xfrm>
            <a:off x="1926741" y="4870247"/>
            <a:ext cx="8327858" cy="2139881"/>
          </a:xfrm>
          <a:prstGeom prst="rect">
            <a:avLst/>
          </a:prstGeom>
        </p:spPr>
      </p:pic>
    </p:spTree>
    <p:extLst>
      <p:ext uri="{BB962C8B-B14F-4D97-AF65-F5344CB8AC3E}">
        <p14:creationId xmlns:p14="http://schemas.microsoft.com/office/powerpoint/2010/main" val="1474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3877058"/>
              </p:ext>
            </p:extLst>
          </p:nvPr>
        </p:nvGraphicFramePr>
        <p:xfrm>
          <a:off x="1210612" y="1828801"/>
          <a:ext cx="9994008" cy="3341209"/>
        </p:xfrm>
        <a:graphic>
          <a:graphicData uri="http://schemas.openxmlformats.org/drawingml/2006/table">
            <a:tbl>
              <a:tblPr firstRow="1" bandRow="1">
                <a:tableStyleId>{5940675A-B579-460E-94D1-54222C63F5DA}</a:tableStyleId>
              </a:tblPr>
              <a:tblGrid>
                <a:gridCol w="3331336">
                  <a:extLst>
                    <a:ext uri="{9D8B030D-6E8A-4147-A177-3AD203B41FA5}">
                      <a16:colId xmlns="" xmlns:a16="http://schemas.microsoft.com/office/drawing/2014/main" val="1493303710"/>
                    </a:ext>
                  </a:extLst>
                </a:gridCol>
                <a:gridCol w="3331336">
                  <a:extLst>
                    <a:ext uri="{9D8B030D-6E8A-4147-A177-3AD203B41FA5}">
                      <a16:colId xmlns="" xmlns:a16="http://schemas.microsoft.com/office/drawing/2014/main" val="2794980390"/>
                    </a:ext>
                  </a:extLst>
                </a:gridCol>
                <a:gridCol w="3331336">
                  <a:extLst>
                    <a:ext uri="{9D8B030D-6E8A-4147-A177-3AD203B41FA5}">
                      <a16:colId xmlns="" xmlns:a16="http://schemas.microsoft.com/office/drawing/2014/main" val="1629440920"/>
                    </a:ext>
                  </a:extLst>
                </a:gridCol>
              </a:tblGrid>
              <a:tr h="811369">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3</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 xmlns:a16="http://schemas.microsoft.com/office/drawing/2014/main" val="1996672060"/>
                  </a:ext>
                </a:extLst>
              </a:tr>
              <a:tr h="370840">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"bình minh vàng" </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"vầng trăng bạc" </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Nêu tác dụng của biện pháp tu từ đó</a:t>
                      </a:r>
                      <a:r>
                        <a:rPr lang="en-US" sz="3200" dirty="0">
                          <a:effectLst/>
                          <a:latin typeface="Times New Roman" panose="02020603050405020304" pitchFamily="18" charset="0"/>
                          <a:ea typeface="Calibri" panose="020F0502020204030204" pitchFamily="34" charset="0"/>
                        </a:rPr>
                        <a:t>.</a:t>
                      </a:r>
                    </a:p>
                    <a:p>
                      <a:pPr algn="ctr"/>
                      <a:endParaRPr lang="en-US" sz="3200" dirty="0"/>
                    </a:p>
                  </a:txBody>
                  <a:tcPr>
                    <a:solidFill>
                      <a:schemeClr val="bg1"/>
                    </a:solidFill>
                  </a:tcPr>
                </a:tc>
                <a:extLst>
                  <a:ext uri="{0D108BD9-81ED-4DB2-BD59-A6C34878D82A}">
                    <a16:rowId xmlns="" xmlns:a16="http://schemas.microsoft.com/office/drawing/2014/main" val="1711873156"/>
                  </a:ext>
                </a:extLst>
              </a:tr>
            </a:tbl>
          </a:graphicData>
        </a:graphic>
      </p:graphicFrame>
    </p:spTree>
    <p:extLst>
      <p:ext uri="{BB962C8B-B14F-4D97-AF65-F5344CB8AC3E}">
        <p14:creationId xmlns:p14="http://schemas.microsoft.com/office/powerpoint/2010/main" val="40251842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20263" y="1460141"/>
            <a:ext cx="3253257" cy="2068670"/>
          </a:xfrm>
          <a:prstGeom prst="rect">
            <a:avLst/>
          </a:prstGeom>
        </p:spPr>
      </p:pic>
      <p:pic>
        <p:nvPicPr>
          <p:cNvPr id="3" name="Picture 2"/>
          <p:cNvPicPr>
            <a:picLocks noChangeAspect="1"/>
          </p:cNvPicPr>
          <p:nvPr/>
        </p:nvPicPr>
        <p:blipFill>
          <a:blip r:embed="rId4"/>
          <a:stretch>
            <a:fillRect/>
          </a:stretch>
        </p:blipFill>
        <p:spPr>
          <a:xfrm>
            <a:off x="6780548" y="1460141"/>
            <a:ext cx="3473181" cy="2068670"/>
          </a:xfrm>
          <a:prstGeom prst="rect">
            <a:avLst/>
          </a:prstGeom>
        </p:spPr>
      </p:pic>
      <p:sp>
        <p:nvSpPr>
          <p:cNvPr id="6" name="矩形: 圆角 23">
            <a:extLst>
              <a:ext uri="{FF2B5EF4-FFF2-40B4-BE49-F238E27FC236}">
                <a16:creationId xmlns="" xmlns:a16="http://schemas.microsoft.com/office/drawing/2014/main" id="{FEAE8E73-C86B-47A7-B19D-507D201416B0}"/>
              </a:ext>
            </a:extLst>
          </p:cNvPr>
          <p:cNvSpPr/>
          <p:nvPr/>
        </p:nvSpPr>
        <p:spPr>
          <a:xfrm>
            <a:off x="238259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latin typeface="Times New Roman" panose="02020603050405020304" pitchFamily="18" charset="0"/>
                <a:cs typeface="Times New Roman" panose="02020603050405020304" pitchFamily="18" charset="0"/>
              </a:rPr>
              <a:t>Bình</a:t>
            </a:r>
            <a:r>
              <a:rPr lang="en-US" altLang="zh-CN" sz="2800" b="1" dirty="0" smtClean="0">
                <a:latin typeface="Times New Roman" panose="02020603050405020304" pitchFamily="18" charset="0"/>
                <a:cs typeface="Times New Roman" panose="02020603050405020304" pitchFamily="18" charset="0"/>
              </a:rPr>
              <a:t> minh </a:t>
            </a:r>
            <a:r>
              <a:rPr lang="en-US" altLang="zh-CN" sz="2800" b="1" dirty="0" err="1" smtClean="0">
                <a:latin typeface="Times New Roman" panose="02020603050405020304" pitchFamily="18" charset="0"/>
                <a:cs typeface="Times New Roman" panose="02020603050405020304" pitchFamily="18" charset="0"/>
              </a:rPr>
              <a:t>vàng</a:t>
            </a:r>
            <a:endParaRPr lang="zh-CN" altLang="en-US" sz="2800" b="1" dirty="0">
              <a:latin typeface="Times New Roman" panose="02020603050405020304" pitchFamily="18" charset="0"/>
              <a:cs typeface="Times New Roman" panose="02020603050405020304" pitchFamily="18" charset="0"/>
            </a:endParaRPr>
          </a:p>
        </p:txBody>
      </p:sp>
      <p:sp>
        <p:nvSpPr>
          <p:cNvPr id="7" name="矩形: 圆角 23">
            <a:extLst>
              <a:ext uri="{FF2B5EF4-FFF2-40B4-BE49-F238E27FC236}">
                <a16:creationId xmlns="" xmlns:a16="http://schemas.microsoft.com/office/drawing/2014/main" id="{FEAE8E73-C86B-47A7-B19D-507D201416B0}"/>
              </a:ext>
            </a:extLst>
          </p:cNvPr>
          <p:cNvSpPr/>
          <p:nvPr/>
        </p:nvSpPr>
        <p:spPr>
          <a:xfrm>
            <a:off x="710690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latin typeface="Times New Roman" panose="02020603050405020304" pitchFamily="18" charset="0"/>
                <a:cs typeface="Times New Roman" panose="02020603050405020304" pitchFamily="18" charset="0"/>
              </a:rPr>
              <a:t>Vầng</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trăng</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bạc</a:t>
            </a:r>
            <a:endParaRPr lang="zh-CN" altLang="en-US" sz="2800" b="1" dirty="0">
              <a:latin typeface="Times New Roman" panose="02020603050405020304" pitchFamily="18" charset="0"/>
              <a:cs typeface="Times New Roman" panose="02020603050405020304" pitchFamily="18" charset="0"/>
            </a:endParaRPr>
          </a:p>
        </p:txBody>
      </p:sp>
      <p:pic>
        <p:nvPicPr>
          <p:cNvPr id="9" name="Picture 8" descr="A picture containing text, clipart&#10;&#10;Description automatically generated">
            <a:extLst>
              <a:ext uri="{FF2B5EF4-FFF2-40B4-BE49-F238E27FC236}">
                <a16:creationId xmlns:a16="http://schemas.microsoft.com/office/drawing/2014/main" xmlns=""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620324" flipV="1">
            <a:off x="1331211" y="3807677"/>
            <a:ext cx="1049079" cy="803649"/>
          </a:xfrm>
          <a:prstGeom prst="rect">
            <a:avLst/>
          </a:prstGeom>
          <a:effectLst>
            <a:softEdge rad="127000"/>
          </a:effectLst>
        </p:spPr>
      </p:pic>
      <p:sp>
        <p:nvSpPr>
          <p:cNvPr id="10" name="Rectangle 9"/>
          <p:cNvSpPr/>
          <p:nvPr/>
        </p:nvSpPr>
        <p:spPr>
          <a:xfrm>
            <a:off x="1280362" y="4512437"/>
            <a:ext cx="4689966" cy="954107"/>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p:txBody>
      </p:sp>
      <p:sp>
        <p:nvSpPr>
          <p:cNvPr id="11" name="矩形: 圆角 4">
            <a:extLst>
              <a:ext uri="{FF2B5EF4-FFF2-40B4-BE49-F238E27FC236}">
                <a16:creationId xmlns="" xmlns:a16="http://schemas.microsoft.com/office/drawing/2014/main" id="{D118E5BE-43B1-48DD-865D-922DD64CF0C2}"/>
              </a:ext>
            </a:extLst>
          </p:cNvPr>
          <p:cNvSpPr/>
          <p:nvPr/>
        </p:nvSpPr>
        <p:spPr>
          <a:xfrm>
            <a:off x="1053448" y="5598358"/>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280362" y="5593359"/>
            <a:ext cx="4689966" cy="954107"/>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quý</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giá</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mỗi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khoảnh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khắc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thời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gian</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6554439" y="4467606"/>
            <a:ext cx="4689966" cy="954107"/>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trăng</a:t>
            </a:r>
            <a:endParaRPr lang="en-US" sz="2800" dirty="0">
              <a:latin typeface="Times New Roman" panose="02020603050405020304" pitchFamily="18" charset="0"/>
              <a:cs typeface="Times New Roman" panose="02020603050405020304" pitchFamily="18" charset="0"/>
            </a:endParaRPr>
          </a:p>
        </p:txBody>
      </p:sp>
      <p:sp>
        <p:nvSpPr>
          <p:cNvPr id="14" name="矩形: 圆角 4">
            <a:extLst>
              <a:ext uri="{FF2B5EF4-FFF2-40B4-BE49-F238E27FC236}">
                <a16:creationId xmlns="" xmlns:a16="http://schemas.microsoft.com/office/drawing/2014/main" id="{D118E5BE-43B1-48DD-865D-922DD64CF0C2}"/>
              </a:ext>
            </a:extLst>
          </p:cNvPr>
          <p:cNvSpPr/>
          <p:nvPr/>
        </p:nvSpPr>
        <p:spPr>
          <a:xfrm>
            <a:off x="6327525" y="5553527"/>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554439" y="5548528"/>
            <a:ext cx="4689966" cy="954107"/>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Vầng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trăng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mĩ</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lệ</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hóa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lấp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lánh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như</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chiếc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đĩa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bạc</a:t>
            </a:r>
            <a:endParaRPr lang="en-US" sz="2800" dirty="0">
              <a:latin typeface="Times New Roman" panose="02020603050405020304" pitchFamily="18" charset="0"/>
              <a:cs typeface="Times New Roman" panose="02020603050405020304" pitchFamily="18" charset="0"/>
            </a:endParaRPr>
          </a:p>
        </p:txBody>
      </p:sp>
      <p:pic>
        <p:nvPicPr>
          <p:cNvPr id="16" name="Picture 15" descr="A picture containing text, clipart&#10;&#10;Description automatically generated">
            <a:extLst>
              <a:ext uri="{FF2B5EF4-FFF2-40B4-BE49-F238E27FC236}">
                <a16:creationId xmlns:a16="http://schemas.microsoft.com/office/drawing/2014/main" xmlns=""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36991">
            <a:off x="9986945" y="3755295"/>
            <a:ext cx="1049079" cy="853832"/>
          </a:xfrm>
          <a:prstGeom prst="rect">
            <a:avLst/>
          </a:prstGeom>
          <a:effectLst>
            <a:softEdge rad="127000"/>
          </a:effectLst>
        </p:spPr>
      </p:pic>
    </p:spTree>
    <p:extLst>
      <p:ext uri="{BB962C8B-B14F-4D97-AF65-F5344CB8AC3E}">
        <p14:creationId xmlns:p14="http://schemas.microsoft.com/office/powerpoint/2010/main" val="28160033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p:bldP spid="13"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7074" y="1822186"/>
            <a:ext cx="3253257" cy="2068670"/>
          </a:xfrm>
          <a:prstGeom prst="rect">
            <a:avLst/>
          </a:prstGeom>
        </p:spPr>
      </p:pic>
      <p:pic>
        <p:nvPicPr>
          <p:cNvPr id="3" name="Picture 2"/>
          <p:cNvPicPr>
            <a:picLocks noChangeAspect="1"/>
          </p:cNvPicPr>
          <p:nvPr/>
        </p:nvPicPr>
        <p:blipFill>
          <a:blip r:embed="rId4"/>
          <a:stretch>
            <a:fillRect/>
          </a:stretch>
        </p:blipFill>
        <p:spPr>
          <a:xfrm>
            <a:off x="1177074" y="4081167"/>
            <a:ext cx="3253257" cy="2068670"/>
          </a:xfrm>
          <a:prstGeom prst="rect">
            <a:avLst/>
          </a:prstGeom>
        </p:spPr>
      </p:pic>
      <p:sp>
        <p:nvSpPr>
          <p:cNvPr id="7" name="矩形: 圆角 23">
            <a:extLst>
              <a:ext uri="{FF2B5EF4-FFF2-40B4-BE49-F238E27FC236}">
                <a16:creationId xmlns="" xmlns:a16="http://schemas.microsoft.com/office/drawing/2014/main" id="{FEAE8E73-C86B-47A7-B19D-507D201416B0}"/>
              </a:ext>
            </a:extLst>
          </p:cNvPr>
          <p:cNvSpPr/>
          <p:nvPr/>
        </p:nvSpPr>
        <p:spPr>
          <a:xfrm>
            <a:off x="6815471" y="180308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prstClr val="white"/>
                </a:solidFill>
                <a:latin typeface="Times New Roman" panose="02020603050405020304" pitchFamily="18" charset="0"/>
                <a:cs typeface="Times New Roman" panose="02020603050405020304" pitchFamily="18" charset="0"/>
              </a:rPr>
              <a:t>BPTT ẨN DỤ</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Freeform 5"/>
          <p:cNvSpPr>
            <a:spLocks/>
          </p:cNvSpPr>
          <p:nvPr/>
        </p:nvSpPr>
        <p:spPr bwMode="auto">
          <a:xfrm>
            <a:off x="4752661" y="2084495"/>
            <a:ext cx="417511" cy="394358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3D8748"/>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8" name="矩形: 圆角 4">
            <a:extLst>
              <a:ext uri="{FF2B5EF4-FFF2-40B4-BE49-F238E27FC236}">
                <a16:creationId xmlns="" xmlns:a16="http://schemas.microsoft.com/office/drawing/2014/main" id="{D118E5BE-43B1-48DD-865D-922DD64CF0C2}"/>
              </a:ext>
            </a:extLst>
          </p:cNvPr>
          <p:cNvSpPr/>
          <p:nvPr/>
        </p:nvSpPr>
        <p:spPr>
          <a:xfrm>
            <a:off x="5817140" y="2634634"/>
            <a:ext cx="5065508" cy="339344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817140" y="2912652"/>
            <a:ext cx="5065508" cy="3108543"/>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dậy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236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3</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8" name="矩形: 圆角 4">
            <a:extLst>
              <a:ext uri="{FF2B5EF4-FFF2-40B4-BE49-F238E27FC236}">
                <a16:creationId xmlns="" xmlns:a16="http://schemas.microsoft.com/office/drawing/2014/main" id="{D118E5BE-43B1-48DD-865D-922DD64CF0C2}"/>
              </a:ext>
            </a:extLst>
          </p:cNvPr>
          <p:cNvSpPr/>
          <p:nvPr/>
        </p:nvSpPr>
        <p:spPr>
          <a:xfrm>
            <a:off x="5615189" y="1920979"/>
            <a:ext cx="5267459" cy="4115122"/>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5666704" y="1942673"/>
            <a:ext cx="5164427" cy="4093428"/>
          </a:xfrm>
          <a:prstGeom prst="rect">
            <a:avLst/>
          </a:prstGeom>
        </p:spPr>
        <p:txBody>
          <a:bodyPr wrap="square">
            <a:spAutoFit/>
          </a:bodyPr>
          <a:lstStyle/>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Hình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ảnh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tả</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thực</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hành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động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em</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bé</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sà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vào</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lòng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mẹ</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nhiều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lần</a:t>
            </a:r>
            <a:r>
              <a:rPr lang="en-US" sz="2600" dirty="0" smtClean="0">
                <a:solidFill>
                  <a:prstClr val="black"/>
                </a:solidFill>
                <a:latin typeface="Times New Roman" panose="02020603050405020304" pitchFamily="18" charset="0"/>
                <a:cs typeface="Times New Roman" panose="02020603050405020304" pitchFamily="18" charset="0"/>
              </a:rPr>
              <a:t>.</a:t>
            </a:r>
          </a:p>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Hình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ảnh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biểu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tượng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những</a:t>
            </a:r>
            <a:r>
              <a:rPr lang="en-US" sz="2600" dirty="0" smtClean="0">
                <a:solidFill>
                  <a:prstClr val="black"/>
                </a:solidFill>
                <a:latin typeface="Times New Roman" panose="02020603050405020304" pitchFamily="18" charset="0"/>
                <a:cs typeface="Times New Roman" panose="02020603050405020304" pitchFamily="18" charset="0"/>
              </a:rPr>
              <a:t> con </a:t>
            </a:r>
            <a:r>
              <a:rPr lang="en-US" sz="2600" dirty="0" err="1" smtClean="0">
                <a:solidFill>
                  <a:prstClr val="black"/>
                </a:solidFill>
                <a:latin typeface="Times New Roman" panose="02020603050405020304" pitchFamily="18" charset="0"/>
                <a:cs typeface="Times New Roman" panose="02020603050405020304" pitchFamily="18" charset="0"/>
              </a:rPr>
              <a:t>sóng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nối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tiếp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nhau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rPr>
              <a:t>đuổi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theo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nhau</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lan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xa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trên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mặt</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đại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dương</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bao</a:t>
            </a:r>
            <a:r>
              <a:rPr lang="en-US" sz="2600" dirty="0">
                <a:solidFill>
                  <a:srgbClr val="000000"/>
                </a:solidFill>
                <a:latin typeface="Times New Roman" panose="02020603050405020304" pitchFamily="18" charset="0"/>
                <a:ea typeface="Calibri" panose="020F0502020204030204" pitchFamily="34" charset="0"/>
              </a:rPr>
              <a:t> la </a:t>
            </a:r>
            <a:r>
              <a:rPr lang="en-US" sz="2600" dirty="0" err="1">
                <a:solidFill>
                  <a:srgbClr val="000000"/>
                </a:solidFill>
                <a:latin typeface="Times New Roman" panose="02020603050405020304" pitchFamily="18" charset="0"/>
                <a:ea typeface="Calibri" panose="020F0502020204030204" pitchFamily="34" charset="0"/>
              </a:rPr>
              <a:t>rôi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vỗ</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vào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bờ</a:t>
            </a:r>
            <a:r>
              <a:rPr lang="en-US" sz="2600" dirty="0">
                <a:solidFill>
                  <a:srgbClr val="000000"/>
                </a:solidFill>
                <a:latin typeface="Times New Roman" panose="02020603050405020304" pitchFamily="18" charset="0"/>
                <a:ea typeface="Calibri" panose="020F0502020204030204" pitchFamily="34" charset="0"/>
              </a:rPr>
              <a:t> </a:t>
            </a:r>
            <a:r>
              <a:rPr lang="en-US" sz="2600" dirty="0" err="1" smtClean="0">
                <a:solidFill>
                  <a:srgbClr val="000000"/>
                </a:solidFill>
                <a:latin typeface="Times New Roman" panose="02020603050405020304" pitchFamily="18" charset="0"/>
                <a:ea typeface="Calibri" panose="020F0502020204030204" pitchFamily="34" charset="0"/>
              </a:rPr>
              <a:t>cát</a:t>
            </a:r>
            <a:endParaRPr lang="en-US" sz="2600" dirty="0" smtClean="0">
              <a:solidFill>
                <a:srgbClr val="000000"/>
              </a:solidFill>
              <a:latin typeface="Times New Roman" panose="02020603050405020304" pitchFamily="18" charset="0"/>
              <a:ea typeface="Calibri" panose="020F0502020204030204" pitchFamily="34" charset="0"/>
            </a:endParaRPr>
          </a:p>
          <a:p>
            <a:pPr algn="just"/>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bé</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chơi</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dịu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dàng</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âu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yếm</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che</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a:t>
            </a:r>
          </a:p>
          <a:p>
            <a:pPr algn="just"/>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nhịp</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9" name="矩形: 圆角 4">
            <a:extLst>
              <a:ext uri="{FF2B5EF4-FFF2-40B4-BE49-F238E27FC236}">
                <a16:creationId xmlns="" xmlns:a16="http://schemas.microsoft.com/office/drawing/2014/main" id="{D118E5BE-43B1-48DD-865D-922DD64CF0C2}"/>
              </a:ext>
            </a:extLst>
          </p:cNvPr>
          <p:cNvSpPr/>
          <p:nvPr/>
        </p:nvSpPr>
        <p:spPr>
          <a:xfrm>
            <a:off x="1086483" y="1920979"/>
            <a:ext cx="4284007" cy="4115122"/>
          </a:xfrm>
          <a:prstGeom prst="roundRect">
            <a:avLst>
              <a:gd name="adj" fmla="val 510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9"/>
          <p:cNvSpPr/>
          <p:nvPr/>
        </p:nvSpPr>
        <p:spPr>
          <a:xfrm>
            <a:off x="1086483" y="1920979"/>
            <a:ext cx="4284007" cy="3831818"/>
          </a:xfrm>
          <a:prstGeom prst="rect">
            <a:avLst/>
          </a:prstGeom>
          <a:ln w="28575" cmpd="dbl">
            <a:noFill/>
          </a:ln>
        </p:spPr>
        <p:txBody>
          <a:bodyPr wrap="square">
            <a:spAutoFit/>
          </a:bodyPr>
          <a:lstStyle/>
          <a:p>
            <a:pPr algn="just"/>
            <a:r>
              <a:rPr lang="en-US" sz="2700" i="1" dirty="0" err="1" smtClean="0">
                <a:solidFill>
                  <a:schemeClr val="bg1"/>
                </a:solidFill>
                <a:latin typeface="Times New Roman" panose="02020603050405020304" pitchFamily="18" charset="0"/>
                <a:ea typeface="Calibri" panose="020F0502020204030204" pitchFamily="34" charset="0"/>
              </a:rPr>
              <a:t>Nhưng</a:t>
            </a:r>
            <a:r>
              <a:rPr lang="en-US" sz="2700" i="1" dirty="0" smtClean="0">
                <a:solidFill>
                  <a:schemeClr val="bg1"/>
                </a:solidFill>
                <a:latin typeface="Times New Roman" panose="02020603050405020304" pitchFamily="18" charset="0"/>
                <a:ea typeface="Calibri" panose="020F0502020204030204" pitchFamily="34" charset="0"/>
              </a:rPr>
              <a:t> con </a:t>
            </a:r>
            <a:r>
              <a:rPr lang="en-US" sz="2700" i="1" dirty="0" err="1" smtClean="0">
                <a:solidFill>
                  <a:schemeClr val="bg1"/>
                </a:solidFill>
                <a:latin typeface="Times New Roman" panose="02020603050405020304" pitchFamily="18" charset="0"/>
                <a:ea typeface="Calibri" panose="020F0502020204030204" pitchFamily="34" charset="0"/>
              </a:rPr>
              <a:t>biết</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trò</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chơi</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khác</a:t>
            </a:r>
            <a:r>
              <a:rPr lang="en-US" sz="2700" i="1" dirty="0" smtClean="0">
                <a:solidFill>
                  <a:schemeClr val="bg1"/>
                </a:solidFill>
                <a:latin typeface="Times New Roman" panose="02020603050405020304" pitchFamily="18" charset="0"/>
                <a:ea typeface="Calibri" panose="020F0502020204030204" pitchFamily="34" charset="0"/>
              </a:rPr>
              <a:t> hay </a:t>
            </a:r>
            <a:r>
              <a:rPr lang="en-US" sz="2700" i="1" dirty="0" err="1" smtClean="0">
                <a:solidFill>
                  <a:schemeClr val="bg1"/>
                </a:solidFill>
                <a:latin typeface="Times New Roman" panose="02020603050405020304" pitchFamily="18" charset="0"/>
                <a:ea typeface="Calibri" panose="020F0502020204030204" pitchFamily="34" charset="0"/>
              </a:rPr>
              <a:t>hơn</a:t>
            </a:r>
            <a:endParaRPr lang="en-US" sz="2700" i="1" dirty="0" smtClean="0">
              <a:solidFill>
                <a:schemeClr val="bg1"/>
              </a:solidFill>
              <a:latin typeface="Times New Roman" panose="02020603050405020304" pitchFamily="18" charset="0"/>
              <a:ea typeface="Calibri" panose="020F0502020204030204" pitchFamily="34" charset="0"/>
            </a:endParaRPr>
          </a:p>
          <a:p>
            <a:pPr algn="just"/>
            <a:r>
              <a:rPr lang="en-US" sz="2700" i="1" dirty="0" smtClean="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sóng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bến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bờ</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kì</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lạ</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mãi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rồi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cười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vang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vỡ</a:t>
            </a:r>
            <a:r>
              <a:rPr lang="en-US" sz="2700" i="1" dirty="0">
                <a:solidFill>
                  <a:schemeClr val="bg1"/>
                </a:solidFill>
                <a:latin typeface="Times New Roman" panose="02020603050405020304" pitchFamily="18" charset="0"/>
                <a:ea typeface="Calibri" panose="020F0502020204030204" pitchFamily="34" charset="0"/>
              </a:rPr>
              <a:t> tan </a:t>
            </a:r>
            <a:r>
              <a:rPr lang="en-US" sz="2700" i="1" dirty="0" err="1">
                <a:solidFill>
                  <a:schemeClr val="bg1"/>
                </a:solidFill>
                <a:latin typeface="Times New Roman" panose="02020603050405020304" pitchFamily="18" charset="0"/>
                <a:ea typeface="Calibri" panose="020F0502020204030204" pitchFamily="34" charset="0"/>
              </a:rPr>
              <a:t>vào</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lòng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smtClean="0">
                <a:solidFill>
                  <a:schemeClr val="bg1"/>
                </a:solidFill>
                <a:latin typeface="Times New Roman" panose="02020603050405020304" pitchFamily="18" charset="0"/>
                <a:ea typeface="Calibri" panose="020F0502020204030204" pitchFamily="34" charset="0"/>
              </a:rPr>
              <a:t>.</a:t>
            </a:r>
          </a:p>
          <a:p>
            <a:pPr algn="just"/>
            <a:r>
              <a:rPr lang="en-US" sz="2700" i="1" dirty="0" err="1" smtClean="0">
                <a:solidFill>
                  <a:schemeClr val="bg1"/>
                </a:solidFill>
                <a:latin typeface="Times New Roman" panose="02020603050405020304" pitchFamily="18" charset="0"/>
                <a:ea typeface="Calibri" panose="020F0502020204030204" pitchFamily="34" charset="0"/>
              </a:rPr>
              <a:t>Và</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không</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ai</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trên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thế</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gian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này</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biết</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mẹ</a:t>
            </a:r>
            <a:r>
              <a:rPr lang="en-US" sz="2700" i="1" dirty="0" smtClean="0">
                <a:solidFill>
                  <a:schemeClr val="bg1"/>
                </a:solidFill>
                <a:latin typeface="Times New Roman" panose="02020603050405020304" pitchFamily="18" charset="0"/>
                <a:ea typeface="Calibri" panose="020F0502020204030204" pitchFamily="34" charset="0"/>
              </a:rPr>
              <a:t> con ta ở </a:t>
            </a:r>
            <a:r>
              <a:rPr lang="en-US" sz="2700" i="1" dirty="0" err="1" smtClean="0">
                <a:solidFill>
                  <a:schemeClr val="bg1"/>
                </a:solidFill>
                <a:latin typeface="Times New Roman" panose="02020603050405020304" pitchFamily="18" charset="0"/>
                <a:ea typeface="Calibri" panose="020F0502020204030204" pitchFamily="34" charset="0"/>
              </a:rPr>
              <a:t>chốn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nào</a:t>
            </a:r>
            <a:r>
              <a:rPr lang="en-US" sz="2700" i="1" dirty="0" smtClean="0">
                <a:solidFill>
                  <a:schemeClr val="bg1"/>
                </a:solidFill>
                <a:latin typeface="Times New Roman" panose="02020603050405020304" pitchFamily="18" charset="0"/>
                <a:ea typeface="Calibri" panose="020F0502020204030204" pitchFamily="34" charset="0"/>
              </a:rPr>
              <a:t>.</a:t>
            </a:r>
            <a:endParaRPr lang="en-US" sz="2700" i="1" dirty="0">
              <a:solidFill>
                <a:schemeClr val="bg1"/>
              </a:solidFill>
              <a:latin typeface="Times New Roman" panose="02020603050405020304" pitchFamily="18" charset="0"/>
              <a:ea typeface="Calibri" panose="020F0502020204030204" pitchFamily="34" charset="0"/>
            </a:endParaRPr>
          </a:p>
        </p:txBody>
      </p:sp>
      <p:sp>
        <p:nvSpPr>
          <p:cNvPr id="2" name="Rectangle 1"/>
          <p:cNvSpPr/>
          <p:nvPr/>
        </p:nvSpPr>
        <p:spPr>
          <a:xfrm>
            <a:off x="1086483" y="3489991"/>
            <a:ext cx="4284007" cy="1384995"/>
          </a:xfrm>
          <a:prstGeom prst="rect">
            <a:avLst/>
          </a:prstGeom>
          <a:ln>
            <a:solidFill>
              <a:srgbClr val="F0B7AE"/>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i="1" dirty="0">
                <a:solidFill>
                  <a:srgbClr val="FF0000"/>
                </a:solidFill>
                <a:latin typeface="Times New Roman" panose="02020603050405020304" pitchFamily="18" charset="0"/>
                <a:ea typeface="Calibri" panose="020F0502020204030204" pitchFamily="34" charset="0"/>
              </a:rPr>
              <a:t>Con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mãi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rồi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sẽ</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cười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vang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vỡ</a:t>
            </a:r>
            <a:r>
              <a:rPr lang="en-US" sz="2800" i="1" dirty="0">
                <a:solidFill>
                  <a:srgbClr val="FF0000"/>
                </a:solidFill>
                <a:latin typeface="Times New Roman" panose="02020603050405020304" pitchFamily="18" charset="0"/>
                <a:ea typeface="Calibri" panose="020F0502020204030204" pitchFamily="34" charset="0"/>
              </a:rPr>
              <a:t> tan </a:t>
            </a:r>
            <a:r>
              <a:rPr lang="en-US" sz="2800" i="1" dirty="0" err="1">
                <a:solidFill>
                  <a:srgbClr val="FF0000"/>
                </a:solidFill>
                <a:latin typeface="Times New Roman" panose="02020603050405020304" pitchFamily="18" charset="0"/>
                <a:ea typeface="Calibri" panose="020F0502020204030204" pitchFamily="34" charset="0"/>
              </a:rPr>
              <a:t>vào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lòng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mẹ</a:t>
            </a:r>
            <a:r>
              <a:rPr lang="en-US" sz="2800" i="1"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59959063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9" grpId="0" animBg="1"/>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4</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9" name="Rectangle 8"/>
          <p:cNvSpPr/>
          <p:nvPr/>
        </p:nvSpPr>
        <p:spPr>
          <a:xfrm>
            <a:off x="2253803" y="1749170"/>
            <a:ext cx="8229599" cy="3697166"/>
          </a:xfrm>
          <a:prstGeom prst="rect">
            <a:avLst/>
          </a:prstGeom>
        </p:spPr>
        <p:txBody>
          <a:bodyPr wrap="square">
            <a:spAutoFit/>
          </a:bodyPr>
          <a:lstStyle/>
          <a:p>
            <a:pPr algn="just">
              <a:lnSpc>
                <a:spcPct val="150000"/>
              </a:lnSpc>
            </a:pP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70AD47">
                    <a:lumMod val="50000"/>
                  </a:srgbClr>
                </a:solidFill>
                <a:latin typeface="Times New Roman" panose="02020603050405020304" pitchFamily="18" charset="0"/>
                <a:ea typeface="Calibri" panose="020F0502020204030204" pitchFamily="34" charset="0"/>
              </a:rPr>
              <a:t>Lời</a:t>
            </a:r>
            <a:r>
              <a:rPr lang="en-US" sz="3200" dirty="0" smtClean="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dẫn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trực</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tiếp</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trong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bài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thơ</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Mây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sóng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em</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bé</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trên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endParaRPr lang="en-US" sz="32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3200" b="1" dirty="0" smtClean="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3200" b="1" dirty="0" err="1" smtClean="0">
                <a:solidFill>
                  <a:srgbClr val="FF0000"/>
                </a:solidFill>
                <a:latin typeface="Times New Roman" panose="02020603050405020304" pitchFamily="18" charset="0"/>
                <a:ea typeface="Calibri" panose="020F0502020204030204" pitchFamily="34" charset="0"/>
              </a:rPr>
              <a:t>Dấu</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được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dùng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để</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đánh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lời</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dẫn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trực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tiếp</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ngoặc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kép</a:t>
            </a:r>
            <a:endParaRPr lang="en-US" sz="3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370538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5</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817576" y="2331232"/>
            <a:ext cx="4029433" cy="3046988"/>
          </a:xfrm>
          <a:prstGeom prst="rect">
            <a:avLst/>
          </a:prstGeom>
        </p:spPr>
        <p:txBody>
          <a:bodyPr wrap="square">
            <a:spAutoFit/>
          </a:bodyPr>
          <a:lstStyle/>
          <a:p>
            <a:pPr algn="just"/>
            <a:r>
              <a:rPr lang="en-US" sz="3200" b="1" dirty="0" smtClean="0">
                <a:solidFill>
                  <a:srgbClr val="000000"/>
                </a:solidFill>
                <a:latin typeface="Times New Roman" panose="02020603050405020304" pitchFamily="18" charset="0"/>
                <a:ea typeface="Calibri" panose="020F0502020204030204" pitchFamily="34" charset="0"/>
              </a:rPr>
              <a:t>- </a:t>
            </a:r>
            <a:r>
              <a:rPr lang="en-US" sz="3200" b="1" dirty="0" err="1" smtClean="0">
                <a:solidFill>
                  <a:srgbClr val="70AD47">
                    <a:lumMod val="50000"/>
                  </a:srgbClr>
                </a:solidFill>
                <a:latin typeface="Times New Roman" panose="02020603050405020304" pitchFamily="18" charset="0"/>
                <a:ea typeface="Calibri" panose="020F0502020204030204" pitchFamily="34" charset="0"/>
              </a:rPr>
              <a:t>Đại</a:t>
            </a:r>
            <a:r>
              <a:rPr lang="en-US" sz="3200" b="1" dirty="0" smtClean="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nhân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xưng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ngôi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thứ</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nhất</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số</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nhiều</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Bọn</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tớ</a:t>
            </a:r>
            <a:r>
              <a:rPr lang="en-US" sz="3200" b="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Đại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này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dùng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để</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chỉ</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ở “</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p>
        </p:txBody>
      </p:sp>
      <p:pic>
        <p:nvPicPr>
          <p:cNvPr id="7" name="Picture 6"/>
          <p:cNvPicPr>
            <a:picLocks noChangeAspect="1"/>
          </p:cNvPicPr>
          <p:nvPr/>
        </p:nvPicPr>
        <p:blipFill>
          <a:blip r:embed="rId3"/>
          <a:stretch>
            <a:fillRect/>
          </a:stretch>
        </p:blipFill>
        <p:spPr>
          <a:xfrm>
            <a:off x="5962917" y="1915601"/>
            <a:ext cx="4584880" cy="3849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1922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6</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1622738" y="1908295"/>
            <a:ext cx="9247031" cy="3970318"/>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smtClean="0">
                <a:solidFill>
                  <a:srgbClr val="000000"/>
                </a:solidFill>
                <a:latin typeface="Times New Roman" panose="02020603050405020304" pitchFamily="18" charset="0"/>
                <a:ea typeface="Calibri" panose="020F0502020204030204" pitchFamily="34" charset="0"/>
              </a:rPr>
              <a:t>- </a:t>
            </a:r>
            <a:r>
              <a:rPr lang="vi-VN" sz="2800" dirty="0" smtClean="0">
                <a:solidFill>
                  <a:srgbClr val="70AD47">
                    <a:lumMod val="50000"/>
                  </a:srgbClr>
                </a:solidFill>
                <a:latin typeface="Times New Roman" panose="02020603050405020304" pitchFamily="18" charset="0"/>
                <a:ea typeface="Calibri" panose="020F0502020204030204" pitchFamily="34" charset="0"/>
              </a:rPr>
              <a:t>Trong </a:t>
            </a:r>
            <a:r>
              <a:rPr lang="vi-VN" sz="2800" dirty="0">
                <a:solidFill>
                  <a:srgbClr val="70AD47">
                    <a:lumMod val="50000"/>
                  </a:srgbClr>
                </a:solidFill>
                <a:latin typeface="Times New Roman" panose="02020603050405020304" pitchFamily="18" charset="0"/>
                <a:ea typeface="Calibri" panose="020F0502020204030204" pitchFamily="34" charset="0"/>
              </a:rPr>
              <a:t>tiếng Việt, ngoài "bọn tớ" còn một số đại từ nhân xưng khác cũng thuộc ngôi thứ nhất số nhiều như "chúng ta", "chúng tôi", "bọn mình", "chúng tớ". </a:t>
            </a:r>
            <a:endParaRPr lang="en-US" sz="2800" dirty="0" smtClean="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2800" dirty="0" smtClean="0">
                <a:solidFill>
                  <a:srgbClr val="70AD47">
                    <a:lumMod val="50000"/>
                  </a:srgbClr>
                </a:solidFill>
                <a:latin typeface="Times New Roman" panose="02020603050405020304" pitchFamily="18" charset="0"/>
                <a:ea typeface="Calibri" panose="020F0502020204030204" pitchFamily="34" charset="0"/>
              </a:rPr>
              <a:t>- </a:t>
            </a:r>
            <a:r>
              <a:rPr lang="vi-VN" sz="2800" dirty="0" smtClean="0">
                <a:solidFill>
                  <a:srgbClr val="70AD47">
                    <a:lumMod val="50000"/>
                  </a:srgbClr>
                </a:solidFill>
                <a:latin typeface="Times New Roman" panose="02020603050405020304" pitchFamily="18" charset="0"/>
                <a:ea typeface="Calibri" panose="020F0502020204030204" pitchFamily="34" charset="0"/>
              </a:rPr>
              <a:t>Dùng </a:t>
            </a:r>
            <a:r>
              <a:rPr lang="vi-VN" sz="2800" dirty="0">
                <a:solidFill>
                  <a:srgbClr val="70AD47">
                    <a:lumMod val="50000"/>
                  </a:srgbClr>
                </a:solidFill>
                <a:latin typeface="Times New Roman" panose="02020603050405020304" pitchFamily="18" charset="0"/>
                <a:ea typeface="Calibri" panose="020F0502020204030204" pitchFamily="34" charset="0"/>
              </a:rPr>
              <a:t>từ "bọn tớ" trong bản dịch  là hay và tinh tế nhất. Nó thể hiện rõ đối tượng, chủ thể trong mỗi cuộc trò chuyện với cậu bé là những người "trên mây" và "trong sóng". </a:t>
            </a:r>
            <a:r>
              <a:rPr lang="en-US" sz="2800" dirty="0">
                <a:solidFill>
                  <a:srgbClr val="70AD47">
                    <a:lumMod val="50000"/>
                  </a:srgbClr>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756473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confont-11899-5651474">
            <a:extLst>
              <a:ext uri="{FF2B5EF4-FFF2-40B4-BE49-F238E27FC236}">
                <a16:creationId xmlns="" xmlns:a16="http://schemas.microsoft.com/office/drawing/2014/main" id="{E8F89414-D9D2-4578-9ADB-C79C2E7DBACE}"/>
              </a:ext>
            </a:extLst>
          </p:cNvPr>
          <p:cNvSpPr/>
          <p:nvPr/>
        </p:nvSpPr>
        <p:spPr>
          <a:xfrm>
            <a:off x="10543551" y="863670"/>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 xmlns:a16="http://schemas.microsoft.com/office/drawing/2014/main" id="{794014CB-A747-450C-8849-9BAB4FC43B60}"/>
              </a:ext>
            </a:extLst>
          </p:cNvPr>
          <p:cNvGrpSpPr/>
          <p:nvPr/>
        </p:nvGrpSpPr>
        <p:grpSpPr>
          <a:xfrm>
            <a:off x="1292423" y="1614417"/>
            <a:ext cx="9497880" cy="4657593"/>
            <a:chOff x="1369696" y="4073460"/>
            <a:chExt cx="4709043" cy="1957275"/>
          </a:xfrm>
        </p:grpSpPr>
        <p:sp>
          <p:nvSpPr>
            <p:cNvPr id="22" name="矩形: 圆角 21">
              <a:extLst>
                <a:ext uri="{FF2B5EF4-FFF2-40B4-BE49-F238E27FC236}">
                  <a16:creationId xmlns="" xmlns:a16="http://schemas.microsoft.com/office/drawing/2014/main" id="{879312A0-26D2-49DB-A9B9-7CBE28DD0AEE}"/>
                </a:ext>
              </a:extLst>
            </p:cNvPr>
            <p:cNvSpPr/>
            <p:nvPr/>
          </p:nvSpPr>
          <p:spPr>
            <a:xfrm>
              <a:off x="1369696" y="4073460"/>
              <a:ext cx="4709043" cy="1957275"/>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 xmlns:a16="http://schemas.microsoft.com/office/drawing/2014/main" id="{7AD52002-A1A9-4F7F-BC4B-9D2F7AD9BAEA}"/>
                </a:ext>
              </a:extLst>
            </p:cNvPr>
            <p:cNvGrpSpPr/>
            <p:nvPr/>
          </p:nvGrpSpPr>
          <p:grpSpPr>
            <a:xfrm>
              <a:off x="1427820" y="4144031"/>
              <a:ext cx="364863" cy="331783"/>
              <a:chOff x="1546680" y="4386507"/>
              <a:chExt cx="364863" cy="331783"/>
            </a:xfrm>
          </p:grpSpPr>
          <p:sp>
            <p:nvSpPr>
              <p:cNvPr id="26" name="椭圆 25">
                <a:extLst>
                  <a:ext uri="{FF2B5EF4-FFF2-40B4-BE49-F238E27FC236}">
                    <a16:creationId xmlns="" xmlns:a16="http://schemas.microsoft.com/office/drawing/2014/main" id="{C65F3DE0-1433-4978-A00E-688E82D2E15E}"/>
                  </a:ext>
                </a:extLst>
              </p:cNvPr>
              <p:cNvSpPr/>
              <p:nvPr/>
            </p:nvSpPr>
            <p:spPr>
              <a:xfrm>
                <a:off x="1546680" y="4386507"/>
                <a:ext cx="364863" cy="331783"/>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 xmlns:a16="http://schemas.microsoft.com/office/drawing/2014/main" id="{D0E995B3-D66F-48DD-BA0C-2CF6012B8A22}"/>
                  </a:ext>
                </a:extLst>
              </p:cNvPr>
              <p:cNvSpPr txBox="1"/>
              <p:nvPr/>
            </p:nvSpPr>
            <p:spPr>
              <a:xfrm>
                <a:off x="1599144" y="444307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 xmlns:a16="http://schemas.microsoft.com/office/drawing/2014/main" id="{E1056CE3-7320-4B20-8832-5FE7E5DACCE3}"/>
                </a:ext>
              </a:extLst>
            </p:cNvPr>
            <p:cNvGrpSpPr/>
            <p:nvPr/>
          </p:nvGrpSpPr>
          <p:grpSpPr>
            <a:xfrm>
              <a:off x="3897590" y="4144031"/>
              <a:ext cx="356114" cy="327513"/>
              <a:chOff x="1820752" y="4386507"/>
              <a:chExt cx="356114" cy="327513"/>
            </a:xfrm>
          </p:grpSpPr>
          <p:sp>
            <p:nvSpPr>
              <p:cNvPr id="32" name="椭圆 31">
                <a:extLst>
                  <a:ext uri="{FF2B5EF4-FFF2-40B4-BE49-F238E27FC236}">
                    <a16:creationId xmlns="" xmlns:a16="http://schemas.microsoft.com/office/drawing/2014/main" id="{F1A6B4E8-1FB3-4176-885C-97C95B6AEFCA}"/>
                  </a:ext>
                </a:extLst>
              </p:cNvPr>
              <p:cNvSpPr/>
              <p:nvPr/>
            </p:nvSpPr>
            <p:spPr>
              <a:xfrm>
                <a:off x="1820752" y="4386507"/>
                <a:ext cx="356114" cy="327513"/>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 xmlns:a16="http://schemas.microsoft.com/office/drawing/2014/main" id="{32800A14-478A-466C-ADA8-DF1F217D7983}"/>
                  </a:ext>
                </a:extLst>
              </p:cNvPr>
              <p:cNvSpPr txBox="1"/>
              <p:nvPr/>
            </p:nvSpPr>
            <p:spPr>
              <a:xfrm>
                <a:off x="1857604" y="4445291"/>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23" name="矩形: 圆角 23">
            <a:extLst>
              <a:ext uri="{FF2B5EF4-FFF2-40B4-BE49-F238E27FC236}">
                <a16:creationId xmlns="" xmlns:a16="http://schemas.microsoft.com/office/drawing/2014/main" id="{FEAE8E73-C86B-47A7-B19D-507D201416B0}"/>
              </a:ext>
            </a:extLst>
          </p:cNvPr>
          <p:cNvSpPr/>
          <p:nvPr/>
        </p:nvSpPr>
        <p:spPr>
          <a:xfrm>
            <a:off x="2033566" y="665432"/>
            <a:ext cx="8335395" cy="72165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149477" y="863670"/>
            <a:ext cx="7905689" cy="487506"/>
          </a:xfrm>
          <a:prstGeom prst="rect">
            <a:avLst/>
          </a:prstGeom>
        </p:spPr>
        <p:txBody>
          <a:bodyPr wrap="none">
            <a:spAutoFit/>
          </a:bodyPr>
          <a:lstStyle/>
          <a:p>
            <a:pPr marL="57150" marR="177165" algn="ctr">
              <a:lnSpc>
                <a:spcPct val="107000"/>
              </a:lnSpc>
              <a:spcAft>
                <a:spcPts val="800"/>
              </a:spcAft>
              <a:tabLst>
                <a:tab pos="57150" algn="l"/>
              </a:tabLst>
              <a:defRPr/>
            </a:pPr>
            <a:r>
              <a:rPr lang="en-US" sz="2400" b="1" dirty="0">
                <a:solidFill>
                  <a:prstClr val="white"/>
                </a:solidFill>
                <a:latin typeface="Times New Roman" panose="02020603050405020304" pitchFamily="18" charset="0"/>
                <a:ea typeface="Times New Roman" panose="02020603050405020304" pitchFamily="18" charset="0"/>
              </a:rPr>
              <a:t>So </a:t>
            </a:r>
            <a:r>
              <a:rPr lang="en-US" sz="2400" b="1" dirty="0" err="1">
                <a:solidFill>
                  <a:prstClr val="white"/>
                </a:solidFill>
                <a:latin typeface="Times New Roman" panose="02020603050405020304" pitchFamily="18" charset="0"/>
                <a:ea typeface="Times New Roman" panose="02020603050405020304" pitchFamily="18" charset="0"/>
              </a:rPr>
              <a:t>sánh</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để</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nhận</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biết</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sự</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khác</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nhau</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giữa</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hai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nhóm</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đại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từ</a:t>
            </a:r>
            <a:r>
              <a:rPr lang="en-US" sz="2400" b="1" dirty="0">
                <a:solidFill>
                  <a:prstClr val="white"/>
                </a:solidFill>
                <a:latin typeface="Times New Roman" panose="02020603050405020304" pitchFamily="18" charset="0"/>
                <a:ea typeface="Times New Roman" panose="02020603050405020304" pitchFamily="18" charset="0"/>
              </a:rPr>
              <a:t>:</a:t>
            </a:r>
          </a:p>
        </p:txBody>
      </p:sp>
      <p:sp>
        <p:nvSpPr>
          <p:cNvPr id="4" name="Rectangle 3"/>
          <p:cNvSpPr/>
          <p:nvPr/>
        </p:nvSpPr>
        <p:spPr>
          <a:xfrm>
            <a:off x="2079078" y="1693064"/>
            <a:ext cx="4429017"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1: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tôi</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5" name="Rectangle 4"/>
          <p:cNvSpPr/>
          <p:nvPr/>
        </p:nvSpPr>
        <p:spPr>
          <a:xfrm>
            <a:off x="7131561" y="1693063"/>
            <a:ext cx="3680994"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2: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ta,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1934625" y="2802376"/>
            <a:ext cx="3681866"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smtClean="0">
                <a:solidFill>
                  <a:srgbClr val="FF0000"/>
                </a:solidFill>
                <a:latin typeface="Times New Roman" panose="02020603050405020304" pitchFamily="18" charset="0"/>
                <a:ea typeface="Times New Roman" panose="02020603050405020304" pitchFamily="18" charset="0"/>
              </a:rPr>
              <a:t>hỉ</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6297789" y="2792216"/>
            <a:ext cx="4275874"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smtClean="0">
                <a:solidFill>
                  <a:srgbClr val="FF0000"/>
                </a:solidFill>
                <a:latin typeface="Times New Roman" panose="02020603050405020304" pitchFamily="18" charset="0"/>
                <a:ea typeface="Times New Roman" panose="02020603050405020304" pitchFamily="18" charset="0"/>
              </a:rPr>
              <a:t>hỉ</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có</a:t>
            </a:r>
            <a:r>
              <a:rPr lang="en-US" sz="2400" b="1" dirty="0" smtClean="0">
                <a:solidFill>
                  <a:srgbClr val="FF0000"/>
                </a:solidFill>
                <a:latin typeface="Times New Roman" panose="02020603050405020304" pitchFamily="18" charset="0"/>
                <a:ea typeface="Times New Roman" panose="02020603050405020304" pitchFamily="18" charset="0"/>
              </a:rPr>
              <a:t> ý </a:t>
            </a:r>
            <a:r>
              <a:rPr lang="en-US" sz="2400" b="1" dirty="0" err="1" smtClean="0">
                <a:solidFill>
                  <a:srgbClr val="FF0000"/>
                </a:solidFill>
                <a:latin typeface="Times New Roman" panose="02020603050405020304" pitchFamily="18" charset="0"/>
                <a:ea typeface="Times New Roman" panose="02020603050405020304" pitchFamily="18" charset="0"/>
              </a:rPr>
              <a:t>gộp</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người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nghe</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người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đối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thoại</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1409656" y="3948295"/>
            <a:ext cx="9301587" cy="2246769"/>
          </a:xfrm>
          <a:prstGeom prst="rect">
            <a:avLst/>
          </a:prstGeom>
          <a:solidFill>
            <a:schemeClr val="accent2">
              <a:lumMod val="60000"/>
              <a:lumOff val="40000"/>
            </a:schemeClr>
          </a:solidFill>
        </p:spPr>
        <p:txBody>
          <a:bodyPr wrap="square">
            <a:spAutoFit/>
          </a:bodyPr>
          <a:lstStyle/>
          <a:p>
            <a:pPr marL="57150" marR="177165">
              <a:spcAft>
                <a:spcPts val="800"/>
              </a:spcAft>
              <a:tabLst>
                <a:tab pos="57150" algn="l"/>
              </a:tabLst>
            </a:pPr>
            <a:r>
              <a:rPr lang="en-US" sz="2400" b="1" dirty="0" err="1">
                <a:solidFill>
                  <a:schemeClr val="bg1"/>
                </a:solidFill>
                <a:latin typeface="Times New Roman" panose="02020603050405020304" pitchFamily="18" charset="0"/>
                <a:ea typeface="Times New Roman" panose="02020603050405020304" pitchFamily="18" charset="0"/>
              </a:rPr>
              <a:t>Chú</a:t>
            </a:r>
            <a:r>
              <a:rPr lang="en-US" sz="2400" b="1" dirty="0">
                <a:solidFill>
                  <a:schemeClr val="bg1"/>
                </a:solidFill>
                <a:latin typeface="Times New Roman" panose="02020603050405020304" pitchFamily="18" charset="0"/>
                <a:ea typeface="Times New Roman" panose="02020603050405020304" pitchFamily="18" charset="0"/>
              </a:rPr>
              <a:t> ý:</a:t>
            </a:r>
            <a:r>
              <a:rPr lang="en-US" sz="2400"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Đôi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khi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chúng</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bọn</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được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nhóm</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b="1" dirty="0">
                <a:solidFill>
                  <a:schemeClr val="bg1"/>
                </a:solidFill>
                <a:latin typeface="Times New Roman" panose="02020603050405020304" pitchFamily="18" charset="0"/>
                <a:ea typeface="Times New Roman" panose="02020603050405020304" pitchFamily="18" charset="0"/>
              </a:rPr>
              <a:t>So </a:t>
            </a:r>
            <a:r>
              <a:rPr lang="en-US" sz="2400" b="1" dirty="0" err="1">
                <a:solidFill>
                  <a:schemeClr val="bg1"/>
                </a:solidFill>
                <a:latin typeface="Times New Roman" panose="02020603050405020304" pitchFamily="18" charset="0"/>
                <a:ea typeface="Times New Roman" panose="02020603050405020304" pitchFamily="18" charset="0"/>
              </a:rPr>
              <a:t>sánh</a:t>
            </a:r>
            <a:r>
              <a:rPr lang="en-US" sz="2400" b="1"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bọn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tớ</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chúng</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(2).</a:t>
            </a:r>
          </a:p>
          <a:p>
            <a:pPr marL="57150" marR="177165">
              <a:spcAft>
                <a:spcPts val="800"/>
              </a:spcAft>
              <a:tabLst>
                <a:tab pos="57150" algn="l"/>
              </a:tabLst>
            </a:pP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(1)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89465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 grpId="0"/>
      <p:bldP spid="5" grpId="0"/>
      <p:bldP spid="6"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872" y="321504"/>
            <a:ext cx="11079067" cy="3800120"/>
          </a:xfrm>
          <a:prstGeom prst="rect">
            <a:avLst/>
          </a:prstGeom>
        </p:spPr>
      </p:pic>
      <p:pic>
        <p:nvPicPr>
          <p:cNvPr id="4" name="Picture 3"/>
          <p:cNvPicPr>
            <a:picLocks noChangeAspect="1"/>
          </p:cNvPicPr>
          <p:nvPr/>
        </p:nvPicPr>
        <p:blipFill>
          <a:blip r:embed="rId3"/>
          <a:stretch>
            <a:fillRect/>
          </a:stretch>
        </p:blipFill>
        <p:spPr>
          <a:xfrm>
            <a:off x="972628" y="4501757"/>
            <a:ext cx="10546994" cy="2139881"/>
          </a:xfrm>
          <a:prstGeom prst="rect">
            <a:avLst/>
          </a:prstGeom>
        </p:spPr>
      </p:pic>
    </p:spTree>
    <p:extLst>
      <p:ext uri="{BB962C8B-B14F-4D97-AF65-F5344CB8AC3E}">
        <p14:creationId xmlns:p14="http://schemas.microsoft.com/office/powerpoint/2010/main" val="8763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254" y="316388"/>
            <a:ext cx="8830101" cy="4629496"/>
          </a:xfrm>
          <a:prstGeom prst="rect">
            <a:avLst/>
          </a:prstGeom>
        </p:spPr>
      </p:pic>
      <p:pic>
        <p:nvPicPr>
          <p:cNvPr id="4" name="Picture 3"/>
          <p:cNvPicPr>
            <a:picLocks noChangeAspect="1"/>
          </p:cNvPicPr>
          <p:nvPr/>
        </p:nvPicPr>
        <p:blipFill>
          <a:blip r:embed="rId3"/>
          <a:stretch>
            <a:fillRect/>
          </a:stretch>
        </p:blipFill>
        <p:spPr>
          <a:xfrm>
            <a:off x="821049" y="4815656"/>
            <a:ext cx="10522608" cy="2139881"/>
          </a:xfrm>
          <a:prstGeom prst="rect">
            <a:avLst/>
          </a:prstGeom>
        </p:spPr>
      </p:pic>
    </p:spTree>
    <p:extLst>
      <p:ext uri="{BB962C8B-B14F-4D97-AF65-F5344CB8AC3E}">
        <p14:creationId xmlns:p14="http://schemas.microsoft.com/office/powerpoint/2010/main" val="14226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973" y="600501"/>
            <a:ext cx="7642747" cy="5732060"/>
          </a:xfrm>
          <a:prstGeom prst="rect">
            <a:avLst/>
          </a:prstGeom>
        </p:spPr>
      </p:pic>
      <p:pic>
        <p:nvPicPr>
          <p:cNvPr id="4" name="Picture 3"/>
          <p:cNvPicPr>
            <a:picLocks noChangeAspect="1"/>
          </p:cNvPicPr>
          <p:nvPr/>
        </p:nvPicPr>
        <p:blipFill>
          <a:blip r:embed="rId3"/>
          <a:stretch>
            <a:fillRect/>
          </a:stretch>
        </p:blipFill>
        <p:spPr>
          <a:xfrm>
            <a:off x="8356384" y="707522"/>
            <a:ext cx="3231160" cy="5797798"/>
          </a:xfrm>
          <a:prstGeom prst="rect">
            <a:avLst/>
          </a:prstGeom>
        </p:spPr>
      </p:pic>
    </p:spTree>
    <p:extLst>
      <p:ext uri="{BB962C8B-B14F-4D97-AF65-F5344CB8AC3E}">
        <p14:creationId xmlns:p14="http://schemas.microsoft.com/office/powerpoint/2010/main" val="36760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D7A6B9AB-14D1-48A6-B128-E304FFCE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4999" y="-20503"/>
            <a:ext cx="1065530" cy="1215797"/>
          </a:xfrm>
          <a:prstGeom prst="rect">
            <a:avLst/>
          </a:prstGeom>
        </p:spPr>
      </p:pic>
      <p:pic>
        <p:nvPicPr>
          <p:cNvPr id="10" name="图片 9">
            <a:extLst>
              <a:ext uri="{FF2B5EF4-FFF2-40B4-BE49-F238E27FC236}">
                <a16:creationId xmlns="" xmlns:a16="http://schemas.microsoft.com/office/drawing/2014/main" id="{962B5588-7B01-4873-B494-4E2DF5934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7784" y="964393"/>
            <a:ext cx="1052359" cy="818147"/>
          </a:xfrm>
          <a:prstGeom prst="rect">
            <a:avLst/>
          </a:prstGeom>
        </p:spPr>
      </p:pic>
      <p:pic>
        <p:nvPicPr>
          <p:cNvPr id="2" name="Picture 1"/>
          <p:cNvPicPr>
            <a:picLocks noChangeAspect="1"/>
          </p:cNvPicPr>
          <p:nvPr/>
        </p:nvPicPr>
        <p:blipFill>
          <a:blip r:embed="rId5"/>
          <a:stretch>
            <a:fillRect/>
          </a:stretch>
        </p:blipFill>
        <p:spPr>
          <a:xfrm>
            <a:off x="3637855" y="423197"/>
            <a:ext cx="6106646" cy="4876466"/>
          </a:xfrm>
          <a:prstGeom prst="rect">
            <a:avLst/>
          </a:prstGeom>
        </p:spPr>
      </p:pic>
    </p:spTree>
    <p:extLst>
      <p:ext uri="{BB962C8B-B14F-4D97-AF65-F5344CB8AC3E}">
        <p14:creationId xmlns:p14="http://schemas.microsoft.com/office/powerpoint/2010/main" val="104911560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2072" y="1568104"/>
            <a:ext cx="5340559" cy="3694496"/>
          </a:xfrm>
          <a:prstGeom prst="rect">
            <a:avLst/>
          </a:prstGeom>
        </p:spPr>
      </p:pic>
    </p:spTree>
    <p:extLst>
      <p:ext uri="{BB962C8B-B14F-4D97-AF65-F5344CB8AC3E}">
        <p14:creationId xmlns:p14="http://schemas.microsoft.com/office/powerpoint/2010/main" val="350852036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2885975" y="785611"/>
            <a:ext cx="5910295" cy="3734873"/>
          </a:xfrm>
          <a:prstGeom prst="cloudCallout">
            <a:avLst/>
          </a:prstGeom>
          <a:solidFill>
            <a:schemeClr val="bg1"/>
          </a:solidFill>
          <a:ln>
            <a:solidFill>
              <a:srgbClr val="CF4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18" name="Picture 17" descr="22858PICdbgea5Gz679dY_PIC2018.png"/>
          <p:cNvPicPr>
            <a:picLocks noChangeAspect="1"/>
          </p:cNvPicPr>
          <p:nvPr/>
        </p:nvPicPr>
        <p:blipFill>
          <a:blip r:embed="rId4" cstate="print"/>
          <a:stretch>
            <a:fillRect/>
          </a:stretch>
        </p:blipFill>
        <p:spPr>
          <a:xfrm flipH="1">
            <a:off x="-122850" y="2343956"/>
            <a:ext cx="4082241" cy="4320380"/>
          </a:xfrm>
          <a:prstGeom prst="rect">
            <a:avLst/>
          </a:prstGeom>
        </p:spPr>
      </p:pic>
      <p:sp>
        <p:nvSpPr>
          <p:cNvPr id="19" name="Rectangle 18"/>
          <p:cNvSpPr/>
          <p:nvPr/>
        </p:nvSpPr>
        <p:spPr>
          <a:xfrm>
            <a:off x="3587969" y="1330037"/>
            <a:ext cx="5003534" cy="2349361"/>
          </a:xfrm>
          <a:prstGeom prst="rect">
            <a:avLst/>
          </a:prstGeom>
        </p:spPr>
        <p:txBody>
          <a:bodyPr wrap="square">
            <a:spAutoFit/>
          </a:bodyPr>
          <a:lstStyle/>
          <a:p>
            <a:pPr>
              <a:spcAft>
                <a:spcPts val="750"/>
              </a:spcAft>
            </a:pPr>
            <a:r>
              <a:rPr lang="vi-VN"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Từ</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a:t>
            </a:r>
          </a:p>
          <a:p>
            <a:pPr>
              <a:spcAft>
                <a:spcPts val="750"/>
              </a:spcAft>
            </a:pPr>
            <a:r>
              <a:rPr lang="vi-VN"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Vậy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vi-VN" sz="2800" dirty="0" smtClean="0">
                <a:latin typeface="Times New Roman" panose="02020603050405020304" pitchFamily="18" charset="0"/>
                <a:ea typeface="Calibri" panose="020F0502020204030204" pitchFamily="34" charset="0"/>
              </a:rPr>
              <a:t>trong lăng</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diễn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này</a:t>
            </a:r>
            <a:r>
              <a:rPr lang="en-US" sz="2800" b="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Rectangle 4"/>
          <p:cNvSpPr/>
          <p:nvPr/>
        </p:nvSpPr>
        <p:spPr>
          <a:xfrm>
            <a:off x="875092" y="779954"/>
            <a:ext cx="4021766" cy="646331"/>
          </a:xfrm>
          <a:prstGeom prst="rect">
            <a:avLst/>
          </a:prstGeom>
        </p:spPr>
        <p:txBody>
          <a:bodyPr wrap="square">
            <a:spAutoFit/>
          </a:bodyPr>
          <a:lstStyle/>
          <a:p>
            <a:pPr algn="just">
              <a:tabLst>
                <a:tab pos="1386840" algn="l"/>
              </a:tabLst>
            </a:pPr>
            <a:r>
              <a:rPr lang="en-US" sz="3600" b="1" dirty="0" smtClean="0">
                <a:solidFill>
                  <a:prstClr val="black">
                    <a:lumMod val="95000"/>
                    <a:lumOff val="5000"/>
                  </a:prstClr>
                </a:solidFill>
                <a:latin typeface="Times New Roman" panose="02020603050405020304" pitchFamily="18" charset="0"/>
                <a:ea typeface="Times New Roman" panose="02020603050405020304" pitchFamily="18" charset="0"/>
              </a:rPr>
              <a:t>1. ẨN DỤ</a:t>
            </a:r>
            <a:endParaRPr lang="en-US" sz="36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104505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70855" y="2363051"/>
            <a:ext cx="6096000" cy="954107"/>
          </a:xfrm>
          <a:prstGeom prst="rect">
            <a:avLst/>
          </a:prstGeom>
        </p:spPr>
        <p:txBody>
          <a:bodyPr>
            <a:spAutoFit/>
          </a:bodyPr>
          <a:lstStyle/>
          <a:p>
            <a:pPr algn="just">
              <a:tabLst>
                <a:tab pos="1386840" algn="l"/>
              </a:tabLst>
            </a:pPr>
            <a:r>
              <a:rPr lang="vi-VN" sz="2800" dirty="0" smtClean="0">
                <a:solidFill>
                  <a:prstClr val="black">
                    <a:lumMod val="95000"/>
                    <a:lumOff val="5000"/>
                  </a:prstClr>
                </a:solidFill>
                <a:latin typeface="Times New Roman" panose="02020603050405020304" pitchFamily="18" charset="0"/>
                <a:ea typeface="Times New Roman" panose="02020603050405020304" pitchFamily="18" charset="0"/>
              </a:rPr>
              <a:t> Ngày ngày </a:t>
            </a:r>
            <a:r>
              <a:rPr lang="vi-VN" sz="28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smtClean="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2800" dirty="0" smtClean="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28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smtClean="0">
                <a:solidFill>
                  <a:prstClr val="black">
                    <a:lumMod val="95000"/>
                    <a:lumOff val="5000"/>
                  </a:prstClr>
                </a:solidFill>
                <a:latin typeface="Times New Roman" panose="02020603050405020304" pitchFamily="18" charset="0"/>
                <a:ea typeface="Times New Roman" panose="02020603050405020304" pitchFamily="18" charset="0"/>
              </a:rPr>
              <a:t>trong lăng rất đỏ</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5254581" y="2472744"/>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a:t>
            </a:r>
            <a:r>
              <a:rPr lang="vi-VN" sz="2400" b="1" dirty="0" smtClean="0">
                <a:solidFill>
                  <a:schemeClr val="bg1"/>
                </a:solidFill>
                <a:latin typeface="+mj-lt"/>
              </a:rPr>
              <a:t>ặt trời</a:t>
            </a:r>
            <a:endParaRPr lang="en-US" sz="2400" b="1" dirty="0">
              <a:solidFill>
                <a:schemeClr val="bg1"/>
              </a:solidFill>
              <a:latin typeface="+mj-lt"/>
            </a:endParaRPr>
          </a:p>
        </p:txBody>
      </p:sp>
      <p:sp>
        <p:nvSpPr>
          <p:cNvPr id="7" name="Rectangle 6"/>
          <p:cNvSpPr/>
          <p:nvPr/>
        </p:nvSpPr>
        <p:spPr>
          <a:xfrm>
            <a:off x="4981978" y="2894951"/>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a:t>
            </a:r>
            <a:r>
              <a:rPr lang="vi-VN" sz="2400" b="1" dirty="0" smtClean="0">
                <a:solidFill>
                  <a:schemeClr val="bg1"/>
                </a:solidFill>
                <a:latin typeface="+mj-lt"/>
              </a:rPr>
              <a:t>ặt trời</a:t>
            </a:r>
            <a:endParaRPr lang="en-US" sz="2400" b="1" dirty="0">
              <a:solidFill>
                <a:schemeClr val="bg1"/>
              </a:solidFill>
              <a:latin typeface="+mj-lt"/>
            </a:endParaRPr>
          </a:p>
        </p:txBody>
      </p:sp>
      <p:sp>
        <p:nvSpPr>
          <p:cNvPr id="12" name="Cloud Callout 11"/>
          <p:cNvSpPr/>
          <p:nvPr/>
        </p:nvSpPr>
        <p:spPr>
          <a:xfrm rot="437580">
            <a:off x="7231650" y="501511"/>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493709" y="630212"/>
            <a:ext cx="3040113" cy="1384995"/>
          </a:xfrm>
          <a:prstGeom prst="rect">
            <a:avLst/>
          </a:prstGeom>
        </p:spPr>
        <p:txBody>
          <a:bodyPr wrap="square">
            <a:spAutoFit/>
          </a:bodyPr>
          <a:lstStyle/>
          <a:p>
            <a:pPr algn="ctr">
              <a:spcAft>
                <a:spcPts val="750"/>
              </a:spcAft>
            </a:pPr>
            <a:r>
              <a:rPr lang="vi-VN" sz="2800" b="1" dirty="0" smtClean="0">
                <a:solidFill>
                  <a:srgbClr val="FF0000"/>
                </a:solidFill>
                <a:latin typeface="Times New Roman" panose="02020603050405020304" pitchFamily="18" charset="0"/>
                <a:ea typeface="Calibri" panose="020F0502020204030204" pitchFamily="34" charset="0"/>
              </a:rPr>
              <a:t>Nghĩa thông thường</a:t>
            </a:r>
            <a:r>
              <a:rPr lang="vi-VN" sz="2800" dirty="0" smtClean="0">
                <a:latin typeface="Times New Roman" panose="02020603050405020304" pitchFamily="18" charset="0"/>
                <a:ea typeface="Calibri" panose="020F0502020204030204" pitchFamily="34" charset="0"/>
              </a:rPr>
              <a:t>, chỉ mặt trời của tự nhiên</a:t>
            </a:r>
            <a:endParaRPr lang="en-US" sz="2800" dirty="0">
              <a:latin typeface="Times New Roman" panose="02020603050405020304" pitchFamily="18" charset="0"/>
              <a:ea typeface="Calibri" panose="020F0502020204030204" pitchFamily="34" charset="0"/>
            </a:endParaRPr>
          </a:p>
        </p:txBody>
      </p:sp>
      <p:sp>
        <p:nvSpPr>
          <p:cNvPr id="11" name="Freeform 10"/>
          <p:cNvSpPr/>
          <p:nvPr/>
        </p:nvSpPr>
        <p:spPr>
          <a:xfrm>
            <a:off x="6297769" y="1789161"/>
            <a:ext cx="953037" cy="464642"/>
          </a:xfrm>
          <a:custGeom>
            <a:avLst/>
            <a:gdLst>
              <a:gd name="connsiteX0" fmla="*/ 0 w 953037"/>
              <a:gd name="connsiteY0" fmla="*/ 464642 h 464642"/>
              <a:gd name="connsiteX1" fmla="*/ 25758 w 953037"/>
              <a:gd name="connsiteY1" fmla="*/ 400247 h 464642"/>
              <a:gd name="connsiteX2" fmla="*/ 38637 w 953037"/>
              <a:gd name="connsiteY2" fmla="*/ 348732 h 464642"/>
              <a:gd name="connsiteX3" fmla="*/ 141668 w 953037"/>
              <a:gd name="connsiteY3" fmla="*/ 232822 h 464642"/>
              <a:gd name="connsiteX4" fmla="*/ 180304 w 953037"/>
              <a:gd name="connsiteY4" fmla="*/ 194185 h 464642"/>
              <a:gd name="connsiteX5" fmla="*/ 257577 w 953037"/>
              <a:gd name="connsiteY5" fmla="*/ 168428 h 464642"/>
              <a:gd name="connsiteX6" fmla="*/ 347730 w 953037"/>
              <a:gd name="connsiteY6" fmla="*/ 142670 h 464642"/>
              <a:gd name="connsiteX7" fmla="*/ 502276 w 953037"/>
              <a:gd name="connsiteY7" fmla="*/ 155549 h 464642"/>
              <a:gd name="connsiteX8" fmla="*/ 553792 w 953037"/>
              <a:gd name="connsiteY8" fmla="*/ 219943 h 464642"/>
              <a:gd name="connsiteX9" fmla="*/ 592428 w 953037"/>
              <a:gd name="connsiteY9" fmla="*/ 297216 h 464642"/>
              <a:gd name="connsiteX10" fmla="*/ 579549 w 953037"/>
              <a:gd name="connsiteY10" fmla="*/ 348732 h 464642"/>
              <a:gd name="connsiteX11" fmla="*/ 502276 w 953037"/>
              <a:gd name="connsiteY11" fmla="*/ 387369 h 464642"/>
              <a:gd name="connsiteX12" fmla="*/ 347730 w 953037"/>
              <a:gd name="connsiteY12" fmla="*/ 348732 h 464642"/>
              <a:gd name="connsiteX13" fmla="*/ 334851 w 953037"/>
              <a:gd name="connsiteY13" fmla="*/ 310095 h 464642"/>
              <a:gd name="connsiteX14" fmla="*/ 360608 w 953037"/>
              <a:gd name="connsiteY14" fmla="*/ 155549 h 464642"/>
              <a:gd name="connsiteX15" fmla="*/ 386366 w 953037"/>
              <a:gd name="connsiteY15" fmla="*/ 116912 h 464642"/>
              <a:gd name="connsiteX16" fmla="*/ 425003 w 953037"/>
              <a:gd name="connsiteY16" fmla="*/ 104033 h 464642"/>
              <a:gd name="connsiteX17" fmla="*/ 463639 w 953037"/>
              <a:gd name="connsiteY17" fmla="*/ 78276 h 464642"/>
              <a:gd name="connsiteX18" fmla="*/ 540913 w 953037"/>
              <a:gd name="connsiteY18" fmla="*/ 52518 h 464642"/>
              <a:gd name="connsiteX19" fmla="*/ 579549 w 953037"/>
              <a:gd name="connsiteY19" fmla="*/ 39639 h 464642"/>
              <a:gd name="connsiteX20" fmla="*/ 656823 w 953037"/>
              <a:gd name="connsiteY20" fmla="*/ 26760 h 464642"/>
              <a:gd name="connsiteX21" fmla="*/ 824248 w 953037"/>
              <a:gd name="connsiteY21" fmla="*/ 1002 h 464642"/>
              <a:gd name="connsiteX22" fmla="*/ 953037 w 953037"/>
              <a:gd name="connsiteY22" fmla="*/ 1002 h 4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3037" h="464642">
                <a:moveTo>
                  <a:pt x="0" y="464642"/>
                </a:moveTo>
                <a:cubicBezTo>
                  <a:pt x="8586" y="443177"/>
                  <a:pt x="18447" y="422179"/>
                  <a:pt x="25758" y="400247"/>
                </a:cubicBezTo>
                <a:cubicBezTo>
                  <a:pt x="31355" y="383455"/>
                  <a:pt x="30721" y="364564"/>
                  <a:pt x="38637" y="348732"/>
                </a:cubicBezTo>
                <a:cubicBezTo>
                  <a:pt x="84627" y="256753"/>
                  <a:pt x="77474" y="287846"/>
                  <a:pt x="141668" y="232822"/>
                </a:cubicBezTo>
                <a:cubicBezTo>
                  <a:pt x="155497" y="220969"/>
                  <a:pt x="164383" y="203030"/>
                  <a:pt x="180304" y="194185"/>
                </a:cubicBezTo>
                <a:cubicBezTo>
                  <a:pt x="204038" y="180999"/>
                  <a:pt x="231819" y="177014"/>
                  <a:pt x="257577" y="168428"/>
                </a:cubicBezTo>
                <a:cubicBezTo>
                  <a:pt x="313010" y="149951"/>
                  <a:pt x="283039" y="158843"/>
                  <a:pt x="347730" y="142670"/>
                </a:cubicBezTo>
                <a:cubicBezTo>
                  <a:pt x="399245" y="146963"/>
                  <a:pt x="451586" y="145411"/>
                  <a:pt x="502276" y="155549"/>
                </a:cubicBezTo>
                <a:cubicBezTo>
                  <a:pt x="550521" y="165198"/>
                  <a:pt x="537498" y="187355"/>
                  <a:pt x="553792" y="219943"/>
                </a:cubicBezTo>
                <a:cubicBezTo>
                  <a:pt x="603723" y="319807"/>
                  <a:pt x="560056" y="200104"/>
                  <a:pt x="592428" y="297216"/>
                </a:cubicBezTo>
                <a:cubicBezTo>
                  <a:pt x="588135" y="314388"/>
                  <a:pt x="589367" y="334004"/>
                  <a:pt x="579549" y="348732"/>
                </a:cubicBezTo>
                <a:cubicBezTo>
                  <a:pt x="565282" y="370132"/>
                  <a:pt x="524316" y="380022"/>
                  <a:pt x="502276" y="387369"/>
                </a:cubicBezTo>
                <a:cubicBezTo>
                  <a:pt x="462292" y="382926"/>
                  <a:pt x="382355" y="392014"/>
                  <a:pt x="347730" y="348732"/>
                </a:cubicBezTo>
                <a:cubicBezTo>
                  <a:pt x="339249" y="338131"/>
                  <a:pt x="339144" y="322974"/>
                  <a:pt x="334851" y="310095"/>
                </a:cubicBezTo>
                <a:cubicBezTo>
                  <a:pt x="338931" y="273379"/>
                  <a:pt x="339034" y="198698"/>
                  <a:pt x="360608" y="155549"/>
                </a:cubicBezTo>
                <a:cubicBezTo>
                  <a:pt x="367530" y="141704"/>
                  <a:pt x="374279" y="126581"/>
                  <a:pt x="386366" y="116912"/>
                </a:cubicBezTo>
                <a:cubicBezTo>
                  <a:pt x="396967" y="108431"/>
                  <a:pt x="412861" y="110104"/>
                  <a:pt x="425003" y="104033"/>
                </a:cubicBezTo>
                <a:cubicBezTo>
                  <a:pt x="438847" y="97111"/>
                  <a:pt x="449495" y="84562"/>
                  <a:pt x="463639" y="78276"/>
                </a:cubicBezTo>
                <a:cubicBezTo>
                  <a:pt x="488450" y="67249"/>
                  <a:pt x="515155" y="61104"/>
                  <a:pt x="540913" y="52518"/>
                </a:cubicBezTo>
                <a:cubicBezTo>
                  <a:pt x="553792" y="48225"/>
                  <a:pt x="566158" y="41871"/>
                  <a:pt x="579549" y="39639"/>
                </a:cubicBezTo>
                <a:cubicBezTo>
                  <a:pt x="605307" y="35346"/>
                  <a:pt x="631217" y="31881"/>
                  <a:pt x="656823" y="26760"/>
                </a:cubicBezTo>
                <a:cubicBezTo>
                  <a:pt x="752206" y="7683"/>
                  <a:pt x="677229" y="8740"/>
                  <a:pt x="824248" y="1002"/>
                </a:cubicBezTo>
                <a:cubicBezTo>
                  <a:pt x="867118" y="-1254"/>
                  <a:pt x="910107" y="1002"/>
                  <a:pt x="953037" y="1002"/>
                </a:cubicBez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34118" y="3387144"/>
            <a:ext cx="1378040" cy="798490"/>
          </a:xfrm>
          <a:custGeom>
            <a:avLst/>
            <a:gdLst>
              <a:gd name="connsiteX0" fmla="*/ 1378040 w 1378040"/>
              <a:gd name="connsiteY0" fmla="*/ 0 h 798490"/>
              <a:gd name="connsiteX1" fmla="*/ 1339403 w 1378040"/>
              <a:gd name="connsiteY1" fmla="*/ 141667 h 798490"/>
              <a:gd name="connsiteX2" fmla="*/ 1300767 w 1378040"/>
              <a:gd name="connsiteY2" fmla="*/ 193183 h 798490"/>
              <a:gd name="connsiteX3" fmla="*/ 1275009 w 1378040"/>
              <a:gd name="connsiteY3" fmla="*/ 231819 h 798490"/>
              <a:gd name="connsiteX4" fmla="*/ 1236372 w 1378040"/>
              <a:gd name="connsiteY4" fmla="*/ 257577 h 798490"/>
              <a:gd name="connsiteX5" fmla="*/ 1068947 w 1378040"/>
              <a:gd name="connsiteY5" fmla="*/ 321971 h 798490"/>
              <a:gd name="connsiteX6" fmla="*/ 837127 w 1378040"/>
              <a:gd name="connsiteY6" fmla="*/ 386366 h 798490"/>
              <a:gd name="connsiteX7" fmla="*/ 489397 w 1378040"/>
              <a:gd name="connsiteY7" fmla="*/ 373487 h 798490"/>
              <a:gd name="connsiteX8" fmla="*/ 463640 w 1378040"/>
              <a:gd name="connsiteY8" fmla="*/ 231819 h 798490"/>
              <a:gd name="connsiteX9" fmla="*/ 515155 w 1378040"/>
              <a:gd name="connsiteY9" fmla="*/ 218941 h 798490"/>
              <a:gd name="connsiteX10" fmla="*/ 579550 w 1378040"/>
              <a:gd name="connsiteY10" fmla="*/ 206062 h 798490"/>
              <a:gd name="connsiteX11" fmla="*/ 656823 w 1378040"/>
              <a:gd name="connsiteY11" fmla="*/ 218941 h 798490"/>
              <a:gd name="connsiteX12" fmla="*/ 721217 w 1378040"/>
              <a:gd name="connsiteY12" fmla="*/ 296214 h 798490"/>
              <a:gd name="connsiteX13" fmla="*/ 708338 w 1378040"/>
              <a:gd name="connsiteY13" fmla="*/ 425002 h 798490"/>
              <a:gd name="connsiteX14" fmla="*/ 682581 w 1378040"/>
              <a:gd name="connsiteY14" fmla="*/ 463639 h 798490"/>
              <a:gd name="connsiteX15" fmla="*/ 605307 w 1378040"/>
              <a:gd name="connsiteY15" fmla="*/ 540912 h 798490"/>
              <a:gd name="connsiteX16" fmla="*/ 553792 w 1378040"/>
              <a:gd name="connsiteY16" fmla="*/ 592428 h 798490"/>
              <a:gd name="connsiteX17" fmla="*/ 347730 w 1378040"/>
              <a:gd name="connsiteY17" fmla="*/ 682580 h 798490"/>
              <a:gd name="connsiteX18" fmla="*/ 283336 w 1378040"/>
              <a:gd name="connsiteY18" fmla="*/ 708338 h 798490"/>
              <a:gd name="connsiteX19" fmla="*/ 218941 w 1378040"/>
              <a:gd name="connsiteY19" fmla="*/ 721217 h 798490"/>
              <a:gd name="connsiteX20" fmla="*/ 103031 w 1378040"/>
              <a:gd name="connsiteY20" fmla="*/ 759853 h 798490"/>
              <a:gd name="connsiteX21" fmla="*/ 64395 w 1378040"/>
              <a:gd name="connsiteY21" fmla="*/ 772732 h 798490"/>
              <a:gd name="connsiteX22" fmla="*/ 25758 w 1378040"/>
              <a:gd name="connsiteY22" fmla="*/ 785611 h 798490"/>
              <a:gd name="connsiteX23" fmla="*/ 0 w 1378040"/>
              <a:gd name="connsiteY23" fmla="*/ 798490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040" h="798490">
                <a:moveTo>
                  <a:pt x="1378040" y="0"/>
                </a:moveTo>
                <a:cubicBezTo>
                  <a:pt x="1371812" y="31139"/>
                  <a:pt x="1357229" y="117899"/>
                  <a:pt x="1339403" y="141667"/>
                </a:cubicBezTo>
                <a:cubicBezTo>
                  <a:pt x="1326524" y="158839"/>
                  <a:pt x="1313243" y="175716"/>
                  <a:pt x="1300767" y="193183"/>
                </a:cubicBezTo>
                <a:cubicBezTo>
                  <a:pt x="1291770" y="205778"/>
                  <a:pt x="1285954" y="220874"/>
                  <a:pt x="1275009" y="231819"/>
                </a:cubicBezTo>
                <a:cubicBezTo>
                  <a:pt x="1264064" y="242764"/>
                  <a:pt x="1249811" y="249897"/>
                  <a:pt x="1236372" y="257577"/>
                </a:cubicBezTo>
                <a:cubicBezTo>
                  <a:pt x="1177338" y="291311"/>
                  <a:pt x="1141747" y="298982"/>
                  <a:pt x="1068947" y="321971"/>
                </a:cubicBezTo>
                <a:cubicBezTo>
                  <a:pt x="945290" y="361020"/>
                  <a:pt x="952804" y="357446"/>
                  <a:pt x="837127" y="386366"/>
                </a:cubicBezTo>
                <a:cubicBezTo>
                  <a:pt x="721217" y="382073"/>
                  <a:pt x="604369" y="388817"/>
                  <a:pt x="489397" y="373487"/>
                </a:cubicBezTo>
                <a:cubicBezTo>
                  <a:pt x="423543" y="364706"/>
                  <a:pt x="453718" y="249679"/>
                  <a:pt x="463640" y="231819"/>
                </a:cubicBezTo>
                <a:cubicBezTo>
                  <a:pt x="472236" y="216346"/>
                  <a:pt x="497876" y="222781"/>
                  <a:pt x="515155" y="218941"/>
                </a:cubicBezTo>
                <a:cubicBezTo>
                  <a:pt x="536524" y="214193"/>
                  <a:pt x="558085" y="210355"/>
                  <a:pt x="579550" y="206062"/>
                </a:cubicBezTo>
                <a:cubicBezTo>
                  <a:pt x="605308" y="210355"/>
                  <a:pt x="632961" y="208336"/>
                  <a:pt x="656823" y="218941"/>
                </a:cubicBezTo>
                <a:cubicBezTo>
                  <a:pt x="680309" y="229379"/>
                  <a:pt x="707533" y="275689"/>
                  <a:pt x="721217" y="296214"/>
                </a:cubicBezTo>
                <a:cubicBezTo>
                  <a:pt x="716924" y="339143"/>
                  <a:pt x="718039" y="382963"/>
                  <a:pt x="708338" y="425002"/>
                </a:cubicBezTo>
                <a:cubicBezTo>
                  <a:pt x="704858" y="440084"/>
                  <a:pt x="691578" y="451044"/>
                  <a:pt x="682581" y="463639"/>
                </a:cubicBezTo>
                <a:cubicBezTo>
                  <a:pt x="613051" y="560982"/>
                  <a:pt x="677384" y="479132"/>
                  <a:pt x="605307" y="540912"/>
                </a:cubicBezTo>
                <a:cubicBezTo>
                  <a:pt x="586869" y="556716"/>
                  <a:pt x="574220" y="579296"/>
                  <a:pt x="553792" y="592428"/>
                </a:cubicBezTo>
                <a:cubicBezTo>
                  <a:pt x="455478" y="655630"/>
                  <a:pt x="439560" y="649187"/>
                  <a:pt x="347730" y="682580"/>
                </a:cubicBezTo>
                <a:cubicBezTo>
                  <a:pt x="326004" y="690481"/>
                  <a:pt x="305479" y="701695"/>
                  <a:pt x="283336" y="708338"/>
                </a:cubicBezTo>
                <a:cubicBezTo>
                  <a:pt x="262369" y="714628"/>
                  <a:pt x="240060" y="715457"/>
                  <a:pt x="218941" y="721217"/>
                </a:cubicBezTo>
                <a:cubicBezTo>
                  <a:pt x="218931" y="721220"/>
                  <a:pt x="122354" y="753412"/>
                  <a:pt x="103031" y="759853"/>
                </a:cubicBezTo>
                <a:lnTo>
                  <a:pt x="64395" y="772732"/>
                </a:lnTo>
                <a:cubicBezTo>
                  <a:pt x="51516" y="777025"/>
                  <a:pt x="37900" y="779540"/>
                  <a:pt x="25758" y="785611"/>
                </a:cubicBezTo>
                <a:lnTo>
                  <a:pt x="0" y="798490"/>
                </a:ln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rot="437580">
            <a:off x="1320991" y="4126919"/>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583050" y="4255620"/>
            <a:ext cx="3040113" cy="1487587"/>
          </a:xfrm>
          <a:prstGeom prst="rect">
            <a:avLst/>
          </a:prstGeom>
        </p:spPr>
        <p:txBody>
          <a:bodyPr wrap="square">
            <a:spAutoFit/>
          </a:bodyPr>
          <a:lstStyle/>
          <a:p>
            <a:pPr algn="ctr">
              <a:spcAft>
                <a:spcPts val="750"/>
              </a:spcAft>
            </a:pPr>
            <a:r>
              <a:rPr lang="vi-VN" sz="2800" b="1" dirty="0" smtClean="0">
                <a:solidFill>
                  <a:srgbClr val="FF0000"/>
                </a:solidFill>
                <a:latin typeface="Times New Roman" panose="02020603050405020304" pitchFamily="18" charset="0"/>
                <a:ea typeface="Calibri" panose="020F0502020204030204" pitchFamily="34" charset="0"/>
              </a:rPr>
              <a:t>Nghĩa chuyển đổi</a:t>
            </a:r>
          </a:p>
          <a:p>
            <a:pPr algn="ctr">
              <a:spcAft>
                <a:spcPts val="750"/>
              </a:spcAft>
            </a:pPr>
            <a:r>
              <a:rPr lang="vi-VN" sz="2800" dirty="0" smtClean="0">
                <a:latin typeface="Times New Roman" panose="02020603050405020304" pitchFamily="18" charset="0"/>
                <a:ea typeface="Calibri" panose="020F0502020204030204" pitchFamily="34" charset="0"/>
              </a:rPr>
              <a:t>+ Mặt trời: chỉ Bác Hồ</a:t>
            </a:r>
            <a:endParaRPr lang="en-US" sz="2800" dirty="0">
              <a:latin typeface="Times New Roman" panose="02020603050405020304" pitchFamily="18" charset="0"/>
              <a:ea typeface="Calibri" panose="020F0502020204030204" pitchFamily="34" charset="0"/>
            </a:endParaRPr>
          </a:p>
        </p:txBody>
      </p:sp>
      <p:pic>
        <p:nvPicPr>
          <p:cNvPr id="22" name="Picture 21">
            <a:extLst>
              <a:ext uri="{FF2B5EF4-FFF2-40B4-BE49-F238E27FC236}">
                <a16:creationId xmlns="" xmlns:a16="http://schemas.microsoft.com/office/drawing/2014/main" id="{5A716459-8E3A-41CD-A0E8-B4DA092A027F}"/>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045589" y="4446841"/>
            <a:ext cx="1389542" cy="1389542"/>
          </a:xfrm>
          <a:prstGeom prst="rect">
            <a:avLst/>
          </a:prstGeom>
        </p:spPr>
      </p:pic>
      <p:sp>
        <p:nvSpPr>
          <p:cNvPr id="23" name="Rounded Rectangle 22"/>
          <p:cNvSpPr/>
          <p:nvPr/>
        </p:nvSpPr>
        <p:spPr>
          <a:xfrm>
            <a:off x="6177452" y="4609218"/>
            <a:ext cx="5088503" cy="1488371"/>
          </a:xfrm>
          <a:prstGeom prst="roundRect">
            <a:avLst/>
          </a:prstGeom>
          <a:no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Bác Hồ là ánh sáng, đem đến sự sống cho dân tộc</a:t>
            </a:r>
          </a:p>
          <a:p>
            <a:pPr algn="ctr"/>
            <a:r>
              <a:rPr lang="vi-VN" sz="2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ẨN DỤ</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11273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0" grpId="0" animBg="1"/>
      <p:bldP spid="21" grpId="0"/>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053;#370031;"/>
</p:tagLst>
</file>

<file path=ppt/tags/tag2.xml><?xml version="1.0" encoding="utf-8"?>
<p:tagLst xmlns:a="http://schemas.openxmlformats.org/drawingml/2006/main" xmlns:r="http://schemas.openxmlformats.org/officeDocument/2006/relationships" xmlns:p="http://schemas.openxmlformats.org/presentationml/2006/main">
  <p:tag name="ISLIDE.ICON" val="#407053;#3700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1478</Words>
  <Application>Microsoft Office PowerPoint</Application>
  <PresentationFormat>Widescreen</PresentationFormat>
  <Paragraphs>157</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Times New Roman</vt:lpstr>
      <vt:lpstr>Wingdings</vt:lpstr>
      <vt:lpstr>思源宋体 Heavy</vt:lpstr>
      <vt:lpstr>思源黑体 CN Regular</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AutoBVT</cp:lastModifiedBy>
  <cp:revision>128</cp:revision>
  <dcterms:created xsi:type="dcterms:W3CDTF">2021-05-15T05:05:50Z</dcterms:created>
  <dcterms:modified xsi:type="dcterms:W3CDTF">2023-05-08T11:21:06Z</dcterms:modified>
</cp:coreProperties>
</file>