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notesMasterIdLst>
    <p:notesMasterId r:id="rId13"/>
  </p:notesMasterIdLst>
  <p:sldIdLst>
    <p:sldId id="303" r:id="rId3"/>
    <p:sldId id="304" r:id="rId4"/>
    <p:sldId id="305" r:id="rId5"/>
    <p:sldId id="306" r:id="rId6"/>
    <p:sldId id="307" r:id="rId7"/>
    <p:sldId id="308" r:id="rId8"/>
    <p:sldId id="309" r:id="rId9"/>
    <p:sldId id="310" r:id="rId10"/>
    <p:sldId id="311" r:id="rId11"/>
    <p:sldId id="31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662395"/>
    <a:srgbClr val="6BDDDD"/>
    <a:srgbClr val="00B856"/>
    <a:srgbClr val="F0AE42"/>
    <a:srgbClr val="007FCA"/>
    <a:srgbClr val="FFFF00"/>
    <a:srgbClr val="70B2E2"/>
    <a:srgbClr val="FFDC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5033" autoAdjust="0"/>
  </p:normalViewPr>
  <p:slideViewPr>
    <p:cSldViewPr snapToGrid="0">
      <p:cViewPr varScale="1">
        <p:scale>
          <a:sx n="29" d="100"/>
          <a:sy n="29" d="100"/>
        </p:scale>
        <p:origin x="1128"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98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2/14/2025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2/14/2025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5E9379-425D-CD1A-2FAD-8D86099A8010}"/>
              </a:ext>
            </a:extLst>
          </p:cNvPr>
          <p:cNvSpPr txBox="1"/>
          <p:nvPr/>
        </p:nvSpPr>
        <p:spPr>
          <a:xfrm>
            <a:off x="2773077" y="1766121"/>
            <a:ext cx="6645847" cy="1446550"/>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txBody>
          <a:bodyPr wrap="square" rtlCol="0">
            <a:spAutoFit/>
          </a:bodyPr>
          <a:lstStyle/>
          <a:p>
            <a:pPr algn="ctr"/>
            <a:r>
              <a:rPr lang="en-US" sz="4000" b="1" dirty="0">
                <a:effectLst/>
                <a:latin typeface="Tahoma" panose="020B0604030504040204" pitchFamily="34" charset="0"/>
                <a:ea typeface="Tahoma" panose="020B0604030504040204" pitchFamily="34" charset="0"/>
                <a:cs typeface="Tahoma" panose="020B0604030504040204" pitchFamily="34" charset="0"/>
              </a:rPr>
              <a:t>BÀI 15</a:t>
            </a:r>
          </a:p>
          <a:p>
            <a:pPr algn="ctr"/>
            <a:r>
              <a:rPr lang="en-US" sz="4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BÀI TOÁN TIN HỌC</a:t>
            </a:r>
            <a:endParaRPr lang="en-US" sz="48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117268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9" y="69695"/>
            <a:ext cx="3271255" cy="1179970"/>
            <a:chOff x="426301" y="69695"/>
            <a:chExt cx="3271255"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1" y="344328"/>
              <a:ext cx="3271255" cy="647056"/>
              <a:chOff x="6676102" y="770361"/>
              <a:chExt cx="4269045"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4269045"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3184429" cy="1526500"/>
              </a:xfrm>
              <a:prstGeom prst="rect">
                <a:avLst/>
              </a:prstGeom>
              <a:noFill/>
            </p:spPr>
            <p:txBody>
              <a:bodyPr wrap="square" rtlCol="0">
                <a:spAutoFit/>
              </a:bodyPr>
              <a:lstStyle/>
              <a:p>
                <a:r>
                  <a:rPr lang="fi-FI" sz="2800" b="1">
                    <a:solidFill>
                      <a:schemeClr val="bg1"/>
                    </a:solidFill>
                    <a:latin typeface="Tahoma" panose="020B0604030504040204" pitchFamily="34" charset="0"/>
                    <a:ea typeface="Tahoma" panose="020B0604030504040204" pitchFamily="34" charset="0"/>
                    <a:cs typeface="Tahoma" panose="020B0604030504040204" pitchFamily="34" charset="0"/>
                  </a:rPr>
                  <a:t>VẬN DỤNG</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2948526"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iao NV về nhà">
            <a:extLst>
              <a:ext uri="{FF2B5EF4-FFF2-40B4-BE49-F238E27FC236}">
                <a16:creationId xmlns:a16="http://schemas.microsoft.com/office/drawing/2014/main" id="{2E3C950B-189A-1011-AA65-094C7CB324EF}"/>
              </a:ext>
            </a:extLst>
          </p:cNvPr>
          <p:cNvGrpSpPr/>
          <p:nvPr/>
        </p:nvGrpSpPr>
        <p:grpSpPr>
          <a:xfrm>
            <a:off x="722549" y="1874939"/>
            <a:ext cx="10360893" cy="1827391"/>
            <a:chOff x="722549" y="2215663"/>
            <a:chExt cx="10360893" cy="1827391"/>
          </a:xfrm>
        </p:grpSpPr>
        <p:grpSp>
          <p:nvGrpSpPr>
            <p:cNvPr id="6" name="Group 5">
              <a:extLst>
                <a:ext uri="{FF2B5EF4-FFF2-40B4-BE49-F238E27FC236}">
                  <a16:creationId xmlns:a16="http://schemas.microsoft.com/office/drawing/2014/main" id="{B5FD07B0-8E9F-DBFD-6BA8-264D92DAB617}"/>
                </a:ext>
              </a:extLst>
            </p:cNvPr>
            <p:cNvGrpSpPr/>
            <p:nvPr/>
          </p:nvGrpSpPr>
          <p:grpSpPr>
            <a:xfrm>
              <a:off x="722549" y="2215663"/>
              <a:ext cx="10360893" cy="1743750"/>
              <a:chOff x="751424" y="4271768"/>
              <a:chExt cx="10360893" cy="1893682"/>
            </a:xfrm>
          </p:grpSpPr>
          <p:grpSp>
            <p:nvGrpSpPr>
              <p:cNvPr id="8" name="Group 7">
                <a:extLst>
                  <a:ext uri="{FF2B5EF4-FFF2-40B4-BE49-F238E27FC236}">
                    <a16:creationId xmlns:a16="http://schemas.microsoft.com/office/drawing/2014/main" id="{5557CF09-DE2D-2AED-2DD7-3C3CA88DBC0A}"/>
                  </a:ext>
                </a:extLst>
              </p:cNvPr>
              <p:cNvGrpSpPr/>
              <p:nvPr/>
            </p:nvGrpSpPr>
            <p:grpSpPr>
              <a:xfrm>
                <a:off x="751424" y="4271768"/>
                <a:ext cx="10340110" cy="1893682"/>
                <a:chOff x="748591" y="4323722"/>
                <a:chExt cx="10193330" cy="1893682"/>
              </a:xfrm>
            </p:grpSpPr>
            <p:sp>
              <p:nvSpPr>
                <p:cNvPr id="14" name="Rectangle: Rounded Corners 13">
                  <a:extLst>
                    <a:ext uri="{FF2B5EF4-FFF2-40B4-BE49-F238E27FC236}">
                      <a16:creationId xmlns:a16="http://schemas.microsoft.com/office/drawing/2014/main" id="{AAC32E3E-0AED-1CBE-9061-A9DADA8CA5C4}"/>
                    </a:ext>
                  </a:extLst>
                </p:cNvPr>
                <p:cNvSpPr/>
                <p:nvPr/>
              </p:nvSpPr>
              <p:spPr>
                <a:xfrm>
                  <a:off x="1181534" y="4593968"/>
                  <a:ext cx="9760387" cy="1623436"/>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C1D5729-DFCF-27ED-F648-EDC3D75D38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2" name="Rectangle 11">
                <a:extLst>
                  <a:ext uri="{FF2B5EF4-FFF2-40B4-BE49-F238E27FC236}">
                    <a16:creationId xmlns:a16="http://schemas.microsoft.com/office/drawing/2014/main" id="{78F6B8FF-3275-9D7E-65A9-70A89ACA5646}"/>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64F62BC-0DB2-6528-8ECE-0F6C994CB99D}"/>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94EB740C-9E5D-D35F-D1E2-A040A894A938}"/>
                </a:ext>
              </a:extLst>
            </p:cNvPr>
            <p:cNvSpPr txBox="1"/>
            <p:nvPr/>
          </p:nvSpPr>
          <p:spPr>
            <a:xfrm>
              <a:off x="1615756" y="2735517"/>
              <a:ext cx="9312221" cy="1307537"/>
            </a:xfrm>
            <a:prstGeom prst="rect">
              <a:avLst/>
            </a:prstGeom>
            <a:noFill/>
          </p:spPr>
          <p:txBody>
            <a:bodyPr wrap="square">
              <a:spAutoFit/>
            </a:bodyPr>
            <a:lstStyle/>
            <a:p>
              <a:pPr>
                <a:lnSpc>
                  <a:spcPct val="150000"/>
                </a:lnSpc>
              </a:pPr>
              <a:r>
                <a:rPr lang="en-US" sz="28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nhà</a:t>
              </a:r>
              <a:r>
                <a:rPr lang="en-US" sz="28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Hãy</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mô</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tả</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đầu</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vào</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đầu</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ra</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của</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toán</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sắp</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xếp</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một</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dãy</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số</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theo</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thứ</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tự</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tăng</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dần</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vi-VN" sz="28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7" name="TextBox 16">
            <a:extLst>
              <a:ext uri="{FF2B5EF4-FFF2-40B4-BE49-F238E27FC236}">
                <a16:creationId xmlns:a16="http://schemas.microsoft.com/office/drawing/2014/main" id="{FB934B22-C63C-6888-4850-CE555FBBB1C1}"/>
              </a:ext>
            </a:extLst>
          </p:cNvPr>
          <p:cNvSpPr txBox="1"/>
          <p:nvPr/>
        </p:nvSpPr>
        <p:spPr>
          <a:xfrm>
            <a:off x="1264023" y="3637989"/>
            <a:ext cx="60960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3078439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iới thiệu">
            <a:extLst>
              <a:ext uri="{FF2B5EF4-FFF2-40B4-BE49-F238E27FC236}">
                <a16:creationId xmlns:a16="http://schemas.microsoft.com/office/drawing/2014/main" id="{C16D8AC5-5033-AB3B-FB33-47C7323B1F8E}"/>
              </a:ext>
            </a:extLst>
          </p:cNvPr>
          <p:cNvGrpSpPr/>
          <p:nvPr/>
        </p:nvGrpSpPr>
        <p:grpSpPr>
          <a:xfrm>
            <a:off x="722549" y="1620576"/>
            <a:ext cx="10684551" cy="3714081"/>
            <a:chOff x="722549" y="2215664"/>
            <a:chExt cx="10684551" cy="3714081"/>
          </a:xfrm>
        </p:grpSpPr>
        <p:grpSp>
          <p:nvGrpSpPr>
            <p:cNvPr id="17" name="Group 16">
              <a:extLst>
                <a:ext uri="{FF2B5EF4-FFF2-40B4-BE49-F238E27FC236}">
                  <a16:creationId xmlns:a16="http://schemas.microsoft.com/office/drawing/2014/main" id="{FD96F247-9CDA-F330-8138-0933EE07FCD8}"/>
                </a:ext>
              </a:extLst>
            </p:cNvPr>
            <p:cNvGrpSpPr/>
            <p:nvPr/>
          </p:nvGrpSpPr>
          <p:grpSpPr>
            <a:xfrm>
              <a:off x="722549" y="2215664"/>
              <a:ext cx="10612120" cy="2587632"/>
              <a:chOff x="751424" y="4271768"/>
              <a:chExt cx="10612120" cy="2810123"/>
            </a:xfrm>
          </p:grpSpPr>
          <p:grpSp>
            <p:nvGrpSpPr>
              <p:cNvPr id="19" name="Group 18">
                <a:extLst>
                  <a:ext uri="{FF2B5EF4-FFF2-40B4-BE49-F238E27FC236}">
                    <a16:creationId xmlns:a16="http://schemas.microsoft.com/office/drawing/2014/main" id="{CB62ACD1-C0B0-DD2E-3617-9161BAAE219B}"/>
                  </a:ext>
                </a:extLst>
              </p:cNvPr>
              <p:cNvGrpSpPr/>
              <p:nvPr/>
            </p:nvGrpSpPr>
            <p:grpSpPr>
              <a:xfrm>
                <a:off x="751424" y="4271768"/>
                <a:ext cx="10612120" cy="2810123"/>
                <a:chOff x="748591" y="4323722"/>
                <a:chExt cx="10461479" cy="2810123"/>
              </a:xfrm>
            </p:grpSpPr>
            <p:sp>
              <p:nvSpPr>
                <p:cNvPr id="22" name="Rectangle: Rounded Corners 21">
                  <a:extLst>
                    <a:ext uri="{FF2B5EF4-FFF2-40B4-BE49-F238E27FC236}">
                      <a16:creationId xmlns:a16="http://schemas.microsoft.com/office/drawing/2014/main" id="{9D5C3B79-CAD9-35FF-AD10-67CEC2A7FB54}"/>
                    </a:ext>
                  </a:extLst>
                </p:cNvPr>
                <p:cNvSpPr/>
                <p:nvPr/>
              </p:nvSpPr>
              <p:spPr>
                <a:xfrm>
                  <a:off x="1181534" y="4719157"/>
                  <a:ext cx="10028536" cy="2414688"/>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a:extLst>
                    <a:ext uri="{FF2B5EF4-FFF2-40B4-BE49-F238E27FC236}">
                      <a16:creationId xmlns:a16="http://schemas.microsoft.com/office/drawing/2014/main" id="{C5B86EBD-DEC3-327C-C8BD-F6AFB17F02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0" name="Rectangle 19">
                <a:extLst>
                  <a:ext uri="{FF2B5EF4-FFF2-40B4-BE49-F238E27FC236}">
                    <a16:creationId xmlns:a16="http://schemas.microsoft.com/office/drawing/2014/main" id="{83C99A30-7201-D3D4-DB21-BE9BA6764092}"/>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9EC269C-22B0-6351-8253-2B154F4A990A}"/>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UTM Avo" panose="020406030505060202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69C66B8D-7F4B-E8D2-9735-9137D6B7E807}"/>
                </a:ext>
              </a:extLst>
            </p:cNvPr>
            <p:cNvSpPr txBox="1"/>
            <p:nvPr/>
          </p:nvSpPr>
          <p:spPr>
            <a:xfrm>
              <a:off x="1615756" y="2579789"/>
              <a:ext cx="9791344" cy="3349956"/>
            </a:xfrm>
            <a:prstGeom prst="rect">
              <a:avLst/>
            </a:prstGeom>
            <a:noFill/>
          </p:spPr>
          <p:txBody>
            <a:bodyPr wrap="square">
              <a:spAutoFit/>
            </a:bodyPr>
            <a:lstStyle/>
            <a:p>
              <a:pPr>
                <a:lnSpc>
                  <a:spcPct val="150000"/>
                </a:lnSpc>
              </a:pPr>
              <a:r>
                <a:rPr lang="vi-VN"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Tính lương là một phần của những vấn đề mà doanh nghiệp cần phải giải quyết. Việc trả lương thoả đáng và kịp thời thể hiện tính chuyên nghiệp và có trách nhiệm của doanh nghiệp, đem lại sự hài lòng cho nhân viên, động viên họ làm việc chăm chỉ, đạt hiệu quả cao.</a:t>
              </a:r>
              <a:endPar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Qua ví dụ về bài toán tính lương, em sẽ biết cách chuyển nhiều nhiệm vụ trong thực tế thành một bài toán trong tin học và giao cho máy tính thực hiện.</a:t>
              </a:r>
            </a:p>
          </p:txBody>
        </p:sp>
      </p:grpSp>
      <p:grpSp>
        <p:nvGrpSpPr>
          <p:cNvPr id="11" name="Group 10">
            <a:extLst>
              <a:ext uri="{FF2B5EF4-FFF2-40B4-BE49-F238E27FC236}">
                <a16:creationId xmlns:a16="http://schemas.microsoft.com/office/drawing/2014/main" id="{43F5F16D-03A6-008A-1F3D-BFD1F23C1989}"/>
              </a:ext>
            </a:extLst>
          </p:cNvPr>
          <p:cNvGrpSpPr/>
          <p:nvPr/>
        </p:nvGrpSpPr>
        <p:grpSpPr>
          <a:xfrm>
            <a:off x="327978" y="69695"/>
            <a:ext cx="3595096" cy="1179970"/>
            <a:chOff x="426300" y="69695"/>
            <a:chExt cx="3595096"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3595096" cy="647056"/>
              <a:chOff x="6676102" y="770361"/>
              <a:chExt cx="469166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469166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3115329"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KHỞI ĐỘNG</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3153685"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99523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9" y="69695"/>
            <a:ext cx="4283350" cy="1179970"/>
            <a:chOff x="426301" y="69695"/>
            <a:chExt cx="4283350"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1" y="344328"/>
              <a:ext cx="4283350" cy="647056"/>
              <a:chOff x="6676102" y="770361"/>
              <a:chExt cx="5589847"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5589847"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4608978" cy="1526500"/>
              </a:xfrm>
              <a:prstGeom prst="rect">
                <a:avLst/>
              </a:prstGeom>
              <a:noFill/>
            </p:spPr>
            <p:txBody>
              <a:bodyPr wrap="square" rtlCol="0">
                <a:spAutoFit/>
              </a:bodyPr>
              <a:lstStyle/>
              <a:p>
                <a:r>
                  <a:rPr lang="fi-FI" sz="2800" b="1">
                    <a:solidFill>
                      <a:schemeClr val="bg1"/>
                    </a:solidFill>
                    <a:latin typeface="Tahoma" panose="020B0604030504040204" pitchFamily="34" charset="0"/>
                    <a:ea typeface="Tahoma" panose="020B0604030504040204" pitchFamily="34" charset="0"/>
                    <a:cs typeface="Tahoma" panose="020B0604030504040204" pitchFamily="34" charset="0"/>
                  </a:rPr>
                  <a:t>1.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4040119"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Hỏi cá nhân">
            <a:extLst>
              <a:ext uri="{FF2B5EF4-FFF2-40B4-BE49-F238E27FC236}">
                <a16:creationId xmlns:a16="http://schemas.microsoft.com/office/drawing/2014/main" id="{68F34A7A-18AD-8B0B-603E-E5123383F02C}"/>
              </a:ext>
            </a:extLst>
          </p:cNvPr>
          <p:cNvGrpSpPr/>
          <p:nvPr/>
        </p:nvGrpSpPr>
        <p:grpSpPr>
          <a:xfrm>
            <a:off x="722549" y="1240233"/>
            <a:ext cx="10360893" cy="3336526"/>
            <a:chOff x="722549" y="2215665"/>
            <a:chExt cx="10360893" cy="3336526"/>
          </a:xfrm>
        </p:grpSpPr>
        <p:grpSp>
          <p:nvGrpSpPr>
            <p:cNvPr id="33" name="Group 32">
              <a:extLst>
                <a:ext uri="{FF2B5EF4-FFF2-40B4-BE49-F238E27FC236}">
                  <a16:creationId xmlns:a16="http://schemas.microsoft.com/office/drawing/2014/main" id="{EA3B085D-F9C4-B064-4509-FAC2CD995916}"/>
                </a:ext>
              </a:extLst>
            </p:cNvPr>
            <p:cNvGrpSpPr/>
            <p:nvPr/>
          </p:nvGrpSpPr>
          <p:grpSpPr>
            <a:xfrm>
              <a:off x="722549" y="2215665"/>
              <a:ext cx="10360893" cy="3336526"/>
              <a:chOff x="751424" y="4271768"/>
              <a:chExt cx="10360893" cy="3623408"/>
            </a:xfrm>
          </p:grpSpPr>
          <p:grpSp>
            <p:nvGrpSpPr>
              <p:cNvPr id="35" name="Group 34">
                <a:extLst>
                  <a:ext uri="{FF2B5EF4-FFF2-40B4-BE49-F238E27FC236}">
                    <a16:creationId xmlns:a16="http://schemas.microsoft.com/office/drawing/2014/main" id="{FFF3F8BE-A15F-948B-06EB-6C85344A5730}"/>
                  </a:ext>
                </a:extLst>
              </p:cNvPr>
              <p:cNvGrpSpPr/>
              <p:nvPr/>
            </p:nvGrpSpPr>
            <p:grpSpPr>
              <a:xfrm>
                <a:off x="751424" y="4271768"/>
                <a:ext cx="6534287" cy="3623408"/>
                <a:chOff x="748591" y="4323722"/>
                <a:chExt cx="6441531" cy="3623408"/>
              </a:xfrm>
            </p:grpSpPr>
            <p:sp>
              <p:nvSpPr>
                <p:cNvPr id="38" name="Rectangle: Rounded Corners 37">
                  <a:extLst>
                    <a:ext uri="{FF2B5EF4-FFF2-40B4-BE49-F238E27FC236}">
                      <a16:creationId xmlns:a16="http://schemas.microsoft.com/office/drawing/2014/main" id="{00379F11-3D4C-B705-78DD-3E850FFA38EF}"/>
                    </a:ext>
                  </a:extLst>
                </p:cNvPr>
                <p:cNvSpPr/>
                <p:nvPr/>
              </p:nvSpPr>
              <p:spPr>
                <a:xfrm>
                  <a:off x="1181534" y="4593966"/>
                  <a:ext cx="6008588" cy="335316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9" name="Picture 38">
                  <a:extLst>
                    <a:ext uri="{FF2B5EF4-FFF2-40B4-BE49-F238E27FC236}">
                      <a16:creationId xmlns:a16="http://schemas.microsoft.com/office/drawing/2014/main" id="{3F4B3068-50A9-30EE-BAFC-6BD8C999CE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36" name="Rectangle 35">
                <a:extLst>
                  <a:ext uri="{FF2B5EF4-FFF2-40B4-BE49-F238E27FC236}">
                    <a16:creationId xmlns:a16="http://schemas.microsoft.com/office/drawing/2014/main" id="{FA1FFFE3-FE03-5FA0-A88B-263C635539EE}"/>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43DC118D-546C-7F96-52FC-8D890BB7F1AA}"/>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A50D5A59-7622-C3C9-3CAF-2BB37AF06948}"/>
                </a:ext>
              </a:extLst>
            </p:cNvPr>
            <p:cNvSpPr txBox="1"/>
            <p:nvPr/>
          </p:nvSpPr>
          <p:spPr>
            <a:xfrm>
              <a:off x="1615757" y="2470098"/>
              <a:ext cx="5641078" cy="2799549"/>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Với những doanh nghiệp lớn có nhiều loại hình lao động, việc thanh toán tiền lương cần phải tuân theo một quy trình chặt chẽ giữa các bộ phận. Hình 15.1 mô tả một quy trình thanh toán tiền lương. Theo em, bước nào trong quy trình đó có thể giao cho máy tính thực hiện?</a:t>
              </a:r>
            </a:p>
          </p:txBody>
        </p:sp>
      </p:grpSp>
      <p:grpSp>
        <p:nvGrpSpPr>
          <p:cNvPr id="40" name="Trả lời cá nhân">
            <a:extLst>
              <a:ext uri="{FF2B5EF4-FFF2-40B4-BE49-F238E27FC236}">
                <a16:creationId xmlns:a16="http://schemas.microsoft.com/office/drawing/2014/main" id="{1823FA4F-2C52-A408-3ED8-16FEF78E6799}"/>
              </a:ext>
            </a:extLst>
          </p:cNvPr>
          <p:cNvGrpSpPr/>
          <p:nvPr/>
        </p:nvGrpSpPr>
        <p:grpSpPr>
          <a:xfrm>
            <a:off x="722549" y="5098731"/>
            <a:ext cx="10360893" cy="1545260"/>
            <a:chOff x="722549" y="2215664"/>
            <a:chExt cx="10360893" cy="1545260"/>
          </a:xfrm>
        </p:grpSpPr>
        <p:grpSp>
          <p:nvGrpSpPr>
            <p:cNvPr id="41" name="Group 40">
              <a:extLst>
                <a:ext uri="{FF2B5EF4-FFF2-40B4-BE49-F238E27FC236}">
                  <a16:creationId xmlns:a16="http://schemas.microsoft.com/office/drawing/2014/main" id="{8A8633B7-33F8-ACBE-2366-BC2271D052E0}"/>
                </a:ext>
              </a:extLst>
            </p:cNvPr>
            <p:cNvGrpSpPr/>
            <p:nvPr/>
          </p:nvGrpSpPr>
          <p:grpSpPr>
            <a:xfrm>
              <a:off x="722549" y="2215664"/>
              <a:ext cx="10360893" cy="1545260"/>
              <a:chOff x="751424" y="4271768"/>
              <a:chExt cx="10360893" cy="1678125"/>
            </a:xfrm>
          </p:grpSpPr>
          <p:grpSp>
            <p:nvGrpSpPr>
              <p:cNvPr id="43" name="Group 42">
                <a:extLst>
                  <a:ext uri="{FF2B5EF4-FFF2-40B4-BE49-F238E27FC236}">
                    <a16:creationId xmlns:a16="http://schemas.microsoft.com/office/drawing/2014/main" id="{62F3E97F-EB2B-D02A-9ABA-E668494A35D4}"/>
                  </a:ext>
                </a:extLst>
              </p:cNvPr>
              <p:cNvGrpSpPr/>
              <p:nvPr/>
            </p:nvGrpSpPr>
            <p:grpSpPr>
              <a:xfrm>
                <a:off x="751424" y="4271768"/>
                <a:ext cx="10340110" cy="1678125"/>
                <a:chOff x="748591" y="4323722"/>
                <a:chExt cx="10193330" cy="1678125"/>
              </a:xfrm>
            </p:grpSpPr>
            <p:sp>
              <p:nvSpPr>
                <p:cNvPr id="46" name="Rectangle: Rounded Corners 45">
                  <a:extLst>
                    <a:ext uri="{FF2B5EF4-FFF2-40B4-BE49-F238E27FC236}">
                      <a16:creationId xmlns:a16="http://schemas.microsoft.com/office/drawing/2014/main" id="{2CE12086-9E5D-878C-0831-9DD57B77720B}"/>
                    </a:ext>
                  </a:extLst>
                </p:cNvPr>
                <p:cNvSpPr/>
                <p:nvPr/>
              </p:nvSpPr>
              <p:spPr>
                <a:xfrm>
                  <a:off x="1181534" y="4593968"/>
                  <a:ext cx="9760387" cy="140787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79F5C7A4-3364-668C-2C5D-4E137D330C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44" name="Rectangle 43">
                <a:extLst>
                  <a:ext uri="{FF2B5EF4-FFF2-40B4-BE49-F238E27FC236}">
                    <a16:creationId xmlns:a16="http://schemas.microsoft.com/office/drawing/2014/main" id="{EDB86B41-8271-D4CB-5AD7-5410FDB83CEF}"/>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45" name="Rectangle 44">
                <a:extLst>
                  <a:ext uri="{FF2B5EF4-FFF2-40B4-BE49-F238E27FC236}">
                    <a16:creationId xmlns:a16="http://schemas.microsoft.com/office/drawing/2014/main" id="{DF88644D-F3A4-9C65-1964-2D8EFD9E00F8}"/>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id="{A2DA7DA6-4813-EB12-D224-8B1462D790A0}"/>
                </a:ext>
              </a:extLst>
            </p:cNvPr>
            <p:cNvSpPr txBox="1"/>
            <p:nvPr/>
          </p:nvSpPr>
          <p:spPr>
            <a:xfrm>
              <a:off x="1615756" y="2622456"/>
              <a:ext cx="9446903" cy="952890"/>
            </a:xfrm>
            <a:prstGeom prst="rect">
              <a:avLst/>
            </a:prstGeom>
            <a:noFill/>
          </p:spPr>
          <p:txBody>
            <a:bodyPr wrap="square">
              <a:spAutoFit/>
            </a:bodyPr>
            <a:lstStyle/>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Các các bước trong quy trình thanh toán tiền lương có thể giao cho máy tính thực hiện được: Chấm công</a:t>
              </a:r>
              <a:r>
                <a:rPr lang="en-US"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 toán tiền lương</a:t>
              </a:r>
              <a:r>
                <a:rPr lang="en-US" sz="2000">
                  <a:solidFill>
                    <a:srgbClr val="231F20"/>
                  </a:solidFill>
                  <a:latin typeface="Times New Roman" panose="02020603050405020304" pitchFamily="18" charset="0"/>
                  <a:ea typeface="Tahoma" panose="020B0604030504040204" pitchFamily="34" charset="0"/>
                  <a:cs typeface="Times New Roman" panose="02020603050405020304" pitchFamily="18" charset="0"/>
                </a:rPr>
                <a:t>,</a:t>
              </a: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Lập phiếu chi lương</a:t>
              </a:r>
              <a:r>
                <a:rPr lang="en-US"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t>
              </a: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Lưu hồ sơ</a:t>
              </a:r>
            </a:p>
          </p:txBody>
        </p:sp>
      </p:grpSp>
      <p:pic>
        <p:nvPicPr>
          <p:cNvPr id="48" name="Picture 47">
            <a:extLst>
              <a:ext uri="{FF2B5EF4-FFF2-40B4-BE49-F238E27FC236}">
                <a16:creationId xmlns:a16="http://schemas.microsoft.com/office/drawing/2014/main" id="{E3AC3AA3-95E7-44A1-BEDF-B679E6A16703}"/>
              </a:ext>
            </a:extLst>
          </p:cNvPr>
          <p:cNvPicPr>
            <a:picLocks noChangeAspect="1"/>
          </p:cNvPicPr>
          <p:nvPr/>
        </p:nvPicPr>
        <p:blipFill>
          <a:blip r:embed="rId4"/>
          <a:stretch>
            <a:fillRect/>
          </a:stretch>
        </p:blipFill>
        <p:spPr>
          <a:xfrm>
            <a:off x="7503684" y="1240233"/>
            <a:ext cx="4013005" cy="3796320"/>
          </a:xfrm>
          <a:prstGeom prst="rect">
            <a:avLst/>
          </a:prstGeom>
        </p:spPr>
      </p:pic>
    </p:spTree>
    <p:extLst>
      <p:ext uri="{BB962C8B-B14F-4D97-AF65-F5344CB8AC3E}">
        <p14:creationId xmlns:p14="http://schemas.microsoft.com/office/powerpoint/2010/main" val="13102736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9" y="69695"/>
            <a:ext cx="4283350" cy="1179970"/>
            <a:chOff x="426301" y="69695"/>
            <a:chExt cx="4283350"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1" y="344328"/>
              <a:ext cx="4283350" cy="647056"/>
              <a:chOff x="6676102" y="770361"/>
              <a:chExt cx="5589847"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5589847"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4608978" cy="1526500"/>
              </a:xfrm>
              <a:prstGeom prst="rect">
                <a:avLst/>
              </a:prstGeom>
              <a:noFill/>
            </p:spPr>
            <p:txBody>
              <a:bodyPr wrap="square" rtlCol="0">
                <a:spAutoFit/>
              </a:bodyPr>
              <a:lstStyle/>
              <a:p>
                <a:r>
                  <a:rPr lang="fi-FI" sz="2800" b="1">
                    <a:solidFill>
                      <a:schemeClr val="bg1"/>
                    </a:solidFill>
                    <a:latin typeface="Tahoma" panose="020B0604030504040204" pitchFamily="34" charset="0"/>
                    <a:ea typeface="Tahoma" panose="020B0604030504040204" pitchFamily="34" charset="0"/>
                    <a:cs typeface="Tahoma" panose="020B0604030504040204" pitchFamily="34" charset="0"/>
                  </a:rPr>
                  <a:t>1.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4040119"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iới thiệu">
            <a:extLst>
              <a:ext uri="{FF2B5EF4-FFF2-40B4-BE49-F238E27FC236}">
                <a16:creationId xmlns:a16="http://schemas.microsoft.com/office/drawing/2014/main" id="{00F1604E-1860-2843-79BE-E43E41193A64}"/>
              </a:ext>
            </a:extLst>
          </p:cNvPr>
          <p:cNvGrpSpPr/>
          <p:nvPr/>
        </p:nvGrpSpPr>
        <p:grpSpPr>
          <a:xfrm>
            <a:off x="722549" y="1620576"/>
            <a:ext cx="10684551" cy="4268079"/>
            <a:chOff x="722549" y="2215664"/>
            <a:chExt cx="10684551" cy="4268079"/>
          </a:xfrm>
        </p:grpSpPr>
        <p:grpSp>
          <p:nvGrpSpPr>
            <p:cNvPr id="6" name="Group 5">
              <a:extLst>
                <a:ext uri="{FF2B5EF4-FFF2-40B4-BE49-F238E27FC236}">
                  <a16:creationId xmlns:a16="http://schemas.microsoft.com/office/drawing/2014/main" id="{8B19BA93-1FD0-D743-15DC-F55984D0EE88}"/>
                </a:ext>
              </a:extLst>
            </p:cNvPr>
            <p:cNvGrpSpPr/>
            <p:nvPr/>
          </p:nvGrpSpPr>
          <p:grpSpPr>
            <a:xfrm>
              <a:off x="722549" y="2215664"/>
              <a:ext cx="10612120" cy="3068156"/>
              <a:chOff x="751424" y="4271768"/>
              <a:chExt cx="10612120" cy="3331964"/>
            </a:xfrm>
          </p:grpSpPr>
          <p:grpSp>
            <p:nvGrpSpPr>
              <p:cNvPr id="8" name="Group 7">
                <a:extLst>
                  <a:ext uri="{FF2B5EF4-FFF2-40B4-BE49-F238E27FC236}">
                    <a16:creationId xmlns:a16="http://schemas.microsoft.com/office/drawing/2014/main" id="{95D5A20C-B001-6EE7-4B58-2CBD22C9A90D}"/>
                  </a:ext>
                </a:extLst>
              </p:cNvPr>
              <p:cNvGrpSpPr/>
              <p:nvPr/>
            </p:nvGrpSpPr>
            <p:grpSpPr>
              <a:xfrm>
                <a:off x="751424" y="4271768"/>
                <a:ext cx="10612120" cy="3331964"/>
                <a:chOff x="748591" y="4323722"/>
                <a:chExt cx="10461479" cy="3331964"/>
              </a:xfrm>
            </p:grpSpPr>
            <p:sp>
              <p:nvSpPr>
                <p:cNvPr id="14" name="Rectangle: Rounded Corners 13">
                  <a:extLst>
                    <a:ext uri="{FF2B5EF4-FFF2-40B4-BE49-F238E27FC236}">
                      <a16:creationId xmlns:a16="http://schemas.microsoft.com/office/drawing/2014/main" id="{A258BD4E-3443-45B3-FCDC-D414E0F0254F}"/>
                    </a:ext>
                  </a:extLst>
                </p:cNvPr>
                <p:cNvSpPr/>
                <p:nvPr/>
              </p:nvSpPr>
              <p:spPr>
                <a:xfrm>
                  <a:off x="1181534" y="4719158"/>
                  <a:ext cx="10028536" cy="2936528"/>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A7E24F9C-3450-B554-1690-6C51FC13E7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2" name="Rectangle 11">
                <a:extLst>
                  <a:ext uri="{FF2B5EF4-FFF2-40B4-BE49-F238E27FC236}">
                    <a16:creationId xmlns:a16="http://schemas.microsoft.com/office/drawing/2014/main" id="{43A2EB4E-49EB-5A17-DB03-2F3C586797B6}"/>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940CD3A-0244-422E-80BF-2EB43A626092}"/>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UTM Avo" panose="020406030505060202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4AD9F1F7-7629-3BDA-9D59-ABD2E621821A}"/>
                </a:ext>
              </a:extLst>
            </p:cNvPr>
            <p:cNvSpPr txBox="1"/>
            <p:nvPr/>
          </p:nvSpPr>
          <p:spPr>
            <a:xfrm>
              <a:off x="1615756" y="2579789"/>
              <a:ext cx="9791344" cy="3903954"/>
            </a:xfrm>
            <a:prstGeom prst="rect">
              <a:avLst/>
            </a:prstGeom>
            <a:noFill/>
          </p:spPr>
          <p:txBody>
            <a:bodyPr wrap="square">
              <a:spAutoFit/>
            </a:bodyPr>
            <a:lstStyle/>
            <a:p>
              <a:pPr>
                <a:lnSpc>
                  <a:spcPct val="150000"/>
                </a:lnSpc>
              </a:pPr>
              <a:r>
                <a:rPr lang="vi-VN"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Mỗi quy trình thanh toán tiền lương là một giải pháp để một doanh nghiệp giải quyết vấn đề trả lương cho người lao động, đồng thời lưu trữ đủ dữ liệu để tính toán hiệu quả kinh doanh và đối chiếu dữ liệu khi cần thiết. Hình 15.1 mô tả một quy trình thanh toán tiền lương, trong đó bước tính toán tiền lương thường được giao cho máy tính thực hiện. Như vậy, em có thể thấy trong quy trình giải quyết vấn đề có những bước (những vấn đề nhỏ hơn) có thể chuyển giao cho máy tính thực hiện. Sau đây, ta xét một trường hợp cụ thể.</a:t>
              </a:r>
              <a:endPar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568430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9" y="69695"/>
            <a:ext cx="4283350" cy="1179970"/>
            <a:chOff x="426301" y="69695"/>
            <a:chExt cx="4283350"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1" y="344328"/>
              <a:ext cx="4283350" cy="647056"/>
              <a:chOff x="6676102" y="770361"/>
              <a:chExt cx="5589847"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5589847"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4608978" cy="1526500"/>
              </a:xfrm>
              <a:prstGeom prst="rect">
                <a:avLst/>
              </a:prstGeom>
              <a:noFill/>
            </p:spPr>
            <p:txBody>
              <a:bodyPr wrap="square" rtlCol="0">
                <a:spAutoFit/>
              </a:bodyPr>
              <a:lstStyle/>
              <a:p>
                <a:r>
                  <a:rPr lang="fi-FI" sz="2800" b="1">
                    <a:solidFill>
                      <a:schemeClr val="bg1"/>
                    </a:solidFill>
                    <a:latin typeface="Tahoma" panose="020B0604030504040204" pitchFamily="34" charset="0"/>
                    <a:ea typeface="Tahoma" panose="020B0604030504040204" pitchFamily="34" charset="0"/>
                    <a:cs typeface="Tahoma" panose="020B0604030504040204" pitchFamily="34" charset="0"/>
                  </a:rPr>
                  <a:t>1.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4040119"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y2meta.com - 5 Minute Timer-(1080p)">
            <a:hlinkClick r:id="" action="ppaction://media"/>
            <a:extLst>
              <a:ext uri="{FF2B5EF4-FFF2-40B4-BE49-F238E27FC236}">
                <a16:creationId xmlns:a16="http://schemas.microsoft.com/office/drawing/2014/main" id="{A414EADB-BBCA-8E18-1861-472076D71AB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4770843" y="3696295"/>
            <a:ext cx="2206414" cy="965167"/>
          </a:xfrm>
          <a:prstGeom prst="rect">
            <a:avLst/>
          </a:prstGeom>
        </p:spPr>
      </p:pic>
      <p:grpSp>
        <p:nvGrpSpPr>
          <p:cNvPr id="17" name="Xem KQ">
            <a:extLst>
              <a:ext uri="{FF2B5EF4-FFF2-40B4-BE49-F238E27FC236}">
                <a16:creationId xmlns:a16="http://schemas.microsoft.com/office/drawing/2014/main" id="{647F419F-76A7-8F60-FA23-E6ACBB28E3F1}"/>
              </a:ext>
            </a:extLst>
          </p:cNvPr>
          <p:cNvGrpSpPr/>
          <p:nvPr/>
        </p:nvGrpSpPr>
        <p:grpSpPr>
          <a:xfrm>
            <a:off x="5372407" y="4813504"/>
            <a:ext cx="1062053" cy="1062053"/>
            <a:chOff x="1580575" y="4515507"/>
            <a:chExt cx="1278588" cy="1278588"/>
          </a:xfrm>
        </p:grpSpPr>
        <p:pic>
          <p:nvPicPr>
            <p:cNvPr id="18" name="Picture 2">
              <a:extLst>
                <a:ext uri="{FF2B5EF4-FFF2-40B4-BE49-F238E27FC236}">
                  <a16:creationId xmlns:a16="http://schemas.microsoft.com/office/drawing/2014/main" id="{A30616C5-2A6C-770F-627C-E2D85DFB0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hlinkClick r:id="" action="ppaction://hlinkshowjump?jump=nextslide"/>
              <a:extLst>
                <a:ext uri="{FF2B5EF4-FFF2-40B4-BE49-F238E27FC236}">
                  <a16:creationId xmlns:a16="http://schemas.microsoft.com/office/drawing/2014/main" id="{5F4F82BD-F543-0571-079C-C3D23F406666}"/>
                </a:ext>
              </a:extLst>
            </p:cNvPr>
            <p:cNvSpPr txBox="1"/>
            <p:nvPr/>
          </p:nvSpPr>
          <p:spPr>
            <a:xfrm>
              <a:off x="1580575" y="4893191"/>
              <a:ext cx="1262667"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77ACECCA-BB70-DD04-B0AF-CC77ECCE596A}"/>
              </a:ext>
            </a:extLst>
          </p:cNvPr>
          <p:cNvGrpSpPr/>
          <p:nvPr/>
        </p:nvGrpSpPr>
        <p:grpSpPr>
          <a:xfrm>
            <a:off x="4462364" y="3246719"/>
            <a:ext cx="2848282" cy="1881318"/>
            <a:chOff x="5430688" y="198416"/>
            <a:chExt cx="3429000" cy="2264888"/>
          </a:xfrm>
        </p:grpSpPr>
        <p:pic>
          <p:nvPicPr>
            <p:cNvPr id="21" name="Picture 4">
              <a:extLst>
                <a:ext uri="{FF2B5EF4-FFF2-40B4-BE49-F238E27FC236}">
                  <a16:creationId xmlns:a16="http://schemas.microsoft.com/office/drawing/2014/main" id="{3AC603E8-E963-4E95-6513-BCE6C7CCEF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B5B50B2-585D-8392-05C8-AFD2CCA38D78}"/>
                </a:ext>
              </a:extLst>
            </p:cNvPr>
            <p:cNvSpPr txBox="1"/>
            <p:nvPr/>
          </p:nvSpPr>
          <p:spPr>
            <a:xfrm>
              <a:off x="5991048" y="976917"/>
              <a:ext cx="2707936" cy="778107"/>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23" name="Câu hỏi hoạt động nhóm">
            <a:extLst>
              <a:ext uri="{FF2B5EF4-FFF2-40B4-BE49-F238E27FC236}">
                <a16:creationId xmlns:a16="http://schemas.microsoft.com/office/drawing/2014/main" id="{8C6B6699-A72A-6FD4-8EFA-545EC64B1050}"/>
              </a:ext>
            </a:extLst>
          </p:cNvPr>
          <p:cNvSpPr txBox="1"/>
          <p:nvPr/>
        </p:nvSpPr>
        <p:spPr>
          <a:xfrm>
            <a:off x="325121" y="1064587"/>
            <a:ext cx="11474530" cy="1710095"/>
          </a:xfrm>
          <a:prstGeom prst="roundRect">
            <a:avLst>
              <a:gd name="adj" fmla="val 8218"/>
            </a:avLst>
          </a:prstGeom>
          <a:solidFill>
            <a:schemeClr val="accent6">
              <a:lumMod val="20000"/>
              <a:lumOff val="80000"/>
            </a:schemeClr>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Hằng tuần, một công ti phải tính lương cho các nhân viên của mình. Tiền lương của một nhân viên theo tuần phụ thuộc vào mức lương theo giờ và số giờ làm việc mỗi tuần. Số giờ lao động của một nhân viên tối thiểu là một giờ và tối đa là 60 giờ mỗi tuần. Định mức làm việc của nhân viên là 40 giờ/tuần. Mỗi giờ vượt định mức nhân viên được trả gấp 1,5 lần mức lương của họ. Hãy trình bày các bước giải quyết vấn đề tính lương của công ti</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7500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49" presetClass="exit" presetSubtype="0" accel="100000" fill="hold" nodeType="clickEffect">
                                  <p:stCondLst>
                                    <p:cond delay="0"/>
                                  </p:stCondLst>
                                  <p:childTnLst>
                                    <p:anim calcmode="lin" valueType="num">
                                      <p:cBhvr>
                                        <p:cTn id="17" dur="500"/>
                                        <p:tgtEl>
                                          <p:spTgt spid="20"/>
                                        </p:tgtEl>
                                        <p:attrNameLst>
                                          <p:attrName>ppt_w</p:attrName>
                                        </p:attrNameLst>
                                      </p:cBhvr>
                                      <p:tavLst>
                                        <p:tav tm="0">
                                          <p:val>
                                            <p:strVal val="ppt_w"/>
                                          </p:val>
                                        </p:tav>
                                        <p:tav tm="100000">
                                          <p:val>
                                            <p:fltVal val="0"/>
                                          </p:val>
                                        </p:tav>
                                      </p:tavLst>
                                    </p:anim>
                                    <p:anim calcmode="lin" valueType="num">
                                      <p:cBhvr>
                                        <p:cTn id="18" dur="500"/>
                                        <p:tgtEl>
                                          <p:spTgt spid="20"/>
                                        </p:tgtEl>
                                        <p:attrNameLst>
                                          <p:attrName>ppt_h</p:attrName>
                                        </p:attrNameLst>
                                      </p:cBhvr>
                                      <p:tavLst>
                                        <p:tav tm="0">
                                          <p:val>
                                            <p:strVal val="ppt_h"/>
                                          </p:val>
                                        </p:tav>
                                        <p:tav tm="100000">
                                          <p:val>
                                            <p:fltVal val="0"/>
                                          </p:val>
                                        </p:tav>
                                      </p:tavLst>
                                    </p:anim>
                                    <p:anim calcmode="lin" valueType="num">
                                      <p:cBhvr>
                                        <p:cTn id="19" dur="500"/>
                                        <p:tgtEl>
                                          <p:spTgt spid="20"/>
                                        </p:tgtEl>
                                        <p:attrNameLst>
                                          <p:attrName>style.rotation</p:attrName>
                                        </p:attrNameLst>
                                      </p:cBhvr>
                                      <p:tavLst>
                                        <p:tav tm="0">
                                          <p:val>
                                            <p:fltVal val="0"/>
                                          </p:val>
                                        </p:tav>
                                        <p:tav tm="100000">
                                          <p:val>
                                            <p:fltVal val="360"/>
                                          </p:val>
                                        </p:tav>
                                      </p:tavLst>
                                    </p:anim>
                                    <p:animEffect transition="out" filter="fad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315015" fill="hold"/>
                                        <p:tgtEl>
                                          <p:spTgt spid="16"/>
                                        </p:tgtEl>
                                      </p:cBhvr>
                                    </p:cmd>
                                  </p:childTnLst>
                                </p:cTn>
                              </p:par>
                            </p:childTnLst>
                          </p:cTn>
                        </p:par>
                      </p:childTnLst>
                    </p:cTn>
                  </p:par>
                </p:childTnLst>
              </p:cTn>
              <p:nextCondLst>
                <p:cond evt="onClick" delay="0">
                  <p:tgtEl>
                    <p:spTgt spid="20"/>
                  </p:tgtEl>
                </p:cond>
              </p:nextCondLst>
            </p:seq>
            <p:seq concurrent="1" nextAc="seek">
              <p:cTn id="25" restart="whenNotActive" fill="hold" evtFilter="cancelBubble" nodeType="interactiveSeq">
                <p:stCondLst>
                  <p:cond evt="onClick" delay="0">
                    <p:tgtEl>
                      <p:spTgt spid="1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afterEffect">
                                  <p:stCondLst>
                                    <p:cond delay="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md type="call" cmd="stop">
                                      <p:cBhvr>
                                        <p:cTn id="31" dur="1">
                                          <p:stCondLst>
                                            <p:cond delay="499"/>
                                          </p:stCondLst>
                                        </p:cTn>
                                        <p:tgtEl>
                                          <p:spTgt spid="16"/>
                                        </p:tgtEl>
                                      </p:cBhvr>
                                    </p:cmd>
                                  </p:childTnLst>
                                </p:cTn>
                              </p:par>
                            </p:childTnLst>
                          </p:cTn>
                        </p:par>
                      </p:childTnLst>
                    </p:cTn>
                  </p:par>
                </p:childTnLst>
              </p:cTn>
              <p:nextCondLst>
                <p:cond evt="onClick" delay="0">
                  <p:tgtEl>
                    <p:spTgt spid="17"/>
                  </p:tgtEl>
                </p:cond>
              </p:nextCondLst>
            </p:seq>
            <p:video>
              <p:cMediaNode vol="80000" mute="1">
                <p:cTn id="32" fill="hold" display="0">
                  <p:stCondLst>
                    <p:cond delay="indefinite"/>
                  </p:stCondLst>
                </p:cTn>
                <p:tgtEl>
                  <p:spTgt spid="16"/>
                </p:tgtEl>
              </p:cMediaNode>
            </p:video>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9" y="69695"/>
            <a:ext cx="4283350" cy="1179970"/>
            <a:chOff x="426301" y="69695"/>
            <a:chExt cx="4283350"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1" y="344328"/>
              <a:ext cx="4283350" cy="647056"/>
              <a:chOff x="6676102" y="770361"/>
              <a:chExt cx="5589847"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5589847"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4608978" cy="1526500"/>
              </a:xfrm>
              <a:prstGeom prst="rect">
                <a:avLst/>
              </a:prstGeom>
              <a:noFill/>
            </p:spPr>
            <p:txBody>
              <a:bodyPr wrap="square" rtlCol="0">
                <a:spAutoFit/>
              </a:bodyPr>
              <a:lstStyle/>
              <a:p>
                <a:r>
                  <a:rPr lang="fi-FI" sz="2800" b="1">
                    <a:solidFill>
                      <a:schemeClr val="bg1"/>
                    </a:solidFill>
                    <a:latin typeface="Tahoma" panose="020B0604030504040204" pitchFamily="34" charset="0"/>
                    <a:ea typeface="Tahoma" panose="020B0604030504040204" pitchFamily="34" charset="0"/>
                    <a:cs typeface="Tahoma" panose="020B0604030504040204" pitchFamily="34" charset="0"/>
                  </a:rPr>
                  <a:t>1.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4040119"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3" name="Câu hỏi hoạt động nhóm">
                <a:extLst>
                  <a:ext uri="{FF2B5EF4-FFF2-40B4-BE49-F238E27FC236}">
                    <a16:creationId xmlns:a16="http://schemas.microsoft.com/office/drawing/2014/main" id="{8C6B6699-A72A-6FD4-8EFA-545EC64B1050}"/>
                  </a:ext>
                </a:extLst>
              </p:cNvPr>
              <p:cNvSpPr txBox="1"/>
              <p:nvPr/>
            </p:nvSpPr>
            <p:spPr>
              <a:xfrm>
                <a:off x="2718125" y="1560698"/>
                <a:ext cx="7067900" cy="4291370"/>
              </a:xfrm>
              <a:prstGeom prst="roundRect">
                <a:avLst>
                  <a:gd name="adj" fmla="val 8218"/>
                </a:avLst>
              </a:prstGeom>
              <a:solidFill>
                <a:schemeClr val="accent6">
                  <a:lumMod val="20000"/>
                  <a:lumOff val="80000"/>
                </a:schemeClr>
              </a:solidFill>
            </p:spPr>
            <p:txBody>
              <a:bodyPr wrap="square" rtlCol="0">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bước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giải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quyết</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vấn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đề</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tính</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lương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công</a:t>
                </a:r>
                <a:r>
                  <a:rPr lang="en-US" sz="2000" dirty="0">
                    <a:latin typeface="Times New Roman" panose="02020603050405020304" pitchFamily="18" charset="0"/>
                    <a:ea typeface="Tahoma" panose="020B0604030504040204" pitchFamily="34" charset="0"/>
                    <a:cs typeface="Times New Roman" panose="02020603050405020304" pitchFamily="18" charset="0"/>
                  </a:rPr>
                  <a:t> ty:</a:t>
                </a:r>
              </a:p>
              <a:p>
                <a:r>
                  <a:rPr lang="en-US" sz="2000" dirty="0" err="1">
                    <a:latin typeface="Times New Roman" panose="02020603050405020304" pitchFamily="18" charset="0"/>
                    <a:ea typeface="Tahoma" panose="020B0604030504040204" pitchFamily="34" charset="0"/>
                    <a:cs typeface="Times New Roman" panose="02020603050405020304" pitchFamily="18" charset="0"/>
                  </a:rPr>
                  <a:t>Lặp</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lại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công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việc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sau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cho</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đến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khi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hết</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nhân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viên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công</a:t>
                </a:r>
                <a:r>
                  <a:rPr lang="en-US" sz="2000" dirty="0">
                    <a:latin typeface="Times New Roman" panose="02020603050405020304" pitchFamily="18" charset="0"/>
                    <a:ea typeface="Tahoma" panose="020B0604030504040204" pitchFamily="34" charset="0"/>
                    <a:cs typeface="Times New Roman" panose="02020603050405020304" pitchFamily="18" charset="0"/>
                  </a:rPr>
                  <a:t> ty</a:t>
                </a:r>
              </a:p>
              <a:p>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Đặt</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Tiền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lương</a:t>
                </a:r>
                <a:r>
                  <a:rPr lang="en-US" sz="2000" dirty="0">
                    <a:latin typeface="Times New Roman" panose="02020603050405020304" pitchFamily="18" charset="0"/>
                    <a:ea typeface="Tahoma" panose="020B0604030504040204" pitchFamily="34" charset="0"/>
                    <a:cs typeface="Times New Roman" panose="02020603050405020304" pitchFamily="18" charset="0"/>
                  </a:rPr>
                  <a:t> = 0</a:t>
                </a:r>
              </a:p>
              <a:p>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Nhập</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Mức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lương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theo</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giờ</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000" dirty="0">
                    <a:latin typeface="Times New Roman" panose="02020603050405020304" pitchFamily="18" charset="0"/>
                    <a:ea typeface="Tahoma" panose="020B0604030504040204" pitchFamily="34" charset="0"/>
                    <a:cs typeface="Times New Roman" panose="02020603050405020304" pitchFamily="18" charset="0"/>
                  </a:rPr>
                  <a:t> 1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nhân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viên</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Nhập</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Số</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giờ</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làm</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việc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nhân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viên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đó</a:t>
                </a:r>
                <a:r>
                  <a:rPr lang="en-US" sz="2000" dirty="0">
                    <a:latin typeface="Times New Roman" panose="02020603050405020304" pitchFamily="18" charset="0"/>
                    <a:ea typeface="Tahoma" panose="020B0604030504040204" pitchFamily="34" charset="0"/>
                    <a:cs typeface="Times New Roman" panose="02020603050405020304" pitchFamily="18" charset="0"/>
                  </a:rPr>
                  <a:t> (01 &lt;= </a:t>
                </a:r>
                <a:r>
                  <a:rPr lang="en-US" sz="2000" dirty="0" err="1">
                    <a:latin typeface="Times New Roman" panose="02020603050405020304" pitchFamily="18" charset="0"/>
                    <a:ea typeface="Tahoma" panose="020B0604030504040204" pitchFamily="34" charset="0"/>
                    <a:cs typeface="Times New Roman" panose="02020603050405020304" pitchFamily="18" charset="0"/>
                  </a:rPr>
                  <a:t>Số</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giờ</a:t>
                </a:r>
                <a:r>
                  <a:rPr lang="en-US" sz="2000" dirty="0">
                    <a:latin typeface="Times New Roman" panose="02020603050405020304" pitchFamily="18" charset="0"/>
                    <a:ea typeface="Tahoma" panose="020B0604030504040204" pitchFamily="34" charset="0"/>
                    <a:cs typeface="Times New Roman" panose="02020603050405020304" pitchFamily="18" charset="0"/>
                  </a:rPr>
                  <a:t> &lt;= 60)</a:t>
                </a:r>
              </a:p>
              <a:p>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Nếu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Số</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giờ</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làm</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việc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nhỏ</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hơn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hoặc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bằng</a:t>
                </a:r>
                <a:r>
                  <a:rPr lang="en-US" sz="2000" dirty="0">
                    <a:latin typeface="Times New Roman" panose="02020603050405020304" pitchFamily="18" charset="0"/>
                    <a:ea typeface="Tahoma" panose="020B0604030504040204" pitchFamily="34" charset="0"/>
                    <a:cs typeface="Times New Roman" panose="02020603050405020304" pitchFamily="18" charset="0"/>
                  </a:rPr>
                  <a:t> 40 </a:t>
                </a:r>
                <a:r>
                  <a:rPr lang="en-US" sz="2000" dirty="0" err="1">
                    <a:latin typeface="Times New Roman" panose="02020603050405020304" pitchFamily="18" charset="0"/>
                    <a:ea typeface="Tahoma" panose="020B0604030504040204" pitchFamily="34" charset="0"/>
                    <a:cs typeface="Times New Roman" panose="02020603050405020304" pitchFamily="18" charset="0"/>
                  </a:rPr>
                  <a:t>giờ</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thì</a:t>
                </a:r>
                <a:r>
                  <a:rPr lang="en-US" sz="2000" dirty="0">
                    <a:latin typeface="Times New Roman" panose="02020603050405020304" pitchFamily="18" charset="0"/>
                    <a:ea typeface="Tahoma" panose="020B0604030504040204" pitchFamily="34" charset="0"/>
                    <a:cs typeface="Times New Roman" panose="02020603050405020304" pitchFamily="18" charset="0"/>
                  </a:rPr>
                  <a:t>:</a:t>
                </a:r>
              </a:p>
              <a:p>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Tiền</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lương</a:t>
                </a:r>
                <a:r>
                  <a:rPr lang="en-US" sz="2000" i="1" dirty="0">
                    <a:latin typeface="Times New Roman" panose="02020603050405020304" pitchFamily="18" charset="0"/>
                    <a:ea typeface="Tahoma" panose="020B0604030504040204" pitchFamily="34" charset="0"/>
                    <a:cs typeface="Times New Roman" panose="02020603050405020304" pitchFamily="18" charset="0"/>
                  </a:rPr>
                  <a:t> =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Số</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giờ</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làm</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việc</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rPr>
                      <m:t>×</m:t>
                    </m:r>
                  </m:oMath>
                </a14:m>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Mức</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lương</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theo</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giờ</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nếu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thì</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Tiền</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lương</a:t>
                </a:r>
                <a:r>
                  <a:rPr lang="en-US" sz="2000" i="1" dirty="0">
                    <a:latin typeface="Times New Roman" panose="02020603050405020304" pitchFamily="18" charset="0"/>
                    <a:ea typeface="Tahoma" panose="020B0604030504040204" pitchFamily="34" charset="0"/>
                    <a:cs typeface="Times New Roman" panose="02020603050405020304" pitchFamily="18" charset="0"/>
                  </a:rPr>
                  <a:t> =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Số</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giờ</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làm</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việc</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rPr>
                      <m:t>×</m:t>
                    </m:r>
                  </m:oMath>
                </a14:m>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Mức</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lương</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theo</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giờ</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rPr>
                      <m:t>×</m:t>
                    </m:r>
                  </m:oMath>
                </a14:m>
                <a:r>
                  <a:rPr lang="en-US" sz="2000" i="1" dirty="0">
                    <a:latin typeface="Times New Roman" panose="02020603050405020304" pitchFamily="18" charset="0"/>
                    <a:ea typeface="Tahoma" panose="020B0604030504040204" pitchFamily="34" charset="0"/>
                    <a:cs typeface="Times New Roman" panose="02020603050405020304" pitchFamily="18" charset="0"/>
                  </a:rPr>
                  <a:t> 1,5</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Thêm</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Tiền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lương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vào</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latin typeface="Times New Roman" panose="02020603050405020304" pitchFamily="18" charset="0"/>
                    <a:ea typeface="Tahoma" panose="020B0604030504040204" pitchFamily="34" charset="0"/>
                    <a:cs typeface="Times New Roman" panose="02020603050405020304" pitchFamily="18" charset="0"/>
                  </a:rPr>
                  <a:t>Tổng</a:t>
                </a:r>
                <a:r>
                  <a:rPr lang="en-US" sz="2000" b="1" dirty="0">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latin typeface="Times New Roman" panose="02020603050405020304" pitchFamily="18" charset="0"/>
                    <a:ea typeface="Tahoma" panose="020B0604030504040204" pitchFamily="34" charset="0"/>
                    <a:cs typeface="Times New Roman" panose="02020603050405020304" pitchFamily="18" charset="0"/>
                  </a:rPr>
                  <a:t>tiền</a:t>
                </a:r>
                <a:r>
                  <a:rPr lang="en-US" sz="2000" b="1" dirty="0">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latin typeface="Times New Roman" panose="02020603050405020304" pitchFamily="18" charset="0"/>
                    <a:ea typeface="Tahoma" panose="020B0604030504040204" pitchFamily="34" charset="0"/>
                    <a:cs typeface="Times New Roman" panose="02020603050405020304" pitchFamily="18" charset="0"/>
                  </a:rPr>
                  <a:t>lương</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r>
                  <a:rPr lang="en-US" sz="2000" dirty="0" err="1">
                    <a:latin typeface="Times New Roman" panose="02020603050405020304" pitchFamily="18" charset="0"/>
                    <a:ea typeface="Tahoma" panose="020B0604030504040204" pitchFamily="34" charset="0"/>
                    <a:cs typeface="Times New Roman" panose="02020603050405020304" pitchFamily="18" charset="0"/>
                  </a:rPr>
                  <a:t>Đưa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ra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Tổng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tiền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lương</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23" name="Câu hỏi hoạt động nhóm">
                <a:extLst>
                  <a:ext uri="{FF2B5EF4-FFF2-40B4-BE49-F238E27FC236}">
                    <a16:creationId xmlns:a16="http://schemas.microsoft.com/office/drawing/2014/main" id="{8C6B6699-A72A-6FD4-8EFA-545EC64B1050}"/>
                  </a:ext>
                </a:extLst>
              </p:cNvPr>
              <p:cNvSpPr txBox="1">
                <a:spLocks noRot="1" noChangeAspect="1" noMove="1" noResize="1" noEditPoints="1" noAdjustHandles="1" noChangeArrowheads="1" noChangeShapeType="1" noTextEdit="1"/>
              </p:cNvSpPr>
              <p:nvPr/>
            </p:nvSpPr>
            <p:spPr>
              <a:xfrm>
                <a:off x="2718125" y="1560698"/>
                <a:ext cx="7067900" cy="4291370"/>
              </a:xfrm>
              <a:prstGeom prst="roundRect">
                <a:avLst>
                  <a:gd name="adj" fmla="val 8218"/>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424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9" y="69695"/>
            <a:ext cx="4283350" cy="1179970"/>
            <a:chOff x="426301" y="69695"/>
            <a:chExt cx="4283350"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1" y="344328"/>
              <a:ext cx="4283350" cy="647056"/>
              <a:chOff x="6676102" y="770361"/>
              <a:chExt cx="5589847"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5589847"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4608978" cy="1526500"/>
              </a:xfrm>
              <a:prstGeom prst="rect">
                <a:avLst/>
              </a:prstGeom>
              <a:noFill/>
            </p:spPr>
            <p:txBody>
              <a:bodyPr wrap="square" rtlCol="0">
                <a:spAutoFit/>
              </a:bodyPr>
              <a:lstStyle/>
              <a:p>
                <a:r>
                  <a:rPr lang="fi-FI" sz="2800" b="1">
                    <a:solidFill>
                      <a:schemeClr val="bg1"/>
                    </a:solidFill>
                    <a:latin typeface="Tahoma" panose="020B0604030504040204" pitchFamily="34" charset="0"/>
                    <a:ea typeface="Tahoma" panose="020B0604030504040204" pitchFamily="34" charset="0"/>
                    <a:cs typeface="Tahoma" panose="020B0604030504040204" pitchFamily="34" charset="0"/>
                  </a:rPr>
                  <a:t>1.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4040119"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Câu hỏi hoạt động nhóm">
            <a:extLst>
              <a:ext uri="{FF2B5EF4-FFF2-40B4-BE49-F238E27FC236}">
                <a16:creationId xmlns:a16="http://schemas.microsoft.com/office/drawing/2014/main" id="{8C6B6699-A72A-6FD4-8EFA-545EC64B1050}"/>
              </a:ext>
            </a:extLst>
          </p:cNvPr>
          <p:cNvSpPr txBox="1"/>
          <p:nvPr/>
        </p:nvSpPr>
        <p:spPr>
          <a:xfrm>
            <a:off x="1743959" y="1560698"/>
            <a:ext cx="8042066" cy="742117"/>
          </a:xfrm>
          <a:prstGeom prst="roundRect">
            <a:avLst>
              <a:gd name="adj" fmla="val 8218"/>
            </a:avLst>
          </a:prstGeom>
          <a:solidFill>
            <a:schemeClr val="accent6">
              <a:lumMod val="20000"/>
              <a:lumOff val="80000"/>
            </a:schemeClr>
          </a:solidFill>
        </p:spPr>
        <p:txBody>
          <a:bodyPr wrap="square" rtlCol="0">
            <a:spAutoFit/>
          </a:bodyPr>
          <a:lstStyle/>
          <a:p>
            <a:r>
              <a:rPr lang="vi-VN" sz="2000" dirty="0">
                <a:latin typeface="Times New Roman" panose="02020603050405020304" pitchFamily="18" charset="0"/>
                <a:ea typeface="Tahoma" panose="020B0604030504040204" pitchFamily="34" charset="0"/>
                <a:cs typeface="Times New Roman" panose="02020603050405020304" pitchFamily="18" charset="0"/>
              </a:rPr>
              <a:t>Bài toán tin học được xác định bởi đầu vào và đầu ra như minh họa trong Hình 15.2.</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15D89D5-CCFB-41CC-8558-3A4C234C8747}"/>
              </a:ext>
            </a:extLst>
          </p:cNvPr>
          <p:cNvPicPr>
            <a:picLocks noChangeAspect="1"/>
          </p:cNvPicPr>
          <p:nvPr/>
        </p:nvPicPr>
        <p:blipFill>
          <a:blip r:embed="rId2"/>
          <a:stretch>
            <a:fillRect/>
          </a:stretch>
        </p:blipFill>
        <p:spPr>
          <a:xfrm>
            <a:off x="3655516" y="2474146"/>
            <a:ext cx="4880968" cy="2823156"/>
          </a:xfrm>
          <a:prstGeom prst="rect">
            <a:avLst/>
          </a:prstGeom>
        </p:spPr>
      </p:pic>
    </p:spTree>
    <p:extLst>
      <p:ext uri="{BB962C8B-B14F-4D97-AF65-F5344CB8AC3E}">
        <p14:creationId xmlns:p14="http://schemas.microsoft.com/office/powerpoint/2010/main" val="22725782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9" y="69695"/>
            <a:ext cx="4283350" cy="1179970"/>
            <a:chOff x="426301" y="69695"/>
            <a:chExt cx="4283350"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1" y="344328"/>
              <a:ext cx="4283350" cy="647056"/>
              <a:chOff x="6676102" y="770361"/>
              <a:chExt cx="5589847"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5589847"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4608978" cy="1526500"/>
              </a:xfrm>
              <a:prstGeom prst="rect">
                <a:avLst/>
              </a:prstGeom>
              <a:noFill/>
            </p:spPr>
            <p:txBody>
              <a:bodyPr wrap="square" rtlCol="0">
                <a:spAutoFit/>
              </a:bodyPr>
              <a:lstStyle/>
              <a:p>
                <a:r>
                  <a:rPr lang="fi-FI" sz="2800" b="1">
                    <a:solidFill>
                      <a:schemeClr val="bg1"/>
                    </a:solidFill>
                    <a:latin typeface="Tahoma" panose="020B0604030504040204" pitchFamily="34" charset="0"/>
                    <a:ea typeface="Tahoma" panose="020B0604030504040204" pitchFamily="34" charset="0"/>
                    <a:cs typeface="Tahoma" panose="020B0604030504040204" pitchFamily="34" charset="0"/>
                  </a:rPr>
                  <a:t>1.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4040119"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iới thiệu">
            <a:extLst>
              <a:ext uri="{FF2B5EF4-FFF2-40B4-BE49-F238E27FC236}">
                <a16:creationId xmlns:a16="http://schemas.microsoft.com/office/drawing/2014/main" id="{00F1604E-1860-2843-79BE-E43E41193A64}"/>
              </a:ext>
            </a:extLst>
          </p:cNvPr>
          <p:cNvGrpSpPr/>
          <p:nvPr/>
        </p:nvGrpSpPr>
        <p:grpSpPr>
          <a:xfrm>
            <a:off x="722549" y="1113745"/>
            <a:ext cx="10684551" cy="2299672"/>
            <a:chOff x="722549" y="2215664"/>
            <a:chExt cx="10684551" cy="2299672"/>
          </a:xfrm>
        </p:grpSpPr>
        <p:grpSp>
          <p:nvGrpSpPr>
            <p:cNvPr id="6" name="Group 5">
              <a:extLst>
                <a:ext uri="{FF2B5EF4-FFF2-40B4-BE49-F238E27FC236}">
                  <a16:creationId xmlns:a16="http://schemas.microsoft.com/office/drawing/2014/main" id="{8B19BA93-1FD0-D743-15DC-F55984D0EE88}"/>
                </a:ext>
              </a:extLst>
            </p:cNvPr>
            <p:cNvGrpSpPr/>
            <p:nvPr/>
          </p:nvGrpSpPr>
          <p:grpSpPr>
            <a:xfrm>
              <a:off x="722549" y="2215664"/>
              <a:ext cx="10612120" cy="2299672"/>
              <a:chOff x="751424" y="4271768"/>
              <a:chExt cx="10612120" cy="2497404"/>
            </a:xfrm>
          </p:grpSpPr>
          <p:grpSp>
            <p:nvGrpSpPr>
              <p:cNvPr id="8" name="Group 7">
                <a:extLst>
                  <a:ext uri="{FF2B5EF4-FFF2-40B4-BE49-F238E27FC236}">
                    <a16:creationId xmlns:a16="http://schemas.microsoft.com/office/drawing/2014/main" id="{95D5A20C-B001-6EE7-4B58-2CBD22C9A90D}"/>
                  </a:ext>
                </a:extLst>
              </p:cNvPr>
              <p:cNvGrpSpPr/>
              <p:nvPr/>
            </p:nvGrpSpPr>
            <p:grpSpPr>
              <a:xfrm>
                <a:off x="751424" y="4271768"/>
                <a:ext cx="10612120" cy="2497404"/>
                <a:chOff x="748591" y="4323722"/>
                <a:chExt cx="10461479" cy="2497404"/>
              </a:xfrm>
            </p:grpSpPr>
            <p:sp>
              <p:nvSpPr>
                <p:cNvPr id="14" name="Rectangle: Rounded Corners 13">
                  <a:extLst>
                    <a:ext uri="{FF2B5EF4-FFF2-40B4-BE49-F238E27FC236}">
                      <a16:creationId xmlns:a16="http://schemas.microsoft.com/office/drawing/2014/main" id="{A258BD4E-3443-45B3-FCDC-D414E0F0254F}"/>
                    </a:ext>
                  </a:extLst>
                </p:cNvPr>
                <p:cNvSpPr/>
                <p:nvPr/>
              </p:nvSpPr>
              <p:spPr>
                <a:xfrm>
                  <a:off x="1181534" y="4719159"/>
                  <a:ext cx="10028536" cy="2101967"/>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A7E24F9C-3450-B554-1690-6C51FC13E7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2" name="Rectangle 11">
                <a:extLst>
                  <a:ext uri="{FF2B5EF4-FFF2-40B4-BE49-F238E27FC236}">
                    <a16:creationId xmlns:a16="http://schemas.microsoft.com/office/drawing/2014/main" id="{43A2EB4E-49EB-5A17-DB03-2F3C586797B6}"/>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940CD3A-0244-422E-80BF-2EB43A626092}"/>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4AD9F1F7-7629-3BDA-9D59-ABD2E621821A}"/>
                </a:ext>
              </a:extLst>
            </p:cNvPr>
            <p:cNvSpPr txBox="1"/>
            <p:nvPr/>
          </p:nvSpPr>
          <p:spPr>
            <a:xfrm>
              <a:off x="1615756" y="2579789"/>
              <a:ext cx="9791344" cy="1697901"/>
            </a:xfrm>
            <a:prstGeom prst="rect">
              <a:avLst/>
            </a:prstGeom>
            <a:noFill/>
          </p:spPr>
          <p:txBody>
            <a:bodyPr wrap="square">
              <a:spAutoFit/>
            </a:bodyPr>
            <a:lstStyle/>
            <a:p>
              <a:pPr>
                <a:lnSpc>
                  <a:spcPct val="150000"/>
                </a:lnSpc>
              </a:pP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Tuy nhiên, máy tính không chỉ tính toán với những giá trị số mà còn có thể xử lí cả những dữ liệu khác như văn bản, hình ảnh, âm thanh,… Vì vậy, đầu vào và đầu ra của bài toán tin học không chỉ là các số. Chẳng hạn: dịch từ tiếng Việt sang tiếng Anh. Đầu vào là văn bản (câu) tiếng Việt. Đầu ra là văn bản (câu) tiếng Anh tương ứng dưới dạng văn bản hoặc âm thanh.</a:t>
              </a:r>
            </a:p>
          </p:txBody>
        </p:sp>
      </p:grpSp>
      <p:grpSp>
        <p:nvGrpSpPr>
          <p:cNvPr id="16" name="Ghi nhớ">
            <a:extLst>
              <a:ext uri="{FF2B5EF4-FFF2-40B4-BE49-F238E27FC236}">
                <a16:creationId xmlns:a16="http://schemas.microsoft.com/office/drawing/2014/main" id="{B09F27FA-5E77-AC60-A01A-7742069C4AFB}"/>
              </a:ext>
            </a:extLst>
          </p:cNvPr>
          <p:cNvGrpSpPr/>
          <p:nvPr/>
        </p:nvGrpSpPr>
        <p:grpSpPr>
          <a:xfrm>
            <a:off x="722549" y="3491833"/>
            <a:ext cx="10360893" cy="1662979"/>
            <a:chOff x="722549" y="2215661"/>
            <a:chExt cx="10360893" cy="1662979"/>
          </a:xfrm>
        </p:grpSpPr>
        <p:grpSp>
          <p:nvGrpSpPr>
            <p:cNvPr id="17" name="Group 16">
              <a:extLst>
                <a:ext uri="{FF2B5EF4-FFF2-40B4-BE49-F238E27FC236}">
                  <a16:creationId xmlns:a16="http://schemas.microsoft.com/office/drawing/2014/main" id="{2EF5988D-70BD-1024-312F-12131C2321DD}"/>
                </a:ext>
              </a:extLst>
            </p:cNvPr>
            <p:cNvGrpSpPr/>
            <p:nvPr/>
          </p:nvGrpSpPr>
          <p:grpSpPr>
            <a:xfrm>
              <a:off x="722549" y="2215661"/>
              <a:ext cx="10360893" cy="1662979"/>
              <a:chOff x="751424" y="4271766"/>
              <a:chExt cx="10360893" cy="1805966"/>
            </a:xfrm>
          </p:grpSpPr>
          <p:grpSp>
            <p:nvGrpSpPr>
              <p:cNvPr id="19" name="Group 18">
                <a:extLst>
                  <a:ext uri="{FF2B5EF4-FFF2-40B4-BE49-F238E27FC236}">
                    <a16:creationId xmlns:a16="http://schemas.microsoft.com/office/drawing/2014/main" id="{3E17E11E-E0C4-E894-DA95-DDF936654F54}"/>
                  </a:ext>
                </a:extLst>
              </p:cNvPr>
              <p:cNvGrpSpPr/>
              <p:nvPr/>
            </p:nvGrpSpPr>
            <p:grpSpPr>
              <a:xfrm>
                <a:off x="751424" y="4271766"/>
                <a:ext cx="10340110" cy="1805966"/>
                <a:chOff x="748591" y="4323720"/>
                <a:chExt cx="10193330" cy="1805966"/>
              </a:xfrm>
            </p:grpSpPr>
            <p:sp>
              <p:nvSpPr>
                <p:cNvPr id="22" name="Rectangle: Rounded Corners 21">
                  <a:extLst>
                    <a:ext uri="{FF2B5EF4-FFF2-40B4-BE49-F238E27FC236}">
                      <a16:creationId xmlns:a16="http://schemas.microsoft.com/office/drawing/2014/main" id="{87AEA05B-0EDB-75FD-B487-61663AEDB71D}"/>
                    </a:ext>
                  </a:extLst>
                </p:cNvPr>
                <p:cNvSpPr/>
                <p:nvPr/>
              </p:nvSpPr>
              <p:spPr>
                <a:xfrm>
                  <a:off x="1181534" y="4594430"/>
                  <a:ext cx="9760387" cy="1535256"/>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D36357F6-28CA-3DB1-2478-A498F8CF61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20" name="Rectangle 19">
                <a:extLst>
                  <a:ext uri="{FF2B5EF4-FFF2-40B4-BE49-F238E27FC236}">
                    <a16:creationId xmlns:a16="http://schemas.microsoft.com/office/drawing/2014/main" id="{B5EF81DF-A5B8-B0A7-FCD8-53C7EA1DF6BB}"/>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18D3AE9-6E50-D598-7A3A-EC4CB394014F}"/>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5A087891-B3ED-B86A-6294-4D31D9CD9C37}"/>
                </a:ext>
              </a:extLst>
            </p:cNvPr>
            <p:cNvSpPr txBox="1"/>
            <p:nvPr/>
          </p:nvSpPr>
          <p:spPr>
            <a:xfrm>
              <a:off x="1615756" y="2464086"/>
              <a:ext cx="9312221" cy="952890"/>
            </a:xfrm>
            <a:prstGeom prst="rect">
              <a:avLst/>
            </a:prstGeom>
            <a:noFill/>
          </p:spPr>
          <p:txBody>
            <a:bodyPr wrap="square">
              <a:spAutoFit/>
            </a:bodyPr>
            <a:lstStyle/>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Bài toán trong tin học là một nhiệm vụ có thể giao cho máy tính thực hiện. Bài toán đó được xác định bởi dữ liệu đã biết (đầu vào), dữ liệu cần tìm (đầu ra).</a:t>
              </a:r>
            </a:p>
          </p:txBody>
        </p:sp>
      </p:grpSp>
    </p:spTree>
    <p:extLst>
      <p:ext uri="{BB962C8B-B14F-4D97-AF65-F5344CB8AC3E}">
        <p14:creationId xmlns:p14="http://schemas.microsoft.com/office/powerpoint/2010/main" val="8330980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9" y="69695"/>
            <a:ext cx="3271255" cy="1179970"/>
            <a:chOff x="426301" y="69695"/>
            <a:chExt cx="3271255"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1" y="344328"/>
              <a:ext cx="3271255" cy="647056"/>
              <a:chOff x="6676102" y="770361"/>
              <a:chExt cx="4269045"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4269045"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3184429" cy="1526500"/>
              </a:xfrm>
              <a:prstGeom prst="rect">
                <a:avLst/>
              </a:prstGeom>
              <a:noFill/>
            </p:spPr>
            <p:txBody>
              <a:bodyPr wrap="square" rtlCol="0">
                <a:spAutoFit/>
              </a:bodyPr>
              <a:lstStyle/>
              <a:p>
                <a:r>
                  <a:rPr lang="fi-FI" sz="2800" b="1">
                    <a:solidFill>
                      <a:schemeClr val="bg1"/>
                    </a:solidFill>
                    <a:latin typeface="Tahoma" panose="020B0604030504040204" pitchFamily="34" charset="0"/>
                    <a:ea typeface="Tahoma" panose="020B0604030504040204" pitchFamily="34" charset="0"/>
                    <a:cs typeface="Tahoma" panose="020B0604030504040204" pitchFamily="34" charset="0"/>
                  </a:rPr>
                  <a:t>LUYỆN TẬP</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2948526"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Hỏi cá nhân">
            <a:extLst>
              <a:ext uri="{FF2B5EF4-FFF2-40B4-BE49-F238E27FC236}">
                <a16:creationId xmlns:a16="http://schemas.microsoft.com/office/drawing/2014/main" id="{F468A44C-38D1-C5F5-9287-62D2934D3680}"/>
              </a:ext>
            </a:extLst>
          </p:cNvPr>
          <p:cNvGrpSpPr/>
          <p:nvPr/>
        </p:nvGrpSpPr>
        <p:grpSpPr>
          <a:xfrm>
            <a:off x="722549" y="1582877"/>
            <a:ext cx="10360893" cy="1388399"/>
            <a:chOff x="722549" y="2215664"/>
            <a:chExt cx="10360893" cy="1388399"/>
          </a:xfrm>
        </p:grpSpPr>
        <p:grpSp>
          <p:nvGrpSpPr>
            <p:cNvPr id="25" name="Group 24">
              <a:extLst>
                <a:ext uri="{FF2B5EF4-FFF2-40B4-BE49-F238E27FC236}">
                  <a16:creationId xmlns:a16="http://schemas.microsoft.com/office/drawing/2014/main" id="{6D1CA696-90B7-6F5B-FD11-853D1C545999}"/>
                </a:ext>
              </a:extLst>
            </p:cNvPr>
            <p:cNvGrpSpPr/>
            <p:nvPr/>
          </p:nvGrpSpPr>
          <p:grpSpPr>
            <a:xfrm>
              <a:off x="722549" y="2215664"/>
              <a:ext cx="10360893" cy="1212912"/>
              <a:chOff x="751424" y="4271768"/>
              <a:chExt cx="10360893" cy="1317201"/>
            </a:xfrm>
          </p:grpSpPr>
          <p:grpSp>
            <p:nvGrpSpPr>
              <p:cNvPr id="27" name="Group 26">
                <a:extLst>
                  <a:ext uri="{FF2B5EF4-FFF2-40B4-BE49-F238E27FC236}">
                    <a16:creationId xmlns:a16="http://schemas.microsoft.com/office/drawing/2014/main" id="{BB594C96-B22D-3BCE-D6C1-720984F303DD}"/>
                  </a:ext>
                </a:extLst>
              </p:cNvPr>
              <p:cNvGrpSpPr/>
              <p:nvPr/>
            </p:nvGrpSpPr>
            <p:grpSpPr>
              <a:xfrm>
                <a:off x="751424" y="4271768"/>
                <a:ext cx="10340110" cy="1317201"/>
                <a:chOff x="748591" y="4323722"/>
                <a:chExt cx="10193330" cy="1317201"/>
              </a:xfrm>
            </p:grpSpPr>
            <p:sp>
              <p:nvSpPr>
                <p:cNvPr id="30" name="Rectangle: Rounded Corners 29">
                  <a:extLst>
                    <a:ext uri="{FF2B5EF4-FFF2-40B4-BE49-F238E27FC236}">
                      <a16:creationId xmlns:a16="http://schemas.microsoft.com/office/drawing/2014/main" id="{5CE70AC2-CABE-D1B9-1C03-937EFF49534A}"/>
                    </a:ext>
                  </a:extLst>
                </p:cNvPr>
                <p:cNvSpPr/>
                <p:nvPr/>
              </p:nvSpPr>
              <p:spPr>
                <a:xfrm>
                  <a:off x="1181534" y="4593968"/>
                  <a:ext cx="9760387" cy="10469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FBAB8B23-18A1-F2D0-3A93-EE693D1139E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8" name="Rectangle 27">
                <a:extLst>
                  <a:ext uri="{FF2B5EF4-FFF2-40B4-BE49-F238E27FC236}">
                    <a16:creationId xmlns:a16="http://schemas.microsoft.com/office/drawing/2014/main" id="{9895BF63-CA2D-DD5F-ADA7-29D9078ABCEF}"/>
                  </a:ext>
                </a:extLst>
              </p:cNvPr>
              <p:cNvSpPr/>
              <p:nvPr/>
            </p:nvSpPr>
            <p:spPr>
              <a:xfrm>
                <a:off x="1514259" y="4644163"/>
                <a:ext cx="9598058" cy="584711"/>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30F039FC-EFB4-BF3E-B75C-41641599E412}"/>
                  </a:ext>
                </a:extLst>
              </p:cNvPr>
              <p:cNvSpPr/>
              <p:nvPr/>
            </p:nvSpPr>
            <p:spPr>
              <a:xfrm>
                <a:off x="1493476" y="4562973"/>
                <a:ext cx="9598058" cy="629834"/>
              </a:xfrm>
              <a:prstGeom prst="rect">
                <a:avLst/>
              </a:prstGeom>
            </p:spPr>
            <p:txBody>
              <a:bodyPr wrap="square">
                <a:spAutoFit/>
              </a:bodyPr>
              <a:lstStyle/>
              <a:p>
                <a:pPr>
                  <a:lnSpc>
                    <a:spcPct val="150000"/>
                  </a:lnSpc>
                </a:pPr>
                <a:endParaRPr lang="vi-VN" sz="2400" dirty="0">
                  <a:latin typeface="Times New Roman" panose="020206030504050203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560258B8-F38D-8E2E-A00E-88F9CB9C2A5E}"/>
                </a:ext>
              </a:extLst>
            </p:cNvPr>
            <p:cNvSpPr txBox="1"/>
            <p:nvPr/>
          </p:nvSpPr>
          <p:spPr>
            <a:xfrm>
              <a:off x="1615756" y="2470098"/>
              <a:ext cx="9312221" cy="1133965"/>
            </a:xfrm>
            <a:prstGeom prst="rect">
              <a:avLst/>
            </a:prstGeom>
            <a:noFill/>
          </p:spPr>
          <p:txBody>
            <a:bodyPr wrap="square">
              <a:spAutoFit/>
            </a:bodyPr>
            <a:lstStyle/>
            <a:p>
              <a:pPr>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Hãy mô tả đầu vào và đầu ra của bài toán xác định một số nguyên dương có phải số nguyên tố hay không.</a:t>
              </a:r>
            </a:p>
          </p:txBody>
        </p:sp>
      </p:grpSp>
      <p:grpSp>
        <p:nvGrpSpPr>
          <p:cNvPr id="32" name="Trả lời cá nhân">
            <a:extLst>
              <a:ext uri="{FF2B5EF4-FFF2-40B4-BE49-F238E27FC236}">
                <a16:creationId xmlns:a16="http://schemas.microsoft.com/office/drawing/2014/main" id="{AB6F2E00-38C2-8617-8720-134B7D4F0414}"/>
              </a:ext>
            </a:extLst>
          </p:cNvPr>
          <p:cNvGrpSpPr/>
          <p:nvPr/>
        </p:nvGrpSpPr>
        <p:grpSpPr>
          <a:xfrm>
            <a:off x="722549" y="2715561"/>
            <a:ext cx="10360893" cy="1540756"/>
            <a:chOff x="722549" y="2215665"/>
            <a:chExt cx="10360893" cy="1540756"/>
          </a:xfrm>
        </p:grpSpPr>
        <p:grpSp>
          <p:nvGrpSpPr>
            <p:cNvPr id="33" name="Group 32">
              <a:extLst>
                <a:ext uri="{FF2B5EF4-FFF2-40B4-BE49-F238E27FC236}">
                  <a16:creationId xmlns:a16="http://schemas.microsoft.com/office/drawing/2014/main" id="{28144687-8E10-C7B9-A609-DF20EEEAF342}"/>
                </a:ext>
              </a:extLst>
            </p:cNvPr>
            <p:cNvGrpSpPr/>
            <p:nvPr/>
          </p:nvGrpSpPr>
          <p:grpSpPr>
            <a:xfrm>
              <a:off x="722549" y="2215665"/>
              <a:ext cx="10360893" cy="1525699"/>
              <a:chOff x="751424" y="4271768"/>
              <a:chExt cx="10360893" cy="1656882"/>
            </a:xfrm>
          </p:grpSpPr>
          <p:grpSp>
            <p:nvGrpSpPr>
              <p:cNvPr id="35" name="Group 34">
                <a:extLst>
                  <a:ext uri="{FF2B5EF4-FFF2-40B4-BE49-F238E27FC236}">
                    <a16:creationId xmlns:a16="http://schemas.microsoft.com/office/drawing/2014/main" id="{2BCBA6BD-CEE9-D567-C4F1-1B0AF0D9DCF9}"/>
                  </a:ext>
                </a:extLst>
              </p:cNvPr>
              <p:cNvGrpSpPr/>
              <p:nvPr/>
            </p:nvGrpSpPr>
            <p:grpSpPr>
              <a:xfrm>
                <a:off x="751424" y="4271768"/>
                <a:ext cx="10340110" cy="1656882"/>
                <a:chOff x="748591" y="4323722"/>
                <a:chExt cx="10193330" cy="1656882"/>
              </a:xfrm>
            </p:grpSpPr>
            <p:sp>
              <p:nvSpPr>
                <p:cNvPr id="38" name="Rectangle: Rounded Corners 37">
                  <a:extLst>
                    <a:ext uri="{FF2B5EF4-FFF2-40B4-BE49-F238E27FC236}">
                      <a16:creationId xmlns:a16="http://schemas.microsoft.com/office/drawing/2014/main" id="{51BE5FE8-82D7-8117-2D84-2B4B0AE07D8D}"/>
                    </a:ext>
                  </a:extLst>
                </p:cNvPr>
                <p:cNvSpPr/>
                <p:nvPr/>
              </p:nvSpPr>
              <p:spPr>
                <a:xfrm>
                  <a:off x="1181534" y="4593968"/>
                  <a:ext cx="9760387" cy="138663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39" name="Picture 38">
                  <a:extLst>
                    <a:ext uri="{FF2B5EF4-FFF2-40B4-BE49-F238E27FC236}">
                      <a16:creationId xmlns:a16="http://schemas.microsoft.com/office/drawing/2014/main" id="{1DEB5089-D19E-E319-E05D-00BD8873D4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36" name="Rectangle 35">
                <a:extLst>
                  <a:ext uri="{FF2B5EF4-FFF2-40B4-BE49-F238E27FC236}">
                    <a16:creationId xmlns:a16="http://schemas.microsoft.com/office/drawing/2014/main" id="{CAF9C343-B401-BCEC-42BD-7D50DF8B2AB5}"/>
                  </a:ext>
                </a:extLst>
              </p:cNvPr>
              <p:cNvSpPr/>
              <p:nvPr/>
            </p:nvSpPr>
            <p:spPr>
              <a:xfrm>
                <a:off x="1514259" y="4644163"/>
                <a:ext cx="9598058" cy="584711"/>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89526965-C55D-5BC8-B9C4-D107A926D3C2}"/>
                  </a:ext>
                </a:extLst>
              </p:cNvPr>
              <p:cNvSpPr/>
              <p:nvPr/>
            </p:nvSpPr>
            <p:spPr>
              <a:xfrm>
                <a:off x="1493476" y="4562973"/>
                <a:ext cx="9598058" cy="629834"/>
              </a:xfrm>
              <a:prstGeom prst="rect">
                <a:avLst/>
              </a:prstGeom>
            </p:spPr>
            <p:txBody>
              <a:bodyPr wrap="square">
                <a:spAutoFit/>
              </a:bodyPr>
              <a:lstStyle/>
              <a:p>
                <a:pPr>
                  <a:lnSpc>
                    <a:spcPct val="150000"/>
                  </a:lnSpc>
                </a:pPr>
                <a:endParaRPr lang="vi-VN" sz="2400" dirty="0">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21D3A847-D575-1F98-F2FE-11AFFC965B7B}"/>
                </a:ext>
              </a:extLst>
            </p:cNvPr>
            <p:cNvSpPr txBox="1"/>
            <p:nvPr/>
          </p:nvSpPr>
          <p:spPr>
            <a:xfrm>
              <a:off x="1615756" y="2622456"/>
              <a:ext cx="9312221" cy="1133965"/>
            </a:xfrm>
            <a:prstGeom prst="rect">
              <a:avLst/>
            </a:prstGeom>
            <a:noFill/>
          </p:spPr>
          <p:txBody>
            <a:bodyPr wrap="square">
              <a:spAutoFit/>
            </a:bodyPr>
            <a:lstStyle/>
            <a:p>
              <a:pPr>
                <a:lnSpc>
                  <a:spcPct val="150000"/>
                </a:lnSpc>
              </a:pPr>
              <a:r>
                <a:rPr lang="vi-VN" sz="24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Đầu vào là số nguyên dương cho trước</a:t>
              </a:r>
            </a:p>
            <a:p>
              <a:pPr>
                <a:lnSpc>
                  <a:spcPct val="150000"/>
                </a:lnSpc>
              </a:pPr>
              <a:r>
                <a:rPr lang="vi-VN" sz="24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Đầu ra là kết luận số nguyên dương đó có phải số nguyên tố hay không</a:t>
              </a:r>
            </a:p>
          </p:txBody>
        </p:sp>
      </p:grpSp>
    </p:spTree>
    <p:extLst>
      <p:ext uri="{BB962C8B-B14F-4D97-AF65-F5344CB8AC3E}">
        <p14:creationId xmlns:p14="http://schemas.microsoft.com/office/powerpoint/2010/main" val="41228799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1502</TotalTime>
  <Words>844</Words>
  <Application>Microsoft Office PowerPoint</Application>
  <PresentationFormat>Widescreen</PresentationFormat>
  <Paragraphs>40</Paragraphs>
  <Slides>10</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Cambria Math</vt:lpstr>
      <vt:lpstr>Grandview Display</vt:lpstr>
      <vt:lpstr>Open Sans</vt:lpstr>
      <vt:lpstr>Tahoma</vt:lpstr>
      <vt:lpstr>Times New Roman</vt:lpstr>
      <vt:lpstr>UTM Avo</vt:lpstr>
      <vt:lpstr>DashVTI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2</cp:revision>
  <dcterms:created xsi:type="dcterms:W3CDTF">2023-06-05T12:10:35Z</dcterms:created>
  <dcterms:modified xsi:type="dcterms:W3CDTF">2025-02-14T03:02:48Z</dcterms:modified>
</cp:coreProperties>
</file>