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 id="2147483786" r:id="rId2"/>
    <p:sldMasterId id="2147483798" r:id="rId3"/>
    <p:sldMasterId id="2147483800" r:id="rId4"/>
  </p:sldMasterIdLst>
  <p:notesMasterIdLst>
    <p:notesMasterId r:id="rId24"/>
  </p:notesMasterIdLst>
  <p:sldIdLst>
    <p:sldId id="303" r:id="rId5"/>
    <p:sldId id="274" r:id="rId6"/>
    <p:sldId id="304" r:id="rId7"/>
    <p:sldId id="305" r:id="rId8"/>
    <p:sldId id="306" r:id="rId9"/>
    <p:sldId id="307" r:id="rId10"/>
    <p:sldId id="309" r:id="rId11"/>
    <p:sldId id="308" r:id="rId12"/>
    <p:sldId id="310" r:id="rId13"/>
    <p:sldId id="311" r:id="rId14"/>
    <p:sldId id="3488" r:id="rId15"/>
    <p:sldId id="3328" r:id="rId16"/>
    <p:sldId id="3572" r:id="rId17"/>
    <p:sldId id="3580" r:id="rId18"/>
    <p:sldId id="3469" r:id="rId19"/>
    <p:sldId id="3472" r:id="rId20"/>
    <p:sldId id="3574" r:id="rId21"/>
    <p:sldId id="3558" r:id="rId22"/>
    <p:sldId id="3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2395"/>
    <a:srgbClr val="6BDDDD"/>
    <a:srgbClr val="FFFFFF"/>
    <a:srgbClr val="00B856"/>
    <a:srgbClr val="F0AE42"/>
    <a:srgbClr val="FF33CC"/>
    <a:srgbClr val="007FCA"/>
    <a:srgbClr val="FFFF00"/>
    <a:srgbClr val="70B2E2"/>
    <a:srgbClr val="FFDC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5" autoAdjust="0"/>
    <p:restoredTop sz="95033" autoAdjust="0"/>
  </p:normalViewPr>
  <p:slideViewPr>
    <p:cSldViewPr snapToGrid="0">
      <p:cViewPr varScale="1">
        <p:scale>
          <a:sx n="29" d="100"/>
          <a:sy n="29" d="100"/>
        </p:scale>
        <p:origin x="1128"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ahoma" panose="020B060403050404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ahoma" panose="020B0604030504040204" pitchFamily="34" charset="0"/>
              </a:defRPr>
            </a:lvl1pPr>
          </a:lstStyle>
          <a:p>
            <a:fld id="{196033C6-B6EF-4ACA-8F49-BEE26B131C1D}" type="datetimeFigureOut">
              <a:rPr lang="en-US" smtClean="0"/>
              <a:pPr/>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ahoma" panose="020B060403050404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ahoma" panose="020B0604030504040204" pitchFamily="34" charset="0"/>
              </a:defRPr>
            </a:lvl1pPr>
          </a:lstStyle>
          <a:p>
            <a:fld id="{79E2582A-F079-47F3-8470-D65EB27A3FCA}" type="slidenum">
              <a:rPr lang="en-US" smtClean="0"/>
              <a:pPr/>
              <a:t>‹#›</a:t>
            </a:fld>
            <a:endParaRPr lang="en-US"/>
          </a:p>
        </p:txBody>
      </p:sp>
    </p:spTree>
    <p:extLst>
      <p:ext uri="{BB962C8B-B14F-4D97-AF65-F5344CB8AC3E}">
        <p14:creationId xmlns:p14="http://schemas.microsoft.com/office/powerpoint/2010/main" val="2095484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mn-ea"/>
        <a:cs typeface="+mn-cs"/>
      </a:defRPr>
    </a:lvl1pPr>
    <a:lvl2pPr marL="457200" algn="l" defTabSz="914400" rtl="0" eaLnBrk="1" latinLnBrk="0" hangingPunct="1">
      <a:defRPr sz="1200" kern="1200">
        <a:solidFill>
          <a:schemeClr val="tx1"/>
        </a:solidFill>
        <a:latin typeface="Tahoma" panose="020B0604030504040204" pitchFamily="34" charset="0"/>
        <a:ea typeface="+mn-ea"/>
        <a:cs typeface="+mn-cs"/>
      </a:defRPr>
    </a:lvl2pPr>
    <a:lvl3pPr marL="914400" algn="l" defTabSz="914400" rtl="0" eaLnBrk="1" latinLnBrk="0" hangingPunct="1">
      <a:defRPr sz="1200" kern="1200">
        <a:solidFill>
          <a:schemeClr val="tx1"/>
        </a:solidFill>
        <a:latin typeface="Tahoma" panose="020B0604030504040204" pitchFamily="34" charset="0"/>
        <a:ea typeface="+mn-ea"/>
        <a:cs typeface="+mn-cs"/>
      </a:defRPr>
    </a:lvl3pPr>
    <a:lvl4pPr marL="1371600" algn="l" defTabSz="914400" rtl="0" eaLnBrk="1" latinLnBrk="0" hangingPunct="1">
      <a:defRPr sz="1200" kern="1200">
        <a:solidFill>
          <a:schemeClr val="tx1"/>
        </a:solidFill>
        <a:latin typeface="Tahoma" panose="020B0604030504040204" pitchFamily="34" charset="0"/>
        <a:ea typeface="+mn-ea"/>
        <a:cs typeface="+mn-cs"/>
      </a:defRPr>
    </a:lvl4pPr>
    <a:lvl5pPr marL="1828800" algn="l" defTabSz="914400" rtl="0" eaLnBrk="1" latinLnBrk="0" hangingPunct="1">
      <a:defRPr sz="1200" kern="1200">
        <a:solidFill>
          <a:schemeClr val="tx1"/>
        </a:solidFill>
        <a:latin typeface="Tahom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hỗ dành sẵn cho Hình ảnh của Bản chiếu 1">
            <a:extLst>
              <a:ext uri="{FF2B5EF4-FFF2-40B4-BE49-F238E27FC236}">
                <a16:creationId xmlns:a16="http://schemas.microsoft.com/office/drawing/2014/main" id="{862F8AF1-27D6-7330-9EA7-4BC8CDE811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Chỗ dành sẵn cho Ghi chú 2">
            <a:extLst>
              <a:ext uri="{FF2B5EF4-FFF2-40B4-BE49-F238E27FC236}">
                <a16:creationId xmlns:a16="http://schemas.microsoft.com/office/drawing/2014/main" id="{1D01BC6C-6027-19D0-1A96-9AADFF3AB2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hỗ dành sẵn cho Hình ảnh của Bản chiếu 1">
            <a:extLst>
              <a:ext uri="{FF2B5EF4-FFF2-40B4-BE49-F238E27FC236}">
                <a16:creationId xmlns:a16="http://schemas.microsoft.com/office/drawing/2014/main" id="{9B542258-9015-ABF2-A3BB-876F3F16CC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Chỗ dành sẵn cho Ghi chú 2">
            <a:extLst>
              <a:ext uri="{FF2B5EF4-FFF2-40B4-BE49-F238E27FC236}">
                <a16:creationId xmlns:a16="http://schemas.microsoft.com/office/drawing/2014/main" id="{52DCB6CD-CFE6-9E77-BABF-DEA1ECFD3E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hỗ dành sẵn cho Hình ảnh của Bản chiếu 1">
            <a:extLst>
              <a:ext uri="{FF2B5EF4-FFF2-40B4-BE49-F238E27FC236}">
                <a16:creationId xmlns:a16="http://schemas.microsoft.com/office/drawing/2014/main" id="{37F00E75-AA67-238E-EDA1-E0047218E7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Chỗ dành sẵn cho Ghi chú 2">
            <a:extLst>
              <a:ext uri="{FF2B5EF4-FFF2-40B4-BE49-F238E27FC236}">
                <a16:creationId xmlns:a16="http://schemas.microsoft.com/office/drawing/2014/main" id="{5738DD94-8C8D-2055-48EA-922AA410F52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hỗ dành sẵn cho Hình ảnh của Bản chiếu 1">
            <a:extLst>
              <a:ext uri="{FF2B5EF4-FFF2-40B4-BE49-F238E27FC236}">
                <a16:creationId xmlns:a16="http://schemas.microsoft.com/office/drawing/2014/main" id="{69D57044-07D4-339F-4826-0D322B02DC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Chỗ dành sẵn cho Ghi chú 2">
            <a:extLst>
              <a:ext uri="{FF2B5EF4-FFF2-40B4-BE49-F238E27FC236}">
                <a16:creationId xmlns:a16="http://schemas.microsoft.com/office/drawing/2014/main" id="{075A6AE2-54D4-AD19-E01D-FAC535647C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912629" y="1371600"/>
            <a:ext cx="5935540" cy="2696866"/>
          </a:xfrm>
        </p:spPr>
        <p:txBody>
          <a:bodyPr anchor="t">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912629" y="4584879"/>
            <a:ext cx="593554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F07CD3FD-BE54-4400-942B-C6C15AA73DFD}" type="datetimeFigureOut">
              <a:rPr lang="en-US" smtClean="0"/>
              <a:t>2/14/2025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29490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F07CD3FD-BE54-4400-942B-C6C15AA73DFD}" type="datetimeFigureOut">
              <a:rPr lang="en-US" smtClean="0"/>
              <a:t>2/14/2025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8461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198077" y="1401097"/>
            <a:ext cx="2155722" cy="477586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838200" y="1401097"/>
            <a:ext cx="8232058" cy="47758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F07CD3FD-BE54-4400-942B-C6C15AA73DFD}" type="datetimeFigureOut">
              <a:rPr lang="en-US" smtClean="0"/>
              <a:t>2/14/2025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69563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FE4005-5BA2-95AA-832A-4EF3A66723BE}"/>
              </a:ext>
            </a:extLst>
          </p:cNvPr>
          <p:cNvSpPr>
            <a:spLocks noGrp="1"/>
          </p:cNvSpPr>
          <p:nvPr>
            <p:ph type="dt" sz="half" idx="10"/>
          </p:nvPr>
        </p:nvSpPr>
        <p:spPr/>
        <p:txBody>
          <a:bodyPr/>
          <a:lstStyle/>
          <a:p>
            <a:fld id="{7AC25B46-BDF4-4D48-B2F1-14DF231B61C2}" type="datetimeFigureOut">
              <a:rPr lang="en-US" smtClean="0"/>
              <a:t>2/14/2025</a:t>
            </a:fld>
            <a:endParaRPr lang="en-US"/>
          </a:p>
        </p:txBody>
      </p:sp>
      <p:sp>
        <p:nvSpPr>
          <p:cNvPr id="5" name="Footer Placeholder 4">
            <a:extLst>
              <a:ext uri="{FF2B5EF4-FFF2-40B4-BE49-F238E27FC236}">
                <a16:creationId xmlns:a16="http://schemas.microsoft.com/office/drawing/2014/main"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131831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201A4-EC11-F812-5882-E6AC934CD8E5}"/>
              </a:ext>
            </a:extLst>
          </p:cNvPr>
          <p:cNvSpPr>
            <a:spLocks noGrp="1"/>
          </p:cNvSpPr>
          <p:nvPr>
            <p:ph type="dt" sz="half" idx="10"/>
          </p:nvPr>
        </p:nvSpPr>
        <p:spPr/>
        <p:txBody>
          <a:bodyPr/>
          <a:lstStyle/>
          <a:p>
            <a:fld id="{7AC25B46-BDF4-4D48-B2F1-14DF231B61C2}" type="datetimeFigureOut">
              <a:rPr lang="en-US" smtClean="0"/>
              <a:t>2/14/2025</a:t>
            </a:fld>
            <a:endParaRPr lang="en-US"/>
          </a:p>
        </p:txBody>
      </p:sp>
      <p:sp>
        <p:nvSpPr>
          <p:cNvPr id="5" name="Footer Placeholder 4">
            <a:extLst>
              <a:ext uri="{FF2B5EF4-FFF2-40B4-BE49-F238E27FC236}">
                <a16:creationId xmlns:a16="http://schemas.microsoft.com/office/drawing/2014/main"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5120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1E7B0-CAA0-F8CF-C26D-E5A3DE2F6A4B}"/>
              </a:ext>
            </a:extLst>
          </p:cNvPr>
          <p:cNvSpPr>
            <a:spLocks noGrp="1"/>
          </p:cNvSpPr>
          <p:nvPr>
            <p:ph type="dt" sz="half" idx="10"/>
          </p:nvPr>
        </p:nvSpPr>
        <p:spPr/>
        <p:txBody>
          <a:bodyPr/>
          <a:lstStyle/>
          <a:p>
            <a:fld id="{7AC25B46-BDF4-4D48-B2F1-14DF231B61C2}" type="datetimeFigureOut">
              <a:rPr lang="en-US" smtClean="0"/>
              <a:t>2/14/2025</a:t>
            </a:fld>
            <a:endParaRPr lang="en-US"/>
          </a:p>
        </p:txBody>
      </p:sp>
      <p:sp>
        <p:nvSpPr>
          <p:cNvPr id="5" name="Footer Placeholder 4">
            <a:extLst>
              <a:ext uri="{FF2B5EF4-FFF2-40B4-BE49-F238E27FC236}">
                <a16:creationId xmlns:a16="http://schemas.microsoft.com/office/drawing/2014/main"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415302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DDCEC6-13CF-F039-ECB1-8623DD3244DF}"/>
              </a:ext>
            </a:extLst>
          </p:cNvPr>
          <p:cNvSpPr>
            <a:spLocks noGrp="1"/>
          </p:cNvSpPr>
          <p:nvPr>
            <p:ph type="dt" sz="half" idx="10"/>
          </p:nvPr>
        </p:nvSpPr>
        <p:spPr/>
        <p:txBody>
          <a:bodyPr/>
          <a:lstStyle/>
          <a:p>
            <a:fld id="{7AC25B46-BDF4-4D48-B2F1-14DF231B61C2}" type="datetimeFigureOut">
              <a:rPr lang="en-US" smtClean="0"/>
              <a:t>2/14/2025</a:t>
            </a:fld>
            <a:endParaRPr lang="en-US"/>
          </a:p>
        </p:txBody>
      </p:sp>
      <p:sp>
        <p:nvSpPr>
          <p:cNvPr id="6" name="Footer Placeholder 5">
            <a:extLst>
              <a:ext uri="{FF2B5EF4-FFF2-40B4-BE49-F238E27FC236}">
                <a16:creationId xmlns:a16="http://schemas.microsoft.com/office/drawing/2014/main"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776788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8BCBB4-1AB5-891F-804F-B8D75389FC4C}"/>
              </a:ext>
            </a:extLst>
          </p:cNvPr>
          <p:cNvSpPr>
            <a:spLocks noGrp="1"/>
          </p:cNvSpPr>
          <p:nvPr>
            <p:ph type="dt" sz="half" idx="10"/>
          </p:nvPr>
        </p:nvSpPr>
        <p:spPr/>
        <p:txBody>
          <a:bodyPr/>
          <a:lstStyle/>
          <a:p>
            <a:fld id="{7AC25B46-BDF4-4D48-B2F1-14DF231B61C2}" type="datetimeFigureOut">
              <a:rPr lang="en-US" smtClean="0"/>
              <a:t>2/14/2025</a:t>
            </a:fld>
            <a:endParaRPr lang="en-US"/>
          </a:p>
        </p:txBody>
      </p:sp>
      <p:sp>
        <p:nvSpPr>
          <p:cNvPr id="8" name="Footer Placeholder 7">
            <a:extLst>
              <a:ext uri="{FF2B5EF4-FFF2-40B4-BE49-F238E27FC236}">
                <a16:creationId xmlns:a16="http://schemas.microsoft.com/office/drawing/2014/main"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434338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4A6454E-613C-ED81-C48F-AF2D4B9AACC5}"/>
              </a:ext>
            </a:extLst>
          </p:cNvPr>
          <p:cNvSpPr>
            <a:spLocks noGrp="1"/>
          </p:cNvSpPr>
          <p:nvPr>
            <p:ph type="dt" sz="half" idx="10"/>
          </p:nvPr>
        </p:nvSpPr>
        <p:spPr/>
        <p:txBody>
          <a:bodyPr/>
          <a:lstStyle/>
          <a:p>
            <a:fld id="{7AC25B46-BDF4-4D48-B2F1-14DF231B61C2}" type="datetimeFigureOut">
              <a:rPr lang="en-US" smtClean="0"/>
              <a:t>2/14/2025</a:t>
            </a:fld>
            <a:endParaRPr lang="en-US"/>
          </a:p>
        </p:txBody>
      </p:sp>
      <p:sp>
        <p:nvSpPr>
          <p:cNvPr id="4" name="Footer Placeholder 3">
            <a:extLst>
              <a:ext uri="{FF2B5EF4-FFF2-40B4-BE49-F238E27FC236}">
                <a16:creationId xmlns:a16="http://schemas.microsoft.com/office/drawing/2014/main"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85684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3A5AA8-72BB-4177-7E80-3FF0E753FB57}"/>
              </a:ext>
            </a:extLst>
          </p:cNvPr>
          <p:cNvSpPr>
            <a:spLocks noGrp="1"/>
          </p:cNvSpPr>
          <p:nvPr>
            <p:ph type="dt" sz="half" idx="10"/>
          </p:nvPr>
        </p:nvSpPr>
        <p:spPr/>
        <p:txBody>
          <a:bodyPr/>
          <a:lstStyle/>
          <a:p>
            <a:fld id="{7AC25B46-BDF4-4D48-B2F1-14DF231B61C2}" type="datetimeFigureOut">
              <a:rPr lang="en-US" smtClean="0"/>
              <a:t>2/14/2025</a:t>
            </a:fld>
            <a:endParaRPr lang="en-US"/>
          </a:p>
        </p:txBody>
      </p:sp>
      <p:sp>
        <p:nvSpPr>
          <p:cNvPr id="3" name="Footer Placeholder 2">
            <a:extLst>
              <a:ext uri="{FF2B5EF4-FFF2-40B4-BE49-F238E27FC236}">
                <a16:creationId xmlns:a16="http://schemas.microsoft.com/office/drawing/2014/main"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425432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701FA-1478-1E54-AAC9-9BA5D194E31D}"/>
              </a:ext>
            </a:extLst>
          </p:cNvPr>
          <p:cNvSpPr>
            <a:spLocks noGrp="1"/>
          </p:cNvSpPr>
          <p:nvPr>
            <p:ph type="dt" sz="half" idx="10"/>
          </p:nvPr>
        </p:nvSpPr>
        <p:spPr/>
        <p:txBody>
          <a:bodyPr/>
          <a:lstStyle/>
          <a:p>
            <a:fld id="{7AC25B46-BDF4-4D48-B2F1-14DF231B61C2}" type="datetimeFigureOut">
              <a:rPr lang="en-US" smtClean="0"/>
              <a:t>2/14/2025</a:t>
            </a:fld>
            <a:endParaRPr lang="en-US"/>
          </a:p>
        </p:txBody>
      </p:sp>
      <p:sp>
        <p:nvSpPr>
          <p:cNvPr id="6" name="Footer Placeholder 5">
            <a:extLst>
              <a:ext uri="{FF2B5EF4-FFF2-40B4-BE49-F238E27FC236}">
                <a16:creationId xmlns:a16="http://schemas.microsoft.com/office/drawing/2014/main"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0945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F07CD3FD-BE54-4400-942B-C6C15AA73DFD}" type="datetimeFigureOut">
              <a:rPr lang="en-US" smtClean="0"/>
              <a:t>2/14/2025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016880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C44399-3269-CF14-352D-CF5747C063C6}"/>
              </a:ext>
            </a:extLst>
          </p:cNvPr>
          <p:cNvSpPr>
            <a:spLocks noGrp="1"/>
          </p:cNvSpPr>
          <p:nvPr>
            <p:ph type="dt" sz="half" idx="10"/>
          </p:nvPr>
        </p:nvSpPr>
        <p:spPr/>
        <p:txBody>
          <a:bodyPr/>
          <a:lstStyle/>
          <a:p>
            <a:fld id="{7AC25B46-BDF4-4D48-B2F1-14DF231B61C2}" type="datetimeFigureOut">
              <a:rPr lang="en-US" smtClean="0"/>
              <a:t>2/14/2025</a:t>
            </a:fld>
            <a:endParaRPr lang="en-US"/>
          </a:p>
        </p:txBody>
      </p:sp>
      <p:sp>
        <p:nvSpPr>
          <p:cNvPr id="6" name="Footer Placeholder 5">
            <a:extLst>
              <a:ext uri="{FF2B5EF4-FFF2-40B4-BE49-F238E27FC236}">
                <a16:creationId xmlns:a16="http://schemas.microsoft.com/office/drawing/2014/main"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69321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92554-CB63-67A8-7796-3A73B357192F}"/>
              </a:ext>
            </a:extLst>
          </p:cNvPr>
          <p:cNvSpPr>
            <a:spLocks noGrp="1"/>
          </p:cNvSpPr>
          <p:nvPr>
            <p:ph type="dt" sz="half" idx="10"/>
          </p:nvPr>
        </p:nvSpPr>
        <p:spPr/>
        <p:txBody>
          <a:bodyPr/>
          <a:lstStyle/>
          <a:p>
            <a:fld id="{7AC25B46-BDF4-4D48-B2F1-14DF231B61C2}" type="datetimeFigureOut">
              <a:rPr lang="en-US" smtClean="0"/>
              <a:t>2/14/2025</a:t>
            </a:fld>
            <a:endParaRPr lang="en-US"/>
          </a:p>
        </p:txBody>
      </p:sp>
      <p:sp>
        <p:nvSpPr>
          <p:cNvPr id="5" name="Footer Placeholder 4">
            <a:extLst>
              <a:ext uri="{FF2B5EF4-FFF2-40B4-BE49-F238E27FC236}">
                <a16:creationId xmlns:a16="http://schemas.microsoft.com/office/drawing/2014/main"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759723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F6F71-9D1F-C832-3152-1551C3C1A5C6}"/>
              </a:ext>
            </a:extLst>
          </p:cNvPr>
          <p:cNvSpPr>
            <a:spLocks noGrp="1"/>
          </p:cNvSpPr>
          <p:nvPr>
            <p:ph type="dt" sz="half" idx="10"/>
          </p:nvPr>
        </p:nvSpPr>
        <p:spPr/>
        <p:txBody>
          <a:bodyPr/>
          <a:lstStyle/>
          <a:p>
            <a:fld id="{7AC25B46-BDF4-4D48-B2F1-14DF231B61C2}" type="datetimeFigureOut">
              <a:rPr lang="en-US" smtClean="0"/>
              <a:t>2/14/2025</a:t>
            </a:fld>
            <a:endParaRPr lang="en-US"/>
          </a:p>
        </p:txBody>
      </p:sp>
      <p:sp>
        <p:nvSpPr>
          <p:cNvPr id="5" name="Footer Placeholder 4">
            <a:extLst>
              <a:ext uri="{FF2B5EF4-FFF2-40B4-BE49-F238E27FC236}">
                <a16:creationId xmlns:a16="http://schemas.microsoft.com/office/drawing/2014/main"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06064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934943"/>
      </p:ext>
    </p:extLst>
  </p:cSld>
  <p:clrMapOvr>
    <a:masterClrMapping/>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378667"/>
      </p:ext>
    </p:extLst>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912629" y="1709738"/>
            <a:ext cx="9214884" cy="31599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912628" y="5018567"/>
            <a:ext cx="7907079" cy="1073889"/>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07CD3FD-BE54-4400-942B-C6C15AA73DFD}" type="datetimeFigureOut">
              <a:rPr lang="en-US" smtClean="0"/>
              <a:t>2/14/2025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956138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914400" y="2849526"/>
            <a:ext cx="5105400" cy="32104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172200" y="2849526"/>
            <a:ext cx="5105400" cy="3210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F07CD3FD-BE54-4400-942B-C6C15AA73DFD}" type="datetimeFigureOut">
              <a:rPr lang="en-US" smtClean="0"/>
              <a:t>2/14/2025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658279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912628" y="1371599"/>
            <a:ext cx="10442760"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912628" y="2311353"/>
            <a:ext cx="5084947"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912628" y="3006725"/>
            <a:ext cx="5084947"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172200" y="2311353"/>
            <a:ext cx="5183188" cy="69537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172200" y="3006725"/>
            <a:ext cx="5183188" cy="3182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F07CD3FD-BE54-4400-942B-C6C15AA73DFD}" type="datetimeFigureOut">
              <a:rPr lang="en-US" smtClean="0"/>
              <a:t>2/14/2025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8543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F07CD3FD-BE54-4400-942B-C6C15AA73DFD}" type="datetimeFigureOut">
              <a:rPr lang="en-US" smtClean="0"/>
              <a:t>2/14/2025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12618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F07CD3FD-BE54-4400-942B-C6C15AA73DFD}" type="datetimeFigureOut">
              <a:rPr lang="en-US" smtClean="0"/>
              <a:t>2/14/2025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174315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F07CD3FD-BE54-4400-942B-C6C15AA73DFD}" type="datetimeFigureOut">
              <a:rPr lang="en-US" smtClean="0"/>
              <a:t>2/14/2025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243157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912628" y="1463038"/>
            <a:ext cx="3859397" cy="1471548"/>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912628" y="2934586"/>
            <a:ext cx="3859397" cy="29344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F07CD3FD-BE54-4400-942B-C6C15AA73DFD}" type="datetimeFigureOut">
              <a:rPr lang="en-US" smtClean="0"/>
              <a:t>2/14/2025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A4C0CD32-A6C8-4BA5-B3DF-D8325E32CAA4}" type="slidenum">
              <a:rPr lang="en-US" smtClean="0"/>
              <a:t>‹#›</a:t>
            </a:fld>
            <a:endParaRPr lang="en-US"/>
          </a:p>
        </p:txBody>
      </p:sp>
    </p:spTree>
    <p:extLst>
      <p:ext uri="{BB962C8B-B14F-4D97-AF65-F5344CB8AC3E}">
        <p14:creationId xmlns:p14="http://schemas.microsoft.com/office/powerpoint/2010/main" val="3784802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914400" y="1371601"/>
            <a:ext cx="10363200" cy="118757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914399" y="2559171"/>
            <a:ext cx="10363200" cy="33826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912628" y="6356350"/>
            <a:ext cx="2743200" cy="365125"/>
          </a:xfrm>
          <a:prstGeom prst="rect">
            <a:avLst/>
          </a:prstGeom>
        </p:spPr>
        <p:txBody>
          <a:bodyPr vert="horz" lIns="91440" tIns="45720" rIns="91440" bIns="45720" rtlCol="0" anchor="ctr"/>
          <a:lstStyle>
            <a:lvl1pPr algn="l">
              <a:defRPr sz="900" b="1" cap="all" spc="300" baseline="0">
                <a:solidFill>
                  <a:schemeClr val="tx1"/>
                </a:solidFill>
                <a:latin typeface="Tahoma" panose="020B0604030504040204" pitchFamily="34" charset="0"/>
              </a:defRPr>
            </a:lvl1pPr>
          </a:lstStyle>
          <a:p>
            <a:fld id="{F07CD3FD-BE54-4400-942B-C6C15AA73DFD}" type="datetimeFigureOut">
              <a:rPr lang="en-US" smtClean="0"/>
              <a:pPr/>
              <a:t>2/14/2025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latin typeface="Tahoma" panose="020B0604030504040204" pitchFamily="34" charset="0"/>
              </a:defRPr>
            </a:lvl1pPr>
          </a:lstStyle>
          <a:p>
            <a:fld id="{A4C0CD32-A6C8-4BA5-B3DF-D8325E32CAA4}" type="slidenum">
              <a:rPr lang="en-US" smtClean="0"/>
              <a:pPr/>
              <a:t>‹#›</a:t>
            </a:fld>
            <a:endParaRPr lang="en-US"/>
          </a:p>
        </p:txBody>
      </p:sp>
      <p:sp>
        <p:nvSpPr>
          <p:cNvPr id="7" name="Rectangle: Rounded Corners 6">
            <a:extLst>
              <a:ext uri="{FF2B5EF4-FFF2-40B4-BE49-F238E27FC236}">
                <a16:creationId xmlns:a16="http://schemas.microsoft.com/office/drawing/2014/main" id="{AE44416F-3530-55A3-F865-C99A1969B075}"/>
              </a:ext>
            </a:extLst>
          </p:cNvPr>
          <p:cNvSpPr/>
          <p:nvPr userDrawn="1"/>
        </p:nvSpPr>
        <p:spPr>
          <a:xfrm>
            <a:off x="213360" y="211015"/>
            <a:ext cx="11683888" cy="6510460"/>
          </a:xfrm>
          <a:prstGeom prst="roundRect">
            <a:avLst>
              <a:gd name="adj" fmla="val 5091"/>
            </a:avLst>
          </a:prstGeom>
          <a:solidFill>
            <a:schemeClr val="bg1">
              <a:alpha val="8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2542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100000"/>
        </a:lnSpc>
        <a:spcBef>
          <a:spcPct val="0"/>
        </a:spcBef>
        <a:buNone/>
        <a:defRPr sz="40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Tahoma" panose="020B0604030504040204" pitchFamily="34" charset="0"/>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Tahoma" panose="020B0604030504040204" pitchFamily="34" charset="0"/>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Tahoma" panose="020B0604030504040204" pitchFamily="34" charset="0"/>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defRPr>
            </a:lvl1pPr>
          </a:lstStyle>
          <a:p>
            <a:fld id="{7AC25B46-BDF4-4D48-B2F1-14DF231B61C2}" type="datetimeFigureOut">
              <a:rPr lang="en-US" smtClean="0"/>
              <a:pPr/>
              <a:t>2/14/2025</a:t>
            </a:fld>
            <a:endParaRPr lang="en-US"/>
          </a:p>
        </p:txBody>
      </p:sp>
      <p:sp>
        <p:nvSpPr>
          <p:cNvPr id="5" name="Footer Placeholder 4">
            <a:extLst>
              <a:ext uri="{FF2B5EF4-FFF2-40B4-BE49-F238E27FC236}">
                <a16:creationId xmlns:a16="http://schemas.microsoft.com/office/drawing/2014/main"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defRPr>
            </a:lvl1pPr>
          </a:lstStyle>
          <a:p>
            <a:endParaRPr lang="en-US"/>
          </a:p>
        </p:txBody>
      </p:sp>
      <p:sp>
        <p:nvSpPr>
          <p:cNvPr id="6" name="Slide Number Placeholder 5">
            <a:extLst>
              <a:ext uri="{FF2B5EF4-FFF2-40B4-BE49-F238E27FC236}">
                <a16:creationId xmlns:a16="http://schemas.microsoft.com/office/drawing/2014/main"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defRPr>
            </a:lvl1pPr>
          </a:lstStyle>
          <a:p>
            <a:fld id="{FAAA89A7-DDB5-4CB7-920B-15EDC6298550}" type="slidenum">
              <a:rPr lang="en-US" smtClean="0"/>
              <a:pPr/>
              <a:t>‹#›</a:t>
            </a:fld>
            <a:endParaRPr lang="en-US"/>
          </a:p>
        </p:txBody>
      </p:sp>
    </p:spTree>
    <p:extLst>
      <p:ext uri="{BB962C8B-B14F-4D97-AF65-F5344CB8AC3E}">
        <p14:creationId xmlns:p14="http://schemas.microsoft.com/office/powerpoint/2010/main" val="159989861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372D44D2-EA69-9DC2-5DEC-DBAF82A75E40}"/>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E7028D22-21DA-FFAA-8423-A6A25D4A6461}"/>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0E0605F5-B015-F74B-0EF2-8AC7B4A4D2F9}"/>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CA854B31-564F-D626-8C83-680834058BD5}"/>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BB99CFE3-9700-5B9C-A327-0CC4065DD3A6}"/>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B17ED1F0-E96B-A057-1C32-566E33EBA358}"/>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7F89B8BF-DB01-3C60-434A-83242E93C5C2}"/>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A9E9F909-8CDA-2EA9-7216-909E7FE70CBC}"/>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B157AC34-FE81-93E2-1D3C-CDAE59B1624F}"/>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D645C984-C032-92F3-0DA0-051BF4779AD0}"/>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D89F4FE6-F67C-79E7-4082-02DB4EEFEE05}"/>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D2B49807-3FAA-2D9E-FDFB-1A9AA2EECE1F}"/>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A44D0A43-1068-F113-92AD-DE460CCB9904}"/>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2D7FA6EE-FD31-4FF0-B3DE-14FB0C3DB3FF}"/>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D1F2D085-B9F9-3AC6-DF19-14ED882267A4}"/>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B0C18FED-366E-26B4-BBE5-1E97BF3AF2DD}"/>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D86945AF-A204-E168-8502-52D239F579F8}"/>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0A0011E9-F879-5F7D-8262-B14B46A8991E}"/>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38C9EC71-8B89-F33B-D7CF-583E409DA32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1311746983"/>
      </p:ext>
    </p:extLst>
  </p:cSld>
  <p:clrMap bg1="lt1" tx1="dk1" bg2="lt2" tx2="dk2" accent1="accent1" accent2="accent2" accent3="accent3" accent4="accent4" accent5="accent5" accent6="accent6" hlink="hlink" folHlink="folHlink"/>
  <p:sldLayoutIdLst>
    <p:sldLayoutId id="2147483799"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F151623-6A48-DFA6-926F-2229A2058205}"/>
              </a:ext>
            </a:extLst>
          </p:cNvPr>
          <p:cNvSpPr>
            <a:spLocks noChangeArrowheads="1"/>
          </p:cNvSpPr>
          <p:nvPr userDrawn="1"/>
        </p:nvSpPr>
        <p:spPr bwMode="auto">
          <a:xfrm>
            <a:off x="296863" y="4770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EA3F6538-A4B5-0FC1-529C-35C33DF6F816}"/>
              </a:ext>
            </a:extLst>
          </p:cNvPr>
          <p:cNvSpPr>
            <a:spLocks noChangeArrowheads="1" noChangeShapeType="1" noTextEdit="1"/>
          </p:cNvSpPr>
          <p:nvPr userDrawn="1"/>
        </p:nvSpPr>
        <p:spPr bwMode="auto">
          <a:xfrm>
            <a:off x="1206500" y="4830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EA963E7A-898C-9AC8-600C-70EEEEA80F9E}"/>
              </a:ext>
            </a:extLst>
          </p:cNvPr>
          <p:cNvSpPr>
            <a:spLocks noChangeArrowheads="1" noChangeShapeType="1" noTextEdit="1"/>
          </p:cNvSpPr>
          <p:nvPr userDrawn="1"/>
        </p:nvSpPr>
        <p:spPr bwMode="auto">
          <a:xfrm>
            <a:off x="7172325" y="478948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A23BC52-B78D-53BA-2A36-1F6212C71C6C}"/>
              </a:ext>
            </a:extLst>
          </p:cNvPr>
          <p:cNvSpPr>
            <a:spLocks noChangeArrowheads="1" noChangeShapeType="1" noTextEdit="1"/>
          </p:cNvSpPr>
          <p:nvPr userDrawn="1"/>
        </p:nvSpPr>
        <p:spPr bwMode="auto">
          <a:xfrm>
            <a:off x="1206500" y="5964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4102" name="WordArt 6">
            <a:extLst>
              <a:ext uri="{FF2B5EF4-FFF2-40B4-BE49-F238E27FC236}">
                <a16:creationId xmlns:a16="http://schemas.microsoft.com/office/drawing/2014/main" id="{76CC6785-5D8E-5F04-04EC-AA9D72C9BF73}"/>
              </a:ext>
            </a:extLst>
          </p:cNvPr>
          <p:cNvSpPr>
            <a:spLocks noChangeArrowheads="1" noChangeShapeType="1" noTextEdit="1"/>
          </p:cNvSpPr>
          <p:nvPr userDrawn="1"/>
        </p:nvSpPr>
        <p:spPr bwMode="auto">
          <a:xfrm>
            <a:off x="7158038" y="5870575"/>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26FE68DC-7156-41EC-D72D-88E73CB9191E}"/>
              </a:ext>
            </a:extLst>
          </p:cNvPr>
          <p:cNvSpPr>
            <a:spLocks noChangeArrowheads="1"/>
          </p:cNvSpPr>
          <p:nvPr userDrawn="1"/>
        </p:nvSpPr>
        <p:spPr bwMode="auto">
          <a:xfrm>
            <a:off x="469900" y="4902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4" name="AutoShape 8">
            <a:extLst>
              <a:ext uri="{FF2B5EF4-FFF2-40B4-BE49-F238E27FC236}">
                <a16:creationId xmlns:a16="http://schemas.microsoft.com/office/drawing/2014/main" id="{4D8CE660-97B7-ED5A-3989-4382C6314F52}"/>
              </a:ext>
            </a:extLst>
          </p:cNvPr>
          <p:cNvSpPr>
            <a:spLocks noChangeArrowheads="1"/>
          </p:cNvSpPr>
          <p:nvPr userDrawn="1"/>
        </p:nvSpPr>
        <p:spPr bwMode="auto">
          <a:xfrm>
            <a:off x="6248400" y="4719638"/>
            <a:ext cx="687388"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37BDFB56-A686-BDAE-7B87-14DCD52A3717}"/>
              </a:ext>
            </a:extLst>
          </p:cNvPr>
          <p:cNvSpPr>
            <a:spLocks noChangeArrowheads="1"/>
          </p:cNvSpPr>
          <p:nvPr userDrawn="1"/>
        </p:nvSpPr>
        <p:spPr bwMode="auto">
          <a:xfrm>
            <a:off x="6421438" y="4849813"/>
            <a:ext cx="33813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6" name="AutoShape 10">
            <a:extLst>
              <a:ext uri="{FF2B5EF4-FFF2-40B4-BE49-F238E27FC236}">
                <a16:creationId xmlns:a16="http://schemas.microsoft.com/office/drawing/2014/main" id="{B9A297A2-B0D9-95C0-5150-A9774FA25DC5}"/>
              </a:ext>
            </a:extLst>
          </p:cNvPr>
          <p:cNvSpPr>
            <a:spLocks noChangeArrowheads="1"/>
          </p:cNvSpPr>
          <p:nvPr userDrawn="1"/>
        </p:nvSpPr>
        <p:spPr bwMode="auto">
          <a:xfrm>
            <a:off x="296863" y="5853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3F7B7ADB-9239-840A-9D85-754316F780E7}"/>
              </a:ext>
            </a:extLst>
          </p:cNvPr>
          <p:cNvSpPr>
            <a:spLocks noChangeArrowheads="1"/>
          </p:cNvSpPr>
          <p:nvPr userDrawn="1"/>
        </p:nvSpPr>
        <p:spPr bwMode="auto">
          <a:xfrm>
            <a:off x="469900" y="5984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8" name="AutoShape 12">
            <a:extLst>
              <a:ext uri="{FF2B5EF4-FFF2-40B4-BE49-F238E27FC236}">
                <a16:creationId xmlns:a16="http://schemas.microsoft.com/office/drawing/2014/main" id="{05C5BAEF-60A4-4A36-87A6-0C334A22EC62}"/>
              </a:ext>
            </a:extLst>
          </p:cNvPr>
          <p:cNvSpPr>
            <a:spLocks noChangeArrowheads="1"/>
          </p:cNvSpPr>
          <p:nvPr userDrawn="1"/>
        </p:nvSpPr>
        <p:spPr bwMode="auto">
          <a:xfrm>
            <a:off x="6248400" y="5746750"/>
            <a:ext cx="687388"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82AA2868-4CAC-885D-DBCE-E690A889DB14}"/>
              </a:ext>
            </a:extLst>
          </p:cNvPr>
          <p:cNvSpPr>
            <a:spLocks noChangeArrowheads="1"/>
          </p:cNvSpPr>
          <p:nvPr userDrawn="1"/>
        </p:nvSpPr>
        <p:spPr bwMode="auto">
          <a:xfrm>
            <a:off x="6421438" y="5878513"/>
            <a:ext cx="33813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23908AC8-D473-B25F-78DF-BD5E6D778B02}"/>
              </a:ext>
            </a:extLst>
          </p:cNvPr>
          <p:cNvSpPr>
            <a:spLocks noChangeArrowheads="1"/>
          </p:cNvSpPr>
          <p:nvPr userDrawn="1"/>
        </p:nvSpPr>
        <p:spPr bwMode="auto">
          <a:xfrm>
            <a:off x="1930400" y="4419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E05ADEB5-879D-8494-D1D0-B32047FAC709}"/>
              </a:ext>
            </a:extLst>
          </p:cNvPr>
          <p:cNvSpPr>
            <a:spLocks noChangeArrowheads="1"/>
          </p:cNvSpPr>
          <p:nvPr userDrawn="1"/>
        </p:nvSpPr>
        <p:spPr bwMode="auto">
          <a:xfrm>
            <a:off x="7772400" y="4427538"/>
            <a:ext cx="3962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B6C6E03E-F6FC-3474-F6CA-328B7F1A6A1B}"/>
              </a:ext>
            </a:extLst>
          </p:cNvPr>
          <p:cNvSpPr>
            <a:spLocks noChangeArrowheads="1"/>
          </p:cNvSpPr>
          <p:nvPr userDrawn="1"/>
        </p:nvSpPr>
        <p:spPr bwMode="auto">
          <a:xfrm>
            <a:off x="1930400" y="5562600"/>
            <a:ext cx="409575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BD7B9973-7E05-AB37-750F-36DB43BCB8FE}"/>
              </a:ext>
            </a:extLst>
          </p:cNvPr>
          <p:cNvSpPr>
            <a:spLocks noChangeArrowheads="1"/>
          </p:cNvSpPr>
          <p:nvPr userDrawn="1"/>
        </p:nvSpPr>
        <p:spPr bwMode="auto">
          <a:xfrm>
            <a:off x="7772400" y="5575300"/>
            <a:ext cx="3962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95B19DD2-D610-D6AB-5582-75C93AEDE300}"/>
              </a:ext>
            </a:extLst>
          </p:cNvPr>
          <p:cNvSpPr>
            <a:spLocks noChangeArrowheads="1"/>
          </p:cNvSpPr>
          <p:nvPr userDrawn="1"/>
        </p:nvSpPr>
        <p:spPr bwMode="auto">
          <a:xfrm>
            <a:off x="808038" y="622300"/>
            <a:ext cx="10926762" cy="3586163"/>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BB6C9732-38FF-E0CE-8891-2FB62D92E99D}"/>
              </a:ext>
            </a:extLst>
          </p:cNvPr>
          <p:cNvSpPr>
            <a:spLocks noChangeArrowheads="1" noChangeShapeType="1" noTextEdit="1"/>
          </p:cNvSpPr>
          <p:nvPr userDrawn="1"/>
        </p:nvSpPr>
        <p:spPr bwMode="auto">
          <a:xfrm>
            <a:off x="311150" y="820737"/>
            <a:ext cx="374650" cy="2989263"/>
          </a:xfrm>
          <a:prstGeom prst="rect">
            <a:avLst/>
          </a:prstGeom>
        </p:spPr>
        <p:txBody>
          <a:bodyPr wrap="none" fromWordArt="1">
            <a:prstTxWarp prst="textPlain">
              <a:avLst>
                <a:gd name="adj" fmla="val 50000"/>
              </a:avLst>
            </a:prstTxWarp>
            <a:scene3d>
              <a:camera prst="isometricLeftDown"/>
              <a:lightRig rig="threePt" dir="t"/>
            </a:scene3d>
          </a:bodyPr>
          <a:lstStyle/>
          <a:p>
            <a:pPr algn="ctr">
              <a:defRPr/>
            </a:pP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a:t>
            </a:r>
          </a:p>
          <a:p>
            <a:pPr algn="ctr">
              <a:defRPr/>
            </a:pP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â</a:t>
            </a:r>
          </a:p>
          <a:p>
            <a:pPr algn="ctr">
              <a:defRPr/>
            </a:pP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u </a:t>
            </a:r>
          </a:p>
          <a:p>
            <a:pPr algn="ctr">
              <a:defRPr/>
            </a:pP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h</a:t>
            </a:r>
          </a:p>
          <a:p>
            <a:pPr algn="ctr">
              <a:defRPr/>
            </a:pP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ỏ</a:t>
            </a:r>
          </a:p>
          <a:p>
            <a:pPr algn="ctr">
              <a:defRPr/>
            </a:pP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i</a:t>
            </a:r>
          </a:p>
        </p:txBody>
      </p:sp>
      <p:sp>
        <p:nvSpPr>
          <p:cNvPr id="87062" name="WordArt 22">
            <a:extLst>
              <a:ext uri="{FF2B5EF4-FFF2-40B4-BE49-F238E27FC236}">
                <a16:creationId xmlns:a16="http://schemas.microsoft.com/office/drawing/2014/main" id="{1182FE65-EDFE-3D18-8970-A92C16D8AFC0}"/>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extLst>
      <p:ext uri="{BB962C8B-B14F-4D97-AF65-F5344CB8AC3E}">
        <p14:creationId xmlns:p14="http://schemas.microsoft.com/office/powerpoint/2010/main" val="2064141996"/>
      </p:ext>
    </p:extLst>
  </p:cSld>
  <p:clrMap bg1="lt1" tx1="dk1" bg2="lt2" tx2="dk2" accent1="accent1" accent2="accent2" accent3="accent3" accent4="accent4" accent5="accent5" accent6="accent6" hlink="hlink" folHlink="folHlink"/>
  <p:sldLayoutIdLst>
    <p:sldLayoutId id="2147483801" r:id="rId1"/>
  </p:sldLayoutIdLst>
  <p:transition>
    <p:split orient="vert"/>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4.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6000"/>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5E9379-425D-CD1A-2FAD-8D86099A8010}"/>
              </a:ext>
            </a:extLst>
          </p:cNvPr>
          <p:cNvSpPr txBox="1"/>
          <p:nvPr/>
        </p:nvSpPr>
        <p:spPr>
          <a:xfrm>
            <a:off x="1946787" y="2384688"/>
            <a:ext cx="7492181" cy="1446550"/>
          </a:xfrm>
          <a:prstGeom prst="rect">
            <a:avLst/>
          </a:prstGeom>
          <a:noFill/>
        </p:spPr>
        <p:txBody>
          <a:bodyPr wrap="square" rtlCol="0">
            <a:spAutoFit/>
          </a:bodyPr>
          <a:lstStyle/>
          <a:p>
            <a:pPr algn="ctr"/>
            <a:r>
              <a:rPr lang="en-US" sz="4000" b="1">
                <a:solidFill>
                  <a:srgbClr val="00B050"/>
                </a:solidFill>
                <a:effectLst/>
                <a:latin typeface="Tahoma" panose="020B0604030504040204" pitchFamily="34" charset="0"/>
                <a:ea typeface="Tahoma" panose="020B0604030504040204" pitchFamily="34" charset="0"/>
                <a:cs typeface="Tahoma" panose="020B0604030504040204" pitchFamily="34" charset="0"/>
              </a:rPr>
              <a:t>BÀI </a:t>
            </a:r>
            <a:r>
              <a:rPr lang="en-US" sz="4000" b="1" dirty="0">
                <a:solidFill>
                  <a:srgbClr val="00B050"/>
                </a:solidFill>
                <a:effectLst/>
                <a:latin typeface="Tahoma" panose="020B0604030504040204" pitchFamily="34" charset="0"/>
                <a:ea typeface="Tahoma" panose="020B0604030504040204" pitchFamily="34" charset="0"/>
                <a:cs typeface="Tahoma" panose="020B0604030504040204" pitchFamily="34" charset="0"/>
              </a:rPr>
              <a:t>11A. </a:t>
            </a:r>
          </a:p>
          <a:p>
            <a:pPr algn="ctr"/>
            <a:r>
              <a:rPr lang="en-US" sz="4800" b="1" dirty="0">
                <a:solidFill>
                  <a:srgbClr val="00B050"/>
                </a:solidFill>
                <a:effectLst/>
                <a:latin typeface="Tahoma" panose="020B0604030504040204" pitchFamily="34" charset="0"/>
                <a:ea typeface="Tahoma" panose="020B0604030504040204" pitchFamily="34" charset="0"/>
                <a:cs typeface="Tahoma" panose="020B0604030504040204" pitchFamily="34" charset="0"/>
              </a:rPr>
              <a:t>SỬ DỤNG HÀM SUMIF </a:t>
            </a:r>
            <a:endParaRPr lang="en-US" sz="4800" dirty="0">
              <a:solidFill>
                <a:srgbClr val="00B05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31172681"/>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1FB6DBC-5110-767E-27F8-673DFAF5BD08}"/>
              </a:ext>
            </a:extLst>
          </p:cNvPr>
          <p:cNvGrpSpPr/>
          <p:nvPr/>
        </p:nvGrpSpPr>
        <p:grpSpPr>
          <a:xfrm>
            <a:off x="135243" y="172578"/>
            <a:ext cx="4112291" cy="1183398"/>
            <a:chOff x="-3441970" y="882001"/>
            <a:chExt cx="4112291" cy="1183398"/>
          </a:xfrm>
        </p:grpSpPr>
        <p:pic>
          <p:nvPicPr>
            <p:cNvPr id="7" name="Picture 2" descr="Text Box PNG Transparent Images Free Download | Vector Files | Pngtree">
              <a:extLst>
                <a:ext uri="{FF2B5EF4-FFF2-40B4-BE49-F238E27FC236}">
                  <a16:creationId xmlns:a16="http://schemas.microsoft.com/office/drawing/2014/main" id="{67BA423B-0258-EAE2-05BF-5989A9FF9D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17" b="48372"/>
            <a:stretch/>
          </p:blipFill>
          <p:spPr bwMode="auto">
            <a:xfrm>
              <a:off x="-3441970" y="882001"/>
              <a:ext cx="4112291" cy="11833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536614-3BA2-87DA-F163-B9B62402C52D}"/>
                </a:ext>
              </a:extLst>
            </p:cNvPr>
            <p:cNvSpPr txBox="1"/>
            <p:nvPr/>
          </p:nvSpPr>
          <p:spPr>
            <a:xfrm>
              <a:off x="-2854664" y="1122491"/>
              <a:ext cx="2199641" cy="52322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LUYỆN TẬP</a:t>
              </a:r>
            </a:p>
          </p:txBody>
        </p:sp>
      </p:grpSp>
      <p:grpSp>
        <p:nvGrpSpPr>
          <p:cNvPr id="3" name="Group 2">
            <a:extLst>
              <a:ext uri="{FF2B5EF4-FFF2-40B4-BE49-F238E27FC236}">
                <a16:creationId xmlns:a16="http://schemas.microsoft.com/office/drawing/2014/main" id="{26BF49D8-69DB-91E4-CFFB-820F5EC8C307}"/>
              </a:ext>
            </a:extLst>
          </p:cNvPr>
          <p:cNvGrpSpPr/>
          <p:nvPr/>
        </p:nvGrpSpPr>
        <p:grpSpPr>
          <a:xfrm>
            <a:off x="598895" y="1656121"/>
            <a:ext cx="10777028" cy="2611079"/>
            <a:chOff x="531001" y="4644163"/>
            <a:chExt cx="10777028" cy="2611079"/>
          </a:xfrm>
        </p:grpSpPr>
        <p:sp>
          <p:nvSpPr>
            <p:cNvPr id="6" name="Rectangle: Rounded Corners 5">
              <a:extLst>
                <a:ext uri="{FF2B5EF4-FFF2-40B4-BE49-F238E27FC236}">
                  <a16:creationId xmlns:a16="http://schemas.microsoft.com/office/drawing/2014/main" id="{F8EB2DED-DCA6-AFA6-D085-D4621B1221CE}"/>
                </a:ext>
              </a:extLst>
            </p:cNvPr>
            <p:cNvSpPr/>
            <p:nvPr/>
          </p:nvSpPr>
          <p:spPr>
            <a:xfrm>
              <a:off x="531001" y="4644163"/>
              <a:ext cx="10777028" cy="2611079"/>
            </a:xfrm>
            <a:prstGeom prst="roundRect">
              <a:avLst>
                <a:gd name="adj" fmla="val 5181"/>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DEA9929-38BA-5FAA-56A2-A291E6BE8EE5}"/>
                </a:ext>
              </a:extLst>
            </p:cNvPr>
            <p:cNvSpPr/>
            <p:nvPr/>
          </p:nvSpPr>
          <p:spPr>
            <a:xfrm>
              <a:off x="1514259" y="4644163"/>
              <a:ext cx="9598058" cy="471668"/>
            </a:xfrm>
            <a:prstGeom prst="rect">
              <a:avLst/>
            </a:prstGeom>
          </p:spPr>
          <p:txBody>
            <a:bodyPr wrap="square">
              <a:spAutoFit/>
            </a:bodyPr>
            <a:lstStyle/>
            <a:p>
              <a:pPr algn="ctr" defTabSz="342900">
                <a:lnSpc>
                  <a:spcPct val="135000"/>
                </a:lnSpc>
              </a:pPr>
              <a:endParaRPr lang="vi-VN" sz="2000">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351FEEE-9A88-C954-3FE6-3EF3C2A15625}"/>
                </a:ext>
              </a:extLst>
            </p:cNvPr>
            <p:cNvSpPr/>
            <p:nvPr/>
          </p:nvSpPr>
          <p:spPr>
            <a:xfrm>
              <a:off x="1259461" y="4806958"/>
              <a:ext cx="9831234" cy="1687963"/>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1.	Em hãy bổ sung thêm một số dòng dữ liệu thu, chi vào cuối phần dữ liệu của cả hai trang tính </a:t>
              </a:r>
              <a:r>
                <a:rPr lang="vi-VN"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Thu nhập </a:t>
              </a: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và </a:t>
              </a:r>
              <a:r>
                <a:rPr lang="vi-VN"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Chi tiêu. </a:t>
              </a: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Hãy điều chỉnh công thức SUMIF ở cột </a:t>
              </a:r>
              <a:r>
                <a:rPr lang="vi-VN" sz="24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H</a:t>
              </a: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để kết quả tổng tiền của mỗi khoản thu, chi được chính xác.</a:t>
              </a:r>
            </a:p>
          </p:txBody>
        </p:sp>
      </p:grpSp>
    </p:spTree>
    <p:extLst>
      <p:ext uri="{BB962C8B-B14F-4D97-AF65-F5344CB8AC3E}">
        <p14:creationId xmlns:p14="http://schemas.microsoft.com/office/powerpoint/2010/main" val="3904633772"/>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337F9DA4-826C-8D14-34AB-83D12CBAC5B3}"/>
              </a:ext>
            </a:extLst>
          </p:cNvPr>
          <p:cNvSpPr/>
          <p:nvPr/>
        </p:nvSpPr>
        <p:spPr>
          <a:xfrm>
            <a:off x="1928813" y="2139950"/>
            <a:ext cx="9882187" cy="11033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Phạm vi chứa các giá trị cần tính tổng, nếu </a:t>
            </a:r>
            <a:r>
              <a:rPr kumimoji="0" lang="vi-VN" sz="3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sum_range</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bị bỏ qua thì tính tổng các ô trong tham số </a:t>
            </a:r>
            <a:r>
              <a:rPr kumimoji="0" lang="vi-VN" sz="3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range</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thoả</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mãn điều kiện.</a:t>
            </a:r>
          </a:p>
        </p:txBody>
      </p:sp>
      <p:sp>
        <p:nvSpPr>
          <p:cNvPr id="4" name="Rounded Rectangle 3">
            <a:extLst>
              <a:ext uri="{FF2B5EF4-FFF2-40B4-BE49-F238E27FC236}">
                <a16:creationId xmlns:a16="http://schemas.microsoft.com/office/drawing/2014/main" id="{1CBF6689-6C7A-022F-3048-CEC41C89BA14}"/>
              </a:ext>
            </a:extLst>
          </p:cNvPr>
          <p:cNvSpPr/>
          <p:nvPr/>
        </p:nvSpPr>
        <p:spPr>
          <a:xfrm>
            <a:off x="1984375" y="3249613"/>
            <a:ext cx="9656763" cy="1169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Phạm vi chứa các giá trị cần kiểm tra hoặc tính tổng các giá trị nếu không có tham số </a:t>
            </a:r>
            <a:r>
              <a:rPr kumimoji="0" lang="vi-VN"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range</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5" name="Rounded Rectangle 4">
            <a:extLst>
              <a:ext uri="{FF2B5EF4-FFF2-40B4-BE49-F238E27FC236}">
                <a16:creationId xmlns:a16="http://schemas.microsoft.com/office/drawing/2014/main" id="{BD45A2BE-C39A-4FB5-649E-6660B5771AEA}"/>
              </a:ext>
            </a:extLst>
          </p:cNvPr>
          <p:cNvSpPr/>
          <p:nvPr/>
        </p:nvSpPr>
        <p:spPr>
          <a:xfrm>
            <a:off x="2011363" y="4349750"/>
            <a:ext cx="9656762" cy="11699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Phạm vi chứa các giá trị cần kiểm tra hoặc tính tổng các giá trị nếu không có tham số </a:t>
            </a:r>
            <a:r>
              <a:rPr kumimoji="0" lang="vi-VN"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criteria</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a:extLst>
              <a:ext uri="{FF2B5EF4-FFF2-40B4-BE49-F238E27FC236}">
                <a16:creationId xmlns:a16="http://schemas.microsoft.com/office/drawing/2014/main" id="{B9934F10-0C84-BE96-6534-8823FDD7EA46}"/>
              </a:ext>
            </a:extLst>
          </p:cNvPr>
          <p:cNvSpPr/>
          <p:nvPr/>
        </p:nvSpPr>
        <p:spPr>
          <a:xfrm>
            <a:off x="2074863" y="5808663"/>
            <a:ext cx="8042275"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Điều kiện kiểm tra.</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10" descr="flowers0c">
            <a:extLst>
              <a:ext uri="{FF2B5EF4-FFF2-40B4-BE49-F238E27FC236}">
                <a16:creationId xmlns:a16="http://schemas.microsoft.com/office/drawing/2014/main" id="{A694B63B-4B4B-457C-BDFD-5244C5E1F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2091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A picture containing clipart&#10;&#10;Description automatically generated">
            <a:extLst>
              <a:ext uri="{FF2B5EF4-FFF2-40B4-BE49-F238E27FC236}">
                <a16:creationId xmlns:a16="http://schemas.microsoft.com/office/drawing/2014/main" id="{F4673FAE-683F-F8D0-545C-BC209411A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138" y="5638800"/>
            <a:ext cx="1524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8">
            <a:extLst>
              <a:ext uri="{FF2B5EF4-FFF2-40B4-BE49-F238E27FC236}">
                <a16:creationId xmlns:a16="http://schemas.microsoft.com/office/drawing/2014/main" id="{530B0363-E06F-7B6A-3ABC-3E0E864AF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56A795DE-6083-F2A7-F4EE-F54AE0D5EB73}"/>
              </a:ext>
            </a:extLst>
          </p:cNvPr>
          <p:cNvSpPr/>
          <p:nvPr/>
        </p:nvSpPr>
        <p:spPr>
          <a:xfrm>
            <a:off x="1984375" y="762000"/>
            <a:ext cx="9593263" cy="119221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Trong công thức chung của SUMIF, tham số </a:t>
            </a:r>
            <a:r>
              <a:rPr kumimoji="0" lang="vi-VN" sz="3200" b="0" i="0" u="none" strike="noStrike" kern="1200" cap="none" spc="0" normalizeH="0" baseline="0" noProof="0" dirty="0" err="1">
                <a:ln>
                  <a:noFill/>
                </a:ln>
                <a:solidFill>
                  <a:srgbClr val="333399"/>
                </a:solidFill>
                <a:effectLst/>
                <a:uLnTx/>
                <a:uFillTx/>
                <a:latin typeface="Times New Roman" panose="02020603050405020304" pitchFamily="18" charset="0"/>
                <a:ea typeface="+mn-ea"/>
                <a:cs typeface="Times New Roman" panose="02020603050405020304" pitchFamily="18" charset="0"/>
              </a:rPr>
              <a:t>sum_range</a:t>
            </a: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có ý nghĩa gì?</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ED9F800-5680-5F1A-6ADF-A58F9BCF1FEA}"/>
              </a:ext>
            </a:extLst>
          </p:cNvPr>
          <p:cNvSpPr/>
          <p:nvPr/>
        </p:nvSpPr>
        <p:spPr>
          <a:xfrm>
            <a:off x="1928813" y="2057400"/>
            <a:ext cx="9817100" cy="11699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Phạm vi chứa các giá trị cần kiểm tra hoặc tính tổng các giá trị nếu không có tham số </a:t>
            </a:r>
            <a:r>
              <a:rPr kumimoji="0" lang="vi-VN"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range</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4" name="Rounded Rectangle 3">
            <a:extLst>
              <a:ext uri="{FF2B5EF4-FFF2-40B4-BE49-F238E27FC236}">
                <a16:creationId xmlns:a16="http://schemas.microsoft.com/office/drawing/2014/main" id="{A47CEDDA-ED5C-395B-418D-4AF330EC7E8A}"/>
              </a:ext>
            </a:extLst>
          </p:cNvPr>
          <p:cNvSpPr/>
          <p:nvPr/>
        </p:nvSpPr>
        <p:spPr>
          <a:xfrm>
            <a:off x="1984375" y="3522663"/>
            <a:ext cx="9656763"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Điều kiện kiểm tra.</a:t>
            </a:r>
          </a:p>
        </p:txBody>
      </p:sp>
      <p:sp>
        <p:nvSpPr>
          <p:cNvPr id="5" name="Rounded Rectangle 4">
            <a:extLst>
              <a:ext uri="{FF2B5EF4-FFF2-40B4-BE49-F238E27FC236}">
                <a16:creationId xmlns:a16="http://schemas.microsoft.com/office/drawing/2014/main" id="{6E44470F-F05C-316D-CCF1-D9130A7A880D}"/>
              </a:ext>
            </a:extLst>
          </p:cNvPr>
          <p:cNvSpPr/>
          <p:nvPr/>
        </p:nvSpPr>
        <p:spPr>
          <a:xfrm>
            <a:off x="1928813" y="4384675"/>
            <a:ext cx="9882187" cy="11017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Phạm vi chứa các giá trị cần tính tổng, nếu </a:t>
            </a:r>
            <a:r>
              <a:rPr kumimoji="0" lang="vi-VN" sz="3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sum_range</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bị bỏ qua thì tính tổng các ô trong tham số </a:t>
            </a:r>
            <a:r>
              <a:rPr kumimoji="0" lang="vi-VN" sz="3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range</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thoả</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mãn điều kiện.</a:t>
            </a:r>
            <a:endParaRPr kumimoji="0" lang="pt-B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a:extLst>
              <a:ext uri="{FF2B5EF4-FFF2-40B4-BE49-F238E27FC236}">
                <a16:creationId xmlns:a16="http://schemas.microsoft.com/office/drawing/2014/main" id="{3E8E5465-313B-A538-63A9-6159001D6D72}"/>
              </a:ext>
            </a:extLst>
          </p:cNvPr>
          <p:cNvSpPr/>
          <p:nvPr/>
        </p:nvSpPr>
        <p:spPr>
          <a:xfrm>
            <a:off x="1984375" y="5535613"/>
            <a:ext cx="9761538" cy="1169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Phạm vi chứa các giá trị cần kiểm tra hoặc tính tổng các giá trị nếu không có tham số </a:t>
            </a:r>
            <a:r>
              <a:rPr kumimoji="0" lang="vi-VN"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sum_range</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10" descr="flowers0c">
            <a:extLst>
              <a:ext uri="{FF2B5EF4-FFF2-40B4-BE49-F238E27FC236}">
                <a16:creationId xmlns:a16="http://schemas.microsoft.com/office/drawing/2014/main" id="{2D98DEFD-A37E-C01C-D7EE-8C1B87CB0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2897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8">
            <a:extLst>
              <a:ext uri="{FF2B5EF4-FFF2-40B4-BE49-F238E27FC236}">
                <a16:creationId xmlns:a16="http://schemas.microsoft.com/office/drawing/2014/main" id="{56845663-5762-E1B4-C977-9D07DA4BA4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52509A5A-44A3-55E2-1A1F-776852E9BC7F}"/>
              </a:ext>
            </a:extLst>
          </p:cNvPr>
          <p:cNvSpPr/>
          <p:nvPr/>
        </p:nvSpPr>
        <p:spPr>
          <a:xfrm>
            <a:off x="1984375" y="762000"/>
            <a:ext cx="9593263" cy="119221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Trong công thức chung của SUMIF, tham số </a:t>
            </a:r>
            <a:r>
              <a:rPr kumimoji="0" lang="vi-VN" sz="3200" b="0" i="0" u="none" strike="noStrike" kern="1200" cap="none" spc="0" normalizeH="0" baseline="0" noProof="0" dirty="0" err="1">
                <a:ln>
                  <a:noFill/>
                </a:ln>
                <a:solidFill>
                  <a:srgbClr val="333399"/>
                </a:solidFill>
                <a:effectLst/>
                <a:uLnTx/>
                <a:uFillTx/>
                <a:latin typeface="Times New Roman" panose="02020603050405020304" pitchFamily="18" charset="0"/>
                <a:ea typeface="+mn-ea"/>
                <a:cs typeface="Times New Roman" panose="02020603050405020304" pitchFamily="18" charset="0"/>
              </a:rPr>
              <a:t>criteria</a:t>
            </a: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có ý nghĩa gì?</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6BFFB1C-6DA8-3A9D-8F70-04D16A48B523}"/>
              </a:ext>
            </a:extLst>
          </p:cNvPr>
          <p:cNvSpPr/>
          <p:nvPr/>
        </p:nvSpPr>
        <p:spPr>
          <a:xfrm>
            <a:off x="7734300" y="4656138"/>
            <a:ext cx="4222750"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COUNTIF</a:t>
            </a:r>
          </a:p>
        </p:txBody>
      </p:sp>
      <p:sp>
        <p:nvSpPr>
          <p:cNvPr id="4" name="Rounded Rectangle 3">
            <a:extLst>
              <a:ext uri="{FF2B5EF4-FFF2-40B4-BE49-F238E27FC236}">
                <a16:creationId xmlns:a16="http://schemas.microsoft.com/office/drawing/2014/main" id="{6FC95E0C-8101-ABEF-4B20-81D0CE87AE8A}"/>
              </a:ext>
            </a:extLst>
          </p:cNvPr>
          <p:cNvSpPr/>
          <p:nvPr/>
        </p:nvSpPr>
        <p:spPr>
          <a:xfrm>
            <a:off x="7734300" y="5799138"/>
            <a:ext cx="3933825"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a:extLst>
              <a:ext uri="{FF2B5EF4-FFF2-40B4-BE49-F238E27FC236}">
                <a16:creationId xmlns:a16="http://schemas.microsoft.com/office/drawing/2014/main" id="{75340AF2-85AF-6427-9CA1-CCD104154D7F}"/>
              </a:ext>
            </a:extLst>
          </p:cNvPr>
          <p:cNvSpPr/>
          <p:nvPr/>
        </p:nvSpPr>
        <p:spPr>
          <a:xfrm>
            <a:off x="1905000" y="4622800"/>
            <a:ext cx="4114800"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it-IT"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a:extLst>
              <a:ext uri="{FF2B5EF4-FFF2-40B4-BE49-F238E27FC236}">
                <a16:creationId xmlns:a16="http://schemas.microsoft.com/office/drawing/2014/main" id="{0A3314F4-47ED-8EE3-9DAD-5C33A81AE78E}"/>
              </a:ext>
            </a:extLst>
          </p:cNvPr>
          <p:cNvSpPr/>
          <p:nvPr/>
        </p:nvSpPr>
        <p:spPr>
          <a:xfrm>
            <a:off x="1905000" y="5808663"/>
            <a:ext cx="4222750"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IF</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10" descr="flowers0c">
            <a:extLst>
              <a:ext uri="{FF2B5EF4-FFF2-40B4-BE49-F238E27FC236}">
                <a16:creationId xmlns:a16="http://schemas.microsoft.com/office/drawing/2014/main" id="{F2D9EF3F-A57A-4B8A-5A2F-D5AE19E5A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675" y="54737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descr="A picture containing clipart&#10;&#10;Description automatically generated">
            <a:extLst>
              <a:ext uri="{FF2B5EF4-FFF2-40B4-BE49-F238E27FC236}">
                <a16:creationId xmlns:a16="http://schemas.microsoft.com/office/drawing/2014/main" id="{AD340BCE-2608-5C8B-75D5-DBC95A91CC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958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8" name="Picture 8">
            <a:extLst>
              <a:ext uri="{FF2B5EF4-FFF2-40B4-BE49-F238E27FC236}">
                <a16:creationId xmlns:a16="http://schemas.microsoft.com/office/drawing/2014/main" id="{1D40BBC7-CAD1-166C-37DA-94C39C44B2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C6DB424C-204E-4156-DEF7-2CCA5E4FEB7E}"/>
              </a:ext>
            </a:extLst>
          </p:cNvPr>
          <p:cNvSpPr/>
          <p:nvPr/>
        </p:nvSpPr>
        <p:spPr>
          <a:xfrm>
            <a:off x="914400" y="1851025"/>
            <a:ext cx="10477500" cy="119221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Hàm nào trong Excel dùng để tính tổng giá trị của những ô </a:t>
            </a:r>
            <a:r>
              <a:rPr kumimoji="0" lang="vi-VN" sz="3200" b="0" i="0" u="none" strike="noStrike" kern="1200" cap="none" spc="0" normalizeH="0" baseline="0" noProof="0" dirty="0" err="1">
                <a:ln>
                  <a:noFill/>
                </a:ln>
                <a:solidFill>
                  <a:srgbClr val="333399"/>
                </a:solidFill>
                <a:effectLst/>
                <a:uLnTx/>
                <a:uFillTx/>
                <a:latin typeface="Times New Roman" panose="02020603050405020304" pitchFamily="18" charset="0"/>
                <a:ea typeface="+mn-ea"/>
                <a:cs typeface="Times New Roman" panose="02020603050405020304" pitchFamily="18" charset="0"/>
              </a:rPr>
              <a:t>thoả</a:t>
            </a: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mãn một điều kiện nào đó?</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4648D112-652B-65D7-05ED-292E2B3F89FE}"/>
              </a:ext>
            </a:extLst>
          </p:cNvPr>
          <p:cNvSpPr/>
          <p:nvPr/>
        </p:nvSpPr>
        <p:spPr>
          <a:xfrm>
            <a:off x="7734300" y="4656138"/>
            <a:ext cx="4381500"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=COUNTIF(F2:F10,G7).</a:t>
            </a:r>
          </a:p>
        </p:txBody>
      </p:sp>
      <p:sp>
        <p:nvSpPr>
          <p:cNvPr id="4" name="Rounded Rectangle 3">
            <a:extLst>
              <a:ext uri="{FF2B5EF4-FFF2-40B4-BE49-F238E27FC236}">
                <a16:creationId xmlns:a16="http://schemas.microsoft.com/office/drawing/2014/main" id="{F6A870A0-73DD-A95D-3FA1-542D4BAFD147}"/>
              </a:ext>
            </a:extLst>
          </p:cNvPr>
          <p:cNvSpPr/>
          <p:nvPr/>
        </p:nvSpPr>
        <p:spPr>
          <a:xfrm>
            <a:off x="7734300" y="5527675"/>
            <a:ext cx="3933825" cy="11699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=COUNTIF(B3:B10,“Giải </a:t>
            </a:r>
            <a:r>
              <a:rPr kumimoji="0" lang="en-US"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trí</a:t>
            </a: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a:extLst>
              <a:ext uri="{FF2B5EF4-FFF2-40B4-BE49-F238E27FC236}">
                <a16:creationId xmlns:a16="http://schemas.microsoft.com/office/drawing/2014/main" id="{BEDA4759-263B-213E-E830-BBF5B1D643EB}"/>
              </a:ext>
            </a:extLst>
          </p:cNvPr>
          <p:cNvSpPr/>
          <p:nvPr/>
        </p:nvSpPr>
        <p:spPr>
          <a:xfrm>
            <a:off x="1905000" y="4349750"/>
            <a:ext cx="4114800" cy="11699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it-IT"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=SUMIF(B3:B10,Giải trí,D3:D10).</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a:extLst>
              <a:ext uri="{FF2B5EF4-FFF2-40B4-BE49-F238E27FC236}">
                <a16:creationId xmlns:a16="http://schemas.microsoft.com/office/drawing/2014/main" id="{E5EBAE77-5341-E7EA-D296-912303783C14}"/>
              </a:ext>
            </a:extLst>
          </p:cNvPr>
          <p:cNvSpPr/>
          <p:nvPr/>
        </p:nvSpPr>
        <p:spPr>
          <a:xfrm>
            <a:off x="1905000" y="5535613"/>
            <a:ext cx="4222750" cy="1169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=SUMIF(B3:B10,F7,D3:D10).</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10" descr="flowers0c">
            <a:extLst>
              <a:ext uri="{FF2B5EF4-FFF2-40B4-BE49-F238E27FC236}">
                <a16:creationId xmlns:a16="http://schemas.microsoft.com/office/drawing/2014/main" id="{B9C435E0-389B-D6DD-3839-F5023E138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675" y="54737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descr="A picture containing clipart&#10;&#10;Description automatically generated">
            <a:extLst>
              <a:ext uri="{FF2B5EF4-FFF2-40B4-BE49-F238E27FC236}">
                <a16:creationId xmlns:a16="http://schemas.microsoft.com/office/drawing/2014/main" id="{9832B5D5-A7D2-83DC-1062-E61E9E5B36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958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Picture 8">
            <a:extLst>
              <a:ext uri="{FF2B5EF4-FFF2-40B4-BE49-F238E27FC236}">
                <a16:creationId xmlns:a16="http://schemas.microsoft.com/office/drawing/2014/main" id="{B5C6A094-54D0-9B5A-8782-5FB51E82DA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8F546A63-6AFB-970E-BE08-33CE13CF8BA5}"/>
              </a:ext>
            </a:extLst>
          </p:cNvPr>
          <p:cNvSpPr/>
          <p:nvPr/>
        </p:nvSpPr>
        <p:spPr>
          <a:xfrm>
            <a:off x="914400" y="1071563"/>
            <a:ext cx="2057400" cy="27527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Công thức cần nhập vào ô G7 là gì?</a:t>
            </a:r>
          </a:p>
        </p:txBody>
      </p:sp>
      <p:pic>
        <p:nvPicPr>
          <p:cNvPr id="48138" name="Hình ảnh 9">
            <a:extLst>
              <a:ext uri="{FF2B5EF4-FFF2-40B4-BE49-F238E27FC236}">
                <a16:creationId xmlns:a16="http://schemas.microsoft.com/office/drawing/2014/main" id="{8879664E-6897-6D84-0BFC-C9B648E5AF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665163"/>
            <a:ext cx="85344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8619CF5-6FFC-6978-4FFF-7F844C693005}"/>
              </a:ext>
            </a:extLst>
          </p:cNvPr>
          <p:cNvSpPr/>
          <p:nvPr/>
        </p:nvSpPr>
        <p:spPr>
          <a:xfrm>
            <a:off x="1928813" y="2106613"/>
            <a:ext cx="9817100" cy="11699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Phạm vi chứa các giá trị cần kiểm tra hoặc tính tổng các giá trị nếu không có tham số </a:t>
            </a:r>
            <a:r>
              <a:rPr kumimoji="0" lang="vi-VN"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criteria</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4" name="Rounded Rectangle 3">
            <a:extLst>
              <a:ext uri="{FF2B5EF4-FFF2-40B4-BE49-F238E27FC236}">
                <a16:creationId xmlns:a16="http://schemas.microsoft.com/office/drawing/2014/main" id="{4C8460EE-FB71-6F0D-B52C-16859282E689}"/>
              </a:ext>
            </a:extLst>
          </p:cNvPr>
          <p:cNvSpPr/>
          <p:nvPr/>
        </p:nvSpPr>
        <p:spPr>
          <a:xfrm>
            <a:off x="1984375" y="3522663"/>
            <a:ext cx="9656763"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Điều kiện kiểm tra.</a:t>
            </a:r>
          </a:p>
        </p:txBody>
      </p:sp>
      <p:sp>
        <p:nvSpPr>
          <p:cNvPr id="5" name="Rounded Rectangle 4">
            <a:extLst>
              <a:ext uri="{FF2B5EF4-FFF2-40B4-BE49-F238E27FC236}">
                <a16:creationId xmlns:a16="http://schemas.microsoft.com/office/drawing/2014/main" id="{06AF7636-CC2D-8D02-BF47-BC2818F9AFBD}"/>
              </a:ext>
            </a:extLst>
          </p:cNvPr>
          <p:cNvSpPr/>
          <p:nvPr/>
        </p:nvSpPr>
        <p:spPr>
          <a:xfrm>
            <a:off x="1928813" y="4349750"/>
            <a:ext cx="9817100" cy="11699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Phạm vi chứa các giá trị cần kiểm tra hoặc tính tổng các giá trị nếu không có tham số </a:t>
            </a:r>
            <a:r>
              <a:rPr kumimoji="0" lang="vi-VN" sz="32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sum_range</a:t>
            </a: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a:extLst>
              <a:ext uri="{FF2B5EF4-FFF2-40B4-BE49-F238E27FC236}">
                <a16:creationId xmlns:a16="http://schemas.microsoft.com/office/drawing/2014/main" id="{20D90B3A-D38F-05C6-1CB9-60AFFC01CC45}"/>
              </a:ext>
            </a:extLst>
          </p:cNvPr>
          <p:cNvSpPr/>
          <p:nvPr/>
        </p:nvSpPr>
        <p:spPr>
          <a:xfrm>
            <a:off x="2011363" y="5568950"/>
            <a:ext cx="9734550" cy="11033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Phạm vi chứa các giá trị cần tính tổng, nếu </a:t>
            </a:r>
            <a:r>
              <a:rPr kumimoji="0" lang="vi-VN" sz="3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range</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bị bỏ qua thì tính tổng các ô trong tham số </a:t>
            </a:r>
            <a:r>
              <a:rPr kumimoji="0" lang="vi-VN" sz="3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sum_range</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vi-VN" sz="30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thoả</a:t>
            </a:r>
            <a:r>
              <a:rPr kumimoji="0" lang="vi-VN"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mãn điều kiện.</a:t>
            </a:r>
            <a:endParaRPr kumimoji="0" lang="pt-BR" sz="3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10" descr="flowers0c">
            <a:extLst>
              <a:ext uri="{FF2B5EF4-FFF2-40B4-BE49-F238E27FC236}">
                <a16:creationId xmlns:a16="http://schemas.microsoft.com/office/drawing/2014/main" id="{34EA2C20-5C0D-8582-935E-C9EC63894C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5451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8">
            <a:extLst>
              <a:ext uri="{FF2B5EF4-FFF2-40B4-BE49-F238E27FC236}">
                <a16:creationId xmlns:a16="http://schemas.microsoft.com/office/drawing/2014/main" id="{72EAA92E-D111-3CE2-86F1-86A016C74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AF6F7988-EF97-C6A7-4B45-2A89BB49303C}"/>
              </a:ext>
            </a:extLst>
          </p:cNvPr>
          <p:cNvSpPr/>
          <p:nvPr/>
        </p:nvSpPr>
        <p:spPr>
          <a:xfrm>
            <a:off x="2098675" y="742950"/>
            <a:ext cx="9293225" cy="119221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Trong công thức chung của SUMIF, tham số </a:t>
            </a:r>
            <a:r>
              <a:rPr kumimoji="0" lang="vi-VN" sz="3200" b="0" i="0" u="none" strike="noStrike" kern="1200" cap="none" spc="0" normalizeH="0" baseline="0" noProof="0" dirty="0" err="1">
                <a:ln>
                  <a:noFill/>
                </a:ln>
                <a:solidFill>
                  <a:srgbClr val="333399"/>
                </a:solidFill>
                <a:effectLst/>
                <a:uLnTx/>
                <a:uFillTx/>
                <a:latin typeface="Times New Roman" panose="02020603050405020304" pitchFamily="18" charset="0"/>
                <a:ea typeface="+mn-ea"/>
                <a:cs typeface="Times New Roman" panose="02020603050405020304" pitchFamily="18" charset="0"/>
              </a:rPr>
              <a:t>range</a:t>
            </a: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 có ý nghĩa gì?</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C3D8FD9-554F-CA63-64E3-569DBD5D2E61}"/>
              </a:ext>
            </a:extLst>
          </p:cNvPr>
          <p:cNvSpPr/>
          <p:nvPr/>
        </p:nvSpPr>
        <p:spPr>
          <a:xfrm>
            <a:off x="1928813" y="2405063"/>
            <a:ext cx="9817100" cy="6921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=SUMIF(C4:C10,“SGK”,A4:A10).</a:t>
            </a:r>
          </a:p>
        </p:txBody>
      </p:sp>
      <p:sp>
        <p:nvSpPr>
          <p:cNvPr id="4" name="Rounded Rectangle 3">
            <a:extLst>
              <a:ext uri="{FF2B5EF4-FFF2-40B4-BE49-F238E27FC236}">
                <a16:creationId xmlns:a16="http://schemas.microsoft.com/office/drawing/2014/main" id="{A61867D5-F0F7-94FF-F568-36290287AAB6}"/>
              </a:ext>
            </a:extLst>
          </p:cNvPr>
          <p:cNvSpPr/>
          <p:nvPr/>
        </p:nvSpPr>
        <p:spPr>
          <a:xfrm>
            <a:off x="1984375" y="3487738"/>
            <a:ext cx="9656763" cy="6937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=SUMIF(A4:A10,SGK,C4:C10).</a:t>
            </a:r>
          </a:p>
        </p:txBody>
      </p:sp>
      <p:sp>
        <p:nvSpPr>
          <p:cNvPr id="5" name="Rounded Rectangle 4">
            <a:extLst>
              <a:ext uri="{FF2B5EF4-FFF2-40B4-BE49-F238E27FC236}">
                <a16:creationId xmlns:a16="http://schemas.microsoft.com/office/drawing/2014/main" id="{2B1C6CB5-CEC0-BC65-8EA1-3A0CE2323E8C}"/>
              </a:ext>
            </a:extLst>
          </p:cNvPr>
          <p:cNvSpPr/>
          <p:nvPr/>
        </p:nvSpPr>
        <p:spPr>
          <a:xfrm>
            <a:off x="2011363" y="4613275"/>
            <a:ext cx="9656762" cy="6937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pt-BR"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=SUM(A4:A10,“SGK”,C4:C10).</a:t>
            </a:r>
            <a:endPar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a:extLst>
              <a:ext uri="{FF2B5EF4-FFF2-40B4-BE49-F238E27FC236}">
                <a16:creationId xmlns:a16="http://schemas.microsoft.com/office/drawing/2014/main" id="{D06EEA45-D9C3-3862-2DF5-9B08CC44AE5F}"/>
              </a:ext>
            </a:extLst>
          </p:cNvPr>
          <p:cNvSpPr/>
          <p:nvPr/>
        </p:nvSpPr>
        <p:spPr>
          <a:xfrm>
            <a:off x="2074863" y="5773738"/>
            <a:ext cx="8042275" cy="6937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=SUMIF(A4:A10,“SGK”,C4:C10). </a:t>
            </a:r>
          </a:p>
        </p:txBody>
      </p:sp>
      <p:pic>
        <p:nvPicPr>
          <p:cNvPr id="7" name="Picture 10" descr="flowers0c">
            <a:extLst>
              <a:ext uri="{FF2B5EF4-FFF2-40B4-BE49-F238E27FC236}">
                <a16:creationId xmlns:a16="http://schemas.microsoft.com/office/drawing/2014/main" id="{A5BB29AD-7DAF-C363-517D-FB74620DB8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864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5" name="Picture 7" descr="A picture containing clipart&#10;&#10;Description automatically generated">
            <a:extLst>
              <a:ext uri="{FF2B5EF4-FFF2-40B4-BE49-F238E27FC236}">
                <a16:creationId xmlns:a16="http://schemas.microsoft.com/office/drawing/2014/main" id="{914B3E24-6BB2-DDC3-7CFE-59CB7D65B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7138" y="5638800"/>
            <a:ext cx="1524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6" name="Picture 8">
            <a:extLst>
              <a:ext uri="{FF2B5EF4-FFF2-40B4-BE49-F238E27FC236}">
                <a16:creationId xmlns:a16="http://schemas.microsoft.com/office/drawing/2014/main" id="{1B28252F-722E-855B-41A6-3F95C0BF4F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D3F90811-3305-AC7E-3F50-6E70608D5A13}"/>
              </a:ext>
            </a:extLst>
          </p:cNvPr>
          <p:cNvSpPr/>
          <p:nvPr/>
        </p:nvSpPr>
        <p:spPr>
          <a:xfrm>
            <a:off x="1928813" y="762000"/>
            <a:ext cx="9872662" cy="119221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Công thức tính tổng các giá trị trong vùng C4:C10 với các ô tương ứng trong vùng A4:A10 có giá trị là “SGK” là</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503D9E21-03E0-2326-27A0-209E3CF084B4}"/>
              </a:ext>
            </a:extLst>
          </p:cNvPr>
          <p:cNvSpPr/>
          <p:nvPr/>
        </p:nvSpPr>
        <p:spPr>
          <a:xfrm>
            <a:off x="1928813" y="2406650"/>
            <a:ext cx="9817100" cy="6238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=SUMIF(A1:A7,“F3”,D1:D7).</a:t>
            </a:r>
          </a:p>
        </p:txBody>
      </p:sp>
      <p:sp>
        <p:nvSpPr>
          <p:cNvPr id="4" name="Rounded Rectangle 3">
            <a:extLst>
              <a:ext uri="{FF2B5EF4-FFF2-40B4-BE49-F238E27FC236}">
                <a16:creationId xmlns:a16="http://schemas.microsoft.com/office/drawing/2014/main" id="{E9EB9DA6-9E1E-A696-91C7-C5B376F9B1D7}"/>
              </a:ext>
            </a:extLst>
          </p:cNvPr>
          <p:cNvSpPr/>
          <p:nvPr/>
        </p:nvSpPr>
        <p:spPr>
          <a:xfrm>
            <a:off x="1928813" y="3522663"/>
            <a:ext cx="9817100"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=SUMIF(D1:D7,F3,A1:A7). </a:t>
            </a:r>
          </a:p>
        </p:txBody>
      </p:sp>
      <p:sp>
        <p:nvSpPr>
          <p:cNvPr id="5" name="Rounded Rectangle 4">
            <a:extLst>
              <a:ext uri="{FF2B5EF4-FFF2-40B4-BE49-F238E27FC236}">
                <a16:creationId xmlns:a16="http://schemas.microsoft.com/office/drawing/2014/main" id="{D1E1BC0D-6333-5D74-6DC4-10D0A76EF985}"/>
              </a:ext>
            </a:extLst>
          </p:cNvPr>
          <p:cNvSpPr/>
          <p:nvPr/>
        </p:nvSpPr>
        <p:spPr>
          <a:xfrm>
            <a:off x="1928813" y="4622800"/>
            <a:ext cx="9817100"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=SUMIF(A1:A7,F3,D1:D7).</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Rounded Rectangle 5">
            <a:extLst>
              <a:ext uri="{FF2B5EF4-FFF2-40B4-BE49-F238E27FC236}">
                <a16:creationId xmlns:a16="http://schemas.microsoft.com/office/drawing/2014/main" id="{71B9A994-6FAD-F9B9-B5B1-B3844E084CE0}"/>
              </a:ext>
            </a:extLst>
          </p:cNvPr>
          <p:cNvSpPr/>
          <p:nvPr/>
        </p:nvSpPr>
        <p:spPr>
          <a:xfrm>
            <a:off x="1928813" y="5808663"/>
            <a:ext cx="9817100"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=SUMIF(D1:D7,“F3”,A1:A7).</a:t>
            </a:r>
            <a:endPar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10" descr="flowers0c">
            <a:extLst>
              <a:ext uri="{FF2B5EF4-FFF2-40B4-BE49-F238E27FC236}">
                <a16:creationId xmlns:a16="http://schemas.microsoft.com/office/drawing/2014/main" id="{50FC162C-48A2-C60F-6AC6-DF208C5D1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4022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Picture 8">
            <a:extLst>
              <a:ext uri="{FF2B5EF4-FFF2-40B4-BE49-F238E27FC236}">
                <a16:creationId xmlns:a16="http://schemas.microsoft.com/office/drawing/2014/main" id="{1F8B2142-5CC6-DA29-63BD-0B2ABAA98D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FC3FA03D-3C88-B06A-6444-D367985C814F}"/>
              </a:ext>
            </a:extLst>
          </p:cNvPr>
          <p:cNvSpPr/>
          <p:nvPr/>
        </p:nvSpPr>
        <p:spPr>
          <a:xfrm>
            <a:off x="1752600" y="762000"/>
            <a:ext cx="9993313" cy="119221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Công thức tính tổng các giá trị trong vùng D1:D7 với các ô tương ứng trong vùng A1:A7 có giá trị giống như ô F3 là</a:t>
            </a:r>
          </a:p>
        </p:txBody>
      </p:sp>
      <p:pic>
        <p:nvPicPr>
          <p:cNvPr id="56329" name="Picture 7" descr="A picture containing clipart&#10;&#10;Description automatically generated">
            <a:extLst>
              <a:ext uri="{FF2B5EF4-FFF2-40B4-BE49-F238E27FC236}">
                <a16:creationId xmlns:a16="http://schemas.microsoft.com/office/drawing/2014/main" id="{D757F2D7-3C95-5FC3-0C59-5DEFC3D372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7138" y="5638800"/>
            <a:ext cx="1524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EDA5DB02-009A-8261-677E-F59B7F2F785C}"/>
              </a:ext>
            </a:extLst>
          </p:cNvPr>
          <p:cNvSpPr/>
          <p:nvPr/>
        </p:nvSpPr>
        <p:spPr>
          <a:xfrm>
            <a:off x="1928813" y="2406650"/>
            <a:ext cx="9817100" cy="6238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=SUMIF(A2:A10,“&gt;” &amp; B6,E2:E10).</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Rounded Rectangle 3">
            <a:extLst>
              <a:ext uri="{FF2B5EF4-FFF2-40B4-BE49-F238E27FC236}">
                <a16:creationId xmlns:a16="http://schemas.microsoft.com/office/drawing/2014/main" id="{F5AC7F0A-2FAB-E62A-44FE-F1A973DBF7FB}"/>
              </a:ext>
            </a:extLst>
          </p:cNvPr>
          <p:cNvSpPr/>
          <p:nvPr/>
        </p:nvSpPr>
        <p:spPr>
          <a:xfrm>
            <a:off x="1984375" y="3522663"/>
            <a:ext cx="9656763"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=SUMIF(A2:A10,“&gt;B6”,E2:E10).</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a:extLst>
              <a:ext uri="{FF2B5EF4-FFF2-40B4-BE49-F238E27FC236}">
                <a16:creationId xmlns:a16="http://schemas.microsoft.com/office/drawing/2014/main" id="{48A93461-4B95-BE0D-4DE1-487E25D22D20}"/>
              </a:ext>
            </a:extLst>
          </p:cNvPr>
          <p:cNvSpPr/>
          <p:nvPr/>
        </p:nvSpPr>
        <p:spPr>
          <a:xfrm>
            <a:off x="2011363" y="4622800"/>
            <a:ext cx="9656762" cy="6254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=SUMIF(A2:A10,“&gt;” + B6,E2:E10).</a:t>
            </a:r>
          </a:p>
        </p:txBody>
      </p:sp>
      <p:sp>
        <p:nvSpPr>
          <p:cNvPr id="6" name="Rounded Rectangle 5">
            <a:extLst>
              <a:ext uri="{FF2B5EF4-FFF2-40B4-BE49-F238E27FC236}">
                <a16:creationId xmlns:a16="http://schemas.microsoft.com/office/drawing/2014/main" id="{34AA2054-1F75-0AF4-D63B-3506BA687FAA}"/>
              </a:ext>
            </a:extLst>
          </p:cNvPr>
          <p:cNvSpPr/>
          <p:nvPr/>
        </p:nvSpPr>
        <p:spPr>
          <a:xfrm>
            <a:off x="2074863" y="5808663"/>
            <a:ext cx="8042275" cy="6238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pt-BR"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=SUMIF(E2:E10,“&gt;” &amp; B6,A2:A10).</a:t>
            </a:r>
            <a:endParaRPr kumimoji="0" lang="vi-VN"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7" name="Picture 10" descr="flowers0c">
            <a:extLst>
              <a:ext uri="{FF2B5EF4-FFF2-40B4-BE49-F238E27FC236}">
                <a16:creationId xmlns:a16="http://schemas.microsoft.com/office/drawing/2014/main" id="{75C4E896-2FE5-F3F3-0456-E4C20CB0B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2726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Picture 7" descr="A picture containing clipart&#10;&#10;Description automatically generated">
            <a:extLst>
              <a:ext uri="{FF2B5EF4-FFF2-40B4-BE49-F238E27FC236}">
                <a16:creationId xmlns:a16="http://schemas.microsoft.com/office/drawing/2014/main" id="{9D161EB2-67AD-7719-1E6B-644C8B3E43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17138" y="5638800"/>
            <a:ext cx="152400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8">
            <a:extLst>
              <a:ext uri="{FF2B5EF4-FFF2-40B4-BE49-F238E27FC236}">
                <a16:creationId xmlns:a16="http://schemas.microsoft.com/office/drawing/2014/main" id="{F1F2CEA5-B14F-BB2E-0D77-869EE0DEA3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91900" y="357188"/>
            <a:ext cx="5651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E13D2ACF-6EF6-95CE-7EF9-0E987F80B3DF}"/>
              </a:ext>
            </a:extLst>
          </p:cNvPr>
          <p:cNvSpPr/>
          <p:nvPr/>
        </p:nvSpPr>
        <p:spPr>
          <a:xfrm>
            <a:off x="1984375" y="490538"/>
            <a:ext cx="9593263" cy="173672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0" marR="0" lvl="0" indent="0" algn="just" defTabSz="342900" rtl="0" eaLnBrk="0" fontAlgn="base" latinLnBrk="0" hangingPunct="0">
              <a:lnSpc>
                <a:spcPct val="100000"/>
              </a:lnSpc>
              <a:spcBef>
                <a:spcPct val="0"/>
              </a:spcBef>
              <a:spcAft>
                <a:spcPct val="0"/>
              </a:spcAft>
              <a:buClrTx/>
              <a:buSzTx/>
              <a:buFontTx/>
              <a:buNone/>
              <a:tabLst/>
              <a:defRPr/>
            </a:pPr>
            <a:r>
              <a:rPr kumimoji="0" lang="vi-VN" sz="3200" b="0" i="0" u="none" strike="noStrike" kern="1200" cap="none" spc="0" normalizeH="0" baseline="0" noProof="0" dirty="0">
                <a:ln>
                  <a:noFill/>
                </a:ln>
                <a:solidFill>
                  <a:srgbClr val="333399"/>
                </a:solidFill>
                <a:effectLst/>
                <a:uLnTx/>
                <a:uFillTx/>
                <a:latin typeface="Times New Roman" panose="02020603050405020304" pitchFamily="18" charset="0"/>
                <a:ea typeface="+mn-ea"/>
                <a:cs typeface="Times New Roman" panose="02020603050405020304" pitchFamily="18" charset="0"/>
              </a:rPr>
              <a:t>Công thức tính tổng các giá trị trong vùng E2:E10 với các ô tương ứng trong vùng A2:A10 có giá trị lớn hơn giá trị tại ô B6 là</a:t>
            </a:r>
          </a:p>
        </p:txBody>
      </p:sp>
      <p:pic>
        <p:nvPicPr>
          <p:cNvPr id="58378" name="Hình ảnh 9">
            <a:extLst>
              <a:ext uri="{FF2B5EF4-FFF2-40B4-BE49-F238E27FC236}">
                <a16:creationId xmlns:a16="http://schemas.microsoft.com/office/drawing/2014/main" id="{31A7D5B4-48C6-F431-E9A3-F4CCB2477299}"/>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37363" y="-52388"/>
            <a:ext cx="73818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1FB6DBC-5110-767E-27F8-673DFAF5BD08}"/>
              </a:ext>
            </a:extLst>
          </p:cNvPr>
          <p:cNvGrpSpPr/>
          <p:nvPr/>
        </p:nvGrpSpPr>
        <p:grpSpPr>
          <a:xfrm>
            <a:off x="135243" y="172578"/>
            <a:ext cx="4112291" cy="1183398"/>
            <a:chOff x="-3441970" y="882001"/>
            <a:chExt cx="4112291" cy="1183398"/>
          </a:xfrm>
        </p:grpSpPr>
        <p:pic>
          <p:nvPicPr>
            <p:cNvPr id="7" name="Picture 2" descr="Text Box PNG Transparent Images Free Download | Vector Files | Pngtree">
              <a:extLst>
                <a:ext uri="{FF2B5EF4-FFF2-40B4-BE49-F238E27FC236}">
                  <a16:creationId xmlns:a16="http://schemas.microsoft.com/office/drawing/2014/main" id="{67BA423B-0258-EAE2-05BF-5989A9FF9D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17" b="48372"/>
            <a:stretch/>
          </p:blipFill>
          <p:spPr bwMode="auto">
            <a:xfrm>
              <a:off x="-3441970" y="882001"/>
              <a:ext cx="4112291" cy="11833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536614-3BA2-87DA-F163-B9B62402C52D}"/>
                </a:ext>
              </a:extLst>
            </p:cNvPr>
            <p:cNvSpPr txBox="1"/>
            <p:nvPr/>
          </p:nvSpPr>
          <p:spPr>
            <a:xfrm>
              <a:off x="-2454387" y="1122491"/>
              <a:ext cx="2137124" cy="523220"/>
            </a:xfrm>
            <a:prstGeom prst="rect">
              <a:avLst/>
            </a:prstGeom>
            <a:noFill/>
          </p:spPr>
          <p:txBody>
            <a:bodyPr wrap="none" rtlCol="0">
              <a:spAutoFit/>
            </a:bodyPr>
            <a:lstStyle/>
            <a:p>
              <a:r>
                <a:rPr lang="en-US" sz="28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VẬN DỤNG</a:t>
              </a:r>
            </a:p>
          </p:txBody>
        </p:sp>
      </p:grpSp>
      <p:grpSp>
        <p:nvGrpSpPr>
          <p:cNvPr id="3" name="Group 2">
            <a:extLst>
              <a:ext uri="{FF2B5EF4-FFF2-40B4-BE49-F238E27FC236}">
                <a16:creationId xmlns:a16="http://schemas.microsoft.com/office/drawing/2014/main" id="{26BF49D8-69DB-91E4-CFFB-820F5EC8C307}"/>
              </a:ext>
            </a:extLst>
          </p:cNvPr>
          <p:cNvGrpSpPr/>
          <p:nvPr/>
        </p:nvGrpSpPr>
        <p:grpSpPr>
          <a:xfrm>
            <a:off x="598895" y="1355976"/>
            <a:ext cx="4112291" cy="5088955"/>
            <a:chOff x="531001" y="4644163"/>
            <a:chExt cx="10777028" cy="2611079"/>
          </a:xfrm>
        </p:grpSpPr>
        <p:sp>
          <p:nvSpPr>
            <p:cNvPr id="6" name="Rectangle: Rounded Corners 5">
              <a:extLst>
                <a:ext uri="{FF2B5EF4-FFF2-40B4-BE49-F238E27FC236}">
                  <a16:creationId xmlns:a16="http://schemas.microsoft.com/office/drawing/2014/main" id="{F8EB2DED-DCA6-AFA6-D085-D4621B1221CE}"/>
                </a:ext>
              </a:extLst>
            </p:cNvPr>
            <p:cNvSpPr/>
            <p:nvPr/>
          </p:nvSpPr>
          <p:spPr>
            <a:xfrm>
              <a:off x="531001" y="4644163"/>
              <a:ext cx="10777028" cy="2611079"/>
            </a:xfrm>
            <a:prstGeom prst="roundRect">
              <a:avLst>
                <a:gd name="adj" fmla="val 5181"/>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EA9929-38BA-5FAA-56A2-A291E6BE8EE5}"/>
                </a:ext>
              </a:extLst>
            </p:cNvPr>
            <p:cNvSpPr/>
            <p:nvPr/>
          </p:nvSpPr>
          <p:spPr>
            <a:xfrm>
              <a:off x="1514259" y="4644163"/>
              <a:ext cx="9598058" cy="471668"/>
            </a:xfrm>
            <a:prstGeom prst="rect">
              <a:avLst/>
            </a:prstGeom>
          </p:spPr>
          <p:txBody>
            <a:bodyPr wrap="square">
              <a:spAutoFit/>
            </a:bodyPr>
            <a:lstStyle/>
            <a:p>
              <a:pPr algn="ctr" defTabSz="342900">
                <a:lnSpc>
                  <a:spcPct val="135000"/>
                </a:lnSpc>
              </a:pPr>
              <a:endParaRPr lang="vi-VN" sz="2000">
                <a:latin typeface="UTM Avo"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200E0DDC-74FC-0831-E7DA-19B304C91D47}"/>
              </a:ext>
            </a:extLst>
          </p:cNvPr>
          <p:cNvSpPr/>
          <p:nvPr/>
        </p:nvSpPr>
        <p:spPr>
          <a:xfrm>
            <a:off x="914401" y="1294602"/>
            <a:ext cx="3605348" cy="5002973"/>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Em hãy mở bảng tính </a:t>
            </a:r>
            <a:r>
              <a:rPr lang="vi-VN" sz="24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KinhPhiTrienLam.xlsx </a:t>
            </a: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đã lưu ở phần Vận dụng, Bài 10a và sử dụng hàm </a:t>
            </a:r>
            <a:r>
              <a:rPr lang="vi-VN" sz="2400" b="1"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SUMIF</a:t>
            </a:r>
            <a:r>
              <a:rPr lang="vi-VN" sz="2400" dirty="0">
                <a:solidFill>
                  <a:schemeClr val="accent6">
                    <a:lumMod val="50000"/>
                  </a:schemeClr>
                </a:solidFill>
                <a:latin typeface="Times New Roman" panose="02020603050405020304" pitchFamily="18" charset="0"/>
                <a:ea typeface="Tahoma" panose="020B0604030504040204" pitchFamily="34" charset="0"/>
                <a:cs typeface="Times New Roman" panose="02020603050405020304" pitchFamily="18" charset="0"/>
              </a:rPr>
              <a:t> để tính tổng các khoản thu, chi của dự án Triển lãm tin học. Lưu tệp sau khi hoàn thành công việc.</a:t>
            </a:r>
          </a:p>
        </p:txBody>
      </p:sp>
      <p:pic>
        <p:nvPicPr>
          <p:cNvPr id="12" name="Picture 11">
            <a:extLst>
              <a:ext uri="{FF2B5EF4-FFF2-40B4-BE49-F238E27FC236}">
                <a16:creationId xmlns:a16="http://schemas.microsoft.com/office/drawing/2014/main" id="{EBB9A9C3-3880-A599-24CE-3CE7408424DB}"/>
              </a:ext>
            </a:extLst>
          </p:cNvPr>
          <p:cNvPicPr>
            <a:picLocks noChangeAspect="1"/>
          </p:cNvPicPr>
          <p:nvPr/>
        </p:nvPicPr>
        <p:blipFill>
          <a:blip r:embed="rId3"/>
          <a:stretch>
            <a:fillRect/>
          </a:stretch>
        </p:blipFill>
        <p:spPr>
          <a:xfrm>
            <a:off x="5174838" y="1824151"/>
            <a:ext cx="6308387" cy="3943873"/>
          </a:xfrm>
          <a:prstGeom prst="rect">
            <a:avLst/>
          </a:prstGeom>
        </p:spPr>
      </p:pic>
      <p:sp>
        <p:nvSpPr>
          <p:cNvPr id="4" name="TextBox 3">
            <a:extLst>
              <a:ext uri="{FF2B5EF4-FFF2-40B4-BE49-F238E27FC236}">
                <a16:creationId xmlns:a16="http://schemas.microsoft.com/office/drawing/2014/main" id="{CEEB8132-8FD0-1E0B-1B8C-8087A3747C87}"/>
              </a:ext>
            </a:extLst>
          </p:cNvPr>
          <p:cNvSpPr txBox="1"/>
          <p:nvPr/>
        </p:nvSpPr>
        <p:spPr>
          <a:xfrm>
            <a:off x="5387225" y="5841522"/>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2181379402"/>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iới thiệu">
            <a:extLst>
              <a:ext uri="{FF2B5EF4-FFF2-40B4-BE49-F238E27FC236}">
                <a16:creationId xmlns:a16="http://schemas.microsoft.com/office/drawing/2014/main" id="{6AD70B45-7862-6F54-FD2E-74A49240DE5C}"/>
              </a:ext>
            </a:extLst>
          </p:cNvPr>
          <p:cNvGrpSpPr/>
          <p:nvPr/>
        </p:nvGrpSpPr>
        <p:grpSpPr>
          <a:xfrm>
            <a:off x="505379" y="1355976"/>
            <a:ext cx="10684551" cy="3513204"/>
            <a:chOff x="722549" y="2215665"/>
            <a:chExt cx="10684551" cy="3513204"/>
          </a:xfrm>
        </p:grpSpPr>
        <p:grpSp>
          <p:nvGrpSpPr>
            <p:cNvPr id="34" name="Group 33">
              <a:extLst>
                <a:ext uri="{FF2B5EF4-FFF2-40B4-BE49-F238E27FC236}">
                  <a16:creationId xmlns:a16="http://schemas.microsoft.com/office/drawing/2014/main" id="{77562148-DE21-4496-8C5E-E8DDE3233E9D}"/>
                </a:ext>
              </a:extLst>
            </p:cNvPr>
            <p:cNvGrpSpPr/>
            <p:nvPr/>
          </p:nvGrpSpPr>
          <p:grpSpPr>
            <a:xfrm>
              <a:off x="722549" y="2215665"/>
              <a:ext cx="10612120" cy="3513204"/>
              <a:chOff x="751424" y="4271768"/>
              <a:chExt cx="10612120" cy="3815277"/>
            </a:xfrm>
          </p:grpSpPr>
          <p:grpSp>
            <p:nvGrpSpPr>
              <p:cNvPr id="36" name="Group 35">
                <a:extLst>
                  <a:ext uri="{FF2B5EF4-FFF2-40B4-BE49-F238E27FC236}">
                    <a16:creationId xmlns:a16="http://schemas.microsoft.com/office/drawing/2014/main" id="{539DC1E0-F75E-745B-4071-53C9DEDBAD65}"/>
                  </a:ext>
                </a:extLst>
              </p:cNvPr>
              <p:cNvGrpSpPr/>
              <p:nvPr/>
            </p:nvGrpSpPr>
            <p:grpSpPr>
              <a:xfrm>
                <a:off x="751424" y="4271768"/>
                <a:ext cx="10612120" cy="3815277"/>
                <a:chOff x="748591" y="4323722"/>
                <a:chExt cx="10461479" cy="3815277"/>
              </a:xfrm>
            </p:grpSpPr>
            <p:sp>
              <p:nvSpPr>
                <p:cNvPr id="39" name="Rectangle: Rounded Corners 38">
                  <a:extLst>
                    <a:ext uri="{FF2B5EF4-FFF2-40B4-BE49-F238E27FC236}">
                      <a16:creationId xmlns:a16="http://schemas.microsoft.com/office/drawing/2014/main" id="{477A54F7-DF47-CF8B-E704-04DC74F9621A}"/>
                    </a:ext>
                  </a:extLst>
                </p:cNvPr>
                <p:cNvSpPr/>
                <p:nvPr/>
              </p:nvSpPr>
              <p:spPr>
                <a:xfrm>
                  <a:off x="1181534" y="4719155"/>
                  <a:ext cx="10028536" cy="3419844"/>
                </a:xfrm>
                <a:prstGeom prst="roundRect">
                  <a:avLst>
                    <a:gd name="adj" fmla="val 11065"/>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0" name="Picture 39">
                  <a:extLst>
                    <a:ext uri="{FF2B5EF4-FFF2-40B4-BE49-F238E27FC236}">
                      <a16:creationId xmlns:a16="http://schemas.microsoft.com/office/drawing/2014/main" id="{7E433F02-BAEA-54F4-509D-DF500A6639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8591" y="4323722"/>
                  <a:ext cx="802034" cy="883537"/>
                </a:xfrm>
                <a:prstGeom prst="rect">
                  <a:avLst/>
                </a:prstGeom>
              </p:spPr>
            </p:pic>
          </p:grpSp>
          <p:sp>
            <p:nvSpPr>
              <p:cNvPr id="37" name="Rectangle 36">
                <a:extLst>
                  <a:ext uri="{FF2B5EF4-FFF2-40B4-BE49-F238E27FC236}">
                    <a16:creationId xmlns:a16="http://schemas.microsoft.com/office/drawing/2014/main" id="{B2A790B4-10BC-C21C-1A98-42D9F356F663}"/>
                  </a:ext>
                </a:extLst>
              </p:cNvPr>
              <p:cNvSpPr/>
              <p:nvPr/>
            </p:nvSpPr>
            <p:spPr>
              <a:xfrm>
                <a:off x="1514259" y="4644163"/>
                <a:ext cx="9598058" cy="470999"/>
              </a:xfrm>
              <a:prstGeom prst="rect">
                <a:avLst/>
              </a:prstGeom>
            </p:spPr>
            <p:txBody>
              <a:bodyPr wrap="square">
                <a:spAutoFit/>
              </a:bodyPr>
              <a:lstStyle/>
              <a:p>
                <a:pPr algn="just" defTabSz="342900">
                  <a:lnSpc>
                    <a:spcPct val="135000"/>
                  </a:lnSpc>
                </a:pPr>
                <a:endParaRPr lang="vi-VN">
                  <a:latin typeface="UTM Avo" panose="02040603050506020204" pitchFamily="18" charset="0"/>
                  <a:cs typeface="Times New Roman" panose="02020603050405020304" pitchFamily="18" charset="0"/>
                </a:endParaRPr>
              </a:p>
            </p:txBody>
          </p:sp>
          <p:sp>
            <p:nvSpPr>
              <p:cNvPr id="38" name="Rectangle 37">
                <a:extLst>
                  <a:ext uri="{FF2B5EF4-FFF2-40B4-BE49-F238E27FC236}">
                    <a16:creationId xmlns:a16="http://schemas.microsoft.com/office/drawing/2014/main" id="{C124D7A0-2B94-7C3F-79E5-2A774837A26E}"/>
                  </a:ext>
                </a:extLst>
              </p:cNvPr>
              <p:cNvSpPr/>
              <p:nvPr/>
            </p:nvSpPr>
            <p:spPr>
              <a:xfrm>
                <a:off x="1493476" y="4562973"/>
                <a:ext cx="9598058" cy="504842"/>
              </a:xfrm>
              <a:prstGeom prst="rect">
                <a:avLst/>
              </a:prstGeom>
            </p:spPr>
            <p:txBody>
              <a:bodyPr wrap="square">
                <a:spAutoFit/>
              </a:bodyPr>
              <a:lstStyle/>
              <a:p>
                <a:pPr>
                  <a:lnSpc>
                    <a:spcPct val="150000"/>
                  </a:lnSpc>
                </a:pPr>
                <a:endParaRPr lang="vi-VN" dirty="0">
                  <a:latin typeface="UTM Avo" panose="02040603050506020204" pitchFamily="18" charset="0"/>
                  <a:cs typeface="Times New Roman" panose="02020603050405020304" pitchFamily="18" charset="0"/>
                </a:endParaRPr>
              </a:p>
            </p:txBody>
          </p:sp>
        </p:grpSp>
        <p:sp>
          <p:nvSpPr>
            <p:cNvPr id="35" name="TextBox 34">
              <a:extLst>
                <a:ext uri="{FF2B5EF4-FFF2-40B4-BE49-F238E27FC236}">
                  <a16:creationId xmlns:a16="http://schemas.microsoft.com/office/drawing/2014/main" id="{72560F97-B456-4DEB-177D-1FD82D858E2E}"/>
                </a:ext>
              </a:extLst>
            </p:cNvPr>
            <p:cNvSpPr txBox="1"/>
            <p:nvPr/>
          </p:nvSpPr>
          <p:spPr>
            <a:xfrm>
              <a:off x="1615756" y="2579789"/>
              <a:ext cx="9791344" cy="2958502"/>
            </a:xfrm>
            <a:prstGeom prst="rect">
              <a:avLst/>
            </a:prstGeom>
            <a:noFill/>
          </p:spPr>
          <p:txBody>
            <a:bodyPr wrap="square">
              <a:spAutoFit/>
            </a:bodyPr>
            <a:lstStyle/>
            <a:p>
              <a:pPr>
                <a:lnSpc>
                  <a:spcPct val="150000"/>
                </a:lnSpc>
              </a:pPr>
              <a:r>
                <a:rPr lang="vi-VN" sz="3200"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Trong bài học trước, em đã sử dụng hàm đếm theo điều kiện để biết số lần thu, chi theo từng khoản mục. Bài học này sẽ hướng dẫn nên tính tổng theo các khoản chi tiêu, giúp quản lý gia đình hiệu quả</a:t>
              </a:r>
            </a:p>
          </p:txBody>
        </p:sp>
      </p:grpSp>
      <p:grpSp>
        <p:nvGrpSpPr>
          <p:cNvPr id="5" name="Group 4">
            <a:extLst>
              <a:ext uri="{FF2B5EF4-FFF2-40B4-BE49-F238E27FC236}">
                <a16:creationId xmlns:a16="http://schemas.microsoft.com/office/drawing/2014/main" id="{21FB6DBC-5110-767E-27F8-673DFAF5BD08}"/>
              </a:ext>
            </a:extLst>
          </p:cNvPr>
          <p:cNvGrpSpPr/>
          <p:nvPr/>
        </p:nvGrpSpPr>
        <p:grpSpPr>
          <a:xfrm>
            <a:off x="135244" y="172578"/>
            <a:ext cx="3429000" cy="1183398"/>
            <a:chOff x="-3441969" y="882001"/>
            <a:chExt cx="3429000" cy="1183398"/>
          </a:xfrm>
        </p:grpSpPr>
        <p:pic>
          <p:nvPicPr>
            <p:cNvPr id="7" name="Picture 2" descr="Text Box PNG Transparent Images Free Download | Vector Files | Pngtree">
              <a:extLst>
                <a:ext uri="{FF2B5EF4-FFF2-40B4-BE49-F238E27FC236}">
                  <a16:creationId xmlns:a16="http://schemas.microsoft.com/office/drawing/2014/main" id="{67BA423B-0258-EAE2-05BF-5989A9FF9D1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117" b="48372"/>
            <a:stretch/>
          </p:blipFill>
          <p:spPr bwMode="auto">
            <a:xfrm>
              <a:off x="-3441969" y="882001"/>
              <a:ext cx="3429000" cy="11833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536614-3BA2-87DA-F163-B9B62402C52D}"/>
                </a:ext>
              </a:extLst>
            </p:cNvPr>
            <p:cNvSpPr txBox="1"/>
            <p:nvPr/>
          </p:nvSpPr>
          <p:spPr>
            <a:xfrm>
              <a:off x="-2854664" y="1122491"/>
              <a:ext cx="2387192" cy="52322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KHỞI ĐỘNG</a:t>
              </a:r>
            </a:p>
          </p:txBody>
        </p:sp>
      </p:grpSp>
    </p:spTree>
    <p:extLst>
      <p:ext uri="{BB962C8B-B14F-4D97-AF65-F5344CB8AC3E}">
        <p14:creationId xmlns:p14="http://schemas.microsoft.com/office/powerpoint/2010/main" val="306733179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1FB6DBC-5110-767E-27F8-673DFAF5BD08}"/>
              </a:ext>
            </a:extLst>
          </p:cNvPr>
          <p:cNvGrpSpPr/>
          <p:nvPr/>
        </p:nvGrpSpPr>
        <p:grpSpPr>
          <a:xfrm>
            <a:off x="135243" y="172578"/>
            <a:ext cx="4112291" cy="1183398"/>
            <a:chOff x="-3441970" y="882001"/>
            <a:chExt cx="4112291" cy="1183398"/>
          </a:xfrm>
        </p:grpSpPr>
        <p:pic>
          <p:nvPicPr>
            <p:cNvPr id="7" name="Picture 2" descr="Text Box PNG Transparent Images Free Download | Vector Files | Pngtree">
              <a:extLst>
                <a:ext uri="{FF2B5EF4-FFF2-40B4-BE49-F238E27FC236}">
                  <a16:creationId xmlns:a16="http://schemas.microsoft.com/office/drawing/2014/main" id="{67BA423B-0258-EAE2-05BF-5989A9FF9D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17" b="48372"/>
            <a:stretch/>
          </p:blipFill>
          <p:spPr bwMode="auto">
            <a:xfrm>
              <a:off x="-3441970" y="882001"/>
              <a:ext cx="4112291" cy="11833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536614-3BA2-87DA-F163-B9B62402C52D}"/>
                </a:ext>
              </a:extLst>
            </p:cNvPr>
            <p:cNvSpPr txBox="1"/>
            <p:nvPr/>
          </p:nvSpPr>
          <p:spPr>
            <a:xfrm>
              <a:off x="-2854664" y="1122491"/>
              <a:ext cx="2983509" cy="523220"/>
            </a:xfrm>
            <a:prstGeom prst="rect">
              <a:avLst/>
            </a:prstGeom>
            <a:noFill/>
          </p:spPr>
          <p:txBody>
            <a:bodyPr wrap="none" rtlCol="0">
              <a:spAutoFit/>
            </a:bodyPr>
            <a:lstStyle/>
            <a:p>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1. </a:t>
              </a:r>
              <a:r>
                <a:rPr lang="en-US" sz="2800" b="1" dirty="0" err="1">
                  <a:solidFill>
                    <a:schemeClr val="bg1"/>
                  </a:solidFill>
                  <a:latin typeface="Tahoma" panose="020B0604030504040204" pitchFamily="34" charset="0"/>
                  <a:ea typeface="Tahoma" panose="020B0604030504040204" pitchFamily="34" charset="0"/>
                  <a:cs typeface="Tahoma" panose="020B0604030504040204" pitchFamily="34" charset="0"/>
                </a:rPr>
                <a:t>Hàm</a:t>
              </a:r>
              <a:r>
                <a:rPr lang="en-US" sz="2800" b="1" dirty="0">
                  <a:solidFill>
                    <a:schemeClr val="bg1"/>
                  </a:solidFill>
                  <a:latin typeface="Tahoma" panose="020B0604030504040204" pitchFamily="34" charset="0"/>
                  <a:ea typeface="Tahoma" panose="020B0604030504040204" pitchFamily="34" charset="0"/>
                  <a:cs typeface="Tahoma" panose="020B0604030504040204" pitchFamily="34" charset="0"/>
                </a:rPr>
                <a:t> SUMTIF</a:t>
              </a:r>
            </a:p>
          </p:txBody>
        </p:sp>
      </p:grpSp>
      <p:sp>
        <p:nvSpPr>
          <p:cNvPr id="12" name="Câu hỏi hoạt động nhóm">
            <a:extLst>
              <a:ext uri="{FF2B5EF4-FFF2-40B4-BE49-F238E27FC236}">
                <a16:creationId xmlns:a16="http://schemas.microsoft.com/office/drawing/2014/main" id="{4BC5C55B-80C7-7618-934C-79DA28D46E52}"/>
              </a:ext>
            </a:extLst>
          </p:cNvPr>
          <p:cNvSpPr txBox="1"/>
          <p:nvPr/>
        </p:nvSpPr>
        <p:spPr>
          <a:xfrm>
            <a:off x="350384" y="1260517"/>
            <a:ext cx="11399164" cy="1451967"/>
          </a:xfrm>
          <a:prstGeom prst="roundRect">
            <a:avLst>
              <a:gd name="adj" fmla="val 8218"/>
            </a:avLst>
          </a:prstGeom>
          <a:solidFill>
            <a:schemeClr val="accent6">
              <a:lumMod val="20000"/>
              <a:lumOff val="80000"/>
            </a:schemeClr>
          </a:solidFill>
        </p:spPr>
        <p:txBody>
          <a:bodyPr wrap="square" rtlCol="0">
            <a:spAutoFit/>
          </a:bodyPr>
          <a:lstStyle/>
          <a:p>
            <a:r>
              <a:rPr lang="vi-VN" sz="2800" dirty="0">
                <a:latin typeface="Times New Roman" panose="02020603050405020304" pitchFamily="18" charset="0"/>
                <a:cs typeface="Times New Roman" panose="02020603050405020304" pitchFamily="18" charset="0"/>
              </a:rPr>
              <a:t>Hình 11a.1 là trang tính Chi tiêu đã được bổ sung thêm cột </a:t>
            </a:r>
            <a:r>
              <a:rPr lang="vi-VN" sz="2800" dirty="0">
                <a:solidFill>
                  <a:srgbClr val="FF0000"/>
                </a:solidFill>
                <a:latin typeface="Times New Roman" panose="02020603050405020304" pitchFamily="18" charset="0"/>
                <a:cs typeface="Times New Roman" panose="02020603050405020304" pitchFamily="18" charset="0"/>
              </a:rPr>
              <a:t>Tổng tiền</a:t>
            </a:r>
            <a:r>
              <a:rPr lang="vi-VN" sz="2800" dirty="0">
                <a:latin typeface="Times New Roman" panose="02020603050405020304" pitchFamily="18" charset="0"/>
                <a:cs typeface="Times New Roman" panose="02020603050405020304" pitchFamily="18" charset="0"/>
              </a:rPr>
              <a:t>. Theo em, con số 920 ở ô H2 mang ý nghĩa gì? Công thức ở ô H2 liên quan đến những dữ liệu nào trong vùng dữ liệu A3:D10?</a:t>
            </a:r>
            <a:endParaRPr lang="vi-VN" sz="2800" b="1" dirty="0">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D4410574-4E59-26C6-803C-799D68F92FD7}"/>
              </a:ext>
            </a:extLst>
          </p:cNvPr>
          <p:cNvPicPr>
            <a:picLocks noChangeAspect="1"/>
          </p:cNvPicPr>
          <p:nvPr/>
        </p:nvPicPr>
        <p:blipFill>
          <a:blip r:embed="rId3"/>
          <a:stretch>
            <a:fillRect/>
          </a:stretch>
        </p:blipFill>
        <p:spPr>
          <a:xfrm>
            <a:off x="663688" y="2712484"/>
            <a:ext cx="10092690" cy="3741505"/>
          </a:xfrm>
          <a:prstGeom prst="rect">
            <a:avLst/>
          </a:prstGeom>
        </p:spPr>
      </p:pic>
      <p:grpSp>
        <p:nvGrpSpPr>
          <p:cNvPr id="13" name="Báo cáo hoạt động nhóm">
            <a:extLst>
              <a:ext uri="{FF2B5EF4-FFF2-40B4-BE49-F238E27FC236}">
                <a16:creationId xmlns:a16="http://schemas.microsoft.com/office/drawing/2014/main" id="{F8DBC80E-A2D9-7B82-D33D-47F04405174F}"/>
              </a:ext>
            </a:extLst>
          </p:cNvPr>
          <p:cNvGrpSpPr/>
          <p:nvPr/>
        </p:nvGrpSpPr>
        <p:grpSpPr>
          <a:xfrm>
            <a:off x="1019914" y="2443914"/>
            <a:ext cx="9736464" cy="3454825"/>
            <a:chOff x="99533" y="2275709"/>
            <a:chExt cx="7949767" cy="2028548"/>
          </a:xfrm>
        </p:grpSpPr>
        <p:sp>
          <p:nvSpPr>
            <p:cNvPr id="14" name="Rectangle: Rounded Corners 13">
              <a:extLst>
                <a:ext uri="{FF2B5EF4-FFF2-40B4-BE49-F238E27FC236}">
                  <a16:creationId xmlns:a16="http://schemas.microsoft.com/office/drawing/2014/main" id="{1C2277F8-F3D1-C46B-5E54-C668ABFC2946}"/>
                </a:ext>
              </a:extLst>
            </p:cNvPr>
            <p:cNvSpPr/>
            <p:nvPr/>
          </p:nvSpPr>
          <p:spPr>
            <a:xfrm>
              <a:off x="515241" y="2275710"/>
              <a:ext cx="7534059" cy="1409796"/>
            </a:xfrm>
            <a:prstGeom prst="round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DC8A7D8C-064C-3AF1-6C8B-809662859DF4}"/>
                </a:ext>
              </a:extLst>
            </p:cNvPr>
            <p:cNvSpPr txBox="1"/>
            <p:nvPr/>
          </p:nvSpPr>
          <p:spPr>
            <a:xfrm>
              <a:off x="879964" y="2488375"/>
              <a:ext cx="6728329" cy="1815882"/>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Con số 920 ở ô H2 là tổng số tiền của các khoản chi “Ở”. Công thức ở ô H2 liên quan đến dữ liệu ở cột B và cột D, cụ thể là các ô B3, B8, D3, D8.</a:t>
              </a:r>
            </a:p>
          </p:txBody>
        </p:sp>
        <p:pic>
          <p:nvPicPr>
            <p:cNvPr id="16" name="Picture 15">
              <a:extLst>
                <a:ext uri="{FF2B5EF4-FFF2-40B4-BE49-F238E27FC236}">
                  <a16:creationId xmlns:a16="http://schemas.microsoft.com/office/drawing/2014/main" id="{05293E37-2150-197E-9EC8-C7EBAADAD1C1}"/>
                </a:ext>
              </a:extLst>
            </p:cNvPr>
            <p:cNvPicPr>
              <a:picLocks noChangeAspect="1"/>
            </p:cNvPicPr>
            <p:nvPr/>
          </p:nvPicPr>
          <p:blipFill>
            <a:blip r:embed="rId4"/>
            <a:stretch>
              <a:fillRect/>
            </a:stretch>
          </p:blipFill>
          <p:spPr>
            <a:xfrm>
              <a:off x="99533" y="2275709"/>
              <a:ext cx="831417" cy="831417"/>
            </a:xfrm>
            <a:prstGeom prst="rect">
              <a:avLst/>
            </a:prstGeom>
          </p:spPr>
        </p:pic>
      </p:grpSp>
    </p:spTree>
    <p:extLst>
      <p:ext uri="{BB962C8B-B14F-4D97-AF65-F5344CB8AC3E}">
        <p14:creationId xmlns:p14="http://schemas.microsoft.com/office/powerpoint/2010/main" val="14870552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xit" presetSubtype="21" fill="hold" grpId="1" nodeType="clickEffect">
                                  <p:stCondLst>
                                    <p:cond delay="0"/>
                                  </p:stCondLst>
                                  <p:childTnLst>
                                    <p:animEffect transition="out" filter="barn(inVertical)">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6" presetClass="exit" presetSubtype="21" fill="hold" nodeType="withEffect">
                                  <p:stCondLst>
                                    <p:cond delay="0"/>
                                  </p:stCondLst>
                                  <p:childTnLst>
                                    <p:animEffect transition="out" filter="barn(inVertical)">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1FB6DBC-5110-767E-27F8-673DFAF5BD08}"/>
              </a:ext>
            </a:extLst>
          </p:cNvPr>
          <p:cNvGrpSpPr/>
          <p:nvPr/>
        </p:nvGrpSpPr>
        <p:grpSpPr>
          <a:xfrm>
            <a:off x="135243" y="172578"/>
            <a:ext cx="4112291" cy="1183398"/>
            <a:chOff x="-3441970" y="882001"/>
            <a:chExt cx="4112291" cy="1183398"/>
          </a:xfrm>
        </p:grpSpPr>
        <p:pic>
          <p:nvPicPr>
            <p:cNvPr id="7" name="Picture 2" descr="Text Box PNG Transparent Images Free Download | Vector Files | Pngtree">
              <a:extLst>
                <a:ext uri="{FF2B5EF4-FFF2-40B4-BE49-F238E27FC236}">
                  <a16:creationId xmlns:a16="http://schemas.microsoft.com/office/drawing/2014/main" id="{67BA423B-0258-EAE2-05BF-5989A9FF9D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17" b="48372"/>
            <a:stretch/>
          </p:blipFill>
          <p:spPr bwMode="auto">
            <a:xfrm>
              <a:off x="-3441970" y="882001"/>
              <a:ext cx="4112291" cy="11833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536614-3BA2-87DA-F163-B9B62402C52D}"/>
                </a:ext>
              </a:extLst>
            </p:cNvPr>
            <p:cNvSpPr txBox="1"/>
            <p:nvPr/>
          </p:nvSpPr>
          <p:spPr>
            <a:xfrm>
              <a:off x="-2854664" y="1122491"/>
              <a:ext cx="2983509" cy="52322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1. Hàm SUMTIF</a:t>
              </a:r>
            </a:p>
          </p:txBody>
        </p:sp>
      </p:grpSp>
      <p:grpSp>
        <p:nvGrpSpPr>
          <p:cNvPr id="20" name="Giới thiệu">
            <a:extLst>
              <a:ext uri="{FF2B5EF4-FFF2-40B4-BE49-F238E27FC236}">
                <a16:creationId xmlns:a16="http://schemas.microsoft.com/office/drawing/2014/main" id="{B0C63CF1-080F-303D-41AC-93A37134B70E}"/>
              </a:ext>
            </a:extLst>
          </p:cNvPr>
          <p:cNvGrpSpPr/>
          <p:nvPr/>
        </p:nvGrpSpPr>
        <p:grpSpPr>
          <a:xfrm>
            <a:off x="722549" y="1355975"/>
            <a:ext cx="10684551" cy="5431918"/>
            <a:chOff x="722549" y="2215664"/>
            <a:chExt cx="10684551" cy="4256986"/>
          </a:xfrm>
        </p:grpSpPr>
        <p:grpSp>
          <p:nvGrpSpPr>
            <p:cNvPr id="21" name="Group 20">
              <a:extLst>
                <a:ext uri="{FF2B5EF4-FFF2-40B4-BE49-F238E27FC236}">
                  <a16:creationId xmlns:a16="http://schemas.microsoft.com/office/drawing/2014/main" id="{FB1B7715-E4D4-3593-1438-AF4161176F19}"/>
                </a:ext>
              </a:extLst>
            </p:cNvPr>
            <p:cNvGrpSpPr/>
            <p:nvPr/>
          </p:nvGrpSpPr>
          <p:grpSpPr>
            <a:xfrm>
              <a:off x="722549" y="2215664"/>
              <a:ext cx="10360893" cy="813583"/>
              <a:chOff x="751424" y="4271768"/>
              <a:chExt cx="10360893" cy="883537"/>
            </a:xfrm>
          </p:grpSpPr>
          <p:pic>
            <p:nvPicPr>
              <p:cNvPr id="27" name="Picture 26">
                <a:extLst>
                  <a:ext uri="{FF2B5EF4-FFF2-40B4-BE49-F238E27FC236}">
                    <a16:creationId xmlns:a16="http://schemas.microsoft.com/office/drawing/2014/main" id="{B748A75C-35C6-CC38-3F79-9795D7C591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1424" y="4271768"/>
                <a:ext cx="813583" cy="883537"/>
              </a:xfrm>
              <a:prstGeom prst="rect">
                <a:avLst/>
              </a:prstGeom>
            </p:spPr>
          </p:pic>
          <p:sp>
            <p:nvSpPr>
              <p:cNvPr id="24" name="Rectangle 23">
                <a:extLst>
                  <a:ext uri="{FF2B5EF4-FFF2-40B4-BE49-F238E27FC236}">
                    <a16:creationId xmlns:a16="http://schemas.microsoft.com/office/drawing/2014/main" id="{BCDAB2A1-7A3E-D6A5-1665-A6A8C4A28B0E}"/>
                  </a:ext>
                </a:extLst>
              </p:cNvPr>
              <p:cNvSpPr/>
              <p:nvPr/>
            </p:nvSpPr>
            <p:spPr>
              <a:xfrm>
                <a:off x="1514259" y="4644163"/>
                <a:ext cx="9598058" cy="470999"/>
              </a:xfrm>
              <a:prstGeom prst="rect">
                <a:avLst/>
              </a:prstGeom>
            </p:spPr>
            <p:txBody>
              <a:bodyPr wrap="square">
                <a:spAutoFit/>
              </a:bodyPr>
              <a:lstStyle/>
              <a:p>
                <a:pPr algn="just" defTabSz="342900">
                  <a:lnSpc>
                    <a:spcPct val="135000"/>
                  </a:lnSpc>
                </a:pPr>
                <a:endParaRPr lang="vi-VN">
                  <a:latin typeface="UTM Avo" panose="020406030505060202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E70F0F01-5578-2B0C-03C3-FB332D6CF3EC}"/>
                  </a:ext>
                </a:extLst>
              </p:cNvPr>
              <p:cNvSpPr/>
              <p:nvPr/>
            </p:nvSpPr>
            <p:spPr>
              <a:xfrm>
                <a:off x="1493476" y="4562973"/>
                <a:ext cx="9598058" cy="504842"/>
              </a:xfrm>
              <a:prstGeom prst="rect">
                <a:avLst/>
              </a:prstGeom>
            </p:spPr>
            <p:txBody>
              <a:bodyPr wrap="square">
                <a:spAutoFit/>
              </a:bodyPr>
              <a:lstStyle/>
              <a:p>
                <a:pPr>
                  <a:lnSpc>
                    <a:spcPct val="150000"/>
                  </a:lnSpc>
                </a:pPr>
                <a:endParaRPr lang="vi-VN" dirty="0">
                  <a:latin typeface="UTM Avo" panose="02040603050506020204" pitchFamily="18" charset="0"/>
                  <a:cs typeface="Times New Roman" panose="02020603050405020304" pitchFamily="18" charset="0"/>
                </a:endParaRPr>
              </a:p>
            </p:txBody>
          </p:sp>
        </p:grpSp>
        <p:sp>
          <p:nvSpPr>
            <p:cNvPr id="22" name="TextBox 21">
              <a:extLst>
                <a:ext uri="{FF2B5EF4-FFF2-40B4-BE49-F238E27FC236}">
                  <a16:creationId xmlns:a16="http://schemas.microsoft.com/office/drawing/2014/main" id="{B5A66458-3A42-67A0-3D25-0D141898AA92}"/>
                </a:ext>
              </a:extLst>
            </p:cNvPr>
            <p:cNvSpPr txBox="1"/>
            <p:nvPr/>
          </p:nvSpPr>
          <p:spPr>
            <a:xfrm>
              <a:off x="1615756" y="2579789"/>
              <a:ext cx="9791344" cy="3892861"/>
            </a:xfrm>
            <a:prstGeom prst="rect">
              <a:avLst/>
            </a:prstGeom>
            <a:noFill/>
          </p:spPr>
          <p:txBody>
            <a:bodyPr wrap="square">
              <a:spAutoFit/>
            </a:bodyPr>
            <a:lstStyle/>
            <a:p>
              <a:pPr>
                <a:lnSpc>
                  <a:spcPct val="150000"/>
                </a:lnSpc>
              </a:pPr>
              <a:r>
                <a:rPr lang="vi-VN" sz="2800" dirty="0">
                  <a:solidFill>
                    <a:srgbClr val="231F20"/>
                  </a:solidFill>
                  <a:latin typeface="Times New Roman" panose="02020603050405020304" pitchFamily="18" charset="0"/>
                  <a:ea typeface="Tahoma" panose="020B0604030504040204" pitchFamily="34" charset="0"/>
                  <a:cs typeface="Times New Roman" panose="02020603050405020304" pitchFamily="18" charset="0"/>
                </a:rPr>
                <a:t>Trong bài toán quản lí tài chính gia đình, em cần biết tổng số tiền thu, chi theo từng khoản để cân đối sao cho hợp lí. Ví dụ: Với việc chi tiêu, nhìn vào dữ liệu tổng hợp, em có thể tránh được việc chi quá nhiều cho những nhu cầu không thiết yếu. Để tính tổng số tiền theo từng khoản mục, em sử dụng hàm tính tổng theo điều kiện SUMIF.</a:t>
              </a:r>
            </a:p>
          </p:txBody>
        </p:sp>
      </p:grpSp>
    </p:spTree>
    <p:extLst>
      <p:ext uri="{BB962C8B-B14F-4D97-AF65-F5344CB8AC3E}">
        <p14:creationId xmlns:p14="http://schemas.microsoft.com/office/powerpoint/2010/main" val="37762466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1FB6DBC-5110-767E-27F8-673DFAF5BD08}"/>
              </a:ext>
            </a:extLst>
          </p:cNvPr>
          <p:cNvGrpSpPr/>
          <p:nvPr/>
        </p:nvGrpSpPr>
        <p:grpSpPr>
          <a:xfrm>
            <a:off x="135243" y="172578"/>
            <a:ext cx="4112291" cy="1183398"/>
            <a:chOff x="-3441970" y="882001"/>
            <a:chExt cx="4112291" cy="1183398"/>
          </a:xfrm>
        </p:grpSpPr>
        <p:pic>
          <p:nvPicPr>
            <p:cNvPr id="7" name="Picture 2" descr="Text Box PNG Transparent Images Free Download | Vector Files | Pngtree">
              <a:extLst>
                <a:ext uri="{FF2B5EF4-FFF2-40B4-BE49-F238E27FC236}">
                  <a16:creationId xmlns:a16="http://schemas.microsoft.com/office/drawing/2014/main" id="{67BA423B-0258-EAE2-05BF-5989A9FF9D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17" b="48372"/>
            <a:stretch/>
          </p:blipFill>
          <p:spPr bwMode="auto">
            <a:xfrm>
              <a:off x="-3441970" y="882001"/>
              <a:ext cx="4112291" cy="11833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536614-3BA2-87DA-F163-B9B62402C52D}"/>
                </a:ext>
              </a:extLst>
            </p:cNvPr>
            <p:cNvSpPr txBox="1"/>
            <p:nvPr/>
          </p:nvSpPr>
          <p:spPr>
            <a:xfrm>
              <a:off x="-2854664" y="1122491"/>
              <a:ext cx="2983509" cy="52322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1. Hàm SUMTIF</a:t>
              </a:r>
            </a:p>
          </p:txBody>
        </p:sp>
      </p:grpSp>
      <p:grpSp>
        <p:nvGrpSpPr>
          <p:cNvPr id="2" name="Ghi nhớ">
            <a:extLst>
              <a:ext uri="{FF2B5EF4-FFF2-40B4-BE49-F238E27FC236}">
                <a16:creationId xmlns:a16="http://schemas.microsoft.com/office/drawing/2014/main" id="{D73ACC39-BB85-2B24-1906-428D69058ABA}"/>
              </a:ext>
            </a:extLst>
          </p:cNvPr>
          <p:cNvGrpSpPr/>
          <p:nvPr/>
        </p:nvGrpSpPr>
        <p:grpSpPr>
          <a:xfrm>
            <a:off x="722549" y="1241623"/>
            <a:ext cx="10360893" cy="4772741"/>
            <a:chOff x="722549" y="2215660"/>
            <a:chExt cx="10360893" cy="4772741"/>
          </a:xfrm>
        </p:grpSpPr>
        <p:grpSp>
          <p:nvGrpSpPr>
            <p:cNvPr id="3" name="Group 2">
              <a:extLst>
                <a:ext uri="{FF2B5EF4-FFF2-40B4-BE49-F238E27FC236}">
                  <a16:creationId xmlns:a16="http://schemas.microsoft.com/office/drawing/2014/main" id="{D702CC52-D385-CBC4-AA3C-CA1A4E54F514}"/>
                </a:ext>
              </a:extLst>
            </p:cNvPr>
            <p:cNvGrpSpPr/>
            <p:nvPr/>
          </p:nvGrpSpPr>
          <p:grpSpPr>
            <a:xfrm>
              <a:off x="722549" y="2215660"/>
              <a:ext cx="10360893" cy="813583"/>
              <a:chOff x="751424" y="4271766"/>
              <a:chExt cx="10360893" cy="883537"/>
            </a:xfrm>
          </p:grpSpPr>
          <p:pic>
            <p:nvPicPr>
              <p:cNvPr id="12" name="Picture 11">
                <a:extLst>
                  <a:ext uri="{FF2B5EF4-FFF2-40B4-BE49-F238E27FC236}">
                    <a16:creationId xmlns:a16="http://schemas.microsoft.com/office/drawing/2014/main" id="{DC01E7AF-F91E-955E-5226-D2147C043F2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1424" y="4271766"/>
                <a:ext cx="813583" cy="883537"/>
              </a:xfrm>
              <a:prstGeom prst="rect">
                <a:avLst/>
              </a:prstGeom>
            </p:spPr>
          </p:pic>
          <p:sp>
            <p:nvSpPr>
              <p:cNvPr id="8" name="Rectangle 7">
                <a:extLst>
                  <a:ext uri="{FF2B5EF4-FFF2-40B4-BE49-F238E27FC236}">
                    <a16:creationId xmlns:a16="http://schemas.microsoft.com/office/drawing/2014/main" id="{8A133164-DF23-9F0A-FA37-64C25BED715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7E62A4A-1F09-146F-7A31-7236F4DA028E}"/>
                  </a:ext>
                </a:extLst>
              </p:cNvPr>
              <p:cNvSpPr/>
              <p:nvPr/>
            </p:nvSpPr>
            <p:spPr>
              <a:xfrm>
                <a:off x="1493476" y="4562973"/>
                <a:ext cx="9598058" cy="549824"/>
              </a:xfrm>
              <a:prstGeom prst="rect">
                <a:avLst/>
              </a:prstGeom>
            </p:spPr>
            <p:txBody>
              <a:bodyPr wrap="square">
                <a:spAutoFit/>
              </a:bodyPr>
              <a:lstStyle/>
              <a:p>
                <a:pPr>
                  <a:lnSpc>
                    <a:spcPct val="150000"/>
                  </a:lnSpc>
                </a:pPr>
                <a:endParaRPr lang="vi-VN" sz="2000" dirty="0">
                  <a:latin typeface="UTM Avo" panose="02040603050506020204" pitchFamily="18" charset="0"/>
                  <a:cs typeface="Times New Roman" panose="02020603050405020304" pitchFamily="18" charset="0"/>
                </a:endParaRPr>
              </a:p>
            </p:txBody>
          </p:sp>
        </p:grpSp>
        <p:sp>
          <p:nvSpPr>
            <p:cNvPr id="4" name="TextBox 3">
              <a:extLst>
                <a:ext uri="{FF2B5EF4-FFF2-40B4-BE49-F238E27FC236}">
                  <a16:creationId xmlns:a16="http://schemas.microsoft.com/office/drawing/2014/main" id="{9AB9F468-AFBF-3D04-F249-905F0C9861C3}"/>
                </a:ext>
              </a:extLst>
            </p:cNvPr>
            <p:cNvSpPr txBox="1"/>
            <p:nvPr/>
          </p:nvSpPr>
          <p:spPr>
            <a:xfrm>
              <a:off x="1615756" y="2464086"/>
              <a:ext cx="9312221" cy="4524315"/>
            </a:xfrm>
            <a:prstGeom prst="rect">
              <a:avLst/>
            </a:prstGeom>
            <a:noFill/>
          </p:spPr>
          <p:txBody>
            <a:bodyPr wrap="square">
              <a:spAutoFit/>
            </a:bodyPr>
            <a:lstStyle/>
            <a:p>
              <a:pPr marL="0" algn="l" rtl="0" eaLnBrk="1" latinLnBrk="0" hangingPunct="1">
                <a:spcBef>
                  <a:spcPts val="0"/>
                </a:spcBef>
                <a:spcAft>
                  <a:spcPts val="0"/>
                </a:spcAft>
              </a:pPr>
              <a:r>
                <a:rPr lang="vi-VN" sz="3200"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Công thức chung của hàm SUMIF là:</a:t>
              </a:r>
            </a:p>
            <a:p>
              <a:pPr marL="0" algn="l" rtl="0" eaLnBrk="1" latinLnBrk="0" hangingPunct="1">
                <a:spcBef>
                  <a:spcPts val="0"/>
                </a:spcBef>
                <a:spcAft>
                  <a:spcPts val="0"/>
                </a:spcAft>
              </a:pPr>
              <a:r>
                <a:rPr lang="vi-VN" sz="3200"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b="1"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=SUMIF(range, criteria, [sum_range]) </a:t>
              </a:r>
              <a:endParaRPr lang="en-US" sz="3200" dirty="0">
                <a:effectLst/>
                <a:latin typeface="Times New Roman" panose="02020603050405020304" pitchFamily="18" charset="0"/>
                <a:ea typeface="Tahoma" panose="020B0604030504040204" pitchFamily="34" charset="0"/>
                <a:cs typeface="Times New Roman" panose="02020603050405020304" pitchFamily="18" charset="0"/>
              </a:endParaRPr>
            </a:p>
            <a:p>
              <a:pPr marL="0" algn="l" rtl="0" eaLnBrk="1" latinLnBrk="0" hangingPunct="1">
                <a:spcBef>
                  <a:spcPts val="0"/>
                </a:spcBef>
                <a:spcAft>
                  <a:spcPts val="0"/>
                </a:spcAft>
              </a:pPr>
              <a:r>
                <a:rPr lang="vi-VN" sz="3200"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Trong đó, ý nghĩa của các tham số như sau: </a:t>
              </a:r>
              <a:endParaRPr lang="en-US" sz="3200" dirty="0">
                <a:effectLst/>
                <a:latin typeface="Times New Roman" panose="02020603050405020304" pitchFamily="18" charset="0"/>
                <a:ea typeface="Tahoma" panose="020B0604030504040204" pitchFamily="34" charset="0"/>
                <a:cs typeface="Times New Roman" panose="02020603050405020304" pitchFamily="18" charset="0"/>
              </a:endParaRPr>
            </a:p>
            <a:p>
              <a:pPr marL="0" algn="l" rtl="0" eaLnBrk="1" latinLnBrk="0" hangingPunct="1">
                <a:spcBef>
                  <a:spcPts val="0"/>
                </a:spcBef>
                <a:spcAft>
                  <a:spcPts val="0"/>
                </a:spcAft>
              </a:pPr>
              <a:r>
                <a:rPr lang="vi-VN" sz="3200"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b="1"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range: </a:t>
              </a:r>
              <a:r>
                <a:rPr lang="vi-VN" sz="3200"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phạm vi chứa các giá trị cần kiểm tra hoặc tính tổng các giá trị nếu không có tham số </a:t>
              </a:r>
              <a:r>
                <a:rPr lang="vi-VN" sz="3200" b="1"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sum_range</a:t>
              </a:r>
              <a:r>
                <a:rPr lang="vi-VN" sz="3200"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sz="3200" dirty="0">
                <a:effectLst/>
                <a:latin typeface="Times New Roman" panose="02020603050405020304" pitchFamily="18" charset="0"/>
                <a:ea typeface="Tahoma" panose="020B0604030504040204" pitchFamily="34" charset="0"/>
                <a:cs typeface="Times New Roman" panose="02020603050405020304" pitchFamily="18" charset="0"/>
              </a:endParaRPr>
            </a:p>
            <a:p>
              <a:pPr marL="0" algn="l" rtl="0" eaLnBrk="1" latinLnBrk="0" hangingPunct="1">
                <a:spcBef>
                  <a:spcPts val="0"/>
                </a:spcBef>
                <a:spcAft>
                  <a:spcPts val="0"/>
                </a:spcAft>
              </a:pPr>
              <a:r>
                <a:rPr lang="vi-VN" sz="3200"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b="1"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criteria:</a:t>
              </a:r>
              <a:r>
                <a:rPr lang="vi-VN" sz="3200"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 điều kiện kiểm tra. </a:t>
              </a:r>
              <a:endParaRPr lang="en-US" sz="3200" dirty="0">
                <a:effectLst/>
                <a:latin typeface="Times New Roman" panose="02020603050405020304" pitchFamily="18" charset="0"/>
                <a:ea typeface="Tahoma" panose="020B0604030504040204" pitchFamily="34" charset="0"/>
                <a:cs typeface="Times New Roman" panose="02020603050405020304" pitchFamily="18" charset="0"/>
              </a:endParaRPr>
            </a:p>
            <a:p>
              <a:pPr marL="0" algn="l" rtl="0" eaLnBrk="1" latinLnBrk="0" hangingPunct="1">
                <a:spcBef>
                  <a:spcPts val="0"/>
                </a:spcBef>
                <a:spcAft>
                  <a:spcPts val="0"/>
                </a:spcAft>
              </a:pPr>
              <a:r>
                <a:rPr lang="vi-VN" sz="3200"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3200" b="1"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sum_range</a:t>
              </a:r>
              <a:r>
                <a:rPr lang="vi-VN" sz="3200"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 (tuỳ chọn): phạm vi chứa các giá trị cần tính tổng, nếu </a:t>
              </a:r>
              <a:r>
                <a:rPr lang="vi-VN" sz="3200" b="1"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sum_range </a:t>
              </a:r>
              <a:r>
                <a:rPr lang="vi-VN" sz="3200"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bị bỏ qua thì tính tổng các ô trong tham số </a:t>
              </a:r>
              <a:r>
                <a:rPr lang="vi-VN" sz="3200" b="1"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range</a:t>
              </a:r>
              <a:r>
                <a:rPr lang="vi-VN" sz="3200" kern="1200" dirty="0">
                  <a:solidFill>
                    <a:srgbClr val="002267"/>
                  </a:solidFill>
                  <a:effectLst/>
                  <a:latin typeface="Times New Roman" panose="02020603050405020304" pitchFamily="18" charset="0"/>
                  <a:ea typeface="Tahoma" panose="020B0604030504040204" pitchFamily="34" charset="0"/>
                  <a:cs typeface="Times New Roman" panose="02020603050405020304" pitchFamily="18" charset="0"/>
                </a:rPr>
                <a:t> thoả mãn điều kiện.</a:t>
              </a:r>
              <a:endParaRPr lang="en-US" sz="3200" dirty="0">
                <a:effectLst/>
                <a:latin typeface="Times New Roman" panose="02020603050405020304" pitchFamily="18" charset="0"/>
                <a:ea typeface="Tahoma" panose="020B0604030504040204" pitchFamily="34" charset="0"/>
                <a:cs typeface="Times New Roman" panose="02020603050405020304" pitchFamily="18" charset="0"/>
              </a:endParaRPr>
            </a:p>
          </p:txBody>
        </p:sp>
      </p:grpSp>
    </p:spTree>
    <p:extLst>
      <p:ext uri="{BB962C8B-B14F-4D97-AF65-F5344CB8AC3E}">
        <p14:creationId xmlns:p14="http://schemas.microsoft.com/office/powerpoint/2010/main" val="184546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1FB6DBC-5110-767E-27F8-673DFAF5BD08}"/>
              </a:ext>
            </a:extLst>
          </p:cNvPr>
          <p:cNvGrpSpPr/>
          <p:nvPr/>
        </p:nvGrpSpPr>
        <p:grpSpPr>
          <a:xfrm>
            <a:off x="135243" y="172578"/>
            <a:ext cx="4112291" cy="1183398"/>
            <a:chOff x="-3441970" y="882001"/>
            <a:chExt cx="4112291" cy="1183398"/>
          </a:xfrm>
        </p:grpSpPr>
        <p:pic>
          <p:nvPicPr>
            <p:cNvPr id="7" name="Picture 2" descr="Text Box PNG Transparent Images Free Download | Vector Files | Pngtree">
              <a:extLst>
                <a:ext uri="{FF2B5EF4-FFF2-40B4-BE49-F238E27FC236}">
                  <a16:creationId xmlns:a16="http://schemas.microsoft.com/office/drawing/2014/main" id="{67BA423B-0258-EAE2-05BF-5989A9FF9D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17" b="48372"/>
            <a:stretch/>
          </p:blipFill>
          <p:spPr bwMode="auto">
            <a:xfrm>
              <a:off x="-3441970" y="882001"/>
              <a:ext cx="4112291" cy="11833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536614-3BA2-87DA-F163-B9B62402C52D}"/>
                </a:ext>
              </a:extLst>
            </p:cNvPr>
            <p:cNvSpPr txBox="1"/>
            <p:nvPr/>
          </p:nvSpPr>
          <p:spPr>
            <a:xfrm>
              <a:off x="-2854664" y="1122491"/>
              <a:ext cx="2983509" cy="52322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1. Hàm SUMTIF</a:t>
              </a:r>
            </a:p>
          </p:txBody>
        </p:sp>
      </p:grpSp>
      <p:sp>
        <p:nvSpPr>
          <p:cNvPr id="13" name="TextBox 12">
            <a:extLst>
              <a:ext uri="{FF2B5EF4-FFF2-40B4-BE49-F238E27FC236}">
                <a16:creationId xmlns:a16="http://schemas.microsoft.com/office/drawing/2014/main" id="{56C89E18-A757-A118-0875-3A57B8540DDD}"/>
              </a:ext>
            </a:extLst>
          </p:cNvPr>
          <p:cNvSpPr txBox="1"/>
          <p:nvPr/>
        </p:nvSpPr>
        <p:spPr>
          <a:xfrm>
            <a:off x="1221869" y="1355976"/>
            <a:ext cx="9748263" cy="570990"/>
          </a:xfrm>
          <a:prstGeom prst="rect">
            <a:avLst/>
          </a:prstGeom>
          <a:noFill/>
        </p:spPr>
        <p:txBody>
          <a:bodyPr wrap="square">
            <a:spAutoFit/>
          </a:bodyPr>
          <a:lstStyle/>
          <a:p>
            <a:pPr>
              <a:lnSpc>
                <a:spcPct val="150000"/>
              </a:lnSpc>
            </a:pPr>
            <a:r>
              <a:rPr lang="vi-VN" sz="2400" b="1" dirty="0">
                <a:solidFill>
                  <a:schemeClr val="accent6">
                    <a:lumMod val="75000"/>
                  </a:schemeClr>
                </a:solidFill>
                <a:effectLst/>
                <a:latin typeface="Tahoma" panose="020B0604030504040204" pitchFamily="34" charset="0"/>
                <a:ea typeface="Tahoma" panose="020B0604030504040204" pitchFamily="34" charset="0"/>
                <a:cs typeface="Tahoma" panose="020B0604030504040204" pitchFamily="34" charset="0"/>
              </a:rPr>
              <a:t>Có hai dạng sử dụng hàm SUMIF như ví dụ trong </a:t>
            </a:r>
            <a:r>
              <a:rPr lang="vi-VN" sz="2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Bảng 11a.1.</a:t>
            </a:r>
            <a:endPar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4" name="Picture 13">
            <a:extLst>
              <a:ext uri="{FF2B5EF4-FFF2-40B4-BE49-F238E27FC236}">
                <a16:creationId xmlns:a16="http://schemas.microsoft.com/office/drawing/2014/main" id="{BE539758-F16C-D700-0E7F-198933E7A499}"/>
              </a:ext>
            </a:extLst>
          </p:cNvPr>
          <p:cNvPicPr>
            <a:picLocks noChangeAspect="1"/>
          </p:cNvPicPr>
          <p:nvPr/>
        </p:nvPicPr>
        <p:blipFill>
          <a:blip r:embed="rId3"/>
          <a:stretch>
            <a:fillRect/>
          </a:stretch>
        </p:blipFill>
        <p:spPr>
          <a:xfrm>
            <a:off x="5252861" y="2128021"/>
            <a:ext cx="6471410" cy="3771334"/>
          </a:xfrm>
          <a:prstGeom prst="rect">
            <a:avLst/>
          </a:prstGeom>
        </p:spPr>
      </p:pic>
      <p:sp>
        <p:nvSpPr>
          <p:cNvPr id="15" name="TextBox 14">
            <a:extLst>
              <a:ext uri="{FF2B5EF4-FFF2-40B4-BE49-F238E27FC236}">
                <a16:creationId xmlns:a16="http://schemas.microsoft.com/office/drawing/2014/main" id="{F4A56167-3A6D-062F-F7B7-0248F14BA58C}"/>
              </a:ext>
            </a:extLst>
          </p:cNvPr>
          <p:cNvSpPr txBox="1"/>
          <p:nvPr/>
        </p:nvSpPr>
        <p:spPr>
          <a:xfrm>
            <a:off x="354330" y="2281958"/>
            <a:ext cx="4898531" cy="3366563"/>
          </a:xfrm>
          <a:prstGeom prst="rect">
            <a:avLst/>
          </a:prstGeom>
          <a:noFill/>
        </p:spPr>
        <p:txBody>
          <a:bodyPr wrap="square">
            <a:spAutoFit/>
          </a:bodyPr>
          <a:lstStyle/>
          <a:p>
            <a:pPr>
              <a:lnSpc>
                <a:spcPct val="150000"/>
              </a:lnSpc>
            </a:pP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Trong</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Hình</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11a.1,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tại</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ô </a:t>
            </a:r>
            <a:r>
              <a:rPr lang="en-US"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H2</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em</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dùng</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hàm</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SUMIF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để</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tổng</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tiền</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khoản</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chi </a:t>
            </a:r>
            <a:r>
              <a:rPr lang="en-US"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Ở</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Trong</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đó</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phạm</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vi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chứa</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giá</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trị</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cần</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kiểm</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tra</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ở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cột</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Khoản</a:t>
            </a:r>
            <a:r>
              <a:rPr lang="en-US"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 chi</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B3:B10</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điều</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kiện</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kiểm</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tra</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tên</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của</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khoản</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chi </a:t>
            </a:r>
            <a:r>
              <a:rPr lang="en-US"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Ở</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phạm</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vi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chứa</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các</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giá</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trị</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cần</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tổng</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ở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cột</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en-US" sz="1800" dirty="0" err="1">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Số</a:t>
            </a:r>
            <a:r>
              <a:rPr lang="en-US"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tiền</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D3:D10</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Do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đó</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công</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thức</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tại</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ô </a:t>
            </a:r>
            <a:r>
              <a:rPr lang="en-US"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H2</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err="1">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là</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en-US"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=SUMIF(B3:B10,"Ở",D3:D10)</a:t>
            </a:r>
            <a:r>
              <a:rPr lang="en-US"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3134008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1FB6DBC-5110-767E-27F8-673DFAF5BD08}"/>
              </a:ext>
            </a:extLst>
          </p:cNvPr>
          <p:cNvGrpSpPr/>
          <p:nvPr/>
        </p:nvGrpSpPr>
        <p:grpSpPr>
          <a:xfrm>
            <a:off x="135243" y="172578"/>
            <a:ext cx="4112291" cy="1183398"/>
            <a:chOff x="-3441970" y="882001"/>
            <a:chExt cx="4112291" cy="1183398"/>
          </a:xfrm>
        </p:grpSpPr>
        <p:pic>
          <p:nvPicPr>
            <p:cNvPr id="7" name="Picture 2" descr="Text Box PNG Transparent Images Free Download | Vector Files | Pngtree">
              <a:extLst>
                <a:ext uri="{FF2B5EF4-FFF2-40B4-BE49-F238E27FC236}">
                  <a16:creationId xmlns:a16="http://schemas.microsoft.com/office/drawing/2014/main" id="{67BA423B-0258-EAE2-05BF-5989A9FF9D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117" b="48372"/>
            <a:stretch/>
          </p:blipFill>
          <p:spPr bwMode="auto">
            <a:xfrm>
              <a:off x="-3441970" y="882001"/>
              <a:ext cx="4112291" cy="11833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536614-3BA2-87DA-F163-B9B62402C52D}"/>
                </a:ext>
              </a:extLst>
            </p:cNvPr>
            <p:cNvSpPr txBox="1"/>
            <p:nvPr/>
          </p:nvSpPr>
          <p:spPr>
            <a:xfrm>
              <a:off x="-2854664" y="1122491"/>
              <a:ext cx="2983509" cy="523220"/>
            </a:xfrm>
            <a:prstGeom prst="rect">
              <a:avLst/>
            </a:prstGeom>
            <a:no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1. Hàm SUMTIF</a:t>
              </a:r>
            </a:p>
          </p:txBody>
        </p:sp>
      </p:grpSp>
      <p:grpSp>
        <p:nvGrpSpPr>
          <p:cNvPr id="3" name="Group 2">
            <a:extLst>
              <a:ext uri="{FF2B5EF4-FFF2-40B4-BE49-F238E27FC236}">
                <a16:creationId xmlns:a16="http://schemas.microsoft.com/office/drawing/2014/main" id="{26BF49D8-69DB-91E4-CFFB-820F5EC8C307}"/>
              </a:ext>
            </a:extLst>
          </p:cNvPr>
          <p:cNvGrpSpPr/>
          <p:nvPr/>
        </p:nvGrpSpPr>
        <p:grpSpPr>
          <a:xfrm>
            <a:off x="1257656" y="1656121"/>
            <a:ext cx="9922555" cy="4617982"/>
            <a:chOff x="1189762" y="4644163"/>
            <a:chExt cx="9922555" cy="4617982"/>
          </a:xfrm>
        </p:grpSpPr>
        <p:sp>
          <p:nvSpPr>
            <p:cNvPr id="6" name="Rectangle: Rounded Corners 5">
              <a:extLst>
                <a:ext uri="{FF2B5EF4-FFF2-40B4-BE49-F238E27FC236}">
                  <a16:creationId xmlns:a16="http://schemas.microsoft.com/office/drawing/2014/main" id="{F8EB2DED-DCA6-AFA6-D085-D4621B1221CE}"/>
                </a:ext>
              </a:extLst>
            </p:cNvPr>
            <p:cNvSpPr/>
            <p:nvPr/>
          </p:nvSpPr>
          <p:spPr>
            <a:xfrm>
              <a:off x="1189762" y="4644163"/>
              <a:ext cx="9900933" cy="4617982"/>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0DEA9929-38BA-5FAA-56A2-A291E6BE8EE5}"/>
                </a:ext>
              </a:extLst>
            </p:cNvPr>
            <p:cNvSpPr/>
            <p:nvPr/>
          </p:nvSpPr>
          <p:spPr>
            <a:xfrm>
              <a:off x="1514259" y="4644163"/>
              <a:ext cx="9598058" cy="471668"/>
            </a:xfrm>
            <a:prstGeom prst="rect">
              <a:avLst/>
            </a:prstGeom>
          </p:spPr>
          <p:txBody>
            <a:bodyPr wrap="square">
              <a:spAutoFit/>
            </a:bodyPr>
            <a:lstStyle/>
            <a:p>
              <a:pPr algn="ctr"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351FEEE-9A88-C954-3FE6-3EF3C2A15625}"/>
                </a:ext>
              </a:extLst>
            </p:cNvPr>
            <p:cNvSpPr/>
            <p:nvPr/>
          </p:nvSpPr>
          <p:spPr>
            <a:xfrm>
              <a:off x="1259461" y="4806958"/>
              <a:ext cx="9831234" cy="830997"/>
            </a:xfrm>
            <a:prstGeom prst="rect">
              <a:avLst/>
            </a:prstGeom>
          </p:spPr>
          <p:txBody>
            <a:bodyPr wrap="square">
              <a:spAutoFit/>
            </a:bodyPr>
            <a:lstStyle/>
            <a:p>
              <a:pPr defTabSz="342900"/>
              <a:r>
                <a:rPr lang="vi-VN" sz="2400" dirty="0">
                  <a:latin typeface="Times New Roman" panose="02020603050405020304" pitchFamily="18" charset="0"/>
                  <a:ea typeface="Tahoma" panose="020B0604030504040204" pitchFamily="34" charset="0"/>
                  <a:cs typeface="Times New Roman" panose="02020603050405020304" pitchFamily="18" charset="0"/>
                </a:rPr>
                <a:t>Hình 11a.3 minh hoạ dữ liệu của trang tính Thu nhập. Em hãy cho biết công thức cần nhập vào ô H2 là gì? Giá trị của ô H2 có ý nghĩa gì?</a:t>
              </a:r>
            </a:p>
          </p:txBody>
        </p:sp>
      </p:grpSp>
      <p:pic>
        <p:nvPicPr>
          <p:cNvPr id="10" name="Picture 9">
            <a:extLst>
              <a:ext uri="{FF2B5EF4-FFF2-40B4-BE49-F238E27FC236}">
                <a16:creationId xmlns:a16="http://schemas.microsoft.com/office/drawing/2014/main" id="{B13A85A4-FDAB-D642-B08E-7B975EFC944C}"/>
              </a:ext>
            </a:extLst>
          </p:cNvPr>
          <p:cNvPicPr>
            <a:picLocks noChangeAspect="1"/>
          </p:cNvPicPr>
          <p:nvPr/>
        </p:nvPicPr>
        <p:blipFill>
          <a:blip r:embed="rId3"/>
          <a:stretch>
            <a:fillRect/>
          </a:stretch>
        </p:blipFill>
        <p:spPr>
          <a:xfrm>
            <a:off x="1638836" y="3025073"/>
            <a:ext cx="9160194" cy="2653738"/>
          </a:xfrm>
          <a:prstGeom prst="rect">
            <a:avLst/>
          </a:prstGeom>
        </p:spPr>
      </p:pic>
      <p:sp>
        <p:nvSpPr>
          <p:cNvPr id="12" name="TextBox 11">
            <a:extLst>
              <a:ext uri="{FF2B5EF4-FFF2-40B4-BE49-F238E27FC236}">
                <a16:creationId xmlns:a16="http://schemas.microsoft.com/office/drawing/2014/main" id="{AF52FD86-695E-2E55-F4F1-BF993261CEE2}"/>
              </a:ext>
            </a:extLst>
          </p:cNvPr>
          <p:cNvSpPr txBox="1"/>
          <p:nvPr/>
        </p:nvSpPr>
        <p:spPr>
          <a:xfrm>
            <a:off x="3170933" y="5678812"/>
            <a:ext cx="6096000" cy="369332"/>
          </a:xfrm>
          <a:prstGeom prst="rect">
            <a:avLst/>
          </a:prstGeom>
          <a:noFill/>
        </p:spPr>
        <p:txBody>
          <a:bodyPr wrap="square">
            <a:spAutoFit/>
          </a:bodyPr>
          <a:lstStyle/>
          <a:p>
            <a:pPr algn="ctr"/>
            <a:r>
              <a:rPr lang="sv-SE" sz="1800" i="1" dirty="0">
                <a:solidFill>
                  <a:srgbClr val="231F20"/>
                </a:solidFill>
                <a:effectLst/>
                <a:latin typeface="Arial" panose="020B0604020202020204" pitchFamily="34" charset="0"/>
              </a:rPr>
              <a:t>Hình 11a.3. Trang tính </a:t>
            </a:r>
            <a:r>
              <a:rPr lang="sv-SE" sz="1800" i="1" dirty="0">
                <a:solidFill>
                  <a:srgbClr val="ED028C"/>
                </a:solidFill>
                <a:effectLst/>
                <a:latin typeface="Arial" panose="020B0604020202020204" pitchFamily="34" charset="0"/>
              </a:rPr>
              <a:t>Thu nhập</a:t>
            </a:r>
            <a:endParaRPr lang="en-US" dirty="0"/>
          </a:p>
        </p:txBody>
      </p:sp>
    </p:spTree>
    <p:extLst>
      <p:ext uri="{BB962C8B-B14F-4D97-AF65-F5344CB8AC3E}">
        <p14:creationId xmlns:p14="http://schemas.microsoft.com/office/powerpoint/2010/main" val="444469872"/>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536614-3BA2-87DA-F163-B9B62402C52D}"/>
              </a:ext>
            </a:extLst>
          </p:cNvPr>
          <p:cNvSpPr txBox="1"/>
          <p:nvPr/>
        </p:nvSpPr>
        <p:spPr>
          <a:xfrm>
            <a:off x="447245" y="413068"/>
            <a:ext cx="6122189" cy="52322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Thực hành: Sử dụng hàm SUMIF </a:t>
            </a:r>
          </a:p>
        </p:txBody>
      </p:sp>
      <p:sp>
        <p:nvSpPr>
          <p:cNvPr id="2" name="TextBox 1">
            <a:extLst>
              <a:ext uri="{FF2B5EF4-FFF2-40B4-BE49-F238E27FC236}">
                <a16:creationId xmlns:a16="http://schemas.microsoft.com/office/drawing/2014/main" id="{B36A3550-69DA-1BD3-8D3C-B776DFC2A07D}"/>
              </a:ext>
            </a:extLst>
          </p:cNvPr>
          <p:cNvSpPr txBox="1"/>
          <p:nvPr/>
        </p:nvSpPr>
        <p:spPr>
          <a:xfrm>
            <a:off x="447245" y="936288"/>
            <a:ext cx="10136776" cy="3366563"/>
          </a:xfrm>
          <a:prstGeom prst="rect">
            <a:avLst/>
          </a:prstGeom>
          <a:noFill/>
        </p:spPr>
        <p:txBody>
          <a:bodyPr wrap="square">
            <a:spAutoFit/>
          </a:bodyPr>
          <a:lstStyle/>
          <a:p>
            <a:pPr>
              <a:lnSpc>
                <a:spcPct val="150000"/>
              </a:lnSpc>
            </a:pPr>
            <a:r>
              <a:rPr lang="vi-VN"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Nhiệm vụ: </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Sử dụng hàm SUMIF để tính tổng số tiền của mỗi khoản chi tiêu.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b="1" dirty="0">
                <a:solidFill>
                  <a:srgbClr val="EF387A"/>
                </a:solidFill>
                <a:effectLst/>
                <a:latin typeface="Times New Roman" panose="02020603050405020304" pitchFamily="18" charset="0"/>
                <a:ea typeface="Tahoma" panose="020B0604030504040204" pitchFamily="34" charset="0"/>
                <a:cs typeface="Times New Roman" panose="02020603050405020304" pitchFamily="18" charset="0"/>
              </a:rPr>
              <a:t>Hướng dẫn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a) Tính tổng số tiền của mỗi khoản chi trong trang tính </a:t>
            </a:r>
            <a:r>
              <a:rPr lang="vi-VN" b="1" i="1"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Chi tiêu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Mở tệp bảng tính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TaiChinhGiaDinh.xlsx</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chọn trang tính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Chi tiêu</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Tại ô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H2</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nhập công thức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=SUMIF($B$3:$B$10,F2,$D$3:$D$10)</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để tính tổng số tiền của khoản chi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Ở</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(Hình 11a.2).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Sao chép công thức trong ô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H2</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sang các ô từ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H3</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đến </a:t>
            </a:r>
            <a:r>
              <a:rPr lang="vi-VN"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H10 </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để tính tổng số tiền của mỗi khoản</a:t>
            </a:r>
            <a:r>
              <a:rPr lang="en-US"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chi còn lại.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Lưu tệp.</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7C70E327-6116-F1E4-CF1A-092F024F9606}"/>
              </a:ext>
            </a:extLst>
          </p:cNvPr>
          <p:cNvPicPr>
            <a:picLocks noChangeAspect="1"/>
          </p:cNvPicPr>
          <p:nvPr/>
        </p:nvPicPr>
        <p:blipFill>
          <a:blip r:embed="rId2"/>
          <a:stretch>
            <a:fillRect/>
          </a:stretch>
        </p:blipFill>
        <p:spPr>
          <a:xfrm>
            <a:off x="2403020" y="3850678"/>
            <a:ext cx="7919540" cy="2907173"/>
          </a:xfrm>
          <a:prstGeom prst="rect">
            <a:avLst/>
          </a:prstGeom>
        </p:spPr>
      </p:pic>
    </p:spTree>
    <p:extLst>
      <p:ext uri="{BB962C8B-B14F-4D97-AF65-F5344CB8AC3E}">
        <p14:creationId xmlns:p14="http://schemas.microsoft.com/office/powerpoint/2010/main" val="867610268"/>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7536614-3BA2-87DA-F163-B9B62402C52D}"/>
              </a:ext>
            </a:extLst>
          </p:cNvPr>
          <p:cNvSpPr txBox="1"/>
          <p:nvPr/>
        </p:nvSpPr>
        <p:spPr>
          <a:xfrm>
            <a:off x="447245" y="413068"/>
            <a:ext cx="6122189" cy="52322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p:spPr>
        <p:txBody>
          <a:bodyPr wrap="none" rtlCol="0">
            <a:spAutoFit/>
          </a:bodyPr>
          <a:lstStyle/>
          <a:p>
            <a:r>
              <a:rPr lang="en-US" sz="2800" b="1">
                <a:solidFill>
                  <a:schemeClr val="bg1"/>
                </a:solidFill>
                <a:latin typeface="Tahoma" panose="020B0604030504040204" pitchFamily="34" charset="0"/>
                <a:ea typeface="Tahoma" panose="020B0604030504040204" pitchFamily="34" charset="0"/>
                <a:cs typeface="Tahoma" panose="020B0604030504040204" pitchFamily="34" charset="0"/>
              </a:rPr>
              <a:t>Thực hành: Sử dụng hàm SUMIF </a:t>
            </a:r>
          </a:p>
        </p:txBody>
      </p:sp>
      <p:sp>
        <p:nvSpPr>
          <p:cNvPr id="4" name="TextBox 3">
            <a:extLst>
              <a:ext uri="{FF2B5EF4-FFF2-40B4-BE49-F238E27FC236}">
                <a16:creationId xmlns:a16="http://schemas.microsoft.com/office/drawing/2014/main" id="{D7B2BE62-2E4C-1A1B-60AB-250BE959160E}"/>
              </a:ext>
            </a:extLst>
          </p:cNvPr>
          <p:cNvSpPr txBox="1"/>
          <p:nvPr/>
        </p:nvSpPr>
        <p:spPr>
          <a:xfrm>
            <a:off x="1018903" y="936288"/>
            <a:ext cx="10310947" cy="2120068"/>
          </a:xfrm>
          <a:prstGeom prst="rect">
            <a:avLst/>
          </a:prstGeom>
          <a:noFill/>
        </p:spPr>
        <p:txBody>
          <a:bodyPr wrap="square">
            <a:spAutoFit/>
          </a:bodyPr>
          <a:lstStyle/>
          <a:p>
            <a:pPr>
              <a:lnSpc>
                <a:spcPct val="150000"/>
              </a:lnSpc>
            </a:pPr>
            <a:r>
              <a:rPr lang="vi-VN" sz="18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b) Tính tổng số tiền của mỗi khoản thu trong trang</a:t>
            </a:r>
            <a:r>
              <a:rPr lang="en-US" sz="18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r>
              <a:rPr lang="vi-VN" sz="1800" b="1" i="1"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tính </a:t>
            </a:r>
            <a:r>
              <a:rPr lang="vi-VN" sz="1800" b="1" i="1"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Thu nhập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Chọn trang tính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Thu nhập</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(Hình 11a.3).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Tại ô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H2</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nhập công thức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=SUMIF($B$3:$B$8,F2,$D$3:$D$8)</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để tính tổng tiền của khoản thu từ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Lương</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Sao chép công thức trong ô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H2</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sang các ô từ</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 H3</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đến </a:t>
            </a:r>
            <a:r>
              <a:rPr lang="vi-VN" sz="1800" dirty="0">
                <a:solidFill>
                  <a:srgbClr val="ED028C"/>
                </a:solidFill>
                <a:effectLst/>
                <a:latin typeface="Times New Roman" panose="02020603050405020304" pitchFamily="18" charset="0"/>
                <a:ea typeface="Tahoma" panose="020B0604030504040204" pitchFamily="34" charset="0"/>
                <a:cs typeface="Times New Roman" panose="02020603050405020304" pitchFamily="18" charset="0"/>
              </a:rPr>
              <a:t>H6 </a:t>
            </a: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để tính tổng tiền cho các khoản thu còn lại. </a:t>
            </a:r>
            <a:endParaRPr lang="vi-VN" dirty="0">
              <a:latin typeface="Times New Roman" panose="02020603050405020304" pitchFamily="18" charset="0"/>
              <a:ea typeface="Tahoma" panose="020B0604030504040204" pitchFamily="34" charset="0"/>
              <a:cs typeface="Times New Roman" panose="02020603050405020304" pitchFamily="18" charset="0"/>
            </a:endParaRPr>
          </a:p>
          <a:p>
            <a:pPr>
              <a:lnSpc>
                <a:spcPct val="150000"/>
              </a:lnSpc>
            </a:pPr>
            <a:r>
              <a:rPr lang="vi-VN" sz="1800" dirty="0">
                <a:solidFill>
                  <a:srgbClr val="231F20"/>
                </a:solidFill>
                <a:effectLst/>
                <a:latin typeface="Times New Roman" panose="02020603050405020304" pitchFamily="18" charset="0"/>
                <a:ea typeface="Tahoma" panose="020B0604030504040204" pitchFamily="34" charset="0"/>
                <a:cs typeface="Times New Roman" panose="02020603050405020304" pitchFamily="18" charset="0"/>
              </a:rPr>
              <a:t>– Lưu tệp</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B495072-2198-15B5-F3C8-0265F217A2DA}"/>
              </a:ext>
            </a:extLst>
          </p:cNvPr>
          <p:cNvPicPr>
            <a:picLocks noChangeAspect="1"/>
          </p:cNvPicPr>
          <p:nvPr/>
        </p:nvPicPr>
        <p:blipFill>
          <a:blip r:embed="rId2"/>
          <a:stretch>
            <a:fillRect/>
          </a:stretch>
        </p:blipFill>
        <p:spPr>
          <a:xfrm>
            <a:off x="2378030" y="3520899"/>
            <a:ext cx="8795067" cy="3052697"/>
          </a:xfrm>
          <a:prstGeom prst="rect">
            <a:avLst/>
          </a:prstGeom>
        </p:spPr>
      </p:pic>
    </p:spTree>
    <p:extLst>
      <p:ext uri="{BB962C8B-B14F-4D97-AF65-F5344CB8AC3E}">
        <p14:creationId xmlns:p14="http://schemas.microsoft.com/office/powerpoint/2010/main" val="2021426595"/>
      </p:ext>
    </p:extLst>
  </p:cSld>
  <p:clrMapOvr>
    <a:masterClrMapping/>
  </p:clrMapOvr>
  <p:transition spd="med">
    <p:pull/>
  </p:transition>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2283</TotalTime>
  <Words>1505</Words>
  <Application>Microsoft Office PowerPoint</Application>
  <PresentationFormat>Widescreen</PresentationFormat>
  <Paragraphs>87</Paragraphs>
  <Slides>19</Slides>
  <Notes>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Arial</vt:lpstr>
      <vt:lpstr>Grandview Display</vt:lpstr>
      <vt:lpstr>Tahoma</vt:lpstr>
      <vt:lpstr>Times New Roman</vt:lpstr>
      <vt:lpstr>UTM Avo</vt:lpstr>
      <vt:lpstr>DashVTI</vt:lpstr>
      <vt:lpstr>Office Theme</vt:lpstr>
      <vt:lpstr>4_Default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4</cp:revision>
  <dcterms:created xsi:type="dcterms:W3CDTF">2023-06-05T12:10:35Z</dcterms:created>
  <dcterms:modified xsi:type="dcterms:W3CDTF">2025-02-14T03:01:47Z</dcterms:modified>
</cp:coreProperties>
</file>