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580" r:id="rId3"/>
    <p:sldId id="286" r:id="rId4"/>
    <p:sldId id="559" r:id="rId5"/>
    <p:sldId id="3581" r:id="rId6"/>
    <p:sldId id="3493" r:id="rId7"/>
    <p:sldId id="3241" r:id="rId8"/>
    <p:sldId id="3540" r:id="rId9"/>
    <p:sldId id="3560" r:id="rId10"/>
    <p:sldId id="3577" r:id="rId11"/>
    <p:sldId id="3578" r:id="rId12"/>
    <p:sldId id="3562" r:id="rId13"/>
    <p:sldId id="3579" r:id="rId14"/>
    <p:sldId id="3242" r:id="rId15"/>
    <p:sldId id="3546" r:id="rId16"/>
    <p:sldId id="3565" r:id="rId17"/>
    <p:sldId id="3566" r:id="rId18"/>
    <p:sldId id="3567" r:id="rId19"/>
    <p:sldId id="3246" r:id="rId20"/>
    <p:sldId id="3488" r:id="rId21"/>
    <p:sldId id="3328" r:id="rId22"/>
    <p:sldId id="3572" r:id="rId23"/>
    <p:sldId id="3469" r:id="rId24"/>
    <p:sldId id="3470" r:id="rId25"/>
    <p:sldId id="3472" r:id="rId26"/>
    <p:sldId id="3574" r:id="rId27"/>
    <p:sldId id="3548" r:id="rId28"/>
    <p:sldId id="3575" r:id="rId29"/>
    <p:sldId id="3245" r:id="rId30"/>
    <p:sldId id="3559" r:id="rId31"/>
    <p:sldId id="3211" r:id="rId32"/>
    <p:sldId id="55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6" d="100"/>
          <a:sy n="56" d="100"/>
        </p:scale>
        <p:origin x="10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5C8A2E-BDC9-4B97-A504-D2E23815ADD4}" type="datetimeFigureOut">
              <a:rPr lang="en-GB" smtClean="0"/>
              <a:t>09/12/2024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29C8DF-D5B9-4327-BBCE-C8F72D8D49B4}" type="slidenum">
              <a:rPr lang="en-GB" smtClean="0"/>
              <a:t>‹#›</a:t>
            </a:fld>
            <a:endParaRPr lang="en-GB"/>
          </a:p>
        </p:txBody>
      </p:sp>
    </p:spTree>
    <p:extLst>
      <p:ext uri="{BB962C8B-B14F-4D97-AF65-F5344CB8AC3E}">
        <p14:creationId xmlns:p14="http://schemas.microsoft.com/office/powerpoint/2010/main" val="1026723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550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347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4557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8325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788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8562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08596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5232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3509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55335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61874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68675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36258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33295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CA96-CF6F-2428-4988-27F0532B1F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A5D0FAF-93D4-5CFF-241A-1B6071D00A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DF8E190-4520-AEE7-F162-B5615F751463}"/>
              </a:ext>
            </a:extLst>
          </p:cNvPr>
          <p:cNvSpPr>
            <a:spLocks noGrp="1"/>
          </p:cNvSpPr>
          <p:nvPr>
            <p:ph type="dt" sz="half" idx="10"/>
          </p:nvPr>
        </p:nvSpPr>
        <p:spPr/>
        <p:txBody>
          <a:bodyPr/>
          <a:lstStyle/>
          <a:p>
            <a:fld id="{0AC5E5B4-8AFA-48E1-8D12-21F93FE0D8FB}" type="datetimeFigureOut">
              <a:rPr lang="en-GB" smtClean="0"/>
              <a:t>09/12/2024</a:t>
            </a:fld>
            <a:endParaRPr lang="en-GB"/>
          </a:p>
        </p:txBody>
      </p:sp>
      <p:sp>
        <p:nvSpPr>
          <p:cNvPr id="5" name="Footer Placeholder 4">
            <a:extLst>
              <a:ext uri="{FF2B5EF4-FFF2-40B4-BE49-F238E27FC236}">
                <a16:creationId xmlns:a16="http://schemas.microsoft.com/office/drawing/2014/main" id="{4FA448D2-7083-5825-93F1-49F1802B5A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84BBEB-6370-6E1A-75DC-2DAF30BAA4F9}"/>
              </a:ext>
            </a:extLst>
          </p:cNvPr>
          <p:cNvSpPr>
            <a:spLocks noGrp="1"/>
          </p:cNvSpPr>
          <p:nvPr>
            <p:ph type="sldNum" sz="quarter" idx="12"/>
          </p:nvPr>
        </p:nvSpPr>
        <p:spPr/>
        <p:txBody>
          <a:bodyPr/>
          <a:lstStyle/>
          <a:p>
            <a:fld id="{DE72A674-CAD3-4CF7-A01B-25AA55B631D6}" type="slidenum">
              <a:rPr lang="en-GB" smtClean="0"/>
              <a:t>‹#›</a:t>
            </a:fld>
            <a:endParaRPr lang="en-GB"/>
          </a:p>
        </p:txBody>
      </p:sp>
    </p:spTree>
    <p:extLst>
      <p:ext uri="{BB962C8B-B14F-4D97-AF65-F5344CB8AC3E}">
        <p14:creationId xmlns:p14="http://schemas.microsoft.com/office/powerpoint/2010/main" val="1350341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3110-3727-DA98-34CE-F76D8A83563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5B5E07-8EF6-86DA-470C-E3E7A7A62F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6952BF-4773-C550-3202-AF7860ACF060}"/>
              </a:ext>
            </a:extLst>
          </p:cNvPr>
          <p:cNvSpPr>
            <a:spLocks noGrp="1"/>
          </p:cNvSpPr>
          <p:nvPr>
            <p:ph type="dt" sz="half" idx="10"/>
          </p:nvPr>
        </p:nvSpPr>
        <p:spPr/>
        <p:txBody>
          <a:bodyPr/>
          <a:lstStyle/>
          <a:p>
            <a:fld id="{0AC5E5B4-8AFA-48E1-8D12-21F93FE0D8FB}" type="datetimeFigureOut">
              <a:rPr lang="en-GB" smtClean="0"/>
              <a:t>09/12/2024</a:t>
            </a:fld>
            <a:endParaRPr lang="en-GB"/>
          </a:p>
        </p:txBody>
      </p:sp>
      <p:sp>
        <p:nvSpPr>
          <p:cNvPr id="5" name="Footer Placeholder 4">
            <a:extLst>
              <a:ext uri="{FF2B5EF4-FFF2-40B4-BE49-F238E27FC236}">
                <a16:creationId xmlns:a16="http://schemas.microsoft.com/office/drawing/2014/main" id="{94C58621-CEA9-506C-4FA9-0EC4D92A10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C90101-0D04-EB31-2970-2DC8A2E1B02E}"/>
              </a:ext>
            </a:extLst>
          </p:cNvPr>
          <p:cNvSpPr>
            <a:spLocks noGrp="1"/>
          </p:cNvSpPr>
          <p:nvPr>
            <p:ph type="sldNum" sz="quarter" idx="12"/>
          </p:nvPr>
        </p:nvSpPr>
        <p:spPr/>
        <p:txBody>
          <a:bodyPr/>
          <a:lstStyle/>
          <a:p>
            <a:fld id="{DE72A674-CAD3-4CF7-A01B-25AA55B631D6}" type="slidenum">
              <a:rPr lang="en-GB" smtClean="0"/>
              <a:t>‹#›</a:t>
            </a:fld>
            <a:endParaRPr lang="en-GB"/>
          </a:p>
        </p:txBody>
      </p:sp>
    </p:spTree>
    <p:extLst>
      <p:ext uri="{BB962C8B-B14F-4D97-AF65-F5344CB8AC3E}">
        <p14:creationId xmlns:p14="http://schemas.microsoft.com/office/powerpoint/2010/main" val="4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F27F74-06BF-7FAE-B837-FD1A5E3617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0EF13F-4624-8B3F-874C-C53353D480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36034-5954-A13D-7725-B13C1D48E662}"/>
              </a:ext>
            </a:extLst>
          </p:cNvPr>
          <p:cNvSpPr>
            <a:spLocks noGrp="1"/>
          </p:cNvSpPr>
          <p:nvPr>
            <p:ph type="dt" sz="half" idx="10"/>
          </p:nvPr>
        </p:nvSpPr>
        <p:spPr/>
        <p:txBody>
          <a:bodyPr/>
          <a:lstStyle/>
          <a:p>
            <a:fld id="{0AC5E5B4-8AFA-48E1-8D12-21F93FE0D8FB}" type="datetimeFigureOut">
              <a:rPr lang="en-GB" smtClean="0"/>
              <a:t>09/12/2024</a:t>
            </a:fld>
            <a:endParaRPr lang="en-GB"/>
          </a:p>
        </p:txBody>
      </p:sp>
      <p:sp>
        <p:nvSpPr>
          <p:cNvPr id="5" name="Footer Placeholder 4">
            <a:extLst>
              <a:ext uri="{FF2B5EF4-FFF2-40B4-BE49-F238E27FC236}">
                <a16:creationId xmlns:a16="http://schemas.microsoft.com/office/drawing/2014/main" id="{55BA09CB-C8CE-6F7B-775A-F89491C62E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0B56BA-732D-20FA-BD4C-8ECCCFAD1E80}"/>
              </a:ext>
            </a:extLst>
          </p:cNvPr>
          <p:cNvSpPr>
            <a:spLocks noGrp="1"/>
          </p:cNvSpPr>
          <p:nvPr>
            <p:ph type="sldNum" sz="quarter" idx="12"/>
          </p:nvPr>
        </p:nvSpPr>
        <p:spPr/>
        <p:txBody>
          <a:bodyPr/>
          <a:lstStyle/>
          <a:p>
            <a:fld id="{DE72A674-CAD3-4CF7-A01B-25AA55B631D6}" type="slidenum">
              <a:rPr lang="en-GB" smtClean="0"/>
              <a:t>‹#›</a:t>
            </a:fld>
            <a:endParaRPr lang="en-GB"/>
          </a:p>
        </p:txBody>
      </p:sp>
    </p:spTree>
    <p:extLst>
      <p:ext uri="{BB962C8B-B14F-4D97-AF65-F5344CB8AC3E}">
        <p14:creationId xmlns:p14="http://schemas.microsoft.com/office/powerpoint/2010/main" val="2658660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667006447"/>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9901333"/>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0B0E9-30D2-9F22-DD18-51F26F10F5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06B457-3EDA-9D46-D1D4-2842AFFCBB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75973A-D516-A7B2-AD23-BFA553CD2FEC}"/>
              </a:ext>
            </a:extLst>
          </p:cNvPr>
          <p:cNvSpPr>
            <a:spLocks noGrp="1"/>
          </p:cNvSpPr>
          <p:nvPr>
            <p:ph type="dt" sz="half" idx="10"/>
          </p:nvPr>
        </p:nvSpPr>
        <p:spPr/>
        <p:txBody>
          <a:bodyPr/>
          <a:lstStyle/>
          <a:p>
            <a:fld id="{0AC5E5B4-8AFA-48E1-8D12-21F93FE0D8FB}" type="datetimeFigureOut">
              <a:rPr lang="en-GB" smtClean="0"/>
              <a:t>09/12/2024</a:t>
            </a:fld>
            <a:endParaRPr lang="en-GB"/>
          </a:p>
        </p:txBody>
      </p:sp>
      <p:sp>
        <p:nvSpPr>
          <p:cNvPr id="5" name="Footer Placeholder 4">
            <a:extLst>
              <a:ext uri="{FF2B5EF4-FFF2-40B4-BE49-F238E27FC236}">
                <a16:creationId xmlns:a16="http://schemas.microsoft.com/office/drawing/2014/main" id="{E8CC3F8B-DFDE-7D07-BF5D-80394E9003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6FEA7-21FB-3C6A-DB5A-D4A29C2A13EC}"/>
              </a:ext>
            </a:extLst>
          </p:cNvPr>
          <p:cNvSpPr>
            <a:spLocks noGrp="1"/>
          </p:cNvSpPr>
          <p:nvPr>
            <p:ph type="sldNum" sz="quarter" idx="12"/>
          </p:nvPr>
        </p:nvSpPr>
        <p:spPr/>
        <p:txBody>
          <a:bodyPr/>
          <a:lstStyle/>
          <a:p>
            <a:fld id="{DE72A674-CAD3-4CF7-A01B-25AA55B631D6}" type="slidenum">
              <a:rPr lang="en-GB" smtClean="0"/>
              <a:t>‹#›</a:t>
            </a:fld>
            <a:endParaRPr lang="en-GB"/>
          </a:p>
        </p:txBody>
      </p:sp>
    </p:spTree>
    <p:extLst>
      <p:ext uri="{BB962C8B-B14F-4D97-AF65-F5344CB8AC3E}">
        <p14:creationId xmlns:p14="http://schemas.microsoft.com/office/powerpoint/2010/main" val="1212059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58CE3-56A0-275B-A2CB-61B977DFD6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B9959F3-066E-5A00-13C6-3BBC9F5377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94523A-CE9D-C75E-6AE5-B20A729F91BD}"/>
              </a:ext>
            </a:extLst>
          </p:cNvPr>
          <p:cNvSpPr>
            <a:spLocks noGrp="1"/>
          </p:cNvSpPr>
          <p:nvPr>
            <p:ph type="dt" sz="half" idx="10"/>
          </p:nvPr>
        </p:nvSpPr>
        <p:spPr/>
        <p:txBody>
          <a:bodyPr/>
          <a:lstStyle/>
          <a:p>
            <a:fld id="{0AC5E5B4-8AFA-48E1-8D12-21F93FE0D8FB}" type="datetimeFigureOut">
              <a:rPr lang="en-GB" smtClean="0"/>
              <a:t>09/12/2024</a:t>
            </a:fld>
            <a:endParaRPr lang="en-GB"/>
          </a:p>
        </p:txBody>
      </p:sp>
      <p:sp>
        <p:nvSpPr>
          <p:cNvPr id="5" name="Footer Placeholder 4">
            <a:extLst>
              <a:ext uri="{FF2B5EF4-FFF2-40B4-BE49-F238E27FC236}">
                <a16:creationId xmlns:a16="http://schemas.microsoft.com/office/drawing/2014/main" id="{D96192A1-77DD-507C-5F93-07E3F4B0E2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7B1D65-F81E-59A4-931F-2D783F00481B}"/>
              </a:ext>
            </a:extLst>
          </p:cNvPr>
          <p:cNvSpPr>
            <a:spLocks noGrp="1"/>
          </p:cNvSpPr>
          <p:nvPr>
            <p:ph type="sldNum" sz="quarter" idx="12"/>
          </p:nvPr>
        </p:nvSpPr>
        <p:spPr/>
        <p:txBody>
          <a:bodyPr/>
          <a:lstStyle/>
          <a:p>
            <a:fld id="{DE72A674-CAD3-4CF7-A01B-25AA55B631D6}" type="slidenum">
              <a:rPr lang="en-GB" smtClean="0"/>
              <a:t>‹#›</a:t>
            </a:fld>
            <a:endParaRPr lang="en-GB"/>
          </a:p>
        </p:txBody>
      </p:sp>
    </p:spTree>
    <p:extLst>
      <p:ext uri="{BB962C8B-B14F-4D97-AF65-F5344CB8AC3E}">
        <p14:creationId xmlns:p14="http://schemas.microsoft.com/office/powerpoint/2010/main" val="454538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D61AB-0BA3-DCCC-CD05-EADB188EE9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F62281-96B4-B0BE-75E6-4C8977BB27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F4D49D-BB50-EE9E-854D-A70DB9FC79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A11E19A-9B16-94E8-27A0-3C695B4D5750}"/>
              </a:ext>
            </a:extLst>
          </p:cNvPr>
          <p:cNvSpPr>
            <a:spLocks noGrp="1"/>
          </p:cNvSpPr>
          <p:nvPr>
            <p:ph type="dt" sz="half" idx="10"/>
          </p:nvPr>
        </p:nvSpPr>
        <p:spPr/>
        <p:txBody>
          <a:bodyPr/>
          <a:lstStyle/>
          <a:p>
            <a:fld id="{0AC5E5B4-8AFA-48E1-8D12-21F93FE0D8FB}" type="datetimeFigureOut">
              <a:rPr lang="en-GB" smtClean="0"/>
              <a:t>09/12/2024</a:t>
            </a:fld>
            <a:endParaRPr lang="en-GB"/>
          </a:p>
        </p:txBody>
      </p:sp>
      <p:sp>
        <p:nvSpPr>
          <p:cNvPr id="6" name="Footer Placeholder 5">
            <a:extLst>
              <a:ext uri="{FF2B5EF4-FFF2-40B4-BE49-F238E27FC236}">
                <a16:creationId xmlns:a16="http://schemas.microsoft.com/office/drawing/2014/main" id="{BB167174-BCBA-3658-0ABD-3492CC0957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297B8E-8C1C-1021-C834-296DE8D8CAA3}"/>
              </a:ext>
            </a:extLst>
          </p:cNvPr>
          <p:cNvSpPr>
            <a:spLocks noGrp="1"/>
          </p:cNvSpPr>
          <p:nvPr>
            <p:ph type="sldNum" sz="quarter" idx="12"/>
          </p:nvPr>
        </p:nvSpPr>
        <p:spPr/>
        <p:txBody>
          <a:bodyPr/>
          <a:lstStyle/>
          <a:p>
            <a:fld id="{DE72A674-CAD3-4CF7-A01B-25AA55B631D6}" type="slidenum">
              <a:rPr lang="en-GB" smtClean="0"/>
              <a:t>‹#›</a:t>
            </a:fld>
            <a:endParaRPr lang="en-GB"/>
          </a:p>
        </p:txBody>
      </p:sp>
    </p:spTree>
    <p:extLst>
      <p:ext uri="{BB962C8B-B14F-4D97-AF65-F5344CB8AC3E}">
        <p14:creationId xmlns:p14="http://schemas.microsoft.com/office/powerpoint/2010/main" val="407000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A23C4-5DCD-46A8-30EC-7D6DF17153C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106684-EF0E-9BDD-B050-0D17C948D9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9D6C11-32BB-040C-B751-56F0F3AD83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583A8E0-1E26-78C1-C530-DFDDE7D5D2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C8C1D-37F3-C38B-F750-F9BF6EAB1C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FBADDE7-D338-DA52-78AB-05CC7030BA67}"/>
              </a:ext>
            </a:extLst>
          </p:cNvPr>
          <p:cNvSpPr>
            <a:spLocks noGrp="1"/>
          </p:cNvSpPr>
          <p:nvPr>
            <p:ph type="dt" sz="half" idx="10"/>
          </p:nvPr>
        </p:nvSpPr>
        <p:spPr/>
        <p:txBody>
          <a:bodyPr/>
          <a:lstStyle/>
          <a:p>
            <a:fld id="{0AC5E5B4-8AFA-48E1-8D12-21F93FE0D8FB}" type="datetimeFigureOut">
              <a:rPr lang="en-GB" smtClean="0"/>
              <a:t>09/12/2024</a:t>
            </a:fld>
            <a:endParaRPr lang="en-GB"/>
          </a:p>
        </p:txBody>
      </p:sp>
      <p:sp>
        <p:nvSpPr>
          <p:cNvPr id="8" name="Footer Placeholder 7">
            <a:extLst>
              <a:ext uri="{FF2B5EF4-FFF2-40B4-BE49-F238E27FC236}">
                <a16:creationId xmlns:a16="http://schemas.microsoft.com/office/drawing/2014/main" id="{A933CC2E-EF0C-45DE-093B-9542E4E99A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617AABF-8F20-B3F8-3398-B7EB7328A062}"/>
              </a:ext>
            </a:extLst>
          </p:cNvPr>
          <p:cNvSpPr>
            <a:spLocks noGrp="1"/>
          </p:cNvSpPr>
          <p:nvPr>
            <p:ph type="sldNum" sz="quarter" idx="12"/>
          </p:nvPr>
        </p:nvSpPr>
        <p:spPr/>
        <p:txBody>
          <a:bodyPr/>
          <a:lstStyle/>
          <a:p>
            <a:fld id="{DE72A674-CAD3-4CF7-A01B-25AA55B631D6}" type="slidenum">
              <a:rPr lang="en-GB" smtClean="0"/>
              <a:t>‹#›</a:t>
            </a:fld>
            <a:endParaRPr lang="en-GB"/>
          </a:p>
        </p:txBody>
      </p:sp>
    </p:spTree>
    <p:extLst>
      <p:ext uri="{BB962C8B-B14F-4D97-AF65-F5344CB8AC3E}">
        <p14:creationId xmlns:p14="http://schemas.microsoft.com/office/powerpoint/2010/main" val="2728054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00D37-638E-9920-B2CB-EB35A598F96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037747-B284-1BD7-672D-7BF0C7E2757B}"/>
              </a:ext>
            </a:extLst>
          </p:cNvPr>
          <p:cNvSpPr>
            <a:spLocks noGrp="1"/>
          </p:cNvSpPr>
          <p:nvPr>
            <p:ph type="dt" sz="half" idx="10"/>
          </p:nvPr>
        </p:nvSpPr>
        <p:spPr/>
        <p:txBody>
          <a:bodyPr/>
          <a:lstStyle/>
          <a:p>
            <a:fld id="{0AC5E5B4-8AFA-48E1-8D12-21F93FE0D8FB}" type="datetimeFigureOut">
              <a:rPr lang="en-GB" smtClean="0"/>
              <a:t>09/12/2024</a:t>
            </a:fld>
            <a:endParaRPr lang="en-GB"/>
          </a:p>
        </p:txBody>
      </p:sp>
      <p:sp>
        <p:nvSpPr>
          <p:cNvPr id="4" name="Footer Placeholder 3">
            <a:extLst>
              <a:ext uri="{FF2B5EF4-FFF2-40B4-BE49-F238E27FC236}">
                <a16:creationId xmlns:a16="http://schemas.microsoft.com/office/drawing/2014/main" id="{EB62810F-5839-F3DE-90A8-FEE5F18CD40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7640B0B-4401-5755-E5D4-43C9E37D0B26}"/>
              </a:ext>
            </a:extLst>
          </p:cNvPr>
          <p:cNvSpPr>
            <a:spLocks noGrp="1"/>
          </p:cNvSpPr>
          <p:nvPr>
            <p:ph type="sldNum" sz="quarter" idx="12"/>
          </p:nvPr>
        </p:nvSpPr>
        <p:spPr/>
        <p:txBody>
          <a:bodyPr/>
          <a:lstStyle/>
          <a:p>
            <a:fld id="{DE72A674-CAD3-4CF7-A01B-25AA55B631D6}" type="slidenum">
              <a:rPr lang="en-GB" smtClean="0"/>
              <a:t>‹#›</a:t>
            </a:fld>
            <a:endParaRPr lang="en-GB"/>
          </a:p>
        </p:txBody>
      </p:sp>
    </p:spTree>
    <p:extLst>
      <p:ext uri="{BB962C8B-B14F-4D97-AF65-F5344CB8AC3E}">
        <p14:creationId xmlns:p14="http://schemas.microsoft.com/office/powerpoint/2010/main" val="15612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624B2-D2A5-DD4E-5062-C3098B526748}"/>
              </a:ext>
            </a:extLst>
          </p:cNvPr>
          <p:cNvSpPr>
            <a:spLocks noGrp="1"/>
          </p:cNvSpPr>
          <p:nvPr>
            <p:ph type="dt" sz="half" idx="10"/>
          </p:nvPr>
        </p:nvSpPr>
        <p:spPr/>
        <p:txBody>
          <a:bodyPr/>
          <a:lstStyle/>
          <a:p>
            <a:fld id="{0AC5E5B4-8AFA-48E1-8D12-21F93FE0D8FB}" type="datetimeFigureOut">
              <a:rPr lang="en-GB" smtClean="0"/>
              <a:t>09/12/2024</a:t>
            </a:fld>
            <a:endParaRPr lang="en-GB"/>
          </a:p>
        </p:txBody>
      </p:sp>
      <p:sp>
        <p:nvSpPr>
          <p:cNvPr id="3" name="Footer Placeholder 2">
            <a:extLst>
              <a:ext uri="{FF2B5EF4-FFF2-40B4-BE49-F238E27FC236}">
                <a16:creationId xmlns:a16="http://schemas.microsoft.com/office/drawing/2014/main" id="{6DBA871E-BFA8-B5BC-E156-9E6E24E9CB0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5F24E1-6B9C-D968-B833-D88FBC1EC552}"/>
              </a:ext>
            </a:extLst>
          </p:cNvPr>
          <p:cNvSpPr>
            <a:spLocks noGrp="1"/>
          </p:cNvSpPr>
          <p:nvPr>
            <p:ph type="sldNum" sz="quarter" idx="12"/>
          </p:nvPr>
        </p:nvSpPr>
        <p:spPr/>
        <p:txBody>
          <a:bodyPr/>
          <a:lstStyle/>
          <a:p>
            <a:fld id="{DE72A674-CAD3-4CF7-A01B-25AA55B631D6}" type="slidenum">
              <a:rPr lang="en-GB" smtClean="0"/>
              <a:t>‹#›</a:t>
            </a:fld>
            <a:endParaRPr lang="en-GB"/>
          </a:p>
        </p:txBody>
      </p:sp>
    </p:spTree>
    <p:extLst>
      <p:ext uri="{BB962C8B-B14F-4D97-AF65-F5344CB8AC3E}">
        <p14:creationId xmlns:p14="http://schemas.microsoft.com/office/powerpoint/2010/main" val="3021270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0F123-DDEC-1CE6-109D-8F4BE50310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C767883-78EF-A12E-7AA7-782ACFF6F1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6EEB2A1-6193-351F-04F8-72441AA9FD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F9507C-F1E0-6913-7E8E-543F26E8D04B}"/>
              </a:ext>
            </a:extLst>
          </p:cNvPr>
          <p:cNvSpPr>
            <a:spLocks noGrp="1"/>
          </p:cNvSpPr>
          <p:nvPr>
            <p:ph type="dt" sz="half" idx="10"/>
          </p:nvPr>
        </p:nvSpPr>
        <p:spPr/>
        <p:txBody>
          <a:bodyPr/>
          <a:lstStyle/>
          <a:p>
            <a:fld id="{0AC5E5B4-8AFA-48E1-8D12-21F93FE0D8FB}" type="datetimeFigureOut">
              <a:rPr lang="en-GB" smtClean="0"/>
              <a:t>09/12/2024</a:t>
            </a:fld>
            <a:endParaRPr lang="en-GB"/>
          </a:p>
        </p:txBody>
      </p:sp>
      <p:sp>
        <p:nvSpPr>
          <p:cNvPr id="6" name="Footer Placeholder 5">
            <a:extLst>
              <a:ext uri="{FF2B5EF4-FFF2-40B4-BE49-F238E27FC236}">
                <a16:creationId xmlns:a16="http://schemas.microsoft.com/office/drawing/2014/main" id="{CF44347A-CB45-2329-F244-FB2D3675C7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94DA9A-BD33-042E-D183-E354238D43C2}"/>
              </a:ext>
            </a:extLst>
          </p:cNvPr>
          <p:cNvSpPr>
            <a:spLocks noGrp="1"/>
          </p:cNvSpPr>
          <p:nvPr>
            <p:ph type="sldNum" sz="quarter" idx="12"/>
          </p:nvPr>
        </p:nvSpPr>
        <p:spPr/>
        <p:txBody>
          <a:bodyPr/>
          <a:lstStyle/>
          <a:p>
            <a:fld id="{DE72A674-CAD3-4CF7-A01B-25AA55B631D6}" type="slidenum">
              <a:rPr lang="en-GB" smtClean="0"/>
              <a:t>‹#›</a:t>
            </a:fld>
            <a:endParaRPr lang="en-GB"/>
          </a:p>
        </p:txBody>
      </p:sp>
    </p:spTree>
    <p:extLst>
      <p:ext uri="{BB962C8B-B14F-4D97-AF65-F5344CB8AC3E}">
        <p14:creationId xmlns:p14="http://schemas.microsoft.com/office/powerpoint/2010/main" val="76104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54772-5B31-2737-4DDC-FA3B1FE1F6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415BE8-4229-9CFD-1CDE-82ED72AB59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64E467-D81E-C3F6-52EA-92FDEEE871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F6F63F-ED59-B48A-BFEF-3565D9B08785}"/>
              </a:ext>
            </a:extLst>
          </p:cNvPr>
          <p:cNvSpPr>
            <a:spLocks noGrp="1"/>
          </p:cNvSpPr>
          <p:nvPr>
            <p:ph type="dt" sz="half" idx="10"/>
          </p:nvPr>
        </p:nvSpPr>
        <p:spPr/>
        <p:txBody>
          <a:bodyPr/>
          <a:lstStyle/>
          <a:p>
            <a:fld id="{0AC5E5B4-8AFA-48E1-8D12-21F93FE0D8FB}" type="datetimeFigureOut">
              <a:rPr lang="en-GB" smtClean="0"/>
              <a:t>09/12/2024</a:t>
            </a:fld>
            <a:endParaRPr lang="en-GB"/>
          </a:p>
        </p:txBody>
      </p:sp>
      <p:sp>
        <p:nvSpPr>
          <p:cNvPr id="6" name="Footer Placeholder 5">
            <a:extLst>
              <a:ext uri="{FF2B5EF4-FFF2-40B4-BE49-F238E27FC236}">
                <a16:creationId xmlns:a16="http://schemas.microsoft.com/office/drawing/2014/main" id="{18F4CF50-2F27-BCBB-FA62-8F591F9C59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5F562E-CB3C-9A6C-3520-825349B3C322}"/>
              </a:ext>
            </a:extLst>
          </p:cNvPr>
          <p:cNvSpPr>
            <a:spLocks noGrp="1"/>
          </p:cNvSpPr>
          <p:nvPr>
            <p:ph type="sldNum" sz="quarter" idx="12"/>
          </p:nvPr>
        </p:nvSpPr>
        <p:spPr/>
        <p:txBody>
          <a:bodyPr/>
          <a:lstStyle/>
          <a:p>
            <a:fld id="{DE72A674-CAD3-4CF7-A01B-25AA55B631D6}" type="slidenum">
              <a:rPr lang="en-GB" smtClean="0"/>
              <a:t>‹#›</a:t>
            </a:fld>
            <a:endParaRPr lang="en-GB"/>
          </a:p>
        </p:txBody>
      </p:sp>
    </p:spTree>
    <p:extLst>
      <p:ext uri="{BB962C8B-B14F-4D97-AF65-F5344CB8AC3E}">
        <p14:creationId xmlns:p14="http://schemas.microsoft.com/office/powerpoint/2010/main" val="346348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2EC07E-29DB-928F-A779-3016976773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3522C2-001E-7467-2EB1-FD971DCEB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279FE9-D8D4-E99C-FB43-A55BA4F9DE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C5E5B4-8AFA-48E1-8D12-21F93FE0D8FB}" type="datetimeFigureOut">
              <a:rPr lang="en-GB" smtClean="0"/>
              <a:t>09/12/2024</a:t>
            </a:fld>
            <a:endParaRPr lang="en-GB"/>
          </a:p>
        </p:txBody>
      </p:sp>
      <p:sp>
        <p:nvSpPr>
          <p:cNvPr id="5" name="Footer Placeholder 4">
            <a:extLst>
              <a:ext uri="{FF2B5EF4-FFF2-40B4-BE49-F238E27FC236}">
                <a16:creationId xmlns:a16="http://schemas.microsoft.com/office/drawing/2014/main" id="{209CCACE-F1E4-D633-56DA-B1F91E37CB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C128CF1-EE31-9881-95D2-0AF5DA7AB6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E72A674-CAD3-4CF7-A01B-25AA55B631D6}" type="slidenum">
              <a:rPr lang="en-GB" smtClean="0"/>
              <a:t>‹#›</a:t>
            </a:fld>
            <a:endParaRPr lang="en-GB"/>
          </a:p>
        </p:txBody>
      </p:sp>
    </p:spTree>
    <p:extLst>
      <p:ext uri="{BB962C8B-B14F-4D97-AF65-F5344CB8AC3E}">
        <p14:creationId xmlns:p14="http://schemas.microsoft.com/office/powerpoint/2010/main" val="2167455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jfif"/></Relationships>
</file>

<file path=ppt/slides/_rels/slide25.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c/ForlangWorld" TargetMode="External"/><Relationship Id="rId2" Type="http://schemas.openxmlformats.org/officeDocument/2006/relationships/hyperlink" Target="https://forlangworld.blogspot.com/" TargetMode="External"/><Relationship Id="rId1" Type="http://schemas.openxmlformats.org/officeDocument/2006/relationships/slideLayout" Target="../slideLayouts/slideLayout7.xml"/><Relationship Id="rId6" Type="http://schemas.openxmlformats.org/officeDocument/2006/relationships/hyperlink" Target="https://nhattruongtqb.violet.vn/entry/tin-hoc-6789-online-kntt-13883740.html" TargetMode="External"/><Relationship Id="rId5" Type="http://schemas.openxmlformats.org/officeDocument/2006/relationships/hyperlink" Target="https://sunrise1582.violet.vn/entry/tin-hoc-9-online-kntt-13875729.html" TargetMode="External"/><Relationship Id="rId4" Type="http://schemas.openxmlformats.org/officeDocument/2006/relationships/hyperlink" Target="https://www.facebook.com/emvuiemhoc"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EE8D5-316F-A114-6545-A7A832B826E7}"/>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B70135A-2DEF-94AB-D041-8DC2902425DC}"/>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455543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169114" y="1023259"/>
            <a:ext cx="4139996"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ctr">
              <a:defRPr/>
            </a:pPr>
            <a:r>
              <a:rPr lang="en-US" sz="3200" dirty="0" err="1">
                <a:solidFill>
                  <a:srgbClr val="FF0000"/>
                </a:solidFill>
                <a:latin typeface="Times New Roman" panose="02020603050405020304" pitchFamily="18" charset="0"/>
                <a:cs typeface="Times New Roman" panose="02020603050405020304" pitchFamily="18" charset="0"/>
              </a:rPr>
              <a:t>Nghiên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cứu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309110" y="1021656"/>
            <a:ext cx="7187993"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lvl="0" algn="ctr" defTabSz="342900" eaLnBrk="1" fontAlgn="auto" hangingPunct="1">
              <a:spcBef>
                <a:spcPts val="0"/>
              </a:spcBef>
              <a:spcAft>
                <a:spcPts val="0"/>
              </a:spcAft>
              <a:defRPr/>
            </a:pPr>
            <a:r>
              <a:rPr lang="en-US" sz="3200" dirty="0" err="1">
                <a:solidFill>
                  <a:srgbClr val="000000"/>
                </a:solidFill>
                <a:latin typeface="Times New Roman" panose="02020603050405020304" pitchFamily="18" charset="0"/>
                <a:cs typeface="Times New Roman" panose="02020603050405020304" pitchFamily="18" charset="0"/>
              </a:rPr>
              <a:t>Hàm</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Countif</a:t>
            </a:r>
            <a:endParaRPr lang="vi-VN" sz="3200" dirty="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3872149107"/>
              </p:ext>
            </p:extLst>
          </p:nvPr>
        </p:nvGraphicFramePr>
        <p:xfrm>
          <a:off x="169115" y="1547742"/>
          <a:ext cx="11327988" cy="4045440"/>
        </p:xfrm>
        <a:graphic>
          <a:graphicData uri="http://schemas.openxmlformats.org/drawingml/2006/table">
            <a:tbl>
              <a:tblPr firstRow="1" bandRow="1">
                <a:tableStyleId>{F5AB1C69-6EDB-4FF4-983F-18BD219EF322}</a:tableStyleId>
              </a:tblPr>
              <a:tblGrid>
                <a:gridCol w="4139994">
                  <a:extLst>
                    <a:ext uri="{9D8B030D-6E8A-4147-A177-3AD203B41FA5}">
                      <a16:colId xmlns:a16="http://schemas.microsoft.com/office/drawing/2014/main" val="795175101"/>
                    </a:ext>
                  </a:extLst>
                </a:gridCol>
                <a:gridCol w="7187994">
                  <a:extLst>
                    <a:ext uri="{9D8B030D-6E8A-4147-A177-3AD203B41FA5}">
                      <a16:colId xmlns:a16="http://schemas.microsoft.com/office/drawing/2014/main" val="2517340449"/>
                    </a:ext>
                  </a:extLst>
                </a:gridCol>
              </a:tblGrid>
              <a:tr h="370840">
                <a:tc>
                  <a:txBody>
                    <a:bodyPr/>
                    <a:lstStyle/>
                    <a:p>
                      <a:pPr algn="just">
                        <a:lnSpc>
                          <a:spcPct val="100000"/>
                        </a:lnSpc>
                        <a:spcAft>
                          <a:spcPts val="0"/>
                        </a:spcAft>
                      </a:pP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Em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hãy</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trình</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bày</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công</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thức</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chung</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COUNTIF?</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alt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Công thức chung của COUNTIF là: =COUNTIF(</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range</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criteria</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p>
                    <a:p>
                      <a:pPr algn="just"/>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Trong đó, ý nghĩa của các tham số như sau: </a:t>
                      </a:r>
                    </a:p>
                    <a:p>
                      <a:pPr algn="just"/>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ange</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phạm vi chứa các ô tính cần kiểm tra để đếm. </a:t>
                      </a:r>
                    </a:p>
                    <a:p>
                      <a:pPr algn="just"/>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riteria</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điều kiện kiểm tra các ô tính trong phạm vi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range</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653359"/>
                  </a:ext>
                </a:extLst>
              </a:tr>
            </a:tbl>
          </a:graphicData>
        </a:graphic>
      </p:graphicFrame>
      <p:sp>
        <p:nvSpPr>
          <p:cNvPr id="2" name="Rectangle 1">
            <a:extLst>
              <a:ext uri="{FF2B5EF4-FFF2-40B4-BE49-F238E27FC236}">
                <a16:creationId xmlns:a16="http://schemas.microsoft.com/office/drawing/2014/main" id="{E8AA02C9-4DFC-44EB-4B2B-24FE8712BC21}"/>
              </a:ext>
            </a:extLst>
          </p:cNvPr>
          <p:cNvSpPr/>
          <p:nvPr/>
        </p:nvSpPr>
        <p:spPr>
          <a:xfrm>
            <a:off x="4309110" y="1621865"/>
            <a:ext cx="7111794" cy="3971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F7792A5-D8FF-8891-9DF6-5EE211489606}"/>
              </a:ext>
            </a:extLst>
          </p:cNvPr>
          <p:cNvSpPr txBox="1">
            <a:spLocks noChangeArrowheads="1"/>
          </p:cNvSpPr>
          <p:nvPr/>
        </p:nvSpPr>
        <p:spPr bwMode="auto">
          <a:xfrm>
            <a:off x="169114" y="304800"/>
            <a:ext cx="103883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FF0000"/>
                </a:solidFill>
                <a:latin typeface="Times New Roman" panose="02020603050405020304" pitchFamily="18" charset="0"/>
                <a:cs typeface="Times New Roman" panose="02020603050405020304" pitchFamily="18" charset="0"/>
              </a:rPr>
              <a:t>1. </a:t>
            </a:r>
            <a:r>
              <a:rPr lang="en-US" altLang="en-US" sz="3200" b="1" dirty="0" err="1">
                <a:solidFill>
                  <a:srgbClr val="FF0000"/>
                </a:solidFill>
                <a:latin typeface="Times New Roman" panose="02020603050405020304" pitchFamily="18" charset="0"/>
                <a:cs typeface="Times New Roman" panose="02020603050405020304" pitchFamily="18" charset="0"/>
              </a:rPr>
              <a:t>Hàm</a:t>
            </a:r>
            <a:r>
              <a:rPr lang="en-US" altLang="en-US" sz="3200" b="1" dirty="0">
                <a:solidFill>
                  <a:srgbClr val="FF0000"/>
                </a:solidFill>
                <a:latin typeface="Times New Roman" panose="02020603050405020304" pitchFamily="18" charset="0"/>
                <a:cs typeface="Times New Roman" panose="02020603050405020304" pitchFamily="18" charset="0"/>
              </a:rPr>
              <a:t> COUNTIF.</a:t>
            </a:r>
          </a:p>
        </p:txBody>
      </p:sp>
      <p:pic>
        <p:nvPicPr>
          <p:cNvPr id="5" name="Picture 5">
            <a:extLst>
              <a:ext uri="{FF2B5EF4-FFF2-40B4-BE49-F238E27FC236}">
                <a16:creationId xmlns:a16="http://schemas.microsoft.com/office/drawing/2014/main" id="{D36BA527-9B0D-69FE-86B3-D6AE482AB6B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69114" y="3880206"/>
            <a:ext cx="3352800" cy="1602384"/>
          </a:xfrm>
          <a:prstGeom prst="rect">
            <a:avLst/>
          </a:prstGeom>
        </p:spPr>
      </p:pic>
    </p:spTree>
    <p:extLst>
      <p:ext uri="{BB962C8B-B14F-4D97-AF65-F5344CB8AC3E}">
        <p14:creationId xmlns:p14="http://schemas.microsoft.com/office/powerpoint/2010/main" val="276883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93905" y="923491"/>
            <a:ext cx="4139996"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ctr">
              <a:defRPr/>
            </a:pP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Nghiên</a:t>
            </a:r>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cứu</a:t>
            </a:r>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và</a:t>
            </a:r>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thảo</a:t>
            </a:r>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luận</a:t>
            </a:r>
            <a:endParaRPr lang="vi-VN" sz="3200" dirty="0">
              <a:solidFill>
                <a:srgbClr val="FF0000"/>
              </a:solidFill>
              <a:highlight>
                <a:srgbClr val="FFFF00"/>
              </a:highligh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533901" y="921888"/>
            <a:ext cx="7187993"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lvl="0" algn="ctr" defTabSz="342900" eaLnBrk="1" fontAlgn="auto" hangingPunct="1">
              <a:spcBef>
                <a:spcPts val="0"/>
              </a:spcBef>
              <a:spcAft>
                <a:spcPts val="0"/>
              </a:spcAft>
              <a:defRPr/>
            </a:pPr>
            <a:r>
              <a:rPr lang="en-US" sz="3200" dirty="0" err="1">
                <a:solidFill>
                  <a:srgbClr val="000000"/>
                </a:solidFill>
                <a:highlight>
                  <a:srgbClr val="FFFF00"/>
                </a:highlight>
                <a:latin typeface="Times New Roman" panose="02020603050405020304" pitchFamily="18" charset="0"/>
                <a:cs typeface="Times New Roman" panose="02020603050405020304" pitchFamily="18" charset="0"/>
              </a:rPr>
              <a:t>Hàm</a:t>
            </a:r>
            <a:r>
              <a:rPr lang="en-US" sz="3200" dirty="0">
                <a:solidFill>
                  <a:srgbClr val="00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000000"/>
                </a:solidFill>
                <a:highlight>
                  <a:srgbClr val="FFFF00"/>
                </a:highlight>
                <a:latin typeface="Times New Roman" panose="02020603050405020304" pitchFamily="18" charset="0"/>
                <a:cs typeface="Times New Roman" panose="02020603050405020304" pitchFamily="18" charset="0"/>
              </a:rPr>
              <a:t>Countif</a:t>
            </a:r>
            <a:endParaRPr lang="vi-VN" sz="3200" dirty="0">
              <a:solidFill>
                <a:srgbClr val="000000"/>
              </a:solidFill>
              <a:highlight>
                <a:srgbClr val="FFFF00"/>
              </a:highlight>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1734548862"/>
              </p:ext>
            </p:extLst>
          </p:nvPr>
        </p:nvGraphicFramePr>
        <p:xfrm>
          <a:off x="393906" y="1447974"/>
          <a:ext cx="11327988" cy="1607040"/>
        </p:xfrm>
        <a:graphic>
          <a:graphicData uri="http://schemas.openxmlformats.org/drawingml/2006/table">
            <a:tbl>
              <a:tblPr firstRow="1" bandRow="1">
                <a:tableStyleId>{F5AB1C69-6EDB-4FF4-983F-18BD219EF322}</a:tableStyleId>
              </a:tblPr>
              <a:tblGrid>
                <a:gridCol w="4139994">
                  <a:extLst>
                    <a:ext uri="{9D8B030D-6E8A-4147-A177-3AD203B41FA5}">
                      <a16:colId xmlns:a16="http://schemas.microsoft.com/office/drawing/2014/main" val="795175101"/>
                    </a:ext>
                  </a:extLst>
                </a:gridCol>
                <a:gridCol w="7187994">
                  <a:extLst>
                    <a:ext uri="{9D8B030D-6E8A-4147-A177-3AD203B41FA5}">
                      <a16:colId xmlns:a16="http://schemas.microsoft.com/office/drawing/2014/main" val="2517340449"/>
                    </a:ext>
                  </a:extLst>
                </a:gridCol>
              </a:tblGrid>
              <a:tr h="370840">
                <a:tc>
                  <a:txBody>
                    <a:bodyPr/>
                    <a:lstStyle/>
                    <a:p>
                      <a:pPr algn="just">
                        <a:lnSpc>
                          <a:spcPct val="100000"/>
                        </a:lnSpc>
                        <a:spcAft>
                          <a:spcPts val="0"/>
                        </a:spcAft>
                      </a:pP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Em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hãy</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trình</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bày</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chức</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năng</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COUNTIF?</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alt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Hàm COUNTIF đếm số ô tính trong vùng dữ liệu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range</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thoả</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mãn điều kiện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criteria</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653359"/>
                  </a:ext>
                </a:extLst>
              </a:tr>
            </a:tbl>
          </a:graphicData>
        </a:graphic>
      </p:graphicFrame>
      <p:sp>
        <p:nvSpPr>
          <p:cNvPr id="2" name="Rectangle 1">
            <a:extLst>
              <a:ext uri="{FF2B5EF4-FFF2-40B4-BE49-F238E27FC236}">
                <a16:creationId xmlns:a16="http://schemas.microsoft.com/office/drawing/2014/main" id="{E8AA02C9-4DFC-44EB-4B2B-24FE8712BC21}"/>
              </a:ext>
            </a:extLst>
          </p:cNvPr>
          <p:cNvSpPr/>
          <p:nvPr/>
        </p:nvSpPr>
        <p:spPr>
          <a:xfrm>
            <a:off x="4533901" y="1525962"/>
            <a:ext cx="7111794" cy="14510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F7792A5-D8FF-8891-9DF6-5EE211489606}"/>
              </a:ext>
            </a:extLst>
          </p:cNvPr>
          <p:cNvSpPr txBox="1">
            <a:spLocks noChangeArrowheads="1"/>
          </p:cNvSpPr>
          <p:nvPr/>
        </p:nvSpPr>
        <p:spPr bwMode="auto">
          <a:xfrm>
            <a:off x="237694" y="253899"/>
            <a:ext cx="103883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FF0000"/>
                </a:solidFill>
                <a:latin typeface="Times New Roman" panose="02020603050405020304" pitchFamily="18" charset="0"/>
                <a:cs typeface="Times New Roman" panose="02020603050405020304" pitchFamily="18" charset="0"/>
              </a:rPr>
              <a:t>1. </a:t>
            </a:r>
            <a:r>
              <a:rPr lang="en-US" altLang="en-US" sz="3200" b="1" dirty="0" err="1">
                <a:solidFill>
                  <a:srgbClr val="FF0000"/>
                </a:solidFill>
                <a:latin typeface="Times New Roman" panose="02020603050405020304" pitchFamily="18" charset="0"/>
                <a:cs typeface="Times New Roman" panose="02020603050405020304" pitchFamily="18" charset="0"/>
              </a:rPr>
              <a:t>Hàm</a:t>
            </a:r>
            <a:r>
              <a:rPr lang="en-US" altLang="en-US" sz="3200" b="1" dirty="0">
                <a:solidFill>
                  <a:srgbClr val="FF0000"/>
                </a:solidFill>
                <a:latin typeface="Times New Roman" panose="02020603050405020304" pitchFamily="18" charset="0"/>
                <a:cs typeface="Times New Roman" panose="02020603050405020304" pitchFamily="18" charset="0"/>
              </a:rPr>
              <a:t> COUNTIF.</a:t>
            </a:r>
          </a:p>
        </p:txBody>
      </p:sp>
      <p:pic>
        <p:nvPicPr>
          <p:cNvPr id="5" name="Picture 5">
            <a:extLst>
              <a:ext uri="{FF2B5EF4-FFF2-40B4-BE49-F238E27FC236}">
                <a16:creationId xmlns:a16="http://schemas.microsoft.com/office/drawing/2014/main" id="{D36BA527-9B0D-69FE-86B3-D6AE482AB6B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7200" y="4416942"/>
            <a:ext cx="2286000" cy="1602384"/>
          </a:xfrm>
          <a:prstGeom prst="rect">
            <a:avLst/>
          </a:prstGeom>
        </p:spPr>
      </p:pic>
      <p:pic>
        <p:nvPicPr>
          <p:cNvPr id="3" name="Picture 4">
            <a:extLst>
              <a:ext uri="{FF2B5EF4-FFF2-40B4-BE49-F238E27FC236}">
                <a16:creationId xmlns:a16="http://schemas.microsoft.com/office/drawing/2014/main" id="{56A5E240-038C-A4C9-7F26-1691E182E5E7}"/>
              </a:ext>
            </a:extLst>
          </p:cNvPr>
          <p:cNvPicPr>
            <a:picLocks noChangeAspect="1"/>
          </p:cNvPicPr>
          <p:nvPr/>
        </p:nvPicPr>
        <p:blipFill>
          <a:blip r:embed="rId4"/>
          <a:stretch>
            <a:fillRect/>
          </a:stretch>
        </p:blipFill>
        <p:spPr>
          <a:xfrm>
            <a:off x="2806495" y="3228819"/>
            <a:ext cx="8839200" cy="3629181"/>
          </a:xfrm>
          <a:prstGeom prst="rect">
            <a:avLst/>
          </a:prstGeom>
        </p:spPr>
      </p:pic>
    </p:spTree>
    <p:extLst>
      <p:ext uri="{BB962C8B-B14F-4D97-AF65-F5344CB8AC3E}">
        <p14:creationId xmlns:p14="http://schemas.microsoft.com/office/powerpoint/2010/main" val="395661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F406FCCB-5D84-EC02-F122-617B86669E7C}"/>
              </a:ext>
            </a:extLst>
          </p:cNvPr>
          <p:cNvPicPr>
            <a:picLocks noChangeAspect="1"/>
          </p:cNvPicPr>
          <p:nvPr/>
        </p:nvPicPr>
        <p:blipFill>
          <a:blip r:embed="rId2"/>
          <a:stretch>
            <a:fillRect/>
          </a:stretch>
        </p:blipFill>
        <p:spPr>
          <a:xfrm>
            <a:off x="89076" y="0"/>
            <a:ext cx="519342" cy="517633"/>
          </a:xfrm>
          <a:prstGeom prst="rect">
            <a:avLst/>
          </a:prstGeom>
        </p:spPr>
      </p:pic>
      <p:sp>
        <p:nvSpPr>
          <p:cNvPr id="6" name="TextBox 11">
            <a:extLst>
              <a:ext uri="{FF2B5EF4-FFF2-40B4-BE49-F238E27FC236}">
                <a16:creationId xmlns:a16="http://schemas.microsoft.com/office/drawing/2014/main" id="{23B1E0A2-2654-50EA-0555-1ECEBA769987}"/>
              </a:ext>
            </a:extLst>
          </p:cNvPr>
          <p:cNvSpPr txBox="1">
            <a:spLocks noChangeArrowheads="1"/>
          </p:cNvSpPr>
          <p:nvPr/>
        </p:nvSpPr>
        <p:spPr bwMode="auto">
          <a:xfrm>
            <a:off x="533400" y="91857"/>
            <a:ext cx="11277600" cy="310854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2800" dirty="0">
                <a:latin typeface="Times New Roman" panose="02020603050405020304" pitchFamily="18" charset="0"/>
                <a:ea typeface="Arial" panose="020B0604020202020204" pitchFamily="34" charset="0"/>
                <a:cs typeface="Times New Roman" panose="02020603050405020304" pitchFamily="18" charset="0"/>
              </a:rPr>
              <a:t>Trong Hình 10a.1, để biết mỗi khoản chi đã được chi bao nhiêu lần, em dùng hàm COUNTIF để đếm số ô tính trong vùng B3:B10 chứa mỗi khoản chi. </a:t>
            </a:r>
            <a:endParaRPr lang="en-US" altLang="vi-VN" sz="28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altLang="vi-VN" sz="2800" dirty="0">
                <a:latin typeface="Times New Roman" panose="02020603050405020304" pitchFamily="18" charset="0"/>
                <a:ea typeface="Arial" panose="020B0604020202020204" pitchFamily="34" charset="0"/>
                <a:cs typeface="Times New Roman" panose="02020603050405020304" pitchFamily="18" charset="0"/>
              </a:rPr>
              <a:t>Như vậy, công thức ở ô G2 là =COUNTIF($B$3:$B$10,"Ở") cho biết khoản Ở đã được chi bao nhiêu lần. Tuy nhiên, tên của khoản chi này đã được lưu ở ô F2. Vì vậy công thức tại ô G2 được sửa lại là =COUNTIF($B$3:$B$10,F2) như Hình 10a.2. Khi sao chép công thức này sang các ô còn lại từ G3 đến G10, công thức sẽ trả lại kết quả là số lần chi của các khoản chi còn lại.</a:t>
            </a:r>
          </a:p>
        </p:txBody>
      </p:sp>
      <p:pic>
        <p:nvPicPr>
          <p:cNvPr id="2" name="Picture 6">
            <a:extLst>
              <a:ext uri="{FF2B5EF4-FFF2-40B4-BE49-F238E27FC236}">
                <a16:creationId xmlns:a16="http://schemas.microsoft.com/office/drawing/2014/main" id="{84EA4235-ED80-5C3F-80C2-92A3AE2C8967}"/>
              </a:ext>
            </a:extLst>
          </p:cNvPr>
          <p:cNvPicPr>
            <a:picLocks noChangeAspect="1"/>
          </p:cNvPicPr>
          <p:nvPr/>
        </p:nvPicPr>
        <p:blipFill>
          <a:blip r:embed="rId3"/>
          <a:stretch>
            <a:fillRect/>
          </a:stretch>
        </p:blipFill>
        <p:spPr>
          <a:xfrm>
            <a:off x="457200" y="3200399"/>
            <a:ext cx="11430000" cy="3565743"/>
          </a:xfrm>
          <a:prstGeom prst="rect">
            <a:avLst/>
          </a:prstGeom>
        </p:spPr>
      </p:pic>
    </p:spTree>
    <p:extLst>
      <p:ext uri="{BB962C8B-B14F-4D97-AF65-F5344CB8AC3E}">
        <p14:creationId xmlns:p14="http://schemas.microsoft.com/office/powerpoint/2010/main" val="7115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432004" y="458803"/>
            <a:ext cx="6044995"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ctr">
              <a:defRPr/>
            </a:pP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Nghiên</a:t>
            </a:r>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cứu</a:t>
            </a:r>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và</a:t>
            </a:r>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thảo</a:t>
            </a:r>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luận</a:t>
            </a:r>
            <a:endParaRPr lang="vi-VN" sz="3200" dirty="0">
              <a:solidFill>
                <a:srgbClr val="FF0000"/>
              </a:solidFill>
              <a:highlight>
                <a:srgbClr val="FFFF00"/>
              </a:highligh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6477000" y="457200"/>
            <a:ext cx="5282994"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lvl="0" algn="ctr" defTabSz="342900" eaLnBrk="1" fontAlgn="auto" hangingPunct="1">
              <a:spcBef>
                <a:spcPts val="0"/>
              </a:spcBef>
              <a:spcAft>
                <a:spcPts val="0"/>
              </a:spcAft>
              <a:defRPr/>
            </a:pPr>
            <a:r>
              <a:rPr lang="en-US" sz="3200" dirty="0" err="1">
                <a:solidFill>
                  <a:srgbClr val="000000"/>
                </a:solidFill>
                <a:highlight>
                  <a:srgbClr val="FFFF00"/>
                </a:highlight>
                <a:latin typeface="Times New Roman" panose="02020603050405020304" pitchFamily="18" charset="0"/>
                <a:cs typeface="Times New Roman" panose="02020603050405020304" pitchFamily="18" charset="0"/>
              </a:rPr>
              <a:t>Bài</a:t>
            </a:r>
            <a:r>
              <a:rPr lang="en-US" sz="3200" dirty="0">
                <a:solidFill>
                  <a:srgbClr val="00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000000"/>
                </a:solidFill>
                <a:highlight>
                  <a:srgbClr val="FFFF00"/>
                </a:highlight>
                <a:latin typeface="Times New Roman" panose="02020603050405020304" pitchFamily="18" charset="0"/>
                <a:cs typeface="Times New Roman" panose="02020603050405020304" pitchFamily="18" charset="0"/>
              </a:rPr>
              <a:t>tập</a:t>
            </a:r>
            <a:r>
              <a:rPr lang="en-US" sz="3200" dirty="0">
                <a:solidFill>
                  <a:srgbClr val="00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000000"/>
                </a:solidFill>
                <a:highlight>
                  <a:srgbClr val="FFFF00"/>
                </a:highlight>
                <a:latin typeface="Times New Roman" panose="02020603050405020304" pitchFamily="18" charset="0"/>
                <a:cs typeface="Times New Roman" panose="02020603050405020304" pitchFamily="18" charset="0"/>
              </a:rPr>
              <a:t>củng</a:t>
            </a:r>
            <a:r>
              <a:rPr lang="en-US" sz="3200" dirty="0">
                <a:solidFill>
                  <a:srgbClr val="00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000000"/>
                </a:solidFill>
                <a:highlight>
                  <a:srgbClr val="FFFF00"/>
                </a:highlight>
                <a:latin typeface="Times New Roman" panose="02020603050405020304" pitchFamily="18" charset="0"/>
                <a:cs typeface="Times New Roman" panose="02020603050405020304" pitchFamily="18" charset="0"/>
              </a:rPr>
              <a:t>cố</a:t>
            </a:r>
            <a:endParaRPr lang="vi-VN" sz="3200" dirty="0">
              <a:solidFill>
                <a:srgbClr val="000000"/>
              </a:solidFill>
              <a:highlight>
                <a:srgbClr val="FFFF00"/>
              </a:highlight>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nvGraphicFramePr>
        <p:xfrm>
          <a:off x="432006" y="983286"/>
          <a:ext cx="11327988" cy="5508480"/>
        </p:xfrm>
        <a:graphic>
          <a:graphicData uri="http://schemas.openxmlformats.org/drawingml/2006/table">
            <a:tbl>
              <a:tblPr firstRow="1" bandRow="1">
                <a:tableStyleId>{F5AB1C69-6EDB-4FF4-983F-18BD219EF322}</a:tableStyleId>
              </a:tblPr>
              <a:tblGrid>
                <a:gridCol w="6044994">
                  <a:extLst>
                    <a:ext uri="{9D8B030D-6E8A-4147-A177-3AD203B41FA5}">
                      <a16:colId xmlns:a16="http://schemas.microsoft.com/office/drawing/2014/main" val="795175101"/>
                    </a:ext>
                  </a:extLst>
                </a:gridCol>
                <a:gridCol w="5282994">
                  <a:extLst>
                    <a:ext uri="{9D8B030D-6E8A-4147-A177-3AD203B41FA5}">
                      <a16:colId xmlns:a16="http://schemas.microsoft.com/office/drawing/2014/main" val="2517340449"/>
                    </a:ext>
                  </a:extLst>
                </a:gridCol>
              </a:tblGrid>
              <a:tr h="370840">
                <a:tc>
                  <a:txBody>
                    <a:bodyPr/>
                    <a:lstStyle/>
                    <a:p>
                      <a:pPr algn="just">
                        <a:lnSpc>
                          <a:spcPct val="100000"/>
                        </a:lnSpc>
                        <a:spcAft>
                          <a:spcPts val="0"/>
                        </a:spcAft>
                      </a:pP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Trong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10a.2,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công</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thức</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ở ô G2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=COUNTIF(B3:B10,F2) Em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hãy</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trả</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lời</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các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hỏi</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sau</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p>
                    <a:p>
                      <a:pPr algn="just">
                        <a:lnSpc>
                          <a:spcPct val="100000"/>
                        </a:lnSpc>
                        <a:spcAft>
                          <a:spcPts val="0"/>
                        </a:spcAft>
                      </a:pP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 Khi sao chép công thức trên các ô G3,…,G10 công thức sẽ thay đổi như thế nào</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0000"/>
                        </a:lnSpc>
                        <a:spcAft>
                          <a:spcPts val="0"/>
                        </a:spcAft>
                      </a:pP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 Nếu bỏ dấu $ thì công thức ở ô G2 sẽ là =COUNTIF(B3:B10,F2). Sau khi sao chép công thức sang các ô từ G2 đến G10, kết quả trả lại các ô đó có đúng không? Tại sao</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 Khi sao chép công thức trên các ô G3,…,G10 công thức sẽ thay đổi mỗi phần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criteria</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lần lượt ở các ô G3,…,G10 là F3,…F10</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 Khi sao chép công thức sang các ô từ G2 đến G10, kết quả trả lại các ô đó không còn đúng. Vì khi đó phần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range</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cũng sẽ thay đổi dẫn đến phạm vi tìm kiếm bị sai</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endPar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653359"/>
                  </a:ext>
                </a:extLst>
              </a:tr>
            </a:tbl>
          </a:graphicData>
        </a:graphic>
      </p:graphicFrame>
      <p:sp>
        <p:nvSpPr>
          <p:cNvPr id="2" name="Rectangle 1">
            <a:extLst>
              <a:ext uri="{FF2B5EF4-FFF2-40B4-BE49-F238E27FC236}">
                <a16:creationId xmlns:a16="http://schemas.microsoft.com/office/drawing/2014/main" id="{E8AA02C9-4DFC-44EB-4B2B-24FE8712BC21}"/>
              </a:ext>
            </a:extLst>
          </p:cNvPr>
          <p:cNvSpPr/>
          <p:nvPr/>
        </p:nvSpPr>
        <p:spPr>
          <a:xfrm>
            <a:off x="6553200" y="1139737"/>
            <a:ext cx="5105400" cy="52610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6" name="TextBox 5">
            <a:hlinkClick r:id="rId3" action="ppaction://hlinksldjump"/>
            <a:extLst>
              <a:ext uri="{FF2B5EF4-FFF2-40B4-BE49-F238E27FC236}">
                <a16:creationId xmlns:a16="http://schemas.microsoft.com/office/drawing/2014/main" id="{EF7792A5-D8FF-8891-9DF6-5EE211489606}"/>
              </a:ext>
            </a:extLst>
          </p:cNvPr>
          <p:cNvSpPr txBox="1">
            <a:spLocks noChangeArrowheads="1"/>
          </p:cNvSpPr>
          <p:nvPr/>
        </p:nvSpPr>
        <p:spPr bwMode="auto">
          <a:xfrm>
            <a:off x="432004" y="-76200"/>
            <a:ext cx="103883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FF0000"/>
                </a:solidFill>
                <a:latin typeface="Times New Roman" panose="02020603050405020304" pitchFamily="18" charset="0"/>
                <a:cs typeface="Times New Roman" panose="02020603050405020304" pitchFamily="18" charset="0"/>
              </a:rPr>
              <a:t>1. </a:t>
            </a:r>
            <a:r>
              <a:rPr lang="en-US" altLang="en-US" sz="3200" b="1" dirty="0" err="1">
                <a:solidFill>
                  <a:srgbClr val="FF0000"/>
                </a:solidFill>
                <a:latin typeface="Times New Roman" panose="02020603050405020304" pitchFamily="18" charset="0"/>
                <a:cs typeface="Times New Roman" panose="02020603050405020304" pitchFamily="18" charset="0"/>
              </a:rPr>
              <a:t>Hàm</a:t>
            </a:r>
            <a:r>
              <a:rPr lang="en-US" altLang="en-US" sz="3200" b="1" dirty="0">
                <a:solidFill>
                  <a:srgbClr val="FF0000"/>
                </a:solidFill>
                <a:latin typeface="Times New Roman" panose="02020603050405020304" pitchFamily="18" charset="0"/>
                <a:cs typeface="Times New Roman" panose="02020603050405020304" pitchFamily="18" charset="0"/>
              </a:rPr>
              <a:t> COUNTIF.</a:t>
            </a:r>
          </a:p>
        </p:txBody>
      </p:sp>
      <p:pic>
        <p:nvPicPr>
          <p:cNvPr id="7" name="Picture 6">
            <a:extLst>
              <a:ext uri="{FF2B5EF4-FFF2-40B4-BE49-F238E27FC236}">
                <a16:creationId xmlns:a16="http://schemas.microsoft.com/office/drawing/2014/main" id="{694132EA-DB68-DF12-60F2-AD0C8757777C}"/>
              </a:ext>
            </a:extLst>
          </p:cNvPr>
          <p:cNvPicPr>
            <a:picLocks noChangeAspect="1"/>
          </p:cNvPicPr>
          <p:nvPr/>
        </p:nvPicPr>
        <p:blipFill>
          <a:blip r:embed="rId4"/>
          <a:stretch>
            <a:fillRect/>
          </a:stretch>
        </p:blipFill>
        <p:spPr>
          <a:xfrm>
            <a:off x="6553200" y="1106094"/>
            <a:ext cx="5486400" cy="5245406"/>
          </a:xfrm>
          <a:prstGeom prst="rect">
            <a:avLst/>
          </a:prstGeom>
        </p:spPr>
      </p:pic>
    </p:spTree>
    <p:extLst>
      <p:ext uri="{BB962C8B-B14F-4D97-AF65-F5344CB8AC3E}">
        <p14:creationId xmlns:p14="http://schemas.microsoft.com/office/powerpoint/2010/main" val="177939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048000" y="2373275"/>
            <a:ext cx="5638800" cy="1558052"/>
          </a:xfrm>
          <a:prstGeom prst="roundRect">
            <a:avLst>
              <a:gd name="adj" fmla="val 50000"/>
            </a:avLst>
          </a:prstGeom>
          <a:solidFill>
            <a:schemeClr val="accent5">
              <a:lumMod val="40000"/>
              <a:lumOff val="60000"/>
            </a:schemeClr>
          </a:solidFill>
          <a:ln w="57150" algn="ctr">
            <a:solidFill>
              <a:srgbClr val="FF9900"/>
            </a:solidFill>
            <a:round/>
            <a:headEnd/>
            <a:tailEnd/>
          </a:ln>
          <a:effectLst/>
        </p:spPr>
        <p:txBody>
          <a:bodyPr wrap="square"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600" b="1" dirty="0">
                <a:solidFill>
                  <a:srgbClr val="FF0000"/>
                </a:solidFill>
                <a:latin typeface="Times New Roman" panose="02020603050405020304" pitchFamily="18" charset="0"/>
                <a:cs typeface="Times New Roman" panose="02020603050405020304" pitchFamily="18" charset="0"/>
              </a:rPr>
              <a:t>2.</a:t>
            </a:r>
            <a:r>
              <a:rPr lang="vi-VN" sz="3600"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Thực hành: Sử dụng hàm COUNTIF</a:t>
            </a:r>
          </a:p>
        </p:txBody>
      </p:sp>
      <p:pic>
        <p:nvPicPr>
          <p:cNvPr id="2" name="Picture 1" descr="Graphical user interface, application&#10;&#10;Description automatically generated">
            <a:extLst>
              <a:ext uri="{FF2B5EF4-FFF2-40B4-BE49-F238E27FC236}">
                <a16:creationId xmlns:a16="http://schemas.microsoft.com/office/drawing/2014/main" id="{CC224BB6-AF6B-9916-225F-E47A5E8142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4343400"/>
            <a:ext cx="1981200" cy="1295400"/>
          </a:xfrm>
          <a:prstGeom prst="rect">
            <a:avLst/>
          </a:prstGeom>
        </p:spPr>
      </p:pic>
      <p:pic>
        <p:nvPicPr>
          <p:cNvPr id="5" name="Picture 4">
            <a:extLst>
              <a:ext uri="{FF2B5EF4-FFF2-40B4-BE49-F238E27FC236}">
                <a16:creationId xmlns:a16="http://schemas.microsoft.com/office/drawing/2014/main" id="{CDC53C6A-9AFB-9E44-FCFB-9E760EBB4320}"/>
              </a:ext>
            </a:extLst>
          </p:cNvPr>
          <p:cNvPicPr>
            <a:picLocks noChangeAspect="1"/>
          </p:cNvPicPr>
          <p:nvPr/>
        </p:nvPicPr>
        <p:blipFill rotWithShape="1">
          <a:blip r:embed="rId4"/>
          <a:srcRect l="32501" t="22209" r="28750" b="11092"/>
          <a:stretch/>
        </p:blipFill>
        <p:spPr>
          <a:xfrm>
            <a:off x="8915400" y="1600200"/>
            <a:ext cx="2209800" cy="2199367"/>
          </a:xfrm>
          <a:prstGeom prst="rect">
            <a:avLst/>
          </a:prstGeom>
        </p:spPr>
      </p:pic>
      <p:pic>
        <p:nvPicPr>
          <p:cNvPr id="6" name="Picture 5">
            <a:extLst>
              <a:ext uri="{FF2B5EF4-FFF2-40B4-BE49-F238E27FC236}">
                <a16:creationId xmlns:a16="http://schemas.microsoft.com/office/drawing/2014/main" id="{80B36FF5-AFDF-847B-8458-8BD4EAC4474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24658" y="2663263"/>
            <a:ext cx="2209800" cy="1136304"/>
          </a:xfrm>
          <a:prstGeom prst="rect">
            <a:avLst/>
          </a:prstGeom>
        </p:spPr>
      </p:pic>
      <p:pic>
        <p:nvPicPr>
          <p:cNvPr id="4" name="Hình ảnh 3" descr="Ảnh có chứa ảnh chụp màn hình, Đồ họa, tác phẩm nghệ thuật&#10;&#10;Mô tả được tạo tự động">
            <a:extLst>
              <a:ext uri="{FF2B5EF4-FFF2-40B4-BE49-F238E27FC236}">
                <a16:creationId xmlns:a16="http://schemas.microsoft.com/office/drawing/2014/main" id="{7491FD67-CACA-B2EF-A503-4FC6C02EC8E6}"/>
              </a:ext>
            </a:extLst>
          </p:cNvPr>
          <p:cNvPicPr>
            <a:picLocks noChangeAspect="1"/>
          </p:cNvPicPr>
          <p:nvPr/>
        </p:nvPicPr>
        <p:blipFill>
          <a:blip r:embed="rId6">
            <a:extLst>
              <a:ext uri="{28A0092B-C50C-407E-A947-70E740481C1C}">
                <a14:useLocalDpi xmlns:a14="http://schemas.microsoft.com/office/drawing/2010/main" val="0"/>
              </a:ext>
            </a:extLst>
          </a:blip>
          <a:srcRect l="2655" r="1" b="1"/>
          <a:stretch/>
        </p:blipFill>
        <p:spPr>
          <a:xfrm>
            <a:off x="522661" y="381000"/>
            <a:ext cx="2413795" cy="16489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7" name="Hình ảnh 6">
            <a:extLst>
              <a:ext uri="{FF2B5EF4-FFF2-40B4-BE49-F238E27FC236}">
                <a16:creationId xmlns:a16="http://schemas.microsoft.com/office/drawing/2014/main" id="{40ADE15E-F8AD-2333-CD3C-C95A38644568}"/>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7800" y="381000"/>
            <a:ext cx="838200" cy="838200"/>
          </a:xfrm>
          <a:prstGeom prst="rect">
            <a:avLst/>
          </a:prstGeom>
        </p:spPr>
      </p:pic>
    </p:spTree>
    <p:extLst>
      <p:ext uri="{BB962C8B-B14F-4D97-AF65-F5344CB8AC3E}">
        <p14:creationId xmlns:p14="http://schemas.microsoft.com/office/powerpoint/2010/main" val="1281085126"/>
      </p:ext>
    </p:extLst>
  </p:cSld>
  <p:clrMapOvr>
    <a:masterClrMapping/>
  </p:clrMapOvr>
  <p:transition>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A43CE659-1C9A-A3F6-12F5-3805EE5D4AB9}"/>
              </a:ext>
            </a:extLst>
          </p:cNvPr>
          <p:cNvPicPr>
            <a:picLocks noChangeAspect="1"/>
          </p:cNvPicPr>
          <p:nvPr/>
        </p:nvPicPr>
        <p:blipFill>
          <a:blip r:embed="rId2"/>
          <a:stretch>
            <a:fillRect/>
          </a:stretch>
        </p:blipFill>
        <p:spPr>
          <a:xfrm>
            <a:off x="6553200" y="1295400"/>
            <a:ext cx="5638800" cy="5420618"/>
          </a:xfrm>
          <a:prstGeom prst="rect">
            <a:avLst/>
          </a:prstGeom>
        </p:spPr>
      </p:pic>
      <p:sp>
        <p:nvSpPr>
          <p:cNvPr id="6" name="TextBox 11">
            <a:extLst>
              <a:ext uri="{FF2B5EF4-FFF2-40B4-BE49-F238E27FC236}">
                <a16:creationId xmlns:a16="http://schemas.microsoft.com/office/drawing/2014/main" id="{D9C4E82C-EAE6-33AB-15B2-5212841AF8DA}"/>
              </a:ext>
            </a:extLst>
          </p:cNvPr>
          <p:cNvSpPr txBox="1">
            <a:spLocks noChangeArrowheads="1"/>
          </p:cNvSpPr>
          <p:nvPr/>
        </p:nvSpPr>
        <p:spPr bwMode="auto">
          <a:xfrm>
            <a:off x="533400" y="65782"/>
            <a:ext cx="11051672" cy="107721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2. Thực hành: Nhiệm vụ: Sử dụng hàm COUNTIF để tổng hợp chi tiêu theo mỗi khoản. </a:t>
            </a:r>
          </a:p>
        </p:txBody>
      </p:sp>
      <p:pic>
        <p:nvPicPr>
          <p:cNvPr id="3" name="Picture 2">
            <a:extLst>
              <a:ext uri="{FF2B5EF4-FFF2-40B4-BE49-F238E27FC236}">
                <a16:creationId xmlns:a16="http://schemas.microsoft.com/office/drawing/2014/main" id="{AC1D7CCB-3934-7364-5202-CAFCF96E40AC}"/>
              </a:ext>
            </a:extLst>
          </p:cNvPr>
          <p:cNvPicPr>
            <a:picLocks noChangeAspect="1"/>
          </p:cNvPicPr>
          <p:nvPr/>
        </p:nvPicPr>
        <p:blipFill>
          <a:blip r:embed="rId3"/>
          <a:stretch>
            <a:fillRect/>
          </a:stretch>
        </p:blipFill>
        <p:spPr>
          <a:xfrm>
            <a:off x="48643" y="125545"/>
            <a:ext cx="519342" cy="517633"/>
          </a:xfrm>
          <a:prstGeom prst="rect">
            <a:avLst/>
          </a:prstGeom>
        </p:spPr>
      </p:pic>
      <p:pic>
        <p:nvPicPr>
          <p:cNvPr id="10" name="Hình ảnh 9">
            <a:extLst>
              <a:ext uri="{FF2B5EF4-FFF2-40B4-BE49-F238E27FC236}">
                <a16:creationId xmlns:a16="http://schemas.microsoft.com/office/drawing/2014/main" id="{28FF5621-413D-F3AE-0E50-3EFF80485EB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5072" y="0"/>
            <a:ext cx="643178" cy="643178"/>
          </a:xfrm>
          <a:prstGeom prst="rect">
            <a:avLst/>
          </a:prstGeom>
        </p:spPr>
      </p:pic>
      <p:sp>
        <p:nvSpPr>
          <p:cNvPr id="5" name="TextBox 11">
            <a:extLst>
              <a:ext uri="{FF2B5EF4-FFF2-40B4-BE49-F238E27FC236}">
                <a16:creationId xmlns:a16="http://schemas.microsoft.com/office/drawing/2014/main" id="{CB1A8976-E390-E1C0-0AC4-D02C32988806}"/>
              </a:ext>
            </a:extLst>
          </p:cNvPr>
          <p:cNvSpPr txBox="1">
            <a:spLocks noChangeArrowheads="1"/>
          </p:cNvSpPr>
          <p:nvPr/>
        </p:nvSpPr>
        <p:spPr bwMode="auto">
          <a:xfrm>
            <a:off x="228600" y="1143000"/>
            <a:ext cx="6248400" cy="569386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2800" dirty="0">
                <a:latin typeface="Times New Roman" panose="02020603050405020304" pitchFamily="18" charset="0"/>
                <a:ea typeface="Arial" panose="020B0604020202020204" pitchFamily="34" charset="0"/>
                <a:cs typeface="Times New Roman" panose="02020603050405020304" pitchFamily="18" charset="0"/>
              </a:rPr>
              <a:t>Hướng dẫn </a:t>
            </a:r>
          </a:p>
          <a:p>
            <a:pPr algn="just"/>
            <a:r>
              <a:rPr lang="vi-VN" altLang="vi-VN" sz="2800" dirty="0">
                <a:latin typeface="Times New Roman" panose="02020603050405020304" pitchFamily="18" charset="0"/>
                <a:ea typeface="Arial" panose="020B0604020202020204" pitchFamily="34" charset="0"/>
                <a:cs typeface="Times New Roman" panose="02020603050405020304" pitchFamily="18" charset="0"/>
              </a:rPr>
              <a:t>a) Tính số lần chi của mỗi khoản chi trong trang tính Chi tiêu </a:t>
            </a:r>
          </a:p>
          <a:p>
            <a:pPr algn="just"/>
            <a:r>
              <a:rPr lang="vi-VN" altLang="vi-VN" sz="2800" dirty="0">
                <a:latin typeface="Times New Roman" panose="02020603050405020304" pitchFamily="18" charset="0"/>
                <a:ea typeface="Arial" panose="020B0604020202020204" pitchFamily="34" charset="0"/>
                <a:cs typeface="Times New Roman" panose="02020603050405020304" pitchFamily="18" charset="0"/>
              </a:rPr>
              <a:t>–Mở tệp bảng tính TaiChinhGiaDinh.xlsx, chọn trang tính Chi tiêu. </a:t>
            </a:r>
          </a:p>
          <a:p>
            <a:pPr algn="just"/>
            <a:r>
              <a:rPr lang="vi-VN" altLang="vi-VN" sz="2800" dirty="0">
                <a:latin typeface="Times New Roman" panose="02020603050405020304" pitchFamily="18" charset="0"/>
                <a:ea typeface="Arial" panose="020B0604020202020204" pitchFamily="34" charset="0"/>
                <a:cs typeface="Times New Roman" panose="02020603050405020304" pitchFamily="18" charset="0"/>
              </a:rPr>
              <a:t>–Nhập dữ liệu cho trang tính để được kết quả tương tự như Hình 10a.1. </a:t>
            </a:r>
          </a:p>
          <a:p>
            <a:pPr algn="just"/>
            <a:r>
              <a:rPr lang="vi-VN" altLang="vi-VN" sz="2800" dirty="0">
                <a:latin typeface="Times New Roman" panose="02020603050405020304" pitchFamily="18" charset="0"/>
                <a:ea typeface="Arial" panose="020B0604020202020204" pitchFamily="34" charset="0"/>
                <a:cs typeface="Times New Roman" panose="02020603050405020304" pitchFamily="18" charset="0"/>
              </a:rPr>
              <a:t>–Tại ô G2, nhập công thức =COUNTIF($B$3:$B$10,F2) như minh </a:t>
            </a:r>
            <a:r>
              <a:rPr lang="vi-VN" altLang="vi-VN" sz="2800" dirty="0" err="1">
                <a:latin typeface="Times New Roman" panose="02020603050405020304" pitchFamily="18" charset="0"/>
                <a:ea typeface="Arial" panose="020B0604020202020204" pitchFamily="34" charset="0"/>
                <a:cs typeface="Times New Roman" panose="02020603050405020304" pitchFamily="18" charset="0"/>
              </a:rPr>
              <a:t>hoạ</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 trong Hình 10a.2. </a:t>
            </a:r>
          </a:p>
          <a:p>
            <a:pPr algn="just"/>
            <a:r>
              <a:rPr lang="vi-VN" altLang="vi-VN" sz="2800" dirty="0">
                <a:latin typeface="Times New Roman" panose="02020603050405020304" pitchFamily="18" charset="0"/>
                <a:ea typeface="Arial" panose="020B0604020202020204" pitchFamily="34" charset="0"/>
                <a:cs typeface="Times New Roman" panose="02020603050405020304" pitchFamily="18" charset="0"/>
              </a:rPr>
              <a:t>–Sao chép công thức trong ô G2 sang các ô từ G3 đến G10. </a:t>
            </a:r>
          </a:p>
          <a:p>
            <a:pPr algn="just"/>
            <a:r>
              <a:rPr lang="vi-VN" altLang="vi-VN" sz="2800" dirty="0">
                <a:latin typeface="Times New Roman" panose="02020603050405020304" pitchFamily="18" charset="0"/>
                <a:ea typeface="Arial" panose="020B0604020202020204" pitchFamily="34" charset="0"/>
                <a:cs typeface="Times New Roman" panose="02020603050405020304" pitchFamily="18" charset="0"/>
              </a:rPr>
              <a:t>–Lưu bảng tính.</a:t>
            </a:r>
          </a:p>
        </p:txBody>
      </p:sp>
    </p:spTree>
    <p:extLst>
      <p:ext uri="{BB962C8B-B14F-4D97-AF65-F5344CB8AC3E}">
        <p14:creationId xmlns:p14="http://schemas.microsoft.com/office/powerpoint/2010/main" val="1459251405"/>
      </p:ext>
    </p:extLst>
  </p:cSld>
  <p:clrMapOvr>
    <a:masterClrMapping/>
  </p:clrMapOvr>
  <p:transition>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E715254-90F6-C254-2C65-8C89DCDDECB1}"/>
              </a:ext>
            </a:extLst>
          </p:cNvPr>
          <p:cNvPicPr>
            <a:picLocks noChangeAspect="1"/>
          </p:cNvPicPr>
          <p:nvPr/>
        </p:nvPicPr>
        <p:blipFill>
          <a:blip r:embed="rId2"/>
          <a:stretch>
            <a:fillRect/>
          </a:stretch>
        </p:blipFill>
        <p:spPr>
          <a:xfrm>
            <a:off x="457201" y="2138303"/>
            <a:ext cx="11277600" cy="4742632"/>
          </a:xfrm>
          <a:prstGeom prst="rect">
            <a:avLst/>
          </a:prstGeom>
        </p:spPr>
      </p:pic>
      <p:sp>
        <p:nvSpPr>
          <p:cNvPr id="6" name="TextBox 11">
            <a:extLst>
              <a:ext uri="{FF2B5EF4-FFF2-40B4-BE49-F238E27FC236}">
                <a16:creationId xmlns:a16="http://schemas.microsoft.com/office/drawing/2014/main" id="{D9C4E82C-EAE6-33AB-15B2-5212841AF8DA}"/>
              </a:ext>
            </a:extLst>
          </p:cNvPr>
          <p:cNvSpPr txBox="1">
            <a:spLocks noChangeArrowheads="1"/>
          </p:cNvSpPr>
          <p:nvPr/>
        </p:nvSpPr>
        <p:spPr bwMode="auto">
          <a:xfrm>
            <a:off x="533399" y="76200"/>
            <a:ext cx="11430001" cy="206210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2. Thực hành: b) Tính số lần thu của mỗi khoản thu trong trang tính Thu nhập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–Chọn trang tính Thu Nhập.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–Nhập dữ liệu cho trang tính để được nội dung tương tự như H 10a.3</a:t>
            </a:r>
          </a:p>
        </p:txBody>
      </p:sp>
      <p:pic>
        <p:nvPicPr>
          <p:cNvPr id="3" name="Picture 2">
            <a:extLst>
              <a:ext uri="{FF2B5EF4-FFF2-40B4-BE49-F238E27FC236}">
                <a16:creationId xmlns:a16="http://schemas.microsoft.com/office/drawing/2014/main" id="{AC1D7CCB-3934-7364-5202-CAFCF96E40AC}"/>
              </a:ext>
            </a:extLst>
          </p:cNvPr>
          <p:cNvPicPr>
            <a:picLocks noChangeAspect="1"/>
          </p:cNvPicPr>
          <p:nvPr/>
        </p:nvPicPr>
        <p:blipFill>
          <a:blip r:embed="rId3"/>
          <a:stretch>
            <a:fillRect/>
          </a:stretch>
        </p:blipFill>
        <p:spPr>
          <a:xfrm>
            <a:off x="48643" y="125545"/>
            <a:ext cx="519342" cy="517633"/>
          </a:xfrm>
          <a:prstGeom prst="rect">
            <a:avLst/>
          </a:prstGeom>
        </p:spPr>
      </p:pic>
      <p:pic>
        <p:nvPicPr>
          <p:cNvPr id="10" name="Hình ảnh 9">
            <a:extLst>
              <a:ext uri="{FF2B5EF4-FFF2-40B4-BE49-F238E27FC236}">
                <a16:creationId xmlns:a16="http://schemas.microsoft.com/office/drawing/2014/main" id="{28FF5621-413D-F3AE-0E50-3EFF80485EB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5072" y="0"/>
            <a:ext cx="643178" cy="643178"/>
          </a:xfrm>
          <a:prstGeom prst="rect">
            <a:avLst/>
          </a:prstGeom>
        </p:spPr>
      </p:pic>
    </p:spTree>
    <p:extLst>
      <p:ext uri="{BB962C8B-B14F-4D97-AF65-F5344CB8AC3E}">
        <p14:creationId xmlns:p14="http://schemas.microsoft.com/office/powerpoint/2010/main" val="677087080"/>
      </p:ext>
    </p:extLst>
  </p:cSld>
  <p:clrMapOvr>
    <a:masterClrMapping/>
  </p:clrMapOvr>
  <p:transition>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588216B8-B62C-7FC8-0054-93ABAB39AA6E}"/>
              </a:ext>
            </a:extLst>
          </p:cNvPr>
          <p:cNvPicPr>
            <a:picLocks noChangeAspect="1"/>
          </p:cNvPicPr>
          <p:nvPr/>
        </p:nvPicPr>
        <p:blipFill>
          <a:blip r:embed="rId2"/>
          <a:stretch>
            <a:fillRect/>
          </a:stretch>
        </p:blipFill>
        <p:spPr>
          <a:xfrm>
            <a:off x="381000" y="1153419"/>
            <a:ext cx="11277600" cy="5579036"/>
          </a:xfrm>
          <a:prstGeom prst="rect">
            <a:avLst/>
          </a:prstGeom>
        </p:spPr>
      </p:pic>
      <p:sp>
        <p:nvSpPr>
          <p:cNvPr id="6" name="TextBox 11">
            <a:extLst>
              <a:ext uri="{FF2B5EF4-FFF2-40B4-BE49-F238E27FC236}">
                <a16:creationId xmlns:a16="http://schemas.microsoft.com/office/drawing/2014/main" id="{D9C4E82C-EAE6-33AB-15B2-5212841AF8DA}"/>
              </a:ext>
            </a:extLst>
          </p:cNvPr>
          <p:cNvSpPr txBox="1">
            <a:spLocks noChangeArrowheads="1"/>
          </p:cNvSpPr>
          <p:nvPr/>
        </p:nvSpPr>
        <p:spPr bwMode="auto">
          <a:xfrm>
            <a:off x="533400" y="76200"/>
            <a:ext cx="11051672" cy="107721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32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Tại ô G2, nhập công thức =COUNTIF($B$3:$B$8,F2) để tính số lần thu của khoản Lương (Hình 10a.4). </a:t>
            </a:r>
          </a:p>
        </p:txBody>
      </p:sp>
      <p:pic>
        <p:nvPicPr>
          <p:cNvPr id="3" name="Picture 2">
            <a:extLst>
              <a:ext uri="{FF2B5EF4-FFF2-40B4-BE49-F238E27FC236}">
                <a16:creationId xmlns:a16="http://schemas.microsoft.com/office/drawing/2014/main" id="{AC1D7CCB-3934-7364-5202-CAFCF96E40AC}"/>
              </a:ext>
            </a:extLst>
          </p:cNvPr>
          <p:cNvPicPr>
            <a:picLocks noChangeAspect="1"/>
          </p:cNvPicPr>
          <p:nvPr/>
        </p:nvPicPr>
        <p:blipFill>
          <a:blip r:embed="rId3"/>
          <a:stretch>
            <a:fillRect/>
          </a:stretch>
        </p:blipFill>
        <p:spPr>
          <a:xfrm>
            <a:off x="48643" y="125545"/>
            <a:ext cx="519342" cy="517633"/>
          </a:xfrm>
          <a:prstGeom prst="rect">
            <a:avLst/>
          </a:prstGeom>
        </p:spPr>
      </p:pic>
      <p:pic>
        <p:nvPicPr>
          <p:cNvPr id="2" name="Hình ảnh 1">
            <a:extLst>
              <a:ext uri="{FF2B5EF4-FFF2-40B4-BE49-F238E27FC236}">
                <a16:creationId xmlns:a16="http://schemas.microsoft.com/office/drawing/2014/main" id="{CB424FDA-2CA6-2F96-D82B-4443F13AF6B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5072" y="0"/>
            <a:ext cx="643178" cy="643178"/>
          </a:xfrm>
          <a:prstGeom prst="rect">
            <a:avLst/>
          </a:prstGeom>
        </p:spPr>
      </p:pic>
    </p:spTree>
    <p:extLst>
      <p:ext uri="{BB962C8B-B14F-4D97-AF65-F5344CB8AC3E}">
        <p14:creationId xmlns:p14="http://schemas.microsoft.com/office/powerpoint/2010/main" val="2062880313"/>
      </p:ext>
    </p:extLst>
  </p:cSld>
  <p:clrMapOvr>
    <a:masterClrMapping/>
  </p:clrMapOvr>
  <p:transition>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4383F6-BD4F-DEBD-90B8-75D503B8782B}"/>
              </a:ext>
            </a:extLst>
          </p:cNvPr>
          <p:cNvPicPr>
            <a:picLocks noChangeAspect="1"/>
          </p:cNvPicPr>
          <p:nvPr/>
        </p:nvPicPr>
        <p:blipFill>
          <a:blip r:embed="rId2"/>
          <a:stretch>
            <a:fillRect/>
          </a:stretch>
        </p:blipFill>
        <p:spPr>
          <a:xfrm>
            <a:off x="457200" y="1722060"/>
            <a:ext cx="11353800" cy="5010395"/>
          </a:xfrm>
          <a:prstGeom prst="rect">
            <a:avLst/>
          </a:prstGeom>
        </p:spPr>
      </p:pic>
      <p:sp>
        <p:nvSpPr>
          <p:cNvPr id="6" name="TextBox 11">
            <a:extLst>
              <a:ext uri="{FF2B5EF4-FFF2-40B4-BE49-F238E27FC236}">
                <a16:creationId xmlns:a16="http://schemas.microsoft.com/office/drawing/2014/main" id="{D9C4E82C-EAE6-33AB-15B2-5212841AF8DA}"/>
              </a:ext>
            </a:extLst>
          </p:cNvPr>
          <p:cNvSpPr txBox="1">
            <a:spLocks noChangeArrowheads="1"/>
          </p:cNvSpPr>
          <p:nvPr/>
        </p:nvSpPr>
        <p:spPr bwMode="auto">
          <a:xfrm>
            <a:off x="533400" y="76200"/>
            <a:ext cx="11051672" cy="156966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32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Sao chép công thức trong ô G2 sang các ô từ G3 đến G6 để tính số lần thu của các khoản thu còn lại (Hình 10a.5).</a:t>
            </a:r>
          </a:p>
          <a:p>
            <a:pPr algn="just"/>
            <a:r>
              <a:rPr lang="en-US" altLang="vi-VN" sz="32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Sau đó Lưu tệp</a:t>
            </a:r>
          </a:p>
        </p:txBody>
      </p:sp>
      <p:pic>
        <p:nvPicPr>
          <p:cNvPr id="3" name="Picture 2">
            <a:extLst>
              <a:ext uri="{FF2B5EF4-FFF2-40B4-BE49-F238E27FC236}">
                <a16:creationId xmlns:a16="http://schemas.microsoft.com/office/drawing/2014/main" id="{AC1D7CCB-3934-7364-5202-CAFCF96E40AC}"/>
              </a:ext>
            </a:extLst>
          </p:cNvPr>
          <p:cNvPicPr>
            <a:picLocks noChangeAspect="1"/>
          </p:cNvPicPr>
          <p:nvPr/>
        </p:nvPicPr>
        <p:blipFill>
          <a:blip r:embed="rId3"/>
          <a:stretch>
            <a:fillRect/>
          </a:stretch>
        </p:blipFill>
        <p:spPr>
          <a:xfrm>
            <a:off x="48643" y="125545"/>
            <a:ext cx="519342" cy="517633"/>
          </a:xfrm>
          <a:prstGeom prst="rect">
            <a:avLst/>
          </a:prstGeom>
        </p:spPr>
      </p:pic>
      <p:pic>
        <p:nvPicPr>
          <p:cNvPr id="4" name="Hình ảnh 3">
            <a:extLst>
              <a:ext uri="{FF2B5EF4-FFF2-40B4-BE49-F238E27FC236}">
                <a16:creationId xmlns:a16="http://schemas.microsoft.com/office/drawing/2014/main" id="{56FEBDC3-DF4B-BB23-B96C-C7A1C6EA64F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5072" y="0"/>
            <a:ext cx="643178" cy="643178"/>
          </a:xfrm>
          <a:prstGeom prst="rect">
            <a:avLst/>
          </a:prstGeom>
        </p:spPr>
      </p:pic>
    </p:spTree>
    <p:extLst>
      <p:ext uri="{BB962C8B-B14F-4D97-AF65-F5344CB8AC3E}">
        <p14:creationId xmlns:p14="http://schemas.microsoft.com/office/powerpoint/2010/main" val="1139153846"/>
      </p:ext>
    </p:extLst>
  </p:cSld>
  <p:clrMapOvr>
    <a:masterClrMapping/>
  </p:clrMapOvr>
  <p:transition>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6BF90255-90EC-5A15-0E3C-92C82E141D40}"/>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362200"/>
            <a:ext cx="2438400" cy="2438400"/>
          </a:xfrm>
          <a:prstGeom prst="rect">
            <a:avLst/>
          </a:prstGeom>
        </p:spPr>
      </p:pic>
    </p:spTree>
    <p:extLst>
      <p:ext uri="{BB962C8B-B14F-4D97-AF65-F5344CB8AC3E}">
        <p14:creationId xmlns:p14="http://schemas.microsoft.com/office/powerpoint/2010/main" val="1549776270"/>
      </p:ext>
    </p:extLst>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778931"/>
      </p:ext>
    </p:extLst>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8917"/>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=COUNTIF(A2:A8,"&lt;90").</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=COUNTIF(A2:A8,"&gt;90").</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=COUNTIF(A2:A8,&gt;90).</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=COUNTIF(A2:A8,&lt;90).</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2165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62330"/>
            <a:ext cx="9594033"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Công thức tính để đếm số ô trong vùng A2:A8 chứa giá trị số nhỏ hơn 90 là</a:t>
            </a:r>
          </a:p>
        </p:txBody>
      </p:sp>
    </p:spTree>
    <p:extLst>
      <p:ext uri="{BB962C8B-B14F-4D97-AF65-F5344CB8AC3E}">
        <p14:creationId xmlns:p14="http://schemas.microsoft.com/office/powerpoint/2010/main" val="381181028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29815"/>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=COUNT(C1:C6,"The").</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=COUNTIF(C1:C6,The).</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=COUNTIF(C1:C6,"The").</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=COUNT(C1:C6,The).</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46550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62330"/>
            <a:ext cx="9594033"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Công thức tính để đếm số ô trong vùng C1:C6 chứa từ “The” là</a:t>
            </a:r>
          </a:p>
        </p:txBody>
      </p:sp>
    </p:spTree>
    <p:extLst>
      <p:ext uri="{BB962C8B-B14F-4D97-AF65-F5344CB8AC3E}">
        <p14:creationId xmlns:p14="http://schemas.microsoft.com/office/powerpoint/2010/main" val="267298185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7734440" y="4656559"/>
            <a:ext cx="4222404"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SUMIF.</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7734440" y="5799821"/>
            <a:ext cx="393379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dirty="0">
                <a:solidFill>
                  <a:schemeClr val="tx1"/>
                </a:solidFill>
                <a:latin typeface="Times New Roman" panose="02020603050405020304" pitchFamily="18" charset="0"/>
                <a:cs typeface="Times New Roman" panose="02020603050405020304" pitchFamily="18" charset="0"/>
              </a:rPr>
              <a:t>INDEX.</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1905000" y="4622769"/>
            <a:ext cx="41148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it-IT" sz="3200" dirty="0">
                <a:solidFill>
                  <a:schemeClr val="tx1"/>
                </a:solidFill>
                <a:latin typeface="Times New Roman" panose="02020603050405020304" pitchFamily="18" charset="0"/>
                <a:cs typeface="Times New Roman" panose="02020603050405020304" pitchFamily="18" charset="0"/>
              </a:rPr>
              <a:t>COUNT.</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1905000" y="5807917"/>
            <a:ext cx="4222404"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56697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0"/>
            <a:ext cx="959334" cy="650817"/>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914399" y="1851659"/>
            <a:ext cx="10478011"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Hàm nào trong Excel dùng để đếm số ô tính trong vùng dữ liệu </a:t>
            </a:r>
            <a:r>
              <a:rPr lang="vi-VN" sz="3200" dirty="0" err="1">
                <a:solidFill>
                  <a:schemeClr val="accent2"/>
                </a:solidFill>
                <a:latin typeface="Times New Roman" panose="02020603050405020304" pitchFamily="18" charset="0"/>
                <a:cs typeface="Times New Roman" panose="02020603050405020304" pitchFamily="18" charset="0"/>
              </a:rPr>
              <a:t>thoả</a:t>
            </a:r>
            <a:r>
              <a:rPr lang="vi-VN" sz="3200" dirty="0">
                <a:solidFill>
                  <a:schemeClr val="accent2"/>
                </a:solidFill>
                <a:latin typeface="Times New Roman" panose="02020603050405020304" pitchFamily="18" charset="0"/>
                <a:cs typeface="Times New Roman" panose="02020603050405020304" pitchFamily="18" charset="0"/>
              </a:rPr>
              <a:t> mãn điều kiện?</a:t>
            </a:r>
          </a:p>
        </p:txBody>
      </p:sp>
    </p:spTree>
    <p:extLst>
      <p:ext uri="{BB962C8B-B14F-4D97-AF65-F5344CB8AC3E}">
        <p14:creationId xmlns:p14="http://schemas.microsoft.com/office/powerpoint/2010/main" val="118705805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8917"/>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=COUNT(B3:B5,E7).</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=COUNTIF(B3:B5,"=E7").</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929435" y="462276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=COUNTIF(B3:B5,"E7").</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10769" y="5807917"/>
            <a:ext cx="88096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=COUNTIF(B3:B5,E7).</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69" y="54102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0400" y="5647296"/>
            <a:ext cx="13716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2099144" y="743307"/>
            <a:ext cx="9293267"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Công thức tính để đếm số ô trong vùng B3:B5 chứa giá trị giống như ô E7 là</a:t>
            </a:r>
          </a:p>
        </p:txBody>
      </p:sp>
    </p:spTree>
    <p:extLst>
      <p:ext uri="{BB962C8B-B14F-4D97-AF65-F5344CB8AC3E}">
        <p14:creationId xmlns:p14="http://schemas.microsoft.com/office/powerpoint/2010/main" val="181705861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47674"/>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a:t>
            </a:r>
            <a:r>
              <a:rPr lang="vi-VN" sz="3200" dirty="0" err="1">
                <a:solidFill>
                  <a:schemeClr val="tx1"/>
                </a:solidFill>
                <a:latin typeface="Times New Roman" panose="02020603050405020304" pitchFamily="18" charset="0"/>
                <a:cs typeface="Times New Roman" panose="02020603050405020304" pitchFamily="18" charset="0"/>
              </a:rPr>
              <a:t>range</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criteria</a:t>
            </a:r>
            <a:r>
              <a:rPr lang="vi-VN" sz="3200" dirty="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a:t>
            </a:r>
            <a:r>
              <a:rPr lang="vi-VN" sz="3200" dirty="0" err="1">
                <a:solidFill>
                  <a:schemeClr val="tx1"/>
                </a:solidFill>
                <a:latin typeface="Times New Roman" panose="02020603050405020304" pitchFamily="18" charset="0"/>
                <a:cs typeface="Times New Roman" panose="02020603050405020304" pitchFamily="18" charset="0"/>
              </a:rPr>
              <a:t>criteria</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range</a:t>
            </a:r>
            <a:r>
              <a:rPr lang="vi-VN" sz="3200" dirty="0">
                <a:solidFill>
                  <a:schemeClr val="tx1"/>
                </a:solidFill>
                <a:latin typeface="Times New Roman" panose="02020603050405020304" pitchFamily="18" charset="0"/>
                <a:cs typeface="Times New Roman" panose="02020603050405020304" pitchFamily="18" charset="0"/>
              </a:rPr>
              <a:t>).</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a:t>
            </a:r>
            <a:r>
              <a:rPr lang="vi-VN" sz="3200" dirty="0" err="1">
                <a:solidFill>
                  <a:schemeClr val="tx1"/>
                </a:solidFill>
                <a:latin typeface="Times New Roman" panose="02020603050405020304" pitchFamily="18" charset="0"/>
                <a:cs typeface="Times New Roman" panose="02020603050405020304" pitchFamily="18" charset="0"/>
              </a:rPr>
              <a:t>criteria</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range</a:t>
            </a:r>
            <a:r>
              <a:rPr lang="vi-VN" sz="3200" dirty="0">
                <a:solidFill>
                  <a:schemeClr val="tx1"/>
                </a:solidFill>
                <a:latin typeface="Times New Roman" panose="02020603050405020304" pitchFamily="18" charset="0"/>
                <a:cs typeface="Times New Roman" panose="02020603050405020304" pitchFamily="18" charset="0"/>
              </a:rPr>
              <a:t>).</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a:t>
            </a:r>
            <a:r>
              <a:rPr lang="vi-VN" sz="3200" dirty="0" err="1">
                <a:solidFill>
                  <a:schemeClr val="tx1"/>
                </a:solidFill>
                <a:latin typeface="Times New Roman" panose="02020603050405020304" pitchFamily="18" charset="0"/>
                <a:cs typeface="Times New Roman" panose="02020603050405020304" pitchFamily="18" charset="0"/>
              </a:rPr>
              <a:t>range</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criteria</a:t>
            </a:r>
            <a:r>
              <a:rPr lang="vi-VN" sz="3200" dirty="0">
                <a:solidFill>
                  <a:schemeClr val="tx1"/>
                </a:solidFill>
                <a:latin typeface="Times New Roman" panose="02020603050405020304" pitchFamily="18" charset="0"/>
                <a:cs typeface="Times New Roman" panose="02020603050405020304" pitchFamily="18" charset="0"/>
              </a:rPr>
              <a:t>).</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6157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34745"/>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Công thức chung của hàm COUNTIF là</a:t>
            </a:r>
          </a:p>
        </p:txBody>
      </p:sp>
    </p:spTree>
    <p:extLst>
      <p:ext uri="{BB962C8B-B14F-4D97-AF65-F5344CB8AC3E}">
        <p14:creationId xmlns:p14="http://schemas.microsoft.com/office/powerpoint/2010/main" val="14352018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404349"/>
            <a:ext cx="9817032"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Số lượng các ô tính </a:t>
            </a:r>
            <a:r>
              <a:rPr lang="vi-VN" sz="3600" dirty="0" err="1">
                <a:solidFill>
                  <a:schemeClr val="tx1"/>
                </a:solidFill>
                <a:latin typeface="Times New Roman" panose="02020603050405020304" pitchFamily="18" charset="0"/>
                <a:cs typeface="Times New Roman" panose="02020603050405020304" pitchFamily="18" charset="0"/>
              </a:rPr>
              <a:t>thoả</a:t>
            </a:r>
            <a:r>
              <a:rPr lang="vi-VN" sz="3600" dirty="0">
                <a:solidFill>
                  <a:schemeClr val="tx1"/>
                </a:solidFill>
                <a:latin typeface="Times New Roman" panose="02020603050405020304" pitchFamily="18" charset="0"/>
                <a:cs typeface="Times New Roman" panose="02020603050405020304" pitchFamily="18" charset="0"/>
              </a:rPr>
              <a:t> mãn điều kiện kiểm tra.</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487866"/>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Phạm vi chứa các ô tính cần kiểm tra để đếm.</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13007"/>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Điều kiện kiểm tra các ô tính trong phạm vi </a:t>
            </a:r>
            <a:r>
              <a:rPr lang="vi-VN" sz="3600" dirty="0" err="1">
                <a:solidFill>
                  <a:schemeClr val="tx1"/>
                </a:solidFill>
                <a:latin typeface="Times New Roman" panose="02020603050405020304" pitchFamily="18" charset="0"/>
                <a:cs typeface="Times New Roman" panose="02020603050405020304" pitchFamily="18" charset="0"/>
              </a:rPr>
              <a:t>criteria</a:t>
            </a:r>
            <a:r>
              <a:rPr lang="vi-VN" sz="3600" dirty="0">
                <a:solidFill>
                  <a:schemeClr val="tx1"/>
                </a:solidFill>
                <a:latin typeface="Times New Roman" panose="02020603050405020304" pitchFamily="18" charset="0"/>
                <a:cs typeface="Times New Roman" panose="02020603050405020304" pitchFamily="18" charset="0"/>
              </a:rPr>
              <a:t>.</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773866"/>
            <a:ext cx="804359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Phạm vi chứa các giá trị không hợp lệ.</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4143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694227"/>
            <a:ext cx="9657465" cy="132802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dirty="0">
                <a:solidFill>
                  <a:schemeClr val="accent2"/>
                </a:solidFill>
                <a:latin typeface="Times New Roman" panose="02020603050405020304" pitchFamily="18" charset="0"/>
                <a:cs typeface="Times New Roman" panose="02020603050405020304" pitchFamily="18" charset="0"/>
              </a:rPr>
              <a:t>Trong công thức chung của COUNTIF, tham số </a:t>
            </a:r>
            <a:r>
              <a:rPr lang="vi-VN" sz="3600" dirty="0" err="1">
                <a:solidFill>
                  <a:schemeClr val="accent2"/>
                </a:solidFill>
                <a:latin typeface="Times New Roman" panose="02020603050405020304" pitchFamily="18" charset="0"/>
                <a:cs typeface="Times New Roman" panose="02020603050405020304" pitchFamily="18" charset="0"/>
              </a:rPr>
              <a:t>range</a:t>
            </a:r>
            <a:r>
              <a:rPr lang="vi-VN" sz="3600" dirty="0">
                <a:solidFill>
                  <a:schemeClr val="accent2"/>
                </a:solidFill>
                <a:latin typeface="Times New Roman" panose="02020603050405020304" pitchFamily="18" charset="0"/>
                <a:cs typeface="Times New Roman" panose="02020603050405020304" pitchFamily="18" charset="0"/>
              </a:rPr>
              <a:t> có ý nghĩa gì?</a:t>
            </a:r>
          </a:p>
        </p:txBody>
      </p:sp>
    </p:spTree>
    <p:extLst>
      <p:ext uri="{BB962C8B-B14F-4D97-AF65-F5344CB8AC3E}">
        <p14:creationId xmlns:p14="http://schemas.microsoft.com/office/powerpoint/2010/main" val="379180622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406016"/>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Phạm vi chứa các ô tính cần kiểm tra để đếm.</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29435" y="3521917"/>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Điều kiện kiểm tra các ô tính trong phạm vi </a:t>
            </a:r>
            <a:r>
              <a:rPr lang="vi-VN" sz="3200" dirty="0" err="1">
                <a:solidFill>
                  <a:schemeClr val="tx1"/>
                </a:solidFill>
                <a:latin typeface="Times New Roman" panose="02020603050405020304" pitchFamily="18" charset="0"/>
                <a:cs typeface="Times New Roman" panose="02020603050405020304" pitchFamily="18" charset="0"/>
              </a:rPr>
              <a:t>range</a:t>
            </a:r>
            <a:r>
              <a:rPr lang="vi-VN" sz="3200" dirty="0">
                <a:solidFill>
                  <a:schemeClr val="tx1"/>
                </a:solidFill>
                <a:latin typeface="Times New Roman" panose="02020603050405020304" pitchFamily="18" charset="0"/>
                <a:cs typeface="Times New Roman" panose="02020603050405020304" pitchFamily="18" charset="0"/>
              </a:rPr>
              <a:t>.</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929435" y="4622770"/>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Phạm vi chứa các giá trị không hợp lệ.</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1929435" y="5807918"/>
            <a:ext cx="98170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Điều kiện xác thực dữ liệu để tạo bảng tính.</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18184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62330"/>
            <a:ext cx="9594033"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Trong công thức chung của COUNTIF, tham số </a:t>
            </a:r>
            <a:r>
              <a:rPr lang="vi-VN" sz="3200" dirty="0" err="1">
                <a:solidFill>
                  <a:schemeClr val="accent2"/>
                </a:solidFill>
                <a:latin typeface="Times New Roman" panose="02020603050405020304" pitchFamily="18" charset="0"/>
                <a:cs typeface="Times New Roman" panose="02020603050405020304" pitchFamily="18" charset="0"/>
              </a:rPr>
              <a:t>criteria</a:t>
            </a:r>
            <a:r>
              <a:rPr lang="vi-VN" sz="3200" dirty="0">
                <a:solidFill>
                  <a:schemeClr val="accent2"/>
                </a:solidFill>
                <a:latin typeface="Times New Roman" panose="02020603050405020304" pitchFamily="18" charset="0"/>
                <a:cs typeface="Times New Roman" panose="02020603050405020304" pitchFamily="18" charset="0"/>
              </a:rPr>
              <a:t> có ý nghĩa gì?</a:t>
            </a:r>
          </a:p>
        </p:txBody>
      </p:sp>
    </p:spTree>
    <p:extLst>
      <p:ext uri="{BB962C8B-B14F-4D97-AF65-F5344CB8AC3E}">
        <p14:creationId xmlns:p14="http://schemas.microsoft.com/office/powerpoint/2010/main" val="164008066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5F70D3E-3102-D8C6-7E89-411AC80D3EDF}"/>
              </a:ext>
            </a:extLst>
          </p:cNvPr>
          <p:cNvGraphicFramePr>
            <a:graphicFrameLocks noGrp="1"/>
          </p:cNvGraphicFramePr>
          <p:nvPr/>
        </p:nvGraphicFramePr>
        <p:xfrm>
          <a:off x="533400" y="228600"/>
          <a:ext cx="11125200" cy="3230880"/>
        </p:xfrm>
        <a:graphic>
          <a:graphicData uri="http://schemas.openxmlformats.org/drawingml/2006/table">
            <a:tbl>
              <a:tblPr firstRow="1" bandRow="1">
                <a:tableStyleId>{F5AB1C69-6EDB-4FF4-983F-18BD219EF322}</a:tableStyleId>
              </a:tblPr>
              <a:tblGrid>
                <a:gridCol w="5410200">
                  <a:extLst>
                    <a:ext uri="{9D8B030D-6E8A-4147-A177-3AD203B41FA5}">
                      <a16:colId xmlns:a16="http://schemas.microsoft.com/office/drawing/2014/main" val="2211991875"/>
                    </a:ext>
                  </a:extLst>
                </a:gridCol>
                <a:gridCol w="5715000">
                  <a:extLst>
                    <a:ext uri="{9D8B030D-6E8A-4147-A177-3AD203B41FA5}">
                      <a16:colId xmlns:a16="http://schemas.microsoft.com/office/drawing/2014/main" val="1030186620"/>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B050"/>
                          </a:solidFill>
                          <a:latin typeface="Times New Roman" panose="02020603050405020304" pitchFamily="18" charset="0"/>
                          <a:cs typeface="Times New Roman" panose="02020603050405020304" pitchFamily="18" charset="0"/>
                        </a:rPr>
                        <a:t>LUYỆN TẬP THỰC HÀNH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587265"/>
                  </a:ext>
                </a:extLst>
              </a:tr>
              <a:tr h="370840">
                <a:tc>
                  <a:txBody>
                    <a:bodyPr/>
                    <a:lstStyle/>
                    <a:p>
                      <a:pPr algn="just"/>
                      <a:r>
                        <a:rPr lang="vi-VN" sz="2800" dirty="0">
                          <a:latin typeface="Times New Roman" panose="02020603050405020304" pitchFamily="18" charset="0"/>
                          <a:cs typeface="Times New Roman" panose="02020603050405020304" pitchFamily="18" charset="0"/>
                        </a:rPr>
                        <a:t>Em hãy bổ sung thêm một số dòng dữ liệu thu, chi vào cả hai trang tính Thu nhập và Chi tiêu. Hãy điều chỉnh công thức COUNTIF ở cột G để kết quả tổng hợp số lần thu, chi của mỗi khoản được chính xác</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Hướng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dẫn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p>
                      <a:pPr algn="just"/>
                      <a:r>
                        <a:rPr lang="vi-VN" sz="2800" kern="1200" dirty="0">
                          <a:solidFill>
                            <a:schemeClr val="dk1"/>
                          </a:solidFill>
                          <a:effectLst/>
                          <a:latin typeface="Times New Roman" panose="02020603050405020304" pitchFamily="18" charset="0"/>
                          <a:ea typeface="+mn-ea"/>
                          <a:cs typeface="Times New Roman" panose="02020603050405020304" pitchFamily="18" charset="0"/>
                        </a:rPr>
                        <a:t>-Số lần chi: G2=COUNTIF(B3:B10,F2) sau đó kéo sao chép đến ô G10</a:t>
                      </a:r>
                    </a:p>
                    <a:p>
                      <a:pPr algn="just"/>
                      <a:r>
                        <a:rPr lang="vi-VN" sz="2800" kern="1200" dirty="0">
                          <a:solidFill>
                            <a:schemeClr val="dk1"/>
                          </a:solidFill>
                          <a:effectLst/>
                          <a:latin typeface="Times New Roman" panose="02020603050405020304" pitchFamily="18" charset="0"/>
                          <a:ea typeface="+mn-ea"/>
                          <a:cs typeface="Times New Roman" panose="02020603050405020304" pitchFamily="18" charset="0"/>
                        </a:rPr>
                        <a:t>-Số lần thu: G2=COUTIF(B3:B8,F3) sau đó kép sao chép đến ô G6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6858130"/>
                  </a:ext>
                </a:extLst>
              </a:tr>
            </a:tbl>
          </a:graphicData>
        </a:graphic>
      </p:graphicFrame>
      <p:pic>
        <p:nvPicPr>
          <p:cNvPr id="3" name="Picture 2">
            <a:extLst>
              <a:ext uri="{FF2B5EF4-FFF2-40B4-BE49-F238E27FC236}">
                <a16:creationId xmlns:a16="http://schemas.microsoft.com/office/drawing/2014/main" id="{A81E75AD-8B7A-F916-6FBB-AFA2966988C6}"/>
              </a:ext>
            </a:extLst>
          </p:cNvPr>
          <p:cNvPicPr>
            <a:picLocks noChangeAspect="1"/>
          </p:cNvPicPr>
          <p:nvPr/>
        </p:nvPicPr>
        <p:blipFill rotWithShape="1">
          <a:blip r:embed="rId3"/>
          <a:srcRect r="70376"/>
          <a:stretch/>
        </p:blipFill>
        <p:spPr>
          <a:xfrm>
            <a:off x="2971800" y="262466"/>
            <a:ext cx="542288" cy="499534"/>
          </a:xfrm>
          <a:prstGeom prst="rect">
            <a:avLst/>
          </a:prstGeom>
        </p:spPr>
      </p:pic>
      <p:pic>
        <p:nvPicPr>
          <p:cNvPr id="4" name="Picture 6">
            <a:extLst>
              <a:ext uri="{FF2B5EF4-FFF2-40B4-BE49-F238E27FC236}">
                <a16:creationId xmlns:a16="http://schemas.microsoft.com/office/drawing/2014/main" id="{039A8694-411D-3CD8-2B3D-E7B4BAAB9437}"/>
              </a:ext>
            </a:extLst>
          </p:cNvPr>
          <p:cNvPicPr>
            <a:picLocks noChangeAspect="1"/>
          </p:cNvPicPr>
          <p:nvPr/>
        </p:nvPicPr>
        <p:blipFill>
          <a:blip r:embed="rId4"/>
          <a:stretch>
            <a:fillRect/>
          </a:stretch>
        </p:blipFill>
        <p:spPr>
          <a:xfrm>
            <a:off x="152400" y="3493346"/>
            <a:ext cx="5867400" cy="3230880"/>
          </a:xfrm>
          <a:prstGeom prst="rect">
            <a:avLst/>
          </a:prstGeom>
        </p:spPr>
      </p:pic>
      <p:pic>
        <p:nvPicPr>
          <p:cNvPr id="5" name="Picture 4">
            <a:extLst>
              <a:ext uri="{FF2B5EF4-FFF2-40B4-BE49-F238E27FC236}">
                <a16:creationId xmlns:a16="http://schemas.microsoft.com/office/drawing/2014/main" id="{C3ADC7E6-DE5D-099A-C934-3EC4F78663F9}"/>
              </a:ext>
            </a:extLst>
          </p:cNvPr>
          <p:cNvPicPr>
            <a:picLocks noChangeAspect="1"/>
          </p:cNvPicPr>
          <p:nvPr/>
        </p:nvPicPr>
        <p:blipFill>
          <a:blip r:embed="rId5"/>
          <a:stretch>
            <a:fillRect/>
          </a:stretch>
        </p:blipFill>
        <p:spPr>
          <a:xfrm>
            <a:off x="6172203" y="3493346"/>
            <a:ext cx="5867398" cy="3230880"/>
          </a:xfrm>
          <a:prstGeom prst="rect">
            <a:avLst/>
          </a:prstGeom>
        </p:spPr>
      </p:pic>
    </p:spTree>
    <p:extLst>
      <p:ext uri="{BB962C8B-B14F-4D97-AF65-F5344CB8AC3E}">
        <p14:creationId xmlns:p14="http://schemas.microsoft.com/office/powerpoint/2010/main" val="2069731593"/>
      </p:ext>
    </p:extLst>
  </p:cSld>
  <p:clrMapOvr>
    <a:masterClrMapping/>
  </p:clrMapOvr>
  <p:transition>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5F70D3E-3102-D8C6-7E89-411AC80D3EDF}"/>
              </a:ext>
            </a:extLst>
          </p:cNvPr>
          <p:cNvGraphicFramePr>
            <a:graphicFrameLocks noGrp="1"/>
          </p:cNvGraphicFramePr>
          <p:nvPr/>
        </p:nvGraphicFramePr>
        <p:xfrm>
          <a:off x="533400" y="76200"/>
          <a:ext cx="11125200" cy="3230880"/>
        </p:xfrm>
        <a:graphic>
          <a:graphicData uri="http://schemas.openxmlformats.org/drawingml/2006/table">
            <a:tbl>
              <a:tblPr firstRow="1" bandRow="1">
                <a:tableStyleId>{F5AB1C69-6EDB-4FF4-983F-18BD219EF322}</a:tableStyleId>
              </a:tblPr>
              <a:tblGrid>
                <a:gridCol w="5410200">
                  <a:extLst>
                    <a:ext uri="{9D8B030D-6E8A-4147-A177-3AD203B41FA5}">
                      <a16:colId xmlns:a16="http://schemas.microsoft.com/office/drawing/2014/main" val="2211991875"/>
                    </a:ext>
                  </a:extLst>
                </a:gridCol>
                <a:gridCol w="5715000">
                  <a:extLst>
                    <a:ext uri="{9D8B030D-6E8A-4147-A177-3AD203B41FA5}">
                      <a16:colId xmlns:a16="http://schemas.microsoft.com/office/drawing/2014/main" val="1030186620"/>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B050"/>
                          </a:solidFill>
                          <a:latin typeface="Times New Roman" panose="02020603050405020304" pitchFamily="18" charset="0"/>
                          <a:cs typeface="Times New Roman" panose="02020603050405020304" pitchFamily="18" charset="0"/>
                        </a:rPr>
                        <a:t>LUYỆN TẬP THỰC HÀNH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587265"/>
                  </a:ext>
                </a:extLst>
              </a:tr>
              <a:tr h="370840">
                <a:tc>
                  <a:txBody>
                    <a:bodyPr/>
                    <a:lstStyle/>
                    <a:p>
                      <a:pPr algn="just"/>
                      <a:r>
                        <a:rPr lang="vi-VN" sz="2800" dirty="0">
                          <a:latin typeface="Times New Roman" panose="02020603050405020304" pitchFamily="18" charset="0"/>
                          <a:cs typeface="Times New Roman" panose="02020603050405020304" pitchFamily="18" charset="0"/>
                        </a:rPr>
                        <a:t>Em hãy thực hiện cuộc khảo sát về việc chọn trường THPT của các bạn cùng lớp. Nhập thông tin mà em thu thập được vào bảng tính và sử dụng hàm COUNTIF để tổng hợp kết quả khảo sát như minh họa ở hình 10a.6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Hướng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dẫn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vi-VN" sz="2800" kern="1200" dirty="0">
                          <a:solidFill>
                            <a:schemeClr val="dk1"/>
                          </a:solidFill>
                          <a:effectLst/>
                          <a:latin typeface="Times New Roman" panose="02020603050405020304" pitchFamily="18" charset="0"/>
                          <a:ea typeface="+mn-ea"/>
                          <a:cs typeface="Times New Roman" panose="02020603050405020304" pitchFamily="18" charset="0"/>
                        </a:rPr>
                        <a:t>Các em thu nhập dữ liệu rồi điền vào bảng tương tự 10a.6</a:t>
                      </a:r>
                    </a:p>
                    <a:p>
                      <a:pPr algn="just"/>
                      <a:r>
                        <a:rPr lang="vi-VN" sz="2800" kern="1200" dirty="0">
                          <a:solidFill>
                            <a:schemeClr val="dk1"/>
                          </a:solidFill>
                          <a:effectLst/>
                          <a:latin typeface="Times New Roman" panose="02020603050405020304" pitchFamily="18" charset="0"/>
                          <a:ea typeface="+mn-ea"/>
                          <a:cs typeface="Times New Roman" panose="02020603050405020304" pitchFamily="18" charset="0"/>
                        </a:rPr>
                        <a:t>Công thức mẫu cho bảng ở Hình 10a.6: </a:t>
                      </a:r>
                    </a:p>
                    <a:p>
                      <a:pPr algn="just"/>
                      <a:r>
                        <a:rPr lang="vi-VN" sz="2800" kern="1200" dirty="0">
                          <a:solidFill>
                            <a:schemeClr val="dk1"/>
                          </a:solidFill>
                          <a:effectLst/>
                          <a:latin typeface="Times New Roman" panose="02020603050405020304" pitchFamily="18" charset="0"/>
                          <a:ea typeface="+mn-ea"/>
                          <a:cs typeface="Times New Roman" panose="02020603050405020304" pitchFamily="18" charset="0"/>
                        </a:rPr>
                        <a:t>Nhập E5=COUNTIF(B4:$$B:$13,D5) rồi kéo sao chép đến ô D8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6858130"/>
                  </a:ext>
                </a:extLst>
              </a:tr>
            </a:tbl>
          </a:graphicData>
        </a:graphic>
      </p:graphicFrame>
      <p:pic>
        <p:nvPicPr>
          <p:cNvPr id="3" name="Picture 2">
            <a:extLst>
              <a:ext uri="{FF2B5EF4-FFF2-40B4-BE49-F238E27FC236}">
                <a16:creationId xmlns:a16="http://schemas.microsoft.com/office/drawing/2014/main" id="{A81E75AD-8B7A-F916-6FBB-AFA2966988C6}"/>
              </a:ext>
            </a:extLst>
          </p:cNvPr>
          <p:cNvPicPr>
            <a:picLocks noChangeAspect="1"/>
          </p:cNvPicPr>
          <p:nvPr/>
        </p:nvPicPr>
        <p:blipFill rotWithShape="1">
          <a:blip r:embed="rId3"/>
          <a:srcRect r="70376"/>
          <a:stretch/>
        </p:blipFill>
        <p:spPr>
          <a:xfrm>
            <a:off x="2971800" y="110066"/>
            <a:ext cx="542288" cy="499534"/>
          </a:xfrm>
          <a:prstGeom prst="rect">
            <a:avLst/>
          </a:prstGeom>
        </p:spPr>
      </p:pic>
      <p:pic>
        <p:nvPicPr>
          <p:cNvPr id="5" name="Picture 2">
            <a:extLst>
              <a:ext uri="{FF2B5EF4-FFF2-40B4-BE49-F238E27FC236}">
                <a16:creationId xmlns:a16="http://schemas.microsoft.com/office/drawing/2014/main" id="{CA08334C-EEFA-FACE-937C-CBFB05307A5D}"/>
              </a:ext>
            </a:extLst>
          </p:cNvPr>
          <p:cNvPicPr>
            <a:picLocks noChangeAspect="1"/>
          </p:cNvPicPr>
          <p:nvPr/>
        </p:nvPicPr>
        <p:blipFill>
          <a:blip r:embed="rId4"/>
          <a:stretch>
            <a:fillRect/>
          </a:stretch>
        </p:blipFill>
        <p:spPr>
          <a:xfrm>
            <a:off x="152400" y="3340946"/>
            <a:ext cx="11963400" cy="3523712"/>
          </a:xfrm>
          <a:prstGeom prst="rect">
            <a:avLst/>
          </a:prstGeom>
        </p:spPr>
      </p:pic>
    </p:spTree>
    <p:extLst>
      <p:ext uri="{BB962C8B-B14F-4D97-AF65-F5344CB8AC3E}">
        <p14:creationId xmlns:p14="http://schemas.microsoft.com/office/powerpoint/2010/main" val="3020651994"/>
      </p:ext>
    </p:extLst>
  </p:cSld>
  <p:clrMapOvr>
    <a:masterClrMapping/>
  </p:clrMapOvr>
  <p:transition>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284340"/>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8">
            <a:extLst>
              <a:ext uri="{FF2B5EF4-FFF2-40B4-BE49-F238E27FC236}">
                <a16:creationId xmlns:a16="http://schemas.microsoft.com/office/drawing/2014/main" id="{207A20AB-B2D2-4C51-A98D-58A8E3FEAD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295400"/>
            <a:ext cx="1801812"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0">
            <a:extLst>
              <a:ext uri="{FF2B5EF4-FFF2-40B4-BE49-F238E27FC236}">
                <a16:creationId xmlns:a16="http://schemas.microsoft.com/office/drawing/2014/main" id="{E3B5DAFD-239C-4671-B3CC-15657E59092C}"/>
              </a:ext>
            </a:extLst>
          </p:cNvPr>
          <p:cNvSpPr txBox="1">
            <a:spLocks noChangeArrowheads="1"/>
          </p:cNvSpPr>
          <p:nvPr/>
        </p:nvSpPr>
        <p:spPr bwMode="auto">
          <a:xfrm>
            <a:off x="128588" y="1804988"/>
            <a:ext cx="1658937" cy="29559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defRPr/>
            </a:pPr>
            <a:r>
              <a:rPr lang="en-US" altLang="en-US" sz="3200" b="1" dirty="0" err="1">
                <a:solidFill>
                  <a:srgbClr val="6600CC"/>
                </a:solidFill>
                <a:latin typeface="+mn-lt"/>
              </a:rPr>
              <a:t>NỘI</a:t>
            </a:r>
            <a:r>
              <a:rPr lang="en-US" altLang="en-US" sz="3200" b="1">
                <a:solidFill>
                  <a:srgbClr val="6600CC"/>
                </a:solidFill>
                <a:latin typeface="+mn-lt"/>
              </a:rPr>
              <a:t> DUNG TRỌNG TÂM</a:t>
            </a:r>
          </a:p>
        </p:txBody>
      </p:sp>
      <p:sp>
        <p:nvSpPr>
          <p:cNvPr id="15364" name="AutoShape 4">
            <a:extLst>
              <a:ext uri="{FF2B5EF4-FFF2-40B4-BE49-F238E27FC236}">
                <a16:creationId xmlns:a16="http://schemas.microsoft.com/office/drawing/2014/main" id="{7192C8D5-FBE1-4745-B8ED-1C1AA6B959F4}"/>
              </a:ext>
            </a:extLst>
          </p:cNvPr>
          <p:cNvSpPr>
            <a:spLocks noChangeArrowheads="1"/>
          </p:cNvSpPr>
          <p:nvPr/>
        </p:nvSpPr>
        <p:spPr bwMode="gray">
          <a:xfrm>
            <a:off x="2187690" y="2443131"/>
            <a:ext cx="9392850" cy="692468"/>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lIns="108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dirty="0" err="1">
                <a:latin typeface="Times New Roman" panose="02020603050405020304" pitchFamily="18" charset="0"/>
                <a:cs typeface="Times New Roman" panose="02020603050405020304" pitchFamily="18" charset="0"/>
              </a:rPr>
              <a:t>Hàm</a:t>
            </a:r>
            <a:r>
              <a:rPr lang="en-US" altLang="en-US" sz="3200" b="1" dirty="0">
                <a:latin typeface="Times New Roman" panose="02020603050405020304" pitchFamily="18" charset="0"/>
                <a:cs typeface="Times New Roman" panose="02020603050405020304" pitchFamily="18" charset="0"/>
              </a:rPr>
              <a:t> COUNTIF</a:t>
            </a:r>
            <a:endParaRPr lang="en-US" altLang="en-US" sz="32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8513B8F0-1EE8-5968-1150-9EEDF181412C}"/>
              </a:ext>
            </a:extLst>
          </p:cNvPr>
          <p:cNvSpPr/>
          <p:nvPr/>
        </p:nvSpPr>
        <p:spPr>
          <a:xfrm>
            <a:off x="1598340" y="2550214"/>
            <a:ext cx="732336"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1</a:t>
            </a:r>
          </a:p>
        </p:txBody>
      </p:sp>
      <p:sp>
        <p:nvSpPr>
          <p:cNvPr id="13" name="AutoShape 4">
            <a:extLst>
              <a:ext uri="{FF2B5EF4-FFF2-40B4-BE49-F238E27FC236}">
                <a16:creationId xmlns:a16="http://schemas.microsoft.com/office/drawing/2014/main" id="{FD2C9801-DE07-F351-35D2-8E0F8F3F620E}"/>
              </a:ext>
            </a:extLst>
          </p:cNvPr>
          <p:cNvSpPr>
            <a:spLocks noChangeArrowheads="1"/>
          </p:cNvSpPr>
          <p:nvPr/>
        </p:nvSpPr>
        <p:spPr bwMode="gray">
          <a:xfrm>
            <a:off x="2270238" y="3576524"/>
            <a:ext cx="9310302" cy="692468"/>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lIns="108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en-US" sz="3200" b="1" dirty="0">
                <a:latin typeface="Times New Roman" panose="02020603050405020304" pitchFamily="18" charset="0"/>
                <a:cs typeface="Times New Roman" panose="02020603050405020304" pitchFamily="18" charset="0"/>
              </a:rPr>
              <a:t>Thực hành: Sử dụng hàm COUNTIF</a:t>
            </a:r>
            <a:endParaRPr lang="en-US" altLang="en-US" sz="3200"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9EA98ACA-AC53-85EF-E4A5-378EDA6CE4BE}"/>
              </a:ext>
            </a:extLst>
          </p:cNvPr>
          <p:cNvSpPr/>
          <p:nvPr/>
        </p:nvSpPr>
        <p:spPr>
          <a:xfrm>
            <a:off x="1689155" y="3668286"/>
            <a:ext cx="732336" cy="478302"/>
          </a:xfrm>
          <a:prstGeom prst="ellipse">
            <a:avLst/>
          </a:prstGeom>
          <a:solidFill>
            <a:srgbClr val="0070C0"/>
          </a:solidFill>
          <a:ln>
            <a:solidFill>
              <a:schemeClr val="accent1">
                <a:shade val="50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effectLst>
                  <a:outerShdw blurRad="50800" dist="50800" dir="5400000" algn="ctr" rotWithShape="0">
                    <a:srgbClr val="00B0F0"/>
                  </a:outerShdw>
                </a:effectLst>
                <a:latin typeface="Times New Roman" panose="02020603050405020304" pitchFamily="18" charset="0"/>
                <a:cs typeface="Times New Roman" panose="02020603050405020304" pitchFamily="18" charset="0"/>
              </a:rPr>
              <a:t>2</a:t>
            </a:r>
          </a:p>
        </p:txBody>
      </p:sp>
      <p:pic>
        <p:nvPicPr>
          <p:cNvPr id="16" name="Picture 15" descr="Graphical user interface, application&#10;&#10;Description automatically generated">
            <a:extLst>
              <a:ext uri="{FF2B5EF4-FFF2-40B4-BE49-F238E27FC236}">
                <a16:creationId xmlns:a16="http://schemas.microsoft.com/office/drawing/2014/main" id="{6D46828A-B865-A864-AC2E-A3A5BC9834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4988557"/>
            <a:ext cx="4038600" cy="1869442"/>
          </a:xfrm>
          <a:prstGeom prst="rect">
            <a:avLst/>
          </a:prstGeom>
        </p:spPr>
      </p:pic>
      <p:sp>
        <p:nvSpPr>
          <p:cNvPr id="4" name="TextBox 3">
            <a:extLst>
              <a:ext uri="{FF2B5EF4-FFF2-40B4-BE49-F238E27FC236}">
                <a16:creationId xmlns:a16="http://schemas.microsoft.com/office/drawing/2014/main" id="{09925CCC-8A37-2341-667E-2CC81FADDD7D}"/>
              </a:ext>
            </a:extLst>
          </p:cNvPr>
          <p:cNvSpPr txBox="1"/>
          <p:nvPr/>
        </p:nvSpPr>
        <p:spPr>
          <a:xfrm>
            <a:off x="2958464" y="418775"/>
            <a:ext cx="7477125" cy="584775"/>
          </a:xfrm>
          <a:prstGeom prst="rect">
            <a:avLst/>
          </a:prstGeom>
          <a:noFill/>
        </p:spPr>
        <p:txBody>
          <a:bodyPr wrap="square">
            <a:spAutoFit/>
          </a:bodyPr>
          <a:lstStyle/>
          <a:p>
            <a:pPr algn="ctr" eaLnBrk="1" hangingPunct="1"/>
            <a:r>
              <a:rPr lang="en-US" altLang="en-US" sz="3200" b="1" dirty="0">
                <a:solidFill>
                  <a:srgbClr val="FF0000"/>
                </a:solidFill>
                <a:latin typeface="Times New Roman" panose="02020603050405020304" pitchFamily="18" charset="0"/>
                <a:cs typeface="Times New Roman" panose="02020603050405020304" pitchFamily="18" charset="0"/>
              </a:rPr>
              <a:t>BÀI 10 A: SỬ DỤNG HÀM COUNTIF</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5F70D3E-3102-D8C6-7E89-411AC80D3EDF}"/>
              </a:ext>
            </a:extLst>
          </p:cNvPr>
          <p:cNvGraphicFramePr>
            <a:graphicFrameLocks noGrp="1"/>
          </p:cNvGraphicFramePr>
          <p:nvPr/>
        </p:nvGraphicFramePr>
        <p:xfrm>
          <a:off x="228600" y="76200"/>
          <a:ext cx="11734800" cy="1889760"/>
        </p:xfrm>
        <a:graphic>
          <a:graphicData uri="http://schemas.openxmlformats.org/drawingml/2006/table">
            <a:tbl>
              <a:tblPr firstRow="1" bandRow="1">
                <a:tableStyleId>{F5AB1C69-6EDB-4FF4-983F-18BD219EF322}</a:tableStyleId>
              </a:tblPr>
              <a:tblGrid>
                <a:gridCol w="11734800">
                  <a:extLst>
                    <a:ext uri="{9D8B030D-6E8A-4147-A177-3AD203B41FA5}">
                      <a16:colId xmlns:a16="http://schemas.microsoft.com/office/drawing/2014/main" val="221199187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B050"/>
                          </a:solidFill>
                          <a:latin typeface="Times New Roman" panose="02020603050405020304" pitchFamily="18" charset="0"/>
                          <a:cs typeface="Times New Roman" panose="02020603050405020304" pitchFamily="18" charset="0"/>
                        </a:rPr>
                        <a:t>THỰC HÀNH VẬN DỤNG</a:t>
                      </a:r>
                      <a:endParaRPr lang="vi-VN" sz="2800" dirty="0">
                        <a:solidFill>
                          <a:srgbClr val="00B050"/>
                        </a:solidFill>
                        <a:latin typeface="Times New Roman" panose="02020603050405020304" pitchFamily="18" charset="0"/>
                        <a:cs typeface="Times New Roman" panose="02020603050405020304" pitchFamily="18" charset="0"/>
                      </a:endParaRPr>
                    </a:p>
                  </a:txBody>
                  <a:tcPr marR="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587265"/>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dirty="0">
                          <a:solidFill>
                            <a:schemeClr val="tx1"/>
                          </a:solidFill>
                          <a:latin typeface="Times New Roman" panose="02020603050405020304" pitchFamily="18" charset="0"/>
                          <a:cs typeface="Times New Roman" panose="02020603050405020304" pitchFamily="18" charset="0"/>
                        </a:rPr>
                        <a:t>Em hãy mở bảng tính KinhPhiTrienLam.xlsx đã tạo ở phần Vận dụng, Bài 9a và sử dụng hàm COUNTIF để tính số lần thu của mỗi khoản thu, số lần chi của mỗi khoản chi của dự án Triển lãm tin học. Lưu tệp sau khi hoàn thành công việc.</a:t>
                      </a:r>
                    </a:p>
                  </a:txBody>
                  <a:tcPr marR="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092972"/>
                  </a:ext>
                </a:extLst>
              </a:tr>
            </a:tbl>
          </a:graphicData>
        </a:graphic>
      </p:graphicFrame>
      <p:pic>
        <p:nvPicPr>
          <p:cNvPr id="3" name="Picture 2">
            <a:extLst>
              <a:ext uri="{FF2B5EF4-FFF2-40B4-BE49-F238E27FC236}">
                <a16:creationId xmlns:a16="http://schemas.microsoft.com/office/drawing/2014/main" id="{A81E75AD-8B7A-F916-6FBB-AFA2966988C6}"/>
              </a:ext>
            </a:extLst>
          </p:cNvPr>
          <p:cNvPicPr>
            <a:picLocks noChangeAspect="1"/>
          </p:cNvPicPr>
          <p:nvPr/>
        </p:nvPicPr>
        <p:blipFill rotWithShape="1">
          <a:blip r:embed="rId2"/>
          <a:srcRect r="70376"/>
          <a:stretch/>
        </p:blipFill>
        <p:spPr>
          <a:xfrm>
            <a:off x="2895600" y="136551"/>
            <a:ext cx="542288" cy="473049"/>
          </a:xfrm>
          <a:prstGeom prst="rect">
            <a:avLst/>
          </a:prstGeom>
        </p:spPr>
      </p:pic>
      <p:pic>
        <p:nvPicPr>
          <p:cNvPr id="4" name="Hình ảnh 3">
            <a:extLst>
              <a:ext uri="{FF2B5EF4-FFF2-40B4-BE49-F238E27FC236}">
                <a16:creationId xmlns:a16="http://schemas.microsoft.com/office/drawing/2014/main" id="{6355E79C-E9C8-6FFF-97E3-F7603553E0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057400"/>
            <a:ext cx="8153400" cy="4724400"/>
          </a:xfrm>
          <a:prstGeom prst="rect">
            <a:avLst/>
          </a:prstGeom>
          <a:noFill/>
          <a:ln>
            <a:noFill/>
          </a:ln>
        </p:spPr>
      </p:pic>
      <p:pic>
        <p:nvPicPr>
          <p:cNvPr id="5" name="Picture 2">
            <a:extLst>
              <a:ext uri="{FF2B5EF4-FFF2-40B4-BE49-F238E27FC236}">
                <a16:creationId xmlns:a16="http://schemas.microsoft.com/office/drawing/2014/main" id="{8081E4BD-0FE2-B084-21FD-648D1B03FCCA}"/>
              </a:ext>
            </a:extLst>
          </p:cNvPr>
          <p:cNvPicPr>
            <a:picLocks noChangeAspect="1"/>
          </p:cNvPicPr>
          <p:nvPr/>
        </p:nvPicPr>
        <p:blipFill>
          <a:blip r:embed="rId4"/>
          <a:stretch>
            <a:fillRect/>
          </a:stretch>
        </p:blipFill>
        <p:spPr>
          <a:xfrm>
            <a:off x="228599" y="2035189"/>
            <a:ext cx="3437689" cy="2155811"/>
          </a:xfrm>
          <a:prstGeom prst="rect">
            <a:avLst/>
          </a:prstGeom>
        </p:spPr>
      </p:pic>
      <p:pic>
        <p:nvPicPr>
          <p:cNvPr id="6" name="Picture 4">
            <a:extLst>
              <a:ext uri="{FF2B5EF4-FFF2-40B4-BE49-F238E27FC236}">
                <a16:creationId xmlns:a16="http://schemas.microsoft.com/office/drawing/2014/main" id="{55209286-F9EF-AFB6-D0D5-84BBA62459FD}"/>
              </a:ext>
            </a:extLst>
          </p:cNvPr>
          <p:cNvPicPr>
            <a:picLocks noChangeAspect="1"/>
          </p:cNvPicPr>
          <p:nvPr/>
        </p:nvPicPr>
        <p:blipFill>
          <a:blip r:embed="rId5"/>
          <a:stretch>
            <a:fillRect/>
          </a:stretch>
        </p:blipFill>
        <p:spPr>
          <a:xfrm>
            <a:off x="228598" y="4343400"/>
            <a:ext cx="3361491" cy="2286000"/>
          </a:xfrm>
          <a:prstGeom prst="rect">
            <a:avLst/>
          </a:prstGeom>
        </p:spPr>
      </p:pic>
    </p:spTree>
    <p:extLst>
      <p:ext uri="{BB962C8B-B14F-4D97-AF65-F5344CB8AC3E}">
        <p14:creationId xmlns:p14="http://schemas.microsoft.com/office/powerpoint/2010/main" val="22769889"/>
      </p:ext>
    </p:extLst>
  </p:cSld>
  <p:clrMapOvr>
    <a:masterClrMapping/>
  </p:clrMapOvr>
  <p:transition>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A48F69-089F-4ADD-97AB-C8E1FF712F28}"/>
              </a:ext>
            </a:extLst>
          </p:cNvPr>
          <p:cNvSpPr txBox="1"/>
          <p:nvPr/>
        </p:nvSpPr>
        <p:spPr>
          <a:xfrm>
            <a:off x="381000" y="1295400"/>
            <a:ext cx="11506200" cy="5632311"/>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Link </a:t>
            </a:r>
            <a:r>
              <a:rPr lang="en-US" sz="3000" dirty="0" err="1">
                <a:latin typeface="Times New Roman" panose="02020603050405020304" pitchFamily="18" charset="0"/>
                <a:cs typeface="Times New Roman" panose="02020603050405020304" pitchFamily="18" charset="0"/>
              </a:rPr>
              <a:t>bài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tuyến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tham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khảo</a:t>
            </a:r>
            <a:r>
              <a:rPr lang="en-US" sz="3000" dirty="0">
                <a:latin typeface="Times New Roman" panose="02020603050405020304" pitchFamily="18" charset="0"/>
                <a:cs typeface="Times New Roman" panose="02020603050405020304" pitchFamily="18" charset="0"/>
              </a:rPr>
              <a:t>:</a:t>
            </a:r>
          </a:p>
          <a:p>
            <a:r>
              <a:rPr lang="en-US" sz="3000" dirty="0">
                <a:latin typeface="Times New Roman" panose="02020603050405020304" pitchFamily="18" charset="0"/>
                <a:cs typeface="Times New Roman" panose="02020603050405020304" pitchFamily="18" charset="0"/>
                <a:hlinkClick r:id="rId2"/>
              </a:rPr>
              <a:t>https://forlangworld.blogspot.com/</a:t>
            </a:r>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hlinkClick r:id="rId3"/>
              </a:rPr>
              <a:t>https://www.youtube.com/c/ForlangWorld</a:t>
            </a:r>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hlinkClick r:id="rId4"/>
              </a:rPr>
              <a:t>https://www.facebook.com/emvuiemhoc</a:t>
            </a:r>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hlinkClick r:id="rId5"/>
              </a:rPr>
              <a:t>https://sunrise1582.violet.vn/entry/tin-hoc-9-online-kntt-13875729.html</a:t>
            </a:r>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hlinkClick r:id="rId6"/>
              </a:rPr>
              <a:t>https://nhattruongtqb.violet.vn/entry/tin-hoc-6789-online-kntt-13883740.html</a:t>
            </a:r>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6318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descr="Ảnh có chứa Tác phẩm nghệ thuật của trẻ con, hình vẽ, phim hoạt hình, tác phẩm nghệ thuật&#10;&#10;Mô tả được tạo tự động">
            <a:extLst>
              <a:ext uri="{FF2B5EF4-FFF2-40B4-BE49-F238E27FC236}">
                <a16:creationId xmlns:a16="http://schemas.microsoft.com/office/drawing/2014/main" id="{833CD3FC-3335-B17C-04EE-0BE811C87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4419600"/>
            <a:ext cx="1524000" cy="1490779"/>
          </a:xfrm>
          <a:prstGeom prst="rect">
            <a:avLst/>
          </a:prstGeom>
        </p:spPr>
      </p:pic>
      <p:sp>
        <p:nvSpPr>
          <p:cNvPr id="2" name="TextBox 1">
            <a:extLst>
              <a:ext uri="{FF2B5EF4-FFF2-40B4-BE49-F238E27FC236}">
                <a16:creationId xmlns:a16="http://schemas.microsoft.com/office/drawing/2014/main" id="{3DC49C9A-4F48-5AE0-53D5-8D815232A5D5}"/>
              </a:ext>
            </a:extLst>
          </p:cNvPr>
          <p:cNvSpPr txBox="1"/>
          <p:nvPr/>
        </p:nvSpPr>
        <p:spPr>
          <a:xfrm>
            <a:off x="2357437" y="270185"/>
            <a:ext cx="7477125" cy="584775"/>
          </a:xfrm>
          <a:prstGeom prst="rect">
            <a:avLst/>
          </a:prstGeom>
          <a:noFill/>
        </p:spPr>
        <p:txBody>
          <a:bodyPr wrap="square">
            <a:spAutoFit/>
          </a:bodyPr>
          <a:lstStyle/>
          <a:p>
            <a:pPr algn="ctr" eaLnBrk="1" hangingPunct="1"/>
            <a:r>
              <a:rPr lang="en-US" altLang="en-US" sz="3200" b="1" dirty="0">
                <a:solidFill>
                  <a:srgbClr val="FF0000"/>
                </a:solidFill>
                <a:latin typeface="Times New Roman" panose="02020603050405020304" pitchFamily="18" charset="0"/>
                <a:cs typeface="Times New Roman" panose="02020603050405020304" pitchFamily="18" charset="0"/>
              </a:rPr>
              <a:t>KHỞI ĐỘNG</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6571D84-6F0D-AE05-CB84-9B177C0BE14F}"/>
              </a:ext>
            </a:extLst>
          </p:cNvPr>
          <p:cNvSpPr txBox="1"/>
          <p:nvPr/>
        </p:nvSpPr>
        <p:spPr>
          <a:xfrm>
            <a:off x="2357436" y="2146012"/>
            <a:ext cx="7477125" cy="584775"/>
          </a:xfrm>
          <a:prstGeom prst="rect">
            <a:avLst/>
          </a:prstGeom>
          <a:noFill/>
        </p:spPr>
        <p:txBody>
          <a:bodyPr wrap="square">
            <a:spAutoFit/>
          </a:bodyPr>
          <a:lstStyle/>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Ý </a:t>
            </a:r>
            <a:r>
              <a:rPr lang="en-US" altLang="en-US" sz="3200" b="1" dirty="0" err="1">
                <a:solidFill>
                  <a:srgbClr val="FF0000"/>
                </a:solidFill>
                <a:latin typeface="Times New Roman" panose="02020603050405020304" pitchFamily="18" charset="0"/>
                <a:cs typeface="Times New Roman" panose="02020603050405020304" pitchFamily="18" charset="0"/>
              </a:rPr>
              <a:t>nghĩa</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của</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hàm</a:t>
            </a:r>
            <a:r>
              <a:rPr lang="en-US" altLang="en-US" sz="3200" b="1" dirty="0">
                <a:solidFill>
                  <a:srgbClr val="FF0000"/>
                </a:solidFill>
                <a:latin typeface="Times New Roman" panose="02020603050405020304" pitchFamily="18" charset="0"/>
                <a:cs typeface="Times New Roman" panose="02020603050405020304" pitchFamily="18" charset="0"/>
              </a:rPr>
              <a:t> Count </a:t>
            </a:r>
            <a:r>
              <a:rPr lang="en-US" altLang="en-US" sz="3200" b="1" dirty="0" err="1">
                <a:solidFill>
                  <a:srgbClr val="FF0000"/>
                </a:solidFill>
                <a:latin typeface="Times New Roman" panose="02020603050405020304" pitchFamily="18" charset="0"/>
                <a:cs typeface="Times New Roman" panose="02020603050405020304" pitchFamily="18" charset="0"/>
              </a:rPr>
              <a:t>trong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bảng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tính</a:t>
            </a:r>
            <a:r>
              <a:rPr lang="en-US" altLang="en-US" sz="3200" b="1" dirty="0">
                <a:solidFill>
                  <a:srgbClr val="FF0000"/>
                </a:solidFill>
                <a:latin typeface="Times New Roman" panose="02020603050405020304" pitchFamily="18" charset="0"/>
                <a:cs typeface="Times New Roman" panose="02020603050405020304" pitchFamily="18" charset="0"/>
              </a:rPr>
              <a:t>?</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4678473"/>
      </p:ext>
    </p:extLst>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B19499-FA8F-6AA1-FA06-15F44A61210C}"/>
              </a:ext>
            </a:extLst>
          </p:cNvPr>
          <p:cNvSpPr txBox="1"/>
          <p:nvPr/>
        </p:nvSpPr>
        <p:spPr>
          <a:xfrm>
            <a:off x="2357437" y="270185"/>
            <a:ext cx="7477125" cy="584775"/>
          </a:xfrm>
          <a:prstGeom prst="rect">
            <a:avLst/>
          </a:prstGeom>
          <a:noFill/>
        </p:spPr>
        <p:txBody>
          <a:bodyPr wrap="square">
            <a:spAutoFit/>
          </a:bodyPr>
          <a:lstStyle/>
          <a:p>
            <a:pPr algn="ctr" eaLnBrk="1" hangingPunct="1"/>
            <a:r>
              <a:rPr lang="en-US" altLang="en-US" sz="3200" b="1" dirty="0">
                <a:solidFill>
                  <a:srgbClr val="FF0000"/>
                </a:solidFill>
                <a:latin typeface="Times New Roman" panose="02020603050405020304" pitchFamily="18" charset="0"/>
                <a:cs typeface="Times New Roman" panose="02020603050405020304" pitchFamily="18" charset="0"/>
              </a:rPr>
              <a:t>KHÁM PHÁ</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2402044"/>
      </p:ext>
    </p:ext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3311358196"/>
              </p:ext>
            </p:extLst>
          </p:nvPr>
        </p:nvGraphicFramePr>
        <p:xfrm>
          <a:off x="723550" y="434340"/>
          <a:ext cx="10439401" cy="6243810"/>
        </p:xfrm>
        <a:graphic>
          <a:graphicData uri="http://schemas.openxmlformats.org/drawingml/2006/table">
            <a:tbl>
              <a:tblPr firstRow="1" bandRow="1">
                <a:tableStyleId>{F5AB1C69-6EDB-4FF4-983F-18BD219EF322}</a:tableStyleId>
              </a:tblPr>
              <a:tblGrid>
                <a:gridCol w="10439401">
                  <a:extLst>
                    <a:ext uri="{9D8B030D-6E8A-4147-A177-3AD203B41FA5}">
                      <a16:colId xmlns:a16="http://schemas.microsoft.com/office/drawing/2014/main" val="795175101"/>
                    </a:ext>
                  </a:extLst>
                </a:gridCol>
              </a:tblGrid>
              <a:tr h="6243810">
                <a:tc>
                  <a:txBody>
                    <a:bodyPr/>
                    <a:lstStyle/>
                    <a:p>
                      <a:pPr algn="just">
                        <a:lnSpc>
                          <a:spcPct val="100000"/>
                        </a:lnSpc>
                        <a:spcAft>
                          <a:spcPts val="0"/>
                        </a:spcAft>
                      </a:pPr>
                      <a:r>
                        <a:rPr lang="vi-VN" sz="31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Để việc chi tiêu của gia đình được kiểm soát thường xuyên hoặc định kì theo khoảng thời gian nào đó </a:t>
                      </a:r>
                      <a:r>
                        <a:rPr lang="vi-VN" sz="31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tuỳ</a:t>
                      </a:r>
                      <a:r>
                        <a:rPr lang="vi-VN" sz="31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vào mỗi gia đình, dữ liệu thu và chi cần được tổng hợp để trả lời những câu hỏi sau:</a:t>
                      </a:r>
                      <a:endParaRPr lang="en-US" sz="31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0000"/>
                        </a:lnSpc>
                        <a:spcAft>
                          <a:spcPts val="0"/>
                        </a:spcAft>
                      </a:pPr>
                      <a:r>
                        <a:rPr lang="en-US" sz="31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31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Mỗi khoản chi đã được chi bao nhiêu lần? </a:t>
                      </a:r>
                    </a:p>
                    <a:p>
                      <a:pPr algn="just">
                        <a:lnSpc>
                          <a:spcPct val="100000"/>
                        </a:lnSpc>
                        <a:spcAft>
                          <a:spcPts val="0"/>
                        </a:spcAft>
                      </a:pPr>
                      <a:r>
                        <a:rPr lang="en-US" sz="31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31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Mỗi khoản thu đã được thu bao nhiêu lần? </a:t>
                      </a:r>
                    </a:p>
                    <a:p>
                      <a:pPr algn="just">
                        <a:lnSpc>
                          <a:spcPct val="100000"/>
                        </a:lnSpc>
                        <a:spcAft>
                          <a:spcPts val="0"/>
                        </a:spcAft>
                      </a:pPr>
                      <a:r>
                        <a:rPr lang="en-US" sz="31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31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Tổng số tiền đã chi tiêu của từng khoản chi là bao nhiêu? </a:t>
                      </a:r>
                    </a:p>
                    <a:p>
                      <a:pPr algn="just">
                        <a:lnSpc>
                          <a:spcPct val="100000"/>
                        </a:lnSpc>
                        <a:spcAft>
                          <a:spcPts val="0"/>
                        </a:spcAft>
                      </a:pPr>
                      <a:r>
                        <a:rPr lang="en-US" sz="31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31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Tổng số tiền thu nhập của từng khoản thu là bao nhiêu? </a:t>
                      </a:r>
                    </a:p>
                    <a:p>
                      <a:pPr algn="just">
                        <a:lnSpc>
                          <a:spcPct val="100000"/>
                        </a:lnSpc>
                        <a:spcAft>
                          <a:spcPts val="0"/>
                        </a:spcAft>
                      </a:pPr>
                      <a:r>
                        <a:rPr lang="en-US" sz="31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31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Thu nhập và chi tiêu của gia đình đã cân đối chưa?</a:t>
                      </a:r>
                    </a:p>
                    <a:p>
                      <a:pPr algn="just">
                        <a:lnSpc>
                          <a:spcPct val="100000"/>
                        </a:lnSpc>
                        <a:spcAft>
                          <a:spcPts val="0"/>
                        </a:spcAft>
                      </a:pPr>
                      <a:r>
                        <a:rPr lang="vi-VN" sz="31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Những bài học tiếp theo của chủ đề này sẽ hướng dẫn em trả lời các câu hỏi trên, giúp cho việc chi tiêu của gia đình được kiểm soát hiệu quả</a:t>
                      </a: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653359"/>
                  </a:ext>
                </a:extLst>
              </a:tr>
            </a:tbl>
          </a:graphicData>
        </a:graphic>
      </p:graphicFrame>
      <p:pic>
        <p:nvPicPr>
          <p:cNvPr id="3" name="Picture 2">
            <a:extLst>
              <a:ext uri="{FF2B5EF4-FFF2-40B4-BE49-F238E27FC236}">
                <a16:creationId xmlns:a16="http://schemas.microsoft.com/office/drawing/2014/main" id="{47D177AF-8670-4E16-3250-1842EC45685A}"/>
              </a:ext>
            </a:extLst>
          </p:cNvPr>
          <p:cNvPicPr>
            <a:picLocks noChangeAspect="1"/>
          </p:cNvPicPr>
          <p:nvPr/>
        </p:nvPicPr>
        <p:blipFill>
          <a:blip r:embed="rId3"/>
          <a:stretch>
            <a:fillRect/>
          </a:stretch>
        </p:blipFill>
        <p:spPr>
          <a:xfrm>
            <a:off x="14032" y="248652"/>
            <a:ext cx="671767" cy="669557"/>
          </a:xfrm>
          <a:prstGeom prst="rect">
            <a:avLst/>
          </a:prstGeom>
        </p:spPr>
      </p:pic>
      <p:pic>
        <p:nvPicPr>
          <p:cNvPr id="2" name="Hình ảnh 1" descr="Ảnh có chứa Tác phẩm nghệ thuật của trẻ con, hình vẽ, phim hoạt hình, tác phẩm nghệ thuật&#10;&#10;Mô tả được tạo tự động">
            <a:extLst>
              <a:ext uri="{FF2B5EF4-FFF2-40B4-BE49-F238E27FC236}">
                <a16:creationId xmlns:a16="http://schemas.microsoft.com/office/drawing/2014/main" id="{7ACC69C4-B1F9-67A5-FD59-60EB882543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9000" y="3810000"/>
            <a:ext cx="1066800" cy="2438400"/>
          </a:xfrm>
          <a:prstGeom prst="rect">
            <a:avLst/>
          </a:prstGeom>
        </p:spPr>
      </p:pic>
      <p:pic>
        <p:nvPicPr>
          <p:cNvPr id="5" name="Hình ảnh 4">
            <a:extLst>
              <a:ext uri="{FF2B5EF4-FFF2-40B4-BE49-F238E27FC236}">
                <a16:creationId xmlns:a16="http://schemas.microsoft.com/office/drawing/2014/main" id="{FA48AA21-34AC-69BE-93FA-94D3FDAF52A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1249" y="2625070"/>
            <a:ext cx="1184930" cy="1184930"/>
          </a:xfrm>
          <a:prstGeom prst="rect">
            <a:avLst/>
          </a:prstGeom>
        </p:spPr>
      </p:pic>
    </p:spTree>
    <p:extLst>
      <p:ext uri="{BB962C8B-B14F-4D97-AF65-F5344CB8AC3E}">
        <p14:creationId xmlns:p14="http://schemas.microsoft.com/office/powerpoint/2010/main" val="262395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200400" y="2159854"/>
            <a:ext cx="5410200" cy="779026"/>
          </a:xfrm>
          <a:prstGeom prst="roundRect">
            <a:avLst>
              <a:gd name="adj" fmla="val 50000"/>
            </a:avLst>
          </a:prstGeom>
          <a:solidFill>
            <a:schemeClr val="accent5">
              <a:lumMod val="40000"/>
              <a:lumOff val="60000"/>
            </a:schemeClr>
          </a:solidFill>
          <a:ln w="57150" algn="ctr">
            <a:solidFill>
              <a:srgbClr val="FF9900"/>
            </a:solidFill>
            <a:round/>
            <a:headEnd/>
            <a:tailEnd/>
          </a:ln>
          <a:effec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600" b="1" dirty="0">
                <a:solidFill>
                  <a:srgbClr val="FF0000"/>
                </a:solidFill>
                <a:latin typeface="Times New Roman" panose="02020603050405020304" pitchFamily="18" charset="0"/>
                <a:cs typeface="Times New Roman" panose="02020603050405020304" pitchFamily="18" charset="0"/>
              </a:rPr>
              <a:t>1. </a:t>
            </a:r>
            <a:r>
              <a:rPr lang="en-US" sz="3600" b="1" dirty="0" err="1">
                <a:solidFill>
                  <a:srgbClr val="FF0000"/>
                </a:solidFill>
                <a:latin typeface="Times New Roman" panose="02020603050405020304" pitchFamily="18" charset="0"/>
                <a:cs typeface="Times New Roman" panose="02020603050405020304" pitchFamily="18" charset="0"/>
              </a:rPr>
              <a:t>Hàm</a:t>
            </a:r>
            <a:r>
              <a:rPr lang="en-US" sz="3600" b="1" dirty="0">
                <a:solidFill>
                  <a:srgbClr val="FF0000"/>
                </a:solidFill>
                <a:latin typeface="Times New Roman" panose="02020603050405020304" pitchFamily="18" charset="0"/>
                <a:cs typeface="Times New Roman" panose="02020603050405020304" pitchFamily="18" charset="0"/>
              </a:rPr>
              <a:t> COUNTIF.</a:t>
            </a:r>
          </a:p>
        </p:txBody>
      </p:sp>
      <p:pic>
        <p:nvPicPr>
          <p:cNvPr id="2" name="Picture 1" descr="Graphical user interface, application&#10;&#10;Description automatically generated">
            <a:extLst>
              <a:ext uri="{FF2B5EF4-FFF2-40B4-BE49-F238E27FC236}">
                <a16:creationId xmlns:a16="http://schemas.microsoft.com/office/drawing/2014/main" id="{B618CBB6-E644-8714-BC46-2E500B9D60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45300"/>
            <a:ext cx="2133600" cy="1595400"/>
          </a:xfrm>
          <a:prstGeom prst="rect">
            <a:avLst/>
          </a:prstGeom>
        </p:spPr>
      </p:pic>
      <p:pic>
        <p:nvPicPr>
          <p:cNvPr id="5" name="Hình ảnh 4">
            <a:extLst>
              <a:ext uri="{FF2B5EF4-FFF2-40B4-BE49-F238E27FC236}">
                <a16:creationId xmlns:a16="http://schemas.microsoft.com/office/drawing/2014/main" id="{CF3034E5-54B6-7902-AD0F-0AAD6E64C5B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3048000"/>
            <a:ext cx="1143000" cy="1143000"/>
          </a:xfrm>
          <a:prstGeom prst="rect">
            <a:avLst/>
          </a:prstGeom>
        </p:spPr>
      </p:pic>
      <p:pic>
        <p:nvPicPr>
          <p:cNvPr id="4" name="Hình ảnh 3" descr="Ảnh có chứa Tác phẩm nghệ thuật của trẻ con, hình vẽ, phim hoạt hình, tác phẩm nghệ thuật&#10;&#10;Mô tả được tạo tự động">
            <a:extLst>
              <a:ext uri="{FF2B5EF4-FFF2-40B4-BE49-F238E27FC236}">
                <a16:creationId xmlns:a16="http://schemas.microsoft.com/office/drawing/2014/main" id="{70C65F70-0A5F-2786-E9E1-1D65E747DC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4191000"/>
            <a:ext cx="2286000" cy="1676400"/>
          </a:xfrm>
          <a:prstGeom prst="rect">
            <a:avLst/>
          </a:prstGeom>
        </p:spPr>
      </p:pic>
      <p:pic>
        <p:nvPicPr>
          <p:cNvPr id="6" name="Picture 5">
            <a:extLst>
              <a:ext uri="{FF2B5EF4-FFF2-40B4-BE49-F238E27FC236}">
                <a16:creationId xmlns:a16="http://schemas.microsoft.com/office/drawing/2014/main" id="{2E9D6A67-F219-61C6-9940-03656F662C81}"/>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67800" y="1125216"/>
            <a:ext cx="2194742" cy="1136304"/>
          </a:xfrm>
          <a:prstGeom prst="rect">
            <a:avLst/>
          </a:prstGeom>
        </p:spPr>
      </p:pic>
    </p:spTree>
    <p:extLst>
      <p:ext uri="{BB962C8B-B14F-4D97-AF65-F5344CB8AC3E}">
        <p14:creationId xmlns:p14="http://schemas.microsoft.com/office/powerpoint/2010/main" val="2436764787"/>
      </p:ext>
    </p:extLst>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a:extLst>
              <a:ext uri="{FF2B5EF4-FFF2-40B4-BE49-F238E27FC236}">
                <a16:creationId xmlns:a16="http://schemas.microsoft.com/office/drawing/2014/main" id="{51B4E3B8-EA78-9640-C74B-F6FD76D6BED1}"/>
              </a:ext>
            </a:extLst>
          </p:cNvPr>
          <p:cNvPicPr>
            <a:picLocks noChangeAspect="1"/>
          </p:cNvPicPr>
          <p:nvPr/>
        </p:nvPicPr>
        <p:blipFill>
          <a:blip r:embed="rId3"/>
          <a:stretch>
            <a:fillRect/>
          </a:stretch>
        </p:blipFill>
        <p:spPr>
          <a:xfrm>
            <a:off x="432004" y="3657600"/>
            <a:ext cx="11327988" cy="3124200"/>
          </a:xfrm>
          <a:prstGeom prst="rect">
            <a:avLst/>
          </a:prstGeom>
        </p:spPr>
      </p:pic>
      <p:sp>
        <p:nvSpPr>
          <p:cNvPr id="9" name="Rectangle 8">
            <a:extLst>
              <a:ext uri="{FF2B5EF4-FFF2-40B4-BE49-F238E27FC236}">
                <a16:creationId xmlns:a16="http://schemas.microsoft.com/office/drawing/2014/main" id="{4F0AE406-205F-4F85-BAD9-EA7B91B7E58E}"/>
              </a:ext>
            </a:extLst>
          </p:cNvPr>
          <p:cNvSpPr/>
          <p:nvPr/>
        </p:nvSpPr>
        <p:spPr>
          <a:xfrm>
            <a:off x="432005" y="611203"/>
            <a:ext cx="4139996"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ctr">
              <a:defRPr/>
            </a:pP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Nghiên</a:t>
            </a:r>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cứu</a:t>
            </a:r>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và</a:t>
            </a:r>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thảo</a:t>
            </a:r>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luận</a:t>
            </a:r>
            <a:endParaRPr lang="vi-VN" sz="3200" dirty="0">
              <a:solidFill>
                <a:srgbClr val="FF0000"/>
              </a:solidFill>
              <a:highlight>
                <a:srgbClr val="FFFF00"/>
              </a:highligh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572001" y="609600"/>
            <a:ext cx="7187993"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lvl="0" algn="ctr" defTabSz="342900" eaLnBrk="1" fontAlgn="auto" hangingPunct="1">
              <a:spcBef>
                <a:spcPts val="0"/>
              </a:spcBef>
              <a:spcAft>
                <a:spcPts val="0"/>
              </a:spcAft>
              <a:defRPr/>
            </a:pPr>
            <a:r>
              <a:rPr lang="vi-VN" sz="3200" dirty="0">
                <a:solidFill>
                  <a:srgbClr val="000000"/>
                </a:solidFill>
                <a:highlight>
                  <a:srgbClr val="FFFF00"/>
                </a:highlight>
                <a:latin typeface="Times New Roman" panose="02020603050405020304" pitchFamily="18" charset="0"/>
                <a:cs typeface="Times New Roman" panose="02020603050405020304" pitchFamily="18" charset="0"/>
              </a:rPr>
              <a:t>Các khoản chi được tổng hợp như thế nào?</a:t>
            </a: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nvGraphicFramePr>
        <p:xfrm>
          <a:off x="432006" y="1135686"/>
          <a:ext cx="11327988" cy="2582400"/>
        </p:xfrm>
        <a:graphic>
          <a:graphicData uri="http://schemas.openxmlformats.org/drawingml/2006/table">
            <a:tbl>
              <a:tblPr firstRow="1" bandRow="1">
                <a:tableStyleId>{F5AB1C69-6EDB-4FF4-983F-18BD219EF322}</a:tableStyleId>
              </a:tblPr>
              <a:tblGrid>
                <a:gridCol w="6654594">
                  <a:extLst>
                    <a:ext uri="{9D8B030D-6E8A-4147-A177-3AD203B41FA5}">
                      <a16:colId xmlns:a16="http://schemas.microsoft.com/office/drawing/2014/main" val="795175101"/>
                    </a:ext>
                  </a:extLst>
                </a:gridCol>
                <a:gridCol w="4673394">
                  <a:extLst>
                    <a:ext uri="{9D8B030D-6E8A-4147-A177-3AD203B41FA5}">
                      <a16:colId xmlns:a16="http://schemas.microsoft.com/office/drawing/2014/main" val="2517340449"/>
                    </a:ext>
                  </a:extLst>
                </a:gridCol>
              </a:tblGrid>
              <a:tr h="370840">
                <a:tc>
                  <a:txBody>
                    <a:bodyPr/>
                    <a:lstStyle/>
                    <a:p>
                      <a:pPr algn="just">
                        <a:lnSpc>
                          <a:spcPct val="100000"/>
                        </a:lnSpc>
                        <a:spcAft>
                          <a:spcPts val="0"/>
                        </a:spcAft>
                      </a:pP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Giả sử dữ liệu chi tiêu được cập nhật trong vùng A3:D10 (Hình 10a.1). Theo em, công thức tại các ô G2, G3,…, G10 là gì để em có thể biết số lần chi tiêu của mỗi khoản?</a:t>
                      </a: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altLang="en-US" sz="28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Công thức tại các ô G2, G3,…, G10 tương ứng là</a:t>
                      </a:r>
                    </a:p>
                    <a:p>
                      <a:pPr algn="just"/>
                      <a:r>
                        <a:rPr lang="vi-VN" altLang="en-US" sz="28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Nhập G2=COUNTIF(B3:B10,“F2”) rồi kéo sao chép đến ô G10</a:t>
                      </a: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653359"/>
                  </a:ext>
                </a:extLst>
              </a:tr>
            </a:tbl>
          </a:graphicData>
        </a:graphic>
      </p:graphicFrame>
      <p:sp>
        <p:nvSpPr>
          <p:cNvPr id="2" name="Rectangle 1">
            <a:extLst>
              <a:ext uri="{FF2B5EF4-FFF2-40B4-BE49-F238E27FC236}">
                <a16:creationId xmlns:a16="http://schemas.microsoft.com/office/drawing/2014/main" id="{E8AA02C9-4DFC-44EB-4B2B-24FE8712BC21}"/>
              </a:ext>
            </a:extLst>
          </p:cNvPr>
          <p:cNvSpPr/>
          <p:nvPr/>
        </p:nvSpPr>
        <p:spPr>
          <a:xfrm>
            <a:off x="7010400" y="1126665"/>
            <a:ext cx="4495800" cy="25141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F7792A5-D8FF-8891-9DF6-5EE211489606}"/>
              </a:ext>
            </a:extLst>
          </p:cNvPr>
          <p:cNvSpPr txBox="1">
            <a:spLocks noChangeArrowheads="1"/>
          </p:cNvSpPr>
          <p:nvPr/>
        </p:nvSpPr>
        <p:spPr bwMode="auto">
          <a:xfrm>
            <a:off x="432004" y="0"/>
            <a:ext cx="103883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FF0000"/>
                </a:solidFill>
                <a:latin typeface="Times New Roman" panose="02020603050405020304" pitchFamily="18" charset="0"/>
                <a:cs typeface="Times New Roman" panose="02020603050405020304" pitchFamily="18" charset="0"/>
              </a:rPr>
              <a:t>1. </a:t>
            </a:r>
            <a:r>
              <a:rPr lang="en-US" altLang="en-US" sz="3200" b="1" dirty="0" err="1">
                <a:solidFill>
                  <a:srgbClr val="FF0000"/>
                </a:solidFill>
                <a:latin typeface="Times New Roman" panose="02020603050405020304" pitchFamily="18" charset="0"/>
                <a:cs typeface="Times New Roman" panose="02020603050405020304" pitchFamily="18" charset="0"/>
              </a:rPr>
              <a:t>Hàm</a:t>
            </a:r>
            <a:r>
              <a:rPr lang="en-US" altLang="en-US" sz="3200" b="1" dirty="0">
                <a:solidFill>
                  <a:srgbClr val="FF0000"/>
                </a:solidFill>
                <a:latin typeface="Times New Roman" panose="02020603050405020304" pitchFamily="18" charset="0"/>
                <a:cs typeface="Times New Roman" panose="02020603050405020304" pitchFamily="18" charset="0"/>
              </a:rPr>
              <a:t> COUNTIF.</a:t>
            </a:r>
          </a:p>
        </p:txBody>
      </p:sp>
    </p:spTree>
    <p:extLst>
      <p:ext uri="{BB962C8B-B14F-4D97-AF65-F5344CB8AC3E}">
        <p14:creationId xmlns:p14="http://schemas.microsoft.com/office/powerpoint/2010/main" val="265978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432005" y="1678003"/>
            <a:ext cx="4139996"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ctr">
              <a:defRPr/>
            </a:pP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Nghiên</a:t>
            </a:r>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cứu</a:t>
            </a:r>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và</a:t>
            </a:r>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thảo</a:t>
            </a:r>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luận</a:t>
            </a:r>
            <a:endParaRPr lang="vi-VN" sz="3200" dirty="0">
              <a:solidFill>
                <a:srgbClr val="FF0000"/>
              </a:solidFill>
              <a:highlight>
                <a:srgbClr val="FFFF00"/>
              </a:highligh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572001" y="1676400"/>
            <a:ext cx="7187993"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lvl="0" algn="ctr" defTabSz="342900" eaLnBrk="1" fontAlgn="auto" hangingPunct="1">
              <a:spcBef>
                <a:spcPts val="0"/>
              </a:spcBef>
              <a:spcAft>
                <a:spcPts val="0"/>
              </a:spcAft>
              <a:defRPr/>
            </a:pPr>
            <a:r>
              <a:rPr lang="en-US" sz="3200" dirty="0" err="1">
                <a:solidFill>
                  <a:srgbClr val="000000"/>
                </a:solidFill>
                <a:highlight>
                  <a:srgbClr val="FFFF00"/>
                </a:highlight>
                <a:latin typeface="Times New Roman" panose="02020603050405020304" pitchFamily="18" charset="0"/>
                <a:cs typeface="Times New Roman" panose="02020603050405020304" pitchFamily="18" charset="0"/>
              </a:rPr>
              <a:t>Một</a:t>
            </a:r>
            <a:r>
              <a:rPr lang="en-US" sz="3200" dirty="0">
                <a:solidFill>
                  <a:srgbClr val="00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000000"/>
                </a:solidFill>
                <a:highlight>
                  <a:srgbClr val="FFFF00"/>
                </a:highlight>
                <a:latin typeface="Times New Roman" panose="02020603050405020304" pitchFamily="18" charset="0"/>
                <a:cs typeface="Times New Roman" panose="02020603050405020304" pitchFamily="18" charset="0"/>
              </a:rPr>
              <a:t>số</a:t>
            </a:r>
            <a:r>
              <a:rPr lang="en-US" sz="3200" dirty="0">
                <a:solidFill>
                  <a:srgbClr val="00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000000"/>
                </a:solidFill>
                <a:highlight>
                  <a:srgbClr val="FFFF00"/>
                </a:highlight>
                <a:latin typeface="Times New Roman" panose="02020603050405020304" pitchFamily="18" charset="0"/>
                <a:cs typeface="Times New Roman" panose="02020603050405020304" pitchFamily="18" charset="0"/>
              </a:rPr>
              <a:t>ví</a:t>
            </a:r>
            <a:r>
              <a:rPr lang="en-US" sz="3200" dirty="0">
                <a:solidFill>
                  <a:srgbClr val="00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000000"/>
                </a:solidFill>
                <a:highlight>
                  <a:srgbClr val="FFFF00"/>
                </a:highlight>
                <a:latin typeface="Times New Roman" panose="02020603050405020304" pitchFamily="18" charset="0"/>
                <a:cs typeface="Times New Roman" panose="02020603050405020304" pitchFamily="18" charset="0"/>
              </a:rPr>
              <a:t>dụ</a:t>
            </a:r>
            <a:r>
              <a:rPr lang="en-US" sz="3200" dirty="0">
                <a:solidFill>
                  <a:srgbClr val="00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000000"/>
                </a:solidFill>
                <a:highlight>
                  <a:srgbClr val="FFFF00"/>
                </a:highlight>
                <a:latin typeface="Times New Roman" panose="02020603050405020304" pitchFamily="18" charset="0"/>
                <a:cs typeface="Times New Roman" panose="02020603050405020304" pitchFamily="18" charset="0"/>
              </a:rPr>
              <a:t>sử</a:t>
            </a:r>
            <a:r>
              <a:rPr lang="en-US" sz="3200" dirty="0">
                <a:solidFill>
                  <a:srgbClr val="00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000000"/>
                </a:solidFill>
                <a:highlight>
                  <a:srgbClr val="FFFF00"/>
                </a:highlight>
                <a:latin typeface="Times New Roman" panose="02020603050405020304" pitchFamily="18" charset="0"/>
                <a:cs typeface="Times New Roman" panose="02020603050405020304" pitchFamily="18" charset="0"/>
              </a:rPr>
              <a:t>dụng</a:t>
            </a:r>
            <a:r>
              <a:rPr lang="en-US" sz="3200" dirty="0">
                <a:solidFill>
                  <a:srgbClr val="00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000000"/>
                </a:solidFill>
                <a:highlight>
                  <a:srgbClr val="FFFF00"/>
                </a:highlight>
                <a:latin typeface="Times New Roman" panose="02020603050405020304" pitchFamily="18" charset="0"/>
                <a:cs typeface="Times New Roman" panose="02020603050405020304" pitchFamily="18" charset="0"/>
              </a:rPr>
              <a:t>hàm</a:t>
            </a:r>
            <a:r>
              <a:rPr lang="en-US" sz="3200" dirty="0">
                <a:solidFill>
                  <a:srgbClr val="000000"/>
                </a:solidFill>
                <a:highlight>
                  <a:srgbClr val="FFFF00"/>
                </a:highlight>
                <a:latin typeface="Times New Roman" panose="02020603050405020304" pitchFamily="18" charset="0"/>
                <a:cs typeface="Times New Roman" panose="02020603050405020304" pitchFamily="18" charset="0"/>
              </a:rPr>
              <a:t> COUNTIF</a:t>
            </a:r>
            <a:endParaRPr lang="vi-VN" sz="3200" dirty="0">
              <a:solidFill>
                <a:srgbClr val="000000"/>
              </a:solidFill>
              <a:highlight>
                <a:srgbClr val="FFFF00"/>
              </a:highlight>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nvGraphicFramePr>
        <p:xfrm>
          <a:off x="432006" y="2202486"/>
          <a:ext cx="11327989" cy="4621440"/>
        </p:xfrm>
        <a:graphic>
          <a:graphicData uri="http://schemas.openxmlformats.org/drawingml/2006/table">
            <a:tbl>
              <a:tblPr firstRow="1" bandRow="1">
                <a:tableStyleId>{F5AB1C69-6EDB-4FF4-983F-18BD219EF322}</a:tableStyleId>
              </a:tblPr>
              <a:tblGrid>
                <a:gridCol w="787194">
                  <a:extLst>
                    <a:ext uri="{9D8B030D-6E8A-4147-A177-3AD203B41FA5}">
                      <a16:colId xmlns:a16="http://schemas.microsoft.com/office/drawing/2014/main" val="795175101"/>
                    </a:ext>
                  </a:extLst>
                </a:gridCol>
                <a:gridCol w="6248400">
                  <a:extLst>
                    <a:ext uri="{9D8B030D-6E8A-4147-A177-3AD203B41FA5}">
                      <a16:colId xmlns:a16="http://schemas.microsoft.com/office/drawing/2014/main" val="54351543"/>
                    </a:ext>
                  </a:extLst>
                </a:gridCol>
                <a:gridCol w="4292395">
                  <a:extLst>
                    <a:ext uri="{9D8B030D-6E8A-4147-A177-3AD203B41FA5}">
                      <a16:colId xmlns:a16="http://schemas.microsoft.com/office/drawing/2014/main" val="2517340449"/>
                    </a:ext>
                  </a:extLst>
                </a:gridCol>
              </a:tblGrid>
              <a:tr h="279400">
                <a:tc>
                  <a:txBody>
                    <a:bodyPr/>
                    <a:lstStyle/>
                    <a:p>
                      <a:pPr algn="ctr">
                        <a:lnSpc>
                          <a:spcPct val="100000"/>
                        </a:lnSpc>
                        <a:spcAft>
                          <a:spcPts val="0"/>
                        </a:spcAft>
                      </a:pPr>
                      <a:r>
                        <a:rPr lang="en-US" sz="28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STT</a:t>
                      </a:r>
                      <a:endParaRPr lang="vi-VN" sz="28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YÊU CẦU BÀI TOÁN</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CÔNG THỨC TÍNH</a:t>
                      </a:r>
                      <a:endPar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653359"/>
                  </a:ext>
                </a:extLst>
              </a:tr>
              <a:tr h="370840">
                <a:tc>
                  <a:txBody>
                    <a:bodyPr/>
                    <a:lstStyle/>
                    <a:p>
                      <a:pPr algn="ctr">
                        <a:lnSpc>
                          <a:spcPct val="100000"/>
                        </a:lnSpc>
                        <a:spcAft>
                          <a:spcPts val="0"/>
                        </a:spcAft>
                      </a:pP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Đếm</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ô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vùng</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A1:A4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chứa</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giá</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lớn</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hơn</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100</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altLang="en-US" sz="28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=COUNTIF(A1:A4,”&gt;100”)</a:t>
                      </a:r>
                      <a:endParaRPr lang="vi-VN" altLang="en-US" sz="28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4479453"/>
                  </a:ext>
                </a:extLst>
              </a:tr>
              <a:tr h="370840">
                <a:tc>
                  <a:txBody>
                    <a:bodyPr/>
                    <a:lstStyle/>
                    <a:p>
                      <a:pPr algn="ctr">
                        <a:lnSpc>
                          <a:spcPct val="100000"/>
                        </a:lnSpc>
                        <a:spcAft>
                          <a:spcPts val="0"/>
                        </a:spcAft>
                      </a:pP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28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Đếm</a:t>
                      </a:r>
                      <a:r>
                        <a:rPr lang="en-US" sz="28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8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ô </a:t>
                      </a:r>
                      <a:r>
                        <a:rPr lang="en-US" sz="28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28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vùng</a:t>
                      </a:r>
                      <a:r>
                        <a:rPr lang="en-US" sz="28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A1:A4 </a:t>
                      </a:r>
                      <a:r>
                        <a:rPr lang="en-US" sz="28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chứa</a:t>
                      </a:r>
                      <a:r>
                        <a:rPr lang="en-US" sz="28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từ</a:t>
                      </a:r>
                      <a:r>
                        <a:rPr lang="en-US" sz="28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Yes</a:t>
                      </a:r>
                      <a:endParaRPr lang="vi-VN" sz="28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altLang="en-US" sz="28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=COUNTIF(A1:A4,”Yes”)</a:t>
                      </a:r>
                      <a:endParaRPr lang="vi-VN" altLang="en-US" sz="28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4915"/>
                  </a:ext>
                </a:extLst>
              </a:tr>
              <a:tr h="370840">
                <a:tc>
                  <a:txBody>
                    <a:bodyPr/>
                    <a:lstStyle/>
                    <a:p>
                      <a:pPr algn="ctr">
                        <a:lnSpc>
                          <a:spcPct val="100000"/>
                        </a:lnSpc>
                        <a:spcAft>
                          <a:spcPts val="0"/>
                        </a:spcAft>
                      </a:pP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Đếm</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ô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vùng</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A1:A4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chứa</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xâu</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kí</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tự</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bắt</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đầu</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bằng</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chữ</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cái</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Y</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altLang="en-US" sz="30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=COUNTIF(A1:A4,</a:t>
                      </a:r>
                      <a:r>
                        <a:rPr lang="en-US" altLang="en-US" sz="30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”Y*”)</a:t>
                      </a:r>
                      <a:endParaRPr lang="vi-VN" altLang="en-US" sz="30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5007825"/>
                  </a:ext>
                </a:extLst>
              </a:tr>
              <a:tr h="370840">
                <a:tc>
                  <a:txBody>
                    <a:bodyPr/>
                    <a:lstStyle/>
                    <a:p>
                      <a:pPr algn="ctr">
                        <a:lnSpc>
                          <a:spcPct val="100000"/>
                        </a:lnSpc>
                        <a:spcAft>
                          <a:spcPts val="0"/>
                        </a:spcAft>
                      </a:pP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Đếm số ô trong vùng A1:A4 chứa</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giá</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giống</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như</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ô D2</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=COUNTIF(A1:A4,</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D2)</a:t>
                      </a:r>
                      <a:endPar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2850806"/>
                  </a:ext>
                </a:extLst>
              </a:tr>
            </a:tbl>
          </a:graphicData>
        </a:graphic>
      </p:graphicFrame>
      <p:sp>
        <p:nvSpPr>
          <p:cNvPr id="2" name="Rectangle 1">
            <a:extLst>
              <a:ext uri="{FF2B5EF4-FFF2-40B4-BE49-F238E27FC236}">
                <a16:creationId xmlns:a16="http://schemas.microsoft.com/office/drawing/2014/main" id="{E8AA02C9-4DFC-44EB-4B2B-24FE8712BC21}"/>
              </a:ext>
            </a:extLst>
          </p:cNvPr>
          <p:cNvSpPr/>
          <p:nvPr/>
        </p:nvSpPr>
        <p:spPr>
          <a:xfrm>
            <a:off x="7452359" y="3005874"/>
            <a:ext cx="4146653"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F7792A5-D8FF-8891-9DF6-5EE211489606}"/>
              </a:ext>
            </a:extLst>
          </p:cNvPr>
          <p:cNvSpPr txBox="1">
            <a:spLocks noChangeArrowheads="1"/>
          </p:cNvSpPr>
          <p:nvPr/>
        </p:nvSpPr>
        <p:spPr bwMode="auto">
          <a:xfrm>
            <a:off x="237694" y="331560"/>
            <a:ext cx="103883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FF0000"/>
                </a:solidFill>
                <a:latin typeface="Times New Roman" panose="02020603050405020304" pitchFamily="18" charset="0"/>
                <a:cs typeface="Times New Roman" panose="02020603050405020304" pitchFamily="18" charset="0"/>
              </a:rPr>
              <a:t>1. </a:t>
            </a:r>
            <a:r>
              <a:rPr lang="en-US" altLang="en-US" sz="3200" b="1" dirty="0" err="1">
                <a:solidFill>
                  <a:srgbClr val="FF0000"/>
                </a:solidFill>
                <a:latin typeface="Times New Roman" panose="02020603050405020304" pitchFamily="18" charset="0"/>
                <a:cs typeface="Times New Roman" panose="02020603050405020304" pitchFamily="18" charset="0"/>
              </a:rPr>
              <a:t>Hàm</a:t>
            </a:r>
            <a:r>
              <a:rPr lang="en-US" altLang="en-US" sz="3200" b="1" dirty="0">
                <a:solidFill>
                  <a:srgbClr val="FF0000"/>
                </a:solidFill>
                <a:latin typeface="Times New Roman" panose="02020603050405020304" pitchFamily="18" charset="0"/>
                <a:cs typeface="Times New Roman" panose="02020603050405020304" pitchFamily="18" charset="0"/>
              </a:rPr>
              <a:t> COUNTIF.</a:t>
            </a:r>
          </a:p>
        </p:txBody>
      </p:sp>
      <p:sp>
        <p:nvSpPr>
          <p:cNvPr id="3" name="Rectangle 1">
            <a:extLst>
              <a:ext uri="{FF2B5EF4-FFF2-40B4-BE49-F238E27FC236}">
                <a16:creationId xmlns:a16="http://schemas.microsoft.com/office/drawing/2014/main" id="{C3433E02-76F4-78E7-AFBC-5FCE81404B06}"/>
              </a:ext>
            </a:extLst>
          </p:cNvPr>
          <p:cNvSpPr/>
          <p:nvPr/>
        </p:nvSpPr>
        <p:spPr>
          <a:xfrm>
            <a:off x="7543800" y="4038600"/>
            <a:ext cx="4146653" cy="4645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5" name="Rectangle 1">
            <a:extLst>
              <a:ext uri="{FF2B5EF4-FFF2-40B4-BE49-F238E27FC236}">
                <a16:creationId xmlns:a16="http://schemas.microsoft.com/office/drawing/2014/main" id="{7BCBA21A-3BC6-B1EC-52EE-99B02F7D7875}"/>
              </a:ext>
            </a:extLst>
          </p:cNvPr>
          <p:cNvSpPr/>
          <p:nvPr/>
        </p:nvSpPr>
        <p:spPr>
          <a:xfrm>
            <a:off x="7543800" y="4724400"/>
            <a:ext cx="4146653"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7" name="Rectangle 1">
            <a:extLst>
              <a:ext uri="{FF2B5EF4-FFF2-40B4-BE49-F238E27FC236}">
                <a16:creationId xmlns:a16="http://schemas.microsoft.com/office/drawing/2014/main" id="{C9C6CB9B-6638-F44E-4E3F-F71B21BEC2BD}"/>
              </a:ext>
            </a:extLst>
          </p:cNvPr>
          <p:cNvSpPr/>
          <p:nvPr/>
        </p:nvSpPr>
        <p:spPr>
          <a:xfrm>
            <a:off x="7543800" y="5791200"/>
            <a:ext cx="4146653"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6487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TotalTime>
  <Words>1808</Words>
  <Application>Microsoft Office PowerPoint</Application>
  <PresentationFormat>Widescreen</PresentationFormat>
  <Paragraphs>144</Paragraphs>
  <Slides>32</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Aptos</vt:lpstr>
      <vt:lpstr>Aptos Display</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1</cp:revision>
  <dcterms:created xsi:type="dcterms:W3CDTF">2024-12-09T11:24:55Z</dcterms:created>
  <dcterms:modified xsi:type="dcterms:W3CDTF">2024-12-09T11:33:08Z</dcterms:modified>
</cp:coreProperties>
</file>