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257" r:id="rId2"/>
    <p:sldId id="258" r:id="rId3"/>
    <p:sldId id="315" r:id="rId4"/>
    <p:sldId id="316" r:id="rId5"/>
    <p:sldId id="303" r:id="rId6"/>
    <p:sldId id="300" r:id="rId7"/>
    <p:sldId id="304" r:id="rId8"/>
    <p:sldId id="317" r:id="rId9"/>
    <p:sldId id="301" r:id="rId10"/>
    <p:sldId id="305" r:id="rId11"/>
    <p:sldId id="318" r:id="rId12"/>
    <p:sldId id="320" r:id="rId13"/>
    <p:sldId id="319" r:id="rId14"/>
    <p:sldId id="306" r:id="rId15"/>
    <p:sldId id="307"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F7920"/>
    <a:srgbClr val="685853"/>
    <a:srgbClr val="EED7AB"/>
    <a:srgbClr val="00011F"/>
    <a:srgbClr val="1CAFB7"/>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70" d="100"/>
          <a:sy n="70"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4/6/2023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254A4-B123-47E6-815B-29D38EF25CCE}"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4/6/2023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335-6331-4872-A8B7-ECD55539F4D0}" type="datetimeFigureOut">
              <a:rPr lang="en-US" smtClean="0"/>
              <a:t>4/6/2023</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4/6/2023</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4/6/2023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2764"/>
            <a:ext cx="7388662" cy="4375009"/>
          </a:xfrm>
        </p:spPr>
        <p:txBody>
          <a:bodyPr>
            <a:noAutofit/>
          </a:bodyPr>
          <a:lstStyle/>
          <a:p>
            <a:pPr marL="0" marR="0" algn="ctr">
              <a:lnSpc>
                <a:spcPct val="115000"/>
              </a:lnSpc>
              <a:spcBef>
                <a:spcPts val="0"/>
              </a:spcBef>
              <a:spcAft>
                <a:spcPts val="0"/>
              </a:spcAft>
            </a:pPr>
            <a:r>
              <a:rPr lang="nl-NL" b="1" kern="0" smtClean="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t>CHỦ ĐỀ 5</a:t>
            </a:r>
            <a:br>
              <a:rPr lang="nl-NL" b="1" kern="0" smtClean="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smtClean="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t>GIẢI QUYẾT VẤN ĐỀ VỚI SỰ TRỢ GIÚP CỦA MÁY TÍNH</a:t>
            </a:r>
            <a:br>
              <a:rPr lang="nl-NL" b="1" kern="0" smtClean="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br>
            <a:r>
              <a:rPr lang="nl-NL" b="1" kern="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BÀI 14</a:t>
            </a:r>
            <a:r>
              <a:rPr lang="nl-NL"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THUẬT TOÁN TÌM KIẾM TUẦN TỰ</a:t>
            </a:r>
            <a:endParaRPr lang="en-US" b="1" kern="0">
              <a:solidFill>
                <a:srgbClr val="EF792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347" y="460548"/>
            <a:ext cx="10292316" cy="5816977"/>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Mô tả thuật toán tìm kiếm tuần tự bằng ngôn ngữ tự nhiên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Xét phần tử đầu tiên của danh sách</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Nếu giá trị của phần tử đang xét bằng giá trị cần tìm thì chuyển sang Bước 4, nếu không thì thực hiện sang bước tiếp theo (Bước 3)</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Kiểm tra đã hết danh sách chưa. Nếu đã hết danh sách thì chuyển sang Bước 5, nếu chưa thì lặp lại từ Bước 2.</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Trả lời “Tìm thấy” và chỉ ra vị trí của phần tử tìm được; Kết thúc.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Trả lời “Không tìm thấy”; Kết thúc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18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40405" y="1702493"/>
            <a:ext cx="10292316" cy="2961013"/>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b="1" smtClean="0">
                <a:latin typeface="Times New Roman" panose="02020603050405020304" pitchFamily="18" charset="0"/>
                <a:ea typeface="Times New Roman" panose="02020603050405020304" pitchFamily="18" charset="0"/>
              </a:rPr>
              <a:t>Ghi </a:t>
            </a:r>
            <a:r>
              <a:rPr lang="en-US" sz="2800" b="1">
                <a:latin typeface="Times New Roman" panose="02020603050405020304" pitchFamily="18" charset="0"/>
                <a:ea typeface="Times New Roman" panose="02020603050405020304" pitchFamily="18" charset="0"/>
              </a:rPr>
              <a:t>nhớ:</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a:t>
            </a:r>
            <a:r>
              <a:rPr lang="en-US" sz="2800">
                <a:latin typeface="Times New Roman" panose="02020603050405020304" pitchFamily="18" charset="0"/>
                <a:ea typeface="Times New Roman" panose="02020603050405020304" pitchFamily="18" charset="0"/>
              </a:rPr>
              <a:t> thực hiện tìm lần lượt từ đầu đến cuối danh sách, chừng nào </a:t>
            </a:r>
            <a:r>
              <a:rPr lang="en-US" sz="2800" smtClean="0">
                <a:latin typeface="Times New Roman" panose="02020603050405020304" pitchFamily="18" charset="0"/>
                <a:ea typeface="Times New Roman" panose="02020603050405020304" pitchFamily="18" charset="0"/>
              </a:rPr>
              <a:t>ch</a:t>
            </a:r>
            <a:r>
              <a:rPr lang="vi-VN" sz="2800" smtClean="0">
                <a:latin typeface="Times New Roman" panose="02020603050405020304" pitchFamily="18" charset="0"/>
                <a:ea typeface="Times New Roman" panose="02020603050405020304" pitchFamily="18" charset="0"/>
              </a:rPr>
              <a:t>ưa</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tìm thấy và chưa tìm hết thì còn tìm tiếp</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815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2023" y="1934506"/>
            <a:ext cx="9340148" cy="352436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 thực hiện công việc gì</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Lưu trữ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Sắp xếp dữ liệu theo chiều tăng dần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Xử lí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 Tìm kiếm dữ liệu cho trước trong một danh sách đã </a:t>
            </a:r>
            <a:r>
              <a:rPr lang="en-US" sz="2800" smtClean="0">
                <a:latin typeface="Times New Roman" panose="02020603050405020304" pitchFamily="18" charset="0"/>
                <a:ea typeface="Times New Roman" panose="02020603050405020304" pitchFamily="18" charset="0"/>
              </a:rPr>
              <a:t>cho</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451581" y="4438446"/>
            <a:ext cx="527344" cy="668622"/>
          </a:xfrm>
          <a:prstGeom prst="rect">
            <a:avLst/>
          </a:prstGeom>
        </p:spPr>
      </p:pic>
    </p:spTree>
    <p:extLst>
      <p:ext uri="{BB962C8B-B14F-4D97-AF65-F5344CB8AC3E}">
        <p14:creationId xmlns:p14="http://schemas.microsoft.com/office/powerpoint/2010/main" val="32502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2416" y="1579665"/>
            <a:ext cx="10292316" cy="446420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 thực hiện công việc như thế nào</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Sắp xếp lại dữ liệu theo thứ tự của bảng chữ cái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Xem xét mục dữ liệu đầu tiên, sau đó xem xét lần lượt từng mục dữ liệu tiếp theo cho đến khi tìm thấy mục dữ liệu được yêu cầu hoặc đến khi hết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Chia nhỏ dữ liệu thành từng phần để tìm kiếm</a:t>
            </a:r>
          </a:p>
          <a:p>
            <a:r>
              <a:rPr lang="en-US" sz="2800">
                <a:latin typeface="Times New Roman" panose="02020603050405020304" pitchFamily="18" charset="0"/>
                <a:ea typeface="Times New Roman" panose="02020603050405020304" pitchFamily="18" charset="0"/>
              </a:rPr>
              <a:t>D. Bắt đầu tìm vị trí bất kì của danh sách</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272416" y="2822142"/>
            <a:ext cx="542736" cy="688138"/>
          </a:xfrm>
          <a:prstGeom prst="rect">
            <a:avLst/>
          </a:prstGeom>
        </p:spPr>
      </p:pic>
    </p:spTree>
    <p:extLst>
      <p:ext uri="{BB962C8B-B14F-4D97-AF65-F5344CB8AC3E}">
        <p14:creationId xmlns:p14="http://schemas.microsoft.com/office/powerpoint/2010/main" val="39646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2" y="2114025"/>
            <a:ext cx="9949218" cy="2723823"/>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Cho danh sách tên các nước sau đây: Bolivia, Albania, Scotland, Canada, Vietnam, Iceland, Portugal, Greenland, Germany.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Em hãy kẻ bảng 14.3 vào vở và điền các bước thực hiện thuật toán tìm kiếm tuần tự để tìm tên nước Iceland trong danh sách trên (dòng 1 là ví dụ minh họa)</a:t>
            </a:r>
          </a:p>
        </p:txBody>
      </p:sp>
      <p:pic>
        <p:nvPicPr>
          <p:cNvPr id="3" name="Content Placeholder 6">
            <a:extLst>
              <a:ext uri="{FF2B5EF4-FFF2-40B4-BE49-F238E27FC236}">
                <a16:creationId xmlns=""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732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342" t="37756" r="6146" b="45254"/>
          <a:stretch/>
        </p:blipFill>
        <p:spPr bwMode="auto">
          <a:xfrm>
            <a:off x="245659" y="341194"/>
            <a:ext cx="11682483" cy="56638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81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787" y="2222623"/>
            <a:ext cx="9416955" cy="157889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lập danh sách những cuốn sách mà em có. Sau đó sử dụng thuật toán tìm kiếm tuần tự để tìm một cuốn sách trong danh sách đó?</a:t>
            </a:r>
          </a:p>
        </p:txBody>
      </p:sp>
      <p:pic>
        <p:nvPicPr>
          <p:cNvPr id="3" name="Content Placeholder 5">
            <a:extLst>
              <a:ext uri="{FF2B5EF4-FFF2-40B4-BE49-F238E27FC236}">
                <a16:creationId xmlns=""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81034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37953" y="914399"/>
            <a:ext cx="6172280" cy="5827595"/>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15000"/>
              </a:lnSpc>
              <a:spcBef>
                <a:spcPts val="0"/>
              </a:spcBef>
              <a:spcAft>
                <a:spcPts val="0"/>
              </a:spcAft>
              <a:buNone/>
            </a:pPr>
            <a:r>
              <a:rPr lang="nl-NL" sz="2800" smtClean="0">
                <a:solidFill>
                  <a:schemeClr val="tx1"/>
                </a:solidFill>
                <a:latin typeface="Times New Roman" panose="02020603050405020304" pitchFamily="18" charset="0"/>
                <a:cs typeface="Times New Roman" panose="02020603050405020304" pitchFamily="18" charset="0"/>
              </a:rPr>
              <a:t>	Gia đình bạn An bán giống cây trồng cho bà con nông dân trong vùng. Hôm nay có một khách hàng gọi điện đến mua cây giống và nhờ mẹ An chở cây giống đến nhà. Thông tin khách hàng được mẹ An ghi trong cuốn sổ lưu danh sách khách hàng gồm họ tên, địa chỉ, số điện thoại. </a:t>
            </a:r>
          </a:p>
          <a:p>
            <a:pPr marL="0" marR="0" indent="0" algn="just">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	</a:t>
            </a:r>
            <a:r>
              <a:rPr lang="nl-NL" sz="2800" smtClean="0">
                <a:solidFill>
                  <a:schemeClr val="tx1"/>
                </a:solidFill>
                <a:latin typeface="Times New Roman" panose="02020603050405020304" pitchFamily="18" charset="0"/>
                <a:cs typeface="Times New Roman" panose="02020603050405020304" pitchFamily="18" charset="0"/>
              </a:rPr>
              <a:t>Em hãy cùng An giúp mẹ tìm địa chỉ từ danh sách khách hàng để chuyển cây giống nhé.</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Content Placeholder 7">
            <a:extLst>
              <a:ext uri="{FF2B5EF4-FFF2-40B4-BE49-F238E27FC236}">
                <a16:creationId xmlns=""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pic>
        <p:nvPicPr>
          <p:cNvPr id="1026" name="Picture 2" descr="Tổng hợp Cây Hoạt Hình giá rẻ, bán chạy tháng 6/2022 - BeeC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269494"/>
            <a:ext cx="4258101" cy="35587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3431" b="95479" l="10000" r="90000">
                        <a14:foregroundMark x1="45444" y1="30718" x2="45444" y2="30718"/>
                        <a14:foregroundMark x1="29222" y1="58910" x2="29222" y2="58910"/>
                        <a14:foregroundMark x1="65778" y1="57580" x2="65778" y2="57580"/>
                        <a14:foregroundMark x1="55444" y1="58511" x2="55444" y2="58511"/>
                      </a14:backgroundRemoval>
                    </a14:imgEffect>
                  </a14:imgLayer>
                </a14:imgProps>
              </a:ext>
            </a:extLst>
          </a:blip>
          <a:srcRect l="21595" t="15015" r="20842" b="6379"/>
          <a:stretch/>
        </p:blipFill>
        <p:spPr>
          <a:xfrm>
            <a:off x="7438027" y="4217157"/>
            <a:ext cx="4135273" cy="2033516"/>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7854" y="409320"/>
            <a:ext cx="10043059" cy="58785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Ví dụ: Danh </a:t>
            </a:r>
            <a:r>
              <a:rPr lang="en-US" sz="2800">
                <a:latin typeface="Times New Roman" panose="02020603050405020304" pitchFamily="18" charset="0"/>
                <a:ea typeface="Times New Roman" panose="02020603050405020304" pitchFamily="18" charset="0"/>
              </a:rPr>
              <a:t>sách khách hàng được mẹ An ghi trong Bảng </a:t>
            </a:r>
            <a:r>
              <a:rPr lang="en-US" sz="2800" smtClean="0">
                <a:latin typeface="Times New Roman" panose="02020603050405020304" pitchFamily="18" charset="0"/>
                <a:ea typeface="Times New Roman" panose="02020603050405020304" pitchFamily="18" charset="0"/>
              </a:rPr>
              <a:t>như </a:t>
            </a:r>
            <a:r>
              <a:rPr lang="en-US" sz="2800">
                <a:latin typeface="Times New Roman" panose="02020603050405020304" pitchFamily="18" charset="0"/>
                <a:ea typeface="Times New Roman" panose="02020603050405020304" pitchFamily="18" charset="0"/>
              </a:rPr>
              <a:t>sau:</a:t>
            </a:r>
          </a:p>
        </p:txBody>
      </p:sp>
      <p:graphicFrame>
        <p:nvGraphicFramePr>
          <p:cNvPr id="6" name="Table 5"/>
          <p:cNvGraphicFramePr>
            <a:graphicFrameLocks noGrp="1"/>
          </p:cNvGraphicFramePr>
          <p:nvPr>
            <p:extLst>
              <p:ext uri="{D42A27DB-BD31-4B8C-83A1-F6EECF244321}">
                <p14:modId xmlns:p14="http://schemas.microsoft.com/office/powerpoint/2010/main" val="1506684523"/>
              </p:ext>
            </p:extLst>
          </p:nvPr>
        </p:nvGraphicFramePr>
        <p:xfrm>
          <a:off x="1900627" y="1275227"/>
          <a:ext cx="8840161" cy="3679275"/>
        </p:xfrm>
        <a:graphic>
          <a:graphicData uri="http://schemas.openxmlformats.org/drawingml/2006/table">
            <a:tbl>
              <a:tblPr firstRow="1" firstCol="1" bandRow="1">
                <a:tableStyleId>{C4B1156A-380E-4F78-BDF5-A606A8083BF9}</a:tableStyleId>
              </a:tblPr>
              <a:tblGrid>
                <a:gridCol w="1352024">
                  <a:extLst>
                    <a:ext uri="{9D8B030D-6E8A-4147-A177-3AD203B41FA5}">
                      <a16:colId xmlns="" xmlns:a16="http://schemas.microsoft.com/office/drawing/2014/main" val="4103278810"/>
                    </a:ext>
                  </a:extLst>
                </a:gridCol>
                <a:gridCol w="2179158">
                  <a:extLst>
                    <a:ext uri="{9D8B030D-6E8A-4147-A177-3AD203B41FA5}">
                      <a16:colId xmlns="" xmlns:a16="http://schemas.microsoft.com/office/drawing/2014/main" val="117054643"/>
                    </a:ext>
                  </a:extLst>
                </a:gridCol>
                <a:gridCol w="5308979">
                  <a:extLst>
                    <a:ext uri="{9D8B030D-6E8A-4147-A177-3AD203B41FA5}">
                      <a16:colId xmlns="" xmlns:a16="http://schemas.microsoft.com/office/drawing/2014/main" val="3560638119"/>
                    </a:ext>
                  </a:extLst>
                </a:gridCol>
              </a:tblGrid>
              <a:tr h="245232">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Họ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Địa chỉ</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0637503"/>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An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1, Nghĩa lộ, Võng Xuyên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5058725"/>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Trần Bình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3, Thư Trai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57002312"/>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Hoàng Mai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Số 3, tổ 7, Phúc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1009729"/>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Thanh Trúc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2, Lục Xuân, Hòa Hưng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52365614"/>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Số 69 đường Ngô Quyền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21686807"/>
                  </a:ext>
                </a:extLst>
              </a:tr>
            </a:tbl>
          </a:graphicData>
        </a:graphic>
      </p:graphicFrame>
    </p:spTree>
    <p:extLst>
      <p:ext uri="{BB962C8B-B14F-4D97-AF65-F5344CB8AC3E}">
        <p14:creationId xmlns:p14="http://schemas.microsoft.com/office/powerpoint/2010/main" val="292474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77422" y="1746317"/>
            <a:ext cx="1146412" cy="873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62254" y="1893604"/>
            <a:ext cx="9469854"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An tìm lần lượt từ </a:t>
            </a:r>
            <a:r>
              <a:rPr lang="en-US" sz="2800">
                <a:latin typeface="Times New Roman" panose="02020603050405020304" pitchFamily="18" charset="0"/>
                <a:ea typeface="Times New Roman" panose="02020603050405020304" pitchFamily="18" charset="0"/>
              </a:rPr>
              <a:t>đầu đến cuối danh sách.</a:t>
            </a:r>
          </a:p>
        </p:txBody>
      </p:sp>
      <p:sp>
        <p:nvSpPr>
          <p:cNvPr id="8" name="Rectangle 7"/>
          <p:cNvSpPr/>
          <p:nvPr/>
        </p:nvSpPr>
        <p:spPr>
          <a:xfrm>
            <a:off x="1462002" y="3501013"/>
            <a:ext cx="9865640" cy="1083374"/>
          </a:xfrm>
          <a:prstGeom prst="rect">
            <a:avLst/>
          </a:prstGeom>
        </p:spPr>
        <p:txBody>
          <a:bodyPr wrap="square">
            <a:spAutoFit/>
          </a:bodyPr>
          <a:lstStyle/>
          <a:p>
            <a:pPr algn="just">
              <a:lnSpc>
                <a:spcPct val="115000"/>
              </a:lnSpc>
              <a:spcBef>
                <a:spcPts val="600"/>
              </a:spcBef>
              <a:spcAft>
                <a:spcPts val="600"/>
              </a:spcAft>
            </a:pPr>
            <a:r>
              <a:rPr lang="en-US" sz="2800" i="1">
                <a:solidFill>
                  <a:srgbClr val="FF0066"/>
                </a:solidFill>
                <a:latin typeface="Times New Roman" panose="02020603050405020304" pitchFamily="18" charset="0"/>
                <a:ea typeface="Times New Roman" panose="02020603050405020304" pitchFamily="18" charset="0"/>
              </a:rPr>
              <a:t>=&gt; Tìm kiếm tuần tự: </a:t>
            </a:r>
            <a:r>
              <a:rPr lang="en-US" sz="2800">
                <a:latin typeface="Times New Roman" panose="02020603050405020304" pitchFamily="18" charset="0"/>
                <a:ea typeface="Times New Roman" panose="02020603050405020304" pitchFamily="18" charset="0"/>
              </a:rPr>
              <a:t>là tìm kiếm từ đầu đến cuối danh sách khách hàng</a:t>
            </a:r>
          </a:p>
        </p:txBody>
      </p:sp>
    </p:spTree>
    <p:extLst>
      <p:ext uri="{BB962C8B-B14F-4D97-AF65-F5344CB8AC3E}">
        <p14:creationId xmlns:p14="http://schemas.microsoft.com/office/powerpoint/2010/main" val="3109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269" t="26222" r="5216" b="19194"/>
          <a:stretch/>
        </p:blipFill>
        <p:spPr bwMode="auto">
          <a:xfrm>
            <a:off x="1307849" y="928465"/>
            <a:ext cx="9710057" cy="581699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074838" y="217715"/>
            <a:ext cx="8765028" cy="587853"/>
          </a:xfrm>
          <a:prstGeom prst="rect">
            <a:avLst/>
          </a:prstGeom>
        </p:spPr>
        <p:txBody>
          <a:bodyPr wrap="none">
            <a:spAutoFit/>
          </a:bodyPr>
          <a:lstStyle/>
          <a:p>
            <a:pPr algn="just">
              <a:lnSpc>
                <a:spcPct val="115000"/>
              </a:lnSpc>
              <a:spcBef>
                <a:spcPts val="600"/>
              </a:spcBef>
              <a:spcAft>
                <a:spcPts val="600"/>
              </a:spcAft>
            </a:pPr>
            <a:r>
              <a:rPr lang="en-US" sz="2800" b="1" i="1">
                <a:solidFill>
                  <a:srgbClr val="FF0066"/>
                </a:solidFill>
                <a:latin typeface="Times New Roman" panose="02020603050405020304" pitchFamily="18" charset="0"/>
                <a:ea typeface="Times New Roman" panose="02020603050405020304" pitchFamily="18" charset="0"/>
              </a:rPr>
              <a:t>- </a:t>
            </a:r>
            <a:r>
              <a:rPr lang="vi-VN" sz="2800" b="1" i="1" smtClean="0">
                <a:solidFill>
                  <a:srgbClr val="FF0066"/>
                </a:solidFill>
                <a:latin typeface="Times New Roman" panose="02020603050405020304" pitchFamily="18" charset="0"/>
                <a:ea typeface="Times New Roman" panose="02020603050405020304" pitchFamily="18" charset="0"/>
              </a:rPr>
              <a:t>Các bước tìm kiếm của An được mô tả trong </a:t>
            </a:r>
            <a:r>
              <a:rPr lang="en-US" sz="2800" b="1" i="1" smtClean="0">
                <a:solidFill>
                  <a:srgbClr val="FF0066"/>
                </a:solidFill>
                <a:latin typeface="Times New Roman" panose="02020603050405020304" pitchFamily="18" charset="0"/>
                <a:ea typeface="Times New Roman" panose="02020603050405020304" pitchFamily="18" charset="0"/>
              </a:rPr>
              <a:t>Sơ </a:t>
            </a:r>
            <a:r>
              <a:rPr lang="en-US" sz="2800" b="1" i="1">
                <a:solidFill>
                  <a:srgbClr val="FF0066"/>
                </a:solidFill>
                <a:latin typeface="Times New Roman" panose="02020603050405020304" pitchFamily="18" charset="0"/>
                <a:ea typeface="Times New Roman" panose="02020603050405020304" pitchFamily="18" charset="0"/>
              </a:rPr>
              <a:t>đồ khối:</a:t>
            </a:r>
            <a:endParaRPr lang="en-US" sz="2800">
              <a:solidFill>
                <a:srgbClr val="FF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52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118" y="1592305"/>
            <a:ext cx="10043059"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khách hàng được mẹ An ghi trong Bảng 14.1 như sau:</a:t>
            </a:r>
          </a:p>
        </p:txBody>
      </p:sp>
      <p:graphicFrame>
        <p:nvGraphicFramePr>
          <p:cNvPr id="6" name="Table 5"/>
          <p:cNvGraphicFramePr>
            <a:graphicFrameLocks noGrp="1"/>
          </p:cNvGraphicFramePr>
          <p:nvPr>
            <p:extLst>
              <p:ext uri="{D42A27DB-BD31-4B8C-83A1-F6EECF244321}">
                <p14:modId xmlns:p14="http://schemas.microsoft.com/office/powerpoint/2010/main" val="1030523547"/>
              </p:ext>
            </p:extLst>
          </p:nvPr>
        </p:nvGraphicFramePr>
        <p:xfrm>
          <a:off x="1581651" y="2606555"/>
          <a:ext cx="8990286" cy="2548731"/>
        </p:xfrm>
        <a:graphic>
          <a:graphicData uri="http://schemas.openxmlformats.org/drawingml/2006/table">
            <a:tbl>
              <a:tblPr firstRow="1" firstCol="1" bandRow="1">
                <a:tableStyleId>{C4B1156A-380E-4F78-BDF5-A606A8083BF9}</a:tableStyleId>
              </a:tblPr>
              <a:tblGrid>
                <a:gridCol w="1374984">
                  <a:extLst>
                    <a:ext uri="{9D8B030D-6E8A-4147-A177-3AD203B41FA5}">
                      <a16:colId xmlns="" xmlns:a16="http://schemas.microsoft.com/office/drawing/2014/main" val="4103278810"/>
                    </a:ext>
                  </a:extLst>
                </a:gridCol>
                <a:gridCol w="2216165">
                  <a:extLst>
                    <a:ext uri="{9D8B030D-6E8A-4147-A177-3AD203B41FA5}">
                      <a16:colId xmlns="" xmlns:a16="http://schemas.microsoft.com/office/drawing/2014/main" val="117054643"/>
                    </a:ext>
                  </a:extLst>
                </a:gridCol>
                <a:gridCol w="5399137">
                  <a:extLst>
                    <a:ext uri="{9D8B030D-6E8A-4147-A177-3AD203B41FA5}">
                      <a16:colId xmlns="" xmlns:a16="http://schemas.microsoft.com/office/drawing/2014/main" val="3560638119"/>
                    </a:ext>
                  </a:extLst>
                </a:gridCol>
              </a:tblGrid>
              <a:tr h="240535">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Họ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Địa chỉ</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0637503"/>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1, Nghĩa lộ, Võng Xuyên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5058725"/>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Trần Bình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3, Thư Trai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57002312"/>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Hoàng Mai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Số 3, tổ 7, Phúc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1009729"/>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Thanh Trúc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2, Lục Xuân, Hòa Hưng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52365614"/>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Số 69 đường Ngô Quyền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21686807"/>
                  </a:ext>
                </a:extLst>
              </a:tr>
            </a:tbl>
          </a:graphicData>
        </a:graphic>
      </p:graphicFrame>
      <p:sp>
        <p:nvSpPr>
          <p:cNvPr id="8" name="Rectangle 17">
            <a:extLst>
              <a:ext uri="{FF2B5EF4-FFF2-40B4-BE49-F238E27FC236}">
                <a16:creationId xmlns="" xmlns:a16="http://schemas.microsoft.com/office/drawing/2014/main" id="{2AA78359-2C06-4ED2-898D-6D662CD3D14A}"/>
              </a:ext>
            </a:extLst>
          </p:cNvPr>
          <p:cNvSpPr txBox="1">
            <a:spLocks noChangeArrowheads="1"/>
          </p:cNvSpPr>
          <p:nvPr/>
        </p:nvSpPr>
        <p:spPr>
          <a:xfrm>
            <a:off x="442348" y="348060"/>
            <a:ext cx="10896600" cy="977845"/>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altLang="en-US" sz="3600" b="1" smtClean="0">
                <a:solidFill>
                  <a:srgbClr val="FF0066"/>
                </a:solidFill>
                <a:latin typeface="Times New Roman" panose="02020603050405020304" pitchFamily="18" charset="0"/>
                <a:cs typeface="Times New Roman" panose="02020603050405020304" pitchFamily="18" charset="0"/>
              </a:rPr>
              <a:t>HOẠT ĐỘNG 1</a:t>
            </a:r>
            <a:br>
              <a:rPr lang="en-US" altLang="en-US" sz="3600" b="1" smtClean="0">
                <a:solidFill>
                  <a:srgbClr val="FF0066"/>
                </a:solidFill>
                <a:latin typeface="Times New Roman" panose="02020603050405020304" pitchFamily="18" charset="0"/>
                <a:cs typeface="Times New Roman" panose="02020603050405020304" pitchFamily="18" charset="0"/>
              </a:rPr>
            </a:br>
            <a:r>
              <a:rPr lang="vi-VN" altLang="en-US" sz="3200" b="1" smtClean="0">
                <a:solidFill>
                  <a:srgbClr val="FF0066"/>
                </a:solidFill>
                <a:latin typeface="Times New Roman" panose="02020603050405020304" pitchFamily="18" charset="0"/>
                <a:cs typeface="Times New Roman" panose="02020603050405020304" pitchFamily="18" charset="0"/>
              </a:rPr>
              <a:t>Tìm địa chỉ</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6616917"/>
              </p:ext>
            </p:extLst>
          </p:nvPr>
        </p:nvGraphicFramePr>
        <p:xfrm>
          <a:off x="996287" y="3398290"/>
          <a:ext cx="10331353" cy="2841439"/>
        </p:xfrm>
        <a:graphic>
          <a:graphicData uri="http://schemas.openxmlformats.org/drawingml/2006/table">
            <a:tbl>
              <a:tblPr firstRow="1" firstCol="1" bandRow="1">
                <a:tableStyleId>{C4B1156A-380E-4F78-BDF5-A606A8083BF9}</a:tableStyleId>
              </a:tblPr>
              <a:tblGrid>
                <a:gridCol w="1704673">
                  <a:extLst>
                    <a:ext uri="{9D8B030D-6E8A-4147-A177-3AD203B41FA5}">
                      <a16:colId xmlns="" xmlns:a16="http://schemas.microsoft.com/office/drawing/2014/main" val="497398158"/>
                    </a:ext>
                  </a:extLst>
                </a:gridCol>
                <a:gridCol w="2610186">
                  <a:extLst>
                    <a:ext uri="{9D8B030D-6E8A-4147-A177-3AD203B41FA5}">
                      <a16:colId xmlns="" xmlns:a16="http://schemas.microsoft.com/office/drawing/2014/main" val="861720322"/>
                    </a:ext>
                  </a:extLst>
                </a:gridCol>
                <a:gridCol w="3008247">
                  <a:extLst>
                    <a:ext uri="{9D8B030D-6E8A-4147-A177-3AD203B41FA5}">
                      <a16:colId xmlns="" xmlns:a16="http://schemas.microsoft.com/office/drawing/2014/main" val="2830402608"/>
                    </a:ext>
                  </a:extLst>
                </a:gridCol>
                <a:gridCol w="3008247">
                  <a:extLst>
                    <a:ext uri="{9D8B030D-6E8A-4147-A177-3AD203B41FA5}">
                      <a16:colId xmlns="" xmlns:a16="http://schemas.microsoft.com/office/drawing/2014/main" val="3223997466"/>
                    </a:ext>
                  </a:extLst>
                </a:gridCol>
              </a:tblGrid>
              <a:tr h="1432008">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Lần lặp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Tên khách hàng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khách hàng cần tìm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là đã hết danh sách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4665022"/>
                  </a:ext>
                </a:extLst>
              </a:tr>
              <a:tr h="568183">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Nguyễn 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Sai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sai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4261970"/>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4084024"/>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66482230"/>
                  </a:ext>
                </a:extLst>
              </a:tr>
            </a:tbl>
          </a:graphicData>
        </a:graphic>
      </p:graphicFrame>
      <p:sp>
        <p:nvSpPr>
          <p:cNvPr id="4" name="Rounded Rectangle 3"/>
          <p:cNvSpPr/>
          <p:nvPr/>
        </p:nvSpPr>
        <p:spPr>
          <a:xfrm>
            <a:off x="996287" y="1421439"/>
            <a:ext cx="10331353" cy="174686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vi-VN"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Em </a:t>
            </a:r>
            <a:r>
              <a:rPr lang="en-US" sz="2800">
                <a:latin typeface="Times New Roman" panose="02020603050405020304" pitchFamily="18" charset="0"/>
                <a:ea typeface="Times New Roman" panose="02020603050405020304" pitchFamily="18" charset="0"/>
              </a:rPr>
              <a:t>hãy kẻ Bảng 14.2 vào vở và điền các bước thực hiện thuật toán tìm kiếm tuần tự để tìm ra địa chỉ của khách hàng có họ tên là “Thanh Trúc”</a:t>
            </a:r>
          </a:p>
        </p:txBody>
      </p:sp>
      <p:pic>
        <p:nvPicPr>
          <p:cNvPr id="5"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33524" y="0"/>
            <a:ext cx="1228439" cy="125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1133904"/>
              </p:ext>
            </p:extLst>
          </p:nvPr>
        </p:nvGraphicFramePr>
        <p:xfrm>
          <a:off x="1062993" y="1458884"/>
          <a:ext cx="9636851" cy="4177640"/>
        </p:xfrm>
        <a:graphic>
          <a:graphicData uri="http://schemas.openxmlformats.org/drawingml/2006/table">
            <a:tbl>
              <a:tblPr/>
              <a:tblGrid>
                <a:gridCol w="1081687">
                  <a:extLst>
                    <a:ext uri="{9D8B030D-6E8A-4147-A177-3AD203B41FA5}">
                      <a16:colId xmlns="" xmlns:a16="http://schemas.microsoft.com/office/drawing/2014/main" val="2732913863"/>
                    </a:ext>
                  </a:extLst>
                </a:gridCol>
                <a:gridCol w="2360046">
                  <a:extLst>
                    <a:ext uri="{9D8B030D-6E8A-4147-A177-3AD203B41FA5}">
                      <a16:colId xmlns="" xmlns:a16="http://schemas.microsoft.com/office/drawing/2014/main" val="3093038251"/>
                    </a:ext>
                  </a:extLst>
                </a:gridCol>
                <a:gridCol w="3146726">
                  <a:extLst>
                    <a:ext uri="{9D8B030D-6E8A-4147-A177-3AD203B41FA5}">
                      <a16:colId xmlns="" xmlns:a16="http://schemas.microsoft.com/office/drawing/2014/main" val="60022932"/>
                    </a:ext>
                  </a:extLst>
                </a:gridCol>
                <a:gridCol w="3048392">
                  <a:extLst>
                    <a:ext uri="{9D8B030D-6E8A-4147-A177-3AD203B41FA5}">
                      <a16:colId xmlns="" xmlns:a16="http://schemas.microsoft.com/office/drawing/2014/main" val="1201039315"/>
                    </a:ext>
                  </a:extLst>
                </a:gridCol>
              </a:tblGrid>
              <a:tr h="547167">
                <a:tc gridSpan="4">
                  <a:txBody>
                    <a:bodyPr/>
                    <a:lstStyle/>
                    <a:p>
                      <a:pPr algn="ctr" fontAlgn="t"/>
                      <a:r>
                        <a:rPr lang="vi-VN" sz="2800" b="1">
                          <a:effectLst/>
                          <a:latin typeface="+mj-lt"/>
                        </a:rPr>
                        <a:t>Bảng 14.2. Các bước tìm địa chỉ khác hàng</a:t>
                      </a:r>
                      <a:endParaRPr lang="vi-VN" sz="2800">
                        <a:effectLst/>
                        <a:latin typeface="+mj-lt"/>
                      </a:endParaRP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60C7"/>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03206903"/>
                  </a:ext>
                </a:extLst>
              </a:tr>
              <a:tr h="1441805">
                <a:tc>
                  <a:txBody>
                    <a:bodyPr/>
                    <a:lstStyle/>
                    <a:p>
                      <a:pPr algn="ctr" fontAlgn="t"/>
                      <a:r>
                        <a:rPr lang="en-US" sz="2800" b="1">
                          <a:effectLst/>
                          <a:latin typeface="Times New Roman" panose="02020603050405020304" pitchFamily="18" charset="0"/>
                          <a:cs typeface="Times New Roman" panose="02020603050405020304" pitchFamily="18" charset="0"/>
                        </a:rPr>
                        <a:t>Lần lặp</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Tên khách hàng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Có đúng khách hàng cần tìm không?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Có đúng là đã hết danh sách không?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extLst>
                  <a:ext uri="{0D108BD9-81ED-4DB2-BD59-A6C34878D82A}">
                    <a16:rowId xmlns="" xmlns:a16="http://schemas.microsoft.com/office/drawing/2014/main" val="1467267801"/>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Nguyễn An</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extLst>
                  <a:ext uri="{0D108BD9-81ED-4DB2-BD59-A6C34878D82A}">
                    <a16:rowId xmlns="" xmlns:a16="http://schemas.microsoft.com/office/drawing/2014/main" val="3028759869"/>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2</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Trần Bình</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extLst>
                  <a:ext uri="{0D108BD9-81ED-4DB2-BD59-A6C34878D82A}">
                    <a16:rowId xmlns="" xmlns:a16="http://schemas.microsoft.com/office/drawing/2014/main" val="4065129154"/>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3</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Hoàng Mai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 xmlns:a16="http://schemas.microsoft.com/office/drawing/2014/main" val="3346865435"/>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4</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Thanh Trúc</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Đúng</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 xmlns:a16="http://schemas.microsoft.com/office/drawing/2014/main" val="1324855128"/>
                  </a:ext>
                </a:extLst>
              </a:tr>
            </a:tbl>
          </a:graphicData>
        </a:graphic>
      </p:graphicFrame>
      <p:sp>
        <p:nvSpPr>
          <p:cNvPr id="6" name="Rectangle 1"/>
          <p:cNvSpPr>
            <a:spLocks noChangeArrowheads="1"/>
          </p:cNvSpPr>
          <p:nvPr/>
        </p:nvSpPr>
        <p:spPr bwMode="auto">
          <a:xfrm>
            <a:off x="353421" y="279941"/>
            <a:ext cx="1951519"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T</a:t>
            </a: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rả lời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5300" y="818666"/>
            <a:ext cx="10435989" cy="4626651"/>
          </a:xfrm>
          <a:prstGeom prst="rect">
            <a:avLst/>
          </a:prstGeom>
        </p:spPr>
        <p:txBody>
          <a:bodyPr wrap="square">
            <a:spAutoFit/>
          </a:bodyPr>
          <a:lstStyle/>
          <a:p>
            <a:pPr algn="just">
              <a:lnSpc>
                <a:spcPct val="115000"/>
              </a:lnSpc>
              <a:spcBef>
                <a:spcPts val="600"/>
              </a:spcBef>
              <a:spcAft>
                <a:spcPts val="600"/>
              </a:spcAft>
            </a:pPr>
            <a:r>
              <a:rPr lang="en-US" sz="3200" b="1">
                <a:solidFill>
                  <a:srgbClr val="FF0066"/>
                </a:solidFill>
                <a:latin typeface="Tahoma" panose="020B0604030504040204" pitchFamily="34" charset="0"/>
                <a:ea typeface="Tahoma" panose="020B0604030504040204" pitchFamily="34" charset="0"/>
                <a:cs typeface="Tahoma" panose="020B0604030504040204" pitchFamily="34" charset="0"/>
              </a:rPr>
              <a:t>THUẬT TOÁN TÌM KIẾM TUẦN TỰ </a:t>
            </a:r>
          </a:p>
          <a:p>
            <a:pPr algn="just">
              <a:lnSpc>
                <a:spcPct val="115000"/>
              </a:lnSpc>
              <a:spcBef>
                <a:spcPts val="600"/>
              </a:spcBef>
              <a:spcAft>
                <a:spcPts val="600"/>
              </a:spcAft>
            </a:pPr>
            <a:r>
              <a:rPr lang="en-US" sz="3200">
                <a:latin typeface="Times New Roman" panose="02020603050405020304" pitchFamily="18" charset="0"/>
                <a:ea typeface="Times New Roman" panose="02020603050405020304" pitchFamily="18" charset="0"/>
              </a:rPr>
              <a:t>- Xét tình huống khởi động:</a:t>
            </a:r>
          </a:p>
          <a:p>
            <a:pPr algn="just">
              <a:lnSpc>
                <a:spcPct val="115000"/>
              </a:lnSpc>
              <a:spcBef>
                <a:spcPts val="600"/>
              </a:spcBef>
              <a:spcAft>
                <a:spcPts val="600"/>
              </a:spcAft>
            </a:pPr>
            <a:r>
              <a:rPr lang="en-US" sz="3200">
                <a:latin typeface="Times New Roman" panose="02020603050405020304" pitchFamily="18" charset="0"/>
                <a:ea typeface="Times New Roman" panose="02020603050405020304" pitchFamily="18" charset="0"/>
              </a:rPr>
              <a:t>+ Đầu vào: danh sách khách hàng; họ tên khách hàng cần tìm</a:t>
            </a:r>
          </a:p>
          <a:p>
            <a:pPr algn="just">
              <a:lnSpc>
                <a:spcPct val="115000"/>
              </a:lnSpc>
              <a:spcBef>
                <a:spcPts val="600"/>
              </a:spcBef>
              <a:spcAft>
                <a:spcPts val="600"/>
              </a:spcAft>
            </a:pPr>
            <a:r>
              <a:rPr lang="en-US" sz="3200">
                <a:latin typeface="Times New Roman" panose="02020603050405020304" pitchFamily="18" charset="0"/>
                <a:ea typeface="Times New Roman" panose="02020603050405020304" pitchFamily="18" charset="0"/>
              </a:rPr>
              <a:t>+ Đầu ra: địa chỉ của khách hàng cần tìm</a:t>
            </a:r>
          </a:p>
          <a:p>
            <a:pPr algn="just">
              <a:lnSpc>
                <a:spcPct val="115000"/>
              </a:lnSpc>
              <a:spcBef>
                <a:spcPts val="600"/>
              </a:spcBef>
              <a:spcAft>
                <a:spcPts val="600"/>
              </a:spcAft>
            </a:pPr>
            <a:r>
              <a:rPr lang="en-US" sz="3200" i="1">
                <a:solidFill>
                  <a:srgbClr val="FF0066"/>
                </a:solidFill>
                <a:latin typeface="Times New Roman" panose="02020603050405020304" pitchFamily="18" charset="0"/>
                <a:ea typeface="Times New Roman" panose="02020603050405020304" pitchFamily="18" charset="0"/>
              </a:rPr>
              <a:t>- Tìm kiếm tuần tự: </a:t>
            </a:r>
            <a:r>
              <a:rPr lang="en-US" sz="3200" i="1" smtClean="0">
                <a:solidFill>
                  <a:srgbClr val="FF0066"/>
                </a:solidFill>
                <a:latin typeface="Times New Roman" panose="02020603050405020304" pitchFamily="18" charset="0"/>
                <a:ea typeface="Times New Roman" panose="02020603050405020304" pitchFamily="18" charset="0"/>
              </a:rPr>
              <a:t>Thực hiện </a:t>
            </a:r>
            <a:r>
              <a:rPr lang="en-US" sz="3200" smtClean="0">
                <a:latin typeface="Times New Roman" panose="02020603050405020304" pitchFamily="18" charset="0"/>
                <a:ea typeface="Times New Roman" panose="02020603050405020304" pitchFamily="18" charset="0"/>
              </a:rPr>
              <a:t>tìm lần lượt từ đầu đến </a:t>
            </a:r>
            <a:r>
              <a:rPr lang="en-US" sz="3200">
                <a:latin typeface="Times New Roman" panose="02020603050405020304" pitchFamily="18" charset="0"/>
                <a:ea typeface="Times New Roman" panose="02020603050405020304" pitchFamily="18" charset="0"/>
              </a:rPr>
              <a:t>cuối danh </a:t>
            </a:r>
            <a:r>
              <a:rPr lang="en-US" sz="3200" smtClean="0">
                <a:latin typeface="Times New Roman" panose="02020603050405020304" pitchFamily="18" charset="0"/>
                <a:ea typeface="Times New Roman" panose="02020603050405020304" pitchFamily="18" charset="0"/>
              </a:rPr>
              <a:t>sách, chừng nào chưa tìm thấy và chưa tìm hết thì còn tìm tiếp</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4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746</Words>
  <Application>Microsoft Office PowerPoint</Application>
  <PresentationFormat>Custom</PresentationFormat>
  <Paragraphs>112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CHỦ ĐỀ 5 GIẢI QUYẾT VẤN ĐỀ VỚI SỰ TRỢ GIÚP CỦA MÁY TÍNH BÀI 14 THUẬT TOÁN TÌM KIẾM TUẦN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Windows User</cp:lastModifiedBy>
  <cp:revision>30</cp:revision>
  <dcterms:created xsi:type="dcterms:W3CDTF">2022-02-17T15:32:27Z</dcterms:created>
  <dcterms:modified xsi:type="dcterms:W3CDTF">2023-04-06T02:44:48Z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