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583"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74"/>
  </p:notesMasterIdLst>
  <p:handoutMasterIdLst>
    <p:handoutMasterId r:id="rId75"/>
  </p:handoutMasterIdLst>
  <p:sldIdLst>
    <p:sldId id="3706" r:id="rId13"/>
    <p:sldId id="286" r:id="rId14"/>
    <p:sldId id="3707" r:id="rId15"/>
    <p:sldId id="3709" r:id="rId16"/>
    <p:sldId id="3711" r:id="rId17"/>
    <p:sldId id="3712" r:id="rId18"/>
    <p:sldId id="3651" r:id="rId19"/>
    <p:sldId id="3679" r:id="rId20"/>
    <p:sldId id="3677" r:id="rId21"/>
    <p:sldId id="3680" r:id="rId22"/>
    <p:sldId id="3653" r:id="rId23"/>
    <p:sldId id="3684" r:id="rId24"/>
    <p:sldId id="3681" r:id="rId25"/>
    <p:sldId id="3685" r:id="rId26"/>
    <p:sldId id="3686" r:id="rId27"/>
    <p:sldId id="3704" r:id="rId28"/>
    <p:sldId id="3657" r:id="rId29"/>
    <p:sldId id="3727" r:id="rId30"/>
    <p:sldId id="3661" r:id="rId31"/>
    <p:sldId id="3715" r:id="rId32"/>
    <p:sldId id="3716" r:id="rId33"/>
    <p:sldId id="3717" r:id="rId34"/>
    <p:sldId id="3718" r:id="rId35"/>
    <p:sldId id="3714" r:id="rId36"/>
    <p:sldId id="3728" r:id="rId37"/>
    <p:sldId id="3689" r:id="rId38"/>
    <p:sldId id="3690" r:id="rId39"/>
    <p:sldId id="3691" r:id="rId40"/>
    <p:sldId id="3692" r:id="rId41"/>
    <p:sldId id="3693" r:id="rId42"/>
    <p:sldId id="3694" r:id="rId43"/>
    <p:sldId id="3695" r:id="rId44"/>
    <p:sldId id="3719" r:id="rId45"/>
    <p:sldId id="3720" r:id="rId46"/>
    <p:sldId id="3721" r:id="rId47"/>
    <p:sldId id="3722" r:id="rId48"/>
    <p:sldId id="3723" r:id="rId49"/>
    <p:sldId id="3724" r:id="rId50"/>
    <p:sldId id="3725" r:id="rId51"/>
    <p:sldId id="3726" r:id="rId52"/>
    <p:sldId id="3658" r:id="rId53"/>
    <p:sldId id="3645" r:id="rId54"/>
    <p:sldId id="3545" r:id="rId55"/>
    <p:sldId id="3675" r:id="rId56"/>
    <p:sldId id="3246" r:id="rId57"/>
    <p:sldId id="3659" r:id="rId58"/>
    <p:sldId id="3676" r:id="rId59"/>
    <p:sldId id="3664" r:id="rId60"/>
    <p:sldId id="3666" r:id="rId61"/>
    <p:sldId id="3669" r:id="rId62"/>
    <p:sldId id="3670" r:id="rId63"/>
    <p:sldId id="3672" r:id="rId64"/>
    <p:sldId id="3542" r:id="rId65"/>
    <p:sldId id="3622" r:id="rId66"/>
    <p:sldId id="3667" r:id="rId67"/>
    <p:sldId id="3668" r:id="rId68"/>
    <p:sldId id="3673" r:id="rId69"/>
    <p:sldId id="3245" r:id="rId70"/>
    <p:sldId id="3650" r:id="rId71"/>
    <p:sldId id="3335" r:id="rId72"/>
    <p:sldId id="550" r:id="rId73"/>
  </p:sldIdLst>
  <p:sldSz cx="12192000" cy="6858000"/>
  <p:notesSz cx="6858000" cy="9144000"/>
  <p:custDataLst>
    <p:tags r:id="rId7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CC"/>
    <a:srgbClr val="A1E705"/>
    <a:srgbClr val="FF0000"/>
    <a:srgbClr val="FF9933"/>
    <a:srgbClr val="FF6699"/>
    <a:srgbClr val="FF7C80"/>
    <a:srgbClr val="660033"/>
    <a:srgbClr val="FF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7" autoAdjust="0"/>
    <p:restoredTop sz="83610" autoAdjust="0"/>
  </p:normalViewPr>
  <p:slideViewPr>
    <p:cSldViewPr>
      <p:cViewPr varScale="1">
        <p:scale>
          <a:sx n="69" d="100"/>
          <a:sy n="69" d="100"/>
        </p:scale>
        <p:origin x="408" y="72"/>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17/04/2024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137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6853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000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658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538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8876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27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1452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3333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930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29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855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13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571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2057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270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0525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3817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7121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915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50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8177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1076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8957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6737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9633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895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3341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3844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6218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3445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23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1789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4032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1849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4236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103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24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532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408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1877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72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4/17/2024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349235"/>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102829"/>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User/My%20Documents/132%20-%20Bong%20dien%20dien%20-%20Phi%20Nhung.mp3" TargetMode="External"/><Relationship Id="rId7"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3.wmf"/><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2" name="Group 1">
            <a:extLst>
              <a:ext uri="{FF2B5EF4-FFF2-40B4-BE49-F238E27FC236}">
                <a16:creationId xmlns:a16="http://schemas.microsoft.com/office/drawing/2014/main" id="{3570BF38-E92C-7C1F-06B5-48D7F7F22183}"/>
              </a:ext>
            </a:extLst>
          </p:cNvPr>
          <p:cNvGrpSpPr/>
          <p:nvPr userDrawn="1"/>
        </p:nvGrpSpPr>
        <p:grpSpPr>
          <a:xfrm>
            <a:off x="-109538" y="7937"/>
            <a:ext cx="12301538" cy="1287463"/>
            <a:chOff x="-109538" y="7938"/>
            <a:chExt cx="12301538" cy="990600"/>
          </a:xfrm>
        </p:grpSpPr>
        <p:grpSp>
          <p:nvGrpSpPr>
            <p:cNvPr id="1028" name="Group 2">
              <a:extLst>
                <a:ext uri="{FF2B5EF4-FFF2-40B4-BE49-F238E27FC236}">
                  <a16:creationId xmlns:a16="http://schemas.microsoft.com/office/drawing/2014/main" id="{B7B3774F-AC40-4B03-966E-D10AA6FCB055}"/>
                </a:ext>
              </a:extLst>
            </p:cNvPr>
            <p:cNvGrpSpPr>
              <a:grpSpLocks/>
            </p:cNvGrpSpPr>
            <p:nvPr userDrawn="1"/>
          </p:nvGrpSpPr>
          <p:grpSpPr bwMode="auto">
            <a:xfrm>
              <a:off x="929" y="7938"/>
              <a:ext cx="12191071" cy="990600"/>
              <a:chOff x="0" y="0"/>
              <a:chExt cx="5760" cy="624"/>
            </a:xfrm>
          </p:grpSpPr>
          <p:grpSp>
            <p:nvGrpSpPr>
              <p:cNvPr id="1036" name="Group 3">
                <a:extLst>
                  <a:ext uri="{FF2B5EF4-FFF2-40B4-BE49-F238E27FC236}">
                    <a16:creationId xmlns:a16="http://schemas.microsoft.com/office/drawing/2014/main" id="{30374228-0E6C-40F7-BCD9-20FB7BBB2E5C}"/>
                  </a:ext>
                </a:extLst>
              </p:cNvPr>
              <p:cNvGrpSpPr>
                <a:grpSpLocks/>
              </p:cNvGrpSpPr>
              <p:nvPr userDrawn="1"/>
            </p:nvGrpSpPr>
            <p:grpSpPr bwMode="auto">
              <a:xfrm>
                <a:off x="0" y="0"/>
                <a:ext cx="5760" cy="624"/>
                <a:chOff x="0" y="0"/>
                <a:chExt cx="5760" cy="624"/>
              </a:xfrm>
            </p:grpSpPr>
            <p:pic>
              <p:nvPicPr>
                <p:cNvPr id="1040" name="Picture 4" descr="3">
                  <a:extLst>
                    <a:ext uri="{FF2B5EF4-FFF2-40B4-BE49-F238E27FC236}">
                      <a16:creationId xmlns:a16="http://schemas.microsoft.com/office/drawing/2014/main" id="{8A26A786-4413-422C-BA97-1C9533563D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id="{908A2723-3E88-4F1C-95CD-1C82B932C4E9}"/>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latin typeface="Times New Roman" panose="02020603050405020304" pitchFamily="18" charset="0"/>
                      <a:sym typeface="Wingdings" panose="05000000000000000000" pitchFamily="2" charset="2"/>
                    </a:rPr>
                    <a:t></a:t>
                  </a:r>
                  <a:r>
                    <a:rPr lang="en-US" altLang="en-US" sz="2400" b="1">
                      <a:solidFill>
                        <a:srgbClr val="FF0000"/>
                      </a:solidFill>
                      <a:latin typeface="Times New Roman" panose="02020603050405020304" pitchFamily="18" charset="0"/>
                      <a:sym typeface="Wingdings" panose="05000000000000000000" pitchFamily="2" charset="2"/>
                    </a:rPr>
                    <a:t> </a:t>
                  </a:r>
                  <a:r>
                    <a:rPr lang="en-US" altLang="en-US" b="1">
                      <a:solidFill>
                        <a:srgbClr val="FFFFFF"/>
                      </a:solidFill>
                      <a:latin typeface="Times New Roman" panose="02020603050405020304" pitchFamily="18" charset="0"/>
                      <a:sym typeface="Wingdings" panose="05000000000000000000" pitchFamily="2" charset="2"/>
                    </a:rPr>
                    <a:t>Tin </a:t>
                  </a:r>
                  <a:r>
                    <a:rPr lang="en-US" altLang="en-US" b="0">
                      <a:solidFill>
                        <a:srgbClr val="FFFFFF"/>
                      </a:solidFill>
                      <a:latin typeface="Times New Roman" panose="02020603050405020304" pitchFamily="18" charset="0"/>
                      <a:sym typeface="Wingdings" panose="05000000000000000000" pitchFamily="2" charset="2"/>
                    </a:rPr>
                    <a:t>7</a:t>
                  </a:r>
                </a:p>
              </p:txBody>
            </p:sp>
          </p:grpSp>
          <p:grpSp>
            <p:nvGrpSpPr>
              <p:cNvPr id="1037" name="Group 6">
                <a:extLst>
                  <a:ext uri="{FF2B5EF4-FFF2-40B4-BE49-F238E27FC236}">
                    <a16:creationId xmlns:a16="http://schemas.microsoft.com/office/drawing/2014/main" id="{19E7E8B0-ED8E-4E50-B630-7AEE434994C5}"/>
                  </a:ext>
                </a:extLst>
              </p:cNvPr>
              <p:cNvGrpSpPr>
                <a:grpSpLocks/>
              </p:cNvGrpSpPr>
              <p:nvPr userDrawn="1"/>
            </p:nvGrpSpPr>
            <p:grpSpPr bwMode="auto">
              <a:xfrm>
                <a:off x="5073" y="354"/>
                <a:ext cx="670" cy="216"/>
                <a:chOff x="5164" y="339"/>
                <a:chExt cx="682" cy="206"/>
              </a:xfrm>
            </p:grpSpPr>
            <p:sp>
              <p:nvSpPr>
                <p:cNvPr id="32" name="Rectangle 7" descr="Horizontal brick">
                  <a:extLst>
                    <a:ext uri="{FF2B5EF4-FFF2-40B4-BE49-F238E27FC236}">
                      <a16:creationId xmlns:a16="http://schemas.microsoft.com/office/drawing/2014/main" id="{1AB52466-3FF0-4E24-81B1-B114A0012A64}"/>
                    </a:ext>
                  </a:extLst>
                </p:cNvPr>
                <p:cNvSpPr>
                  <a:spLocks noChangeArrowheads="1"/>
                </p:cNvSpPr>
                <p:nvPr userDrawn="1"/>
              </p:nvSpPr>
              <p:spPr bwMode="auto">
                <a:xfrm>
                  <a:off x="5164" y="339"/>
                  <a:ext cx="682" cy="206"/>
                </a:xfrm>
                <a:prstGeom prst="rect">
                  <a:avLst/>
                </a:prstGeom>
                <a:blipFill dpi="0" rotWithShape="0">
                  <a:blip r:embed="rId5"/>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p>
              </p:txBody>
            </p:sp>
            <p:sp>
              <p:nvSpPr>
                <p:cNvPr id="1039" name="WordArt 12">
                  <a:extLst>
                    <a:ext uri="{FF2B5EF4-FFF2-40B4-BE49-F238E27FC236}">
                      <a16:creationId xmlns:a16="http://schemas.microsoft.com/office/drawing/2014/main" id="{7FD7C778-DD5E-44A8-BC04-44E2632B8689}"/>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3" name="Text Box 17">
              <a:extLst>
                <a:ext uri="{FF2B5EF4-FFF2-40B4-BE49-F238E27FC236}">
                  <a16:creationId xmlns:a16="http://schemas.microsoft.com/office/drawing/2014/main" id="{80403C65-B0CC-40A8-BD81-692129B6B8FE}"/>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p>
          </p:txBody>
        </p:sp>
        <p:grpSp>
          <p:nvGrpSpPr>
            <p:cNvPr id="1030" name="Group 19">
              <a:extLst>
                <a:ext uri="{FF2B5EF4-FFF2-40B4-BE49-F238E27FC236}">
                  <a16:creationId xmlns:a16="http://schemas.microsoft.com/office/drawing/2014/main" id="{70D69F19-047B-4337-9E21-773F58960217}"/>
                </a:ext>
              </a:extLst>
            </p:cNvPr>
            <p:cNvGrpSpPr>
              <a:grpSpLocks/>
            </p:cNvGrpSpPr>
            <p:nvPr userDrawn="1"/>
          </p:nvGrpSpPr>
          <p:grpSpPr bwMode="auto">
            <a:xfrm>
              <a:off x="1097440" y="74983"/>
              <a:ext cx="1384195" cy="770162"/>
              <a:chOff x="839" y="194"/>
              <a:chExt cx="654" cy="395"/>
            </a:xfrm>
          </p:grpSpPr>
          <p:pic>
            <p:nvPicPr>
              <p:cNvPr id="1033" name="Picture 7" descr="014">
                <a:extLst>
                  <a:ext uri="{FF2B5EF4-FFF2-40B4-BE49-F238E27FC236}">
                    <a16:creationId xmlns:a16="http://schemas.microsoft.com/office/drawing/2014/main" id="{A1D2EC5F-8ACF-4638-9242-96B4B16BB0B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id="{09053867-C1F9-4EF0-99DB-3F5186D39D25}"/>
                  </a:ext>
                </a:extLst>
              </p:cNvPr>
              <p:cNvSpPr txBox="1">
                <a:spLocks noChangeArrowheads="1"/>
              </p:cNvSpPr>
              <p:nvPr userDrawn="1"/>
            </p:nvSpPr>
            <p:spPr bwMode="auto">
              <a:xfrm rot="19701635">
                <a:off x="839" y="35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cs typeface="+mn-cs"/>
                  </a:rPr>
                  <a:t>CĐề</a:t>
                </a:r>
                <a:endParaRPr lang="en-US" altLang="en-US" sz="1400">
                  <a:solidFill>
                    <a:srgbClr val="FF0000"/>
                  </a:solidFill>
                  <a:cs typeface="+mn-cs"/>
                </a:endParaRPr>
              </a:p>
            </p:txBody>
          </p:sp>
          <p:sp>
            <p:nvSpPr>
              <p:cNvPr id="29" name="Text Box 10">
                <a:extLst>
                  <a:ext uri="{FF2B5EF4-FFF2-40B4-BE49-F238E27FC236}">
                    <a16:creationId xmlns:a16="http://schemas.microsoft.com/office/drawing/2014/main" id="{09B39675-2FA7-4B22-9119-A49F86D89FD6}"/>
                  </a:ext>
                </a:extLst>
              </p:cNvPr>
              <p:cNvSpPr txBox="1">
                <a:spLocks noChangeArrowheads="1"/>
              </p:cNvSpPr>
              <p:nvPr userDrawn="1"/>
            </p:nvSpPr>
            <p:spPr bwMode="auto">
              <a:xfrm rot="-1852108">
                <a:off x="1143" y="194"/>
                <a:ext cx="350" cy="204"/>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latin typeface="Times New Roman" panose="02020603050405020304" pitchFamily="18" charset="0"/>
                  <a:cs typeface="+mn-cs"/>
                </a:endParaRPr>
              </a:p>
            </p:txBody>
          </p:sp>
        </p:grpSp>
        <p:pic>
          <p:nvPicPr>
            <p:cNvPr id="1032" name="Picture 18" descr="VoNhatTruong2013L">
              <a:extLst>
                <a:ext uri="{FF2B5EF4-FFF2-40B4-BE49-F238E27FC236}">
                  <a16:creationId xmlns:a16="http://schemas.microsoft.com/office/drawing/2014/main" id="{01F5BA37-6459-425C-9F70-EC3DBC0B53F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454150" y="121944"/>
            <a:ext cx="9296840" cy="106794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600">
                <a:solidFill>
                  <a:schemeClr val="accent6">
                    <a:lumMod val="75000"/>
                  </a:schemeClr>
                </a:solidFill>
                <a:latin typeface="Times New Roman" panose="02020603050405020304" pitchFamily="18" charset="0"/>
                <a:cs typeface="Times New Roman" panose="02020603050405020304" pitchFamily="18" charset="0"/>
              </a:rPr>
              <a:t>GIẢI QUYẾT VẤN ĐỀ VỚI SỰ TRỢ GIÚP CỦA MÁY TÍNH</a:t>
            </a:r>
            <a:endParaRPr lang="vi-VN" sz="26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THUẬT TOÁN SẮP XẾP.</a:t>
            </a:r>
            <a:endParaRPr lang="vi-VN" sz="32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538" name="Picture 18" descr="VoNhatTruong2013L">
            <a:extLst>
              <a:ext uri="{FF2B5EF4-FFF2-40B4-BE49-F238E27FC236}">
                <a16:creationId xmlns:a16="http://schemas.microsoft.com/office/drawing/2014/main" id="{2D5250E4-4D94-FDC7-92FB-67F09A209F1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3678" y="4246708"/>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7699"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7668"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3648"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987309013"/>
      </p:ext>
    </p:extLst>
  </p:cSld>
  <p:clrMap bg1="lt1" tx1="dk1" bg2="lt2" tx2="dk2" accent1="accent1" accent2="accent2" accent3="accent3" accent4="accent4" accent5="accent5" accent6="accent6" hlink="hlink" folHlink="folHlink"/>
  <p:sldLayoutIdLst>
    <p:sldLayoutId id="2147484584"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8" descr="VoNhatTruong2013L">
            <a:extLst>
              <a:ext uri="{FF2B5EF4-FFF2-40B4-BE49-F238E27FC236}">
                <a16:creationId xmlns:a16="http://schemas.microsoft.com/office/drawing/2014/main" id="{52DD31F4-0E1A-4ACE-8907-011EA27F7C8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37088" y="275907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D7E65443-EB08-8BDC-9B0E-5798C57EEF77}"/>
              </a:ext>
            </a:extLst>
          </p:cNvPr>
          <p:cNvGrpSpPr/>
          <p:nvPr userDrawn="1"/>
        </p:nvGrpSpPr>
        <p:grpSpPr>
          <a:xfrm>
            <a:off x="-109538" y="7937"/>
            <a:ext cx="12301538" cy="1287463"/>
            <a:chOff x="-109538" y="7938"/>
            <a:chExt cx="12301538" cy="990600"/>
          </a:xfrm>
        </p:grpSpPr>
        <p:grpSp>
          <p:nvGrpSpPr>
            <p:cNvPr id="3" name="Group 2">
              <a:extLst>
                <a:ext uri="{FF2B5EF4-FFF2-40B4-BE49-F238E27FC236}">
                  <a16:creationId xmlns:a16="http://schemas.microsoft.com/office/drawing/2014/main" id="{34A86235-0CA5-BC68-1287-2462E652427A}"/>
                </a:ext>
              </a:extLst>
            </p:cNvPr>
            <p:cNvGrpSpPr>
              <a:grpSpLocks/>
            </p:cNvGrpSpPr>
            <p:nvPr userDrawn="1"/>
          </p:nvGrpSpPr>
          <p:grpSpPr bwMode="auto">
            <a:xfrm>
              <a:off x="929" y="7938"/>
              <a:ext cx="12191071" cy="990600"/>
              <a:chOff x="0" y="0"/>
              <a:chExt cx="5760" cy="624"/>
            </a:xfrm>
          </p:grpSpPr>
          <p:grpSp>
            <p:nvGrpSpPr>
              <p:cNvPr id="11" name="Group 3">
                <a:extLst>
                  <a:ext uri="{FF2B5EF4-FFF2-40B4-BE49-F238E27FC236}">
                    <a16:creationId xmlns:a16="http://schemas.microsoft.com/office/drawing/2014/main" id="{6DFE7096-A785-C677-5AC0-32626317AF6C}"/>
                  </a:ext>
                </a:extLst>
              </p:cNvPr>
              <p:cNvGrpSpPr>
                <a:grpSpLocks/>
              </p:cNvGrpSpPr>
              <p:nvPr userDrawn="1"/>
            </p:nvGrpSpPr>
            <p:grpSpPr bwMode="auto">
              <a:xfrm>
                <a:off x="0" y="0"/>
                <a:ext cx="5760" cy="624"/>
                <a:chOff x="0" y="0"/>
                <a:chExt cx="5760" cy="624"/>
              </a:xfrm>
            </p:grpSpPr>
            <p:pic>
              <p:nvPicPr>
                <p:cNvPr id="15" name="Picture 4" descr="3">
                  <a:extLst>
                    <a:ext uri="{FF2B5EF4-FFF2-40B4-BE49-F238E27FC236}">
                      <a16:creationId xmlns:a16="http://schemas.microsoft.com/office/drawing/2014/main" id="{F612AA83-9727-89C0-6FB5-AB0C68F651F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a:extLst>
                    <a:ext uri="{FF2B5EF4-FFF2-40B4-BE49-F238E27FC236}">
                      <a16:creationId xmlns:a16="http://schemas.microsoft.com/office/drawing/2014/main" id="{1296F573-FC87-E48C-A65A-CE1AC46BCA7A}"/>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latin typeface="Times New Roman" panose="02020603050405020304" pitchFamily="18" charset="0"/>
                      <a:sym typeface="Wingdings" panose="05000000000000000000" pitchFamily="2" charset="2"/>
                    </a:rPr>
                    <a:t></a:t>
                  </a:r>
                  <a:r>
                    <a:rPr lang="en-US" altLang="en-US" sz="2400" b="1">
                      <a:solidFill>
                        <a:srgbClr val="FF0000"/>
                      </a:solidFill>
                      <a:latin typeface="Times New Roman" panose="02020603050405020304" pitchFamily="18" charset="0"/>
                      <a:sym typeface="Wingdings" panose="05000000000000000000" pitchFamily="2" charset="2"/>
                    </a:rPr>
                    <a:t> </a:t>
                  </a:r>
                  <a:r>
                    <a:rPr lang="en-US" altLang="en-US" b="1">
                      <a:solidFill>
                        <a:srgbClr val="FFFFFF"/>
                      </a:solidFill>
                      <a:latin typeface="Times New Roman" panose="02020603050405020304" pitchFamily="18" charset="0"/>
                      <a:sym typeface="Wingdings" panose="05000000000000000000" pitchFamily="2" charset="2"/>
                    </a:rPr>
                    <a:t>Tin </a:t>
                  </a:r>
                  <a:r>
                    <a:rPr lang="en-US" altLang="en-US" b="0">
                      <a:solidFill>
                        <a:srgbClr val="FFFFFF"/>
                      </a:solidFill>
                      <a:latin typeface="Times New Roman" panose="02020603050405020304" pitchFamily="18" charset="0"/>
                      <a:sym typeface="Wingdings" panose="05000000000000000000" pitchFamily="2" charset="2"/>
                    </a:rPr>
                    <a:t>7</a:t>
                  </a:r>
                </a:p>
              </p:txBody>
            </p:sp>
          </p:grpSp>
          <p:grpSp>
            <p:nvGrpSpPr>
              <p:cNvPr id="12" name="Group 6">
                <a:extLst>
                  <a:ext uri="{FF2B5EF4-FFF2-40B4-BE49-F238E27FC236}">
                    <a16:creationId xmlns:a16="http://schemas.microsoft.com/office/drawing/2014/main" id="{F1A02200-121B-8CB6-6631-3AC78BB79EA9}"/>
                  </a:ext>
                </a:extLst>
              </p:cNvPr>
              <p:cNvGrpSpPr>
                <a:grpSpLocks/>
              </p:cNvGrpSpPr>
              <p:nvPr userDrawn="1"/>
            </p:nvGrpSpPr>
            <p:grpSpPr bwMode="auto">
              <a:xfrm>
                <a:off x="5073" y="354"/>
                <a:ext cx="670" cy="216"/>
                <a:chOff x="5164" y="339"/>
                <a:chExt cx="682" cy="206"/>
              </a:xfrm>
            </p:grpSpPr>
            <p:sp>
              <p:nvSpPr>
                <p:cNvPr id="13" name="Rectangle 7" descr="Horizontal brick">
                  <a:extLst>
                    <a:ext uri="{FF2B5EF4-FFF2-40B4-BE49-F238E27FC236}">
                      <a16:creationId xmlns:a16="http://schemas.microsoft.com/office/drawing/2014/main" id="{406BCEC0-5A25-AF85-6D02-ABD9496DC2E3}"/>
                    </a:ext>
                  </a:extLst>
                </p:cNvPr>
                <p:cNvSpPr>
                  <a:spLocks noChangeArrowheads="1"/>
                </p:cNvSpPr>
                <p:nvPr userDrawn="1"/>
              </p:nvSpPr>
              <p:spPr bwMode="auto">
                <a:xfrm>
                  <a:off x="5164" y="339"/>
                  <a:ext cx="682" cy="206"/>
                </a:xfrm>
                <a:prstGeom prst="rect">
                  <a:avLst/>
                </a:prstGeom>
                <a:blipFill dpi="0" rotWithShape="0">
                  <a:blip r:embed="rId8"/>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p>
              </p:txBody>
            </p:sp>
            <p:sp>
              <p:nvSpPr>
                <p:cNvPr id="14" name="WordArt 12">
                  <a:extLst>
                    <a:ext uri="{FF2B5EF4-FFF2-40B4-BE49-F238E27FC236}">
                      <a16:creationId xmlns:a16="http://schemas.microsoft.com/office/drawing/2014/main" id="{6DB3735C-DBE3-DA77-ED51-FE335FDF4E96}"/>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id="{081E2B83-4570-748D-510E-888DC46EA640}"/>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p>
          </p:txBody>
        </p:sp>
        <p:grpSp>
          <p:nvGrpSpPr>
            <p:cNvPr id="5" name="Group 19">
              <a:extLst>
                <a:ext uri="{FF2B5EF4-FFF2-40B4-BE49-F238E27FC236}">
                  <a16:creationId xmlns:a16="http://schemas.microsoft.com/office/drawing/2014/main" id="{8BE8ACE2-908D-3705-9ACF-789BCD6870B1}"/>
                </a:ext>
              </a:extLst>
            </p:cNvPr>
            <p:cNvGrpSpPr>
              <a:grpSpLocks/>
            </p:cNvGrpSpPr>
            <p:nvPr userDrawn="1"/>
          </p:nvGrpSpPr>
          <p:grpSpPr bwMode="auto">
            <a:xfrm>
              <a:off x="1097440" y="74983"/>
              <a:ext cx="1384195" cy="770162"/>
              <a:chOff x="839" y="194"/>
              <a:chExt cx="654" cy="395"/>
            </a:xfrm>
          </p:grpSpPr>
          <p:pic>
            <p:nvPicPr>
              <p:cNvPr id="8" name="Picture 7" descr="014">
                <a:extLst>
                  <a:ext uri="{FF2B5EF4-FFF2-40B4-BE49-F238E27FC236}">
                    <a16:creationId xmlns:a16="http://schemas.microsoft.com/office/drawing/2014/main" id="{6512E039-9865-114D-DE99-EA2DDB905ACE}"/>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31F0ECDC-79F1-5E5D-9F2E-8C01D5F3AC04}"/>
                  </a:ext>
                </a:extLst>
              </p:cNvPr>
              <p:cNvSpPr txBox="1">
                <a:spLocks noChangeArrowheads="1"/>
              </p:cNvSpPr>
              <p:nvPr userDrawn="1"/>
            </p:nvSpPr>
            <p:spPr bwMode="auto">
              <a:xfrm rot="19701635">
                <a:off x="839" y="35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cs typeface="+mn-cs"/>
                  </a:rPr>
                  <a:t>CĐề</a:t>
                </a:r>
                <a:endParaRPr lang="en-US" altLang="en-US" sz="1400">
                  <a:solidFill>
                    <a:srgbClr val="FF0000"/>
                  </a:solidFill>
                  <a:cs typeface="+mn-cs"/>
                </a:endParaRPr>
              </a:p>
            </p:txBody>
          </p:sp>
          <p:sp>
            <p:nvSpPr>
              <p:cNvPr id="10" name="Text Box 10">
                <a:extLst>
                  <a:ext uri="{FF2B5EF4-FFF2-40B4-BE49-F238E27FC236}">
                    <a16:creationId xmlns:a16="http://schemas.microsoft.com/office/drawing/2014/main" id="{24BE2BAC-8877-819D-B881-5D2204CF1434}"/>
                  </a:ext>
                </a:extLst>
              </p:cNvPr>
              <p:cNvSpPr txBox="1">
                <a:spLocks noChangeArrowheads="1"/>
              </p:cNvSpPr>
              <p:nvPr userDrawn="1"/>
            </p:nvSpPr>
            <p:spPr bwMode="auto">
              <a:xfrm rot="-1852108">
                <a:off x="1143" y="194"/>
                <a:ext cx="350" cy="204"/>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latin typeface="Times New Roman" panose="02020603050405020304" pitchFamily="18" charset="0"/>
                  <a:cs typeface="+mn-cs"/>
                </a:endParaRPr>
              </a:p>
            </p:txBody>
          </p:sp>
        </p:grpSp>
        <p:pic>
          <p:nvPicPr>
            <p:cNvPr id="6" name="Picture 18" descr="VoNhatTruong2013L">
              <a:extLst>
                <a:ext uri="{FF2B5EF4-FFF2-40B4-BE49-F238E27FC236}">
                  <a16:creationId xmlns:a16="http://schemas.microsoft.com/office/drawing/2014/main" id="{20EC4503-A2BA-F862-B22D-98553EEC7E5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Rounded Corners 16">
            <a:extLst>
              <a:ext uri="{FF2B5EF4-FFF2-40B4-BE49-F238E27FC236}">
                <a16:creationId xmlns:a16="http://schemas.microsoft.com/office/drawing/2014/main" id="{F631C333-B148-CC87-E904-6C4422340750}"/>
              </a:ext>
            </a:extLst>
          </p:cNvPr>
          <p:cNvSpPr/>
          <p:nvPr userDrawn="1"/>
        </p:nvSpPr>
        <p:spPr>
          <a:xfrm>
            <a:off x="1454150" y="121944"/>
            <a:ext cx="9296840" cy="106794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600">
                <a:solidFill>
                  <a:schemeClr val="accent6">
                    <a:lumMod val="75000"/>
                  </a:schemeClr>
                </a:solidFill>
                <a:latin typeface="Times New Roman" panose="02020603050405020304" pitchFamily="18" charset="0"/>
                <a:cs typeface="Times New Roman" panose="02020603050405020304" pitchFamily="18" charset="0"/>
              </a:rPr>
              <a:t>GIẢI QUYẾT VẤN ĐỀ VỚI SỰ TRỢ GIÚP CỦA MÁY TÍNH</a:t>
            </a:r>
            <a:endParaRPr lang="vi-VN" sz="26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THUẬT TOÁN SẮP XẾP.</a:t>
            </a:r>
            <a:endParaRPr lang="vi-VN" sz="32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pic>
        <p:nvPicPr>
          <p:cNvPr id="243" name="Picture 18" descr="VoNhatTruong2013L">
            <a:extLst>
              <a:ext uri="{FF2B5EF4-FFF2-40B4-BE49-F238E27FC236}">
                <a16:creationId xmlns:a16="http://schemas.microsoft.com/office/drawing/2014/main" id="{202AD607-C68C-D832-6A7B-622FE8C3CE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5723" y="419145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174F17-D0D7-DBF9-4C49-00E6B2CE2EE1}"/>
              </a:ext>
            </a:extLst>
          </p:cNvPr>
          <p:cNvSpPr txBox="1"/>
          <p:nvPr userDrawn="1"/>
        </p:nvSpPr>
        <p:spPr>
          <a:xfrm>
            <a:off x="2514600" y="457200"/>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pic>
        <p:nvPicPr>
          <p:cNvPr id="446" name="Picture 18" descr="VoNhatTruong2013L">
            <a:extLst>
              <a:ext uri="{FF2B5EF4-FFF2-40B4-BE49-F238E27FC236}">
                <a16:creationId xmlns:a16="http://schemas.microsoft.com/office/drawing/2014/main" id="{B7822D64-161B-EFA4-4F51-6BD94FCFD8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9435" y="445639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fif"/></Relationships>
</file>

<file path=ppt/slides/_rels/slide53.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8.xml"/><Relationship Id="rId4" Type="http://schemas.openxmlformats.org/officeDocument/2006/relationships/hyperlink" Target="https://www.facebook.com/emvuiemhoc"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D7BFDE-2AA3-48A4-9D30-3D3624812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BE457B5B-4BFB-4F89-A792-5F0031B1294E}"/>
              </a:ext>
            </a:extLst>
          </p:cNvPr>
          <p:cNvSpPr/>
          <p:nvPr/>
        </p:nvSpPr>
        <p:spPr>
          <a:xfrm>
            <a:off x="1981199" y="1628775"/>
            <a:ext cx="8705850" cy="1238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rgbClr val="0070C0"/>
                </a:solidFill>
                <a:latin typeface="Times New Roman" panose="02020603050405020304" pitchFamily="18" charset="0"/>
                <a:cs typeface="Times New Roman" panose="02020603050405020304" pitchFamily="18" charset="0"/>
              </a:rPr>
              <a:t>Chủ đề 5. </a:t>
            </a:r>
            <a:r>
              <a:rPr lang="en-US" sz="4400" dirty="0" smtClean="0">
                <a:solidFill>
                  <a:srgbClr val="0070C0"/>
                </a:solidFill>
                <a:latin typeface="Times New Roman" panose="02020603050405020304" pitchFamily="18" charset="0"/>
                <a:cs typeface="Times New Roman" panose="02020603050405020304" pitchFamily="18" charset="0"/>
              </a:rPr>
              <a:t>Giải </a:t>
            </a:r>
            <a:r>
              <a:rPr lang="en-US" sz="4400" dirty="0">
                <a:solidFill>
                  <a:srgbClr val="0070C0"/>
                </a:solidFill>
                <a:latin typeface="Times New Roman" panose="02020603050405020304" pitchFamily="18" charset="0"/>
                <a:cs typeface="Times New Roman" panose="02020603050405020304" pitchFamily="18" charset="0"/>
              </a:rPr>
              <a:t>quyết vấn đề</a:t>
            </a:r>
          </a:p>
          <a:p>
            <a:pPr algn="r"/>
            <a:r>
              <a:rPr lang="en-US" sz="4400" dirty="0">
                <a:solidFill>
                  <a:srgbClr val="0070C0"/>
                </a:solidFill>
                <a:latin typeface="Times New Roman" panose="02020603050405020304" pitchFamily="18" charset="0"/>
                <a:cs typeface="Times New Roman" panose="02020603050405020304" pitchFamily="18" charset="0"/>
              </a:rPr>
              <a:t>với sự trợ giúp của máy tính</a:t>
            </a:r>
          </a:p>
        </p:txBody>
      </p:sp>
      <p:sp>
        <p:nvSpPr>
          <p:cNvPr id="6" name="TextBox 5">
            <a:extLst>
              <a:ext uri="{FF2B5EF4-FFF2-40B4-BE49-F238E27FC236}">
                <a16:creationId xmlns:a16="http://schemas.microsoft.com/office/drawing/2014/main" id="{350CD2CD-E975-D151-1021-A5A045761AE9}"/>
              </a:ext>
            </a:extLst>
          </p:cNvPr>
          <p:cNvSpPr txBox="1">
            <a:spLocks noChangeArrowheads="1"/>
          </p:cNvSpPr>
          <p:nvPr/>
        </p:nvSpPr>
        <p:spPr bwMode="auto">
          <a:xfrm>
            <a:off x="712707" y="35814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16: THUẬT TOÁN SẮP XẾP</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71843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07164" y="1118624"/>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*Xét vị trí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20782" y="342866"/>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36345" y="419066"/>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3797980864"/>
              </p:ext>
            </p:extLst>
          </p:nvPr>
        </p:nvGraphicFramePr>
        <p:xfrm>
          <a:off x="400237" y="2362200"/>
          <a:ext cx="4694237" cy="396240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DS 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pic>
        <p:nvPicPr>
          <p:cNvPr id="4" name="Picture 3">
            <a:extLst>
              <a:ext uri="{FF2B5EF4-FFF2-40B4-BE49-F238E27FC236}">
                <a16:creationId xmlns:a16="http://schemas.microsoft.com/office/drawing/2014/main" id="{99D95643-047D-3254-F05C-A1CCD83884C9}"/>
              </a:ext>
            </a:extLst>
          </p:cNvPr>
          <p:cNvPicPr>
            <a:picLocks noChangeAspect="1"/>
          </p:cNvPicPr>
          <p:nvPr/>
        </p:nvPicPr>
        <p:blipFill rotWithShape="1">
          <a:blip r:embed="rId3"/>
          <a:srcRect l="20075" r="20756"/>
          <a:stretch/>
        </p:blipFill>
        <p:spPr>
          <a:xfrm>
            <a:off x="5162362" y="2560070"/>
            <a:ext cx="6877237" cy="4136069"/>
          </a:xfrm>
          <a:prstGeom prst="rect">
            <a:avLst/>
          </a:prstGeom>
        </p:spPr>
      </p:pic>
      <p:sp>
        <p:nvSpPr>
          <p:cNvPr id="5" name="TextBox 11">
            <a:extLst>
              <a:ext uri="{FF2B5EF4-FFF2-40B4-BE49-F238E27FC236}">
                <a16:creationId xmlns:a16="http://schemas.microsoft.com/office/drawing/2014/main" id="{47771F27-3BD2-C317-4B56-A688222E0C68}"/>
              </a:ext>
            </a:extLst>
          </p:cNvPr>
          <p:cNvSpPr txBox="1">
            <a:spLocks noChangeArrowheads="1"/>
          </p:cNvSpPr>
          <p:nvPr/>
        </p:nvSpPr>
        <p:spPr bwMode="auto">
          <a:xfrm>
            <a:off x="316952" y="5045024"/>
            <a:ext cx="4712248" cy="1550031"/>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lặp 3. Vì đã đến vị trí trước vị trí cuối cùng nên dừng vòng lặp.</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82B8D21-72F3-F120-16C9-CFFA0B8392F4}"/>
              </a:ext>
            </a:extLst>
          </p:cNvPr>
          <p:cNvSpPr/>
          <p:nvPr/>
        </p:nvSpPr>
        <p:spPr>
          <a:xfrm>
            <a:off x="2362200" y="4091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7AE3D504-6FE2-C0DD-64D5-4CE762C05138}"/>
              </a:ext>
            </a:extLst>
          </p:cNvPr>
          <p:cNvSpPr/>
          <p:nvPr/>
        </p:nvSpPr>
        <p:spPr>
          <a:xfrm>
            <a:off x="3048000" y="41148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FFCDD5BA-5080-BFCE-4334-76BC59624A71}"/>
              </a:ext>
            </a:extLst>
          </p:cNvPr>
          <p:cNvSpPr/>
          <p:nvPr/>
        </p:nvSpPr>
        <p:spPr>
          <a:xfrm>
            <a:off x="3733800" y="4091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FE3EB86B-CFA9-CF30-F446-56035C3806D4}"/>
              </a:ext>
            </a:extLst>
          </p:cNvPr>
          <p:cNvSpPr/>
          <p:nvPr/>
        </p:nvSpPr>
        <p:spPr>
          <a:xfrm>
            <a:off x="4461855" y="4091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27619164"/>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fltVal val="0"/>
                                          </p:val>
                                        </p:tav>
                                      </p:tavLst>
                                    </p:anim>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9"/>
                                        </p:tgtEl>
                                        <p:attrNameLst>
                                          <p:attrName>ppt_w</p:attrName>
                                        </p:attrNameLst>
                                      </p:cBhvr>
                                      <p:tavLst>
                                        <p:tav tm="0">
                                          <p:val>
                                            <p:strVal val="ppt_w"/>
                                          </p:val>
                                        </p:tav>
                                        <p:tav tm="100000">
                                          <p:val>
                                            <p:fltVal val="0"/>
                                          </p:val>
                                        </p:tav>
                                      </p:tavLst>
                                    </p:anim>
                                    <p:anim calcmode="lin" valueType="num">
                                      <p:cBhvr>
                                        <p:cTn id="21" dur="500"/>
                                        <p:tgtEl>
                                          <p:spTgt spid="9"/>
                                        </p:tgtEl>
                                        <p:attrNameLst>
                                          <p:attrName>ppt_h</p:attrName>
                                        </p:attrNameLst>
                                      </p:cBhvr>
                                      <p:tavLst>
                                        <p:tav tm="0">
                                          <p:val>
                                            <p:strVal val="ppt_h"/>
                                          </p:val>
                                        </p:tav>
                                        <p:tav tm="100000">
                                          <p:val>
                                            <p:fltVal val="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11"/>
                                        </p:tgtEl>
                                        <p:attrNameLst>
                                          <p:attrName>ppt_w</p:attrName>
                                        </p:attrNameLst>
                                      </p:cBhvr>
                                      <p:tavLst>
                                        <p:tav tm="0">
                                          <p:val>
                                            <p:strVal val="ppt_w"/>
                                          </p:val>
                                        </p:tav>
                                        <p:tav tm="100000">
                                          <p:val>
                                            <p:fltVal val="0"/>
                                          </p:val>
                                        </p:tav>
                                      </p:tavLst>
                                    </p:anim>
                                    <p:anim calcmode="lin" valueType="num">
                                      <p:cBhvr>
                                        <p:cTn id="29" dur="500"/>
                                        <p:tgtEl>
                                          <p:spTgt spid="11"/>
                                        </p:tgtEl>
                                        <p:attrNameLst>
                                          <p:attrName>ppt_h</p:attrName>
                                        </p:attrNameLst>
                                      </p:cBhvr>
                                      <p:tavLst>
                                        <p:tav tm="0">
                                          <p:val>
                                            <p:strVal val="ppt_h"/>
                                          </p:val>
                                        </p:tav>
                                        <p:tav tm="100000">
                                          <p:val>
                                            <p:fltVal val="0"/>
                                          </p:val>
                                        </p:tav>
                                      </p:tavLst>
                                    </p:anim>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12"/>
                                        </p:tgtEl>
                                        <p:attrNameLst>
                                          <p:attrName>ppt_w</p:attrName>
                                        </p:attrNameLst>
                                      </p:cBhvr>
                                      <p:tavLst>
                                        <p:tav tm="0">
                                          <p:val>
                                            <p:strVal val="ppt_w"/>
                                          </p:val>
                                        </p:tav>
                                        <p:tav tm="100000">
                                          <p:val>
                                            <p:fltVal val="0"/>
                                          </p:val>
                                        </p:tav>
                                      </p:tavLst>
                                    </p:anim>
                                    <p:anim calcmode="lin" valueType="num">
                                      <p:cBhvr>
                                        <p:cTn id="37" dur="500"/>
                                        <p:tgtEl>
                                          <p:spTgt spid="12"/>
                                        </p:tgtEl>
                                        <p:attrNameLst>
                                          <p:attrName>ppt_h</p:attrName>
                                        </p:attrNameLst>
                                      </p:cBhvr>
                                      <p:tavLst>
                                        <p:tav tm="0">
                                          <p:val>
                                            <p:strVal val="ppt_h"/>
                                          </p:val>
                                        </p:tav>
                                        <p:tav tm="100000">
                                          <p:val>
                                            <p:fltVal val="0"/>
                                          </p:val>
                                        </p:tav>
                                      </p:tavLst>
                                    </p:anim>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animBg="1"/>
      <p:bldP spid="8"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1029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0709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 sắp xếp nổi bọt</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482827091"/>
              </p:ext>
            </p:extLst>
          </p:nvPr>
        </p:nvGraphicFramePr>
        <p:xfrm>
          <a:off x="304800" y="622870"/>
          <a:ext cx="11658600" cy="6118080"/>
        </p:xfrm>
        <a:graphic>
          <a:graphicData uri="http://schemas.openxmlformats.org/drawingml/2006/table">
            <a:tbl>
              <a:tblPr firstRow="1" bandRow="1">
                <a:tableStyleId>{F5AB1C69-6EDB-4FF4-983F-18BD219EF322}</a:tableStyleId>
              </a:tblPr>
              <a:tblGrid>
                <a:gridCol w="1464403">
                  <a:extLst>
                    <a:ext uri="{9D8B030D-6E8A-4147-A177-3AD203B41FA5}">
                      <a16:colId xmlns:a16="http://schemas.microsoft.com/office/drawing/2014/main" val="795175101"/>
                    </a:ext>
                  </a:extLst>
                </a:gridCol>
                <a:gridCol w="10194197">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mô tả thuật toán sắp xếp nổi bọt bằng ngôn ngữ tự nhiên?</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b="0" dirty="0">
                          <a:solidFill>
                            <a:schemeClr val="tx1"/>
                          </a:solidFill>
                          <a:latin typeface="Times New Roman" panose="02020603050405020304" pitchFamily="18" charset="0"/>
                          <a:cs typeface="Times New Roman" panose="02020603050405020304" pitchFamily="18" charset="0"/>
                        </a:rPr>
                        <a:t>Mô tả thuật toán sắp xếp nổi bọt bằng ngôn ngữ tự nhiên:</a:t>
                      </a:r>
                      <a:r>
                        <a:rPr lang="en-US" sz="2400" b="0" dirty="0">
                          <a:solidFill>
                            <a:schemeClr val="tx1"/>
                          </a:solidFill>
                          <a:latin typeface="Times New Roman" panose="02020603050405020304" pitchFamily="18" charset="0"/>
                          <a:cs typeface="Times New Roman" panose="02020603050405020304" pitchFamily="18" charset="0"/>
                        </a:rPr>
                        <a:t> (SGK trang 80)</a:t>
                      </a:r>
                      <a:endParaRPr lang="vi-VN" sz="2400" b="0" dirty="0">
                        <a:solidFill>
                          <a:schemeClr val="tx1"/>
                        </a:solidFill>
                        <a:latin typeface="Times New Roman" panose="02020603050405020304" pitchFamily="18" charset="0"/>
                        <a:cs typeface="Times New Roman" panose="02020603050405020304" pitchFamily="18" charset="0"/>
                      </a:endParaRPr>
                    </a:p>
                    <a:p>
                      <a:pPr algn="just"/>
                      <a:r>
                        <a:rPr lang="en-US" sz="2400" b="0" dirty="0">
                          <a:solidFill>
                            <a:schemeClr val="tx1"/>
                          </a:solidFill>
                          <a:latin typeface="Times New Roman" panose="02020603050405020304" pitchFamily="18" charset="0"/>
                          <a:cs typeface="Times New Roman" panose="02020603050405020304" pitchFamily="18" charset="0"/>
                        </a:rPr>
                        <a:t>-B</a:t>
                      </a:r>
                      <a:r>
                        <a:rPr lang="vi-VN" sz="2400" b="0" dirty="0">
                          <a:solidFill>
                            <a:schemeClr val="tx1"/>
                          </a:solidFill>
                          <a:latin typeface="Times New Roman" panose="02020603050405020304" pitchFamily="18" charset="0"/>
                          <a:cs typeface="Times New Roman" panose="02020603050405020304" pitchFamily="18" charset="0"/>
                        </a:rPr>
                        <a:t>1.Với vị trí đầu tiên, em thực hiện một vòng lặp như sau:</a:t>
                      </a:r>
                    </a:p>
                    <a:p>
                      <a:pPr algn="just"/>
                      <a:r>
                        <a:rPr lang="en-US" sz="2400" b="0" dirty="0">
                          <a:solidFill>
                            <a:schemeClr val="tx1"/>
                          </a:solidFill>
                          <a:latin typeface="Times New Roman" panose="02020603050405020304" pitchFamily="18" charset="0"/>
                          <a:cs typeface="Times New Roman" panose="02020603050405020304" pitchFamily="18" charset="0"/>
                        </a:rPr>
                        <a:t>1.1.</a:t>
                      </a:r>
                      <a:r>
                        <a:rPr lang="vi-VN" sz="2400" b="0" dirty="0">
                          <a:solidFill>
                            <a:srgbClr val="FF0000"/>
                          </a:solidFill>
                          <a:latin typeface="Times New Roman" panose="02020603050405020304" pitchFamily="18" charset="0"/>
                          <a:cs typeface="Times New Roman" panose="02020603050405020304" pitchFamily="18" charset="0"/>
                        </a:rPr>
                        <a:t>So sánh </a:t>
                      </a:r>
                      <a:r>
                        <a:rPr lang="vi-VN" sz="2400" b="0" dirty="0">
                          <a:solidFill>
                            <a:schemeClr val="tx1"/>
                          </a:solidFill>
                          <a:latin typeface="Times New Roman" panose="02020603050405020304" pitchFamily="18" charset="0"/>
                          <a:cs typeface="Times New Roman" panose="02020603050405020304" pitchFamily="18" charset="0"/>
                        </a:rPr>
                        <a:t>hai phần tử đứng cạnh nhau theo thứ tự </a:t>
                      </a:r>
                      <a:r>
                        <a:rPr lang="vi-VN" sz="2400" b="0" dirty="0">
                          <a:solidFill>
                            <a:srgbClr val="FF0000"/>
                          </a:solidFill>
                          <a:latin typeface="Times New Roman" panose="02020603050405020304" pitchFamily="18" charset="0"/>
                          <a:cs typeface="Times New Roman" panose="02020603050405020304" pitchFamily="18" charset="0"/>
                        </a:rPr>
                        <a:t>từ cuối dãy lên vị trí đầu tiên</a:t>
                      </a:r>
                    </a:p>
                    <a:p>
                      <a:pPr algn="just"/>
                      <a:r>
                        <a:rPr lang="en-US" sz="2400" b="0" dirty="0">
                          <a:solidFill>
                            <a:schemeClr val="tx1"/>
                          </a:solidFill>
                          <a:latin typeface="Times New Roman" panose="02020603050405020304" pitchFamily="18" charset="0"/>
                          <a:cs typeface="Times New Roman" panose="02020603050405020304" pitchFamily="18" charset="0"/>
                        </a:rPr>
                        <a:t>1.2.</a:t>
                      </a:r>
                      <a:r>
                        <a:rPr lang="vi-VN" sz="2400" b="0" dirty="0">
                          <a:solidFill>
                            <a:schemeClr val="tx1"/>
                          </a:solidFill>
                          <a:latin typeface="Times New Roman" panose="02020603050405020304" pitchFamily="18" charset="0"/>
                          <a:cs typeface="Times New Roman" panose="02020603050405020304" pitchFamily="18" charset="0"/>
                        </a:rPr>
                        <a:t>Nếu phần tử đứng sau nhỏ hơn phần tử đứng trước thì đổi chỗ chúng cho nhau</a:t>
                      </a:r>
                      <a:r>
                        <a:rPr lang="en-US" sz="2400" b="0" dirty="0">
                          <a:solidFill>
                            <a:schemeClr val="tx1"/>
                          </a:solidFill>
                          <a:latin typeface="Times New Roman" panose="02020603050405020304" pitchFamily="18" charset="0"/>
                          <a:cs typeface="Times New Roman" panose="02020603050405020304" pitchFamily="18" charset="0"/>
                        </a:rPr>
                        <a:t>.</a:t>
                      </a:r>
                      <a:endParaRPr lang="vi-VN" sz="2400" b="0" dirty="0">
                        <a:solidFill>
                          <a:schemeClr val="tx1"/>
                        </a:solidFill>
                        <a:latin typeface="Times New Roman" panose="02020603050405020304" pitchFamily="18" charset="0"/>
                        <a:cs typeface="Times New Roman" panose="02020603050405020304" pitchFamily="18" charset="0"/>
                      </a:endParaRPr>
                    </a:p>
                    <a:p>
                      <a:pPr algn="just"/>
                      <a:r>
                        <a:rPr lang="en-US" sz="2400" b="0" dirty="0">
                          <a:solidFill>
                            <a:schemeClr val="tx1"/>
                          </a:solidFill>
                          <a:latin typeface="Times New Roman" panose="02020603050405020304" pitchFamily="18" charset="0"/>
                          <a:cs typeface="Times New Roman" panose="02020603050405020304" pitchFamily="18" charset="0"/>
                        </a:rPr>
                        <a:t>1.3.</a:t>
                      </a:r>
                      <a:r>
                        <a:rPr lang="vi-VN" sz="2400" b="0" dirty="0">
                          <a:solidFill>
                            <a:srgbClr val="FF0000"/>
                          </a:solidFill>
                          <a:latin typeface="Times New Roman" panose="02020603050405020304" pitchFamily="18" charset="0"/>
                          <a:cs typeface="Times New Roman" panose="02020603050405020304" pitchFamily="18" charset="0"/>
                        </a:rPr>
                        <a:t>Cuối vòng lặp </a:t>
                      </a:r>
                      <a:r>
                        <a:rPr lang="vi-VN" sz="2400" b="0" dirty="0">
                          <a:solidFill>
                            <a:schemeClr val="tx1"/>
                          </a:solidFill>
                          <a:latin typeface="Times New Roman" panose="02020603050405020304" pitchFamily="18" charset="0"/>
                          <a:cs typeface="Times New Roman" panose="02020603050405020304" pitchFamily="18" charset="0"/>
                        </a:rPr>
                        <a:t>em sẽ nhận được dãy số với </a:t>
                      </a:r>
                      <a:r>
                        <a:rPr lang="vi-VN" sz="2400" b="0" dirty="0">
                          <a:solidFill>
                            <a:srgbClr val="FF0000"/>
                          </a:solidFill>
                          <a:latin typeface="Times New Roman" panose="02020603050405020304" pitchFamily="18" charset="0"/>
                          <a:cs typeface="Times New Roman" panose="02020603050405020304" pitchFamily="18" charset="0"/>
                        </a:rPr>
                        <a:t>phần tử nhỏ nhất nổi lên vị trí đầu tiên</a:t>
                      </a:r>
                      <a:r>
                        <a:rPr lang="en-US" sz="2400" b="0" dirty="0">
                          <a:solidFill>
                            <a:srgbClr val="FF0000"/>
                          </a:solidFill>
                          <a:latin typeface="Times New Roman" panose="02020603050405020304" pitchFamily="18" charset="0"/>
                          <a:cs typeface="Times New Roman" panose="02020603050405020304" pitchFamily="18" charset="0"/>
                        </a:rPr>
                        <a:t>.</a:t>
                      </a:r>
                      <a:endParaRPr lang="vi-VN" sz="2400" b="0" dirty="0">
                        <a:solidFill>
                          <a:srgbClr val="FF0000"/>
                        </a:solidFill>
                        <a:latin typeface="Times New Roman" panose="02020603050405020304" pitchFamily="18" charset="0"/>
                        <a:cs typeface="Times New Roman" panose="02020603050405020304" pitchFamily="18" charset="0"/>
                      </a:endParaRPr>
                    </a:p>
                    <a:p>
                      <a:pPr algn="just"/>
                      <a:r>
                        <a:rPr lang="en-US" sz="2400" b="0" dirty="0">
                          <a:solidFill>
                            <a:schemeClr val="tx1"/>
                          </a:solidFill>
                          <a:latin typeface="Times New Roman" panose="02020603050405020304" pitchFamily="18" charset="0"/>
                          <a:cs typeface="Times New Roman" panose="02020603050405020304" pitchFamily="18" charset="0"/>
                        </a:rPr>
                        <a:t>-B</a:t>
                      </a:r>
                      <a:r>
                        <a:rPr lang="vi-VN" sz="2400" b="0" dirty="0">
                          <a:solidFill>
                            <a:schemeClr val="tx1"/>
                          </a:solidFill>
                          <a:latin typeface="Times New Roman" panose="02020603050405020304" pitchFamily="18" charset="0"/>
                          <a:cs typeface="Times New Roman" panose="02020603050405020304" pitchFamily="18" charset="0"/>
                        </a:rPr>
                        <a:t>2.Với vị trí thứ hai, em thực hiện một vòng lặp tương tự như trên</a:t>
                      </a:r>
                      <a:r>
                        <a:rPr lang="en-US" sz="2400" b="0" dirty="0">
                          <a:solidFill>
                            <a:schemeClr val="tx1"/>
                          </a:solidFill>
                          <a:latin typeface="Times New Roman" panose="02020603050405020304" pitchFamily="18" charset="0"/>
                          <a:cs typeface="Times New Roman" panose="02020603050405020304" pitchFamily="18" charset="0"/>
                        </a:rPr>
                        <a:t>.</a:t>
                      </a:r>
                      <a:endParaRPr lang="vi-VN" sz="2400" b="0" dirty="0">
                        <a:solidFill>
                          <a:schemeClr val="tx1"/>
                        </a:solidFill>
                        <a:latin typeface="Times New Roman" panose="02020603050405020304" pitchFamily="18" charset="0"/>
                        <a:cs typeface="Times New Roman" panose="02020603050405020304" pitchFamily="18" charset="0"/>
                      </a:endParaRPr>
                    </a:p>
                    <a:p>
                      <a:pPr algn="just"/>
                      <a:r>
                        <a:rPr lang="en-US" sz="2400" b="0" dirty="0">
                          <a:solidFill>
                            <a:schemeClr val="tx1"/>
                          </a:solidFill>
                          <a:latin typeface="Times New Roman" panose="02020603050405020304" pitchFamily="18" charset="0"/>
                          <a:cs typeface="Times New Roman" panose="02020603050405020304" pitchFamily="18" charset="0"/>
                        </a:rPr>
                        <a:t>2.1.</a:t>
                      </a:r>
                      <a:r>
                        <a:rPr lang="vi-VN" sz="2400" b="0" dirty="0">
                          <a:solidFill>
                            <a:schemeClr val="tx1"/>
                          </a:solidFill>
                          <a:latin typeface="Times New Roman" panose="02020603050405020304" pitchFamily="18" charset="0"/>
                          <a:cs typeface="Times New Roman" panose="02020603050405020304" pitchFamily="18" charset="0"/>
                        </a:rPr>
                        <a:t>So sánh hai phần tử đứng cạnh nhau theo thứ tự từ cuối dãy lên vị trí thứ hai</a:t>
                      </a:r>
                      <a:r>
                        <a:rPr lang="en-US" sz="2400" b="0" dirty="0">
                          <a:solidFill>
                            <a:schemeClr val="tx1"/>
                          </a:solidFill>
                          <a:latin typeface="Times New Roman" panose="02020603050405020304" pitchFamily="18" charset="0"/>
                          <a:cs typeface="Times New Roman" panose="02020603050405020304" pitchFamily="18" charset="0"/>
                        </a:rPr>
                        <a:t>.</a:t>
                      </a:r>
                      <a:endParaRPr lang="vi-VN" sz="2400" b="0" dirty="0">
                        <a:solidFill>
                          <a:schemeClr val="tx1"/>
                        </a:solidFill>
                        <a:latin typeface="Times New Roman" panose="02020603050405020304" pitchFamily="18" charset="0"/>
                        <a:cs typeface="Times New Roman" panose="02020603050405020304" pitchFamily="18" charset="0"/>
                      </a:endParaRPr>
                    </a:p>
                    <a:p>
                      <a:pPr algn="just"/>
                      <a:r>
                        <a:rPr lang="en-US" sz="2400" b="0" dirty="0">
                          <a:solidFill>
                            <a:schemeClr val="tx1"/>
                          </a:solidFill>
                          <a:latin typeface="Times New Roman" panose="02020603050405020304" pitchFamily="18" charset="0"/>
                          <a:cs typeface="Times New Roman" panose="02020603050405020304" pitchFamily="18" charset="0"/>
                        </a:rPr>
                        <a:t>2.2.</a:t>
                      </a:r>
                      <a:r>
                        <a:rPr lang="vi-VN" sz="2400" b="0" dirty="0">
                          <a:solidFill>
                            <a:schemeClr val="tx1"/>
                          </a:solidFill>
                          <a:latin typeface="Times New Roman" panose="02020603050405020304" pitchFamily="18" charset="0"/>
                          <a:cs typeface="Times New Roman" panose="02020603050405020304" pitchFamily="18" charset="0"/>
                        </a:rPr>
                        <a:t>Nếu phần tử đứng sau nhỏ hơn phần tử đứng trước thì đổi chỗ chúng cho nhau</a:t>
                      </a:r>
                      <a:r>
                        <a:rPr lang="en-US" sz="2400" b="0" dirty="0">
                          <a:solidFill>
                            <a:schemeClr val="tx1"/>
                          </a:solidFill>
                          <a:latin typeface="Times New Roman" panose="02020603050405020304" pitchFamily="18" charset="0"/>
                          <a:cs typeface="Times New Roman" panose="02020603050405020304" pitchFamily="18" charset="0"/>
                        </a:rPr>
                        <a:t>.</a:t>
                      </a:r>
                      <a:endParaRPr lang="vi-VN" sz="2400" b="0" dirty="0">
                        <a:solidFill>
                          <a:schemeClr val="tx1"/>
                        </a:solidFill>
                        <a:latin typeface="Times New Roman" panose="02020603050405020304" pitchFamily="18" charset="0"/>
                        <a:cs typeface="Times New Roman" panose="02020603050405020304" pitchFamily="18" charset="0"/>
                      </a:endParaRPr>
                    </a:p>
                    <a:p>
                      <a:pPr algn="just"/>
                      <a:r>
                        <a:rPr lang="en-US" sz="2400" b="0" dirty="0">
                          <a:solidFill>
                            <a:schemeClr val="tx1"/>
                          </a:solidFill>
                          <a:latin typeface="Times New Roman" panose="02020603050405020304" pitchFamily="18" charset="0"/>
                          <a:cs typeface="Times New Roman" panose="02020603050405020304" pitchFamily="18" charset="0"/>
                        </a:rPr>
                        <a:t>2.3.</a:t>
                      </a:r>
                      <a:r>
                        <a:rPr lang="vi-VN" sz="2400" b="0" dirty="0">
                          <a:solidFill>
                            <a:schemeClr val="tx1"/>
                          </a:solidFill>
                          <a:latin typeface="Times New Roman" panose="02020603050405020304" pitchFamily="18" charset="0"/>
                          <a:cs typeface="Times New Roman" panose="02020603050405020304" pitchFamily="18" charset="0"/>
                        </a:rPr>
                        <a:t>Cuối vòng lặp em sẽ nhận được dãy số với phần tử nhỏ thứ nh</a:t>
                      </a:r>
                      <a:r>
                        <a:rPr lang="en-US" sz="2400" b="0" dirty="0">
                          <a:solidFill>
                            <a:schemeClr val="tx1"/>
                          </a:solidFill>
                          <a:latin typeface="Times New Roman" panose="02020603050405020304" pitchFamily="18" charset="0"/>
                          <a:cs typeface="Times New Roman" panose="02020603050405020304" pitchFamily="18" charset="0"/>
                        </a:rPr>
                        <a:t>ì</a:t>
                      </a:r>
                      <a:r>
                        <a:rPr lang="vi-VN" sz="2400" b="0" dirty="0">
                          <a:solidFill>
                            <a:schemeClr val="tx1"/>
                          </a:solidFill>
                          <a:latin typeface="Times New Roman" panose="02020603050405020304" pitchFamily="18" charset="0"/>
                          <a:cs typeface="Times New Roman" panose="02020603050405020304" pitchFamily="18" charset="0"/>
                        </a:rPr>
                        <a:t> lên lên vị trí thứ hai</a:t>
                      </a:r>
                      <a:r>
                        <a:rPr lang="en-US" sz="2400" b="0" dirty="0">
                          <a:solidFill>
                            <a:schemeClr val="tx1"/>
                          </a:solidFill>
                          <a:latin typeface="Times New Roman" panose="02020603050405020304" pitchFamily="18" charset="0"/>
                          <a:cs typeface="Times New Roman" panose="02020603050405020304" pitchFamily="18" charset="0"/>
                        </a:rPr>
                        <a:t>.</a:t>
                      </a:r>
                      <a:endParaRPr lang="vi-VN" sz="2400" b="0" dirty="0">
                        <a:solidFill>
                          <a:schemeClr val="tx1"/>
                        </a:solidFill>
                        <a:latin typeface="Times New Roman" panose="02020603050405020304" pitchFamily="18" charset="0"/>
                        <a:cs typeface="Times New Roman" panose="02020603050405020304" pitchFamily="18" charset="0"/>
                      </a:endParaRPr>
                    </a:p>
                    <a:p>
                      <a:pPr algn="just"/>
                      <a:r>
                        <a:rPr lang="en-US" sz="2400" b="0" dirty="0">
                          <a:solidFill>
                            <a:schemeClr val="tx1"/>
                          </a:solidFill>
                          <a:latin typeface="Times New Roman" panose="02020603050405020304" pitchFamily="18" charset="0"/>
                          <a:cs typeface="Times New Roman" panose="02020603050405020304" pitchFamily="18" charset="0"/>
                        </a:rPr>
                        <a:t>-B</a:t>
                      </a:r>
                      <a:r>
                        <a:rPr lang="vi-VN" sz="2400" b="0" dirty="0">
                          <a:solidFill>
                            <a:schemeClr val="tx1"/>
                          </a:solidFill>
                          <a:latin typeface="Times New Roman" panose="02020603050405020304" pitchFamily="18" charset="0"/>
                          <a:cs typeface="Times New Roman" panose="02020603050405020304" pitchFamily="18" charset="0"/>
                        </a:rPr>
                        <a:t>3.Tương tư như trên các vị trí thứ ba, thứ tư,… đến vị trí trước vị trí cuối cùng</a:t>
                      </a:r>
                      <a:r>
                        <a:rPr lang="en-US" sz="2400" b="0" dirty="0">
                          <a:solidFill>
                            <a:schemeClr val="tx1"/>
                          </a:solidFill>
                          <a:latin typeface="Times New Roman" panose="02020603050405020304" pitchFamily="18" charset="0"/>
                          <a:cs typeface="Times New Roman" panose="02020603050405020304" pitchFamily="18" charset="0"/>
                        </a:rPr>
                        <a:t>.</a:t>
                      </a:r>
                      <a:endParaRPr lang="vi-VN" sz="2400" b="0" dirty="0">
                        <a:solidFill>
                          <a:schemeClr val="tx1"/>
                        </a:solidFill>
                        <a:latin typeface="Times New Roman" panose="02020603050405020304" pitchFamily="18" charset="0"/>
                        <a:cs typeface="Times New Roman" panose="02020603050405020304" pitchFamily="18" charset="0"/>
                      </a:endParaRPr>
                    </a:p>
                    <a:p>
                      <a:pPr algn="just"/>
                      <a:r>
                        <a:rPr lang="en-US" sz="2400" b="0" dirty="0">
                          <a:solidFill>
                            <a:schemeClr val="tx1"/>
                          </a:solidFill>
                          <a:latin typeface="Times New Roman" panose="02020603050405020304" pitchFamily="18" charset="0"/>
                          <a:cs typeface="Times New Roman" panose="02020603050405020304" pitchFamily="18" charset="0"/>
                        </a:rPr>
                        <a:t>-</a:t>
                      </a:r>
                      <a:r>
                        <a:rPr lang="vi-VN" sz="2400" b="0" dirty="0">
                          <a:solidFill>
                            <a:schemeClr val="tx1"/>
                          </a:solidFill>
                          <a:latin typeface="Times New Roman" panose="02020603050405020304" pitchFamily="18" charset="0"/>
                          <a:cs typeface="Times New Roman" panose="02020603050405020304" pitchFamily="18" charset="0"/>
                        </a:rPr>
                        <a:t>B4.Kết thúc, em sẽ nhận được dãy số đã được sắp xếp theo thứ tự từ nhỏ đến lớn</a:t>
                      </a:r>
                      <a:r>
                        <a:rPr lang="en-US" sz="2400" b="0" dirty="0">
                          <a:solidFill>
                            <a:schemeClr val="tx1"/>
                          </a:solidFill>
                          <a:latin typeface="Times New Roman" panose="02020603050405020304" pitchFamily="18" charset="0"/>
                          <a:cs typeface="Times New Roman" panose="02020603050405020304" pitchFamily="18" charset="0"/>
                        </a:rPr>
                        <a:t>.</a:t>
                      </a:r>
                      <a:endParaRPr lang="vi-VN" sz="28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2" name="Rectangle 1">
            <a:extLst>
              <a:ext uri="{FF2B5EF4-FFF2-40B4-BE49-F238E27FC236}">
                <a16:creationId xmlns:a16="http://schemas.microsoft.com/office/drawing/2014/main" id="{A35B4172-2F0A-798B-3918-FFF4B6ACA42F}"/>
              </a:ext>
            </a:extLst>
          </p:cNvPr>
          <p:cNvSpPr/>
          <p:nvPr/>
        </p:nvSpPr>
        <p:spPr>
          <a:xfrm>
            <a:off x="1765092" y="632320"/>
            <a:ext cx="10058400" cy="594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14910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87006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 sắp xếp nổi bọt</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761253218"/>
              </p:ext>
            </p:extLst>
          </p:nvPr>
        </p:nvGraphicFramePr>
        <p:xfrm>
          <a:off x="304800" y="2385840"/>
          <a:ext cx="11526416" cy="1607040"/>
        </p:xfrm>
        <a:graphic>
          <a:graphicData uri="http://schemas.openxmlformats.org/drawingml/2006/table">
            <a:tbl>
              <a:tblPr firstRow="1" bandRow="1">
                <a:tableStyleId>{F5AB1C69-6EDB-4FF4-983F-18BD219EF322}</a:tableStyleId>
              </a:tblPr>
              <a:tblGrid>
                <a:gridCol w="11526416">
                  <a:extLst>
                    <a:ext uri="{9D8B030D-6E8A-4147-A177-3AD203B41FA5}">
                      <a16:colId xmlns:a16="http://schemas.microsoft.com/office/drawing/2014/main" val="795175101"/>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thực hiện thuật toán sắp xếp nổi bọt để sắp xếp 5 số sau đây theo thứ tự tăng dần</a:t>
                      </a:r>
                    </a:p>
                    <a:p>
                      <a:pPr algn="just"/>
                      <a:r>
                        <a:rPr lang="en-US" sz="3200" b="0">
                          <a:solidFill>
                            <a:schemeClr val="tx1"/>
                          </a:solidFill>
                          <a:latin typeface="Times New Roman" panose="02020603050405020304" pitchFamily="18" charset="0"/>
                          <a:cs typeface="Times New Roman" panose="02020603050405020304" pitchFamily="18" charset="0"/>
                        </a:rPr>
                        <a:t> </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04800" y="1119729"/>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Thuật toán sắp xếp nổi bọt.</a:t>
            </a:r>
          </a:p>
        </p:txBody>
      </p:sp>
      <p:graphicFrame>
        <p:nvGraphicFramePr>
          <p:cNvPr id="6" name="Table 5">
            <a:extLst>
              <a:ext uri="{FF2B5EF4-FFF2-40B4-BE49-F238E27FC236}">
                <a16:creationId xmlns:a16="http://schemas.microsoft.com/office/drawing/2014/main" id="{3837AB2E-DCD1-81AA-7F1E-517397746BD1}"/>
              </a:ext>
            </a:extLst>
          </p:cNvPr>
          <p:cNvGraphicFramePr>
            <a:graphicFrameLocks noGrp="1"/>
          </p:cNvGraphicFramePr>
          <p:nvPr>
            <p:extLst>
              <p:ext uri="{D42A27DB-BD31-4B8C-83A1-F6EECF244321}">
                <p14:modId xmlns:p14="http://schemas.microsoft.com/office/powerpoint/2010/main" val="3427608773"/>
              </p:ext>
            </p:extLst>
          </p:nvPr>
        </p:nvGraphicFramePr>
        <p:xfrm>
          <a:off x="4309241" y="3189360"/>
          <a:ext cx="3892409" cy="579120"/>
        </p:xfrm>
        <a:graphic>
          <a:graphicData uri="http://schemas.openxmlformats.org/drawingml/2006/table">
            <a:tbl>
              <a:tblPr firstRow="1" bandRow="1">
                <a:tableStyleId>{F5AB1C69-6EDB-4FF4-983F-18BD219EF322}</a:tableStyleId>
              </a:tblPr>
              <a:tblGrid>
                <a:gridCol w="690880">
                  <a:extLst>
                    <a:ext uri="{9D8B030D-6E8A-4147-A177-3AD203B41FA5}">
                      <a16:colId xmlns:a16="http://schemas.microsoft.com/office/drawing/2014/main" val="1544400143"/>
                    </a:ext>
                  </a:extLst>
                </a:gridCol>
                <a:gridCol w="690880">
                  <a:extLst>
                    <a:ext uri="{9D8B030D-6E8A-4147-A177-3AD203B41FA5}">
                      <a16:colId xmlns:a16="http://schemas.microsoft.com/office/drawing/2014/main" val="1975643403"/>
                    </a:ext>
                  </a:extLst>
                </a:gridCol>
                <a:gridCol w="690880">
                  <a:extLst>
                    <a:ext uri="{9D8B030D-6E8A-4147-A177-3AD203B41FA5}">
                      <a16:colId xmlns:a16="http://schemas.microsoft.com/office/drawing/2014/main" val="937471342"/>
                    </a:ext>
                  </a:extLst>
                </a:gridCol>
                <a:gridCol w="690880">
                  <a:extLst>
                    <a:ext uri="{9D8B030D-6E8A-4147-A177-3AD203B41FA5}">
                      <a16:colId xmlns:a16="http://schemas.microsoft.com/office/drawing/2014/main" val="227997391"/>
                    </a:ext>
                  </a:extLst>
                </a:gridCol>
                <a:gridCol w="1128889">
                  <a:extLst>
                    <a:ext uri="{9D8B030D-6E8A-4147-A177-3AD203B41FA5}">
                      <a16:colId xmlns:a16="http://schemas.microsoft.com/office/drawing/2014/main" val="459430057"/>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286179"/>
                  </a:ext>
                </a:extLst>
              </a:tr>
            </a:tbl>
          </a:graphicData>
        </a:graphic>
      </p:graphicFrame>
      <p:sp>
        <p:nvSpPr>
          <p:cNvPr id="7" name="TextBox 6">
            <a:extLst>
              <a:ext uri="{FF2B5EF4-FFF2-40B4-BE49-F238E27FC236}">
                <a16:creationId xmlns:a16="http://schemas.microsoft.com/office/drawing/2014/main" id="{350CD2CD-E975-D151-1021-A5A045761AE9}"/>
              </a:ext>
            </a:extLst>
          </p:cNvPr>
          <p:cNvSpPr txBox="1">
            <a:spLocks noChangeArrowheads="1"/>
          </p:cNvSpPr>
          <p:nvPr/>
        </p:nvSpPr>
        <p:spPr bwMode="auto">
          <a:xfrm>
            <a:off x="762000" y="392732"/>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16: THUẬT TOÁN SẮP XẾP</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243132"/>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731045" y="1375545"/>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latin typeface="Times New Roman" panose="02020603050405020304" pitchFamily="18" charset="0"/>
                <a:cs typeface="Times New Roman" panose="02020603050405020304" pitchFamily="18" charset="0"/>
              </a:rPr>
              <a:t>Xét vị trí đầu tiên, vòng lặp thứ nhất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925708" y="521248"/>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1312375293"/>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đầu vào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57055" y="389610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76800" y="389610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596545" y="3849193"/>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48400" y="389610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185535"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52832" y="447159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596545" y="44392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271725" y="445497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FC3621F-37F2-7BA5-511A-E780FA871F25}"/>
              </a:ext>
            </a:extLst>
          </p:cNvPr>
          <p:cNvSpPr/>
          <p:nvPr/>
        </p:nvSpPr>
        <p:spPr>
          <a:xfrm>
            <a:off x="4204083" y="5029423"/>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301C93E9-B5F1-BEEC-8467-995E205D8E01}"/>
              </a:ext>
            </a:extLst>
          </p:cNvPr>
          <p:cNvSpPr/>
          <p:nvPr/>
        </p:nvSpPr>
        <p:spPr>
          <a:xfrm>
            <a:off x="4876800" y="504709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A67E68C5-B0DA-983A-92E1-63C8629C305A}"/>
              </a:ext>
            </a:extLst>
          </p:cNvPr>
          <p:cNvSpPr/>
          <p:nvPr/>
        </p:nvSpPr>
        <p:spPr>
          <a:xfrm>
            <a:off x="5563582" y="502921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55942FE7-439F-F725-D199-F80C5627BBCE}"/>
              </a:ext>
            </a:extLst>
          </p:cNvPr>
          <p:cNvSpPr/>
          <p:nvPr/>
        </p:nvSpPr>
        <p:spPr>
          <a:xfrm>
            <a:off x="6279608" y="502921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1</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76455" y="389610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6976455" y="445497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BDE8A168-4809-983C-712C-99E687AB850A}"/>
              </a:ext>
            </a:extLst>
          </p:cNvPr>
          <p:cNvSpPr/>
          <p:nvPr/>
        </p:nvSpPr>
        <p:spPr>
          <a:xfrm>
            <a:off x="6942304" y="504709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2517800140"/>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9"/>
                                        </p:tgtEl>
                                        <p:attrNameLst>
                                          <p:attrName>ppt_w</p:attrName>
                                        </p:attrNameLst>
                                      </p:cBhvr>
                                      <p:tavLst>
                                        <p:tav tm="0">
                                          <p:val>
                                            <p:strVal val="ppt_w"/>
                                          </p:val>
                                        </p:tav>
                                        <p:tav tm="100000">
                                          <p:val>
                                            <p:fltVal val="0"/>
                                          </p:val>
                                        </p:tav>
                                      </p:tavLst>
                                    </p:anim>
                                    <p:anim calcmode="lin" valueType="num">
                                      <p:cBhvr>
                                        <p:cTn id="87" dur="500"/>
                                        <p:tgtEl>
                                          <p:spTgt spid="19"/>
                                        </p:tgtEl>
                                        <p:attrNameLst>
                                          <p:attrName>ppt_h</p:attrName>
                                        </p:attrNameLst>
                                      </p:cBhvr>
                                      <p:tavLst>
                                        <p:tav tm="0">
                                          <p:val>
                                            <p:strVal val="ppt_h"/>
                                          </p:val>
                                        </p:tav>
                                        <p:tav tm="100000">
                                          <p:val>
                                            <p:fltVal val="0"/>
                                          </p:val>
                                        </p:tav>
                                      </p:tavLst>
                                    </p:anim>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20"/>
                                        </p:tgtEl>
                                        <p:attrNameLst>
                                          <p:attrName>ppt_w</p:attrName>
                                        </p:attrNameLst>
                                      </p:cBhvr>
                                      <p:tavLst>
                                        <p:tav tm="0">
                                          <p:val>
                                            <p:strVal val="ppt_w"/>
                                          </p:val>
                                        </p:tav>
                                        <p:tav tm="100000">
                                          <p:val>
                                            <p:fltVal val="0"/>
                                          </p:val>
                                        </p:tav>
                                      </p:tavLst>
                                    </p:anim>
                                    <p:anim calcmode="lin" valueType="num">
                                      <p:cBhvr>
                                        <p:cTn id="95" dur="500"/>
                                        <p:tgtEl>
                                          <p:spTgt spid="20"/>
                                        </p:tgtEl>
                                        <p:attrNameLst>
                                          <p:attrName>ppt_h</p:attrName>
                                        </p:attrNameLst>
                                      </p:cBhvr>
                                      <p:tavLst>
                                        <p:tav tm="0">
                                          <p:val>
                                            <p:strVal val="ppt_h"/>
                                          </p:val>
                                        </p:tav>
                                        <p:tav tm="100000">
                                          <p:val>
                                            <p:fltVal val="0"/>
                                          </p:val>
                                        </p:tav>
                                      </p:tavLst>
                                    </p:anim>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4"/>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4"/>
                                        </p:tgtEl>
                                        <p:attrNameLst>
                                          <p:attrName>ppt_w</p:attrName>
                                        </p:attrNameLst>
                                      </p:cBhvr>
                                      <p:tavLst>
                                        <p:tav tm="0">
                                          <p:val>
                                            <p:strVal val="ppt_w"/>
                                          </p:val>
                                        </p:tav>
                                        <p:tav tm="100000">
                                          <p:val>
                                            <p:fltVal val="0"/>
                                          </p:val>
                                        </p:tav>
                                      </p:tavLst>
                                    </p:anim>
                                    <p:anim calcmode="lin" valueType="num">
                                      <p:cBhvr>
                                        <p:cTn id="103" dur="500"/>
                                        <p:tgtEl>
                                          <p:spTgt spid="4"/>
                                        </p:tgtEl>
                                        <p:attrNameLst>
                                          <p:attrName>ppt_h</p:attrName>
                                        </p:attrNameLst>
                                      </p:cBhvr>
                                      <p:tavLst>
                                        <p:tav tm="0">
                                          <p:val>
                                            <p:strVal val="ppt_h"/>
                                          </p:val>
                                        </p:tav>
                                        <p:tav tm="100000">
                                          <p:val>
                                            <p:fltVal val="0"/>
                                          </p:val>
                                        </p:tav>
                                      </p:tavLst>
                                    </p:anim>
                                    <p:animEffect transition="out" filter="fade">
                                      <p:cBhvr>
                                        <p:cTn id="104" dur="500"/>
                                        <p:tgtEl>
                                          <p:spTgt spid="4"/>
                                        </p:tgtEl>
                                      </p:cBhvr>
                                    </p:animEffect>
                                    <p:set>
                                      <p:cBhvr>
                                        <p:cTn id="10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6" restart="whenNotActive" fill="hold" evtFilter="cancelBubble" nodeType="interactiveSeq">
                <p:stCondLst>
                  <p:cond evt="onClick" delay="0">
                    <p:tgtEl>
                      <p:spTgt spid="5"/>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32" fill="hold" grpId="0" nodeType="clickEffect">
                                  <p:stCondLst>
                                    <p:cond delay="0"/>
                                  </p:stCondLst>
                                  <p:childTnLst>
                                    <p:anim calcmode="lin" valueType="num">
                                      <p:cBhvr>
                                        <p:cTn id="110" dur="500"/>
                                        <p:tgtEl>
                                          <p:spTgt spid="5"/>
                                        </p:tgtEl>
                                        <p:attrNameLst>
                                          <p:attrName>ppt_w</p:attrName>
                                        </p:attrNameLst>
                                      </p:cBhvr>
                                      <p:tavLst>
                                        <p:tav tm="0">
                                          <p:val>
                                            <p:strVal val="ppt_w"/>
                                          </p:val>
                                        </p:tav>
                                        <p:tav tm="100000">
                                          <p:val>
                                            <p:fltVal val="0"/>
                                          </p:val>
                                        </p:tav>
                                      </p:tavLst>
                                    </p:anim>
                                    <p:anim calcmode="lin" valueType="num">
                                      <p:cBhvr>
                                        <p:cTn id="111" dur="500"/>
                                        <p:tgtEl>
                                          <p:spTgt spid="5"/>
                                        </p:tgtEl>
                                        <p:attrNameLst>
                                          <p:attrName>ppt_h</p:attrName>
                                        </p:attrNameLst>
                                      </p:cBhvr>
                                      <p:tavLst>
                                        <p:tav tm="0">
                                          <p:val>
                                            <p:strVal val="ppt_h"/>
                                          </p:val>
                                        </p:tav>
                                        <p:tav tm="100000">
                                          <p:val>
                                            <p:fltVal val="0"/>
                                          </p:val>
                                        </p:tav>
                                      </p:tavLst>
                                    </p:anim>
                                    <p:animEffect transition="out" filter="fade">
                                      <p:cBhvr>
                                        <p:cTn id="112" dur="500"/>
                                        <p:tgtEl>
                                          <p:spTgt spid="5"/>
                                        </p:tgtEl>
                                      </p:cBhvr>
                                    </p:animEffect>
                                    <p:set>
                                      <p:cBhvr>
                                        <p:cTn id="1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22"/>
                                        </p:tgtEl>
                                        <p:attrNameLst>
                                          <p:attrName>ppt_w</p:attrName>
                                        </p:attrNameLst>
                                      </p:cBhvr>
                                      <p:tavLst>
                                        <p:tav tm="0">
                                          <p:val>
                                            <p:strVal val="ppt_w"/>
                                          </p:val>
                                        </p:tav>
                                        <p:tav tm="100000">
                                          <p:val>
                                            <p:fltVal val="0"/>
                                          </p:val>
                                        </p:tav>
                                      </p:tavLst>
                                    </p:anim>
                                    <p:anim calcmode="lin" valueType="num">
                                      <p:cBhvr>
                                        <p:cTn id="119" dur="500"/>
                                        <p:tgtEl>
                                          <p:spTgt spid="22"/>
                                        </p:tgtEl>
                                        <p:attrNameLst>
                                          <p:attrName>ppt_h</p:attrName>
                                        </p:attrNameLst>
                                      </p:cBhvr>
                                      <p:tavLst>
                                        <p:tav tm="0">
                                          <p:val>
                                            <p:strVal val="ppt_h"/>
                                          </p:val>
                                        </p:tav>
                                        <p:tav tm="100000">
                                          <p:val>
                                            <p:fltVal val="0"/>
                                          </p:val>
                                        </p:tav>
                                      </p:tavLst>
                                    </p:anim>
                                    <p:animEffect transition="out" filter="fade">
                                      <p:cBhvr>
                                        <p:cTn id="120" dur="500"/>
                                        <p:tgtEl>
                                          <p:spTgt spid="22"/>
                                        </p:tgtEl>
                                      </p:cBhvr>
                                    </p:animEffect>
                                    <p:set>
                                      <p:cBhvr>
                                        <p:cTn id="1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2" restart="whenNotActive" fill="hold" evtFilter="cancelBubble" nodeType="interactiveSeq">
                <p:stCondLst>
                  <p:cond evt="onClick" delay="0">
                    <p:tgtEl>
                      <p:spTgt spid="23"/>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left)">
                                      <p:cBhvr>
                                        <p:cTn id="12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 grpId="0" animBg="1"/>
      <p:bldP spid="5"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697100" y="126636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*Xét vị trí thứ hai, vòng lặp thứ hai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469035"/>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1624699886"/>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57055" y="39294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42855" y="39294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562600" y="388258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14455" y="39294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151590" y="450601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18887" y="450498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562600" y="447259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237780" y="448836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FC3621F-37F2-7BA5-511A-E780FA871F25}"/>
              </a:ext>
            </a:extLst>
          </p:cNvPr>
          <p:cNvSpPr/>
          <p:nvPr/>
        </p:nvSpPr>
        <p:spPr>
          <a:xfrm>
            <a:off x="4170579" y="511561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301C93E9-B5F1-BEEC-8467-995E205D8E01}"/>
              </a:ext>
            </a:extLst>
          </p:cNvPr>
          <p:cNvSpPr/>
          <p:nvPr/>
        </p:nvSpPr>
        <p:spPr>
          <a:xfrm>
            <a:off x="4842855" y="508048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A67E68C5-B0DA-983A-92E1-63C8629C305A}"/>
              </a:ext>
            </a:extLst>
          </p:cNvPr>
          <p:cNvSpPr/>
          <p:nvPr/>
        </p:nvSpPr>
        <p:spPr>
          <a:xfrm>
            <a:off x="5529637" y="506260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55942FE7-439F-F725-D199-F80C5627BBCE}"/>
              </a:ext>
            </a:extLst>
          </p:cNvPr>
          <p:cNvSpPr/>
          <p:nvPr/>
        </p:nvSpPr>
        <p:spPr>
          <a:xfrm>
            <a:off x="6245663" y="506260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2</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42510" y="39294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6942510" y="448836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BDE8A168-4809-983C-712C-99E687AB850A}"/>
              </a:ext>
            </a:extLst>
          </p:cNvPr>
          <p:cNvSpPr/>
          <p:nvPr/>
        </p:nvSpPr>
        <p:spPr>
          <a:xfrm>
            <a:off x="6976455" y="508048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3672533857"/>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9"/>
                                        </p:tgtEl>
                                        <p:attrNameLst>
                                          <p:attrName>ppt_w</p:attrName>
                                        </p:attrNameLst>
                                      </p:cBhvr>
                                      <p:tavLst>
                                        <p:tav tm="0">
                                          <p:val>
                                            <p:strVal val="ppt_w"/>
                                          </p:val>
                                        </p:tav>
                                        <p:tav tm="100000">
                                          <p:val>
                                            <p:fltVal val="0"/>
                                          </p:val>
                                        </p:tav>
                                      </p:tavLst>
                                    </p:anim>
                                    <p:anim calcmode="lin" valueType="num">
                                      <p:cBhvr>
                                        <p:cTn id="87" dur="500"/>
                                        <p:tgtEl>
                                          <p:spTgt spid="19"/>
                                        </p:tgtEl>
                                        <p:attrNameLst>
                                          <p:attrName>ppt_h</p:attrName>
                                        </p:attrNameLst>
                                      </p:cBhvr>
                                      <p:tavLst>
                                        <p:tav tm="0">
                                          <p:val>
                                            <p:strVal val="ppt_h"/>
                                          </p:val>
                                        </p:tav>
                                        <p:tav tm="100000">
                                          <p:val>
                                            <p:fltVal val="0"/>
                                          </p:val>
                                        </p:tav>
                                      </p:tavLst>
                                    </p:anim>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20"/>
                                        </p:tgtEl>
                                        <p:attrNameLst>
                                          <p:attrName>ppt_w</p:attrName>
                                        </p:attrNameLst>
                                      </p:cBhvr>
                                      <p:tavLst>
                                        <p:tav tm="0">
                                          <p:val>
                                            <p:strVal val="ppt_w"/>
                                          </p:val>
                                        </p:tav>
                                        <p:tav tm="100000">
                                          <p:val>
                                            <p:fltVal val="0"/>
                                          </p:val>
                                        </p:tav>
                                      </p:tavLst>
                                    </p:anim>
                                    <p:anim calcmode="lin" valueType="num">
                                      <p:cBhvr>
                                        <p:cTn id="95" dur="500"/>
                                        <p:tgtEl>
                                          <p:spTgt spid="20"/>
                                        </p:tgtEl>
                                        <p:attrNameLst>
                                          <p:attrName>ppt_h</p:attrName>
                                        </p:attrNameLst>
                                      </p:cBhvr>
                                      <p:tavLst>
                                        <p:tav tm="0">
                                          <p:val>
                                            <p:strVal val="ppt_h"/>
                                          </p:val>
                                        </p:tav>
                                        <p:tav tm="100000">
                                          <p:val>
                                            <p:fltVal val="0"/>
                                          </p:val>
                                        </p:tav>
                                      </p:tavLst>
                                    </p:anim>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4"/>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4"/>
                                        </p:tgtEl>
                                        <p:attrNameLst>
                                          <p:attrName>ppt_w</p:attrName>
                                        </p:attrNameLst>
                                      </p:cBhvr>
                                      <p:tavLst>
                                        <p:tav tm="0">
                                          <p:val>
                                            <p:strVal val="ppt_w"/>
                                          </p:val>
                                        </p:tav>
                                        <p:tav tm="100000">
                                          <p:val>
                                            <p:fltVal val="0"/>
                                          </p:val>
                                        </p:tav>
                                      </p:tavLst>
                                    </p:anim>
                                    <p:anim calcmode="lin" valueType="num">
                                      <p:cBhvr>
                                        <p:cTn id="103" dur="500"/>
                                        <p:tgtEl>
                                          <p:spTgt spid="4"/>
                                        </p:tgtEl>
                                        <p:attrNameLst>
                                          <p:attrName>ppt_h</p:attrName>
                                        </p:attrNameLst>
                                      </p:cBhvr>
                                      <p:tavLst>
                                        <p:tav tm="0">
                                          <p:val>
                                            <p:strVal val="ppt_h"/>
                                          </p:val>
                                        </p:tav>
                                        <p:tav tm="100000">
                                          <p:val>
                                            <p:fltVal val="0"/>
                                          </p:val>
                                        </p:tav>
                                      </p:tavLst>
                                    </p:anim>
                                    <p:animEffect transition="out" filter="fade">
                                      <p:cBhvr>
                                        <p:cTn id="104" dur="500"/>
                                        <p:tgtEl>
                                          <p:spTgt spid="4"/>
                                        </p:tgtEl>
                                      </p:cBhvr>
                                    </p:animEffect>
                                    <p:set>
                                      <p:cBhvr>
                                        <p:cTn id="10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6" restart="whenNotActive" fill="hold" evtFilter="cancelBubble" nodeType="interactiveSeq">
                <p:stCondLst>
                  <p:cond evt="onClick" delay="0">
                    <p:tgtEl>
                      <p:spTgt spid="5"/>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32" fill="hold" grpId="0" nodeType="clickEffect">
                                  <p:stCondLst>
                                    <p:cond delay="0"/>
                                  </p:stCondLst>
                                  <p:childTnLst>
                                    <p:anim calcmode="lin" valueType="num">
                                      <p:cBhvr>
                                        <p:cTn id="110" dur="500"/>
                                        <p:tgtEl>
                                          <p:spTgt spid="5"/>
                                        </p:tgtEl>
                                        <p:attrNameLst>
                                          <p:attrName>ppt_w</p:attrName>
                                        </p:attrNameLst>
                                      </p:cBhvr>
                                      <p:tavLst>
                                        <p:tav tm="0">
                                          <p:val>
                                            <p:strVal val="ppt_w"/>
                                          </p:val>
                                        </p:tav>
                                        <p:tav tm="100000">
                                          <p:val>
                                            <p:fltVal val="0"/>
                                          </p:val>
                                        </p:tav>
                                      </p:tavLst>
                                    </p:anim>
                                    <p:anim calcmode="lin" valueType="num">
                                      <p:cBhvr>
                                        <p:cTn id="111" dur="500"/>
                                        <p:tgtEl>
                                          <p:spTgt spid="5"/>
                                        </p:tgtEl>
                                        <p:attrNameLst>
                                          <p:attrName>ppt_h</p:attrName>
                                        </p:attrNameLst>
                                      </p:cBhvr>
                                      <p:tavLst>
                                        <p:tav tm="0">
                                          <p:val>
                                            <p:strVal val="ppt_h"/>
                                          </p:val>
                                        </p:tav>
                                        <p:tav tm="100000">
                                          <p:val>
                                            <p:fltVal val="0"/>
                                          </p:val>
                                        </p:tav>
                                      </p:tavLst>
                                    </p:anim>
                                    <p:animEffect transition="out" filter="fade">
                                      <p:cBhvr>
                                        <p:cTn id="112" dur="500"/>
                                        <p:tgtEl>
                                          <p:spTgt spid="5"/>
                                        </p:tgtEl>
                                      </p:cBhvr>
                                    </p:animEffect>
                                    <p:set>
                                      <p:cBhvr>
                                        <p:cTn id="1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22"/>
                                        </p:tgtEl>
                                        <p:attrNameLst>
                                          <p:attrName>ppt_w</p:attrName>
                                        </p:attrNameLst>
                                      </p:cBhvr>
                                      <p:tavLst>
                                        <p:tav tm="0">
                                          <p:val>
                                            <p:strVal val="ppt_w"/>
                                          </p:val>
                                        </p:tav>
                                        <p:tav tm="100000">
                                          <p:val>
                                            <p:fltVal val="0"/>
                                          </p:val>
                                        </p:tav>
                                      </p:tavLst>
                                    </p:anim>
                                    <p:anim calcmode="lin" valueType="num">
                                      <p:cBhvr>
                                        <p:cTn id="119" dur="500"/>
                                        <p:tgtEl>
                                          <p:spTgt spid="22"/>
                                        </p:tgtEl>
                                        <p:attrNameLst>
                                          <p:attrName>ppt_h</p:attrName>
                                        </p:attrNameLst>
                                      </p:cBhvr>
                                      <p:tavLst>
                                        <p:tav tm="0">
                                          <p:val>
                                            <p:strVal val="ppt_h"/>
                                          </p:val>
                                        </p:tav>
                                        <p:tav tm="100000">
                                          <p:val>
                                            <p:fltVal val="0"/>
                                          </p:val>
                                        </p:tav>
                                      </p:tavLst>
                                    </p:anim>
                                    <p:animEffect transition="out" filter="fade">
                                      <p:cBhvr>
                                        <p:cTn id="120" dur="500"/>
                                        <p:tgtEl>
                                          <p:spTgt spid="22"/>
                                        </p:tgtEl>
                                      </p:cBhvr>
                                    </p:animEffect>
                                    <p:set>
                                      <p:cBhvr>
                                        <p:cTn id="1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2" restart="whenNotActive" fill="hold" evtFilter="cancelBubble" nodeType="interactiveSeq">
                <p:stCondLst>
                  <p:cond evt="onClick" delay="0">
                    <p:tgtEl>
                      <p:spTgt spid="23"/>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left)">
                                      <p:cBhvr>
                                        <p:cTn id="12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 grpId="0" animBg="1"/>
      <p:bldP spid="5"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09617" y="138013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*Xét vị trí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09617" y="539132"/>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4007044690"/>
              </p:ext>
            </p:extLst>
          </p:nvPr>
        </p:nvGraphicFramePr>
        <p:xfrm>
          <a:off x="1349173" y="2635776"/>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3296428" y="39028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3982228" y="39028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4668028" y="38559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5430028" y="39028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254673" y="3048000"/>
            <a:ext cx="318472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Kết thúc vòng 3.</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115828" y="39028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296399" y="4495800"/>
            <a:ext cx="2207933" cy="2218809"/>
          </a:xfrm>
          <a:prstGeom prst="rect">
            <a:avLst/>
          </a:prstGeom>
        </p:spPr>
      </p:pic>
    </p:spTree>
    <p:extLst>
      <p:ext uri="{BB962C8B-B14F-4D97-AF65-F5344CB8AC3E}">
        <p14:creationId xmlns:p14="http://schemas.microsoft.com/office/powerpoint/2010/main" val="341842441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915411" y="142686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*Xét vị trí thứ </a:t>
            </a:r>
            <a:r>
              <a:rPr lang="en-US" sz="3200">
                <a:solidFill>
                  <a:srgbClr val="000000"/>
                </a:solidFill>
                <a:latin typeface="Times New Roman" panose="02020603050405020304" pitchFamily="18" charset="0"/>
                <a:cs typeface="Times New Roman" panose="02020603050405020304" pitchFamily="18" charset="0"/>
              </a:rPr>
              <a:t>tư</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tư</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915411" y="533400"/>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843684364"/>
              </p:ext>
            </p:extLst>
          </p:nvPr>
        </p:nvGraphicFramePr>
        <p:xfrm>
          <a:off x="1349173" y="2635776"/>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215638" y="2659424"/>
            <a:ext cx="3985762" cy="2042473"/>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Kết thúc vòng 4. Vì đã đến vị trí trước vị trí cuối cùng nên kết thúc vòng lặp.</a:t>
            </a:r>
            <a:endParaRPr lang="vi-VN" sz="3200">
              <a:solidFill>
                <a:srgbClr val="000000"/>
              </a:solidFill>
              <a:latin typeface="Times New Roman" panose="02020603050405020304" pitchFamily="18" charset="0"/>
              <a:cs typeface="Times New Roman" panose="02020603050405020304" pitchFamily="18" charset="0"/>
            </a:endParaRP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296399" y="4495800"/>
            <a:ext cx="2207933" cy="2218809"/>
          </a:xfrm>
          <a:prstGeom prst="rect">
            <a:avLst/>
          </a:prstGeom>
        </p:spPr>
      </p:pic>
    </p:spTree>
    <p:extLst>
      <p:ext uri="{BB962C8B-B14F-4D97-AF65-F5344CB8AC3E}">
        <p14:creationId xmlns:p14="http://schemas.microsoft.com/office/powerpoint/2010/main" val="518040386"/>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70193" y="1106717"/>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dirty="0">
                <a:solidFill>
                  <a:srgbClr val="FF0000"/>
                </a:solidFill>
                <a:latin typeface="Times New Roman" panose="02020603050405020304" pitchFamily="18" charset="0"/>
                <a:cs typeface="Times New Roman" panose="02020603050405020304" pitchFamily="18" charset="0"/>
              </a:rPr>
              <a:t>Nghiên cứu và thảo 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419599" y="1106718"/>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 sắp xếp nổi bọt</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140525214"/>
              </p:ext>
            </p:extLst>
          </p:nvPr>
        </p:nvGraphicFramePr>
        <p:xfrm>
          <a:off x="208384" y="1769148"/>
          <a:ext cx="11526416" cy="20947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dirty="0">
                          <a:solidFill>
                            <a:schemeClr val="tx1"/>
                          </a:solidFill>
                          <a:latin typeface="Times New Roman" panose="02020603050405020304" pitchFamily="18" charset="0"/>
                          <a:cs typeface="Times New Roman" panose="02020603050405020304" pitchFamily="18" charset="0"/>
                        </a:rPr>
                        <a:t>Thế nào là thuật toán sắp xếp nổi bọt?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0" dirty="0">
                          <a:solidFill>
                            <a:schemeClr val="tx1"/>
                          </a:solidFill>
                          <a:latin typeface="Times New Roman" panose="02020603050405020304" pitchFamily="18" charset="0"/>
                          <a:cs typeface="Times New Roman" panose="02020603050405020304" pitchFamily="18" charset="0"/>
                        </a:rPr>
                        <a:t>Sắp xếp nổi bọt: Nổi bọt là thuật toán sắp xếp được thực hiện bằng cách hoán đổi nhiều lần các phần tử liền kề nếu giá trị của chúng không đúng thứ tự.</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04800" y="2286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Thuật toán sắp xếp nổi bọt.</a:t>
            </a:r>
          </a:p>
        </p:txBody>
      </p:sp>
      <p:sp>
        <p:nvSpPr>
          <p:cNvPr id="2" name="Rectangle 1">
            <a:extLst>
              <a:ext uri="{FF2B5EF4-FFF2-40B4-BE49-F238E27FC236}">
                <a16:creationId xmlns:a16="http://schemas.microsoft.com/office/drawing/2014/main" id="{A35B4172-2F0A-798B-3918-FFF4B6ACA42F}"/>
              </a:ext>
            </a:extLst>
          </p:cNvPr>
          <p:cNvSpPr/>
          <p:nvPr/>
        </p:nvSpPr>
        <p:spPr>
          <a:xfrm>
            <a:off x="4267200" y="1882668"/>
            <a:ext cx="7315201"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pic>
        <p:nvPicPr>
          <p:cNvPr id="3" name="图片 1">
            <a:extLst>
              <a:ext uri="{FF2B5EF4-FFF2-40B4-BE49-F238E27FC236}">
                <a16:creationId xmlns:a16="http://schemas.microsoft.com/office/drawing/2014/main" id="{141A4889-7024-327D-6600-B11C722EC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21769" y="4678344"/>
            <a:ext cx="1828800" cy="1837809"/>
          </a:xfrm>
          <a:prstGeom prst="rect">
            <a:avLst/>
          </a:prstGeom>
        </p:spPr>
      </p:pic>
      <p:pic>
        <p:nvPicPr>
          <p:cNvPr id="6" name="Picture 5" descr="A picture containing text">
            <a:extLst>
              <a:ext uri="{FF2B5EF4-FFF2-40B4-BE49-F238E27FC236}">
                <a16:creationId xmlns:a16="http://schemas.microsoft.com/office/drawing/2014/main" id="{61373139-F4C7-F41A-0AD6-DFF411A6A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7614" y="4800600"/>
            <a:ext cx="2255833" cy="1736574"/>
          </a:xfrm>
          <a:prstGeom prst="rect">
            <a:avLst/>
          </a:prstGeom>
        </p:spPr>
      </p:pic>
      <p:pic>
        <p:nvPicPr>
          <p:cNvPr id="8" name="Picture 7">
            <a:extLst>
              <a:ext uri="{FF2B5EF4-FFF2-40B4-BE49-F238E27FC236}">
                <a16:creationId xmlns:a16="http://schemas.microsoft.com/office/drawing/2014/main" id="{B47DDA2F-E92F-B8BB-57AD-8A843594E98B}"/>
              </a:ext>
            </a:extLst>
          </p:cNvPr>
          <p:cNvPicPr>
            <a:picLocks noChangeAspect="1"/>
          </p:cNvPicPr>
          <p:nvPr/>
        </p:nvPicPr>
        <p:blipFill rotWithShape="1">
          <a:blip r:embed="rId5"/>
          <a:srcRect l="27501" t="11092" r="2958" b="6645"/>
          <a:stretch/>
        </p:blipFill>
        <p:spPr>
          <a:xfrm>
            <a:off x="3670181" y="4678343"/>
            <a:ext cx="5257800" cy="2068755"/>
          </a:xfrm>
          <a:prstGeom prst="rect">
            <a:avLst/>
          </a:prstGeom>
        </p:spPr>
      </p:pic>
    </p:spTree>
    <p:extLst>
      <p:ext uri="{BB962C8B-B14F-4D97-AF65-F5344CB8AC3E}">
        <p14:creationId xmlns:p14="http://schemas.microsoft.com/office/powerpoint/2010/main" val="408012092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CD2CD-E975-D151-1021-A5A045761AE9}"/>
              </a:ext>
            </a:extLst>
          </p:cNvPr>
          <p:cNvSpPr txBox="1">
            <a:spLocks noChangeArrowheads="1"/>
          </p:cNvSpPr>
          <p:nvPr/>
        </p:nvSpPr>
        <p:spPr bwMode="auto">
          <a:xfrm>
            <a:off x="304800" y="2286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Lưu</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ý</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50CD2CD-E975-D151-1021-A5A045761AE9}"/>
              </a:ext>
            </a:extLst>
          </p:cNvPr>
          <p:cNvSpPr txBox="1">
            <a:spLocks noChangeArrowheads="1"/>
          </p:cNvSpPr>
          <p:nvPr/>
        </p:nvSpPr>
        <p:spPr bwMode="auto">
          <a:xfrm>
            <a:off x="304800" y="1066800"/>
            <a:ext cx="10002416"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Thuật</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toán sắp xếp nổi bọt kết thúc khi đến vị trí trước vị trí cuối cùng</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139680"/>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phần tử có giá trị bé nhất đặt vào đầu danh sách.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phần tử có giá trị lớn nhất đặt vào đầu danh sách.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Hoán đổi nhiều lần các phần tử liền kề nếu giá trị của chúng không đúng thứ tự.</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Chèn phần tử vào vị trí thích hợp để đảm bảo danh sách sắp xếp theo đúng thứ tự.</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2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sắp xếp nổi bọt sắp xếp danh sách bằng cách</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6161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a:solidFill>
                  <a:srgbClr val="6600CC"/>
                </a:solidFill>
                <a:latin typeface="+mn-lt"/>
              </a:rPr>
              <a:t>NỘI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209800" y="3962401"/>
            <a:ext cx="8763000"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Chia bài toán thành những bài toán nhỏ hơn.</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620452" y="4069478"/>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3</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
        <p:nvSpPr>
          <p:cNvPr id="2" name="AutoShape 4">
            <a:extLst>
              <a:ext uri="{FF2B5EF4-FFF2-40B4-BE49-F238E27FC236}">
                <a16:creationId xmlns:a16="http://schemas.microsoft.com/office/drawing/2014/main" id="{844A2308-0067-D9FD-4073-9D3EBF5960F2}"/>
              </a:ext>
            </a:extLst>
          </p:cNvPr>
          <p:cNvSpPr>
            <a:spLocks noChangeArrowheads="1"/>
          </p:cNvSpPr>
          <p:nvPr/>
        </p:nvSpPr>
        <p:spPr bwMode="gray">
          <a:xfrm>
            <a:off x="2265748" y="2362200"/>
            <a:ext cx="7391400"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Thuật toán sắp xếp nổi bọt</a:t>
            </a:r>
            <a:endParaRPr lang="en-US" altLang="en-US" sz="320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7DF10095-07E8-6588-EA6F-59910B06BBB8}"/>
              </a:ext>
            </a:extLst>
          </p:cNvPr>
          <p:cNvSpPr/>
          <p:nvPr/>
        </p:nvSpPr>
        <p:spPr>
          <a:xfrm>
            <a:off x="1752600" y="2438400"/>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4" name="AutoShape 4">
            <a:extLst>
              <a:ext uri="{FF2B5EF4-FFF2-40B4-BE49-F238E27FC236}">
                <a16:creationId xmlns:a16="http://schemas.microsoft.com/office/drawing/2014/main" id="{F084C88E-AE53-768C-7957-588A46CF79AC}"/>
              </a:ext>
            </a:extLst>
          </p:cNvPr>
          <p:cNvSpPr>
            <a:spLocks noChangeArrowheads="1"/>
          </p:cNvSpPr>
          <p:nvPr/>
        </p:nvSpPr>
        <p:spPr bwMode="gray">
          <a:xfrm>
            <a:off x="2333683" y="3158966"/>
            <a:ext cx="7877117"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Thuật toán sắp xếp chọn</a:t>
            </a:r>
            <a:endParaRPr lang="en-US" altLang="en-US" sz="320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03B57018-C052-8F3F-CDAF-26AD6A2E6B13}"/>
              </a:ext>
            </a:extLst>
          </p:cNvPr>
          <p:cNvSpPr/>
          <p:nvPr/>
        </p:nvSpPr>
        <p:spPr>
          <a:xfrm>
            <a:off x="1752600" y="3250729"/>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sp>
        <p:nvSpPr>
          <p:cNvPr id="11" name="TextBox 10">
            <a:extLst>
              <a:ext uri="{FF2B5EF4-FFF2-40B4-BE49-F238E27FC236}">
                <a16:creationId xmlns:a16="http://schemas.microsoft.com/office/drawing/2014/main" id="{350CD2CD-E975-D151-1021-A5A045761AE9}"/>
              </a:ext>
            </a:extLst>
          </p:cNvPr>
          <p:cNvSpPr txBox="1">
            <a:spLocks noChangeArrowheads="1"/>
          </p:cNvSpPr>
          <p:nvPr/>
        </p:nvSpPr>
        <p:spPr bwMode="auto">
          <a:xfrm>
            <a:off x="762000" y="392732"/>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16: THUẬT TOÁN SẮP XẾP</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1000"/>
                                        <p:tgtEl>
                                          <p:spTgt spid="15362"/>
                                        </p:tgtEl>
                                      </p:cBhvr>
                                    </p:animEffect>
                                    <p:anim calcmode="lin" valueType="num">
                                      <p:cBhvr>
                                        <p:cTn id="15" dur="1000" fill="hold"/>
                                        <p:tgtEl>
                                          <p:spTgt spid="15362"/>
                                        </p:tgtEl>
                                        <p:attrNameLst>
                                          <p:attrName>ppt_x</p:attrName>
                                        </p:attrNameLst>
                                      </p:cBhvr>
                                      <p:tavLst>
                                        <p:tav tm="0">
                                          <p:val>
                                            <p:strVal val="#ppt_x"/>
                                          </p:val>
                                        </p:tav>
                                        <p:tav tm="100000">
                                          <p:val>
                                            <p:strVal val="#ppt_x"/>
                                          </p:val>
                                        </p:tav>
                                      </p:tavLst>
                                    </p:anim>
                                    <p:anim calcmode="lin" valueType="num">
                                      <p:cBhvr>
                                        <p:cTn id="16"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5364"/>
                                        </p:tgtEl>
                                        <p:attrNameLst>
                                          <p:attrName>style.visibility</p:attrName>
                                        </p:attrNameLst>
                                      </p:cBhvr>
                                      <p:to>
                                        <p:strVal val="visible"/>
                                      </p:to>
                                    </p:set>
                                    <p:animEffect transition="in" filter="barn(inVertical)">
                                      <p:cBhvr>
                                        <p:cTn id="45"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364" grpId="0" animBg="1"/>
      <p:bldP spid="5" grpId="0" animBg="1"/>
      <p:bldP spid="2" grpId="0" animBg="1"/>
      <p:bldP spid="3" grpId="0" animBg="1"/>
      <p:bldP spid="4" grpId="0" animBg="1"/>
      <p:bldP spid="6"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Khi các phần tử đã nằm đúng thứ tự mong muốn.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Không còn bất kì cặp liền kề trái thứ tự mong muốn.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Khi đến vị trí trước vị trí cuối cùng.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thuật toán sắp xếp nổi bọt kết thúc khi nào?</a:t>
            </a:r>
          </a:p>
        </p:txBody>
      </p:sp>
    </p:spTree>
    <p:extLst>
      <p:ext uri="{BB962C8B-B14F-4D97-AF65-F5344CB8AC3E}">
        <p14:creationId xmlns:p14="http://schemas.microsoft.com/office/powerpoint/2010/main" val="178597062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Một lần.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Hai lần.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Mười lần.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Nhiều lần.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sắp xếp nổi bọt sắp xếp danh sách bằng cách hoán đổi các phần tử liền kề bao nhiêu lần?</a:t>
            </a:r>
          </a:p>
        </p:txBody>
      </p:sp>
    </p:spTree>
    <p:extLst>
      <p:ext uri="{BB962C8B-B14F-4D97-AF65-F5344CB8AC3E}">
        <p14:creationId xmlns:p14="http://schemas.microsoft.com/office/powerpoint/2010/main" val="195322311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Nổi bọt.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đều đúng.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đều sai.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Hoán đổi vị trí hai phần tử liên tiếp khi chúng không đúng thứ tự là cách sắp xếp của thuật toán nào?</a:t>
            </a:r>
          </a:p>
        </p:txBody>
      </p:sp>
    </p:spTree>
    <p:extLst>
      <p:ext uri="{BB962C8B-B14F-4D97-AF65-F5344CB8AC3E}">
        <p14:creationId xmlns:p14="http://schemas.microsoft.com/office/powerpoint/2010/main" val="282887408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2209800" y="3457863"/>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3</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2251363" y="5827405"/>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5</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209800" y="2275216"/>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2</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244436" y="4640510"/>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4</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828800" y="501070"/>
            <a:ext cx="9668677"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Cho dãy số: 15, 1, 31, 9, 78, 42. Nếu sử dụng thuật toán sắp xếp nổi bọt để sắp xếp dãy trên tăng dần thì sau bao nhiêu lượt đổi chỗ thì thuật toán kết thúc?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52672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1636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CD2CD-E975-D151-1021-A5A045761AE9}"/>
              </a:ext>
            </a:extLst>
          </p:cNvPr>
          <p:cNvSpPr txBox="1">
            <a:spLocks noChangeArrowheads="1"/>
          </p:cNvSpPr>
          <p:nvPr/>
        </p:nvSpPr>
        <p:spPr bwMode="auto">
          <a:xfrm>
            <a:off x="381000" y="914400"/>
            <a:ext cx="10439400" cy="677108"/>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srgbClr val="0000FF"/>
                </a:solidFill>
                <a:latin typeface="Times New Roman" panose="02020603050405020304" pitchFamily="18" charset="0"/>
                <a:cs typeface="Times New Roman" panose="02020603050405020304" pitchFamily="18" charset="0"/>
              </a:rPr>
              <a:t>2</a:t>
            </a:r>
            <a:r>
              <a:rPr kumimoji="0" lang="en-US" sz="4400" b="1" i="0" u="none" strike="noStrike" kern="120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Thuật</a:t>
            </a:r>
            <a:r>
              <a:rPr kumimoji="0" lang="en-US" sz="44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toán sắp xếp </a:t>
            </a:r>
            <a:r>
              <a:rPr lang="en-US" sz="4400" b="1" dirty="0" smtClean="0">
                <a:solidFill>
                  <a:srgbClr val="0000FF"/>
                </a:solidFill>
                <a:latin typeface="Times New Roman" panose="02020603050405020304" pitchFamily="18" charset="0"/>
                <a:cs typeface="Times New Roman" panose="02020603050405020304" pitchFamily="18" charset="0"/>
              </a:rPr>
              <a:t>chọn</a:t>
            </a:r>
            <a:endPar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5334000" cy="4876800"/>
          </a:xfrm>
          <a:prstGeom prst="rect">
            <a:avLst/>
          </a:prstGeom>
        </p:spPr>
      </p:pic>
      <p:sp>
        <p:nvSpPr>
          <p:cNvPr id="4" name="TextBox 3">
            <a:extLst>
              <a:ext uri="{FF2B5EF4-FFF2-40B4-BE49-F238E27FC236}">
                <a16:creationId xmlns:a16="http://schemas.microsoft.com/office/drawing/2014/main" id="{350CD2CD-E975-D151-1021-A5A045761AE9}"/>
              </a:ext>
            </a:extLst>
          </p:cNvPr>
          <p:cNvSpPr txBox="1">
            <a:spLocks noChangeArrowheads="1"/>
          </p:cNvSpPr>
          <p:nvPr/>
        </p:nvSpPr>
        <p:spPr bwMode="auto">
          <a:xfrm>
            <a:off x="990600" y="184665"/>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16: THUẬT TOÁN SẮP XẾP</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42178"/>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58968" y="1219200"/>
            <a:ext cx="10966082" cy="130380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4000" dirty="0" smtClean="0">
                <a:solidFill>
                  <a:srgbClr val="000000"/>
                </a:solidFill>
                <a:latin typeface="Times New Roman" panose="02020603050405020304" pitchFamily="18" charset="0"/>
                <a:cs typeface="Times New Roman" panose="02020603050405020304" pitchFamily="18" charset="0"/>
              </a:rPr>
              <a:t>*</a:t>
            </a:r>
            <a:r>
              <a:rPr lang="vi-VN" sz="4000" dirty="0" smtClean="0">
                <a:solidFill>
                  <a:srgbClr val="000000"/>
                </a:solidFill>
                <a:latin typeface="Times New Roman" panose="02020603050405020304" pitchFamily="18" charset="0"/>
                <a:cs typeface="Times New Roman" panose="02020603050405020304" pitchFamily="18" charset="0"/>
              </a:rPr>
              <a:t>Giã sử cần phải sắp xếp các số: 3, 4, 1, 5, 2 theo thứ tự tăng dần .</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DF4F0CD-215B-DDB0-F364-9E8AA0AD7908}"/>
              </a:ext>
            </a:extLst>
          </p:cNvPr>
          <p:cNvSpPr txBox="1">
            <a:spLocks noChangeArrowheads="1"/>
          </p:cNvSpPr>
          <p:nvPr/>
        </p:nvSpPr>
        <p:spPr bwMode="auto">
          <a:xfrm>
            <a:off x="838200" y="304800"/>
            <a:ext cx="51256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pic>
        <p:nvPicPr>
          <p:cNvPr id="4" name="Picture 3">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117554" y="196921"/>
            <a:ext cx="710538" cy="708200"/>
          </a:xfrm>
          <a:prstGeom prst="rect">
            <a:avLst/>
          </a:prstGeom>
        </p:spPr>
      </p:pic>
    </p:spTree>
    <p:extLst>
      <p:ext uri="{BB962C8B-B14F-4D97-AF65-F5344CB8AC3E}">
        <p14:creationId xmlns:p14="http://schemas.microsoft.com/office/powerpoint/2010/main" val="1557095852"/>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417018442"/>
              </p:ext>
            </p:extLst>
          </p:nvPr>
        </p:nvGraphicFramePr>
        <p:xfrm>
          <a:off x="152400" y="-76200"/>
          <a:ext cx="11811000" cy="6849600"/>
        </p:xfrm>
        <a:graphic>
          <a:graphicData uri="http://schemas.openxmlformats.org/drawingml/2006/table">
            <a:tbl>
              <a:tblPr firstRow="1" bandRow="1">
                <a:tableStyleId>{F5AB1C69-6EDB-4FF4-983F-18BD219EF322}</a:tableStyleId>
              </a:tblPr>
              <a:tblGrid>
                <a:gridCol w="1483546">
                  <a:extLst>
                    <a:ext uri="{9D8B030D-6E8A-4147-A177-3AD203B41FA5}">
                      <a16:colId xmlns:a16="http://schemas.microsoft.com/office/drawing/2014/main" val="795175101"/>
                    </a:ext>
                  </a:extLst>
                </a:gridCol>
                <a:gridCol w="10327454">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mô tả thuật toán sắp xếp chọn bằng ngôn ngữ tự nhiên?</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b="0">
                          <a:solidFill>
                            <a:schemeClr val="tx1"/>
                          </a:solidFill>
                          <a:latin typeface="Times New Roman" panose="02020603050405020304" pitchFamily="18" charset="0"/>
                          <a:cs typeface="Times New Roman" panose="02020603050405020304" pitchFamily="18" charset="0"/>
                        </a:rPr>
                        <a:t>Mô tả thuật toán sắp xếp </a:t>
                      </a:r>
                      <a:r>
                        <a:rPr lang="en-US" sz="2400" b="0">
                          <a:solidFill>
                            <a:schemeClr val="tx1"/>
                          </a:solidFill>
                          <a:latin typeface="Times New Roman" panose="02020603050405020304" pitchFamily="18" charset="0"/>
                          <a:cs typeface="Times New Roman" panose="02020603050405020304" pitchFamily="18" charset="0"/>
                        </a:rPr>
                        <a:t>chọn </a:t>
                      </a:r>
                      <a:r>
                        <a:rPr lang="vi-VN" sz="2400" b="0">
                          <a:solidFill>
                            <a:schemeClr val="tx1"/>
                          </a:solidFill>
                          <a:latin typeface="Times New Roman" panose="02020603050405020304" pitchFamily="18" charset="0"/>
                          <a:cs typeface="Times New Roman" panose="02020603050405020304" pitchFamily="18" charset="0"/>
                        </a:rPr>
                        <a:t>bằng ngôn ngữ tự nhiên:</a:t>
                      </a:r>
                      <a:r>
                        <a:rPr lang="en-US" sz="2400" b="0">
                          <a:solidFill>
                            <a:schemeClr val="tx1"/>
                          </a:solidFill>
                          <a:latin typeface="Times New Roman" panose="02020603050405020304" pitchFamily="18" charset="0"/>
                          <a:cs typeface="Times New Roman" panose="02020603050405020304" pitchFamily="18" charset="0"/>
                        </a:rPr>
                        <a:t> (SGK trang 81)</a:t>
                      </a:r>
                    </a:p>
                    <a:p>
                      <a:pPr algn="just"/>
                      <a:r>
                        <a:rPr lang="en-US" sz="2400" b="0">
                          <a:solidFill>
                            <a:schemeClr val="tx1"/>
                          </a:solidFill>
                          <a:latin typeface="Times New Roman" panose="02020603050405020304" pitchFamily="18" charset="0"/>
                          <a:cs typeface="Times New Roman" panose="02020603050405020304" pitchFamily="18" charset="0"/>
                        </a:rPr>
                        <a:t>-B</a:t>
                      </a:r>
                      <a:r>
                        <a:rPr lang="vi-VN" sz="2400" b="0">
                          <a:solidFill>
                            <a:schemeClr val="tx1"/>
                          </a:solidFill>
                          <a:latin typeface="Times New Roman" panose="02020603050405020304" pitchFamily="18" charset="0"/>
                          <a:cs typeface="Times New Roman" panose="02020603050405020304" pitchFamily="18" charset="0"/>
                        </a:rPr>
                        <a:t>1. Với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đầu tiên, em thực hiện một vòng lặp như sau:</a:t>
                      </a:r>
                    </a:p>
                    <a:p>
                      <a:pPr algn="just"/>
                      <a:r>
                        <a:rPr lang="vi-VN" sz="2400" b="0">
                          <a:solidFill>
                            <a:schemeClr val="tx1"/>
                          </a:solidFill>
                          <a:latin typeface="Times New Roman" panose="02020603050405020304" pitchFamily="18" charset="0"/>
                          <a:cs typeface="Times New Roman" panose="02020603050405020304" pitchFamily="18" charset="0"/>
                        </a:rPr>
                        <a:t>1.1. So sánh từng phần tử (kể từ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thứ hai đến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cuối cùng) với phần tử</a:t>
                      </a:r>
                      <a:r>
                        <a:rPr lang="en-US" sz="2400" b="0">
                          <a:solidFill>
                            <a:schemeClr val="tx1"/>
                          </a:solidFill>
                          <a:latin typeface="Times New Roman" panose="02020603050405020304" pitchFamily="18" charset="0"/>
                          <a:cs typeface="Times New Roman" panose="02020603050405020304" pitchFamily="18" charset="0"/>
                        </a:rPr>
                        <a:t> tại vị trí</a:t>
                      </a:r>
                      <a:r>
                        <a:rPr lang="vi-VN" sz="2400" b="0">
                          <a:solidFill>
                            <a:schemeClr val="tx1"/>
                          </a:solidFill>
                          <a:latin typeface="Times New Roman" panose="02020603050405020304" pitchFamily="18" charset="0"/>
                          <a:cs typeface="Times New Roman" panose="02020603050405020304" pitchFamily="18" charset="0"/>
                        </a:rPr>
                        <a:t> đầu tiên. </a:t>
                      </a:r>
                    </a:p>
                    <a:p>
                      <a:pPr algn="just"/>
                      <a:r>
                        <a:rPr lang="vi-VN" sz="2400" b="0">
                          <a:solidFill>
                            <a:schemeClr val="tx1"/>
                          </a:solidFill>
                          <a:latin typeface="Times New Roman" panose="02020603050405020304" pitchFamily="18" charset="0"/>
                          <a:cs typeface="Times New Roman" panose="02020603050405020304" pitchFamily="18" charset="0"/>
                        </a:rPr>
                        <a:t>1.2. Nếu phần tử được xét nhỏ hơn phần tử </a:t>
                      </a:r>
                      <a:r>
                        <a:rPr lang="en-US" sz="2400" b="0">
                          <a:solidFill>
                            <a:schemeClr val="tx1"/>
                          </a:solidFill>
                          <a:latin typeface="Times New Roman" panose="02020603050405020304" pitchFamily="18" charset="0"/>
                          <a:cs typeface="Times New Roman" panose="02020603050405020304" pitchFamily="18" charset="0"/>
                        </a:rPr>
                        <a:t>tại vị trí </a:t>
                      </a:r>
                      <a:r>
                        <a:rPr lang="vi-VN" sz="2400" b="0">
                          <a:solidFill>
                            <a:schemeClr val="tx1"/>
                          </a:solidFill>
                          <a:latin typeface="Times New Roman" panose="02020603050405020304" pitchFamily="18" charset="0"/>
                          <a:cs typeface="Times New Roman" panose="02020603050405020304" pitchFamily="18" charset="0"/>
                        </a:rPr>
                        <a:t>đầu tiên thì hoán đổi nó với phần tử </a:t>
                      </a:r>
                      <a:r>
                        <a:rPr lang="en-US" sz="2400" b="0">
                          <a:solidFill>
                            <a:schemeClr val="tx1"/>
                          </a:solidFill>
                          <a:latin typeface="Times New Roman" panose="02020603050405020304" pitchFamily="18" charset="0"/>
                          <a:cs typeface="Times New Roman" panose="02020603050405020304" pitchFamily="18" charset="0"/>
                        </a:rPr>
                        <a:t>tại vị trí </a:t>
                      </a:r>
                      <a:r>
                        <a:rPr lang="vi-VN" sz="2400" b="0">
                          <a:solidFill>
                            <a:schemeClr val="tx1"/>
                          </a:solidFill>
                          <a:latin typeface="Times New Roman" panose="02020603050405020304" pitchFamily="18" charset="0"/>
                          <a:cs typeface="Times New Roman" panose="02020603050405020304" pitchFamily="18" charset="0"/>
                        </a:rPr>
                        <a:t>đầu tiên.</a:t>
                      </a:r>
                    </a:p>
                    <a:p>
                      <a:pPr algn="just"/>
                      <a:r>
                        <a:rPr lang="vi-VN" sz="2400" b="0">
                          <a:solidFill>
                            <a:schemeClr val="tx1"/>
                          </a:solidFill>
                          <a:latin typeface="Times New Roman" panose="02020603050405020304" pitchFamily="18" charset="0"/>
                          <a:cs typeface="Times New Roman" panose="02020603050405020304" pitchFamily="18" charset="0"/>
                        </a:rPr>
                        <a:t>1.3. Cuối vòng lặp, em sẽ nhận được dãy số với phần tử nhỏ nhất được đưa về vị trí đầu tiên. </a:t>
                      </a:r>
                    </a:p>
                    <a:p>
                      <a:pPr algn="just"/>
                      <a:r>
                        <a:rPr lang="en-US" sz="2400" b="0">
                          <a:solidFill>
                            <a:schemeClr val="tx1"/>
                          </a:solidFill>
                          <a:latin typeface="Times New Roman" panose="02020603050405020304" pitchFamily="18" charset="0"/>
                          <a:cs typeface="Times New Roman" panose="02020603050405020304" pitchFamily="18" charset="0"/>
                        </a:rPr>
                        <a:t>-B</a:t>
                      </a:r>
                      <a:r>
                        <a:rPr lang="vi-VN" sz="2400" b="0">
                          <a:solidFill>
                            <a:schemeClr val="tx1"/>
                          </a:solidFill>
                          <a:latin typeface="Times New Roman" panose="02020603050405020304" pitchFamily="18" charset="0"/>
                          <a:cs typeface="Times New Roman" panose="02020603050405020304" pitchFamily="18" charset="0"/>
                        </a:rPr>
                        <a:t>2. Với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thứ hai, em thực hiện một vòng lặp tương tự như trên. </a:t>
                      </a:r>
                    </a:p>
                    <a:p>
                      <a:pPr algn="just"/>
                      <a:r>
                        <a:rPr lang="vi-VN" sz="2400" b="0">
                          <a:solidFill>
                            <a:schemeClr val="tx1"/>
                          </a:solidFill>
                          <a:latin typeface="Times New Roman" panose="02020603050405020304" pitchFamily="18" charset="0"/>
                          <a:cs typeface="Times New Roman" panose="02020603050405020304" pitchFamily="18" charset="0"/>
                        </a:rPr>
                        <a:t>2.1.So sánh từng phần tử (kể từ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thứ ba đến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cuối cùng</a:t>
                      </a:r>
                      <a:r>
                        <a:rPr lang="en-US" sz="2400" b="0">
                          <a:solidFill>
                            <a:schemeClr val="tx1"/>
                          </a:solidFill>
                          <a:latin typeface="Times New Roman" panose="02020603050405020304" pitchFamily="18" charset="0"/>
                          <a:cs typeface="Times New Roman" panose="02020603050405020304" pitchFamily="18" charset="0"/>
                        </a:rPr>
                        <a:t>)</a:t>
                      </a:r>
                      <a:r>
                        <a:rPr lang="vi-VN" sz="2400" b="0">
                          <a:solidFill>
                            <a:schemeClr val="tx1"/>
                          </a:solidFill>
                          <a:latin typeface="Times New Roman" panose="02020603050405020304" pitchFamily="18" charset="0"/>
                          <a:cs typeface="Times New Roman" panose="02020603050405020304" pitchFamily="18" charset="0"/>
                        </a:rPr>
                        <a:t> với phần tử thứ hai. </a:t>
                      </a:r>
                    </a:p>
                    <a:p>
                      <a:pPr algn="just"/>
                      <a:r>
                        <a:rPr lang="vi-VN" sz="2400" b="0">
                          <a:solidFill>
                            <a:schemeClr val="tx1"/>
                          </a:solidFill>
                          <a:latin typeface="Times New Roman" panose="02020603050405020304" pitchFamily="18" charset="0"/>
                          <a:cs typeface="Times New Roman" panose="02020603050405020304" pitchFamily="18" charset="0"/>
                        </a:rPr>
                        <a:t>2.2. Nếu phần tử được xét nhỏ hơn phần tử </a:t>
                      </a:r>
                      <a:r>
                        <a:rPr lang="en-US" sz="2400" b="0">
                          <a:solidFill>
                            <a:schemeClr val="tx1"/>
                          </a:solidFill>
                          <a:latin typeface="Times New Roman" panose="02020603050405020304" pitchFamily="18" charset="0"/>
                          <a:cs typeface="Times New Roman" panose="02020603050405020304" pitchFamily="18" charset="0"/>
                        </a:rPr>
                        <a:t>tại vị trí </a:t>
                      </a:r>
                      <a:r>
                        <a:rPr lang="vi-VN" sz="2400" b="0">
                          <a:solidFill>
                            <a:schemeClr val="tx1"/>
                          </a:solidFill>
                          <a:latin typeface="Times New Roman" panose="02020603050405020304" pitchFamily="18" charset="0"/>
                          <a:cs typeface="Times New Roman" panose="02020603050405020304" pitchFamily="18" charset="0"/>
                        </a:rPr>
                        <a:t>thứ hai thì hoán đổi nó với phần tử </a:t>
                      </a:r>
                      <a:r>
                        <a:rPr lang="en-US" sz="2400" b="0">
                          <a:solidFill>
                            <a:schemeClr val="tx1"/>
                          </a:solidFill>
                          <a:latin typeface="Times New Roman" panose="02020603050405020304" pitchFamily="18" charset="0"/>
                          <a:cs typeface="Times New Roman" panose="02020603050405020304" pitchFamily="18" charset="0"/>
                        </a:rPr>
                        <a:t>tại vị trí </a:t>
                      </a:r>
                      <a:r>
                        <a:rPr lang="vi-VN" sz="2400" b="0">
                          <a:solidFill>
                            <a:schemeClr val="tx1"/>
                          </a:solidFill>
                          <a:latin typeface="Times New Roman" panose="02020603050405020304" pitchFamily="18" charset="0"/>
                          <a:cs typeface="Times New Roman" panose="02020603050405020304" pitchFamily="18" charset="0"/>
                        </a:rPr>
                        <a:t>thứ hai.</a:t>
                      </a:r>
                    </a:p>
                    <a:p>
                      <a:pPr algn="just"/>
                      <a:r>
                        <a:rPr lang="vi-VN" sz="2400" b="0">
                          <a:solidFill>
                            <a:schemeClr val="tx1"/>
                          </a:solidFill>
                          <a:latin typeface="Times New Roman" panose="02020603050405020304" pitchFamily="18" charset="0"/>
                          <a:cs typeface="Times New Roman" panose="02020603050405020304" pitchFamily="18" charset="0"/>
                        </a:rPr>
                        <a:t>2.3. Cuối vòng lặp, em sẽ nhận được dãy số với phần tử nhỏ thứ nhì được đưa về vị trí thứ hai. </a:t>
                      </a:r>
                    </a:p>
                    <a:p>
                      <a:pPr algn="just"/>
                      <a:r>
                        <a:rPr lang="vi-VN" sz="2400" b="0">
                          <a:solidFill>
                            <a:schemeClr val="tx1"/>
                          </a:solidFill>
                          <a:latin typeface="Times New Roman" panose="02020603050405020304" pitchFamily="18" charset="0"/>
                          <a:cs typeface="Times New Roman" panose="02020603050405020304" pitchFamily="18" charset="0"/>
                        </a:rPr>
                        <a:t>3. Tương tự như trên với các ph</a:t>
                      </a:r>
                      <a:r>
                        <a:rPr lang="en-US" sz="2400" b="0">
                          <a:solidFill>
                            <a:schemeClr val="tx1"/>
                          </a:solidFill>
                          <a:latin typeface="Times New Roman" panose="02020603050405020304" pitchFamily="18" charset="0"/>
                          <a:cs typeface="Times New Roman" panose="02020603050405020304" pitchFamily="18" charset="0"/>
                        </a:rPr>
                        <a:t>ầ</a:t>
                      </a:r>
                      <a:r>
                        <a:rPr lang="vi-VN" sz="2400" b="0">
                          <a:solidFill>
                            <a:schemeClr val="tx1"/>
                          </a:solidFill>
                          <a:latin typeface="Times New Roman" panose="02020603050405020304" pitchFamily="18" charset="0"/>
                          <a:cs typeface="Times New Roman" panose="02020603050405020304" pitchFamily="18" charset="0"/>
                        </a:rPr>
                        <a:t>n tử thứ ba, thứ tư,... đến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trước phần tử cuối cùng. </a:t>
                      </a:r>
                    </a:p>
                    <a:p>
                      <a:pPr algn="just"/>
                      <a:r>
                        <a:rPr lang="vi-VN" sz="2400" b="0">
                          <a:solidFill>
                            <a:schemeClr val="tx1"/>
                          </a:solidFill>
                          <a:latin typeface="Times New Roman" panose="02020603050405020304" pitchFamily="18" charset="0"/>
                          <a:cs typeface="Times New Roman" panose="02020603050405020304" pitchFamily="18" charset="0"/>
                        </a:rPr>
                        <a:t>4. Kết thúc, em sẽ nhận được dãy số đã được sắp xếp theo thứ tự từ nhỏ đến lớn.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2" name="Rectangle 1">
            <a:extLst>
              <a:ext uri="{FF2B5EF4-FFF2-40B4-BE49-F238E27FC236}">
                <a16:creationId xmlns:a16="http://schemas.microsoft.com/office/drawing/2014/main" id="{A35B4172-2F0A-798B-3918-FFF4B6ACA42F}"/>
              </a:ext>
            </a:extLst>
          </p:cNvPr>
          <p:cNvSpPr/>
          <p:nvPr/>
        </p:nvSpPr>
        <p:spPr>
          <a:xfrm>
            <a:off x="1676400" y="76200"/>
            <a:ext cx="10210800" cy="6629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71426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87006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Sắp xếp chọn</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414869716"/>
              </p:ext>
            </p:extLst>
          </p:nvPr>
        </p:nvGraphicFramePr>
        <p:xfrm>
          <a:off x="304800" y="2385840"/>
          <a:ext cx="11526416" cy="1607040"/>
        </p:xfrm>
        <a:graphic>
          <a:graphicData uri="http://schemas.openxmlformats.org/drawingml/2006/table">
            <a:tbl>
              <a:tblPr firstRow="1" bandRow="1">
                <a:tableStyleId>{F5AB1C69-6EDB-4FF4-983F-18BD219EF322}</a:tableStyleId>
              </a:tblPr>
              <a:tblGrid>
                <a:gridCol w="11526416">
                  <a:extLst>
                    <a:ext uri="{9D8B030D-6E8A-4147-A177-3AD203B41FA5}">
                      <a16:colId xmlns:a16="http://schemas.microsoft.com/office/drawing/2014/main" val="795175101"/>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thực hiện thuật toán sắp xếp chọn để sắp xếp 5 số sau đây theo thứ tự tăng dần</a:t>
                      </a:r>
                    </a:p>
                    <a:p>
                      <a:pPr algn="just"/>
                      <a:r>
                        <a:rPr lang="en-US" sz="3200" b="0">
                          <a:solidFill>
                            <a:schemeClr val="tx1"/>
                          </a:solidFill>
                          <a:latin typeface="Times New Roman" panose="02020603050405020304" pitchFamily="18" charset="0"/>
                          <a:cs typeface="Times New Roman" panose="02020603050405020304" pitchFamily="18" charset="0"/>
                        </a:rPr>
                        <a:t> </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61162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graphicFrame>
        <p:nvGraphicFramePr>
          <p:cNvPr id="6" name="Table 5">
            <a:extLst>
              <a:ext uri="{FF2B5EF4-FFF2-40B4-BE49-F238E27FC236}">
                <a16:creationId xmlns:a16="http://schemas.microsoft.com/office/drawing/2014/main" id="{3837AB2E-DCD1-81AA-7F1E-517397746BD1}"/>
              </a:ext>
            </a:extLst>
          </p:cNvPr>
          <p:cNvGraphicFramePr>
            <a:graphicFrameLocks noGrp="1"/>
          </p:cNvGraphicFramePr>
          <p:nvPr>
            <p:extLst>
              <p:ext uri="{D42A27DB-BD31-4B8C-83A1-F6EECF244321}">
                <p14:modId xmlns:p14="http://schemas.microsoft.com/office/powerpoint/2010/main" val="2955933369"/>
              </p:ext>
            </p:extLst>
          </p:nvPr>
        </p:nvGraphicFramePr>
        <p:xfrm>
          <a:off x="4309241" y="3189360"/>
          <a:ext cx="3892409" cy="579120"/>
        </p:xfrm>
        <a:graphic>
          <a:graphicData uri="http://schemas.openxmlformats.org/drawingml/2006/table">
            <a:tbl>
              <a:tblPr firstRow="1" bandRow="1">
                <a:tableStyleId>{F5AB1C69-6EDB-4FF4-983F-18BD219EF322}</a:tableStyleId>
              </a:tblPr>
              <a:tblGrid>
                <a:gridCol w="690880">
                  <a:extLst>
                    <a:ext uri="{9D8B030D-6E8A-4147-A177-3AD203B41FA5}">
                      <a16:colId xmlns:a16="http://schemas.microsoft.com/office/drawing/2014/main" val="1544400143"/>
                    </a:ext>
                  </a:extLst>
                </a:gridCol>
                <a:gridCol w="690880">
                  <a:extLst>
                    <a:ext uri="{9D8B030D-6E8A-4147-A177-3AD203B41FA5}">
                      <a16:colId xmlns:a16="http://schemas.microsoft.com/office/drawing/2014/main" val="1975643403"/>
                    </a:ext>
                  </a:extLst>
                </a:gridCol>
                <a:gridCol w="690880">
                  <a:extLst>
                    <a:ext uri="{9D8B030D-6E8A-4147-A177-3AD203B41FA5}">
                      <a16:colId xmlns:a16="http://schemas.microsoft.com/office/drawing/2014/main" val="937471342"/>
                    </a:ext>
                  </a:extLst>
                </a:gridCol>
                <a:gridCol w="690880">
                  <a:extLst>
                    <a:ext uri="{9D8B030D-6E8A-4147-A177-3AD203B41FA5}">
                      <a16:colId xmlns:a16="http://schemas.microsoft.com/office/drawing/2014/main" val="227997391"/>
                    </a:ext>
                  </a:extLst>
                </a:gridCol>
                <a:gridCol w="1128889">
                  <a:extLst>
                    <a:ext uri="{9D8B030D-6E8A-4147-A177-3AD203B41FA5}">
                      <a16:colId xmlns:a16="http://schemas.microsoft.com/office/drawing/2014/main" val="459430057"/>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286179"/>
                  </a:ext>
                </a:extLst>
              </a:tr>
            </a:tbl>
          </a:graphicData>
        </a:graphic>
      </p:graphicFrame>
    </p:spTree>
    <p:extLst>
      <p:ext uri="{BB962C8B-B14F-4D97-AF65-F5344CB8AC3E}">
        <p14:creationId xmlns:p14="http://schemas.microsoft.com/office/powerpoint/2010/main" val="2051645589"/>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đầu tiên, vòng lặp thứ nhất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023287059"/>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đầu vào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87151" y="3959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06896" y="3959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26641" y="391278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78496" y="3959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1</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06551" y="3959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1285717011"/>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hai</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hai</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199126791"/>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76641" y="38992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96386" y="38992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16131" y="385234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67986" y="38992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2</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96041" y="38992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607786587"/>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CD2CD-E975-D151-1021-A5A045761AE9}"/>
              </a:ext>
            </a:extLst>
          </p:cNvPr>
          <p:cNvSpPr txBox="1">
            <a:spLocks noChangeArrowheads="1"/>
          </p:cNvSpPr>
          <p:nvPr/>
        </p:nvSpPr>
        <p:spPr bwMode="auto">
          <a:xfrm>
            <a:off x="838200" y="914400"/>
            <a:ext cx="10002416" cy="677108"/>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KHỞI</a:t>
            </a:r>
            <a:r>
              <a:rPr kumimoji="0" lang="en-US" sz="44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ĐỘNG</a:t>
            </a:r>
            <a:endPar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5334000" cy="4876800"/>
          </a:xfrm>
          <a:prstGeom prst="rect">
            <a:avLst/>
          </a:prstGeom>
        </p:spPr>
      </p:pic>
    </p:spTree>
    <p:extLst>
      <p:ext uri="{BB962C8B-B14F-4D97-AF65-F5344CB8AC3E}">
        <p14:creationId xmlns:p14="http://schemas.microsoft.com/office/powerpoint/2010/main" val="3922356510"/>
      </p:ext>
    </p:extLst>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ba</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943039759"/>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57055" y="393003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76800" y="393003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596545" y="388313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48400" y="393003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185535" y="4506563"/>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52832" y="450553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596545" y="4473143"/>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271725" y="44889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3</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76455" y="393003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6976455" y="44889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3257446159"/>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4"/>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4"/>
                                        </p:tgtEl>
                                        <p:attrNameLst>
                                          <p:attrName>ppt_w</p:attrName>
                                        </p:attrNameLst>
                                      </p:cBhvr>
                                      <p:tavLst>
                                        <p:tav tm="0">
                                          <p:val>
                                            <p:strVal val="ppt_w"/>
                                          </p:val>
                                        </p:tav>
                                        <p:tav tm="100000">
                                          <p:val>
                                            <p:fltVal val="0"/>
                                          </p:val>
                                        </p:tav>
                                      </p:tavLst>
                                    </p:anim>
                                    <p:anim calcmode="lin" valueType="num">
                                      <p:cBhvr>
                                        <p:cTn id="71" dur="500"/>
                                        <p:tgtEl>
                                          <p:spTgt spid="4"/>
                                        </p:tgtEl>
                                        <p:attrNameLst>
                                          <p:attrName>ppt_h</p:attrName>
                                        </p:attrNameLst>
                                      </p:cBhvr>
                                      <p:tavLst>
                                        <p:tav tm="0">
                                          <p:val>
                                            <p:strVal val="ppt_h"/>
                                          </p:val>
                                        </p:tav>
                                        <p:tav tm="100000">
                                          <p:val>
                                            <p:fltVal val="0"/>
                                          </p:val>
                                        </p:tav>
                                      </p:tavLst>
                                    </p:anim>
                                    <p:animEffect transition="out" filter="fade">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5"/>
                                        </p:tgtEl>
                                        <p:attrNameLst>
                                          <p:attrName>ppt_w</p:attrName>
                                        </p:attrNameLst>
                                      </p:cBhvr>
                                      <p:tavLst>
                                        <p:tav tm="0">
                                          <p:val>
                                            <p:strVal val="ppt_w"/>
                                          </p:val>
                                        </p:tav>
                                        <p:tav tm="100000">
                                          <p:val>
                                            <p:fltVal val="0"/>
                                          </p:val>
                                        </p:tav>
                                      </p:tavLst>
                                    </p:anim>
                                    <p:anim calcmode="lin" valueType="num">
                                      <p:cBhvr>
                                        <p:cTn id="79" dur="500"/>
                                        <p:tgtEl>
                                          <p:spTgt spid="5"/>
                                        </p:tgtEl>
                                        <p:attrNameLst>
                                          <p:attrName>ppt_h</p:attrName>
                                        </p:attrNameLst>
                                      </p:cBhvr>
                                      <p:tavLst>
                                        <p:tav tm="0">
                                          <p:val>
                                            <p:strVal val="ppt_h"/>
                                          </p:val>
                                        </p:tav>
                                        <p:tav tm="100000">
                                          <p:val>
                                            <p:fltVal val="0"/>
                                          </p:val>
                                        </p:tav>
                                      </p:tavLst>
                                    </p:anim>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2" restart="whenNotActive" fill="hold" evtFilter="cancelBubble" nodeType="interactiveSeq">
                <p:stCondLst>
                  <p:cond evt="onClick" delay="0">
                    <p:tgtEl>
                      <p:spTgt spid="23"/>
                    </p:tgtEl>
                  </p:cond>
                </p:stCondLst>
                <p:endSync evt="end" delay="0">
                  <p:rtn val="all"/>
                </p:endSync>
                <p:childTnLst>
                  <p:par>
                    <p:cTn id="83" fill="hold">
                      <p:stCondLst>
                        <p:cond delay="0"/>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1"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tư</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tư</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904497273"/>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208172" y="39331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27917" y="39331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04855" y="39392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99517" y="39331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811042" y="2622638"/>
            <a:ext cx="3221737" cy="253491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4.</a:t>
            </a:r>
          </a:p>
          <a:p>
            <a:pPr lvl="0" algn="ctr" defTabSz="342900"/>
            <a:r>
              <a:rPr lang="en-US" sz="3200">
                <a:solidFill>
                  <a:srgbClr val="000000"/>
                </a:solidFill>
                <a:latin typeface="Times New Roman" panose="02020603050405020304" pitchFamily="18" charset="0"/>
                <a:cs typeface="Times New Roman" panose="02020603050405020304" pitchFamily="18" charset="0"/>
              </a:rPr>
              <a:t>Vì đã đến vị trí trước vị trí cuối cùng nên vòng lặp kết thúc.</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10400" y="39331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982200" y="4876800"/>
            <a:ext cx="1828800" cy="1837809"/>
          </a:xfrm>
          <a:prstGeom prst="rect">
            <a:avLst/>
          </a:prstGeom>
        </p:spPr>
      </p:pic>
    </p:spTree>
    <p:extLst>
      <p:ext uri="{BB962C8B-B14F-4D97-AF65-F5344CB8AC3E}">
        <p14:creationId xmlns:p14="http://schemas.microsoft.com/office/powerpoint/2010/main" val="4090880413"/>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96470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96150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 sắp xếp chọn</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962736207"/>
              </p:ext>
            </p:extLst>
          </p:nvPr>
        </p:nvGraphicFramePr>
        <p:xfrm>
          <a:off x="304800" y="2477280"/>
          <a:ext cx="11526416" cy="20947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Thế nào là thuật toán sắp xếp chọn?</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Thuật toán s</a:t>
                      </a:r>
                      <a:r>
                        <a:rPr lang="en-US" sz="3200" b="0">
                          <a:solidFill>
                            <a:schemeClr val="tx1"/>
                          </a:solidFill>
                          <a:latin typeface="Times New Roman" panose="02020603050405020304" pitchFamily="18" charset="0"/>
                          <a:cs typeface="Times New Roman" panose="02020603050405020304" pitchFamily="18" charset="0"/>
                        </a:rPr>
                        <a:t>ắp xếp chọn: xét từng vị trí từ đầu đến cuối dãy, so sánh trực tiếp phần tử ở vị trí được xét với những phần tử ở phía sau nó và hoán đổi nếu chúng chưa đúng thứ tự.</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sp>
        <p:nvSpPr>
          <p:cNvPr id="2" name="Rectangle 1">
            <a:extLst>
              <a:ext uri="{FF2B5EF4-FFF2-40B4-BE49-F238E27FC236}">
                <a16:creationId xmlns:a16="http://schemas.microsoft.com/office/drawing/2014/main" id="{A35B4172-2F0A-798B-3918-FFF4B6ACA42F}"/>
              </a:ext>
            </a:extLst>
          </p:cNvPr>
          <p:cNvSpPr/>
          <p:nvPr/>
        </p:nvSpPr>
        <p:spPr>
          <a:xfrm>
            <a:off x="4419599" y="2514600"/>
            <a:ext cx="7315201"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pic>
        <p:nvPicPr>
          <p:cNvPr id="3" name="图片 1">
            <a:extLst>
              <a:ext uri="{FF2B5EF4-FFF2-40B4-BE49-F238E27FC236}">
                <a16:creationId xmlns:a16="http://schemas.microsoft.com/office/drawing/2014/main" id="{141A4889-7024-327D-6600-B11C722EC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21769" y="4678344"/>
            <a:ext cx="1828800" cy="1837809"/>
          </a:xfrm>
          <a:prstGeom prst="rect">
            <a:avLst/>
          </a:prstGeom>
        </p:spPr>
      </p:pic>
      <p:pic>
        <p:nvPicPr>
          <p:cNvPr id="6" name="Picture 5" descr="A picture containing text">
            <a:extLst>
              <a:ext uri="{FF2B5EF4-FFF2-40B4-BE49-F238E27FC236}">
                <a16:creationId xmlns:a16="http://schemas.microsoft.com/office/drawing/2014/main" id="{61373139-F4C7-F41A-0AD6-DFF411A6A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7614" y="4800600"/>
            <a:ext cx="2255833" cy="1736574"/>
          </a:xfrm>
          <a:prstGeom prst="rect">
            <a:avLst/>
          </a:prstGeom>
        </p:spPr>
      </p:pic>
      <p:pic>
        <p:nvPicPr>
          <p:cNvPr id="7" name="Picture 6">
            <a:extLst>
              <a:ext uri="{FF2B5EF4-FFF2-40B4-BE49-F238E27FC236}">
                <a16:creationId xmlns:a16="http://schemas.microsoft.com/office/drawing/2014/main" id="{C896D482-FD07-9D67-F90A-BD7C9B5033AB}"/>
              </a:ext>
            </a:extLst>
          </p:cNvPr>
          <p:cNvPicPr>
            <a:picLocks noChangeAspect="1"/>
          </p:cNvPicPr>
          <p:nvPr/>
        </p:nvPicPr>
        <p:blipFill rotWithShape="1">
          <a:blip r:embed="rId5"/>
          <a:srcRect l="27500" t="11092" r="3750" b="5534"/>
          <a:stretch/>
        </p:blipFill>
        <p:spPr>
          <a:xfrm>
            <a:off x="3810000" y="4624735"/>
            <a:ext cx="5029200" cy="2094720"/>
          </a:xfrm>
          <a:prstGeom prst="rect">
            <a:avLst/>
          </a:prstGeom>
        </p:spPr>
      </p:pic>
    </p:spTree>
    <p:extLst>
      <p:ext uri="{BB962C8B-B14F-4D97-AF65-F5344CB8AC3E}">
        <p14:creationId xmlns:p14="http://schemas.microsoft.com/office/powerpoint/2010/main" val="23431503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416447"/>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đầu tiên, vòng lặp thứ nhất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564170" y="1295400"/>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nổi bọt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nvPr>
        </p:nvGraphicFramePr>
        <p:xfrm>
          <a:off x="2209800" y="3103239"/>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đầu vào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87151" y="439418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06896" y="439418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26641" y="434727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78496" y="439418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215631" y="497071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82928" y="4969684"/>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626641" y="49372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301821" y="49530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FC3621F-37F2-7BA5-511A-E780FA871F25}"/>
              </a:ext>
            </a:extLst>
          </p:cNvPr>
          <p:cNvSpPr/>
          <p:nvPr/>
        </p:nvSpPr>
        <p:spPr>
          <a:xfrm>
            <a:off x="4244200" y="5527304"/>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301C93E9-B5F1-BEEC-8467-995E205D8E01}"/>
              </a:ext>
            </a:extLst>
          </p:cNvPr>
          <p:cNvSpPr/>
          <p:nvPr/>
        </p:nvSpPr>
        <p:spPr>
          <a:xfrm>
            <a:off x="4906896" y="554518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A67E68C5-B0DA-983A-92E1-63C8629C305A}"/>
              </a:ext>
            </a:extLst>
          </p:cNvPr>
          <p:cNvSpPr/>
          <p:nvPr/>
        </p:nvSpPr>
        <p:spPr>
          <a:xfrm>
            <a:off x="5593678" y="5527304"/>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55942FE7-439F-F725-D199-F80C5627BBCE}"/>
              </a:ext>
            </a:extLst>
          </p:cNvPr>
          <p:cNvSpPr/>
          <p:nvPr/>
        </p:nvSpPr>
        <p:spPr>
          <a:xfrm>
            <a:off x="6309704" y="5527304"/>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701890"/>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1</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06551" y="439418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7006551" y="49530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BDE8A168-4809-983C-712C-99E687AB850A}"/>
              </a:ext>
            </a:extLst>
          </p:cNvPr>
          <p:cNvSpPr/>
          <p:nvPr/>
        </p:nvSpPr>
        <p:spPr>
          <a:xfrm>
            <a:off x="6972400" y="554518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710624"/>
            <a:ext cx="1828800" cy="1837809"/>
          </a:xfrm>
          <a:prstGeom prst="rect">
            <a:avLst/>
          </a:prstGeom>
        </p:spPr>
      </p:pic>
    </p:spTree>
    <p:extLst>
      <p:ext uri="{BB962C8B-B14F-4D97-AF65-F5344CB8AC3E}">
        <p14:creationId xmlns:p14="http://schemas.microsoft.com/office/powerpoint/2010/main" val="4154482328"/>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9"/>
                                        </p:tgtEl>
                                        <p:attrNameLst>
                                          <p:attrName>ppt_w</p:attrName>
                                        </p:attrNameLst>
                                      </p:cBhvr>
                                      <p:tavLst>
                                        <p:tav tm="0">
                                          <p:val>
                                            <p:strVal val="ppt_w"/>
                                          </p:val>
                                        </p:tav>
                                        <p:tav tm="100000">
                                          <p:val>
                                            <p:fltVal val="0"/>
                                          </p:val>
                                        </p:tav>
                                      </p:tavLst>
                                    </p:anim>
                                    <p:anim calcmode="lin" valueType="num">
                                      <p:cBhvr>
                                        <p:cTn id="87" dur="500"/>
                                        <p:tgtEl>
                                          <p:spTgt spid="19"/>
                                        </p:tgtEl>
                                        <p:attrNameLst>
                                          <p:attrName>ppt_h</p:attrName>
                                        </p:attrNameLst>
                                      </p:cBhvr>
                                      <p:tavLst>
                                        <p:tav tm="0">
                                          <p:val>
                                            <p:strVal val="ppt_h"/>
                                          </p:val>
                                        </p:tav>
                                        <p:tav tm="100000">
                                          <p:val>
                                            <p:fltVal val="0"/>
                                          </p:val>
                                        </p:tav>
                                      </p:tavLst>
                                    </p:anim>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20"/>
                                        </p:tgtEl>
                                        <p:attrNameLst>
                                          <p:attrName>ppt_w</p:attrName>
                                        </p:attrNameLst>
                                      </p:cBhvr>
                                      <p:tavLst>
                                        <p:tav tm="0">
                                          <p:val>
                                            <p:strVal val="ppt_w"/>
                                          </p:val>
                                        </p:tav>
                                        <p:tav tm="100000">
                                          <p:val>
                                            <p:fltVal val="0"/>
                                          </p:val>
                                        </p:tav>
                                      </p:tavLst>
                                    </p:anim>
                                    <p:anim calcmode="lin" valueType="num">
                                      <p:cBhvr>
                                        <p:cTn id="95" dur="500"/>
                                        <p:tgtEl>
                                          <p:spTgt spid="20"/>
                                        </p:tgtEl>
                                        <p:attrNameLst>
                                          <p:attrName>ppt_h</p:attrName>
                                        </p:attrNameLst>
                                      </p:cBhvr>
                                      <p:tavLst>
                                        <p:tav tm="0">
                                          <p:val>
                                            <p:strVal val="ppt_h"/>
                                          </p:val>
                                        </p:tav>
                                        <p:tav tm="100000">
                                          <p:val>
                                            <p:fltVal val="0"/>
                                          </p:val>
                                        </p:tav>
                                      </p:tavLst>
                                    </p:anim>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4"/>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4"/>
                                        </p:tgtEl>
                                        <p:attrNameLst>
                                          <p:attrName>ppt_w</p:attrName>
                                        </p:attrNameLst>
                                      </p:cBhvr>
                                      <p:tavLst>
                                        <p:tav tm="0">
                                          <p:val>
                                            <p:strVal val="ppt_w"/>
                                          </p:val>
                                        </p:tav>
                                        <p:tav tm="100000">
                                          <p:val>
                                            <p:fltVal val="0"/>
                                          </p:val>
                                        </p:tav>
                                      </p:tavLst>
                                    </p:anim>
                                    <p:anim calcmode="lin" valueType="num">
                                      <p:cBhvr>
                                        <p:cTn id="103" dur="500"/>
                                        <p:tgtEl>
                                          <p:spTgt spid="4"/>
                                        </p:tgtEl>
                                        <p:attrNameLst>
                                          <p:attrName>ppt_h</p:attrName>
                                        </p:attrNameLst>
                                      </p:cBhvr>
                                      <p:tavLst>
                                        <p:tav tm="0">
                                          <p:val>
                                            <p:strVal val="ppt_h"/>
                                          </p:val>
                                        </p:tav>
                                        <p:tav tm="100000">
                                          <p:val>
                                            <p:fltVal val="0"/>
                                          </p:val>
                                        </p:tav>
                                      </p:tavLst>
                                    </p:anim>
                                    <p:animEffect transition="out" filter="fade">
                                      <p:cBhvr>
                                        <p:cTn id="104" dur="500"/>
                                        <p:tgtEl>
                                          <p:spTgt spid="4"/>
                                        </p:tgtEl>
                                      </p:cBhvr>
                                    </p:animEffect>
                                    <p:set>
                                      <p:cBhvr>
                                        <p:cTn id="10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6" restart="whenNotActive" fill="hold" evtFilter="cancelBubble" nodeType="interactiveSeq">
                <p:stCondLst>
                  <p:cond evt="onClick" delay="0">
                    <p:tgtEl>
                      <p:spTgt spid="5"/>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32" fill="hold" grpId="0" nodeType="clickEffect">
                                  <p:stCondLst>
                                    <p:cond delay="0"/>
                                  </p:stCondLst>
                                  <p:childTnLst>
                                    <p:anim calcmode="lin" valueType="num">
                                      <p:cBhvr>
                                        <p:cTn id="110" dur="500"/>
                                        <p:tgtEl>
                                          <p:spTgt spid="5"/>
                                        </p:tgtEl>
                                        <p:attrNameLst>
                                          <p:attrName>ppt_w</p:attrName>
                                        </p:attrNameLst>
                                      </p:cBhvr>
                                      <p:tavLst>
                                        <p:tav tm="0">
                                          <p:val>
                                            <p:strVal val="ppt_w"/>
                                          </p:val>
                                        </p:tav>
                                        <p:tav tm="100000">
                                          <p:val>
                                            <p:fltVal val="0"/>
                                          </p:val>
                                        </p:tav>
                                      </p:tavLst>
                                    </p:anim>
                                    <p:anim calcmode="lin" valueType="num">
                                      <p:cBhvr>
                                        <p:cTn id="111" dur="500"/>
                                        <p:tgtEl>
                                          <p:spTgt spid="5"/>
                                        </p:tgtEl>
                                        <p:attrNameLst>
                                          <p:attrName>ppt_h</p:attrName>
                                        </p:attrNameLst>
                                      </p:cBhvr>
                                      <p:tavLst>
                                        <p:tav tm="0">
                                          <p:val>
                                            <p:strVal val="ppt_h"/>
                                          </p:val>
                                        </p:tav>
                                        <p:tav tm="100000">
                                          <p:val>
                                            <p:fltVal val="0"/>
                                          </p:val>
                                        </p:tav>
                                      </p:tavLst>
                                    </p:anim>
                                    <p:animEffect transition="out" filter="fade">
                                      <p:cBhvr>
                                        <p:cTn id="112" dur="500"/>
                                        <p:tgtEl>
                                          <p:spTgt spid="5"/>
                                        </p:tgtEl>
                                      </p:cBhvr>
                                    </p:animEffect>
                                    <p:set>
                                      <p:cBhvr>
                                        <p:cTn id="1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22"/>
                                        </p:tgtEl>
                                        <p:attrNameLst>
                                          <p:attrName>ppt_w</p:attrName>
                                        </p:attrNameLst>
                                      </p:cBhvr>
                                      <p:tavLst>
                                        <p:tav tm="0">
                                          <p:val>
                                            <p:strVal val="ppt_w"/>
                                          </p:val>
                                        </p:tav>
                                        <p:tav tm="100000">
                                          <p:val>
                                            <p:fltVal val="0"/>
                                          </p:val>
                                        </p:tav>
                                      </p:tavLst>
                                    </p:anim>
                                    <p:anim calcmode="lin" valueType="num">
                                      <p:cBhvr>
                                        <p:cTn id="119" dur="500"/>
                                        <p:tgtEl>
                                          <p:spTgt spid="22"/>
                                        </p:tgtEl>
                                        <p:attrNameLst>
                                          <p:attrName>ppt_h</p:attrName>
                                        </p:attrNameLst>
                                      </p:cBhvr>
                                      <p:tavLst>
                                        <p:tav tm="0">
                                          <p:val>
                                            <p:strVal val="ppt_h"/>
                                          </p:val>
                                        </p:tav>
                                        <p:tav tm="100000">
                                          <p:val>
                                            <p:fltVal val="0"/>
                                          </p:val>
                                        </p:tav>
                                      </p:tavLst>
                                    </p:anim>
                                    <p:animEffect transition="out" filter="fade">
                                      <p:cBhvr>
                                        <p:cTn id="120" dur="500"/>
                                        <p:tgtEl>
                                          <p:spTgt spid="22"/>
                                        </p:tgtEl>
                                      </p:cBhvr>
                                    </p:animEffect>
                                    <p:set>
                                      <p:cBhvr>
                                        <p:cTn id="1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2" restart="whenNotActive" fill="hold" evtFilter="cancelBubble" nodeType="interactiveSeq">
                <p:stCondLst>
                  <p:cond evt="onClick" delay="0">
                    <p:tgtEl>
                      <p:spTgt spid="23"/>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left)">
                                      <p:cBhvr>
                                        <p:cTn id="12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 grpId="0" animBg="1"/>
      <p:bldP spid="5"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hai</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hai</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629860" y="1319759"/>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nổi bọt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216055" y="43310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35800" y="43310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55545" y="428409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307400" y="43310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77131"/>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2</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10400" y="43310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85865"/>
            <a:ext cx="1828800" cy="1837809"/>
          </a:xfrm>
          <a:prstGeom prst="rect">
            <a:avLst/>
          </a:prstGeom>
        </p:spPr>
      </p:pic>
    </p:spTree>
    <p:extLst>
      <p:ext uri="{BB962C8B-B14F-4D97-AF65-F5344CB8AC3E}">
        <p14:creationId xmlns:p14="http://schemas.microsoft.com/office/powerpoint/2010/main" val="767322619"/>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ba</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629860" y="1319759"/>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nổi bọt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77131"/>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3</a:t>
            </a:r>
            <a:endParaRPr lang="vi-VN" sz="3200">
              <a:solidFill>
                <a:srgbClr val="000000"/>
              </a:solidFill>
              <a:latin typeface="Times New Roman" panose="02020603050405020304" pitchFamily="18" charset="0"/>
              <a:cs typeface="Times New Roman" panose="02020603050405020304" pitchFamily="18" charset="0"/>
            </a:endParaRP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85865"/>
            <a:ext cx="1828800" cy="1837809"/>
          </a:xfrm>
          <a:prstGeom prst="rect">
            <a:avLst/>
          </a:prstGeom>
        </p:spPr>
      </p:pic>
    </p:spTree>
    <p:extLst>
      <p:ext uri="{BB962C8B-B14F-4D97-AF65-F5344CB8AC3E}">
        <p14:creationId xmlns:p14="http://schemas.microsoft.com/office/powerpoint/2010/main" val="835536994"/>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tư</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tư</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629860" y="1319759"/>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nổi bọt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8088027" y="3091368"/>
            <a:ext cx="3221737" cy="253491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4. Vì đã đến vị trí trước vị trí cuối cùng nên kết thúc vòng lặp.</a:t>
            </a:r>
            <a:endParaRPr lang="vi-VN" sz="3200">
              <a:solidFill>
                <a:srgbClr val="000000"/>
              </a:solidFill>
              <a:latin typeface="Times New Roman" panose="02020603050405020304" pitchFamily="18" charset="0"/>
              <a:cs typeface="Times New Roman" panose="02020603050405020304" pitchFamily="18" charset="0"/>
            </a:endParaRP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10395364" y="5020191"/>
            <a:ext cx="1828800" cy="1837809"/>
          </a:xfrm>
          <a:prstGeom prst="rect">
            <a:avLst/>
          </a:prstGeom>
        </p:spPr>
      </p:pic>
    </p:spTree>
    <p:extLst>
      <p:ext uri="{BB962C8B-B14F-4D97-AF65-F5344CB8AC3E}">
        <p14:creationId xmlns:p14="http://schemas.microsoft.com/office/powerpoint/2010/main" val="4037765580"/>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22826"/>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đầu tiên</a:t>
            </a:r>
            <a:r>
              <a:rPr lang="vi-VN" sz="3200">
                <a:solidFill>
                  <a:srgbClr val="000000"/>
                </a:solidFill>
                <a:latin typeface="Times New Roman" panose="02020603050405020304" pitchFamily="18" charset="0"/>
                <a:cs typeface="Times New Roman" panose="02020603050405020304" pitchFamily="18" charset="0"/>
              </a:rPr>
              <a:t>, vòng lặp thứ</a:t>
            </a:r>
            <a:r>
              <a:rPr lang="en-US" sz="3200">
                <a:solidFill>
                  <a:srgbClr val="000000"/>
                </a:solidFill>
                <a:latin typeface="Times New Roman" panose="02020603050405020304" pitchFamily="18" charset="0"/>
                <a:cs typeface="Times New Roman" panose="02020603050405020304" pitchFamily="18" charset="0"/>
              </a:rPr>
              <a:t> nhất</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04816" y="1295400"/>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chọn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nvPr>
        </p:nvGraphicFramePr>
        <p:xfrm>
          <a:off x="2209800" y="3009618"/>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đầu vào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57055" y="425973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76800" y="425973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596545" y="421282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48400" y="425973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185535" y="483626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52832" y="483523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596545" y="480284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271725" y="481860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08269"/>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1</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76455" y="425973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6976455" y="481860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17003"/>
            <a:ext cx="1828800" cy="1837809"/>
          </a:xfrm>
          <a:prstGeom prst="rect">
            <a:avLst/>
          </a:prstGeom>
        </p:spPr>
      </p:pic>
    </p:spTree>
    <p:extLst>
      <p:ext uri="{BB962C8B-B14F-4D97-AF65-F5344CB8AC3E}">
        <p14:creationId xmlns:p14="http://schemas.microsoft.com/office/powerpoint/2010/main" val="2444182276"/>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4"/>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4"/>
                                        </p:tgtEl>
                                        <p:attrNameLst>
                                          <p:attrName>ppt_w</p:attrName>
                                        </p:attrNameLst>
                                      </p:cBhvr>
                                      <p:tavLst>
                                        <p:tav tm="0">
                                          <p:val>
                                            <p:strVal val="ppt_w"/>
                                          </p:val>
                                        </p:tav>
                                        <p:tav tm="100000">
                                          <p:val>
                                            <p:fltVal val="0"/>
                                          </p:val>
                                        </p:tav>
                                      </p:tavLst>
                                    </p:anim>
                                    <p:anim calcmode="lin" valueType="num">
                                      <p:cBhvr>
                                        <p:cTn id="71" dur="500"/>
                                        <p:tgtEl>
                                          <p:spTgt spid="4"/>
                                        </p:tgtEl>
                                        <p:attrNameLst>
                                          <p:attrName>ppt_h</p:attrName>
                                        </p:attrNameLst>
                                      </p:cBhvr>
                                      <p:tavLst>
                                        <p:tav tm="0">
                                          <p:val>
                                            <p:strVal val="ppt_h"/>
                                          </p:val>
                                        </p:tav>
                                        <p:tav tm="100000">
                                          <p:val>
                                            <p:fltVal val="0"/>
                                          </p:val>
                                        </p:tav>
                                      </p:tavLst>
                                    </p:anim>
                                    <p:animEffect transition="out" filter="fade">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5"/>
                                        </p:tgtEl>
                                        <p:attrNameLst>
                                          <p:attrName>ppt_w</p:attrName>
                                        </p:attrNameLst>
                                      </p:cBhvr>
                                      <p:tavLst>
                                        <p:tav tm="0">
                                          <p:val>
                                            <p:strVal val="ppt_w"/>
                                          </p:val>
                                        </p:tav>
                                        <p:tav tm="100000">
                                          <p:val>
                                            <p:fltVal val="0"/>
                                          </p:val>
                                        </p:tav>
                                      </p:tavLst>
                                    </p:anim>
                                    <p:anim calcmode="lin" valueType="num">
                                      <p:cBhvr>
                                        <p:cTn id="79" dur="500"/>
                                        <p:tgtEl>
                                          <p:spTgt spid="5"/>
                                        </p:tgtEl>
                                        <p:attrNameLst>
                                          <p:attrName>ppt_h</p:attrName>
                                        </p:attrNameLst>
                                      </p:cBhvr>
                                      <p:tavLst>
                                        <p:tav tm="0">
                                          <p:val>
                                            <p:strVal val="ppt_h"/>
                                          </p:val>
                                        </p:tav>
                                        <p:tav tm="100000">
                                          <p:val>
                                            <p:fltVal val="0"/>
                                          </p:val>
                                        </p:tav>
                                      </p:tavLst>
                                    </p:anim>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2" restart="whenNotActive" fill="hold" evtFilter="cancelBubble" nodeType="interactiveSeq">
                <p:stCondLst>
                  <p:cond evt="onClick" delay="0">
                    <p:tgtEl>
                      <p:spTgt spid="23"/>
                    </p:tgtEl>
                  </p:cond>
                </p:stCondLst>
                <p:endSync evt="end" delay="0">
                  <p:rtn val="all"/>
                </p:endSync>
                <p:childTnLst>
                  <p:par>
                    <p:cTn id="83" fill="hold">
                      <p:stCondLst>
                        <p:cond delay="0"/>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1"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hai</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hai</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564170" y="1285157"/>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chọn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87390" y="436198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07135" y="436198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26880" y="431508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78735" y="436198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77131"/>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2</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06790" y="436198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85865"/>
            <a:ext cx="1828800" cy="1837809"/>
          </a:xfrm>
          <a:prstGeom prst="rect">
            <a:avLst/>
          </a:prstGeom>
        </p:spPr>
      </p:pic>
    </p:spTree>
    <p:extLst>
      <p:ext uri="{BB962C8B-B14F-4D97-AF65-F5344CB8AC3E}">
        <p14:creationId xmlns:p14="http://schemas.microsoft.com/office/powerpoint/2010/main" val="2841764000"/>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ba</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551032" y="1345980"/>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chọn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81580" y="43286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01325" y="43286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21070" y="4281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72925" y="43286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77131"/>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3</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00980" y="43286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85865"/>
            <a:ext cx="1828800" cy="1837809"/>
          </a:xfrm>
          <a:prstGeom prst="rect">
            <a:avLst/>
          </a:prstGeom>
        </p:spPr>
      </p:pic>
    </p:spTree>
    <p:extLst>
      <p:ext uri="{BB962C8B-B14F-4D97-AF65-F5344CB8AC3E}">
        <p14:creationId xmlns:p14="http://schemas.microsoft.com/office/powerpoint/2010/main" val="571790455"/>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CD2CD-E975-D151-1021-A5A045761AE9}"/>
              </a:ext>
            </a:extLst>
          </p:cNvPr>
          <p:cNvSpPr txBox="1">
            <a:spLocks noChangeArrowheads="1"/>
          </p:cNvSpPr>
          <p:nvPr/>
        </p:nvSpPr>
        <p:spPr bwMode="auto">
          <a:xfrm>
            <a:off x="838200" y="914400"/>
            <a:ext cx="10002416" cy="677108"/>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KHỞI</a:t>
            </a:r>
            <a:r>
              <a:rPr kumimoji="0" lang="en-US" sz="44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ĐỘNG</a:t>
            </a:r>
            <a:endPar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05000"/>
            <a:ext cx="11277600" cy="4800600"/>
          </a:xfrm>
          <a:prstGeom prst="rect">
            <a:avLst/>
          </a:prstGeom>
        </p:spPr>
      </p:pic>
    </p:spTree>
    <p:extLst>
      <p:ext uri="{BB962C8B-B14F-4D97-AF65-F5344CB8AC3E}">
        <p14:creationId xmlns:p14="http://schemas.microsoft.com/office/powerpoint/2010/main" val="3640683087"/>
      </p:ext>
    </p:extLst>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31181"/>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tư</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tư</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564170" y="1216767"/>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chọn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nvPr>
        </p:nvGraphicFramePr>
        <p:xfrm>
          <a:off x="2209800" y="3017973"/>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025856"/>
            <a:ext cx="3221737" cy="253491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vi-VN" sz="3200">
                <a:solidFill>
                  <a:srgbClr val="000000"/>
                </a:solidFill>
                <a:latin typeface="Times New Roman" panose="02020603050405020304" pitchFamily="18" charset="0"/>
                <a:cs typeface="Times New Roman" panose="02020603050405020304" pitchFamily="18" charset="0"/>
              </a:rPr>
              <a:t>Kết thúc vòng 4. Vì đã đến vị trí trước vị trí cuối cùng nên kết thúc vòng lặp.</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760" r="8347"/>
          <a:stretch>
            <a:fillRect/>
          </a:stretch>
        </p:blipFill>
        <p:spPr>
          <a:xfrm>
            <a:off x="10408501" y="5181600"/>
            <a:ext cx="1652436" cy="1660576"/>
          </a:xfrm>
          <a:prstGeom prst="rect">
            <a:avLst/>
          </a:prstGeom>
        </p:spPr>
      </p:pic>
    </p:spTree>
    <p:extLst>
      <p:ext uri="{BB962C8B-B14F-4D97-AF65-F5344CB8AC3E}">
        <p14:creationId xmlns:p14="http://schemas.microsoft.com/office/powerpoint/2010/main" val="497573358"/>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092169"/>
            <a:ext cx="5410200" cy="1384935"/>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3.</a:t>
            </a:r>
            <a:r>
              <a:rPr lang="vi-VN" sz="3200" b="1">
                <a:solidFill>
                  <a:srgbClr val="FF0000"/>
                </a:solidFill>
                <a:latin typeface="Times New Roman" panose="02020603050405020304" pitchFamily="18" charset="0"/>
                <a:cs typeface="Times New Roman" panose="02020603050405020304" pitchFamily="18" charset="0"/>
              </a:rPr>
              <a:t> Chia bài toán thành những bài toán nhỏ hơn.</a:t>
            </a: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2840594136"/>
      </p:ext>
    </p:extLst>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57200" y="685800"/>
            <a:ext cx="11353800" cy="60743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000">
                <a:solidFill>
                  <a:srgbClr val="000000"/>
                </a:solidFill>
                <a:latin typeface="Times New Roman" panose="02020603050405020304" pitchFamily="18" charset="0"/>
                <a:cs typeface="Times New Roman" panose="02020603050405020304" pitchFamily="18" charset="0"/>
              </a:rPr>
              <a:t>*</a:t>
            </a:r>
            <a:r>
              <a:rPr lang="vi-VN" sz="3000">
                <a:solidFill>
                  <a:srgbClr val="000000"/>
                </a:solidFill>
                <a:latin typeface="Times New Roman" panose="02020603050405020304" pitchFamily="18" charset="0"/>
                <a:cs typeface="Times New Roman" panose="02020603050405020304" pitchFamily="18" charset="0"/>
              </a:rPr>
              <a:t>Trong quá trình thực hiện cả hai thuật toán sắp xếp nổi bọt và sắp xếp chọn, ta đều thấy xuất hiện nhiều lần thuật toán đơn giản hơn: hoán đổi giá trị hai phần tử. Như vậy, bài toán sắp xếp đã được giải quyết dựa trên lời giải của bài toán nhỏ hơn là bài toán hoán đổi giá trị. </a:t>
            </a:r>
          </a:p>
          <a:p>
            <a:pPr lvl="0" algn="just" defTabSz="342900"/>
            <a:r>
              <a:rPr lang="en-US" sz="3000">
                <a:solidFill>
                  <a:srgbClr val="000000"/>
                </a:solidFill>
                <a:latin typeface="Times New Roman" panose="02020603050405020304" pitchFamily="18" charset="0"/>
                <a:cs typeface="Times New Roman" panose="02020603050405020304" pitchFamily="18" charset="0"/>
              </a:rPr>
              <a:t>-</a:t>
            </a:r>
            <a:r>
              <a:rPr lang="vi-VN" sz="3000">
                <a:solidFill>
                  <a:srgbClr val="000000"/>
                </a:solidFill>
                <a:latin typeface="Times New Roman" panose="02020603050405020304" pitchFamily="18" charset="0"/>
                <a:cs typeface="Times New Roman" panose="02020603050405020304" pitchFamily="18" charset="0"/>
              </a:rPr>
              <a:t>Xem xét thuật toán tìm kiếm nhị phân ở bài học trước, ta cũng nhận thấy thuật toán tìm kiếm nhị phân thực hiện chia bài toán thành những bài toán nhỏ hơn. Trong đó, bài toán nhỏ hơn là một phần của bài toán ban đầu. Cụ thể, ở mỗi lần lặp, thuật toán tìm kiếm nhị phân đã thu hẹp vùng tìm kiếm chỉ còn một nửa. </a:t>
            </a:r>
          </a:p>
          <a:p>
            <a:pPr lvl="0" algn="just" defTabSz="342900"/>
            <a:r>
              <a:rPr lang="en-US" sz="3000">
                <a:solidFill>
                  <a:srgbClr val="000000"/>
                </a:solidFill>
                <a:latin typeface="Times New Roman" panose="02020603050405020304" pitchFamily="18" charset="0"/>
                <a:cs typeface="Times New Roman" panose="02020603050405020304" pitchFamily="18" charset="0"/>
              </a:rPr>
              <a:t>-</a:t>
            </a:r>
            <a:r>
              <a:rPr lang="vi-VN" sz="3000">
                <a:solidFill>
                  <a:srgbClr val="000000"/>
                </a:solidFill>
                <a:latin typeface="Times New Roman" panose="02020603050405020304" pitchFamily="18" charset="0"/>
                <a:cs typeface="Times New Roman" panose="02020603050405020304" pitchFamily="18" charset="0"/>
              </a:rPr>
              <a:t>Một cách khái quát, để giải quyết một bài toán, chúng ta đã dựa trên lời giải của bài toán nhỏ hơn. Việc chia một bài toán thành những bài toán nhỏ hơn giúp việc giải bài toán đó dễ dàng hơn, đồng thời việc mô tả thuật toán d</a:t>
            </a:r>
            <a:r>
              <a:rPr lang="en-US" sz="3000">
                <a:solidFill>
                  <a:srgbClr val="000000"/>
                </a:solidFill>
                <a:latin typeface="Times New Roman" panose="02020603050405020304" pitchFamily="18" charset="0"/>
                <a:cs typeface="Times New Roman" panose="02020603050405020304" pitchFamily="18" charset="0"/>
              </a:rPr>
              <a:t>ễ</a:t>
            </a:r>
            <a:r>
              <a:rPr lang="vi-VN" sz="3000">
                <a:solidFill>
                  <a:srgbClr val="000000"/>
                </a:solidFill>
                <a:latin typeface="Times New Roman" panose="02020603050405020304" pitchFamily="18" charset="0"/>
                <a:cs typeface="Times New Roman" panose="02020603050405020304" pitchFamily="18" charset="0"/>
              </a:rPr>
              <a:t> hiểu và dễ thực hiện hơn.</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0" y="0"/>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741513" y="88171"/>
            <a:ext cx="91642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Chia bài toán thành những bài toán nhỏ hơn.</a:t>
            </a:r>
          </a:p>
        </p:txBody>
      </p:sp>
    </p:spTree>
    <p:extLst>
      <p:ext uri="{BB962C8B-B14F-4D97-AF65-F5344CB8AC3E}">
        <p14:creationId xmlns:p14="http://schemas.microsoft.com/office/powerpoint/2010/main" val="1785309588"/>
      </p:ext>
    </p:extLst>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87006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Chia bài toán thành những bài toán nhỏ hơn</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765426211"/>
              </p:ext>
            </p:extLst>
          </p:nvPr>
        </p:nvGraphicFramePr>
        <p:xfrm>
          <a:off x="304800" y="2385840"/>
          <a:ext cx="11526416" cy="20947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cho biết ý nghĩa của việc chia bài toán thành những bài toán nhỏ hơn?</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0">
                          <a:solidFill>
                            <a:schemeClr val="tx1"/>
                          </a:solidFill>
                          <a:latin typeface="Times New Roman" panose="02020603050405020304" pitchFamily="18" charset="0"/>
                          <a:cs typeface="Times New Roman" panose="02020603050405020304" pitchFamily="18" charset="0"/>
                        </a:rPr>
                        <a:t>Ý nghĩa: Chia một </a:t>
                      </a:r>
                      <a:r>
                        <a:rPr lang="vi-VN" sz="3200" b="0">
                          <a:solidFill>
                            <a:schemeClr val="tx1"/>
                          </a:solidFill>
                          <a:latin typeface="Times New Roman" panose="02020603050405020304" pitchFamily="18" charset="0"/>
                          <a:cs typeface="Times New Roman" panose="02020603050405020304" pitchFamily="18" charset="0"/>
                        </a:rPr>
                        <a:t>bài toán </a:t>
                      </a:r>
                      <a:r>
                        <a:rPr lang="en-US" sz="3200" b="0">
                          <a:solidFill>
                            <a:schemeClr val="tx1"/>
                          </a:solidFill>
                          <a:latin typeface="Times New Roman" panose="02020603050405020304" pitchFamily="18" charset="0"/>
                          <a:cs typeface="Times New Roman" panose="02020603050405020304" pitchFamily="18" charset="0"/>
                        </a:rPr>
                        <a:t>thành những bài toán </a:t>
                      </a:r>
                      <a:r>
                        <a:rPr lang="vi-VN" sz="3200" b="0">
                          <a:solidFill>
                            <a:schemeClr val="tx1"/>
                          </a:solidFill>
                          <a:latin typeface="Times New Roman" panose="02020603050405020304" pitchFamily="18" charset="0"/>
                          <a:cs typeface="Times New Roman" panose="02020603050405020304" pitchFamily="18" charset="0"/>
                        </a:rPr>
                        <a:t>nhỏ hơn</a:t>
                      </a:r>
                      <a:r>
                        <a:rPr lang="en-US" sz="3200" b="0">
                          <a:solidFill>
                            <a:schemeClr val="tx1"/>
                          </a:solidFill>
                          <a:latin typeface="Times New Roman" panose="02020603050405020304" pitchFamily="18" charset="0"/>
                          <a:cs typeface="Times New Roman" panose="02020603050405020304" pitchFamily="18" charset="0"/>
                        </a:rPr>
                        <a:t> </a:t>
                      </a:r>
                      <a:r>
                        <a:rPr lang="vi-VN" sz="3200" b="0">
                          <a:solidFill>
                            <a:schemeClr val="tx1"/>
                          </a:solidFill>
                          <a:latin typeface="Times New Roman" panose="02020603050405020304" pitchFamily="18" charset="0"/>
                          <a:cs typeface="Times New Roman" panose="02020603050405020304" pitchFamily="18" charset="0"/>
                        </a:rPr>
                        <a:t>giúp thuật toán dễ hiểu và dễ thực hiện hơn.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Chia bài toán thành những bài toán nhỏ hơn.</a:t>
            </a:r>
          </a:p>
        </p:txBody>
      </p:sp>
      <p:sp>
        <p:nvSpPr>
          <p:cNvPr id="2" name="Rectangle 1">
            <a:extLst>
              <a:ext uri="{FF2B5EF4-FFF2-40B4-BE49-F238E27FC236}">
                <a16:creationId xmlns:a16="http://schemas.microsoft.com/office/drawing/2014/main" id="{A35B4172-2F0A-798B-3918-FFF4B6ACA42F}"/>
              </a:ext>
            </a:extLst>
          </p:cNvPr>
          <p:cNvSpPr/>
          <p:nvPr/>
        </p:nvSpPr>
        <p:spPr>
          <a:xfrm>
            <a:off x="4419599" y="2438400"/>
            <a:ext cx="7315201"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46130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Để thay đổi đầu vào của bài toán.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Để thay đổi yêu cầu đầu ra của bài toán.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bài toán d</a:t>
            </a:r>
            <a:r>
              <a:rPr lang="en-US" sz="3200">
                <a:solidFill>
                  <a:schemeClr val="tx1"/>
                </a:solidFill>
                <a:latin typeface="Times New Roman" panose="02020603050405020304" pitchFamily="18" charset="0"/>
                <a:cs typeface="Times New Roman" panose="02020603050405020304" pitchFamily="18" charset="0"/>
              </a:rPr>
              <a:t>ễ</a:t>
            </a:r>
            <a:r>
              <a:rPr lang="vi-VN" sz="3200">
                <a:solidFill>
                  <a:schemeClr val="tx1"/>
                </a:solidFill>
                <a:latin typeface="Times New Roman" panose="02020603050405020304" pitchFamily="18" charset="0"/>
                <a:cs typeface="Times New Roman" panose="02020603050405020304" pitchFamily="18" charset="0"/>
              </a:rPr>
              <a:t> giải quyết hơn.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bài toán khó giải quyết hơn.</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2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Tại sao chúng ta chia bài toán thành những bài toán nhỏ hơn?</a:t>
            </a:r>
          </a:p>
        </p:txBody>
      </p:sp>
    </p:spTree>
    <p:extLst>
      <p:ext uri="{BB962C8B-B14F-4D97-AF65-F5344CB8AC3E}">
        <p14:creationId xmlns:p14="http://schemas.microsoft.com/office/powerpoint/2010/main" val="24748441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Thay thế.</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Thay đổi.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Hoán đổi.</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sắp xếp nổi bọt sắp xếp danh sách bằng cách nào?</a:t>
            </a:r>
          </a:p>
        </p:txBody>
      </p:sp>
    </p:spTree>
    <p:extLst>
      <p:ext uri="{BB962C8B-B14F-4D97-AF65-F5344CB8AC3E}">
        <p14:creationId xmlns:p14="http://schemas.microsoft.com/office/powerpoint/2010/main" val="215674448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Nổi bọt.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đều đúng.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đều sai.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1" y="323628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08874"/>
            <a:ext cx="9683902"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Tìm phần tử nhỏ nhất trong dãy và đổi chỗ phần tử này với phần tử đầu tiên của dãy chưa được sắp xếp là ý tưởng của thuật toán nào?</a:t>
            </a:r>
          </a:p>
        </p:txBody>
      </p:sp>
    </p:spTree>
    <p:extLst>
      <p:ext uri="{BB962C8B-B14F-4D97-AF65-F5344CB8AC3E}">
        <p14:creationId xmlns:p14="http://schemas.microsoft.com/office/powerpoint/2010/main" val="39229730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Vẫn còn cặp phần tử liền kề không đúng thứ tự mong muốn.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Dãy chưa được sắp xếp tăng dần.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Dãy chưa được sắp xếp giảm dần.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thuật toán sắp xếp nổi bọt thì dấu hiệu để biết dãy chưa sắp xếp xong là gì?</a:t>
            </a:r>
          </a:p>
        </p:txBody>
      </p:sp>
    </p:spTree>
    <p:extLst>
      <p:ext uri="{BB962C8B-B14F-4D97-AF65-F5344CB8AC3E}">
        <p14:creationId xmlns:p14="http://schemas.microsoft.com/office/powerpoint/2010/main" val="39524510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Đầu đến cuối.</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Cuối đến đầu</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Giữa đến đầu</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Giữa đến cuối.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sắp xếp </a:t>
            </a:r>
            <a:r>
              <a:rPr lang="vi-VN" sz="3200" b="1">
                <a:solidFill>
                  <a:schemeClr val="accent2"/>
                </a:solidFill>
                <a:latin typeface="Times New Roman" panose="02020603050405020304" pitchFamily="18" charset="0"/>
                <a:cs typeface="Times New Roman" panose="02020603050405020304" pitchFamily="18" charset="0"/>
              </a:rPr>
              <a:t>chọn</a:t>
            </a:r>
            <a:r>
              <a:rPr lang="vi-VN" sz="3200">
                <a:solidFill>
                  <a:schemeClr val="accent2"/>
                </a:solidFill>
                <a:latin typeface="Times New Roman" panose="02020603050405020304" pitchFamily="18" charset="0"/>
                <a:cs typeface="Times New Roman" panose="02020603050405020304" pitchFamily="18" charset="0"/>
              </a:rPr>
              <a:t> xét từng vị trí phần tử từ:</a:t>
            </a:r>
          </a:p>
        </p:txBody>
      </p:sp>
    </p:spTree>
    <p:extLst>
      <p:ext uri="{BB962C8B-B14F-4D97-AF65-F5344CB8AC3E}">
        <p14:creationId xmlns:p14="http://schemas.microsoft.com/office/powerpoint/2010/main" val="146081469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CD2CD-E975-D151-1021-A5A045761AE9}"/>
              </a:ext>
            </a:extLst>
          </p:cNvPr>
          <p:cNvSpPr txBox="1">
            <a:spLocks noChangeArrowheads="1"/>
          </p:cNvSpPr>
          <p:nvPr/>
        </p:nvSpPr>
        <p:spPr bwMode="auto">
          <a:xfrm>
            <a:off x="838200" y="914400"/>
            <a:ext cx="10439400" cy="677108"/>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KHÁM</a:t>
            </a:r>
            <a:r>
              <a:rPr kumimoji="0" lang="en-US" sz="44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PHÁ</a:t>
            </a:r>
            <a:endPar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5334000" cy="4876800"/>
          </a:xfrm>
          <a:prstGeom prst="rect">
            <a:avLst/>
          </a:prstGeom>
        </p:spPr>
      </p:pic>
    </p:spTree>
    <p:extLst>
      <p:ext uri="{BB962C8B-B14F-4D97-AF65-F5344CB8AC3E}">
        <p14:creationId xmlns:p14="http://schemas.microsoft.com/office/powerpoint/2010/main" val="1135806556"/>
      </p:ext>
    </p:extLst>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So sánh.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Đổi chỗ.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So sánh và đổi chỗ.</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Đổi chỗ và xoá. </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Các nhiệm vụ để thực hiện việc sắp xếp gồm:</a:t>
            </a:r>
          </a:p>
        </p:txBody>
      </p:sp>
    </p:spTree>
    <p:extLst>
      <p:ext uri="{BB962C8B-B14F-4D97-AF65-F5344CB8AC3E}">
        <p14:creationId xmlns:p14="http://schemas.microsoft.com/office/powerpoint/2010/main" val="36286743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Giá trị của chúng tăng.</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Giá trị của chúng giảm.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Giá trị của chúng không đúng thứ tự.</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Giá trị của chúng không bằng nhau.</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thuật toán sắp xếp nổi bọt, ta thực hiện hoán đổi giá trị các phần tử liền kề khi nào?</a:t>
            </a:r>
          </a:p>
        </p:txBody>
      </p:sp>
    </p:spTree>
    <p:extLst>
      <p:ext uri="{BB962C8B-B14F-4D97-AF65-F5344CB8AC3E}">
        <p14:creationId xmlns:p14="http://schemas.microsoft.com/office/powerpoint/2010/main" val="5074565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422732"/>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15, 20, 10, 18 → 10, 15, 18, 20 → 10, 15, 18, 20.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15, 20, 10, 18 → 10, 20, 15, 18 → 10, 15, 20, 18 → 10, 15, 18, 20.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15, 20, 10, 18 → 15, 10, 20, 18 → 10, 15, 18, 20.</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212798"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15, 20, 10, 18 → 10, 15, 20, 18 → 10, 15, 18, 20</a:t>
            </a:r>
            <a:r>
              <a:rPr lang="en-US" sz="3200">
                <a:solidFill>
                  <a:schemeClr val="tx1"/>
                </a:solidFill>
                <a:latin typeface="Times New Roman" panose="02020603050405020304" pitchFamily="18" charset="0"/>
                <a:cs typeface="Times New Roman" panose="02020603050405020304" pitchFamily="18" charset="0"/>
              </a:rPr>
              <a:t>.</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5" y="542407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9400" y="5638800"/>
            <a:ext cx="1202398"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35155" y="4524"/>
            <a:ext cx="11721690" cy="2281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Cho dãy số sau: 15, 20, 10, 18.  Bạn Minh sử dụng thuật toán sắp xếp nổi bọt để sắp xếp dãy số tăng dần. Mỗi vòng lặp sẽ duyệt từ phần tử cuối đến phần tử đầu tiên. Em hãy chọn phương án mô tả đúng dãy số sắp xếp sau mỗi vòng lặp.</a:t>
            </a:r>
          </a:p>
        </p:txBody>
      </p:sp>
    </p:spTree>
    <p:extLst>
      <p:ext uri="{BB962C8B-B14F-4D97-AF65-F5344CB8AC3E}">
        <p14:creationId xmlns:p14="http://schemas.microsoft.com/office/powerpoint/2010/main" val="40869105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 → c → a</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 → b → 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 → c → b</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 → a → b.</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395050"/>
            <a:ext cx="8061715" cy="391596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Em hãy sắp xếp các bước sau đây theo đúng thứ tự để hoàn thành công việc hoán đổi chất lỏng đựng trong hai cốc A và B (sử dụng cốc C không đựng gì là cốc trung gian). </a:t>
            </a:r>
            <a:endParaRPr lang="en-US" sz="3200">
              <a:solidFill>
                <a:schemeClr val="accent2"/>
              </a:solidFill>
              <a:latin typeface="Times New Roman" panose="02020603050405020304" pitchFamily="18" charset="0"/>
              <a:cs typeface="Times New Roman" panose="02020603050405020304" pitchFamily="18" charset="0"/>
            </a:endParaRPr>
          </a:p>
          <a:p>
            <a:pPr algn="just" defTabSz="342900"/>
            <a:r>
              <a:rPr lang="vi-VN" sz="3200">
                <a:solidFill>
                  <a:schemeClr val="accent2"/>
                </a:solidFill>
                <a:latin typeface="Times New Roman" panose="02020603050405020304" pitchFamily="18" charset="0"/>
                <a:cs typeface="Times New Roman" panose="02020603050405020304" pitchFamily="18" charset="0"/>
              </a:rPr>
              <a:t>a) Đỗ chất lỏng từ cốc B sang cốc A. </a:t>
            </a:r>
          </a:p>
          <a:p>
            <a:pPr algn="just" defTabSz="342900"/>
            <a:r>
              <a:rPr lang="vi-VN" sz="3200">
                <a:solidFill>
                  <a:schemeClr val="accent2"/>
                </a:solidFill>
                <a:latin typeface="Times New Roman" panose="02020603050405020304" pitchFamily="18" charset="0"/>
                <a:cs typeface="Times New Roman" panose="02020603050405020304" pitchFamily="18" charset="0"/>
              </a:rPr>
              <a:t>b) Đỗ chất lỏng từ cốc C sang cốc B.</a:t>
            </a:r>
          </a:p>
          <a:p>
            <a:pPr algn="just" defTabSz="342900"/>
            <a:r>
              <a:rPr lang="vi-VN" sz="3200">
                <a:solidFill>
                  <a:schemeClr val="accent2"/>
                </a:solidFill>
                <a:latin typeface="Times New Roman" panose="02020603050405020304" pitchFamily="18" charset="0"/>
                <a:cs typeface="Times New Roman" panose="02020603050405020304" pitchFamily="18" charset="0"/>
              </a:rPr>
              <a:t>c) Đổ chất lỏng trong cốc A sang cốc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m hãy sắp xếp các bước sau đây theo đúng thứ tự để hoàn thành công việc hoán đổi chất lỏng đựng trong hai cốc A và B (sử dụng cốc C không đựng gì là cốc trung gian). ">
            <a:extLst>
              <a:ext uri="{FF2B5EF4-FFF2-40B4-BE49-F238E27FC236}">
                <a16:creationId xmlns:a16="http://schemas.microsoft.com/office/drawing/2014/main" id="{7DC3E51D-B5F6-08CF-B916-64169B96CD26}"/>
              </a:ext>
            </a:extLst>
          </p:cNvPr>
          <p:cNvPicPr>
            <a:picLocks noChangeAspect="1"/>
          </p:cNvPicPr>
          <p:nvPr/>
        </p:nvPicPr>
        <p:blipFill rotWithShape="1">
          <a:blip r:embed="rId6">
            <a:extLst>
              <a:ext uri="{28A0092B-C50C-407E-A947-70E740481C1C}">
                <a14:useLocalDpi xmlns:a14="http://schemas.microsoft.com/office/drawing/2010/main" val="0"/>
              </a:ext>
            </a:extLst>
          </a:blip>
          <a:srcRect t="9333" b="17530"/>
          <a:stretch/>
        </p:blipFill>
        <p:spPr bwMode="auto">
          <a:xfrm>
            <a:off x="9075683" y="1395394"/>
            <a:ext cx="2566115" cy="1786134"/>
          </a:xfrm>
          <a:prstGeom prst="rect">
            <a:avLst/>
          </a:prstGeom>
          <a:noFill/>
          <a:ln>
            <a:noFill/>
          </a:ln>
        </p:spPr>
      </p:pic>
    </p:spTree>
    <p:extLst>
      <p:ext uri="{BB962C8B-B14F-4D97-AF65-F5344CB8AC3E}">
        <p14:creationId xmlns:p14="http://schemas.microsoft.com/office/powerpoint/2010/main" val="28765118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392503"/>
            <a:ext cx="3730667"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Lớn nhất trong dãy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491662"/>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Bằng giá trị của phần tử liền trước.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Nhỏ nhất trong dãy số.</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Không thay đổi.</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1212295"/>
            <a:ext cx="10654761" cy="2281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Dùng thuật toán sắp xếp nổi bọt để sắp xếp một dãy số tăng dần. Mỗi vòng lặp sẽ duyệt các phần tử từ cuối danh sách đến đầu danh sách. Kết thúc vòng lặp thứ nhất, phần tử đầu tiên sẽ có giá trị:</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41"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0873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7</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6</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1212295"/>
            <a:ext cx="10654761" cy="2281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Em hãy dùng thuật toán sắp xếp nổi bọt sắp xếp dãy số dưới đây theo thứ tự tăng dần, mỗi vòng lặp duyệt tử phần tử cuối về đầu:  83, 5, 8, 12, 65, 72, 71. Có bao nhiêu vòng lặp thì dãy số mới được sắp xếp đúng theo yêu cầu?</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95" y="560681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1672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6</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667465"/>
            <a:ext cx="5244561" cy="337113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Em sử dụng thuật toán sắp xếp chọn để sắp xếp hàng cho các bạn trong hình vẽ theo thứ tự từ thấp đến cao.</a:t>
            </a:r>
          </a:p>
          <a:p>
            <a:pPr algn="just" defTabSz="342900"/>
            <a:r>
              <a:rPr lang="vi-VN" sz="3200">
                <a:solidFill>
                  <a:schemeClr val="accent2"/>
                </a:solidFill>
                <a:latin typeface="Times New Roman" panose="02020603050405020304" pitchFamily="18" charset="0"/>
                <a:cs typeface="Times New Roman" panose="02020603050405020304" pitchFamily="18" charset="0"/>
              </a:rPr>
              <a:t>Sau bao nhiêu vòng lặp thì thuật toán kết thúc?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147"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m sử dụng thuật toán sắp xếp chọn để sắp xếp hàng cho các bạn trong hình vẽ theo thứ tự từ thấp đến cao.">
            <a:extLst>
              <a:ext uri="{FF2B5EF4-FFF2-40B4-BE49-F238E27FC236}">
                <a16:creationId xmlns:a16="http://schemas.microsoft.com/office/drawing/2014/main" id="{22B4B892-F7B5-8283-2A21-581EC4F1935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64811" y="683351"/>
            <a:ext cx="5024587" cy="3467025"/>
          </a:xfrm>
          <a:prstGeom prst="rect">
            <a:avLst/>
          </a:prstGeom>
          <a:noFill/>
          <a:ln>
            <a:noFill/>
          </a:ln>
        </p:spPr>
      </p:pic>
    </p:spTree>
    <p:extLst>
      <p:ext uri="{BB962C8B-B14F-4D97-AF65-F5344CB8AC3E}">
        <p14:creationId xmlns:p14="http://schemas.microsoft.com/office/powerpoint/2010/main" val="9626759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392503"/>
            <a:ext cx="3730667"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Hoa, Hải, Nam, Tuyết, Hồng.</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491662"/>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Hoa, Nam, Tuyết, Hồng, Hải.</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Hoa, Nam, Hải, Tuyết, Hồng.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Hoa, Nam, Tuyết, Hải, Hồng.</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939880"/>
            <a:ext cx="5244561" cy="282630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Em sử dụng thuật toán sắp xếp chọn để sắp xếp hàng cho các bạn trong hình vẽ theo thứ tự từ thấp đến cao.</a:t>
            </a:r>
            <a:endParaRPr lang="en-US" sz="3200">
              <a:solidFill>
                <a:schemeClr val="accent2"/>
              </a:solidFill>
              <a:latin typeface="Times New Roman" panose="02020603050405020304" pitchFamily="18" charset="0"/>
              <a:cs typeface="Times New Roman" panose="02020603050405020304" pitchFamily="18" charset="0"/>
            </a:endParaRPr>
          </a:p>
          <a:p>
            <a:pPr algn="just" defTabSz="342900"/>
            <a:r>
              <a:rPr lang="vi-VN" sz="3200">
                <a:solidFill>
                  <a:schemeClr val="accent2"/>
                </a:solidFill>
                <a:latin typeface="Times New Roman" panose="02020603050405020304" pitchFamily="18" charset="0"/>
                <a:cs typeface="Times New Roman" panose="02020603050405020304" pitchFamily="18" charset="0"/>
              </a:rPr>
              <a:t>Thứ tự sau khi sắp xếp là</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60681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m sử dụng thuật toán sắp xếp chọn để sắp xếp hàng cho các bạn trong hình vẽ theo thứ tự từ thấp đến cao.">
            <a:extLst>
              <a:ext uri="{FF2B5EF4-FFF2-40B4-BE49-F238E27FC236}">
                <a16:creationId xmlns:a16="http://schemas.microsoft.com/office/drawing/2014/main" id="{22B4B892-F7B5-8283-2A21-581EC4F1935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64811" y="683351"/>
            <a:ext cx="5024587" cy="3467025"/>
          </a:xfrm>
          <a:prstGeom prst="rect">
            <a:avLst/>
          </a:prstGeom>
          <a:noFill/>
          <a:ln>
            <a:noFill/>
          </a:ln>
        </p:spPr>
      </p:pic>
    </p:spTree>
    <p:extLst>
      <p:ext uri="{BB962C8B-B14F-4D97-AF65-F5344CB8AC3E}">
        <p14:creationId xmlns:p14="http://schemas.microsoft.com/office/powerpoint/2010/main" val="77373100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4">
            <a:extLst>
              <a:ext uri="{FF2B5EF4-FFF2-40B4-BE49-F238E27FC236}">
                <a16:creationId xmlns:a16="http://schemas.microsoft.com/office/drawing/2014/main" id="{0115A94F-19DC-7A30-F76B-35FE2BBCF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5492652"/>
            <a:ext cx="5761035" cy="1383694"/>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457200" y="2025654"/>
            <a:ext cx="11277600" cy="2042473"/>
          </a:xfrm>
          <a:prstGeom prst="rect">
            <a:avLst/>
          </a:prstGeom>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Em hãy ghi lại kết quả điểm học tập môn Tin học của các bạn trong tổ. Thực hiện thuật toán sắp xếp chọn hoặc sắp xếp nổi bọt để sắp xếp điểm theo thứ tự giảm dần. Dựa trên kết quả sắp xếp, hãy cho biết danh sách tên các bạn tương ứng theo kết quả sắp xếp đó.</a:t>
            </a:r>
            <a:endParaRPr lang="vi-VN"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129053" y="137160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626564" y="1486002"/>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9" name="图片 1">
            <a:extLst>
              <a:ext uri="{FF2B5EF4-FFF2-40B4-BE49-F238E27FC236}">
                <a16:creationId xmlns:a16="http://schemas.microsoft.com/office/drawing/2014/main" id="{69B77156-EDCD-80A6-4B08-22A28740AB5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760" r="8347"/>
          <a:stretch>
            <a:fillRect/>
          </a:stretch>
        </p:blipFill>
        <p:spPr>
          <a:xfrm>
            <a:off x="10210800" y="5173342"/>
            <a:ext cx="1676400" cy="1684658"/>
          </a:xfrm>
          <a:prstGeom prst="rect">
            <a:avLst/>
          </a:prstGeom>
        </p:spPr>
      </p:pic>
    </p:spTree>
    <p:extLst>
      <p:ext uri="{BB962C8B-B14F-4D97-AF65-F5344CB8AC3E}">
        <p14:creationId xmlns:p14="http://schemas.microsoft.com/office/powerpoint/2010/main" val="2486414195"/>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CD2CD-E975-D151-1021-A5A045761AE9}"/>
              </a:ext>
            </a:extLst>
          </p:cNvPr>
          <p:cNvSpPr txBox="1">
            <a:spLocks noChangeArrowheads="1"/>
          </p:cNvSpPr>
          <p:nvPr/>
        </p:nvSpPr>
        <p:spPr bwMode="auto">
          <a:xfrm>
            <a:off x="381000" y="914400"/>
            <a:ext cx="10439400" cy="677108"/>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1. Thuật</a:t>
            </a:r>
            <a:r>
              <a:rPr kumimoji="0" lang="en-US" sz="44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toán sắp xếp nổi bọt</a:t>
            </a:r>
            <a:endPar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5334000" cy="4876800"/>
          </a:xfrm>
          <a:prstGeom prst="rect">
            <a:avLst/>
          </a:prstGeom>
        </p:spPr>
      </p:pic>
      <p:sp>
        <p:nvSpPr>
          <p:cNvPr id="4" name="TextBox 3">
            <a:extLst>
              <a:ext uri="{FF2B5EF4-FFF2-40B4-BE49-F238E27FC236}">
                <a16:creationId xmlns:a16="http://schemas.microsoft.com/office/drawing/2014/main" id="{350CD2CD-E975-D151-1021-A5A045761AE9}"/>
              </a:ext>
            </a:extLst>
          </p:cNvPr>
          <p:cNvSpPr txBox="1">
            <a:spLocks noChangeArrowheads="1"/>
          </p:cNvSpPr>
          <p:nvPr/>
        </p:nvSpPr>
        <p:spPr bwMode="auto">
          <a:xfrm>
            <a:off x="990600" y="184665"/>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16: THUẬT TOÁN SẮP XẾP</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178551"/>
      </p:ext>
    </p:extLst>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98841-BB7E-A939-FBAF-2B8E7778847D}"/>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25166"/>
      </p:ext>
    </p:extLst>
  </p:cSld>
  <p:clrMapOvr>
    <a:masterClrMapping/>
  </p:clrMapOvr>
  <p:transition>
    <p:split orient="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28601" y="1295400"/>
            <a:ext cx="6324600" cy="19193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4000" dirty="0" smtClean="0">
                <a:solidFill>
                  <a:srgbClr val="000000"/>
                </a:solidFill>
                <a:latin typeface="Times New Roman" panose="02020603050405020304" pitchFamily="18" charset="0"/>
                <a:cs typeface="Times New Roman" panose="02020603050405020304" pitchFamily="18" charset="0"/>
              </a:rPr>
              <a:t>*</a:t>
            </a:r>
            <a:r>
              <a:rPr lang="vi-VN" sz="4000" dirty="0">
                <a:solidFill>
                  <a:srgbClr val="000000"/>
                </a:solidFill>
                <a:latin typeface="Times New Roman" panose="02020603050405020304" pitchFamily="18" charset="0"/>
                <a:cs typeface="Times New Roman" panose="02020603050405020304" pitchFamily="18" charset="0"/>
              </a:rPr>
              <a:t>Giả sử ta cần phải sắp xếp dãy các số 4, 2, 3, 1 để thu được dãy có thứ tự tăng dần. </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0" y="0"/>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76200"/>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133F59-3012-0F37-0ABD-C6D4E1193C98}"/>
              </a:ext>
            </a:extLst>
          </p:cNvPr>
          <p:cNvPicPr>
            <a:picLocks noChangeAspect="1"/>
          </p:cNvPicPr>
          <p:nvPr/>
        </p:nvPicPr>
        <p:blipFill rotWithShape="1">
          <a:blip r:embed="rId3"/>
          <a:srcRect l="9302" t="2134" r="8255" b="4000"/>
          <a:stretch/>
        </p:blipFill>
        <p:spPr>
          <a:xfrm>
            <a:off x="7391400" y="1143000"/>
            <a:ext cx="2895600" cy="4800600"/>
          </a:xfrm>
          <a:prstGeom prst="rect">
            <a:avLst/>
          </a:prstGeom>
        </p:spPr>
      </p:pic>
    </p:spTree>
    <p:extLst>
      <p:ext uri="{BB962C8B-B14F-4D97-AF65-F5344CB8AC3E}">
        <p14:creationId xmlns:p14="http://schemas.microsoft.com/office/powerpoint/2010/main" val="24586542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79801" y="110783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latin typeface="Times New Roman" panose="02020603050405020304" pitchFamily="18" charset="0"/>
                <a:cs typeface="Times New Roman" panose="02020603050405020304" pitchFamily="18" charset="0"/>
              </a:rPr>
              <a:t>Xét vị trí đầu tiên, vòng lặp thứ nhất thực hiện như sau:</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112986" y="124005"/>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99036" y="302650"/>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nvGraphicFramePr>
        <p:xfrm>
          <a:off x="400237" y="2733739"/>
          <a:ext cx="469423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tblGrid>
              <a:tr h="370840">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DS đầu vào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pic>
        <p:nvPicPr>
          <p:cNvPr id="8" name="Picture 7">
            <a:extLst>
              <a:ext uri="{FF2B5EF4-FFF2-40B4-BE49-F238E27FC236}">
                <a16:creationId xmlns:a16="http://schemas.microsoft.com/office/drawing/2014/main" id="{914F6226-1138-219A-A644-259C9B038046}"/>
              </a:ext>
            </a:extLst>
          </p:cNvPr>
          <p:cNvPicPr>
            <a:picLocks noChangeAspect="1"/>
          </p:cNvPicPr>
          <p:nvPr/>
        </p:nvPicPr>
        <p:blipFill rotWithShape="1">
          <a:blip r:embed="rId3"/>
          <a:srcRect l="6691" t="3390" r="4025"/>
          <a:stretch/>
        </p:blipFill>
        <p:spPr>
          <a:xfrm>
            <a:off x="5334000" y="2550859"/>
            <a:ext cx="6705600" cy="4230941"/>
          </a:xfrm>
          <a:prstGeom prst="rect">
            <a:avLst/>
          </a:prstGeom>
        </p:spPr>
      </p:pic>
      <p:sp>
        <p:nvSpPr>
          <p:cNvPr id="9" name="Rectangle 8">
            <a:extLst>
              <a:ext uri="{FF2B5EF4-FFF2-40B4-BE49-F238E27FC236}">
                <a16:creationId xmlns:a16="http://schemas.microsoft.com/office/drawing/2014/main" id="{975852AC-0E8D-8E22-C3E8-A17BF99EF151}"/>
              </a:ext>
            </a:extLst>
          </p:cNvPr>
          <p:cNvSpPr/>
          <p:nvPr/>
        </p:nvSpPr>
        <p:spPr>
          <a:xfrm>
            <a:off x="2404455" y="39624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3090255" y="39624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3776055" y="39624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4461855" y="39624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2438400" y="45488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3090255" y="45488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3810000" y="45488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4461855" y="45488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FC3621F-37F2-7BA5-511A-E780FA871F25}"/>
              </a:ext>
            </a:extLst>
          </p:cNvPr>
          <p:cNvSpPr/>
          <p:nvPr/>
        </p:nvSpPr>
        <p:spPr>
          <a:xfrm>
            <a:off x="2438400" y="51584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301C93E9-B5F1-BEEC-8467-995E205D8E01}"/>
              </a:ext>
            </a:extLst>
          </p:cNvPr>
          <p:cNvSpPr/>
          <p:nvPr/>
        </p:nvSpPr>
        <p:spPr>
          <a:xfrm>
            <a:off x="3090255" y="51584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A67E68C5-B0DA-983A-92E1-63C8629C305A}"/>
              </a:ext>
            </a:extLst>
          </p:cNvPr>
          <p:cNvSpPr/>
          <p:nvPr/>
        </p:nvSpPr>
        <p:spPr>
          <a:xfrm>
            <a:off x="3776055" y="51584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55942FE7-439F-F725-D199-F80C5627BBCE}"/>
              </a:ext>
            </a:extLst>
          </p:cNvPr>
          <p:cNvSpPr/>
          <p:nvPr/>
        </p:nvSpPr>
        <p:spPr>
          <a:xfrm>
            <a:off x="4495800" y="51584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479801" y="5752829"/>
            <a:ext cx="4614673"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1</a:t>
            </a:r>
            <a:endParaRPr lang="vi-VN"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124776"/>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9"/>
                                        </p:tgtEl>
                                        <p:attrNameLst>
                                          <p:attrName>ppt_w</p:attrName>
                                        </p:attrNameLst>
                                      </p:cBhvr>
                                      <p:tavLst>
                                        <p:tav tm="0">
                                          <p:val>
                                            <p:strVal val="ppt_w"/>
                                          </p:val>
                                        </p:tav>
                                        <p:tav tm="100000">
                                          <p:val>
                                            <p:fltVal val="0"/>
                                          </p:val>
                                        </p:tav>
                                      </p:tavLst>
                                    </p:anim>
                                    <p:anim calcmode="lin" valueType="num">
                                      <p:cBhvr>
                                        <p:cTn id="87" dur="500"/>
                                        <p:tgtEl>
                                          <p:spTgt spid="19"/>
                                        </p:tgtEl>
                                        <p:attrNameLst>
                                          <p:attrName>ppt_h</p:attrName>
                                        </p:attrNameLst>
                                      </p:cBhvr>
                                      <p:tavLst>
                                        <p:tav tm="0">
                                          <p:val>
                                            <p:strVal val="ppt_h"/>
                                          </p:val>
                                        </p:tav>
                                        <p:tav tm="100000">
                                          <p:val>
                                            <p:fltVal val="0"/>
                                          </p:val>
                                        </p:tav>
                                      </p:tavLst>
                                    </p:anim>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20"/>
                                        </p:tgtEl>
                                        <p:attrNameLst>
                                          <p:attrName>ppt_w</p:attrName>
                                        </p:attrNameLst>
                                      </p:cBhvr>
                                      <p:tavLst>
                                        <p:tav tm="0">
                                          <p:val>
                                            <p:strVal val="ppt_w"/>
                                          </p:val>
                                        </p:tav>
                                        <p:tav tm="100000">
                                          <p:val>
                                            <p:fltVal val="0"/>
                                          </p:val>
                                        </p:tav>
                                      </p:tavLst>
                                    </p:anim>
                                    <p:anim calcmode="lin" valueType="num">
                                      <p:cBhvr>
                                        <p:cTn id="95" dur="500"/>
                                        <p:tgtEl>
                                          <p:spTgt spid="20"/>
                                        </p:tgtEl>
                                        <p:attrNameLst>
                                          <p:attrName>ppt_h</p:attrName>
                                        </p:attrNameLst>
                                      </p:cBhvr>
                                      <p:tavLst>
                                        <p:tav tm="0">
                                          <p:val>
                                            <p:strVal val="ppt_h"/>
                                          </p:val>
                                        </p:tav>
                                        <p:tav tm="100000">
                                          <p:val>
                                            <p:fltVal val="0"/>
                                          </p:val>
                                        </p:tav>
                                      </p:tavLst>
                                    </p:anim>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8"/>
                    </p:tgtEl>
                  </p:cond>
                </p:stCondLst>
                <p:endSync evt="end" delay="0">
                  <p:rtn val="all"/>
                </p:endSync>
                <p:childTnLst>
                  <p:par>
                    <p:cTn id="99" fill="hold">
                      <p:stCondLst>
                        <p:cond delay="0"/>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left)">
                                      <p:cBhvr>
                                        <p:cTn id="103" dur="500"/>
                                        <p:tgtEl>
                                          <p:spTgt spid="21"/>
                                        </p:tgtEl>
                                      </p:cBhvr>
                                    </p:animEffect>
                                  </p:childTnLst>
                                </p:cTn>
                              </p:par>
                            </p:childTnLst>
                          </p:cTn>
                        </p:par>
                      </p:childTnLst>
                    </p:cTn>
                  </p:par>
                </p:childTnLst>
              </p:cTn>
              <p:nextCondLst>
                <p:cond evt="onClick" delay="0">
                  <p:tgtEl>
                    <p:spTgt spid="8"/>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163700" y="129015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*Xét vị trí thứ hai, vòng lặp thứ hai thực hiện như sau:</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34636" y="284864"/>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91763" y="361064"/>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035080125"/>
              </p:ext>
            </p:extLst>
          </p:nvPr>
        </p:nvGraphicFramePr>
        <p:xfrm>
          <a:off x="400237" y="2733739"/>
          <a:ext cx="4694237" cy="396240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DS vòng lặp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pic>
        <p:nvPicPr>
          <p:cNvPr id="10" name="Picture 9">
            <a:extLst>
              <a:ext uri="{FF2B5EF4-FFF2-40B4-BE49-F238E27FC236}">
                <a16:creationId xmlns:a16="http://schemas.microsoft.com/office/drawing/2014/main" id="{DF0BF814-576B-954D-BC67-D3E5D7B012BF}"/>
              </a:ext>
            </a:extLst>
          </p:cNvPr>
          <p:cNvPicPr>
            <a:picLocks noChangeAspect="1"/>
          </p:cNvPicPr>
          <p:nvPr/>
        </p:nvPicPr>
        <p:blipFill rotWithShape="1">
          <a:blip r:embed="rId3"/>
          <a:srcRect l="11628" t="3380" r="11628"/>
          <a:stretch/>
        </p:blipFill>
        <p:spPr>
          <a:xfrm>
            <a:off x="5187808" y="2599123"/>
            <a:ext cx="6851792" cy="4097016"/>
          </a:xfrm>
          <a:prstGeom prst="rect">
            <a:avLst/>
          </a:prstGeom>
        </p:spPr>
      </p:pic>
      <p:sp>
        <p:nvSpPr>
          <p:cNvPr id="11" name="Rectangle 10">
            <a:extLst>
              <a:ext uri="{FF2B5EF4-FFF2-40B4-BE49-F238E27FC236}">
                <a16:creationId xmlns:a16="http://schemas.microsoft.com/office/drawing/2014/main" id="{2C7E5446-2C44-9DE9-DA5A-293A05438224}"/>
              </a:ext>
            </a:extLst>
          </p:cNvPr>
          <p:cNvSpPr/>
          <p:nvPr/>
        </p:nvSpPr>
        <p:spPr>
          <a:xfrm>
            <a:off x="2328255"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88323D8C-5ADC-9823-9492-8C7ADC1B182D}"/>
              </a:ext>
            </a:extLst>
          </p:cNvPr>
          <p:cNvSpPr/>
          <p:nvPr/>
        </p:nvSpPr>
        <p:spPr>
          <a:xfrm>
            <a:off x="3124200"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B06607A3-254D-3E17-F1D4-52693383FEFB}"/>
              </a:ext>
            </a:extLst>
          </p:cNvPr>
          <p:cNvSpPr/>
          <p:nvPr/>
        </p:nvSpPr>
        <p:spPr>
          <a:xfrm>
            <a:off x="3733800"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BC1B1B49-049D-480E-9CA2-8A2F436E1D6B}"/>
              </a:ext>
            </a:extLst>
          </p:cNvPr>
          <p:cNvSpPr/>
          <p:nvPr/>
        </p:nvSpPr>
        <p:spPr>
          <a:xfrm>
            <a:off x="4461855"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TextBox 11">
            <a:extLst>
              <a:ext uri="{FF2B5EF4-FFF2-40B4-BE49-F238E27FC236}">
                <a16:creationId xmlns:a16="http://schemas.microsoft.com/office/drawing/2014/main" id="{C87ACC8D-1870-9F52-5A5C-310E2C7C0BA6}"/>
              </a:ext>
            </a:extLst>
          </p:cNvPr>
          <p:cNvSpPr txBox="1">
            <a:spLocks noChangeArrowheads="1"/>
          </p:cNvSpPr>
          <p:nvPr/>
        </p:nvSpPr>
        <p:spPr bwMode="auto">
          <a:xfrm>
            <a:off x="479801" y="5752829"/>
            <a:ext cx="4614673"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2</a:t>
            </a:r>
            <a:endParaRPr lang="vi-VN"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193347"/>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2"/>
                                        </p:tgtEl>
                                        <p:attrNameLst>
                                          <p:attrName>ppt_w</p:attrName>
                                        </p:attrNameLst>
                                      </p:cBhvr>
                                      <p:tavLst>
                                        <p:tav tm="0">
                                          <p:val>
                                            <p:strVal val="ppt_w"/>
                                          </p:val>
                                        </p:tav>
                                        <p:tav tm="100000">
                                          <p:val>
                                            <p:fltVal val="0"/>
                                          </p:val>
                                        </p:tav>
                                      </p:tavLst>
                                    </p:anim>
                                    <p:anim calcmode="lin" valueType="num">
                                      <p:cBhvr>
                                        <p:cTn id="15" dur="500"/>
                                        <p:tgtEl>
                                          <p:spTgt spid="12"/>
                                        </p:tgtEl>
                                        <p:attrNameLst>
                                          <p:attrName>ppt_h</p:attrName>
                                        </p:attrNameLst>
                                      </p:cBhvr>
                                      <p:tavLst>
                                        <p:tav tm="0">
                                          <p:val>
                                            <p:strVal val="ppt_h"/>
                                          </p:val>
                                        </p:tav>
                                        <p:tav tm="100000">
                                          <p:val>
                                            <p:fltVal val="0"/>
                                          </p:val>
                                        </p:tav>
                                      </p:tavLst>
                                    </p:anim>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3"/>
                                        </p:tgtEl>
                                        <p:attrNameLst>
                                          <p:attrName>ppt_w</p:attrName>
                                        </p:attrNameLst>
                                      </p:cBhvr>
                                      <p:tavLst>
                                        <p:tav tm="0">
                                          <p:val>
                                            <p:strVal val="ppt_w"/>
                                          </p:val>
                                        </p:tav>
                                        <p:tav tm="100000">
                                          <p:val>
                                            <p:fltVal val="0"/>
                                          </p:val>
                                        </p:tav>
                                      </p:tavLst>
                                    </p:anim>
                                    <p:anim calcmode="lin" valueType="num">
                                      <p:cBhvr>
                                        <p:cTn id="23" dur="500"/>
                                        <p:tgtEl>
                                          <p:spTgt spid="13"/>
                                        </p:tgtEl>
                                        <p:attrNameLst>
                                          <p:attrName>ppt_h</p:attrName>
                                        </p:attrNameLst>
                                      </p:cBhvr>
                                      <p:tavLst>
                                        <p:tav tm="0">
                                          <p:val>
                                            <p:strVal val="ppt_h"/>
                                          </p:val>
                                        </p:tav>
                                        <p:tav tm="100000">
                                          <p:val>
                                            <p:fltVal val="0"/>
                                          </p:val>
                                        </p:tav>
                                      </p:tavLst>
                                    </p:anim>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4"/>
                                        </p:tgtEl>
                                        <p:attrNameLst>
                                          <p:attrName>ppt_w</p:attrName>
                                        </p:attrNameLst>
                                      </p:cBhvr>
                                      <p:tavLst>
                                        <p:tav tm="0">
                                          <p:val>
                                            <p:strVal val="ppt_w"/>
                                          </p:val>
                                        </p:tav>
                                        <p:tav tm="100000">
                                          <p:val>
                                            <p:fltVal val="0"/>
                                          </p:val>
                                        </p:tav>
                                      </p:tavLst>
                                    </p:anim>
                                    <p:anim calcmode="lin" valueType="num">
                                      <p:cBhvr>
                                        <p:cTn id="31" dur="500"/>
                                        <p:tgtEl>
                                          <p:spTgt spid="14"/>
                                        </p:tgtEl>
                                        <p:attrNameLst>
                                          <p:attrName>ppt_h</p:attrName>
                                        </p:attrNameLst>
                                      </p:cBhvr>
                                      <p:tavLst>
                                        <p:tav tm="0">
                                          <p:val>
                                            <p:strVal val="ppt_h"/>
                                          </p:val>
                                        </p:tav>
                                        <p:tav tm="100000">
                                          <p:val>
                                            <p:fltVal val="0"/>
                                          </p:val>
                                        </p:tav>
                                      </p:tavLst>
                                    </p:anim>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nextCondLst>
                <p:cond evt="onClick" delay="0">
                  <p:tgtEl>
                    <p:spTgt spid="10"/>
                  </p:tgtEl>
                </p:cond>
              </p:nextCondLst>
            </p:seq>
          </p:childTnLst>
        </p:cTn>
      </p:par>
    </p:tnLst>
    <p:bldLst>
      <p:bldP spid="11" grpId="0" animBg="1"/>
      <p:bldP spid="12" grpId="0" animBg="1"/>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13003</TotalTime>
  <Words>3847</Words>
  <Application>Microsoft Office PowerPoint</Application>
  <PresentationFormat>Widescreen</PresentationFormat>
  <Paragraphs>723</Paragraphs>
  <Slides>61</Slides>
  <Notes>43</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61</vt:i4>
      </vt:variant>
    </vt:vector>
  </HeadingPairs>
  <TitlesOfParts>
    <vt:vector size="79" baseType="lpstr">
      <vt:lpstr>Arial Unicode MS</vt:lpstr>
      <vt:lpstr>Arial</vt:lpstr>
      <vt:lpstr>Calibri</vt:lpstr>
      <vt:lpstr>Calibri Light</vt:lpstr>
      <vt:lpstr>Times New Roman</vt:lpstr>
      <vt:lpstr>Wingdings</vt:lpstr>
      <vt:lpstr>27_MAU</vt:lpstr>
      <vt:lpstr>1_Default Design</vt:lpstr>
      <vt:lpstr>4_Default Design</vt:lpstr>
      <vt:lpstr>5_Default Design</vt:lpstr>
      <vt:lpstr>6_Default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MyPC</cp:lastModifiedBy>
  <cp:revision>790</cp:revision>
  <dcterms:created xsi:type="dcterms:W3CDTF">2018-08-20T15:06:27Z</dcterms:created>
  <dcterms:modified xsi:type="dcterms:W3CDTF">2024-04-17T03:32:14Z</dcterms:modified>
</cp:coreProperties>
</file>