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9"/>
  </p:notesMasterIdLst>
  <p:sldIdLst>
    <p:sldId id="280" r:id="rId3"/>
    <p:sldId id="274" r:id="rId4"/>
    <p:sldId id="256" r:id="rId5"/>
    <p:sldId id="285" r:id="rId6"/>
    <p:sldId id="287" r:id="rId7"/>
    <p:sldId id="288" r:id="rId8"/>
    <p:sldId id="289" r:id="rId9"/>
    <p:sldId id="290" r:id="rId10"/>
    <p:sldId id="291" r:id="rId11"/>
    <p:sldId id="292" r:id="rId12"/>
    <p:sldId id="286" r:id="rId13"/>
    <p:sldId id="293" r:id="rId14"/>
    <p:sldId id="294" r:id="rId15"/>
    <p:sldId id="295" r:id="rId16"/>
    <p:sldId id="296" r:id="rId17"/>
    <p:sldId id="2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007FCA"/>
    <a:srgbClr val="00B856"/>
    <a:srgbClr val="FFFF00"/>
    <a:srgbClr val="70B2E2"/>
    <a:srgbClr val="FFDC17"/>
    <a:srgbClr val="F0AE42"/>
    <a:srgbClr val="FFCC00"/>
    <a:srgbClr val="006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4</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13</a:t>
            </a:fld>
            <a:endParaRPr lang="en-US"/>
          </a:p>
        </p:txBody>
      </p:sp>
    </p:spTree>
    <p:extLst>
      <p:ext uri="{BB962C8B-B14F-4D97-AF65-F5344CB8AC3E}">
        <p14:creationId xmlns:p14="http://schemas.microsoft.com/office/powerpoint/2010/main" val="76443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14</a:t>
            </a:fld>
            <a:endParaRPr lang="en-US"/>
          </a:p>
        </p:txBody>
      </p:sp>
    </p:spTree>
    <p:extLst>
      <p:ext uri="{BB962C8B-B14F-4D97-AF65-F5344CB8AC3E}">
        <p14:creationId xmlns:p14="http://schemas.microsoft.com/office/powerpoint/2010/main" val="217261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15</a:t>
            </a:fld>
            <a:endParaRPr lang="en-US"/>
          </a:p>
        </p:txBody>
      </p:sp>
    </p:spTree>
    <p:extLst>
      <p:ext uri="{BB962C8B-B14F-4D97-AF65-F5344CB8AC3E}">
        <p14:creationId xmlns:p14="http://schemas.microsoft.com/office/powerpoint/2010/main" val="64613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16</a:t>
            </a:fld>
            <a:endParaRPr lang="en-US"/>
          </a:p>
        </p:txBody>
      </p:sp>
    </p:spTree>
    <p:extLst>
      <p:ext uri="{BB962C8B-B14F-4D97-AF65-F5344CB8AC3E}">
        <p14:creationId xmlns:p14="http://schemas.microsoft.com/office/powerpoint/2010/main" val="153900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5</a:t>
            </a:fld>
            <a:endParaRPr lang="en-US"/>
          </a:p>
        </p:txBody>
      </p:sp>
    </p:spTree>
    <p:extLst>
      <p:ext uri="{BB962C8B-B14F-4D97-AF65-F5344CB8AC3E}">
        <p14:creationId xmlns:p14="http://schemas.microsoft.com/office/powerpoint/2010/main" val="315236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6</a:t>
            </a:fld>
            <a:endParaRPr lang="en-US"/>
          </a:p>
        </p:txBody>
      </p:sp>
    </p:spTree>
    <p:extLst>
      <p:ext uri="{BB962C8B-B14F-4D97-AF65-F5344CB8AC3E}">
        <p14:creationId xmlns:p14="http://schemas.microsoft.com/office/powerpoint/2010/main" val="367928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410814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427534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221530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93987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11</a:t>
            </a:fld>
            <a:endParaRPr lang="en-US"/>
          </a:p>
        </p:txBody>
      </p:sp>
    </p:spTree>
    <p:extLst>
      <p:ext uri="{BB962C8B-B14F-4D97-AF65-F5344CB8AC3E}">
        <p14:creationId xmlns:p14="http://schemas.microsoft.com/office/powerpoint/2010/main" val="234380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12</a:t>
            </a:fld>
            <a:endParaRPr lang="en-US"/>
          </a:p>
        </p:txBody>
      </p:sp>
    </p:spTree>
    <p:extLst>
      <p:ext uri="{BB962C8B-B14F-4D97-AF65-F5344CB8AC3E}">
        <p14:creationId xmlns:p14="http://schemas.microsoft.com/office/powerpoint/2010/main" val="255475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
            <a:lum/>
          </a:blip>
          <a:srcRect/>
          <a:stretch>
            <a:fillRect t="-12000" b="-12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E40BA1-3FD9-B41B-04F6-F4D5BAB741E7}"/>
              </a:ext>
            </a:extLst>
          </p:cNvPr>
          <p:cNvGrpSpPr/>
          <p:nvPr/>
        </p:nvGrpSpPr>
        <p:grpSpPr>
          <a:xfrm>
            <a:off x="140950" y="83125"/>
            <a:ext cx="3634638" cy="1108725"/>
            <a:chOff x="635560" y="4782228"/>
            <a:chExt cx="3233412" cy="896403"/>
          </a:xfrm>
        </p:grpSpPr>
        <p:pic>
          <p:nvPicPr>
            <p:cNvPr id="20" name="Picture 2">
              <a:extLst>
                <a:ext uri="{FF2B5EF4-FFF2-40B4-BE49-F238E27FC236}">
                  <a16:creationId xmlns:a16="http://schemas.microsoft.com/office/drawing/2014/main" id="{DA5D0637-ADC3-7D47-D0B0-30DCCBA633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4" r="-8255"/>
            <a:stretch/>
          </p:blipFill>
          <p:spPr bwMode="auto">
            <a:xfrm>
              <a:off x="635560" y="4782228"/>
              <a:ext cx="3233412" cy="896403"/>
            </a:xfrm>
            <a:prstGeom prst="rect">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A7FC0D3-1372-0F6F-1D3A-F39BAD0546D9}"/>
                </a:ext>
              </a:extLst>
            </p:cNvPr>
            <p:cNvSpPr txBox="1"/>
            <p:nvPr/>
          </p:nvSpPr>
          <p:spPr>
            <a:xfrm>
              <a:off x="997089" y="5006212"/>
              <a:ext cx="2510354" cy="472790"/>
            </a:xfrm>
            <a:prstGeom prst="rect">
              <a:avLst/>
            </a:prstGeom>
            <a:noFill/>
          </p:spPr>
          <p:txBody>
            <a:bodyPr wrap="square" rtlCol="0">
              <a:spAutoFit/>
            </a:bodyPr>
            <a:lstStyle/>
            <a:p>
              <a:r>
                <a:rPr lang="en-US" sz="3200" b="1" dirty="0">
                  <a:solidFill>
                    <a:srgbClr val="007FCA"/>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dirty="0">
                <a:solidFill>
                  <a:srgbClr val="007FCA"/>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1" name="TextBox 50">
            <a:extLst>
              <a:ext uri="{FF2B5EF4-FFF2-40B4-BE49-F238E27FC236}">
                <a16:creationId xmlns:a16="http://schemas.microsoft.com/office/drawing/2014/main" id="{B1C8A7AE-A8CF-F93A-430E-F43DA33133D9}"/>
              </a:ext>
            </a:extLst>
          </p:cNvPr>
          <p:cNvSpPr txBox="1"/>
          <p:nvPr/>
        </p:nvSpPr>
        <p:spPr>
          <a:xfrm>
            <a:off x="416560" y="1221974"/>
            <a:ext cx="11490517" cy="1021556"/>
          </a:xfrm>
          <a:prstGeom prst="roundRect">
            <a:avLst/>
          </a:prstGeom>
          <a:solidFill>
            <a:srgbClr val="92D050"/>
          </a:solidFill>
          <a:effectLst>
            <a:outerShdw blurRad="50800" dist="38100" dir="5400000" algn="t" rotWithShape="0">
              <a:prstClr val="black">
                <a:alpha val="40000"/>
              </a:prstClr>
            </a:outerShdw>
          </a:effectLst>
        </p:spPr>
        <p:txBody>
          <a:bodyPr wrap="square" rtlCol="0" anchor="ctr" anchorCtr="0">
            <a:spAutoFit/>
          </a:bodyPr>
          <a:lstStyle/>
          <a:p>
            <a:r>
              <a:rPr lang="vi-VN">
                <a:latin typeface="Tahoma" panose="020B0604030504040204" pitchFamily="34" charset="0"/>
              </a:rPr>
              <a:t>Trải qua quá trình học tập môn Tin học, chúng ta đã có những hiểu biết gì và tạo được những sản phẩm nào?” Đó là câu hỏi đặt ra với các bạn học sinh lớp 9A. Để tổng kết một chặng đường học tập môn Tin học, các bạn đã quyết định tổ chức Triển lãm tin học. </a:t>
            </a:r>
          </a:p>
        </p:txBody>
      </p:sp>
      <p:pic>
        <p:nvPicPr>
          <p:cNvPr id="3" name="Picture 2" descr="A picture containing doll, toy&#10;&#10;Description automatically generated">
            <a:extLst>
              <a:ext uri="{FF2B5EF4-FFF2-40B4-BE49-F238E27FC236}">
                <a16:creationId xmlns:a16="http://schemas.microsoft.com/office/drawing/2014/main" id="{45D4BC05-E1E5-A2CF-70B2-9EE6D3A51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614" y="4156215"/>
            <a:ext cx="3484462" cy="2375770"/>
          </a:xfrm>
          <a:prstGeom prst="rect">
            <a:avLst/>
          </a:prstGeom>
        </p:spPr>
      </p:pic>
      <p:sp>
        <p:nvSpPr>
          <p:cNvPr id="4" name="TextBox 3">
            <a:extLst>
              <a:ext uri="{FF2B5EF4-FFF2-40B4-BE49-F238E27FC236}">
                <a16:creationId xmlns:a16="http://schemas.microsoft.com/office/drawing/2014/main" id="{5208ED6D-93C3-5289-8289-3F51D3290FAB}"/>
              </a:ext>
            </a:extLst>
          </p:cNvPr>
          <p:cNvSpPr txBox="1"/>
          <p:nvPr/>
        </p:nvSpPr>
        <p:spPr>
          <a:xfrm>
            <a:off x="4072709" y="6282886"/>
            <a:ext cx="4890890" cy="696088"/>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rgbClr val="FF0000"/>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rgbClr val="FF0000"/>
              </a:solidFill>
              <a:effectLst/>
              <a:uLnTx/>
              <a:uFillTx/>
              <a:latin typeface="Arial"/>
            </a:endParaRPr>
          </a:p>
        </p:txBody>
      </p:sp>
      <p:sp>
        <p:nvSpPr>
          <p:cNvPr id="5" name="TextBox 4">
            <a:extLst>
              <a:ext uri="{FF2B5EF4-FFF2-40B4-BE49-F238E27FC236}">
                <a16:creationId xmlns:a16="http://schemas.microsoft.com/office/drawing/2014/main" id="{22B7365D-7CD3-8E90-8EFB-E80D217049C7}"/>
              </a:ext>
            </a:extLst>
          </p:cNvPr>
          <p:cNvSpPr txBox="1"/>
          <p:nvPr/>
        </p:nvSpPr>
        <p:spPr>
          <a:xfrm>
            <a:off x="416560" y="1335753"/>
            <a:ext cx="11490517" cy="1021556"/>
          </a:xfrm>
          <a:prstGeom prst="round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nchor="ctr" anchorCtr="0">
            <a:spAutoFit/>
          </a:bodyPr>
          <a:lstStyle/>
          <a:p>
            <a:r>
              <a:rPr lang="vi-VN">
                <a:latin typeface="Tahoma" panose="020B0604030504040204" pitchFamily="34" charset="0"/>
              </a:rPr>
              <a:t>Có rất nhiều ý tưởng về sản phẩm trưng bày trong triển lãm. Có nhóm trưng bày sơ lưu niệm của lớp đã làm từ lớp 6. Có nhóm trưng bày bộ sưu tập hình ảnh và CLB Tin học được thành lập từ lớp 8. Nhóm khác lại muốn tạo sản phẩm là một số trò chơi bằng ngôn ngữ lập trình trực quan,... </a:t>
            </a:r>
          </a:p>
        </p:txBody>
      </p:sp>
      <p:sp>
        <p:nvSpPr>
          <p:cNvPr id="7" name="TextBox 6">
            <a:extLst>
              <a:ext uri="{FF2B5EF4-FFF2-40B4-BE49-F238E27FC236}">
                <a16:creationId xmlns:a16="http://schemas.microsoft.com/office/drawing/2014/main" id="{C171B6EC-7626-A9F7-E4C7-CCCB7DF9067B}"/>
              </a:ext>
            </a:extLst>
          </p:cNvPr>
          <p:cNvSpPr txBox="1"/>
          <p:nvPr/>
        </p:nvSpPr>
        <p:spPr>
          <a:xfrm>
            <a:off x="416560" y="1384880"/>
            <a:ext cx="11490517" cy="1123712"/>
          </a:xfrm>
          <a:prstGeom prst="round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nchor="ctr" anchorCtr="0">
            <a:spAutoFit/>
          </a:bodyPr>
          <a:lstStyle/>
          <a:p>
            <a:r>
              <a:rPr lang="vi-VN" sz="2000" dirty="0">
                <a:latin typeface="+mj-lt"/>
              </a:rPr>
              <a:t>Nhóm ba bạn An, Minh, Khoa lựa chọn sản phẩm là bài trình bày về nội dung Lược sử công cụ tính toán để tham gia triển lãm.</a:t>
            </a:r>
            <a:endParaRPr lang="en-US" sz="2000" dirty="0">
              <a:latin typeface="+mj-lt"/>
            </a:endParaRPr>
          </a:p>
          <a:p>
            <a:endParaRPr lang="vi-VN" sz="2000" dirty="0">
              <a:latin typeface="+mj-lt"/>
            </a:endParaRPr>
          </a:p>
        </p:txBody>
      </p:sp>
      <p:sp>
        <p:nvSpPr>
          <p:cNvPr id="8" name="Thought Bubble: Cloud 7">
            <a:extLst>
              <a:ext uri="{FF2B5EF4-FFF2-40B4-BE49-F238E27FC236}">
                <a16:creationId xmlns:a16="http://schemas.microsoft.com/office/drawing/2014/main" id="{192D22AD-D2C5-565C-E725-7597D8787A45}"/>
              </a:ext>
            </a:extLst>
          </p:cNvPr>
          <p:cNvSpPr/>
          <p:nvPr/>
        </p:nvSpPr>
        <p:spPr>
          <a:xfrm>
            <a:off x="140950" y="2813194"/>
            <a:ext cx="3484462" cy="2822832"/>
          </a:xfrm>
          <a:prstGeom prst="cloudCallout">
            <a:avLst>
              <a:gd name="adj1" fmla="val 52892"/>
              <a:gd name="adj2" fmla="val 29423"/>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9" name="TextBox 8">
            <a:extLst>
              <a:ext uri="{FF2B5EF4-FFF2-40B4-BE49-F238E27FC236}">
                <a16:creationId xmlns:a16="http://schemas.microsoft.com/office/drawing/2014/main" id="{BF26B3A9-F2AF-4C89-C5D5-8B96E2F040E1}"/>
              </a:ext>
            </a:extLst>
          </p:cNvPr>
          <p:cNvSpPr txBox="1"/>
          <p:nvPr/>
        </p:nvSpPr>
        <p:spPr>
          <a:xfrm>
            <a:off x="656297" y="3022712"/>
            <a:ext cx="2453767" cy="2351285"/>
          </a:xfrm>
          <a:prstGeom prst="rect">
            <a:avLst/>
          </a:prstGeom>
          <a:noFill/>
        </p:spPr>
        <p:txBody>
          <a:bodyPr wrap="square">
            <a:spAutoFit/>
          </a:bodyPr>
          <a:lstStyle/>
          <a:p>
            <a:pPr algn="ctr">
              <a:lnSpc>
                <a:spcPct val="150000"/>
              </a:lnSpc>
            </a:pPr>
            <a:r>
              <a:rPr lang="en-US" sz="2000" dirty="0" err="1">
                <a:latin typeface="+mj-lt"/>
                <a:ea typeface="Tahoma" panose="020B0604030504040204" pitchFamily="34" charset="0"/>
                <a:cs typeface="Tahoma" panose="020B0604030504040204" pitchFamily="34" charset="0"/>
              </a:rPr>
              <a:t>Chúng</a:t>
            </a:r>
            <a:r>
              <a:rPr lang="en-US" sz="2000" dirty="0">
                <a:latin typeface="+mj-lt"/>
                <a:ea typeface="Tahoma" panose="020B0604030504040204" pitchFamily="34" charset="0"/>
                <a:cs typeface="Tahoma" panose="020B0604030504040204" pitchFamily="34" charset="0"/>
              </a:rPr>
              <a:t> ta </a:t>
            </a:r>
            <a:r>
              <a:rPr lang="en-US" sz="2000" dirty="0" err="1">
                <a:latin typeface="+mj-lt"/>
                <a:ea typeface="Tahoma" panose="020B0604030504040204" pitchFamily="34" charset="0"/>
                <a:cs typeface="Tahoma" panose="020B0604030504040204" pitchFamily="34" charset="0"/>
              </a:rPr>
              <a:t>sẽ</a:t>
            </a:r>
            <a:r>
              <a:rPr lang="en-US" sz="2000" dirty="0">
                <a:latin typeface="+mj-lt"/>
                <a:ea typeface="Tahoma" panose="020B0604030504040204" pitchFamily="34" charset="0"/>
                <a:cs typeface="Tahoma" panose="020B0604030504040204" pitchFamily="34" charset="0"/>
              </a:rPr>
              <a:t> </a:t>
            </a:r>
            <a:r>
              <a:rPr lang="vi-VN" sz="2000" dirty="0">
                <a:latin typeface="+mj-lt"/>
                <a:ea typeface="Tahoma" panose="020B0604030504040204" pitchFamily="34" charset="0"/>
                <a:cs typeface="Tahoma" panose="020B0604030504040204" pitchFamily="34" charset="0"/>
              </a:rPr>
              <a:t>lựa chọn sản phẩm là bài trình bày về nội dung </a:t>
            </a:r>
            <a:r>
              <a:rPr lang="vi-VN" sz="2000" b="1" dirty="0">
                <a:latin typeface="+mj-lt"/>
                <a:ea typeface="Tahoma" panose="020B0604030504040204" pitchFamily="34" charset="0"/>
                <a:cs typeface="Tahoma" panose="020B0604030504040204" pitchFamily="34" charset="0"/>
              </a:rPr>
              <a:t>Lược sử công cụ tính toán </a:t>
            </a:r>
            <a:r>
              <a:rPr lang="vi-VN" sz="2000" dirty="0">
                <a:latin typeface="+mj-lt"/>
                <a:ea typeface="Tahoma" panose="020B0604030504040204" pitchFamily="34" charset="0"/>
                <a:cs typeface="Tahoma" panose="020B0604030504040204" pitchFamily="34" charset="0"/>
              </a:rPr>
              <a:t>để tham gia triển lãm</a:t>
            </a:r>
            <a:endParaRPr kumimoji="0" lang="en-US" sz="200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sp>
        <p:nvSpPr>
          <p:cNvPr id="10" name="Thought Bubble: Cloud 9">
            <a:extLst>
              <a:ext uri="{FF2B5EF4-FFF2-40B4-BE49-F238E27FC236}">
                <a16:creationId xmlns:a16="http://schemas.microsoft.com/office/drawing/2014/main" id="{CFB2FA71-C0E2-F3A2-2E75-BE605E53082E}"/>
              </a:ext>
            </a:extLst>
          </p:cNvPr>
          <p:cNvSpPr/>
          <p:nvPr/>
        </p:nvSpPr>
        <p:spPr>
          <a:xfrm>
            <a:off x="4541852" y="2053521"/>
            <a:ext cx="3266749" cy="2253343"/>
          </a:xfrm>
          <a:prstGeom prst="cloudCallout">
            <a:avLst>
              <a:gd name="adj1" fmla="val -11079"/>
              <a:gd name="adj2" fmla="val 35028"/>
            </a:avLst>
          </a:prstGeom>
          <a:solidFill>
            <a:schemeClr val="accent3">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id="{1A33CA78-546B-1B99-5749-7C81212DD113}"/>
              </a:ext>
            </a:extLst>
          </p:cNvPr>
          <p:cNvSpPr txBox="1"/>
          <p:nvPr/>
        </p:nvSpPr>
        <p:spPr>
          <a:xfrm>
            <a:off x="4948342" y="2328677"/>
            <a:ext cx="2453767" cy="1891287"/>
          </a:xfrm>
          <a:prstGeom prst="rect">
            <a:avLst/>
          </a:prstGeom>
          <a:noFill/>
        </p:spPr>
        <p:txBody>
          <a:bodyPr wrap="square">
            <a:spAutoFit/>
          </a:bodyPr>
          <a:lstStyle/>
          <a:p>
            <a:pPr algn="ctr">
              <a:lnSpc>
                <a:spcPct val="150000"/>
              </a:lnSpc>
            </a:pPr>
            <a:r>
              <a:rPr lang="en-US" sz="2000" dirty="0" err="1">
                <a:latin typeface="+mj-lt"/>
                <a:ea typeface="Tahoma" panose="020B0604030504040204" pitchFamily="34" charset="0"/>
                <a:cs typeface="Tahoma" panose="020B0604030504040204" pitchFamily="34" charset="0"/>
              </a:rPr>
              <a:t>Chúng</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mình</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nên</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trao</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đổi</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và</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hợp</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tác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với</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nhau</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để</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có</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thể</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làm</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việc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nhóm</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tốt</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hơn</a:t>
            </a:r>
            <a:endParaRPr kumimoji="0" lang="en-US" sz="200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sp>
        <p:nvSpPr>
          <p:cNvPr id="13" name="Thought Bubble: Cloud 12">
            <a:extLst>
              <a:ext uri="{FF2B5EF4-FFF2-40B4-BE49-F238E27FC236}">
                <a16:creationId xmlns:a16="http://schemas.microsoft.com/office/drawing/2014/main" id="{F07C8D4C-E3BF-4299-5359-CC077F47B101}"/>
              </a:ext>
            </a:extLst>
          </p:cNvPr>
          <p:cNvSpPr/>
          <p:nvPr/>
        </p:nvSpPr>
        <p:spPr>
          <a:xfrm>
            <a:off x="7715603" y="2915654"/>
            <a:ext cx="3383266" cy="2909092"/>
          </a:xfrm>
          <a:prstGeom prst="cloudCallout">
            <a:avLst>
              <a:gd name="adj1" fmla="val -61253"/>
              <a:gd name="adj2" fmla="val 23537"/>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nSpc>
                <a:spcPct val="150000"/>
              </a:lnSpc>
            </a:pPr>
            <a:endParaRPr lang="en-US" b="1" dirty="0"/>
          </a:p>
        </p:txBody>
      </p:sp>
      <p:sp>
        <p:nvSpPr>
          <p:cNvPr id="14" name="TextBox 13">
            <a:extLst>
              <a:ext uri="{FF2B5EF4-FFF2-40B4-BE49-F238E27FC236}">
                <a16:creationId xmlns:a16="http://schemas.microsoft.com/office/drawing/2014/main" id="{8867213E-F4C0-4C6B-633A-F9BF4D13F94B}"/>
              </a:ext>
            </a:extLst>
          </p:cNvPr>
          <p:cNvSpPr txBox="1"/>
          <p:nvPr/>
        </p:nvSpPr>
        <p:spPr>
          <a:xfrm>
            <a:off x="8180352" y="3196181"/>
            <a:ext cx="2453767" cy="2812950"/>
          </a:xfrm>
          <a:prstGeom prst="rect">
            <a:avLst/>
          </a:prstGeom>
          <a:noFill/>
        </p:spPr>
        <p:txBody>
          <a:bodyPr wrap="square">
            <a:spAutoFit/>
          </a:bodyPr>
          <a:lstStyle/>
          <a:p>
            <a:pPr algn="ctr">
              <a:lnSpc>
                <a:spcPct val="150000"/>
              </a:lnSpc>
            </a:pPr>
            <a:r>
              <a:rPr lang="en-US" sz="2000" dirty="0">
                <a:latin typeface="+mj-lt"/>
                <a:ea typeface="Tahoma" panose="020B0604030504040204" pitchFamily="34" charset="0"/>
                <a:cs typeface="Tahoma" panose="020B0604030504040204" pitchFamily="34" charset="0"/>
              </a:rPr>
              <a:t>Ta </a:t>
            </a:r>
            <a:r>
              <a:rPr lang="en-US" sz="2000" dirty="0" err="1">
                <a:latin typeface="+mj-lt"/>
                <a:ea typeface="Tahoma" panose="020B0604030504040204" pitchFamily="34" charset="0"/>
                <a:cs typeface="Tahoma" panose="020B0604030504040204" pitchFamily="34" charset="0"/>
              </a:rPr>
              <a:t>có</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thể</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sử</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dụng</a:t>
            </a:r>
            <a:r>
              <a:rPr lang="en-US" sz="2000" dirty="0">
                <a:latin typeface="+mj-lt"/>
                <a:ea typeface="Tahoma" panose="020B0604030504040204" pitchFamily="34" charset="0"/>
                <a:cs typeface="Tahoma" panose="020B0604030504040204" pitchFamily="34" charset="0"/>
              </a:rPr>
              <a:t> </a:t>
            </a:r>
            <a:r>
              <a:rPr lang="vi-VN" sz="2000" dirty="0">
                <a:latin typeface="+mj-lt"/>
                <a:ea typeface="Tahoma" panose="020B0604030504040204" pitchFamily="34" charset="0"/>
                <a:cs typeface="Tahoma" panose="020B0604030504040204" pitchFamily="34" charset="0"/>
              </a:rPr>
              <a:t>công cụ hỗ trợ thực hiện hoạt động cộng tác, trong đó có sơ đồ tư duy và bài trình chiếu</a:t>
            </a:r>
            <a:endParaRPr kumimoji="0" lang="en-US" sz="2000"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17477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8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p:tgtEl>
                                              <p:spTgt spid="51"/>
                                            </p:tgtEl>
                                            <p:attrNameLst>
                                              <p:attrName>ppt_y</p:attrName>
                                            </p:attrNameLst>
                                          </p:cBhvr>
                                          <p:tavLst>
                                            <p:tav tm="0">
                                              <p:val>
                                                <p:strVal val="#ppt_y+#ppt_h*1.125000"/>
                                              </p:val>
                                            </p:tav>
                                            <p:tav tm="100000">
                                              <p:val>
                                                <p:strVal val="#ppt_y"/>
                                              </p:val>
                                            </p:tav>
                                          </p:tavLst>
                                        </p:anim>
                                        <p:animEffect transition="in" filter="wipe(up)">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p:bldP spid="4" grpId="0"/>
          <p:bldP spid="5" grpId="1" animBg="1"/>
          <p:bldP spid="7" grpId="1" animBg="1"/>
          <p:bldP spid="8" grpId="0" animBg="1"/>
          <p:bldP spid="9" grpId="0"/>
          <p:bldP spid="10" grpId="0" animBg="1"/>
          <p:bldP spid="12" grpId="0"/>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p:tgtEl>
                                              <p:spTgt spid="51"/>
                                            </p:tgtEl>
                                            <p:attrNameLst>
                                              <p:attrName>ppt_y</p:attrName>
                                            </p:attrNameLst>
                                          </p:cBhvr>
                                          <p:tavLst>
                                            <p:tav tm="0">
                                              <p:val>
                                                <p:strVal val="#ppt_y+#ppt_h*1.125000"/>
                                              </p:val>
                                            </p:tav>
                                            <p:tav tm="100000">
                                              <p:val>
                                                <p:strVal val="#ppt_y"/>
                                              </p:val>
                                            </p:tav>
                                          </p:tavLst>
                                        </p:anim>
                                        <p:animEffect transition="in" filter="wipe(up)">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p:bldP spid="4" grpId="0"/>
          <p:bldP spid="5" grpId="1" animBg="1"/>
          <p:bldP spid="7" grpId="1" animBg="1"/>
          <p:bldP spid="8" grpId="0" animBg="1"/>
          <p:bldP spid="9" grpId="0"/>
          <p:bldP spid="10" grpId="0" animBg="1"/>
          <p:bldP spid="12" grpId="0"/>
          <p:bldP spid="13" grpId="0" animBg="1"/>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2784173"/>
            <a:ext cx="6068439" cy="2308324"/>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Đảm bảo chất lượng dữ liệu: </a:t>
            </a:r>
            <a:r>
              <a:rPr lang="vi-VN" sz="2400" dirty="0">
                <a:latin typeface="Times New Roman" panose="02020603050405020304" pitchFamily="18" charset="0"/>
                <a:cs typeface="Times New Roman" panose="02020603050405020304" pitchFamily="18" charset="0"/>
              </a:rPr>
              <a:t>Cần đảm bảo rằng công cụ trực quan có thể xem được từ khoảng cách xa. Hình ảnh phải rõ ràng và không bị nhòe. Hình ảnh cũng cần được chú thích để người xem dễ cải thiện khả năng hiểu thông tin.</a:t>
            </a:r>
          </a:p>
        </p:txBody>
      </p:sp>
      <p:pic>
        <p:nvPicPr>
          <p:cNvPr id="2050" name="Picture 2">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35848" y="2758279"/>
            <a:ext cx="3553287" cy="1997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372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grpSp>
        <p:nvGrpSpPr>
          <p:cNvPr id="2" name="Ghi nhớ">
            <a:extLst>
              <a:ext uri="{FF2B5EF4-FFF2-40B4-BE49-F238E27FC236}">
                <a16:creationId xmlns:a16="http://schemas.microsoft.com/office/drawing/2014/main" id="{C6346FF5-8D2E-55E2-3DB0-1C272168348C}"/>
              </a:ext>
            </a:extLst>
          </p:cNvPr>
          <p:cNvGrpSpPr/>
          <p:nvPr/>
        </p:nvGrpSpPr>
        <p:grpSpPr>
          <a:xfrm>
            <a:off x="722549" y="1095804"/>
            <a:ext cx="10360893" cy="4432968"/>
            <a:chOff x="722549" y="2215661"/>
            <a:chExt cx="10360893" cy="4432968"/>
          </a:xfrm>
        </p:grpSpPr>
        <p:grpSp>
          <p:nvGrpSpPr>
            <p:cNvPr id="3" name="Group 2">
              <a:extLst>
                <a:ext uri="{FF2B5EF4-FFF2-40B4-BE49-F238E27FC236}">
                  <a16:creationId xmlns:a16="http://schemas.microsoft.com/office/drawing/2014/main" id="{D5077D67-48BC-F714-322F-0375059A9E78}"/>
                </a:ext>
              </a:extLst>
            </p:cNvPr>
            <p:cNvGrpSpPr/>
            <p:nvPr/>
          </p:nvGrpSpPr>
          <p:grpSpPr>
            <a:xfrm>
              <a:off x="722549" y="2215661"/>
              <a:ext cx="10360893" cy="4432967"/>
              <a:chOff x="751424" y="4271766"/>
              <a:chExt cx="10360893" cy="4814124"/>
            </a:xfrm>
          </p:grpSpPr>
          <p:grpSp>
            <p:nvGrpSpPr>
              <p:cNvPr id="6" name="Group 5">
                <a:extLst>
                  <a:ext uri="{FF2B5EF4-FFF2-40B4-BE49-F238E27FC236}">
                    <a16:creationId xmlns:a16="http://schemas.microsoft.com/office/drawing/2014/main" id="{52ABDEF5-8435-D73A-9A63-435B26CFEBB0}"/>
                  </a:ext>
                </a:extLst>
              </p:cNvPr>
              <p:cNvGrpSpPr/>
              <p:nvPr/>
            </p:nvGrpSpPr>
            <p:grpSpPr>
              <a:xfrm>
                <a:off x="751424" y="4271766"/>
                <a:ext cx="10340110" cy="4814124"/>
                <a:chOff x="748591" y="4323720"/>
                <a:chExt cx="10193330" cy="4814124"/>
              </a:xfrm>
            </p:grpSpPr>
            <p:sp>
              <p:nvSpPr>
                <p:cNvPr id="11" name="Rectangle: Rounded Corners 10">
                  <a:extLst>
                    <a:ext uri="{FF2B5EF4-FFF2-40B4-BE49-F238E27FC236}">
                      <a16:creationId xmlns:a16="http://schemas.microsoft.com/office/drawing/2014/main" id="{CC204E99-FF7F-80B0-D3E1-479DBC6FF3DD}"/>
                    </a:ext>
                  </a:extLst>
                </p:cNvPr>
                <p:cNvSpPr/>
                <p:nvPr/>
              </p:nvSpPr>
              <p:spPr>
                <a:xfrm>
                  <a:off x="1181534" y="4594429"/>
                  <a:ext cx="9760387" cy="4543415"/>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B83F65-A596-DA8B-EB49-C8CF2DD1EF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C653FA83-C32E-E29E-8396-85A4025D86C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58493EB-A691-0324-BA85-59F29C8B79A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955366B3-508F-3805-5C01-9133506065DC}"/>
                </a:ext>
              </a:extLst>
            </p:cNvPr>
            <p:cNvSpPr txBox="1"/>
            <p:nvPr/>
          </p:nvSpPr>
          <p:spPr>
            <a:xfrm>
              <a:off x="1615756" y="2464086"/>
              <a:ext cx="9312221" cy="4184543"/>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có thể sử dụng bài trình chiếu và sơ đồ tư duy trong trao đổi thông tin và</a:t>
              </a:r>
              <a:r>
                <a:rPr lang="en-US"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hợp tác theo các cách sau: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Trình bày trực tiếp.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Chia sẻ để các thành viên khác xem độc lập.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Chia sẻ để các thành viên cập nhật độc lập.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Chia sẻ để cộng tác theo thời gian thực.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sử dụng hình ảnh, biểu đồ và video hợp lí, em cần chú ý: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Sử dụng đúng công cụ trực quan. </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Đảm bảo chất lượng dữ liệu</a:t>
              </a:r>
            </a:p>
          </p:txBody>
        </p:sp>
      </p:grpSp>
    </p:spTree>
    <p:extLst>
      <p:ext uri="{BB962C8B-B14F-4D97-AF65-F5344CB8AC3E}">
        <p14:creationId xmlns:p14="http://schemas.microsoft.com/office/powerpoint/2010/main" val="420305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10412736"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Khả năng đính kèm văn bản, hình ảnh, video, trang tính vào sơ đồ tư duy</a:t>
            </a:r>
            <a:endParaRPr lang="en-US" sz="2000" b="1">
              <a:solidFill>
                <a:srgbClr val="FF0000"/>
              </a:solidFill>
              <a:latin typeface="Tahoma" panose="020B0604030504040204" pitchFamily="34" charset="0"/>
            </a:endParaRPr>
          </a:p>
        </p:txBody>
      </p:sp>
      <p:grpSp>
        <p:nvGrpSpPr>
          <p:cNvPr id="9" name="Hỏi cá nhân">
            <a:extLst>
              <a:ext uri="{FF2B5EF4-FFF2-40B4-BE49-F238E27FC236}">
                <a16:creationId xmlns:a16="http://schemas.microsoft.com/office/drawing/2014/main" id="{51DE00A7-ED0C-ED30-E6C0-115F79E67119}"/>
              </a:ext>
            </a:extLst>
          </p:cNvPr>
          <p:cNvGrpSpPr/>
          <p:nvPr/>
        </p:nvGrpSpPr>
        <p:grpSpPr>
          <a:xfrm>
            <a:off x="722549" y="1435843"/>
            <a:ext cx="10360893" cy="1388399"/>
            <a:chOff x="722549" y="2215664"/>
            <a:chExt cx="10360893" cy="1388399"/>
          </a:xfrm>
        </p:grpSpPr>
        <p:grpSp>
          <p:nvGrpSpPr>
            <p:cNvPr id="10" name="Group 9">
              <a:extLst>
                <a:ext uri="{FF2B5EF4-FFF2-40B4-BE49-F238E27FC236}">
                  <a16:creationId xmlns:a16="http://schemas.microsoft.com/office/drawing/2014/main" id="{88CA63E6-0DE9-F023-C396-45F50CD5A96C}"/>
                </a:ext>
              </a:extLst>
            </p:cNvPr>
            <p:cNvGrpSpPr/>
            <p:nvPr/>
          </p:nvGrpSpPr>
          <p:grpSpPr>
            <a:xfrm>
              <a:off x="722549" y="2215664"/>
              <a:ext cx="10360893" cy="1212912"/>
              <a:chOff x="751424" y="4271768"/>
              <a:chExt cx="10360893" cy="1317201"/>
            </a:xfrm>
          </p:grpSpPr>
          <p:grpSp>
            <p:nvGrpSpPr>
              <p:cNvPr id="14" name="Group 13">
                <a:extLst>
                  <a:ext uri="{FF2B5EF4-FFF2-40B4-BE49-F238E27FC236}">
                    <a16:creationId xmlns:a16="http://schemas.microsoft.com/office/drawing/2014/main" id="{C2FE4D19-DE8B-F0FA-3D3C-58357D225252}"/>
                  </a:ext>
                </a:extLst>
              </p:cNvPr>
              <p:cNvGrpSpPr/>
              <p:nvPr/>
            </p:nvGrpSpPr>
            <p:grpSpPr>
              <a:xfrm>
                <a:off x="751424" y="4271768"/>
                <a:ext cx="10340110" cy="1317201"/>
                <a:chOff x="748591" y="4323722"/>
                <a:chExt cx="10193330" cy="1317201"/>
              </a:xfrm>
            </p:grpSpPr>
            <p:sp>
              <p:nvSpPr>
                <p:cNvPr id="17" name="Rectangle: Rounded Corners 16">
                  <a:extLst>
                    <a:ext uri="{FF2B5EF4-FFF2-40B4-BE49-F238E27FC236}">
                      <a16:creationId xmlns:a16="http://schemas.microsoft.com/office/drawing/2014/main" id="{A609D551-1EFC-27C1-32A6-47100249135C}"/>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8EC8B3A-3355-45DB-2B5D-B6F8B8EAA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9053BED2-78AA-7011-71E9-C20BE20FD9E1}"/>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3E355CD-4384-06C7-3383-5BEA25AED980}"/>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D2DDFC5E-AFFC-7309-CAE4-565303FF7B64}"/>
                </a:ext>
              </a:extLst>
            </p:cNvPr>
            <p:cNvSpPr txBox="1"/>
            <p:nvPr/>
          </p:nvSpPr>
          <p:spPr>
            <a:xfrm>
              <a:off x="1615756" y="2470098"/>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Khi tạo sơ đồ tư duy bằng phần mềm, em có thể đính kèm những gì để minh họa chi tiết cho nội dung cần trình bày</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Trả lời cá nhân">
            <a:extLst>
              <a:ext uri="{FF2B5EF4-FFF2-40B4-BE49-F238E27FC236}">
                <a16:creationId xmlns:a16="http://schemas.microsoft.com/office/drawing/2014/main" id="{12F6BC4C-9EA6-30D1-4BEA-F22F565F063F}"/>
              </a:ext>
            </a:extLst>
          </p:cNvPr>
          <p:cNvGrpSpPr/>
          <p:nvPr/>
        </p:nvGrpSpPr>
        <p:grpSpPr>
          <a:xfrm>
            <a:off x="722549" y="3417043"/>
            <a:ext cx="10360893" cy="1581872"/>
            <a:chOff x="722549" y="2215664"/>
            <a:chExt cx="10360893" cy="1581872"/>
          </a:xfrm>
        </p:grpSpPr>
        <p:grpSp>
          <p:nvGrpSpPr>
            <p:cNvPr id="20" name="Group 19">
              <a:extLst>
                <a:ext uri="{FF2B5EF4-FFF2-40B4-BE49-F238E27FC236}">
                  <a16:creationId xmlns:a16="http://schemas.microsoft.com/office/drawing/2014/main" id="{49412F75-AF49-6F16-1E53-815392917C09}"/>
                </a:ext>
              </a:extLst>
            </p:cNvPr>
            <p:cNvGrpSpPr/>
            <p:nvPr/>
          </p:nvGrpSpPr>
          <p:grpSpPr>
            <a:xfrm>
              <a:off x="722549" y="2215664"/>
              <a:ext cx="10360893" cy="1581872"/>
              <a:chOff x="751424" y="4271768"/>
              <a:chExt cx="10360893" cy="1717885"/>
            </a:xfrm>
          </p:grpSpPr>
          <p:grpSp>
            <p:nvGrpSpPr>
              <p:cNvPr id="22" name="Group 21">
                <a:extLst>
                  <a:ext uri="{FF2B5EF4-FFF2-40B4-BE49-F238E27FC236}">
                    <a16:creationId xmlns:a16="http://schemas.microsoft.com/office/drawing/2014/main" id="{8515A309-AD89-5B62-DD0E-D48CCD7EACD1}"/>
                  </a:ext>
                </a:extLst>
              </p:cNvPr>
              <p:cNvGrpSpPr/>
              <p:nvPr/>
            </p:nvGrpSpPr>
            <p:grpSpPr>
              <a:xfrm>
                <a:off x="751424" y="4271768"/>
                <a:ext cx="10340110" cy="1717885"/>
                <a:chOff x="748591" y="4323722"/>
                <a:chExt cx="10193330" cy="1717885"/>
              </a:xfrm>
            </p:grpSpPr>
            <p:sp>
              <p:nvSpPr>
                <p:cNvPr id="25" name="Rectangle: Rounded Corners 24">
                  <a:extLst>
                    <a:ext uri="{FF2B5EF4-FFF2-40B4-BE49-F238E27FC236}">
                      <a16:creationId xmlns:a16="http://schemas.microsoft.com/office/drawing/2014/main" id="{73178723-FA5F-B0E5-D480-E37E8AC1A5DA}"/>
                    </a:ext>
                  </a:extLst>
                </p:cNvPr>
                <p:cNvSpPr/>
                <p:nvPr/>
              </p:nvSpPr>
              <p:spPr>
                <a:xfrm>
                  <a:off x="1181534" y="4593968"/>
                  <a:ext cx="9760387" cy="1447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DB7F6AF8-6A37-8528-9CF4-9F583CDB5B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3" name="Rectangle 22">
                <a:extLst>
                  <a:ext uri="{FF2B5EF4-FFF2-40B4-BE49-F238E27FC236}">
                    <a16:creationId xmlns:a16="http://schemas.microsoft.com/office/drawing/2014/main" id="{140477F6-271F-D378-466D-A6033028D52E}"/>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A9C73AF-ECB6-67E3-49FC-85C08D235C36}"/>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1F1ACA9-60D0-6739-8784-EAD9E1944EEB}"/>
                </a:ext>
              </a:extLst>
            </p:cNvPr>
            <p:cNvSpPr txBox="1"/>
            <p:nvPr/>
          </p:nvSpPr>
          <p:spPr>
            <a:xfrm>
              <a:off x="1615756" y="2622456"/>
              <a:ext cx="9312221" cy="1133965"/>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Có thể đính kèm tệp văn bản, hình ảnh, video và trang tính vào sơ đồ tư duy để minh họa chi tiết cho nội dung cần trình bày</a:t>
              </a:r>
            </a:p>
          </p:txBody>
        </p:sp>
      </p:grpSp>
    </p:spTree>
    <p:extLst>
      <p:ext uri="{BB962C8B-B14F-4D97-AF65-F5344CB8AC3E}">
        <p14:creationId xmlns:p14="http://schemas.microsoft.com/office/powerpoint/2010/main" val="382988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10412736"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Khả năng đính kèm văn bản, hình ảnh, video, trang tính vào sơ đồ tư duy</a:t>
            </a:r>
            <a:endParaRPr lang="en-US" sz="2000" b="1">
              <a:solidFill>
                <a:srgbClr val="FF0000"/>
              </a:solidFill>
              <a:latin typeface="Tahoma" panose="020B0604030504040204" pitchFamily="34" charset="0"/>
            </a:endParaRPr>
          </a:p>
        </p:txBody>
      </p:sp>
      <p:pic>
        <p:nvPicPr>
          <p:cNvPr id="7" name="y2meta.com - 5 Minute Timer-(1080p)">
            <a:hlinkClick r:id="" action="ppaction://media"/>
            <a:extLst>
              <a:ext uri="{FF2B5EF4-FFF2-40B4-BE49-F238E27FC236}">
                <a16:creationId xmlns:a16="http://schemas.microsoft.com/office/drawing/2014/main" id="{1173AB4C-C8F3-D8A9-454D-DCEAE270D5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40403" y="2117452"/>
            <a:ext cx="2206414" cy="965167"/>
          </a:xfrm>
          <a:prstGeom prst="rect">
            <a:avLst/>
          </a:prstGeom>
        </p:spPr>
      </p:pic>
      <p:grpSp>
        <p:nvGrpSpPr>
          <p:cNvPr id="8" name="Xem KQ">
            <a:extLst>
              <a:ext uri="{FF2B5EF4-FFF2-40B4-BE49-F238E27FC236}">
                <a16:creationId xmlns:a16="http://schemas.microsoft.com/office/drawing/2014/main" id="{5963CF2A-D871-F032-9D9A-5AB511988DDC}"/>
              </a:ext>
            </a:extLst>
          </p:cNvPr>
          <p:cNvGrpSpPr/>
          <p:nvPr/>
        </p:nvGrpSpPr>
        <p:grpSpPr>
          <a:xfrm>
            <a:off x="2041967" y="3234661"/>
            <a:ext cx="1062053" cy="1062053"/>
            <a:chOff x="1580575" y="4515507"/>
            <a:chExt cx="1278588" cy="1278588"/>
          </a:xfrm>
        </p:grpSpPr>
        <p:pic>
          <p:nvPicPr>
            <p:cNvPr id="11" name="Picture 2">
              <a:extLst>
                <a:ext uri="{FF2B5EF4-FFF2-40B4-BE49-F238E27FC236}">
                  <a16:creationId xmlns:a16="http://schemas.microsoft.com/office/drawing/2014/main" id="{E158424C-5F52-09D8-1AED-4B466EBFC0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26CE01-7E08-FA2A-86BE-21F30E97EC43}"/>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D44BACD3-8A43-7E71-3ACD-798E50BFF09E}"/>
              </a:ext>
            </a:extLst>
          </p:cNvPr>
          <p:cNvGrpSpPr/>
          <p:nvPr/>
        </p:nvGrpSpPr>
        <p:grpSpPr>
          <a:xfrm>
            <a:off x="1131924" y="1667876"/>
            <a:ext cx="2848282" cy="1881318"/>
            <a:chOff x="5430688" y="198416"/>
            <a:chExt cx="3429000" cy="2264888"/>
          </a:xfrm>
        </p:grpSpPr>
        <p:pic>
          <p:nvPicPr>
            <p:cNvPr id="28" name="Picture 4">
              <a:extLst>
                <a:ext uri="{FF2B5EF4-FFF2-40B4-BE49-F238E27FC236}">
                  <a16:creationId xmlns:a16="http://schemas.microsoft.com/office/drawing/2014/main" id="{E747FA65-7C88-B0DA-48D4-8BB0533D16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56911E1-24AA-EFD2-9985-E6A3358F01E1}"/>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30" name="Câu hỏi hoạt động nhóm">
            <a:extLst>
              <a:ext uri="{FF2B5EF4-FFF2-40B4-BE49-F238E27FC236}">
                <a16:creationId xmlns:a16="http://schemas.microsoft.com/office/drawing/2014/main" id="{EF85BC13-F375-7A47-888A-D8B6FF524B9F}"/>
              </a:ext>
            </a:extLst>
          </p:cNvPr>
          <p:cNvGrpSpPr/>
          <p:nvPr/>
        </p:nvGrpSpPr>
        <p:grpSpPr>
          <a:xfrm>
            <a:off x="325121" y="735672"/>
            <a:ext cx="4793143" cy="1430166"/>
            <a:chOff x="3040259" y="153843"/>
            <a:chExt cx="6114590" cy="1755322"/>
          </a:xfrm>
        </p:grpSpPr>
        <p:sp>
          <p:nvSpPr>
            <p:cNvPr id="31" name="TextBox 30">
              <a:extLst>
                <a:ext uri="{FF2B5EF4-FFF2-40B4-BE49-F238E27FC236}">
                  <a16:creationId xmlns:a16="http://schemas.microsoft.com/office/drawing/2014/main" id="{42D4E756-7F4E-9ED7-42EB-A08ABC7BB3F1}"/>
                </a:ext>
              </a:extLst>
            </p:cNvPr>
            <p:cNvSpPr txBox="1"/>
            <p:nvPr/>
          </p:nvSpPr>
          <p:spPr>
            <a:xfrm>
              <a:off x="3040259" y="440903"/>
              <a:ext cx="6114590" cy="910841"/>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Em hãy chỉ ra các loại dữ liệu được đính kèm và sơ đồ tư duy ở hình 7.1</a:t>
              </a:r>
              <a:endParaRPr lang="vi-VN" sz="2000" b="1"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844CD35-F040-9B7A-3604-5480E1F1A93D}"/>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latin typeface="Times New Roman" panose="02020603050405020304" pitchFamily="18" charset="0"/>
                <a:cs typeface="Times New Roman" panose="02020603050405020304" pitchFamily="18" charset="0"/>
              </a:endParaRPr>
            </a:p>
          </p:txBody>
        </p:sp>
      </p:grpSp>
      <p:grpSp>
        <p:nvGrpSpPr>
          <p:cNvPr id="33" name="Báo cáo hoạt động nhóm">
            <a:extLst>
              <a:ext uri="{FF2B5EF4-FFF2-40B4-BE49-F238E27FC236}">
                <a16:creationId xmlns:a16="http://schemas.microsoft.com/office/drawing/2014/main" id="{C61A55F7-A27C-C7F4-696C-D8352735E1AC}"/>
              </a:ext>
            </a:extLst>
          </p:cNvPr>
          <p:cNvGrpSpPr/>
          <p:nvPr/>
        </p:nvGrpSpPr>
        <p:grpSpPr>
          <a:xfrm>
            <a:off x="73268" y="4668712"/>
            <a:ext cx="7639719" cy="1881317"/>
            <a:chOff x="99533" y="2275709"/>
            <a:chExt cx="7639719" cy="1881317"/>
          </a:xfrm>
        </p:grpSpPr>
        <p:sp>
          <p:nvSpPr>
            <p:cNvPr id="34" name="Rectangle: Rounded Corners 33">
              <a:extLst>
                <a:ext uri="{FF2B5EF4-FFF2-40B4-BE49-F238E27FC236}">
                  <a16:creationId xmlns:a16="http://schemas.microsoft.com/office/drawing/2014/main" id="{EC91221B-797A-4EB3-ACCE-B75DD2C5810D}"/>
                </a:ext>
              </a:extLst>
            </p:cNvPr>
            <p:cNvSpPr/>
            <p:nvPr/>
          </p:nvSpPr>
          <p:spPr>
            <a:xfrm>
              <a:off x="515241" y="2275709"/>
              <a:ext cx="4793143" cy="188131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8C85ED66-B1D3-CDC7-E7E5-EC933DF59D28}"/>
                </a:ext>
              </a:extLst>
            </p:cNvPr>
            <p:cNvSpPr txBox="1"/>
            <p:nvPr/>
          </p:nvSpPr>
          <p:spPr>
            <a:xfrm>
              <a:off x="1010923" y="2514715"/>
              <a:ext cx="6728329" cy="1631216"/>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Các loại dữ liệu được đính kèm:</a:t>
              </a:r>
            </a:p>
            <a:p>
              <a:r>
                <a:rPr lang="vi-VN" sz="2000">
                  <a:latin typeface="Times New Roman" panose="02020603050405020304" pitchFamily="18" charset="0"/>
                  <a:cs typeface="Times New Roman" panose="02020603050405020304" pitchFamily="18" charset="0"/>
                </a:rPr>
                <a:t>- Ảnh Pascaline</a:t>
              </a:r>
            </a:p>
            <a:p>
              <a:r>
                <a:rPr lang="vi-VN" sz="2000">
                  <a:latin typeface="Times New Roman" panose="02020603050405020304" pitchFamily="18" charset="0"/>
                  <a:cs typeface="Times New Roman" panose="02020603050405020304" pitchFamily="18" charset="0"/>
                </a:rPr>
                <a:t>- Video giới thiệu dự án</a:t>
              </a:r>
            </a:p>
            <a:p>
              <a:r>
                <a:rPr lang="vi-VN" sz="2000">
                  <a:latin typeface="Times New Roman" panose="02020603050405020304" pitchFamily="18" charset="0"/>
                  <a:cs typeface="Times New Roman" panose="02020603050405020304" pitchFamily="18" charset="0"/>
                </a:rPr>
                <a:t>- Văn bản tiểu sử của Babbagade</a:t>
              </a:r>
            </a:p>
            <a:p>
              <a:r>
                <a:rPr lang="vi-VN" sz="2000">
                  <a:latin typeface="Times New Roman" panose="02020603050405020304" pitchFamily="18" charset="0"/>
                  <a:cs typeface="Times New Roman" panose="02020603050405020304" pitchFamily="18" charset="0"/>
                </a:rPr>
                <a:t>- Bảng tính.</a:t>
              </a:r>
            </a:p>
          </p:txBody>
        </p:sp>
        <p:pic>
          <p:nvPicPr>
            <p:cNvPr id="36" name="Picture 35">
              <a:extLst>
                <a:ext uri="{FF2B5EF4-FFF2-40B4-BE49-F238E27FC236}">
                  <a16:creationId xmlns:a16="http://schemas.microsoft.com/office/drawing/2014/main" id="{92F3C723-A6D9-EC7B-B838-49A7758C1B0B}"/>
                </a:ext>
              </a:extLst>
            </p:cNvPr>
            <p:cNvPicPr>
              <a:picLocks noChangeAspect="1"/>
            </p:cNvPicPr>
            <p:nvPr/>
          </p:nvPicPr>
          <p:blipFill>
            <a:blip r:embed="rId8"/>
            <a:stretch>
              <a:fillRect/>
            </a:stretch>
          </p:blipFill>
          <p:spPr>
            <a:xfrm>
              <a:off x="99533" y="2275709"/>
              <a:ext cx="831417" cy="831417"/>
            </a:xfrm>
            <a:prstGeom prst="rect">
              <a:avLst/>
            </a:prstGeom>
          </p:spPr>
        </p:pic>
      </p:grpSp>
      <p:pic>
        <p:nvPicPr>
          <p:cNvPr id="40" name="Picture 39">
            <a:extLst>
              <a:ext uri="{FF2B5EF4-FFF2-40B4-BE49-F238E27FC236}">
                <a16:creationId xmlns:a16="http://schemas.microsoft.com/office/drawing/2014/main" id="{DC959C09-8E34-4C80-A612-32E7C4B2DC7C}"/>
              </a:ext>
            </a:extLst>
          </p:cNvPr>
          <p:cNvPicPr>
            <a:picLocks noChangeAspect="1"/>
          </p:cNvPicPr>
          <p:nvPr/>
        </p:nvPicPr>
        <p:blipFill>
          <a:blip r:embed="rId9"/>
          <a:stretch>
            <a:fillRect/>
          </a:stretch>
        </p:blipFill>
        <p:spPr>
          <a:xfrm>
            <a:off x="5975899" y="1478622"/>
            <a:ext cx="5294262" cy="3207994"/>
          </a:xfrm>
          <a:prstGeom prst="rect">
            <a:avLst/>
          </a:prstGeom>
        </p:spPr>
      </p:pic>
      <p:sp>
        <p:nvSpPr>
          <p:cNvPr id="41" name="TextBox 40">
            <a:extLst>
              <a:ext uri="{FF2B5EF4-FFF2-40B4-BE49-F238E27FC236}">
                <a16:creationId xmlns:a16="http://schemas.microsoft.com/office/drawing/2014/main" id="{579CBE9F-758B-E4B8-5F79-2485363409E9}"/>
              </a:ext>
            </a:extLst>
          </p:cNvPr>
          <p:cNvSpPr txBox="1"/>
          <p:nvPr/>
        </p:nvSpPr>
        <p:spPr>
          <a:xfrm>
            <a:off x="6097545" y="4750948"/>
            <a:ext cx="5050971" cy="646331"/>
          </a:xfrm>
          <a:prstGeom prst="rect">
            <a:avLst/>
          </a:prstGeom>
          <a:noFill/>
        </p:spPr>
        <p:txBody>
          <a:bodyPr wrap="square">
            <a:spAutoFit/>
          </a:bodyPr>
          <a:lstStyle/>
          <a:p>
            <a:r>
              <a:rPr lang="vi-VN" sz="1800" i="1" dirty="0">
                <a:solidFill>
                  <a:srgbClr val="231F20"/>
                </a:solidFill>
                <a:effectLst/>
                <a:latin typeface="Arial" panose="020B0604020202020204" pitchFamily="34" charset="0"/>
              </a:rPr>
              <a:t>Hình 7.1. Sơ đồ tư duy trình bày ý tưởng </a:t>
            </a:r>
            <a:r>
              <a:rPr lang="vi-VN" sz="1800" b="1" i="1" dirty="0">
                <a:solidFill>
                  <a:srgbClr val="231F20"/>
                </a:solidFill>
                <a:effectLst/>
                <a:latin typeface="Arial" panose="020B0604020202020204" pitchFamily="34" charset="0"/>
              </a:rPr>
              <a:t>Triển lãm tin học</a:t>
            </a:r>
            <a:r>
              <a:rPr lang="vi-VN" sz="1800" i="1" dirty="0">
                <a:solidFill>
                  <a:srgbClr val="231F20"/>
                </a:solidFill>
                <a:effectLst/>
                <a:latin typeface="Arial" panose="020B0604020202020204" pitchFamily="34" charset="0"/>
              </a:rPr>
              <a:t> của nhóm An, Minh và Khoa</a:t>
            </a:r>
            <a:endParaRPr lang="en-US" dirty="0"/>
          </a:p>
        </p:txBody>
      </p:sp>
    </p:spTree>
    <p:extLst>
      <p:ext uri="{BB962C8B-B14F-4D97-AF65-F5344CB8AC3E}">
        <p14:creationId xmlns:p14="http://schemas.microsoft.com/office/powerpoint/2010/main" val="17794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27"/>
                                        </p:tgtEl>
                                        <p:attrNameLst>
                                          <p:attrName>ppt_w</p:attrName>
                                        </p:attrNameLst>
                                      </p:cBhvr>
                                      <p:tavLst>
                                        <p:tav tm="0">
                                          <p:val>
                                            <p:strVal val="ppt_w"/>
                                          </p:val>
                                        </p:tav>
                                        <p:tav tm="100000">
                                          <p:val>
                                            <p:fltVal val="0"/>
                                          </p:val>
                                        </p:tav>
                                      </p:tavLst>
                                    </p:anim>
                                    <p:anim calcmode="lin" valueType="num">
                                      <p:cBhvr>
                                        <p:cTn id="21" dur="500"/>
                                        <p:tgtEl>
                                          <p:spTgt spid="27"/>
                                        </p:tgtEl>
                                        <p:attrNameLst>
                                          <p:attrName>ppt_h</p:attrName>
                                        </p:attrNameLst>
                                      </p:cBhvr>
                                      <p:tavLst>
                                        <p:tav tm="0">
                                          <p:val>
                                            <p:strVal val="ppt_h"/>
                                          </p:val>
                                        </p:tav>
                                        <p:tav tm="100000">
                                          <p:val>
                                            <p:fltVal val="0"/>
                                          </p:val>
                                        </p:tav>
                                      </p:tavLst>
                                    </p:anim>
                                    <p:anim calcmode="lin" valueType="num">
                                      <p:cBhvr>
                                        <p:cTn id="22" dur="500"/>
                                        <p:tgtEl>
                                          <p:spTgt spid="27"/>
                                        </p:tgtEl>
                                        <p:attrNameLst>
                                          <p:attrName>style.rotation</p:attrName>
                                        </p:attrNameLst>
                                      </p:cBhvr>
                                      <p:tavLst>
                                        <p:tav tm="0">
                                          <p:val>
                                            <p:fltVal val="0"/>
                                          </p:val>
                                        </p:tav>
                                        <p:tav tm="100000">
                                          <p:val>
                                            <p:fltVal val="360"/>
                                          </p:val>
                                        </p:tav>
                                      </p:tavLst>
                                    </p:anim>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7"/>
                                        </p:tgtEl>
                                      </p:cBhvr>
                                    </p:cmd>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after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par>
                                <p:cTn id="35" presetID="42"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video>
              <p:cMediaNode vol="80000" mute="1">
                <p:cTn id="40"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10412736"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Khả năng đính kèm văn bản, hình ảnh, video, trang tính vào sơ đồ tư duy</a:t>
            </a:r>
            <a:endParaRPr lang="en-US" sz="2000" b="1">
              <a:solidFill>
                <a:srgbClr val="FF0000"/>
              </a:solidFill>
              <a:latin typeface="Tahoma" panose="020B0604030504040204" pitchFamily="34" charset="0"/>
            </a:endParaRPr>
          </a:p>
        </p:txBody>
      </p:sp>
      <p:grpSp>
        <p:nvGrpSpPr>
          <p:cNvPr id="2" name="Ghi nhớ">
            <a:extLst>
              <a:ext uri="{FF2B5EF4-FFF2-40B4-BE49-F238E27FC236}">
                <a16:creationId xmlns:a16="http://schemas.microsoft.com/office/drawing/2014/main" id="{2856D707-CF00-76E4-B8D7-B4774E885B9C}"/>
              </a:ext>
            </a:extLst>
          </p:cNvPr>
          <p:cNvGrpSpPr/>
          <p:nvPr/>
        </p:nvGrpSpPr>
        <p:grpSpPr>
          <a:xfrm>
            <a:off x="722549" y="1095805"/>
            <a:ext cx="10360893" cy="1555961"/>
            <a:chOff x="722549" y="2215662"/>
            <a:chExt cx="10360893" cy="1555961"/>
          </a:xfrm>
        </p:grpSpPr>
        <p:grpSp>
          <p:nvGrpSpPr>
            <p:cNvPr id="3" name="Group 2">
              <a:extLst>
                <a:ext uri="{FF2B5EF4-FFF2-40B4-BE49-F238E27FC236}">
                  <a16:creationId xmlns:a16="http://schemas.microsoft.com/office/drawing/2014/main" id="{CB9CE982-F02C-E1F3-632B-D216A120F1E2}"/>
                </a:ext>
              </a:extLst>
            </p:cNvPr>
            <p:cNvGrpSpPr/>
            <p:nvPr/>
          </p:nvGrpSpPr>
          <p:grpSpPr>
            <a:xfrm>
              <a:off x="722549" y="2215662"/>
              <a:ext cx="10360893" cy="1455895"/>
              <a:chOff x="751424" y="4271766"/>
              <a:chExt cx="10360893" cy="1581076"/>
            </a:xfrm>
          </p:grpSpPr>
          <p:grpSp>
            <p:nvGrpSpPr>
              <p:cNvPr id="6" name="Group 5">
                <a:extLst>
                  <a:ext uri="{FF2B5EF4-FFF2-40B4-BE49-F238E27FC236}">
                    <a16:creationId xmlns:a16="http://schemas.microsoft.com/office/drawing/2014/main" id="{B5F852E5-C14C-B478-2614-586436ECC822}"/>
                  </a:ext>
                </a:extLst>
              </p:cNvPr>
              <p:cNvGrpSpPr/>
              <p:nvPr/>
            </p:nvGrpSpPr>
            <p:grpSpPr>
              <a:xfrm>
                <a:off x="751424" y="4271766"/>
                <a:ext cx="10340110" cy="1581076"/>
                <a:chOff x="748591" y="4323720"/>
                <a:chExt cx="10193330" cy="1581076"/>
              </a:xfrm>
            </p:grpSpPr>
            <p:sp>
              <p:nvSpPr>
                <p:cNvPr id="13" name="Rectangle: Rounded Corners 12">
                  <a:extLst>
                    <a:ext uri="{FF2B5EF4-FFF2-40B4-BE49-F238E27FC236}">
                      <a16:creationId xmlns:a16="http://schemas.microsoft.com/office/drawing/2014/main" id="{4ED3A013-26D3-2503-39EB-3D2953FFB6CF}"/>
                    </a:ext>
                  </a:extLst>
                </p:cNvPr>
                <p:cNvSpPr/>
                <p:nvPr/>
              </p:nvSpPr>
              <p:spPr>
                <a:xfrm>
                  <a:off x="1181534" y="4594430"/>
                  <a:ext cx="9760387" cy="131036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A6FDCBA-74D0-71D4-44A4-22230C6D0E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9" name="Rectangle 8">
                <a:extLst>
                  <a:ext uri="{FF2B5EF4-FFF2-40B4-BE49-F238E27FC236}">
                    <a16:creationId xmlns:a16="http://schemas.microsoft.com/office/drawing/2014/main" id="{00F5CFCD-4C5F-6DE6-B9FF-5C6CB925B67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8666B2D-4A7F-9A0C-9167-EB4BB63465D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151F52CF-0FBD-E4B9-393D-0FE9D7440C2B}"/>
                </a:ext>
              </a:extLst>
            </p:cNvPr>
            <p:cNvSpPr txBox="1"/>
            <p:nvPr/>
          </p:nvSpPr>
          <p:spPr>
            <a:xfrm>
              <a:off x="1615756" y="2464086"/>
              <a:ext cx="9312221" cy="1307537"/>
            </a:xfrm>
            <a:prstGeom prst="rect">
              <a:avLst/>
            </a:prstGeom>
            <a:noFill/>
          </p:spPr>
          <p:txBody>
            <a:bodyPr wrap="square">
              <a:spAutoFit/>
            </a:bodyPr>
            <a:lstStyle/>
            <a:p>
              <a:pPr>
                <a:lnSpc>
                  <a:spcPct val="150000"/>
                </a:lnSpc>
              </a:pPr>
              <a:r>
                <a:rPr lang="vi-VN"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Có thể đính kèm văn bản, hình ảnh, video, trang tính vào sơ đồ tư duy giúp trình bày thông tin đầy đủ và hiệu quả.</a:t>
              </a:r>
            </a:p>
          </p:txBody>
        </p:sp>
      </p:grpSp>
    </p:spTree>
    <p:extLst>
      <p:ext uri="{BB962C8B-B14F-4D97-AF65-F5344CB8AC3E}">
        <p14:creationId xmlns:p14="http://schemas.microsoft.com/office/powerpoint/2010/main" val="35538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256EE7-9BC5-7696-BCA1-F3B9849D5389}"/>
              </a:ext>
            </a:extLst>
          </p:cNvPr>
          <p:cNvGrpSpPr/>
          <p:nvPr/>
        </p:nvGrpSpPr>
        <p:grpSpPr>
          <a:xfrm>
            <a:off x="4326136" y="94099"/>
            <a:ext cx="3539728" cy="1991097"/>
            <a:chOff x="703386" y="4313756"/>
            <a:chExt cx="3539728" cy="1991097"/>
          </a:xfrm>
        </p:grpSpPr>
        <p:pic>
          <p:nvPicPr>
            <p:cNvPr id="8" name="Picture 2">
              <a:extLst>
                <a:ext uri="{FF2B5EF4-FFF2-40B4-BE49-F238E27FC236}">
                  <a16:creationId xmlns:a16="http://schemas.microsoft.com/office/drawing/2014/main" id="{17B942EE-A623-B599-6D52-0729C311C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47B089-9136-6065-5F8F-A489F6C479B7}"/>
                </a:ext>
              </a:extLst>
            </p:cNvPr>
            <p:cNvSpPr txBox="1"/>
            <p:nvPr/>
          </p:nvSpPr>
          <p:spPr>
            <a:xfrm>
              <a:off x="1169409" y="5016917"/>
              <a:ext cx="2607681" cy="584775"/>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LUYỆN TẬP</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 name="Hỏi cá nhân">
            <a:extLst>
              <a:ext uri="{FF2B5EF4-FFF2-40B4-BE49-F238E27FC236}">
                <a16:creationId xmlns:a16="http://schemas.microsoft.com/office/drawing/2014/main" id="{FC974D4C-6E0B-2A4D-2EB5-46563032B478}"/>
              </a:ext>
            </a:extLst>
          </p:cNvPr>
          <p:cNvGrpSpPr/>
          <p:nvPr/>
        </p:nvGrpSpPr>
        <p:grpSpPr>
          <a:xfrm>
            <a:off x="722549" y="2181900"/>
            <a:ext cx="10360893" cy="3604391"/>
            <a:chOff x="722549" y="2215663"/>
            <a:chExt cx="10360893" cy="3604391"/>
          </a:xfrm>
        </p:grpSpPr>
        <p:grpSp>
          <p:nvGrpSpPr>
            <p:cNvPr id="15" name="Group 14">
              <a:extLst>
                <a:ext uri="{FF2B5EF4-FFF2-40B4-BE49-F238E27FC236}">
                  <a16:creationId xmlns:a16="http://schemas.microsoft.com/office/drawing/2014/main" id="{655247B0-9F33-4853-1FE9-E57D3C07267F}"/>
                </a:ext>
              </a:extLst>
            </p:cNvPr>
            <p:cNvGrpSpPr/>
            <p:nvPr/>
          </p:nvGrpSpPr>
          <p:grpSpPr>
            <a:xfrm>
              <a:off x="722549" y="2215663"/>
              <a:ext cx="10360893" cy="2771099"/>
              <a:chOff x="751424" y="4271768"/>
              <a:chExt cx="10360893" cy="3009365"/>
            </a:xfrm>
          </p:grpSpPr>
          <p:grpSp>
            <p:nvGrpSpPr>
              <p:cNvPr id="17" name="Group 16">
                <a:extLst>
                  <a:ext uri="{FF2B5EF4-FFF2-40B4-BE49-F238E27FC236}">
                    <a16:creationId xmlns:a16="http://schemas.microsoft.com/office/drawing/2014/main" id="{3699D0F3-8862-66DB-3E43-210D2F5BBFF3}"/>
                  </a:ext>
                </a:extLst>
              </p:cNvPr>
              <p:cNvGrpSpPr/>
              <p:nvPr/>
            </p:nvGrpSpPr>
            <p:grpSpPr>
              <a:xfrm>
                <a:off x="751424" y="4271768"/>
                <a:ext cx="10340110" cy="3009365"/>
                <a:chOff x="748591" y="4323722"/>
                <a:chExt cx="10193330" cy="3009365"/>
              </a:xfrm>
            </p:grpSpPr>
            <p:sp>
              <p:nvSpPr>
                <p:cNvPr id="20" name="Rectangle: Rounded Corners 19">
                  <a:extLst>
                    <a:ext uri="{FF2B5EF4-FFF2-40B4-BE49-F238E27FC236}">
                      <a16:creationId xmlns:a16="http://schemas.microsoft.com/office/drawing/2014/main" id="{F6821755-E45D-A153-028D-B7013EB367D8}"/>
                    </a:ext>
                  </a:extLst>
                </p:cNvPr>
                <p:cNvSpPr/>
                <p:nvPr/>
              </p:nvSpPr>
              <p:spPr>
                <a:xfrm>
                  <a:off x="1181534" y="4593968"/>
                  <a:ext cx="9760387" cy="273911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5FC183E-56D5-E82D-2783-860745FB79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4FF02E84-79EF-CE49-25BD-996BC2F1934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3D25466-9B60-99D7-6D43-C3D2AB0FF8A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BE277E6-ED80-B584-E1C7-BB9835C10157}"/>
                </a:ext>
              </a:extLst>
            </p:cNvPr>
            <p:cNvSpPr txBox="1"/>
            <p:nvPr/>
          </p:nvSpPr>
          <p:spPr>
            <a:xfrm>
              <a:off x="1615756" y="2470098"/>
              <a:ext cx="9312221" cy="3349956"/>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nhận xét về tính hợp lý và lợi ích của những dữ liệu đính kèm trong sơ đồ tư duy ở Hình 7.1 khi trình bày thông tin trong trao đổi và hợp tác,</a:t>
              </a:r>
            </a:p>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nêu những cách mà nhóm các bạn An, Minh và Khoa sử dụng sơ đồ tư duy ở Hình 7.1 trong trao đổi và hợp tác để hoàn thành công việc chuẩn bị nội dung Lược sử công cụ tính toán cho Triển lãm tin học</a:t>
              </a:r>
            </a:p>
          </p:txBody>
        </p:sp>
      </p:grpSp>
    </p:spTree>
    <p:extLst>
      <p:ext uri="{BB962C8B-B14F-4D97-AF65-F5344CB8AC3E}">
        <p14:creationId xmlns:p14="http://schemas.microsoft.com/office/powerpoint/2010/main" val="19315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256EE7-9BC5-7696-BCA1-F3B9849D5389}"/>
              </a:ext>
            </a:extLst>
          </p:cNvPr>
          <p:cNvGrpSpPr/>
          <p:nvPr/>
        </p:nvGrpSpPr>
        <p:grpSpPr>
          <a:xfrm>
            <a:off x="4326136" y="94099"/>
            <a:ext cx="3539728" cy="1991097"/>
            <a:chOff x="703386" y="4313756"/>
            <a:chExt cx="3539728" cy="1991097"/>
          </a:xfrm>
        </p:grpSpPr>
        <p:pic>
          <p:nvPicPr>
            <p:cNvPr id="8" name="Picture 2">
              <a:extLst>
                <a:ext uri="{FF2B5EF4-FFF2-40B4-BE49-F238E27FC236}">
                  <a16:creationId xmlns:a16="http://schemas.microsoft.com/office/drawing/2014/main" id="{17B942EE-A623-B599-6D52-0729C311C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47B089-9136-6065-5F8F-A489F6C479B7}"/>
                </a:ext>
              </a:extLst>
            </p:cNvPr>
            <p:cNvSpPr txBox="1"/>
            <p:nvPr/>
          </p:nvSpPr>
          <p:spPr>
            <a:xfrm>
              <a:off x="1169409" y="5016917"/>
              <a:ext cx="2607681" cy="584775"/>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VẬN DỤNG</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 name="Hỏi cá nhân">
            <a:extLst>
              <a:ext uri="{FF2B5EF4-FFF2-40B4-BE49-F238E27FC236}">
                <a16:creationId xmlns:a16="http://schemas.microsoft.com/office/drawing/2014/main" id="{FC974D4C-6E0B-2A4D-2EB5-46563032B478}"/>
              </a:ext>
            </a:extLst>
          </p:cNvPr>
          <p:cNvGrpSpPr/>
          <p:nvPr/>
        </p:nvGrpSpPr>
        <p:grpSpPr>
          <a:xfrm>
            <a:off x="722549" y="2181900"/>
            <a:ext cx="10360893" cy="3050393"/>
            <a:chOff x="722549" y="2215663"/>
            <a:chExt cx="10360893" cy="3050393"/>
          </a:xfrm>
        </p:grpSpPr>
        <p:grpSp>
          <p:nvGrpSpPr>
            <p:cNvPr id="15" name="Group 14">
              <a:extLst>
                <a:ext uri="{FF2B5EF4-FFF2-40B4-BE49-F238E27FC236}">
                  <a16:creationId xmlns:a16="http://schemas.microsoft.com/office/drawing/2014/main" id="{655247B0-9F33-4853-1FE9-E57D3C07267F}"/>
                </a:ext>
              </a:extLst>
            </p:cNvPr>
            <p:cNvGrpSpPr/>
            <p:nvPr/>
          </p:nvGrpSpPr>
          <p:grpSpPr>
            <a:xfrm>
              <a:off x="722549" y="2215663"/>
              <a:ext cx="10360893" cy="2771099"/>
              <a:chOff x="751424" y="4271768"/>
              <a:chExt cx="10360893" cy="3009365"/>
            </a:xfrm>
          </p:grpSpPr>
          <p:grpSp>
            <p:nvGrpSpPr>
              <p:cNvPr id="17" name="Group 16">
                <a:extLst>
                  <a:ext uri="{FF2B5EF4-FFF2-40B4-BE49-F238E27FC236}">
                    <a16:creationId xmlns:a16="http://schemas.microsoft.com/office/drawing/2014/main" id="{3699D0F3-8862-66DB-3E43-210D2F5BBFF3}"/>
                  </a:ext>
                </a:extLst>
              </p:cNvPr>
              <p:cNvGrpSpPr/>
              <p:nvPr/>
            </p:nvGrpSpPr>
            <p:grpSpPr>
              <a:xfrm>
                <a:off x="751424" y="4271768"/>
                <a:ext cx="10340110" cy="3009365"/>
                <a:chOff x="748591" y="4323722"/>
                <a:chExt cx="10193330" cy="3009365"/>
              </a:xfrm>
            </p:grpSpPr>
            <p:sp>
              <p:nvSpPr>
                <p:cNvPr id="20" name="Rectangle: Rounded Corners 19">
                  <a:extLst>
                    <a:ext uri="{FF2B5EF4-FFF2-40B4-BE49-F238E27FC236}">
                      <a16:creationId xmlns:a16="http://schemas.microsoft.com/office/drawing/2014/main" id="{F6821755-E45D-A153-028D-B7013EB367D8}"/>
                    </a:ext>
                  </a:extLst>
                </p:cNvPr>
                <p:cNvSpPr/>
                <p:nvPr/>
              </p:nvSpPr>
              <p:spPr>
                <a:xfrm>
                  <a:off x="1181534" y="4593968"/>
                  <a:ext cx="9760387" cy="273911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5FC183E-56D5-E82D-2783-860745FB79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4FF02E84-79EF-CE49-25BD-996BC2F1934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3D25466-9B60-99D7-6D43-C3D2AB0FF8A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BE277E6-ED80-B584-E1C7-BB9835C10157}"/>
                </a:ext>
              </a:extLst>
            </p:cNvPr>
            <p:cNvSpPr txBox="1"/>
            <p:nvPr/>
          </p:nvSpPr>
          <p:spPr>
            <a:xfrm>
              <a:off x="1615756" y="2470098"/>
              <a:ext cx="9111643" cy="2795958"/>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tạo sơ đồ tư duy trình bày nội dung mà em muốn trưng bày trong </a:t>
              </a:r>
              <a:r>
                <a:rPr lang="vi-VN"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Triển lãm tin học.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 ghi ra những thông tin dạng văn bản, hình ảnh, video và trang tính cần đính kèm vào sơ đồ tư duy để minh hoạ chi tiết cho nội dung mà em đã chọn. Hãy chia sẻ sơ đồ tư duy với các bạn cùng nhóm theo cách phù hợp với em.</a:t>
              </a:r>
            </a:p>
          </p:txBody>
        </p:sp>
      </p:grpSp>
    </p:spTree>
    <p:extLst>
      <p:ext uri="{BB962C8B-B14F-4D97-AF65-F5344CB8AC3E}">
        <p14:creationId xmlns:p14="http://schemas.microsoft.com/office/powerpoint/2010/main" val="20711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iới thiệu">
            <a:extLst>
              <a:ext uri="{FF2B5EF4-FFF2-40B4-BE49-F238E27FC236}">
                <a16:creationId xmlns:a16="http://schemas.microsoft.com/office/drawing/2014/main" id="{46336B46-5E92-51B5-D586-E841EA20E73E}"/>
              </a:ext>
            </a:extLst>
          </p:cNvPr>
          <p:cNvGrpSpPr/>
          <p:nvPr/>
        </p:nvGrpSpPr>
        <p:grpSpPr>
          <a:xfrm>
            <a:off x="722549" y="2254189"/>
            <a:ext cx="10360893" cy="1850672"/>
            <a:chOff x="722549" y="2215665"/>
            <a:chExt cx="10360893" cy="1850672"/>
          </a:xfrm>
        </p:grpSpPr>
        <p:grpSp>
          <p:nvGrpSpPr>
            <p:cNvPr id="8" name="Group 7">
              <a:extLst>
                <a:ext uri="{FF2B5EF4-FFF2-40B4-BE49-F238E27FC236}">
                  <a16:creationId xmlns:a16="http://schemas.microsoft.com/office/drawing/2014/main" id="{99E6EA65-90A2-9493-FE74-595703069079}"/>
                </a:ext>
              </a:extLst>
            </p:cNvPr>
            <p:cNvGrpSpPr/>
            <p:nvPr/>
          </p:nvGrpSpPr>
          <p:grpSpPr>
            <a:xfrm>
              <a:off x="722549" y="2215665"/>
              <a:ext cx="10360893" cy="1850672"/>
              <a:chOff x="751424" y="4271768"/>
              <a:chExt cx="10360893" cy="2009797"/>
            </a:xfrm>
          </p:grpSpPr>
          <p:grpSp>
            <p:nvGrpSpPr>
              <p:cNvPr id="10" name="Group 9">
                <a:extLst>
                  <a:ext uri="{FF2B5EF4-FFF2-40B4-BE49-F238E27FC236}">
                    <a16:creationId xmlns:a16="http://schemas.microsoft.com/office/drawing/2014/main" id="{6CF51302-2F48-A91D-DA88-03643AECAFD7}"/>
                  </a:ext>
                </a:extLst>
              </p:cNvPr>
              <p:cNvGrpSpPr/>
              <p:nvPr/>
            </p:nvGrpSpPr>
            <p:grpSpPr>
              <a:xfrm>
                <a:off x="751424" y="4271768"/>
                <a:ext cx="10340110" cy="2009797"/>
                <a:chOff x="748591" y="4323722"/>
                <a:chExt cx="10193330" cy="2009797"/>
              </a:xfrm>
            </p:grpSpPr>
            <p:sp>
              <p:nvSpPr>
                <p:cNvPr id="22" name="Rectangle: Rounded Corners 21">
                  <a:extLst>
                    <a:ext uri="{FF2B5EF4-FFF2-40B4-BE49-F238E27FC236}">
                      <a16:creationId xmlns:a16="http://schemas.microsoft.com/office/drawing/2014/main" id="{C9CD76C9-6320-F5EC-D68F-ACE14CEA496F}"/>
                    </a:ext>
                  </a:extLst>
                </p:cNvPr>
                <p:cNvSpPr/>
                <p:nvPr/>
              </p:nvSpPr>
              <p:spPr>
                <a:xfrm>
                  <a:off x="1181534" y="4593967"/>
                  <a:ext cx="9760387" cy="1739552"/>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E2A37ED5-F321-1753-0A3E-623626B4A3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3" name="Rectangle 12">
                <a:extLst>
                  <a:ext uri="{FF2B5EF4-FFF2-40B4-BE49-F238E27FC236}">
                    <a16:creationId xmlns:a16="http://schemas.microsoft.com/office/drawing/2014/main" id="{31A3E49B-712C-C8E9-11B8-AF896FD82CB5}"/>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E7C91EA-DA94-7105-4951-B9C900CEA0E1}"/>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40DCADE-2238-56DD-7D65-8A3CDC9CC5A9}"/>
                </a:ext>
              </a:extLst>
            </p:cNvPr>
            <p:cNvSpPr txBox="1"/>
            <p:nvPr/>
          </p:nvSpPr>
          <p:spPr>
            <a:xfrm>
              <a:off x="1615756" y="2831973"/>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giải quyết các vấn đề nêu ra ở trên, cần thiết phải có phương pháp để trình bày thông tin trong trao đổi và hợp tác</a:t>
              </a:r>
            </a:p>
          </p:txBody>
        </p:sp>
      </p:grpSp>
      <p:grpSp>
        <p:nvGrpSpPr>
          <p:cNvPr id="28" name="Group 27">
            <a:extLst>
              <a:ext uri="{FF2B5EF4-FFF2-40B4-BE49-F238E27FC236}">
                <a16:creationId xmlns:a16="http://schemas.microsoft.com/office/drawing/2014/main" id="{00944EC9-25BA-CDAB-E540-F0EA9982F289}"/>
              </a:ext>
            </a:extLst>
          </p:cNvPr>
          <p:cNvGrpSpPr/>
          <p:nvPr/>
        </p:nvGrpSpPr>
        <p:grpSpPr>
          <a:xfrm>
            <a:off x="140950" y="83125"/>
            <a:ext cx="3634638" cy="1108725"/>
            <a:chOff x="635560" y="4782228"/>
            <a:chExt cx="3233412" cy="896403"/>
          </a:xfrm>
        </p:grpSpPr>
        <p:pic>
          <p:nvPicPr>
            <p:cNvPr id="29" name="Picture 2">
              <a:extLst>
                <a:ext uri="{FF2B5EF4-FFF2-40B4-BE49-F238E27FC236}">
                  <a16:creationId xmlns:a16="http://schemas.microsoft.com/office/drawing/2014/main" id="{037A3F26-4D04-8060-9017-4C4C6C0FF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4" r="-8255"/>
            <a:stretch/>
          </p:blipFill>
          <p:spPr bwMode="auto">
            <a:xfrm>
              <a:off x="635560" y="4782228"/>
              <a:ext cx="3233412" cy="896403"/>
            </a:xfrm>
            <a:prstGeom prst="rect">
              <a:avLst/>
            </a:prstGeom>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DD2CEB-8B83-ABC9-E14A-46FFD78EE3A2}"/>
                </a:ext>
              </a:extLst>
            </p:cNvPr>
            <p:cNvSpPr txBox="1"/>
            <p:nvPr/>
          </p:nvSpPr>
          <p:spPr>
            <a:xfrm>
              <a:off x="997089" y="5006212"/>
              <a:ext cx="2510354" cy="472790"/>
            </a:xfrm>
            <a:prstGeom prst="rect">
              <a:avLst/>
            </a:prstGeom>
            <a:noFill/>
          </p:spPr>
          <p:txBody>
            <a:bodyPr wrap="square" rtlCol="0">
              <a:spAutoFit/>
            </a:bodyPr>
            <a:lstStyle/>
            <a:p>
              <a:r>
                <a:rPr lang="en-US" sz="3200" b="1" dirty="0">
                  <a:solidFill>
                    <a:srgbClr val="007FCA"/>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dirty="0">
                <a:solidFill>
                  <a:srgbClr val="007FCA"/>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4038600" y="1939159"/>
            <a:ext cx="7644627" cy="2751086"/>
          </a:xfrm>
        </p:spPr>
        <p:txBody>
          <a:bodyPr vert="horz" lIns="91440" tIns="45720" rIns="91440" bIns="45720" rtlCol="0" anchor="b">
            <a:normAutofit fontScale="90000"/>
          </a:bodyPr>
          <a:lstStyle/>
          <a:p>
            <a:pPr algn="r"/>
            <a:r>
              <a:rPr lang="en-US" sz="6000" b="1" kern="1200">
                <a:solidFill>
                  <a:schemeClr val="tx1"/>
                </a:solidFill>
                <a:ea typeface="Tahoma" panose="020B0604030504040204" pitchFamily="34" charset="0"/>
                <a:cs typeface="Tahoma" panose="020B0604030504040204" pitchFamily="34" charset="0"/>
              </a:rPr>
              <a:t>TIẾT 14. BÀI 7: </a:t>
            </a:r>
            <a:r>
              <a:rPr lang="en-US" sz="5300" b="1" kern="1200">
                <a:solidFill>
                  <a:schemeClr val="tx1"/>
                </a:solidFill>
                <a:ea typeface="Tahoma" panose="020B0604030504040204" pitchFamily="34" charset="0"/>
                <a:cs typeface="Tahoma" panose="020B0604030504040204" pitchFamily="34" charset="0"/>
              </a:rPr>
              <a:t>TRÌNH BÀY THÔNG TIN TRONG TRAO ĐỔI VÀ HỢP TÁC</a:t>
            </a:r>
            <a:endParaRPr lang="en-US" sz="6000" b="1" kern="1200">
              <a:solidFill>
                <a:schemeClr val="tx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9" name="TextBox 8">
            <a:extLst>
              <a:ext uri="{FF2B5EF4-FFF2-40B4-BE49-F238E27FC236}">
                <a16:creationId xmlns:a16="http://schemas.microsoft.com/office/drawing/2014/main" id="{2C82D280-CF5E-BBE1-3A2D-C70C63066A9A}"/>
              </a:ext>
            </a:extLst>
          </p:cNvPr>
          <p:cNvSpPr txBox="1"/>
          <p:nvPr/>
        </p:nvSpPr>
        <p:spPr>
          <a:xfrm>
            <a:off x="416561" y="1221973"/>
            <a:ext cx="4225014" cy="1021556"/>
          </a:xfrm>
          <a:prstGeom prst="roundRect">
            <a:avLst/>
          </a:prstGeom>
          <a:solidFill>
            <a:srgbClr val="92D050"/>
          </a:solidFill>
          <a:effectLst>
            <a:outerShdw blurRad="50800" dist="38100" dir="5400000" algn="t" rotWithShape="0">
              <a:prstClr val="black">
                <a:alpha val="40000"/>
              </a:prstClr>
            </a:outerShdw>
          </a:effectLst>
        </p:spPr>
        <p:txBody>
          <a:bodyPr wrap="square" rtlCol="0" anchor="ctr" anchorCtr="0">
            <a:spAutoFit/>
          </a:bodyPr>
          <a:lstStyle/>
          <a:p>
            <a:r>
              <a:rPr lang="vi-VN" dirty="0">
                <a:latin typeface="Times New Roman" panose="02020603050405020304" pitchFamily="18" charset="0"/>
                <a:cs typeface="Times New Roman" panose="02020603050405020304" pitchFamily="18" charset="0"/>
              </a:rPr>
              <a:t>Sơ đồ tư duy và bài trình chiếu là những công cụ giúp trình bày thông tin trong trao đổi và hợp tác</a:t>
            </a:r>
          </a:p>
        </p:txBody>
      </p:sp>
      <p:sp>
        <p:nvSpPr>
          <p:cNvPr id="10" name="TextBox 9">
            <a:extLst>
              <a:ext uri="{FF2B5EF4-FFF2-40B4-BE49-F238E27FC236}">
                <a16:creationId xmlns:a16="http://schemas.microsoft.com/office/drawing/2014/main" id="{3C9ECAFD-4E5D-FDB3-19AE-5C4BD52190D5}"/>
              </a:ext>
            </a:extLst>
          </p:cNvPr>
          <p:cNvSpPr txBox="1"/>
          <p:nvPr/>
        </p:nvSpPr>
        <p:spPr>
          <a:xfrm>
            <a:off x="416560" y="2491535"/>
            <a:ext cx="4403917" cy="1328023"/>
          </a:xfrm>
          <a:prstGeom prst="round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nchor="ctr" anchorCtr="0">
            <a:spAutoFit/>
          </a:bodyPr>
          <a:lstStyle/>
          <a:p>
            <a:r>
              <a:rPr lang="vi-VN">
                <a:latin typeface="Times New Roman" panose="02020603050405020304" pitchFamily="18" charset="0"/>
                <a:cs typeface="Times New Roman" panose="02020603050405020304" pitchFamily="18" charset="0"/>
              </a:rPr>
              <a:t>Em hãy cho biết có thể sử dụng các công cụ này như thế nào cho việc trình bày nội dung Lược sử công cụ tính toán trong Triển lãm tin học.</a:t>
            </a:r>
          </a:p>
        </p:txBody>
      </p:sp>
      <p:pic>
        <p:nvPicPr>
          <p:cNvPr id="1026" name="Picture 2" descr="MindMaple Lite - Tải về">
            <a:extLst>
              <a:ext uri="{FF2B5EF4-FFF2-40B4-BE49-F238E27FC236}">
                <a16:creationId xmlns:a16="http://schemas.microsoft.com/office/drawing/2014/main" id="{ED746844-1EF3-E7F4-3873-7DD04B534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869" y="1331510"/>
            <a:ext cx="3238499" cy="1824037"/>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Bản trình bày slide trực tuyến miễn phí: PowerPoint | Microsoft 365">
            <a:extLst>
              <a:ext uri="{FF2B5EF4-FFF2-40B4-BE49-F238E27FC236}">
                <a16:creationId xmlns:a16="http://schemas.microsoft.com/office/drawing/2014/main" id="{02249FD9-8194-27C6-92DC-2EFE271252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5660" y="1827130"/>
            <a:ext cx="3480905" cy="1958009"/>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4" name="y2meta.com - 5 Minute Timer-(1080p)">
            <a:hlinkClick r:id="" action="ppaction://media"/>
            <a:extLst>
              <a:ext uri="{FF2B5EF4-FFF2-40B4-BE49-F238E27FC236}">
                <a16:creationId xmlns:a16="http://schemas.microsoft.com/office/drawing/2014/main" id="{DD45FB9F-27A4-A803-2221-A46464247BB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6222294" y="1910560"/>
            <a:ext cx="2656266" cy="1161949"/>
          </a:xfrm>
          <a:prstGeom prst="rect">
            <a:avLst/>
          </a:prstGeom>
        </p:spPr>
      </p:pic>
      <p:grpSp>
        <p:nvGrpSpPr>
          <p:cNvPr id="15" name="Xem KQ">
            <a:extLst>
              <a:ext uri="{FF2B5EF4-FFF2-40B4-BE49-F238E27FC236}">
                <a16:creationId xmlns:a16="http://schemas.microsoft.com/office/drawing/2014/main" id="{1A87B9DA-2C91-FD71-C6EF-E3CF6AE44D1C}"/>
              </a:ext>
            </a:extLst>
          </p:cNvPr>
          <p:cNvGrpSpPr/>
          <p:nvPr/>
        </p:nvGrpSpPr>
        <p:grpSpPr>
          <a:xfrm>
            <a:off x="9915442" y="1793921"/>
            <a:ext cx="1278588" cy="1278588"/>
            <a:chOff x="1580575" y="4515507"/>
            <a:chExt cx="1278588" cy="1278588"/>
          </a:xfrm>
        </p:grpSpPr>
        <p:pic>
          <p:nvPicPr>
            <p:cNvPr id="16" name="Picture 2">
              <a:extLst>
                <a:ext uri="{FF2B5EF4-FFF2-40B4-BE49-F238E27FC236}">
                  <a16:creationId xmlns:a16="http://schemas.microsoft.com/office/drawing/2014/main" id="{EA3DBFB7-0045-F38D-07ED-090F6A8463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811F9F9-954A-45E4-5628-916D5F2A97E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A128AD09-3B65-FF17-5E1C-23DB89C598E3}"/>
              </a:ext>
            </a:extLst>
          </p:cNvPr>
          <p:cNvGrpSpPr/>
          <p:nvPr/>
        </p:nvGrpSpPr>
        <p:grpSpPr>
          <a:xfrm>
            <a:off x="5913815" y="1300771"/>
            <a:ext cx="3429000" cy="2264888"/>
            <a:chOff x="5430688" y="5538"/>
            <a:chExt cx="3429000" cy="2264888"/>
          </a:xfrm>
        </p:grpSpPr>
        <p:pic>
          <p:nvPicPr>
            <p:cNvPr id="19" name="Picture 4">
              <a:extLst>
                <a:ext uri="{FF2B5EF4-FFF2-40B4-BE49-F238E27FC236}">
                  <a16:creationId xmlns:a16="http://schemas.microsoft.com/office/drawing/2014/main" id="{32DAE218-BEA6-15C2-15EC-4F76610656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3D9CD06-919E-3E87-8961-24DAF3E4DF1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21" name="Báo cáo hoạt động nhóm">
            <a:extLst>
              <a:ext uri="{FF2B5EF4-FFF2-40B4-BE49-F238E27FC236}">
                <a16:creationId xmlns:a16="http://schemas.microsoft.com/office/drawing/2014/main" id="{2ABF2B5B-39EB-7DAD-77DE-2282A7C83E64}"/>
              </a:ext>
            </a:extLst>
          </p:cNvPr>
          <p:cNvGrpSpPr/>
          <p:nvPr/>
        </p:nvGrpSpPr>
        <p:grpSpPr>
          <a:xfrm>
            <a:off x="480211" y="3976524"/>
            <a:ext cx="11374169" cy="2793551"/>
            <a:chOff x="99533" y="2275709"/>
            <a:chExt cx="11374169" cy="2793551"/>
          </a:xfrm>
        </p:grpSpPr>
        <p:sp>
          <p:nvSpPr>
            <p:cNvPr id="22" name="Rectangle: Rounded Corners 21">
              <a:extLst>
                <a:ext uri="{FF2B5EF4-FFF2-40B4-BE49-F238E27FC236}">
                  <a16:creationId xmlns:a16="http://schemas.microsoft.com/office/drawing/2014/main" id="{A98FDFDB-1117-D348-CFA1-32FBEE9B0B33}"/>
                </a:ext>
              </a:extLst>
            </p:cNvPr>
            <p:cNvSpPr/>
            <p:nvPr/>
          </p:nvSpPr>
          <p:spPr>
            <a:xfrm>
              <a:off x="515241" y="2275710"/>
              <a:ext cx="10958461" cy="2793550"/>
            </a:xfrm>
            <a:prstGeom prst="roundRect">
              <a:avLst>
                <a:gd name="adj" fmla="val 1353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570D3EF-6349-767F-036C-CD383E8258FE}"/>
                </a:ext>
              </a:extLst>
            </p:cNvPr>
            <p:cNvSpPr txBox="1"/>
            <p:nvPr/>
          </p:nvSpPr>
          <p:spPr>
            <a:xfrm>
              <a:off x="1010923" y="2514715"/>
              <a:ext cx="9786508" cy="2246769"/>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 Có thể tiến hành theo một số cách sau đây:</a:t>
              </a:r>
            </a:p>
            <a:p>
              <a:r>
                <a:rPr lang="vi-VN" sz="2000">
                  <a:latin typeface="Times New Roman" panose="02020603050405020304" pitchFamily="18" charset="0"/>
                  <a:cs typeface="Times New Roman" panose="02020603050405020304" pitchFamily="18" charset="0"/>
                </a:rPr>
                <a:t>+ Sử dụng sơ đồ tư duy hoặc bài trình chiếu để trình bày trực tiếp</a:t>
              </a:r>
            </a:p>
            <a:p>
              <a:r>
                <a:rPr lang="vi-VN" sz="2000">
                  <a:latin typeface="Times New Roman" panose="02020603050405020304" pitchFamily="18" charset="0"/>
                  <a:cs typeface="Times New Roman" panose="02020603050405020304" pitchFamily="18" charset="0"/>
                </a:rPr>
                <a:t>+ Chia sẻ sơ đồ tư duy hoặc bài trình chiếu để các thành viên khác xem</a:t>
              </a:r>
            </a:p>
            <a:p>
              <a:r>
                <a:rPr lang="vi-VN" sz="2000">
                  <a:latin typeface="Times New Roman" panose="02020603050405020304" pitchFamily="18" charset="0"/>
                  <a:cs typeface="Times New Roman" panose="02020603050405020304" pitchFamily="18" charset="0"/>
                </a:rPr>
                <a:t>+ Chia sẻ sơ đồ tư duy hoặc bài trình chiếu để các thành viên khác chủ động cập nhật</a:t>
              </a:r>
            </a:p>
            <a:p>
              <a:r>
                <a:rPr lang="vi-VN" sz="2000">
                  <a:latin typeface="Times New Roman" panose="02020603050405020304" pitchFamily="18" charset="0"/>
                  <a:cs typeface="Times New Roman" panose="02020603050405020304" pitchFamily="18" charset="0"/>
                </a:rPr>
                <a:t>+ Chia sẻ sơ đồ tư duy hoặc bài trình chiếu để cộng tác theo thời gian thực</a:t>
              </a:r>
            </a:p>
            <a:p>
              <a:r>
                <a:rPr lang="vi-VN" sz="2000">
                  <a:latin typeface="Times New Roman" panose="02020603050405020304" pitchFamily="18" charset="0"/>
                  <a:cs typeface="Times New Roman" panose="02020603050405020304" pitchFamily="18" charset="0"/>
                </a:rPr>
                <a:t>+ Sử dụng đúng công cụ trực quan</a:t>
              </a:r>
            </a:p>
            <a:p>
              <a:r>
                <a:rPr lang="vi-VN" sz="2000">
                  <a:latin typeface="Times New Roman" panose="02020603050405020304" pitchFamily="18" charset="0"/>
                  <a:cs typeface="Times New Roman" panose="02020603050405020304" pitchFamily="18" charset="0"/>
                </a:rPr>
                <a:t>+ Đảm bảo chất lượng dữ liệu</a:t>
              </a:r>
            </a:p>
          </p:txBody>
        </p:sp>
        <p:pic>
          <p:nvPicPr>
            <p:cNvPr id="24" name="Picture 23">
              <a:extLst>
                <a:ext uri="{FF2B5EF4-FFF2-40B4-BE49-F238E27FC236}">
                  <a16:creationId xmlns:a16="http://schemas.microsoft.com/office/drawing/2014/main" id="{4ECE6750-7AB5-E033-7D90-44AC4497A940}"/>
                </a:ext>
              </a:extLst>
            </p:cNvPr>
            <p:cNvPicPr>
              <a:picLocks noChangeAspect="1"/>
            </p:cNvPicPr>
            <p:nvPr/>
          </p:nvPicPr>
          <p:blipFill>
            <a:blip r:embed="rId10"/>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500"/>
                                        <p:tgtEl>
                                          <p:spTgt spid="1026"/>
                                        </p:tgtEl>
                                        <p:attrNameLst>
                                          <p:attrName>ppt_x</p:attrName>
                                        </p:attrNameLst>
                                      </p:cBhvr>
                                      <p:tavLst>
                                        <p:tav tm="0">
                                          <p:val>
                                            <p:strVal val="ppt_x"/>
                                          </p:val>
                                        </p:tav>
                                        <p:tav tm="100000">
                                          <p:val>
                                            <p:strVal val="1+ppt_w/2"/>
                                          </p:val>
                                        </p:tav>
                                      </p:tavLst>
                                    </p:anim>
                                    <p:anim calcmode="lin" valueType="num">
                                      <p:cBhvr additive="base">
                                        <p:cTn id="21" dur="500"/>
                                        <p:tgtEl>
                                          <p:spTgt spid="1026"/>
                                        </p:tgtEl>
                                        <p:attrNameLst>
                                          <p:attrName>ppt_y</p:attrName>
                                        </p:attrNameLst>
                                      </p:cBhvr>
                                      <p:tavLst>
                                        <p:tav tm="0">
                                          <p:val>
                                            <p:strVal val="ppt_y"/>
                                          </p:val>
                                        </p:tav>
                                        <p:tav tm="100000">
                                          <p:val>
                                            <p:strVal val="ppt_y"/>
                                          </p:val>
                                        </p:tav>
                                      </p:tavLst>
                                    </p:anim>
                                    <p:set>
                                      <p:cBhvr>
                                        <p:cTn id="22" dur="1" fill="hold">
                                          <p:stCondLst>
                                            <p:cond delay="499"/>
                                          </p:stCondLst>
                                        </p:cTn>
                                        <p:tgtEl>
                                          <p:spTgt spid="1026"/>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500"/>
                                        <p:tgtEl>
                                          <p:spTgt spid="1028"/>
                                        </p:tgtEl>
                                        <p:attrNameLst>
                                          <p:attrName>ppt_x</p:attrName>
                                        </p:attrNameLst>
                                      </p:cBhvr>
                                      <p:tavLst>
                                        <p:tav tm="0">
                                          <p:val>
                                            <p:strVal val="ppt_x"/>
                                          </p:val>
                                        </p:tav>
                                        <p:tav tm="100000">
                                          <p:val>
                                            <p:strVal val="1+ppt_w/2"/>
                                          </p:val>
                                        </p:tav>
                                      </p:tavLst>
                                    </p:anim>
                                    <p:anim calcmode="lin" valueType="num">
                                      <p:cBhvr additive="base">
                                        <p:cTn id="25" dur="500"/>
                                        <p:tgtEl>
                                          <p:spTgt spid="1028"/>
                                        </p:tgtEl>
                                        <p:attrNameLst>
                                          <p:attrName>ppt_y</p:attrName>
                                        </p:attrNameLst>
                                      </p:cBhvr>
                                      <p:tavLst>
                                        <p:tav tm="0">
                                          <p:val>
                                            <p:strVal val="ppt_y"/>
                                          </p:val>
                                        </p:tav>
                                        <p:tav tm="100000">
                                          <p:val>
                                            <p:strVal val="ppt_y"/>
                                          </p:val>
                                        </p:tav>
                                      </p:tavLst>
                                    </p:anim>
                                    <p:set>
                                      <p:cBhvr>
                                        <p:cTn id="26" dur="1" fill="hold">
                                          <p:stCondLst>
                                            <p:cond delay="499"/>
                                          </p:stCondLst>
                                        </p:cTn>
                                        <p:tgtEl>
                                          <p:spTgt spid="1028"/>
                                        </p:tgtEl>
                                        <p:attrNameLst>
                                          <p:attrName>style.visibility</p:attrName>
                                        </p:attrNameLst>
                                      </p:cBhvr>
                                      <p:to>
                                        <p:strVal val="hidden"/>
                                      </p:to>
                                    </p:set>
                                  </p:childTnLst>
                                </p:cTn>
                              </p:par>
                              <p:par>
                                <p:cTn id="27" presetID="1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anim calcmode="lin" valueType="num">
                                      <p:cBhvr>
                                        <p:cTn id="43" dur="500"/>
                                        <p:tgtEl>
                                          <p:spTgt spid="18"/>
                                        </p:tgtEl>
                                        <p:attrNameLst>
                                          <p:attrName>style.rotation</p:attrName>
                                        </p:attrNameLst>
                                      </p:cBhvr>
                                      <p:tavLst>
                                        <p:tav tm="0">
                                          <p:val>
                                            <p:fltVal val="0"/>
                                          </p:val>
                                        </p:tav>
                                        <p:tav tm="100000">
                                          <p:val>
                                            <p:fltVal val="360"/>
                                          </p:val>
                                        </p:tav>
                                      </p:tavLst>
                                    </p:anim>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315015" fill="hold"/>
                                        <p:tgtEl>
                                          <p:spTgt spid="14"/>
                                        </p:tgtEl>
                                      </p:cBhvr>
                                    </p:cmd>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md type="call" cmd="stop">
                                      <p:cBhvr>
                                        <p:cTn id="55" dur="1">
                                          <p:stCondLst>
                                            <p:cond delay="499"/>
                                          </p:stCondLst>
                                        </p:cTn>
                                        <p:tgtEl>
                                          <p:spTgt spid="14"/>
                                        </p:tgtEl>
                                      </p:cBhvr>
                                    </p:cmd>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video>
              <p:cMediaNode vol="80000" mute="1">
                <p:cTn id="61" fill="hold" display="0">
                  <p:stCondLst>
                    <p:cond delay="indefinite"/>
                  </p:stCondLst>
                </p:cTn>
                <p:tgtEl>
                  <p:spTgt spid="14"/>
                </p:tgtEl>
              </p:cMediaNode>
            </p:vide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2784173"/>
            <a:ext cx="6068439" cy="1938992"/>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Sử dụng sơ đồ tư duy hoặc bài trình chiếu để trình bày trực tiếp</a:t>
            </a:r>
            <a:r>
              <a:rPr lang="en-US" sz="2400" b="1" dirty="0">
                <a:solidFill>
                  <a:srgbClr val="FF33CC"/>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cách dễ dàng nhất 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vi-VN" sz="2400" dirty="0">
                <a:latin typeface="Times New Roman" panose="02020603050405020304" pitchFamily="18" charset="0"/>
                <a:cs typeface="Times New Roman" panose="02020603050405020304" pitchFamily="18" charset="0"/>
              </a:rPr>
              <a:t> tác vì em có thể diễn giải bức tranh toàn cảnh</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làm rõ các nội dung chi tiết và trực tiếp trả lời các câu hỏi mà người nghe đặt ra</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pic>
        <p:nvPicPr>
          <p:cNvPr id="2050" name="Picture 2" descr="Colorful Mind Map Design Template">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395" y="1917204"/>
            <a:ext cx="4180205" cy="29715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910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1681237"/>
            <a:ext cx="6068439" cy="3785652"/>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Chia sẻ sơ đồ tư duy hoặc bài trình chiếu để các thành viên khác xem</a:t>
            </a:r>
            <a:r>
              <a:rPr lang="en-US" sz="2400" b="1" dirty="0">
                <a:solidFill>
                  <a:srgbClr val="FF33CC"/>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Khi </a:t>
            </a:r>
            <a:r>
              <a:rPr lang="vi-VN" sz="2400" dirty="0">
                <a:latin typeface="Times New Roman" panose="02020603050405020304" pitchFamily="18" charset="0"/>
                <a:cs typeface="Times New Roman" panose="02020603050405020304" pitchFamily="18" charset="0"/>
              </a:rPr>
              <a:t>không có điều kiện trình bày trực tiếp</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em có thể chia sẻ sơ đồ </a:t>
            </a:r>
            <a:r>
              <a:rPr lang="en-US" sz="2400" dirty="0" err="1">
                <a:latin typeface="Times New Roman" panose="02020603050405020304" pitchFamily="18" charset="0"/>
                <a:cs typeface="Times New Roman" panose="02020603050405020304" pitchFamily="18" charset="0"/>
              </a:rPr>
              <a:t>tư</a:t>
            </a:r>
            <a:r>
              <a:rPr lang="vi-VN" sz="2400" dirty="0">
                <a:latin typeface="Times New Roman" panose="02020603050405020304" pitchFamily="18" charset="0"/>
                <a:cs typeface="Times New Roman" panose="02020603050405020304" pitchFamily="18" charset="0"/>
              </a:rPr>
              <a:t> duy hoặc bài trình chiếu để các thành viên khác </a:t>
            </a:r>
            <a:r>
              <a:rPr lang="en-US" sz="2400" dirty="0">
                <a:latin typeface="Times New Roman" panose="02020603050405020304" pitchFamily="18" charset="0"/>
                <a:cs typeface="Times New Roman" panose="02020603050405020304" pitchFamily="18" charset="0"/>
              </a:rPr>
              <a:t>x</a:t>
            </a:r>
            <a:r>
              <a:rPr lang="vi-VN" sz="2400" dirty="0">
                <a:latin typeface="Times New Roman" panose="02020603050405020304" pitchFamily="18" charset="0"/>
                <a:cs typeface="Times New Roman" panose="02020603050405020304" pitchFamily="18" charset="0"/>
              </a:rPr>
              <a:t>em. Để thuận lợi cho người </a:t>
            </a:r>
            <a:r>
              <a:rPr lang="en-US" sz="2400" dirty="0">
                <a:latin typeface="Times New Roman" panose="02020603050405020304" pitchFamily="18" charset="0"/>
                <a:cs typeface="Times New Roman" panose="02020603050405020304" pitchFamily="18" charset="0"/>
              </a:rPr>
              <a:t>x</a:t>
            </a:r>
            <a:r>
              <a:rPr lang="vi-VN" sz="2400" dirty="0">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nên sử dụng 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endParaRPr lang="vi-VN" sz="2400" b="1" dirty="0">
              <a:solidFill>
                <a:srgbClr val="FF33CC"/>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29165" y="1917204"/>
            <a:ext cx="3316664" cy="29715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259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2784173"/>
            <a:ext cx="6068439" cy="2677656"/>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Chia sẻ sơ đồ tư duy hoặc bài trình chiếu để các thành viên khác chủ động cập nhật</a:t>
            </a:r>
            <a:r>
              <a:rPr lang="en-US" sz="2400" b="1" dirty="0">
                <a:solidFill>
                  <a:srgbClr val="FF33CC"/>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Em có thể sử dụng phần mềm để tạo sơ đồ tư duy hoặc bài trình chiếu trực tuyến để các thành viên khác có thể chỉnh sửa. Mỗi thành viên có thể chủ động chỉnh sửa theo thời gian phù hợp với mình.</a:t>
            </a:r>
            <a:endParaRPr lang="vi-VN" sz="2400" b="1" dirty="0">
              <a:solidFill>
                <a:srgbClr val="FF33CC"/>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56230" y="1917204"/>
            <a:ext cx="3262534" cy="29715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89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2784173"/>
            <a:ext cx="6068439" cy="3046988"/>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Chia sẻ sơ đồ tư duy hoặc bài trình chiếu để cộng tác theo thời gian thực: </a:t>
            </a:r>
            <a:r>
              <a:rPr lang="vi-VN" sz="2400" dirty="0">
                <a:latin typeface="Times New Roman" panose="02020603050405020304" pitchFamily="18" charset="0"/>
                <a:cs typeface="Times New Roman" panose="02020603050405020304" pitchFamily="18" charset="0"/>
              </a:rPr>
              <a:t>Em có thể sử dụng phần mềm để chia sẻ sơ đồ tư duy hoặc bài trình chiếu trực tuyến để tất cả các thành viên cùng làm việc trực tuyến chỉnh sửa sản phẩm. Việc mở một kênh hội thoại để các thành viên trao đổi trong quá trình hoàn thiện sản phẩm là rất cần thiết.</a:t>
            </a:r>
          </a:p>
        </p:txBody>
      </p:sp>
      <p:pic>
        <p:nvPicPr>
          <p:cNvPr id="2050" name="Picture 2">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64194" y="2572793"/>
            <a:ext cx="4496596" cy="2368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88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Trình bày thông tin trong trao đổi và hợp tác</a:t>
            </a:r>
            <a:endParaRPr lang="en-US" sz="2000" b="1">
              <a:solidFill>
                <a:srgbClr val="FF0000"/>
              </a:solidFill>
              <a:latin typeface="Tahoma" panose="020B0604030504040204" pitchFamily="34" charset="0"/>
            </a:endParaRPr>
          </a:p>
        </p:txBody>
      </p:sp>
      <p:sp>
        <p:nvSpPr>
          <p:cNvPr id="3" name="TextBox 2">
            <a:extLst>
              <a:ext uri="{FF2B5EF4-FFF2-40B4-BE49-F238E27FC236}">
                <a16:creationId xmlns:a16="http://schemas.microsoft.com/office/drawing/2014/main" id="{70A96D44-D8FD-773A-695F-998A599E0884}"/>
              </a:ext>
            </a:extLst>
          </p:cNvPr>
          <p:cNvSpPr txBox="1"/>
          <p:nvPr/>
        </p:nvSpPr>
        <p:spPr>
          <a:xfrm>
            <a:off x="515241" y="2784173"/>
            <a:ext cx="6068439" cy="2308324"/>
          </a:xfrm>
          <a:prstGeom prst="rect">
            <a:avLst/>
          </a:prstGeom>
          <a:noFill/>
        </p:spPr>
        <p:txBody>
          <a:bodyPr wrap="square">
            <a:spAutoFit/>
          </a:bodyPr>
          <a:lstStyle/>
          <a:p>
            <a:pPr algn="just"/>
            <a:r>
              <a:rPr lang="vi-VN" sz="2400" b="1" dirty="0">
                <a:solidFill>
                  <a:srgbClr val="FF33CC"/>
                </a:solidFill>
                <a:latin typeface="Times New Roman" panose="02020603050405020304" pitchFamily="18" charset="0"/>
                <a:cs typeface="Times New Roman" panose="02020603050405020304" pitchFamily="18" charset="0"/>
              </a:rPr>
              <a:t>Sử dụng đúng công cụ trực quan: </a:t>
            </a:r>
            <a:r>
              <a:rPr lang="vi-VN" sz="2400" dirty="0">
                <a:latin typeface="Times New Roman" panose="02020603050405020304" pitchFamily="18" charset="0"/>
                <a:cs typeface="Times New Roman" panose="02020603050405020304" pitchFamily="18" charset="0"/>
              </a:rPr>
              <a:t>Sử dụng công cụ trực quan theo nguyên tắc đơn giản và rõ ràng, chọn loại công cụ nào là tốt nhất để truyền tải thông điệp. Ví dụ: nếu trình bày tiến trình lịch sử thì sơ đồ dòng thời gian sẽ phát huy hiệu quả.</a:t>
            </a:r>
          </a:p>
        </p:txBody>
      </p:sp>
      <p:pic>
        <p:nvPicPr>
          <p:cNvPr id="2050" name="Picture 2">
            <a:extLst>
              <a:ext uri="{FF2B5EF4-FFF2-40B4-BE49-F238E27FC236}">
                <a16:creationId xmlns:a16="http://schemas.microsoft.com/office/drawing/2014/main" id="{CBCB8807-4A71-28C3-DC75-A9E2E18CF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35848" y="2572793"/>
            <a:ext cx="3553287" cy="2368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162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1297</TotalTime>
  <Words>1471</Words>
  <PresentationFormat>Widescreen</PresentationFormat>
  <Paragraphs>79</Paragraphs>
  <Slides>16</Slides>
  <Notes>13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Grandview Display</vt:lpstr>
      <vt:lpstr>Open Sans</vt:lpstr>
      <vt:lpstr>Tahoma</vt:lpstr>
      <vt:lpstr>Times New Roman</vt:lpstr>
      <vt:lpstr>UTM Avo</vt:lpstr>
      <vt:lpstr>DashVTI</vt:lpstr>
      <vt:lpstr>Office Theme</vt:lpstr>
      <vt:lpstr>PowerPoint Presentation</vt:lpstr>
      <vt:lpstr>PowerPoint Presentation</vt:lpstr>
      <vt:lpstr>TIẾT 14. BÀI 7: TRÌNH BÀY THÔNG TIN TRONG TRAO ĐỔI VÀ HỢP TÁC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2024-08-22T13:53:54Z</dcterms:modified>
</cp:coreProperties>
</file>