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0" r:id="rId4"/>
    <p:sldMasterId id="2147483822" r:id="rId5"/>
    <p:sldMasterId id="2147483825" r:id="rId6"/>
    <p:sldMasterId id="2147483827" r:id="rId7"/>
  </p:sldMasterIdLst>
  <p:notesMasterIdLst>
    <p:notesMasterId r:id="rId28"/>
  </p:notesMasterIdLst>
  <p:sldIdLst>
    <p:sldId id="256" r:id="rId8"/>
    <p:sldId id="280" r:id="rId9"/>
    <p:sldId id="274" r:id="rId10"/>
    <p:sldId id="281" r:id="rId11"/>
    <p:sldId id="283" r:id="rId12"/>
    <p:sldId id="284" r:id="rId13"/>
    <p:sldId id="285" r:id="rId14"/>
    <p:sldId id="286" r:id="rId15"/>
    <p:sldId id="287" r:id="rId16"/>
    <p:sldId id="289" r:id="rId17"/>
    <p:sldId id="3548" r:id="rId18"/>
    <p:sldId id="291" r:id="rId19"/>
    <p:sldId id="3488" r:id="rId20"/>
    <p:sldId id="3469" r:id="rId21"/>
    <p:sldId id="3472" r:id="rId22"/>
    <p:sldId id="3554" r:id="rId23"/>
    <p:sldId id="269" r:id="rId24"/>
    <p:sldId id="292" r:id="rId25"/>
    <p:sldId id="293"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2E2"/>
    <a:srgbClr val="FFDC17"/>
    <a:srgbClr val="F0AE42"/>
    <a:srgbClr val="FFCC00"/>
    <a:srgbClr val="00683F"/>
    <a:srgbClr val="FF33CC"/>
    <a:srgbClr val="F56D22"/>
    <a:srgbClr val="FC694A"/>
    <a:srgbClr val="59CAF6"/>
    <a:srgbClr val="55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033C6-B6EF-4ACA-8F49-BEE26B131C1D}" type="datetimeFigureOut">
              <a:rPr lang="en-US" smtClean="0"/>
              <a:t>29/08/2024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2582A-F079-47F3-8470-D65EB27A3FCA}" type="slidenum">
              <a:rPr lang="en-US" smtClean="0"/>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5</a:t>
            </a:fld>
            <a:endParaRPr lang="en-US"/>
          </a:p>
        </p:txBody>
      </p:sp>
    </p:spTree>
    <p:extLst>
      <p:ext uri="{BB962C8B-B14F-4D97-AF65-F5344CB8AC3E}">
        <p14:creationId xmlns:p14="http://schemas.microsoft.com/office/powerpoint/2010/main" val="402602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20</a:t>
            </a:fld>
            <a:endParaRPr lang="en-US"/>
          </a:p>
        </p:txBody>
      </p:sp>
    </p:spTree>
    <p:extLst>
      <p:ext uri="{BB962C8B-B14F-4D97-AF65-F5344CB8AC3E}">
        <p14:creationId xmlns:p14="http://schemas.microsoft.com/office/powerpoint/2010/main" val="48278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6</a:t>
            </a:fld>
            <a:endParaRPr lang="en-US"/>
          </a:p>
        </p:txBody>
      </p:sp>
    </p:spTree>
    <p:extLst>
      <p:ext uri="{BB962C8B-B14F-4D97-AF65-F5344CB8AC3E}">
        <p14:creationId xmlns:p14="http://schemas.microsoft.com/office/powerpoint/2010/main" val="133252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7</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8</a:t>
            </a:fld>
            <a:endParaRPr lang="en-US"/>
          </a:p>
        </p:txBody>
      </p:sp>
    </p:spTree>
    <p:extLst>
      <p:ext uri="{BB962C8B-B14F-4D97-AF65-F5344CB8AC3E}">
        <p14:creationId xmlns:p14="http://schemas.microsoft.com/office/powerpoint/2010/main" val="172748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9</a:t>
            </a:fld>
            <a:endParaRPr lang="en-US"/>
          </a:p>
        </p:txBody>
      </p:sp>
    </p:spTree>
    <p:extLst>
      <p:ext uri="{BB962C8B-B14F-4D97-AF65-F5344CB8AC3E}">
        <p14:creationId xmlns:p14="http://schemas.microsoft.com/office/powerpoint/2010/main" val="4165600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10</a:t>
            </a:fld>
            <a:endParaRPr lang="en-US"/>
          </a:p>
        </p:txBody>
      </p:sp>
    </p:spTree>
    <p:extLst>
      <p:ext uri="{BB962C8B-B14F-4D97-AF65-F5344CB8AC3E}">
        <p14:creationId xmlns:p14="http://schemas.microsoft.com/office/powerpoint/2010/main" val="416454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hỗ dành sẵn cho Hình ảnh của Bản chiếu 1">
            <a:extLst>
              <a:ext uri="{FF2B5EF4-FFF2-40B4-BE49-F238E27FC236}">
                <a16:creationId xmlns:a16="http://schemas.microsoft.com/office/drawing/2014/main" id="{E7CEB633-5234-04E0-D190-4478F4D67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Chỗ dành sẵn cho Ghi chú 2">
            <a:extLst>
              <a:ext uri="{FF2B5EF4-FFF2-40B4-BE49-F238E27FC236}">
                <a16:creationId xmlns:a16="http://schemas.microsoft.com/office/drawing/2014/main" id="{DFDC6A58-8769-BA6D-F474-BAE9108956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11C3E-8D59-4B87-B56C-E94D4BA2B6F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hỗ dành sẵn cho Hình ảnh của Bản chiếu 1">
            <a:extLst>
              <a:ext uri="{FF2B5EF4-FFF2-40B4-BE49-F238E27FC236}">
                <a16:creationId xmlns:a16="http://schemas.microsoft.com/office/drawing/2014/main" id="{E5D0C095-4967-2D63-7B05-8D44595F9E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Chỗ dành sẵn cho Ghi chú 2">
            <a:extLst>
              <a:ext uri="{FF2B5EF4-FFF2-40B4-BE49-F238E27FC236}">
                <a16:creationId xmlns:a16="http://schemas.microsoft.com/office/drawing/2014/main" id="{15C70C51-6695-7C3F-7B9D-A87E346A8C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782893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856834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51774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51383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280008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478085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0241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625009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3350484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2865896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pPr/>
              <a:t>29/08/2024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C31CC28-F2B6-4965-B7FC-4FA9EABECE12}" type="slidenum">
              <a:rPr lang="vi-VN" smtClean="0"/>
              <a:pPr/>
              <a:t>‹#›</a:t>
            </a:fld>
            <a:endParaRPr lang="vi-VN"/>
          </a:p>
        </p:txBody>
      </p:sp>
    </p:spTree>
    <p:extLst>
      <p:ext uri="{BB962C8B-B14F-4D97-AF65-F5344CB8AC3E}">
        <p14:creationId xmlns:p14="http://schemas.microsoft.com/office/powerpoint/2010/main" val="1561586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53306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74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45986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7642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1957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991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9954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04034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50098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51460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17773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F4AF312B-9C44-D0FA-C110-58A6113294F9}"/>
              </a:ext>
            </a:extLst>
          </p:cNvPr>
          <p:cNvSpPr>
            <a:spLocks noGrp="1"/>
          </p:cNvSpPr>
          <p:nvPr>
            <p:ph type="ftr" sz="quarter" idx="10"/>
          </p:nvPr>
        </p:nvSpPr>
        <p:spPr>
          <a:xfrm>
            <a:off x="0" y="0"/>
            <a:ext cx="0" cy="0"/>
          </a:xfrm>
        </p:spPr>
        <p:txBody>
          <a:bodyPr/>
          <a:lstStyle>
            <a:lvl1pPr>
              <a:defRPr/>
            </a:lvl1pPr>
          </a:lstStyle>
          <a:p>
            <a:pPr>
              <a:defRPr/>
            </a:pPr>
            <a:endParaRPr lang="en-US" altLang="en-US"/>
          </a:p>
        </p:txBody>
      </p:sp>
    </p:spTree>
    <p:extLst>
      <p:ext uri="{BB962C8B-B14F-4D97-AF65-F5344CB8AC3E}">
        <p14:creationId xmlns:p14="http://schemas.microsoft.com/office/powerpoint/2010/main" val="3178526973"/>
      </p:ext>
    </p:extLst>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D55C255D-41D7-58D9-C6DC-AF6B31ACAC09}"/>
              </a:ext>
            </a:extLst>
          </p:cNvPr>
          <p:cNvSpPr>
            <a:spLocks noGrp="1" noChangeArrowheads="1"/>
          </p:cNvSpPr>
          <p:nvPr>
            <p:ph type="ftr" sz="quarter" idx="10"/>
          </p:nvPr>
        </p:nvSpPr>
        <p:spPr>
          <a:xfrm>
            <a:off x="0" y="0"/>
            <a:ext cx="0" cy="0"/>
          </a:xfrm>
        </p:spPr>
        <p:txBody>
          <a:bodyPr/>
          <a:lstStyle>
            <a:lvl1pPr>
              <a:defRPr/>
            </a:lvl1pPr>
          </a:lstStyle>
          <a:p>
            <a:pPr>
              <a:defRPr/>
            </a:pPr>
            <a:endParaRPr lang="en-US" altLang="en-US"/>
          </a:p>
        </p:txBody>
      </p:sp>
    </p:spTree>
    <p:extLst>
      <p:ext uri="{BB962C8B-B14F-4D97-AF65-F5344CB8AC3E}">
        <p14:creationId xmlns:p14="http://schemas.microsoft.com/office/powerpoint/2010/main" val="1166014318"/>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526554"/>
      </p:ext>
    </p:extLst>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561591"/>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29/08/2024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ptos" panose="020B0004020202020204" pitchFamily="34" charset="0"/>
              </a:defRPr>
            </a:lvl1pPr>
          </a:lstStyle>
          <a:p>
            <a:fld id="{7AC25B46-BDF4-4D48-B2F1-14DF231B61C2}" type="datetimeFigureOut">
              <a:rPr lang="en-US" smtClean="0"/>
              <a:pPr/>
              <a:t>29/08/2024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pPr/>
              <a:t>29/08/2024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pPr/>
              <a:t>‹#›</a:t>
            </a:fld>
            <a:endParaRPr lang="vi-VN"/>
          </a:p>
        </p:txBody>
      </p:sp>
    </p:spTree>
    <p:extLst>
      <p:ext uri="{BB962C8B-B14F-4D97-AF65-F5344CB8AC3E}">
        <p14:creationId xmlns:p14="http://schemas.microsoft.com/office/powerpoint/2010/main" val="36506121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6E9AE-D825-4BD0-BE5A-45DB0766ABA4}" type="datetimeFigureOut">
              <a:rPr lang="vi-VN" smtClean="0">
                <a:solidFill>
                  <a:prstClr val="black">
                    <a:tint val="75000"/>
                  </a:prstClr>
                </a:solidFill>
              </a:rPr>
              <a:pPr/>
              <a:t>29/08/2024</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31CC28-F2B6-4965-B7FC-4FA9EABECE1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2107193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844213"/>
      </p:ext>
    </p:extLst>
  </p:cSld>
  <p:clrMap bg1="lt1" tx1="dk1" bg2="lt2" tx2="dk2" accent1="accent1" accent2="accent2" accent3="accent3" accent4="accent4" accent5="accent5" accent6="accent6" hlink="hlink" folHlink="folHlink"/>
  <p:sldLayoutIdLst>
    <p:sldLayoutId id="2147483823" r:id="rId1"/>
    <p:sldLayoutId id="2147483824" r:id="rId2"/>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EFB8272F-3B94-CC45-8FD8-7BE2687DC0EF}"/>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D078477C-1591-31DB-9D06-BA27F43C001D}"/>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3B81C1F-6433-98A0-9322-6D1EB005B7AE}"/>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1C1ADE74-8838-D2A6-D876-8F8BA8786713}"/>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43342FDC-F143-1FB6-18B1-DD76A4B8B990}"/>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195FDD66-B98B-ACCB-1BF5-00B1220A8341}"/>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C8370D06-65E3-4F11-7D16-61D6B1C40D36}"/>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75C1175-8C81-0A79-948D-CFD9A05D8FC0}"/>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F646C74F-BE1B-5E02-95AE-9249576A53FF}"/>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70EC7F2E-819A-F1DB-A767-AD95A666CC0D}"/>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A009C9BB-B810-759E-7DA4-FC2F741C0C53}"/>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865E4C50-3221-C084-2DC1-896E243200FC}"/>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E016FC05-0F29-3676-AC77-62620C3F213F}"/>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6CB2387F-FEB0-15A3-4666-9D8E344CF815}"/>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3D40764D-FAAF-EBAF-9D09-2203DB368FDE}"/>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A6352C7F-1D43-DF3A-7ADD-3934E3C7D013}"/>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4942E9F9-4657-C4BC-AEC9-EDECFB820339}"/>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7317FEAA-F7F3-38E2-4E81-4B16FA9D15EF}"/>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9E32B95A-1F47-772F-98EA-974C160BFAAB}"/>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3625015890"/>
      </p:ext>
    </p:extLst>
  </p:cSld>
  <p:clrMap bg1="lt1" tx1="dk1" bg2="lt2" tx2="dk2" accent1="accent1" accent2="accent2" accent3="accent3" accent4="accent4" accent5="accent5" accent6="accent6" hlink="hlink" folHlink="folHlink"/>
  <p:sldLayoutIdLst>
    <p:sldLayoutId id="2147483826"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AutoShape 2">
            <a:extLst>
              <a:ext uri="{FF2B5EF4-FFF2-40B4-BE49-F238E27FC236}">
                <a16:creationId xmlns:a16="http://schemas.microsoft.com/office/drawing/2014/main" id="{5A573C5B-4F19-86EB-E7E1-57CF8BB0F8C3}"/>
              </a:ext>
            </a:extLst>
          </p:cNvPr>
          <p:cNvSpPr>
            <a:spLocks noChangeArrowheads="1"/>
          </p:cNvSpPr>
          <p:nvPr userDrawn="1"/>
        </p:nvSpPr>
        <p:spPr bwMode="auto">
          <a:xfrm>
            <a:off x="296863" y="4770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 name="WordArt 3">
            <a:extLst>
              <a:ext uri="{FF2B5EF4-FFF2-40B4-BE49-F238E27FC236}">
                <a16:creationId xmlns:a16="http://schemas.microsoft.com/office/drawing/2014/main" id="{7057B52A-3278-DC4A-361D-76623FBBAC52}"/>
              </a:ext>
            </a:extLst>
          </p:cNvPr>
          <p:cNvSpPr>
            <a:spLocks noChangeArrowheads="1" noChangeShapeType="1" noTextEdit="1"/>
          </p:cNvSpPr>
          <p:nvPr userDrawn="1"/>
        </p:nvSpPr>
        <p:spPr bwMode="auto">
          <a:xfrm>
            <a:off x="1206500" y="4830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4100" name="WordArt 4">
            <a:extLst>
              <a:ext uri="{FF2B5EF4-FFF2-40B4-BE49-F238E27FC236}">
                <a16:creationId xmlns:a16="http://schemas.microsoft.com/office/drawing/2014/main" id="{3BBDDFB0-49B5-9C31-CCFC-FA2F01C0BCD0}"/>
              </a:ext>
            </a:extLst>
          </p:cNvPr>
          <p:cNvSpPr>
            <a:spLocks noChangeArrowheads="1" noChangeShapeType="1" noTextEdit="1"/>
          </p:cNvSpPr>
          <p:nvPr userDrawn="1"/>
        </p:nvSpPr>
        <p:spPr bwMode="auto">
          <a:xfrm>
            <a:off x="7172325" y="478948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4101" name="WordArt 5">
            <a:extLst>
              <a:ext uri="{FF2B5EF4-FFF2-40B4-BE49-F238E27FC236}">
                <a16:creationId xmlns:a16="http://schemas.microsoft.com/office/drawing/2014/main" id="{0964B009-49C0-7DD2-3056-828078EC1980}"/>
              </a:ext>
            </a:extLst>
          </p:cNvPr>
          <p:cNvSpPr>
            <a:spLocks noChangeArrowheads="1" noChangeShapeType="1" noTextEdit="1"/>
          </p:cNvSpPr>
          <p:nvPr userDrawn="1"/>
        </p:nvSpPr>
        <p:spPr bwMode="auto">
          <a:xfrm>
            <a:off x="1206500" y="5964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4102" name="WordArt 6">
            <a:extLst>
              <a:ext uri="{FF2B5EF4-FFF2-40B4-BE49-F238E27FC236}">
                <a16:creationId xmlns:a16="http://schemas.microsoft.com/office/drawing/2014/main" id="{4CCCAAB0-9DE5-4478-F7F3-218F369F822D}"/>
              </a:ext>
            </a:extLst>
          </p:cNvPr>
          <p:cNvSpPr>
            <a:spLocks noChangeArrowheads="1" noChangeShapeType="1" noTextEdit="1"/>
          </p:cNvSpPr>
          <p:nvPr userDrawn="1"/>
        </p:nvSpPr>
        <p:spPr bwMode="auto">
          <a:xfrm>
            <a:off x="7158038" y="5870575"/>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C9B44729-8E8B-291A-1C12-F69EDFBE8312}"/>
              </a:ext>
            </a:extLst>
          </p:cNvPr>
          <p:cNvSpPr>
            <a:spLocks noChangeArrowheads="1"/>
          </p:cNvSpPr>
          <p:nvPr userDrawn="1"/>
        </p:nvSpPr>
        <p:spPr bwMode="auto">
          <a:xfrm>
            <a:off x="469900" y="4902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4" name="AutoShape 8">
            <a:extLst>
              <a:ext uri="{FF2B5EF4-FFF2-40B4-BE49-F238E27FC236}">
                <a16:creationId xmlns:a16="http://schemas.microsoft.com/office/drawing/2014/main" id="{90AA304E-F2C7-2BCC-265D-88F48BA10FDD}"/>
              </a:ext>
            </a:extLst>
          </p:cNvPr>
          <p:cNvSpPr>
            <a:spLocks noChangeArrowheads="1"/>
          </p:cNvSpPr>
          <p:nvPr userDrawn="1"/>
        </p:nvSpPr>
        <p:spPr bwMode="auto">
          <a:xfrm>
            <a:off x="6248400" y="4719638"/>
            <a:ext cx="687388"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F59204FD-A4E8-8D6A-6AF6-21C290D09053}"/>
              </a:ext>
            </a:extLst>
          </p:cNvPr>
          <p:cNvSpPr>
            <a:spLocks noChangeArrowheads="1"/>
          </p:cNvSpPr>
          <p:nvPr userDrawn="1"/>
        </p:nvSpPr>
        <p:spPr bwMode="auto">
          <a:xfrm>
            <a:off x="6421438" y="4849813"/>
            <a:ext cx="33813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6" name="AutoShape 10">
            <a:extLst>
              <a:ext uri="{FF2B5EF4-FFF2-40B4-BE49-F238E27FC236}">
                <a16:creationId xmlns:a16="http://schemas.microsoft.com/office/drawing/2014/main" id="{ED1778BE-970F-BACF-171B-A5F1E42AEBC4}"/>
              </a:ext>
            </a:extLst>
          </p:cNvPr>
          <p:cNvSpPr>
            <a:spLocks noChangeArrowheads="1"/>
          </p:cNvSpPr>
          <p:nvPr userDrawn="1"/>
        </p:nvSpPr>
        <p:spPr bwMode="auto">
          <a:xfrm>
            <a:off x="296863" y="5853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868E402E-686D-2697-D402-224CA0F82D57}"/>
              </a:ext>
            </a:extLst>
          </p:cNvPr>
          <p:cNvSpPr>
            <a:spLocks noChangeArrowheads="1"/>
          </p:cNvSpPr>
          <p:nvPr userDrawn="1"/>
        </p:nvSpPr>
        <p:spPr bwMode="auto">
          <a:xfrm>
            <a:off x="469900" y="5984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8" name="AutoShape 12">
            <a:extLst>
              <a:ext uri="{FF2B5EF4-FFF2-40B4-BE49-F238E27FC236}">
                <a16:creationId xmlns:a16="http://schemas.microsoft.com/office/drawing/2014/main" id="{AFBE1051-F654-4226-2DEE-35682A288582}"/>
              </a:ext>
            </a:extLst>
          </p:cNvPr>
          <p:cNvSpPr>
            <a:spLocks noChangeArrowheads="1"/>
          </p:cNvSpPr>
          <p:nvPr userDrawn="1"/>
        </p:nvSpPr>
        <p:spPr bwMode="auto">
          <a:xfrm>
            <a:off x="6248400" y="5746750"/>
            <a:ext cx="687388"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365603BB-A6CA-C72A-02DA-C3A8BA846AA9}"/>
              </a:ext>
            </a:extLst>
          </p:cNvPr>
          <p:cNvSpPr>
            <a:spLocks noChangeArrowheads="1"/>
          </p:cNvSpPr>
          <p:nvPr userDrawn="1"/>
        </p:nvSpPr>
        <p:spPr bwMode="auto">
          <a:xfrm>
            <a:off x="6421438" y="5878513"/>
            <a:ext cx="338137"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786AC5C0-BF58-B837-8A84-5FC20880770E}"/>
              </a:ext>
            </a:extLst>
          </p:cNvPr>
          <p:cNvSpPr>
            <a:spLocks noChangeArrowheads="1"/>
          </p:cNvSpPr>
          <p:nvPr userDrawn="1"/>
        </p:nvSpPr>
        <p:spPr bwMode="auto">
          <a:xfrm>
            <a:off x="1930400" y="4419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C72F404E-4B42-F051-F613-E83584796DFF}"/>
              </a:ext>
            </a:extLst>
          </p:cNvPr>
          <p:cNvSpPr>
            <a:spLocks noChangeArrowheads="1"/>
          </p:cNvSpPr>
          <p:nvPr userDrawn="1"/>
        </p:nvSpPr>
        <p:spPr bwMode="auto">
          <a:xfrm>
            <a:off x="7772400" y="4427538"/>
            <a:ext cx="3962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E472FF3B-E7A1-5D5B-B7AC-CB0A94F80744}"/>
              </a:ext>
            </a:extLst>
          </p:cNvPr>
          <p:cNvSpPr>
            <a:spLocks noChangeArrowheads="1"/>
          </p:cNvSpPr>
          <p:nvPr userDrawn="1"/>
        </p:nvSpPr>
        <p:spPr bwMode="auto">
          <a:xfrm>
            <a:off x="1930400" y="5562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DD09BDE9-397A-2E2C-31B4-2709710E1FF8}"/>
              </a:ext>
            </a:extLst>
          </p:cNvPr>
          <p:cNvSpPr>
            <a:spLocks noChangeArrowheads="1"/>
          </p:cNvSpPr>
          <p:nvPr userDrawn="1"/>
        </p:nvSpPr>
        <p:spPr bwMode="auto">
          <a:xfrm>
            <a:off x="7772400" y="5575300"/>
            <a:ext cx="3962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5F94C39-EC17-9A66-8114-445D4FD33B0E}"/>
              </a:ext>
            </a:extLst>
          </p:cNvPr>
          <p:cNvSpPr>
            <a:spLocks noChangeArrowheads="1"/>
          </p:cNvSpPr>
          <p:nvPr userDrawn="1"/>
        </p:nvSpPr>
        <p:spPr bwMode="auto">
          <a:xfrm>
            <a:off x="808038" y="622300"/>
            <a:ext cx="10926762" cy="3586163"/>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18F2EAB6-9612-117A-BF2E-E62C02314993}"/>
              </a:ext>
            </a:extLst>
          </p:cNvPr>
          <p:cNvSpPr>
            <a:spLocks noChangeArrowheads="1" noChangeShapeType="1" noTextEdit="1"/>
          </p:cNvSpPr>
          <p:nvPr userDrawn="1"/>
        </p:nvSpPr>
        <p:spPr bwMode="auto">
          <a:xfrm>
            <a:off x="311150" y="820737"/>
            <a:ext cx="374650" cy="2989263"/>
          </a:xfrm>
          <a:prstGeom prst="rect">
            <a:avLst/>
          </a:prstGeom>
        </p:spPr>
        <p:txBody>
          <a:bodyPr wrap="none" fromWordArt="1">
            <a:prstTxWarp prst="textPlain">
              <a:avLst>
                <a:gd name="adj" fmla="val 50000"/>
              </a:avLst>
            </a:prstTxWarp>
            <a:scene3d>
              <a:camera prst="isometricLeftDown"/>
              <a:lightRig rig="threePt" dir="t"/>
            </a:scene3d>
          </a:bodyPr>
          <a:lstStyle/>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â</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u </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h</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ỏ</a:t>
            </a:r>
          </a:p>
          <a:p>
            <a:pPr algn="ctr">
              <a:defRPr/>
            </a:pP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i</a:t>
            </a:r>
          </a:p>
        </p:txBody>
      </p:sp>
      <p:sp>
        <p:nvSpPr>
          <p:cNvPr id="87062" name="WordArt 22">
            <a:extLst>
              <a:ext uri="{FF2B5EF4-FFF2-40B4-BE49-F238E27FC236}">
                <a16:creationId xmlns:a16="http://schemas.microsoft.com/office/drawing/2014/main" id="{C9FC0566-52BA-0AA4-1BE7-EF12F88B23C1}"/>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2087292757"/>
      </p:ext>
    </p:extLst>
  </p:cSld>
  <p:clrMap bg1="lt1" tx1="dk1" bg2="lt2" tx2="dk2" accent1="accent1" accent2="accent2" accent3="accent3" accent4="accent4" accent5="accent5" accent6="accent6" hlink="hlink" folHlink="folHlink"/>
  <p:sldLayoutIdLst>
    <p:sldLayoutId id="2147483828"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23.xml"/><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6.png"/><Relationship Id="rId2" Type="http://schemas.openxmlformats.org/officeDocument/2006/relationships/audio" Target="../media/media2.mp3"/><Relationship Id="rId16" Type="http://schemas.openxmlformats.org/officeDocument/2006/relationships/image" Target="../media/image35.jpeg"/><Relationship Id="rId1" Type="http://schemas.microsoft.com/office/2007/relationships/media" Target="../media/media2.mp3"/><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g"/><Relationship Id="rId15" Type="http://schemas.openxmlformats.org/officeDocument/2006/relationships/slide" Target="slide17.xml"/><Relationship Id="rId10" Type="http://schemas.openxmlformats.org/officeDocument/2006/relationships/image" Target="../media/image30.jpeg"/><Relationship Id="rId4" Type="http://schemas.openxmlformats.org/officeDocument/2006/relationships/notesSlide" Target="../notesSlides/notesSlide8.xml"/><Relationship Id="rId9" Type="http://schemas.openxmlformats.org/officeDocument/2006/relationships/image" Target="../media/image29.jpe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7.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40.jpeg"/><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5.xml"/><Relationship Id="rId7"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11" Type="http://schemas.openxmlformats.org/officeDocument/2006/relationships/image" Target="../media/image34.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audio" Target="../media/audio1.wav"/><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5.xml"/><Relationship Id="rId7"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11" Type="http://schemas.openxmlformats.org/officeDocument/2006/relationships/image" Target="../media/image34.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audio" Target="../media/audio1.wav"/><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5.xml"/><Relationship Id="rId7"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11" Type="http://schemas.openxmlformats.org/officeDocument/2006/relationships/image" Target="../media/image34.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audio" Target="../media/audio1.wav"/><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hyperlink" Target="https://trycolors.com/mix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https://trycolors.com/mixer"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hyperlink" Target="https://phet.colorado.edu/vi/"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6.pn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5707464" y="1212015"/>
            <a:ext cx="6112963" cy="2216985"/>
          </a:xfrm>
        </p:spPr>
        <p:txBody>
          <a:bodyPr vert="horz" lIns="91440" tIns="45720" rIns="91440" bIns="45720" rtlCol="0" anchor="t">
            <a:noAutofit/>
          </a:bodyPr>
          <a:lstStyle/>
          <a:p>
            <a:pPr algn="ctr"/>
            <a:r>
              <a:rPr lang="en-US" sz="4400" b="1">
                <a:solidFill>
                  <a:schemeClr val="bg1"/>
                </a:solidFill>
                <a:latin typeface="Aptos" panose="020B0004020202020204" pitchFamily="34" charset="0"/>
                <a:ea typeface="Open Sans" panose="020B0606030504020204" pitchFamily="34" charset="0"/>
                <a:cs typeface="Open Sans" panose="020B0606030504020204" pitchFamily="34" charset="0"/>
              </a:rPr>
              <a:t>TIẾT 10. </a:t>
            </a:r>
            <a:br>
              <a:rPr lang="en-US" sz="4400" b="1">
                <a:solidFill>
                  <a:schemeClr val="bg1"/>
                </a:solidFill>
                <a:latin typeface="Aptos" panose="020B0004020202020204" pitchFamily="34" charset="0"/>
                <a:ea typeface="Open Sans" panose="020B0606030504020204" pitchFamily="34" charset="0"/>
                <a:cs typeface="Open Sans" panose="020B0606030504020204" pitchFamily="34" charset="0"/>
              </a:rPr>
            </a:br>
            <a:r>
              <a:rPr lang="vi-VN" sz="4400" b="1">
                <a:solidFill>
                  <a:schemeClr val="bg1"/>
                </a:solidFill>
                <a:latin typeface="Aptos" panose="020B0004020202020204" pitchFamily="34" charset="0"/>
                <a:ea typeface="Open Sans" panose="020B0606030504020204" pitchFamily="34" charset="0"/>
                <a:cs typeface="Open Sans" panose="020B0606030504020204" pitchFamily="34" charset="0"/>
              </a:rPr>
              <a:t>BÀI </a:t>
            </a:r>
            <a:r>
              <a:rPr lang="en-US" sz="4400" b="1">
                <a:solidFill>
                  <a:schemeClr val="bg1"/>
                </a:solidFill>
                <a:latin typeface="Aptos" panose="020B0004020202020204" pitchFamily="34" charset="0"/>
                <a:ea typeface="Open Sans" panose="020B0606030504020204" pitchFamily="34" charset="0"/>
                <a:cs typeface="Open Sans" panose="020B0606030504020204" pitchFamily="34" charset="0"/>
              </a:rPr>
              <a:t>5: TÌM HIỂU </a:t>
            </a:r>
            <a:br>
              <a:rPr lang="en-US" sz="4400" b="1">
                <a:solidFill>
                  <a:schemeClr val="bg1"/>
                </a:solidFill>
                <a:latin typeface="Aptos" panose="020B0004020202020204" pitchFamily="34" charset="0"/>
                <a:ea typeface="Open Sans" panose="020B0606030504020204" pitchFamily="34" charset="0"/>
                <a:cs typeface="Open Sans" panose="020B0606030504020204" pitchFamily="34" charset="0"/>
              </a:rPr>
            </a:br>
            <a:r>
              <a:rPr lang="en-US" sz="4400" b="1">
                <a:solidFill>
                  <a:schemeClr val="bg1"/>
                </a:solidFill>
                <a:latin typeface="Aptos" panose="020B0004020202020204" pitchFamily="34" charset="0"/>
                <a:ea typeface="Open Sans" panose="020B0606030504020204" pitchFamily="34" charset="0"/>
                <a:cs typeface="Open Sans" panose="020B0606030504020204" pitchFamily="34" charset="0"/>
              </a:rPr>
              <a:t>PHẦN MỀM MÔ PHỎNG</a:t>
            </a:r>
          </a:p>
        </p:txBody>
      </p:sp>
      <p:sp>
        <p:nvSpPr>
          <p:cNvPr id="5" name="Subtitle 4">
            <a:extLst>
              <a:ext uri="{FF2B5EF4-FFF2-40B4-BE49-F238E27FC236}">
                <a16:creationId xmlns:a16="http://schemas.microsoft.com/office/drawing/2014/main" id="{C7700260-2FC3-3230-9640-8D85D58C6C7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244226"/>
              <a:ext cx="3752193" cy="769441"/>
            </a:xfrm>
            <a:prstGeom prst="rect">
              <a:avLst/>
            </a:prstGeom>
            <a:noFill/>
          </p:spPr>
          <p:txBody>
            <a:bodyPr wrap="square" rtlCol="0">
              <a:spAutoFit/>
            </a:bodyPr>
            <a:lstStyle/>
            <a:p>
              <a:r>
                <a:rPr lang="en-US" sz="2200" b="1">
                  <a:solidFill>
                    <a:schemeClr val="bg1"/>
                  </a:solidFill>
                  <a:latin typeface="Aptos" panose="020B0004020202020204" pitchFamily="34" charset="0"/>
                </a:rPr>
                <a:t>2. LỢI ÍCH CỦA PHẦN MỀM MÔ PHỎNG</a:t>
              </a:r>
            </a:p>
          </p:txBody>
        </p:sp>
      </p:grpSp>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0"/>
            <a:ext cx="10381676" cy="1225364"/>
            <a:chOff x="722549" y="2215660"/>
            <a:chExt cx="10381676" cy="1225364"/>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0"/>
              <a:ext cx="10360893" cy="1225364"/>
              <a:chOff x="751424" y="4271766"/>
              <a:chExt cx="10360893" cy="1330724"/>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330724"/>
                <a:chOff x="748591" y="4323720"/>
                <a:chExt cx="10193330" cy="1330724"/>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060014"/>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2"/>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488469"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Lợi ích của phần mềm mô phỏng là hỗ trợ nghiên cứu đối tượng một cách toàn diện, sinh động và an toàn với chi phí thấp hơn nghiên cứu trực tiếp trong thực tế. </a:t>
              </a:r>
            </a:p>
          </p:txBody>
        </p:sp>
      </p:grpSp>
    </p:spTree>
    <p:extLst>
      <p:ext uri="{BB962C8B-B14F-4D97-AF65-F5344CB8AC3E}">
        <p14:creationId xmlns:p14="http://schemas.microsoft.com/office/powerpoint/2010/main" val="40338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988615-412B-2DD2-62D0-D18F9C680B6D}"/>
              </a:ext>
            </a:extLst>
          </p:cNvPr>
          <p:cNvGraphicFramePr>
            <a:graphicFrameLocks noGrp="1"/>
          </p:cNvGraphicFramePr>
          <p:nvPr/>
        </p:nvGraphicFramePr>
        <p:xfrm>
          <a:off x="533400" y="365125"/>
          <a:ext cx="11125200" cy="6035675"/>
        </p:xfrm>
        <a:graphic>
          <a:graphicData uri="http://schemas.openxmlformats.org/drawingml/2006/table">
            <a:tbl>
              <a:tblPr firstRow="1" bandRow="1">
                <a:tableStyleId>{F5AB1C69-6EDB-4FF4-983F-18BD219EF322}</a:tableStyleId>
              </a:tblPr>
              <a:tblGrid>
                <a:gridCol w="43434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57918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56494">
                <a:tc>
                  <a:txBody>
                    <a:bodyPr/>
                    <a:lstStyle/>
                    <a:p>
                      <a:pPr algn="just"/>
                      <a:r>
                        <a:rPr lang="vi-VN" sz="3200" dirty="0">
                          <a:latin typeface="Times New Roman" panose="02020603050405020304" pitchFamily="18" charset="0"/>
                          <a:cs typeface="Times New Roman" panose="02020603050405020304" pitchFamily="18" charset="0"/>
                        </a:rPr>
                        <a:t>Em hãy tìm một phần mềm mô phỏng hỗ trợ học tập và trả lời các câu hỏi sau: </a:t>
                      </a:r>
                    </a:p>
                    <a:p>
                      <a:pPr algn="just"/>
                      <a:r>
                        <a:rPr lang="vi-VN" sz="3200" dirty="0">
                          <a:latin typeface="Times New Roman" panose="02020603050405020304" pitchFamily="18" charset="0"/>
                          <a:cs typeface="Times New Roman" panose="02020603050405020304" pitchFamily="18" charset="0"/>
                        </a:rPr>
                        <a:t>a) Phần mềm đó mô phỏng hoạt động nào? </a:t>
                      </a:r>
                    </a:p>
                    <a:p>
                      <a:pPr algn="just"/>
                      <a:r>
                        <a:rPr lang="vi-VN" sz="3200" dirty="0">
                          <a:latin typeface="Times New Roman" panose="02020603050405020304" pitchFamily="18" charset="0"/>
                          <a:cs typeface="Times New Roman" panose="02020603050405020304" pitchFamily="18" charset="0"/>
                        </a:rPr>
                        <a:t>b) Phần mềm đó giúp em làm gì? </a:t>
                      </a:r>
                    </a:p>
                    <a:p>
                      <a:pPr algn="just"/>
                      <a:r>
                        <a:rPr lang="vi-VN" sz="3200" dirty="0">
                          <a:latin typeface="Times New Roman" panose="02020603050405020304" pitchFamily="18" charset="0"/>
                          <a:cs typeface="Times New Roman" panose="02020603050405020304" pitchFamily="18" charset="0"/>
                        </a:rPr>
                        <a:t>c) Phần mềm đó có những lợi ích gì?</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a) Phần mềm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Crocodile</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Physics</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giả lập phòng thí nghiệm ảo.</a:t>
                      </a: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b) Phần mềm cho phép em có thể thiết kế những hình ảnh cho phù hợp với bài thí nghiệm về Vật lý.</a:t>
                      </a: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c) Em có thể thực hành các bài tập và các thí nghiệm trên chương trình giả lập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Crocodile</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a:t>
                      </a:r>
                      <a:r>
                        <a:rPr lang="vi-VN" sz="3200" kern="1200" dirty="0" err="1">
                          <a:solidFill>
                            <a:schemeClr val="dk1"/>
                          </a:solidFill>
                          <a:effectLst/>
                          <a:latin typeface="Times New Roman" panose="02020603050405020304" pitchFamily="18" charset="0"/>
                          <a:ea typeface="+mn-ea"/>
                          <a:cs typeface="Times New Roman" panose="02020603050405020304" pitchFamily="18" charset="0"/>
                        </a:rPr>
                        <a:t>Physics</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 Công cụ mô phỏng thí nghiệm vật lý này được áp dụng trong nhiều lĩnh vực khác nhau như điện tử, quang học, cơ học và cả về vật lý.</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8140" name="Picture 2">
            <a:extLst>
              <a:ext uri="{FF2B5EF4-FFF2-40B4-BE49-F238E27FC236}">
                <a16:creationId xmlns:a16="http://schemas.microsoft.com/office/drawing/2014/main" id="{CE32479B-149D-ED50-A405-2B3F44E95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0377"/>
          <a:stretch>
            <a:fillRect/>
          </a:stretch>
        </p:blipFill>
        <p:spPr bwMode="auto">
          <a:xfrm>
            <a:off x="4114800" y="441325"/>
            <a:ext cx="5429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7013A904-C64A-F387-AFF9-6F9356BD40CC}"/>
              </a:ext>
            </a:extLst>
          </p:cNvPr>
          <p:cNvSpPr/>
          <p:nvPr/>
        </p:nvSpPr>
        <p:spPr>
          <a:xfrm>
            <a:off x="4953000" y="990600"/>
            <a:ext cx="6629400" cy="541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pic>
        <p:nvPicPr>
          <p:cNvPr id="25" name="Picture 24" descr="1c98244e0147f1e783b3d16720741e69.jpg"/>
          <p:cNvPicPr>
            <a:picLocks noChangeAspect="1"/>
          </p:cNvPicPr>
          <p:nvPr/>
        </p:nvPicPr>
        <p:blipFill>
          <a:blip r:embed="rId6">
            <a:clrChange>
              <a:clrFrom>
                <a:srgbClr val="F6F6F6"/>
              </a:clrFrom>
              <a:clrTo>
                <a:srgbClr val="F6F6F6">
                  <a:alpha val="0"/>
                </a:srgbClr>
              </a:clrTo>
            </a:clrChange>
          </a:blip>
          <a:srcRect l="6182" t="55208" r="53035" b="22917"/>
          <a:stretch>
            <a:fillRect/>
          </a:stretch>
        </p:blipFill>
        <p:spPr>
          <a:xfrm>
            <a:off x="4212030" y="3944233"/>
            <a:ext cx="1387010" cy="745115"/>
          </a:xfrm>
          <a:prstGeom prst="rect">
            <a:avLst/>
          </a:prstGeom>
        </p:spPr>
      </p:pic>
      <p:pic>
        <p:nvPicPr>
          <p:cNvPr id="23" name="Picture 22" descr="18053136-tác-giả-của-một-con-gà-mái-và-bảy-quả-trứng-của-cô-trên-một-nền-trắng.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599960" y="998214"/>
            <a:ext cx="1999080" cy="2058753"/>
          </a:xfrm>
          <a:prstGeom prst="rect">
            <a:avLst/>
          </a:prstGeom>
        </p:spPr>
      </p:pic>
      <p:pic>
        <p:nvPicPr>
          <p:cNvPr id="28" name="Picture 27" descr="1c98244e0147f1e783b3d16720741e69.jpg"/>
          <p:cNvPicPr>
            <a:picLocks noChangeAspect="1"/>
          </p:cNvPicPr>
          <p:nvPr/>
        </p:nvPicPr>
        <p:blipFill>
          <a:blip r:embed="rId6">
            <a:clrChange>
              <a:clrFrom>
                <a:srgbClr val="F6F6F6"/>
              </a:clrFrom>
              <a:clrTo>
                <a:srgbClr val="F6F6F6">
                  <a:alpha val="0"/>
                </a:srgbClr>
              </a:clrTo>
            </a:clrChange>
          </a:blip>
          <a:srcRect l="36438" t="37500" r="40610" b="42708"/>
          <a:stretch>
            <a:fillRect/>
          </a:stretch>
        </p:blipFill>
        <p:spPr>
          <a:xfrm>
            <a:off x="5301056" y="3523939"/>
            <a:ext cx="1332493" cy="1159538"/>
          </a:xfrm>
          <a:prstGeom prst="rect">
            <a:avLst/>
          </a:prstGeom>
        </p:spPr>
      </p:pic>
      <p:pic>
        <p:nvPicPr>
          <p:cNvPr id="29" name="Picture 28" descr="kuik1.png"/>
          <p:cNvPicPr>
            <a:picLocks noChangeAspect="1"/>
          </p:cNvPicPr>
          <p:nvPr/>
        </p:nvPicPr>
        <p:blipFill>
          <a:blip r:embed="rId8" cstate="print"/>
          <a:stretch>
            <a:fillRect/>
          </a:stretch>
        </p:blipFill>
        <p:spPr>
          <a:xfrm>
            <a:off x="8953520" y="3714752"/>
            <a:ext cx="821180" cy="785818"/>
          </a:xfrm>
          <a:prstGeom prst="rect">
            <a:avLst/>
          </a:prstGeom>
        </p:spPr>
      </p:pic>
      <p:pic>
        <p:nvPicPr>
          <p:cNvPr id="30" name="Picture 29" descr="18013219-tác-giả-của-một-con-gà-gần-bảng-mũi-tên-trên-một-nền-trắng 2.jpg"/>
          <p:cNvPicPr>
            <a:picLocks noChangeAspect="1"/>
          </p:cNvPicPr>
          <p:nvPr/>
        </p:nvPicPr>
        <p:blipFill>
          <a:blip r:embed="rId9">
            <a:clrChange>
              <a:clrFrom>
                <a:srgbClr val="FFFFFF"/>
              </a:clrFrom>
              <a:clrTo>
                <a:srgbClr val="FFFFFF">
                  <a:alpha val="0"/>
                </a:srgbClr>
              </a:clrTo>
            </a:clrChange>
          </a:blip>
          <a:stretch>
            <a:fillRect/>
          </a:stretch>
        </p:blipFill>
        <p:spPr>
          <a:xfrm flipH="1">
            <a:off x="7176120" y="3543452"/>
            <a:ext cx="3769918" cy="3314548"/>
          </a:xfrm>
          <a:prstGeom prst="rect">
            <a:avLst/>
          </a:prstGeom>
        </p:spPr>
      </p:pic>
      <p:pic>
        <p:nvPicPr>
          <p:cNvPr id="31" name="Picture 30" descr="349de0c82228b446ebd18bb653781d4e.jpg"/>
          <p:cNvPicPr>
            <a:picLocks noChangeAspect="1"/>
          </p:cNvPicPr>
          <p:nvPr/>
        </p:nvPicPr>
        <p:blipFill>
          <a:blip r:embed="rId10" cstate="print">
            <a:clrChange>
              <a:clrFrom>
                <a:srgbClr val="F6F6F6"/>
              </a:clrFrom>
              <a:clrTo>
                <a:srgbClr val="F6F6F6">
                  <a:alpha val="0"/>
                </a:srgbClr>
              </a:clrTo>
            </a:clrChange>
          </a:blip>
          <a:srcRect t="45833" r="22500"/>
          <a:stretch>
            <a:fillRect/>
          </a:stretch>
        </p:blipFill>
        <p:spPr>
          <a:xfrm>
            <a:off x="10332970" y="6615550"/>
            <a:ext cx="278758" cy="214314"/>
          </a:xfrm>
          <a:prstGeom prst="rect">
            <a:avLst/>
          </a:prstGeom>
        </p:spPr>
      </p:pic>
      <p:sp>
        <p:nvSpPr>
          <p:cNvPr id="34" name="Rectangle 33"/>
          <p:cNvSpPr/>
          <p:nvPr/>
        </p:nvSpPr>
        <p:spPr>
          <a:xfrm>
            <a:off x="3599960" y="3364511"/>
            <a:ext cx="561081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905"/>
                <a:solidFill>
                  <a:prstClr val="white"/>
                </a:solidFill>
                <a:effectLst>
                  <a:outerShdw blurRad="38100" dist="38100" dir="2700000" algn="tl">
                    <a:srgbClr val="000000">
                      <a:alpha val="43137"/>
                    </a:srgbClr>
                  </a:outerShdw>
                </a:effectLst>
                <a:uLnTx/>
                <a:uFillTx/>
                <a:latin typeface="Tahoma" pitchFamily="34" charset="0"/>
                <a:ea typeface="+mn-ea"/>
                <a:cs typeface="Tahoma" pitchFamily="34" charset="0"/>
              </a:rPr>
              <a:t>THU HOẠCH TRỨNG GÀ</a:t>
            </a:r>
          </a:p>
        </p:txBody>
      </p:sp>
      <p:pic>
        <p:nvPicPr>
          <p:cNvPr id="43" name="Picture 42" descr="18789247-tác-giả-của-những-con-vịt-màu-nâu-và-bốn-con-vịt-con-màu-vàng-của-cô-trên-một-nền-trắng.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0946038" y="5428804"/>
            <a:ext cx="1590074" cy="1479172"/>
          </a:xfrm>
          <a:prstGeom prst="rect">
            <a:avLst/>
          </a:prstGeom>
        </p:spPr>
      </p:pic>
      <p:pic>
        <p:nvPicPr>
          <p:cNvPr id="20" name="Picture 19" descr="coleta-de-passaros-coloridos_1096-119.jpg"/>
          <p:cNvPicPr>
            <a:picLocks noChangeAspect="1"/>
          </p:cNvPicPr>
          <p:nvPr/>
        </p:nvPicPr>
        <p:blipFill>
          <a:blip r:embed="rId12" cstate="print">
            <a:clrChange>
              <a:clrFrom>
                <a:srgbClr val="FEFEFE"/>
              </a:clrFrom>
              <a:clrTo>
                <a:srgbClr val="FEFEFE">
                  <a:alpha val="0"/>
                </a:srgbClr>
              </a:clrTo>
            </a:clrChange>
          </a:blip>
          <a:srcRect l="6630" t="74921" r="67012" b="5910"/>
          <a:stretch>
            <a:fillRect/>
          </a:stretch>
        </p:blipFill>
        <p:spPr>
          <a:xfrm>
            <a:off x="4595802" y="4714885"/>
            <a:ext cx="285752" cy="207819"/>
          </a:xfrm>
          <a:prstGeom prst="rect">
            <a:avLst/>
          </a:prstGeom>
        </p:spPr>
      </p:pic>
      <p:pic>
        <p:nvPicPr>
          <p:cNvPr id="1026" name="Picture 2" descr="C:\Users\Admin\AppData\Local\Temp\Rar$DI16.811\1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2144" y="1265859"/>
            <a:ext cx="2532250" cy="2061655"/>
          </a:xfrm>
          <a:prstGeom prst="rect">
            <a:avLst/>
          </a:prstGeom>
          <a:noFill/>
          <a:extLst>
            <a:ext uri="{909E8E84-426E-40DD-AFC4-6F175D3DCCD1}">
              <a14:hiddenFill xmlns:a14="http://schemas.microsoft.com/office/drawing/2010/main">
                <a:solidFill>
                  <a:srgbClr val="FFFFFF"/>
                </a:solidFill>
              </a14:hiddenFill>
            </a:ext>
          </a:extLst>
        </p:spPr>
      </p:pic>
      <p:pic>
        <p:nvPicPr>
          <p:cNvPr id="2" name="Dan-Ga-Trong-San-Top-Ca-Thieu-Nhi">
            <a:hlinkClick r:id="" action="ppaction://media"/>
            <a:extLst>
              <a:ext uri="{FF2B5EF4-FFF2-40B4-BE49-F238E27FC236}">
                <a16:creationId xmlns:a16="http://schemas.microsoft.com/office/drawing/2014/main" id="{2F448C5B-72F3-3844-9F51-DA7896A107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075" y="92075"/>
            <a:ext cx="487363" cy="487363"/>
          </a:xfrm>
          <a:prstGeom prst="rect">
            <a:avLst/>
          </a:prstGeom>
        </p:spPr>
      </p:pic>
      <p:sp>
        <p:nvSpPr>
          <p:cNvPr id="3" name="Rounded Rectangle 7">
            <a:extLst>
              <a:ext uri="{FF2B5EF4-FFF2-40B4-BE49-F238E27FC236}">
                <a16:creationId xmlns:a16="http://schemas.microsoft.com/office/drawing/2014/main" id="{338BA796-8AB1-4D82-D088-A5C7E875FB5F}"/>
              </a:ext>
            </a:extLst>
          </p:cNvPr>
          <p:cNvSpPr/>
          <p:nvPr/>
        </p:nvSpPr>
        <p:spPr>
          <a:xfrm>
            <a:off x="92075" y="5018918"/>
            <a:ext cx="5357850" cy="1857364"/>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Calibri"/>
                <a:ea typeface="+mn-ea"/>
                <a:cs typeface="+mn-cs"/>
              </a:rPr>
              <a:t>Những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chu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mái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của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chúng</a:t>
            </a:r>
            <a:r>
              <a:rPr kumimoji="0" lang="en-US" sz="2200" b="1" i="0" u="none" strike="noStrike" kern="1200" cap="none" spc="0" normalizeH="0" baseline="0" noProof="0" dirty="0">
                <a:ln>
                  <a:noFill/>
                </a:ln>
                <a:solidFill>
                  <a:prstClr val="white"/>
                </a:solidFill>
                <a:effectLst/>
                <a:uLnTx/>
                <a:uFillTx/>
                <a:latin typeface="Calibri"/>
                <a:ea typeface="+mn-ea"/>
                <a:cs typeface="+mn-cs"/>
              </a:rPr>
              <a:t> ta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đẻ</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rất</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nhiều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hãy</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giúp</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thu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hoạch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số</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đó</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bằng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cách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các</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hỏi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nhé</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Khi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bạn</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đúng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là</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trứng</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đã</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vào</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giỏ</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của</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mình</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rồi</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đấy</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Nào</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bắt</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đầu</a:t>
            </a:r>
            <a:r>
              <a:rPr kumimoji="0" lang="en-US" sz="2200" b="1" i="0" u="none" strike="noStrike" kern="1200" cap="none" spc="0" normalizeH="0" baseline="0" noProof="0" dirty="0">
                <a:ln>
                  <a:noFill/>
                </a:ln>
                <a:solidFill>
                  <a:prstClr val="white"/>
                </a:solidFill>
                <a:effectLst/>
                <a:uLnTx/>
                <a:uFillTx/>
                <a:latin typeface="Calibri"/>
                <a:ea typeface="+mn-ea"/>
                <a:cs typeface="+mn-cs"/>
              </a:rPr>
              <a:t> </a:t>
            </a:r>
            <a:r>
              <a:rPr kumimoji="0" lang="en-US" sz="2200" b="1" i="0" u="none" strike="noStrike" kern="1200" cap="none" spc="0" normalizeH="0" baseline="0" noProof="0" dirty="0" err="1">
                <a:ln>
                  <a:noFill/>
                </a:ln>
                <a:solidFill>
                  <a:prstClr val="white"/>
                </a:solidFill>
                <a:effectLst/>
                <a:uLnTx/>
                <a:uFillTx/>
                <a:latin typeface="Calibri"/>
                <a:ea typeface="+mn-ea"/>
                <a:cs typeface="+mn-cs"/>
              </a:rPr>
              <a:t>thôi</a:t>
            </a:r>
            <a:r>
              <a:rPr kumimoji="0" lang="en-US" sz="2200" b="1" i="0" u="none" strike="noStrike" kern="1200" cap="none" spc="0" normalizeH="0" baseline="0" noProof="0" dirty="0">
                <a:ln>
                  <a:noFill/>
                </a:ln>
                <a:solidFill>
                  <a:prstClr val="white"/>
                </a:solidFill>
                <a:effectLst/>
                <a:uLnTx/>
                <a:uFillTx/>
                <a:latin typeface="Calibri"/>
                <a:ea typeface="+mn-ea"/>
                <a:cs typeface="+mn-cs"/>
              </a:rPr>
              <a:t>!</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4" name="Group 3">
            <a:extLst>
              <a:ext uri="{FF2B5EF4-FFF2-40B4-BE49-F238E27FC236}">
                <a16:creationId xmlns:a16="http://schemas.microsoft.com/office/drawing/2014/main" id="{01AEBCF1-01BB-2289-A193-F218DD6F15B0}"/>
              </a:ext>
            </a:extLst>
          </p:cNvPr>
          <p:cNvGrpSpPr/>
          <p:nvPr/>
        </p:nvGrpSpPr>
        <p:grpSpPr>
          <a:xfrm>
            <a:off x="8988060" y="0"/>
            <a:ext cx="2571768" cy="1489035"/>
            <a:chOff x="3387886" y="1857364"/>
            <a:chExt cx="2571768" cy="1489035"/>
          </a:xfrm>
        </p:grpSpPr>
        <p:pic>
          <p:nvPicPr>
            <p:cNvPr id="5" name="Picture 4" descr="15057373-dấu-hiệu-bằng-gỗ-treo-trên-dây-chuyền-vector-minh-họa.jpg">
              <a:hlinkClick r:id="rId15" action="ppaction://hlinksldjump"/>
              <a:extLst>
                <a:ext uri="{FF2B5EF4-FFF2-40B4-BE49-F238E27FC236}">
                  <a16:creationId xmlns:a16="http://schemas.microsoft.com/office/drawing/2014/main" id="{C3A66CE7-F906-6B36-C79D-F4D88AD27D06}"/>
                </a:ext>
              </a:extLst>
            </p:cNvPr>
            <p:cNvPicPr>
              <a:picLocks noChangeAspect="1"/>
            </p:cNvPicPr>
            <p:nvPr/>
          </p:nvPicPr>
          <p:blipFill>
            <a:blip r:embed="rId16">
              <a:clrChange>
                <a:clrFrom>
                  <a:srgbClr val="FFFFFF"/>
                </a:clrFrom>
                <a:clrTo>
                  <a:srgbClr val="FFFFFF">
                    <a:alpha val="0"/>
                  </a:srgbClr>
                </a:clrTo>
              </a:clrChange>
            </a:blip>
            <a:srcRect l="13750" t="17000" r="6250" b="14000"/>
            <a:stretch>
              <a:fillRect/>
            </a:stretch>
          </p:blipFill>
          <p:spPr>
            <a:xfrm>
              <a:off x="3387886" y="1857364"/>
              <a:ext cx="2571768" cy="1489035"/>
            </a:xfrm>
            <a:prstGeom prst="rect">
              <a:avLst/>
            </a:prstGeom>
          </p:spPr>
        </p:pic>
        <p:sp>
          <p:nvSpPr>
            <p:cNvPr id="6" name="TextBox 5">
              <a:hlinkClick r:id="rId15" action="ppaction://hlinksldjump"/>
              <a:extLst>
                <a:ext uri="{FF2B5EF4-FFF2-40B4-BE49-F238E27FC236}">
                  <a16:creationId xmlns:a16="http://schemas.microsoft.com/office/drawing/2014/main" id="{327B5C27-018A-3F7A-86C2-C104C4CB9D05}"/>
                </a:ext>
              </a:extLst>
            </p:cNvPr>
            <p:cNvSpPr txBox="1"/>
            <p:nvPr/>
          </p:nvSpPr>
          <p:spPr>
            <a:xfrm>
              <a:off x="3945322" y="2541412"/>
              <a:ext cx="12696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Bắt</a:t>
              </a:r>
              <a:r>
                <a:rPr kumimoji="0" lang="en-US"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a:t>
              </a:r>
              <a:r>
                <a:rPr kumimoji="0" lang="en-US" sz="2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đầu</a:t>
              </a:r>
              <a:endParaRPr kumimoji="0" lang="vi-VN" sz="2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01A4790A-6AFF-A28D-135E-EE755778D2DD}"/>
              </a:ext>
            </a:extLst>
          </p:cNvPr>
          <p:cNvGrpSpPr/>
          <p:nvPr/>
        </p:nvGrpSpPr>
        <p:grpSpPr>
          <a:xfrm>
            <a:off x="-1" y="115613"/>
            <a:ext cx="4914927" cy="1755228"/>
            <a:chOff x="-3441970" y="840827"/>
            <a:chExt cx="4914927" cy="1755228"/>
          </a:xfrm>
        </p:grpSpPr>
        <p:pic>
          <p:nvPicPr>
            <p:cNvPr id="8" name="Picture 2" descr="Text Box PNG Transparent Images Free Download | Vector Files | Pngtree">
              <a:extLst>
                <a:ext uri="{FF2B5EF4-FFF2-40B4-BE49-F238E27FC236}">
                  <a16:creationId xmlns:a16="http://schemas.microsoft.com/office/drawing/2014/main" id="{354F4CD6-E40B-2A92-B7B8-DDE823B802B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574E14-3B64-4DEF-3F9D-C0CDB4B6CB4C}"/>
                </a:ext>
              </a:extLst>
            </p:cNvPr>
            <p:cNvSpPr txBox="1"/>
            <p:nvPr/>
          </p:nvSpPr>
          <p:spPr>
            <a:xfrm>
              <a:off x="-2485262" y="1356199"/>
              <a:ext cx="3059708" cy="584775"/>
            </a:xfrm>
            <a:prstGeom prst="rect">
              <a:avLst/>
            </a:prstGeom>
            <a:noFill/>
          </p:spPr>
          <p:txBody>
            <a:bodyPr wrap="square" rtlCol="0">
              <a:spAutoFit/>
            </a:bodyPr>
            <a:lstStyle/>
            <a:p>
              <a:r>
                <a:rPr lang="en-US" sz="3200" b="1">
                  <a:solidFill>
                    <a:schemeClr val="bg1"/>
                  </a:solidFill>
                  <a:latin typeface="Aptos" panose="020B0004020202020204" pitchFamily="34" charset="0"/>
                </a:rPr>
                <a:t>LUYỆN TẬP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127555" fill="hold"/>
                                        <p:tgtEl>
                                          <p:spTgt spid="2"/>
                                        </p:tgtEl>
                                      </p:cBhvr>
                                    </p:cmd>
                                  </p:childTnLst>
                                </p:cTn>
                              </p:par>
                              <p:par>
                                <p:cTn id="10" presetID="8" presetClass="entr" presetSubtype="16"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par>
                                <p:cTn id="13" presetID="55"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DBEA8D4-AFEF-2878-BF0D-EFB161D9DEB5}"/>
              </a:ext>
            </a:extLst>
          </p:cNvPr>
          <p:cNvSpPr/>
          <p:nvPr/>
        </p:nvSpPr>
        <p:spPr>
          <a:xfrm>
            <a:off x="1928813" y="2379663"/>
            <a:ext cx="9817100"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Xanh lục, hồng sẫm, vàng, đen.</a:t>
            </a:r>
          </a:p>
        </p:txBody>
      </p:sp>
      <p:sp>
        <p:nvSpPr>
          <p:cNvPr id="4" name="Rounded Rectangle 3">
            <a:extLst>
              <a:ext uri="{FF2B5EF4-FFF2-40B4-BE49-F238E27FC236}">
                <a16:creationId xmlns:a16="http://schemas.microsoft.com/office/drawing/2014/main" id="{64CD87D3-03B7-1A2A-F823-CDD8DE02FA57}"/>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Xanh lơ, đỏ, vàng, đen.</a:t>
            </a:r>
          </a:p>
        </p:txBody>
      </p:sp>
      <p:sp>
        <p:nvSpPr>
          <p:cNvPr id="5" name="Rounded Rectangle 4">
            <a:extLst>
              <a:ext uri="{FF2B5EF4-FFF2-40B4-BE49-F238E27FC236}">
                <a16:creationId xmlns:a16="http://schemas.microsoft.com/office/drawing/2014/main" id="{B42F9BC1-28C5-28B3-6C80-FB88EE68F220}"/>
              </a:ext>
            </a:extLst>
          </p:cNvPr>
          <p:cNvSpPr/>
          <p:nvPr/>
        </p:nvSpPr>
        <p:spPr>
          <a:xfrm>
            <a:off x="2011363" y="4622800"/>
            <a:ext cx="9656762"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Xanh lơ, hồng sẫm, vàng, đen.</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52B6D9B8-0559-86CE-5A70-EAF7120F1F8F}"/>
              </a:ext>
            </a:extLst>
          </p:cNvPr>
          <p:cNvSpPr/>
          <p:nvPr/>
        </p:nvSpPr>
        <p:spPr>
          <a:xfrm>
            <a:off x="2074863" y="5808663"/>
            <a:ext cx="8042275"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Xanh lam, hồng nhạt, đỏ, đen.</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24F04FDA-39CE-5B62-97F4-B853623A3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6563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7" descr="A picture containing clipart&#10;&#10;Description automatically generated">
            <a:extLst>
              <a:ext uri="{FF2B5EF4-FFF2-40B4-BE49-F238E27FC236}">
                <a16:creationId xmlns:a16="http://schemas.microsoft.com/office/drawing/2014/main" id="{D782D184-4F07-44D2-BDD8-D267C1273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a:extLst>
              <a:ext uri="{FF2B5EF4-FFF2-40B4-BE49-F238E27FC236}">
                <a16:creationId xmlns:a16="http://schemas.microsoft.com/office/drawing/2014/main" id="{2F3DA536-A2D1-FFDE-F580-9448DAD37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F1B53CB5-C3CD-3E10-8B52-2137B6E52A9E}"/>
              </a:ext>
            </a:extLst>
          </p:cNvPr>
          <p:cNvSpPr/>
          <p:nvPr/>
        </p:nvSpPr>
        <p:spPr>
          <a:xfrm>
            <a:off x="1984375" y="1035050"/>
            <a:ext cx="9593263" cy="6461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Hệ màu CMYK bao gồm những màu nào?</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E9464CB-D7BD-7B79-EF2A-27A780B0315E}"/>
              </a:ext>
            </a:extLst>
          </p:cNvPr>
          <p:cNvSpPr/>
          <p:nvPr/>
        </p:nvSpPr>
        <p:spPr>
          <a:xfrm>
            <a:off x="1928813" y="2106613"/>
            <a:ext cx="9817100"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Chạy thử thuật toán dạng sơ đồ khối trước khi cài đặt trong ngôn ngữ lập trình.</a:t>
            </a:r>
          </a:p>
        </p:txBody>
      </p:sp>
      <p:sp>
        <p:nvSpPr>
          <p:cNvPr id="4" name="Rounded Rectangle 3">
            <a:extLst>
              <a:ext uri="{FF2B5EF4-FFF2-40B4-BE49-F238E27FC236}">
                <a16:creationId xmlns:a16="http://schemas.microsoft.com/office/drawing/2014/main" id="{491FDA8D-1A8A-EB1A-BE7F-D4FB52C72278}"/>
              </a:ext>
            </a:extLst>
          </p:cNvPr>
          <p:cNvSpPr/>
          <p:nvPr/>
        </p:nvSpPr>
        <p:spPr>
          <a:xfrm>
            <a:off x="1984375" y="3522663"/>
            <a:ext cx="9656763" cy="623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Mô phỏng thí nghiệm vật lí.</a:t>
            </a:r>
          </a:p>
        </p:txBody>
      </p:sp>
      <p:sp>
        <p:nvSpPr>
          <p:cNvPr id="5" name="Rounded Rectangle 4">
            <a:extLst>
              <a:ext uri="{FF2B5EF4-FFF2-40B4-BE49-F238E27FC236}">
                <a16:creationId xmlns:a16="http://schemas.microsoft.com/office/drawing/2014/main" id="{93A49F7D-0A34-0102-BC86-FD892D0A47A5}"/>
              </a:ext>
            </a:extLst>
          </p:cNvPr>
          <p:cNvSpPr/>
          <p:nvPr/>
        </p:nvSpPr>
        <p:spPr>
          <a:xfrm>
            <a:off x="1928813" y="4384675"/>
            <a:ext cx="9817100" cy="1101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Nghiên cứu và xây dựng các giải pháp giao thông nhằm giảm bớt hiện tượng tắc nghẽn giao thông trong các thành phố.</a:t>
            </a:r>
            <a:endParaRPr kumimoji="0" lang="pt-BR"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1AB0B62C-7F5B-5FE2-25A5-1EA136D82EE6}"/>
              </a:ext>
            </a:extLst>
          </p:cNvPr>
          <p:cNvSpPr/>
          <p:nvPr/>
        </p:nvSpPr>
        <p:spPr>
          <a:xfrm>
            <a:off x="2011363" y="5535613"/>
            <a:ext cx="8809037"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Nghiên cứu chuyển động và tương tác giữa các phân tử trong những điều kiện khác nhau.</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4AA7A743-4F18-2C0E-A564-480ACE630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54864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A picture containing clipart&#10;&#10;Description automatically generated">
            <a:extLst>
              <a:ext uri="{FF2B5EF4-FFF2-40B4-BE49-F238E27FC236}">
                <a16:creationId xmlns:a16="http://schemas.microsoft.com/office/drawing/2014/main" id="{E4FB4C6D-93DC-EA30-97D9-8D94C3B7C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5646738"/>
            <a:ext cx="13716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a:extLst>
              <a:ext uri="{FF2B5EF4-FFF2-40B4-BE49-F238E27FC236}">
                <a16:creationId xmlns:a16="http://schemas.microsoft.com/office/drawing/2014/main" id="{DF835845-CD6F-333A-2268-03DD25F5A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9E174540-6967-6B72-694F-98B0FEFDE1E9}"/>
              </a:ext>
            </a:extLst>
          </p:cNvPr>
          <p:cNvSpPr/>
          <p:nvPr/>
        </p:nvSpPr>
        <p:spPr>
          <a:xfrm>
            <a:off x="1984375" y="762000"/>
            <a:ext cx="9593263" cy="119221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Phần mềm trực tuyến https://physics.weber.edu/schroeder/md giúp em làm gì?</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0B5ACF2-1B85-5F72-41BC-816C3C1F2AE7}"/>
              </a:ext>
            </a:extLst>
          </p:cNvPr>
          <p:cNvSpPr/>
          <p:nvPr/>
        </p:nvSpPr>
        <p:spPr>
          <a:xfrm>
            <a:off x="1928813" y="2438400"/>
            <a:ext cx="9817100" cy="625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Màu đỏ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Red</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Màu lam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Blue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Màu lục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Green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ounded Rectangle 3">
            <a:extLst>
              <a:ext uri="{FF2B5EF4-FFF2-40B4-BE49-F238E27FC236}">
                <a16:creationId xmlns:a16="http://schemas.microsoft.com/office/drawing/2014/main" id="{747F00C0-59E6-EE50-28BB-D78B3DEE16A2}"/>
              </a:ext>
            </a:extLst>
          </p:cNvPr>
          <p:cNvSpPr/>
          <p:nvPr/>
        </p:nvSpPr>
        <p:spPr>
          <a:xfrm>
            <a:off x="1984375" y="3249613"/>
            <a:ext cx="9656763"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Màu xanh lơ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Cyan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Màu đỏ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Red</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Màu vàng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Yellow</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Rounded Rectangle 4">
            <a:extLst>
              <a:ext uri="{FF2B5EF4-FFF2-40B4-BE49-F238E27FC236}">
                <a16:creationId xmlns:a16="http://schemas.microsoft.com/office/drawing/2014/main" id="{C894A92E-9CC3-591A-8414-1B73E23E4B4B}"/>
              </a:ext>
            </a:extLst>
          </p:cNvPr>
          <p:cNvSpPr/>
          <p:nvPr/>
        </p:nvSpPr>
        <p:spPr>
          <a:xfrm>
            <a:off x="2011363" y="4349750"/>
            <a:ext cx="9656762"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Màu vàng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Yellow</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Màu xanh lơ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Cyan</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Màu hồng sẫm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Magenta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Rounded Rectangle 5">
            <a:extLst>
              <a:ext uri="{FF2B5EF4-FFF2-40B4-BE49-F238E27FC236}">
                <a16:creationId xmlns:a16="http://schemas.microsoft.com/office/drawing/2014/main" id="{FFDA1F7C-9918-12FE-BC50-DC20F52C2A8D}"/>
              </a:ext>
            </a:extLst>
          </p:cNvPr>
          <p:cNvSpPr/>
          <p:nvPr/>
        </p:nvSpPr>
        <p:spPr>
          <a:xfrm>
            <a:off x="2074863" y="5535613"/>
            <a:ext cx="8042275"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Màu hồng sẫm(</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Magenta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Màu đỏ(</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Red</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)+Màu lam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Blue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10" descr="flowers0c">
            <a:extLst>
              <a:ext uri="{FF2B5EF4-FFF2-40B4-BE49-F238E27FC236}">
                <a16:creationId xmlns:a16="http://schemas.microsoft.com/office/drawing/2014/main" id="{65AB6271-65BE-79CF-11CB-7228579BF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5133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A picture containing clipart&#10;&#10;Description automatically generated">
            <a:extLst>
              <a:ext uri="{FF2B5EF4-FFF2-40B4-BE49-F238E27FC236}">
                <a16:creationId xmlns:a16="http://schemas.microsoft.com/office/drawing/2014/main" id="{9ED184BF-4FDD-A561-C255-70E5065C7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7138" y="5638800"/>
            <a:ext cx="1524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a:extLst>
              <a:ext uri="{FF2B5EF4-FFF2-40B4-BE49-F238E27FC236}">
                <a16:creationId xmlns:a16="http://schemas.microsoft.com/office/drawing/2014/main" id="{B0E31EC7-E380-DD21-382E-EB8E69522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668895D9-1AC5-DF24-BEE7-B7ED43CE952D}"/>
              </a:ext>
            </a:extLst>
          </p:cNvPr>
          <p:cNvSpPr/>
          <p:nvPr/>
        </p:nvSpPr>
        <p:spPr>
          <a:xfrm>
            <a:off x="1984375" y="490538"/>
            <a:ext cx="6550025" cy="17367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Trong phần mềm mô phỏng pha màu, màu đen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Black</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được tạo ra khi kết hợp những màu nào với nhau?</a:t>
            </a:r>
          </a:p>
        </p:txBody>
      </p:sp>
      <p:pic>
        <p:nvPicPr>
          <p:cNvPr id="58378" name="Hình ảnh 13" descr="Ảnh có chứa văn bản, phần mềm, Biểu tượng máy tính, Hệ điều hành&#10;&#10;Mô tả được tạo tự động">
            <a:extLst>
              <a:ext uri="{FF2B5EF4-FFF2-40B4-BE49-F238E27FC236}">
                <a16:creationId xmlns:a16="http://schemas.microsoft.com/office/drawing/2014/main" id="{F19CB686-9105-E111-8B75-46FE581FD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79375"/>
            <a:ext cx="334645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0E1F7F3-B5F7-3C29-E6D3-ACAB348CC80F}"/>
              </a:ext>
            </a:extLst>
          </p:cNvPr>
          <p:cNvSpPr/>
          <p:nvPr/>
        </p:nvSpPr>
        <p:spPr>
          <a:xfrm>
            <a:off x="7734300" y="4384675"/>
            <a:ext cx="3933825"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Toán, Vật lí và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học.</a:t>
            </a:r>
          </a:p>
        </p:txBody>
      </p:sp>
      <p:sp>
        <p:nvSpPr>
          <p:cNvPr id="4" name="Rounded Rectangle 3">
            <a:extLst>
              <a:ext uri="{FF2B5EF4-FFF2-40B4-BE49-F238E27FC236}">
                <a16:creationId xmlns:a16="http://schemas.microsoft.com/office/drawing/2014/main" id="{8B831C6C-03D3-CABF-D6D6-0DF60E522534}"/>
              </a:ext>
            </a:extLst>
          </p:cNvPr>
          <p:cNvSpPr/>
          <p:nvPr/>
        </p:nvSpPr>
        <p:spPr>
          <a:xfrm>
            <a:off x="7734300" y="5451475"/>
            <a:ext cx="3933825"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F804C5AC-E9FA-594B-29D9-53E4B02C3A47}"/>
              </a:ext>
            </a:extLst>
          </p:cNvPr>
          <p:cNvSpPr/>
          <p:nvPr/>
        </p:nvSpPr>
        <p:spPr>
          <a:xfrm>
            <a:off x="2011363" y="4349750"/>
            <a:ext cx="4008437" cy="1169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it-IT"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Vật lí, Hoá học và Sinh học.</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9990018C-7FAC-EBE4-B3F0-29B1BC6FE392}"/>
              </a:ext>
            </a:extLst>
          </p:cNvPr>
          <p:cNvSpPr/>
          <p:nvPr/>
        </p:nvSpPr>
        <p:spPr>
          <a:xfrm>
            <a:off x="2074863" y="5535613"/>
            <a:ext cx="3933825" cy="1169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Toán,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Hoá</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học và Sinh học.</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52EAAC4B-9CCF-F92D-69AB-99C7AC48F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43942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descr="A picture containing clipart&#10;&#10;Description automatically generated">
            <a:extLst>
              <a:ext uri="{FF2B5EF4-FFF2-40B4-BE49-F238E27FC236}">
                <a16:creationId xmlns:a16="http://schemas.microsoft.com/office/drawing/2014/main" id="{4E6AFAA2-E407-E5B9-132C-DCA8ABE7A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9588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a:extLst>
              <a:ext uri="{FF2B5EF4-FFF2-40B4-BE49-F238E27FC236}">
                <a16:creationId xmlns:a16="http://schemas.microsoft.com/office/drawing/2014/main" id="{B01C1C25-885E-70D5-13BF-CE06A7E079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1900" y="357188"/>
            <a:ext cx="565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591176FE-F10D-E6F1-2B86-1095EE27F9D3}"/>
              </a:ext>
            </a:extLst>
          </p:cNvPr>
          <p:cNvSpPr/>
          <p:nvPr/>
        </p:nvSpPr>
        <p:spPr>
          <a:xfrm>
            <a:off x="914400" y="488950"/>
            <a:ext cx="4946650" cy="391636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Labster</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phòng</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thí</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nghiệm</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ảo</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chạy</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điều</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hành</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Android. Em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hãy</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hiểu</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Internet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mềm</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này</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thực</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hiện</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các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thí</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nghiệm</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ảo</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vực</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pic>
        <p:nvPicPr>
          <p:cNvPr id="60426" name="Hình ảnh 13">
            <a:extLst>
              <a:ext uri="{FF2B5EF4-FFF2-40B4-BE49-F238E27FC236}">
                <a16:creationId xmlns:a16="http://schemas.microsoft.com/office/drawing/2014/main" id="{99A40438-39C1-2A85-C3F2-6817B072C43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2175" y="738188"/>
            <a:ext cx="569595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Phần</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mềm</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mô</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phỏng</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thể</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hiện</a:t>
            </a:r>
            <a:r>
              <a:rPr kumimoji="0" lang="en-US" sz="2800" b="1" i="0" u="none" strike="noStrike" kern="1200" cap="none" spc="0" normalizeH="0" noProof="0" dirty="0">
                <a:ln>
                  <a:noFill/>
                </a:ln>
                <a:solidFill>
                  <a:prstClr val="white"/>
                </a:solidFill>
                <a:effectLst/>
                <a:uLnTx/>
                <a:uFillTx/>
                <a:latin typeface="Calibri"/>
                <a:ea typeface="+mn-ea"/>
                <a:cs typeface="+mn-cs"/>
              </a:rPr>
              <a:t> ……… </a:t>
            </a:r>
            <a:r>
              <a:rPr kumimoji="0" lang="en-US" sz="2800" b="1" i="0" u="none" strike="noStrike" kern="1200" cap="none" spc="0" normalizeH="0" noProof="0" dirty="0" err="1">
                <a:ln>
                  <a:noFill/>
                </a:ln>
                <a:solidFill>
                  <a:prstClr val="white"/>
                </a:solidFill>
                <a:effectLst/>
                <a:uLnTx/>
                <a:uFillTx/>
                <a:latin typeface="Calibri"/>
                <a:ea typeface="+mn-ea"/>
                <a:cs typeface="+mn-cs"/>
              </a:rPr>
              <a:t>sự</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vận</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động</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của</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một</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đối</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tượng</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B. </a:t>
            </a:r>
            <a:r>
              <a:rPr kumimoji="0" lang="en-US" sz="2200" b="1" i="0" u="none" strike="noStrike" kern="1200" cap="none" spc="0" normalizeH="0" baseline="0" noProof="0">
                <a:ln>
                  <a:noFill/>
                </a:ln>
                <a:solidFill>
                  <a:prstClr val="white"/>
                </a:solidFill>
                <a:effectLst/>
                <a:uLnTx/>
                <a:uFillTx/>
                <a:latin typeface="Calibri"/>
                <a:ea typeface="+mn-ea"/>
                <a:cs typeface="+mn-cs"/>
              </a:rPr>
              <a:t>trực</a:t>
            </a:r>
            <a:r>
              <a:rPr kumimoji="0" lang="en-US" sz="2200" b="1" i="0" u="none" strike="noStrike" kern="1200" cap="none" spc="0" normalizeH="0" noProof="0">
                <a:ln>
                  <a:noFill/>
                </a:ln>
                <a:solidFill>
                  <a:prstClr val="white"/>
                </a:solidFill>
                <a:effectLst/>
                <a:uLnTx/>
                <a:uFillTx/>
                <a:latin typeface="Calibri"/>
                <a:ea typeface="+mn-ea"/>
                <a:cs typeface="+mn-cs"/>
              </a:rPr>
              <a:t> quan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A. </a:t>
            </a:r>
            <a:r>
              <a:rPr kumimoji="0" lang="en-US" sz="2200" b="1" i="0" u="none" strike="noStrike" kern="1200" cap="none" spc="0" normalizeH="0" baseline="0" noProof="0">
                <a:ln>
                  <a:noFill/>
                </a:ln>
                <a:solidFill>
                  <a:prstClr val="white"/>
                </a:solidFill>
                <a:effectLst/>
                <a:uLnTx/>
                <a:uFillTx/>
                <a:latin typeface="Calibri"/>
                <a:ea typeface="+mn-ea"/>
                <a:cs typeface="+mn-cs"/>
              </a:rPr>
              <a:t>gián</a:t>
            </a:r>
            <a:r>
              <a:rPr kumimoji="0" lang="en-US" sz="2200" b="1" i="0" u="none" strike="noStrike" kern="1200" cap="none" spc="0" normalizeH="0" noProof="0">
                <a:ln>
                  <a:noFill/>
                </a:ln>
                <a:solidFill>
                  <a:prstClr val="white"/>
                </a:solidFill>
                <a:effectLst/>
                <a:uLnTx/>
                <a:uFillTx/>
                <a:latin typeface="Calibri"/>
                <a:ea typeface="+mn-ea"/>
                <a:cs typeface="+mn-cs"/>
              </a:rPr>
              <a:t> tiếp</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prstClr val="white"/>
                </a:solidFill>
                <a:effectLst/>
                <a:uLnTx/>
                <a:uFillTx/>
                <a:latin typeface="Calibri"/>
                <a:ea typeface="+mn-ea"/>
                <a:cs typeface="+mn-cs"/>
              </a:rPr>
              <a:t>C. hoành</a:t>
            </a:r>
            <a:r>
              <a:rPr kumimoji="0" lang="it-IT" sz="2200" b="1" i="0" u="none" strike="noStrike" kern="1200" cap="none" spc="0" normalizeH="0" noProof="0">
                <a:ln>
                  <a:noFill/>
                </a:ln>
                <a:solidFill>
                  <a:prstClr val="white"/>
                </a:solidFill>
                <a:effectLst/>
                <a:uLnTx/>
                <a:uFillTx/>
                <a:latin typeface="Calibri"/>
                <a:ea typeface="+mn-ea"/>
                <a:cs typeface="+mn-cs"/>
              </a:rPr>
              <a:t> tráng</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D. </a:t>
            </a:r>
            <a:r>
              <a:rPr lang="en-US" sz="2200" b="1" noProof="0">
                <a:solidFill>
                  <a:prstClr val="white"/>
                </a:solidFill>
                <a:latin typeface="Calibri"/>
              </a:rPr>
              <a:t>rõ ràng</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40071530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 presetClass="emph" presetSubtype="2" fill="hold" nodeType="withEffect">
                                  <p:stCondLst>
                                    <p:cond delay="0"/>
                                  </p:stCondLst>
                                  <p:childTnLst>
                                    <p:animClr clrSpc="rgb" dir="cw">
                                      <p:cBhvr>
                                        <p:cTn id="30" dur="2000" fill="hold"/>
                                        <p:tgtEl>
                                          <p:spTgt spid="15"/>
                                        </p:tgtEl>
                                        <p:attrNameLst>
                                          <p:attrName>fillcolor</p:attrName>
                                        </p:attrNameLst>
                                      </p:cBhvr>
                                      <p:to>
                                        <a:srgbClr val="969696"/>
                                      </p:to>
                                    </p:animClr>
                                    <p:set>
                                      <p:cBhvr>
                                        <p:cTn id="31" dur="2000" fill="hold"/>
                                        <p:tgtEl>
                                          <p:spTgt spid="15"/>
                                        </p:tgtEl>
                                        <p:attrNameLst>
                                          <p:attrName>fill.type</p:attrName>
                                        </p:attrNameLst>
                                      </p:cBhvr>
                                      <p:to>
                                        <p:strVal val="solid"/>
                                      </p:to>
                                    </p:set>
                                    <p:set>
                                      <p:cBhvr>
                                        <p:cTn id="32" dur="200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rgbClr val="969696"/>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9"/>
                                        </p:tgtEl>
                                        <p:attrNameLst>
                                          <p:attrName>fillcolor</p:attrName>
                                        </p:attrNameLst>
                                      </p:cBhvr>
                                      <p:to>
                                        <a:srgbClr val="969696"/>
                                      </p:to>
                                    </p:animClr>
                                    <p:set>
                                      <p:cBhvr>
                                        <p:cTn id="39" dur="2000" fill="hold"/>
                                        <p:tgtEl>
                                          <p:spTgt spid="19"/>
                                        </p:tgtEl>
                                        <p:attrNameLst>
                                          <p:attrName>fill.type</p:attrName>
                                        </p:attrNameLst>
                                      </p:cBhvr>
                                      <p:to>
                                        <p:strVal val="solid"/>
                                      </p:to>
                                    </p:set>
                                    <p:set>
                                      <p:cBhvr>
                                        <p:cTn id="40"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000" fill="hold"/>
                                        <p:tgtEl>
                                          <p:spTgt spid="13"/>
                                        </p:tgtEl>
                                        <p:attrNameLst>
                                          <p:attrName>fillcolor</p:attrName>
                                        </p:attrNameLst>
                                      </p:cBhvr>
                                      <p:to>
                                        <a:srgbClr val="777777"/>
                                      </p:to>
                                    </p:animClr>
                                    <p:set>
                                      <p:cBhvr>
                                        <p:cTn id="46" dur="2000" fill="hold"/>
                                        <p:tgtEl>
                                          <p:spTgt spid="13"/>
                                        </p:tgtEl>
                                        <p:attrNameLst>
                                          <p:attrName>fill.type</p:attrName>
                                        </p:attrNameLst>
                                      </p:cBhvr>
                                      <p:to>
                                        <p:strVal val="solid"/>
                                      </p:to>
                                    </p:set>
                                    <p:set>
                                      <p:cBhvr>
                                        <p:cTn id="47" dur="2000" fill="hold"/>
                                        <p:tgtEl>
                                          <p:spTgt spid="1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17"/>
                                        </p:tgtEl>
                                        <p:attrNameLst>
                                          <p:attrName>fillcolor</p:attrName>
                                        </p:attrNameLst>
                                      </p:cBhvr>
                                      <p:to>
                                        <a:srgbClr val="777777"/>
                                      </p:to>
                                    </p:animClr>
                                    <p:set>
                                      <p:cBhvr>
                                        <p:cTn id="50" dur="2000" fill="hold"/>
                                        <p:tgtEl>
                                          <p:spTgt spid="17"/>
                                        </p:tgtEl>
                                        <p:attrNameLst>
                                          <p:attrName>fill.type</p:attrName>
                                        </p:attrNameLst>
                                      </p:cBhvr>
                                      <p:to>
                                        <p:strVal val="solid"/>
                                      </p:to>
                                    </p:set>
                                    <p:set>
                                      <p:cBhvr>
                                        <p:cTn id="51" dur="2000" fill="hold"/>
                                        <p:tgtEl>
                                          <p:spTgt spid="17"/>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19"/>
                                        </p:tgtEl>
                                        <p:attrNameLst>
                                          <p:attrName>fillcolor</p:attrName>
                                        </p:attrNameLst>
                                      </p:cBhvr>
                                      <p:to>
                                        <a:srgbClr val="777777"/>
                                      </p:to>
                                    </p:animClr>
                                    <p:set>
                                      <p:cBhvr>
                                        <p:cTn id="54" dur="2000" fill="hold"/>
                                        <p:tgtEl>
                                          <p:spTgt spid="19"/>
                                        </p:tgtEl>
                                        <p:attrNameLst>
                                          <p:attrName>fill.type</p:attrName>
                                        </p:attrNameLst>
                                      </p:cBhvr>
                                      <p:to>
                                        <p:strVal val="solid"/>
                                      </p:to>
                                    </p:set>
                                    <p:set>
                                      <p:cBhvr>
                                        <p:cTn id="55" dur="2000" fill="hold"/>
                                        <p:tgtEl>
                                          <p:spTgt spid="19"/>
                                        </p:tgtEl>
                                        <p:attrNameLst>
                                          <p:attrName>fill.on</p:attrName>
                                        </p:attrNameLst>
                                      </p:cBhvr>
                                      <p:to>
                                        <p:strVal val="true"/>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childTnLst>
                                </p:cTn>
                              </p:par>
                              <p:par>
                                <p:cTn id="62" presetID="1" presetClass="mediacall" presetSubtype="0" fill="hold" nodeType="withEffect">
                                  <p:stCondLst>
                                    <p:cond delay="0"/>
                                  </p:stCondLst>
                                  <p:childTnLst>
                                    <p:cmd type="call" cmd="playFrom(0.0)">
                                      <p:cBhvr>
                                        <p:cTn id="63" dur="6994" fill="hold"/>
                                        <p:tgtEl>
                                          <p:spTgt spid="2"/>
                                        </p:tgtEl>
                                      </p:cBhvr>
                                    </p:cmd>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000" fill="hold"/>
                                        <p:tgtEl>
                                          <p:spTgt spid="13"/>
                                        </p:tgtEl>
                                        <p:attrNameLst>
                                          <p:attrName>fillcolor</p:attrName>
                                        </p:attrNameLst>
                                      </p:cBhvr>
                                      <p:to>
                                        <a:srgbClr val="969696"/>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par>
                                <p:cTn id="71" presetID="1" presetClass="emph" presetSubtype="2" fill="hold" nodeType="withEffect">
                                  <p:stCondLst>
                                    <p:cond delay="0"/>
                                  </p:stCondLst>
                                  <p:childTnLst>
                                    <p:animClr clrSpc="rgb" dir="cw">
                                      <p:cBhvr>
                                        <p:cTn id="72" dur="2000" fill="hold"/>
                                        <p:tgtEl>
                                          <p:spTgt spid="15"/>
                                        </p:tgtEl>
                                        <p:attrNameLst>
                                          <p:attrName>fillcolor</p:attrName>
                                        </p:attrNameLst>
                                      </p:cBhvr>
                                      <p:to>
                                        <a:srgbClr val="969696"/>
                                      </p:to>
                                    </p:animClr>
                                    <p:set>
                                      <p:cBhvr>
                                        <p:cTn id="73" dur="2000" fill="hold"/>
                                        <p:tgtEl>
                                          <p:spTgt spid="15"/>
                                        </p:tgtEl>
                                        <p:attrNameLst>
                                          <p:attrName>fill.type</p:attrName>
                                        </p:attrNameLst>
                                      </p:cBhvr>
                                      <p:to>
                                        <p:strVal val="solid"/>
                                      </p:to>
                                    </p:set>
                                    <p:set>
                                      <p:cBhvr>
                                        <p:cTn id="74" dur="2000" fill="hold"/>
                                        <p:tgtEl>
                                          <p:spTgt spid="15"/>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9"/>
                                        </p:tgtEl>
                                        <p:attrNameLst>
                                          <p:attrName>fillcolor</p:attrName>
                                        </p:attrNameLst>
                                      </p:cBhvr>
                                      <p:to>
                                        <a:srgbClr val="969696"/>
                                      </p:to>
                                    </p:animClr>
                                    <p:set>
                                      <p:cBhvr>
                                        <p:cTn id="77" dur="2000" fill="hold"/>
                                        <p:tgtEl>
                                          <p:spTgt spid="19"/>
                                        </p:tgtEl>
                                        <p:attrNameLst>
                                          <p:attrName>fill.type</p:attrName>
                                        </p:attrNameLst>
                                      </p:cBhvr>
                                      <p:to>
                                        <p:strVal val="solid"/>
                                      </p:to>
                                    </p:set>
                                    <p:set>
                                      <p:cBhvr>
                                        <p:cTn id="78" dur="2000" fill="hold"/>
                                        <p:tgtEl>
                                          <p:spTgt spid="19"/>
                                        </p:tgtEl>
                                        <p:attrNameLst>
                                          <p:attrName>fill.on</p:attrName>
                                        </p:attrNameLst>
                                      </p:cBhvr>
                                      <p:to>
                                        <p:strVal val="true"/>
                                      </p:to>
                                    </p:se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1000"/>
                                        <p:tgtEl>
                                          <p:spTgt spid="34"/>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childTnLst>
                                </p:cTn>
                              </p:par>
                              <p:par>
                                <p:cTn id="85" presetID="1" presetClass="mediacall" presetSubtype="0" fill="hold" nodeType="withEffect">
                                  <p:stCondLst>
                                    <p:cond delay="0"/>
                                  </p:stCondLst>
                                  <p:childTnLst>
                                    <p:cmd type="call" cmd="playFrom(0.0)">
                                      <p:cBhvr>
                                        <p:cTn id="86" dur="6994" fill="hold"/>
                                        <p:tgtEl>
                                          <p:spTgt spid="2"/>
                                        </p:tgtEl>
                                      </p:cBhvr>
                                    </p:cmd>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Sử</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dụng</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phần</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mềm</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mô</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phỏng</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giúp</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em</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điều</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gì</a:t>
            </a:r>
            <a:r>
              <a:rPr kumimoji="0" lang="en-US" sz="2800" b="1" i="0" u="none" strike="noStrike" kern="1200" cap="none" spc="0" normalizeH="0" noProof="0" dirty="0">
                <a:ln>
                  <a:noFill/>
                </a:ln>
                <a:solidFill>
                  <a:prstClr val="white"/>
                </a:solidFill>
                <a:effectLst/>
                <a:uLnTx/>
                <a:uFillTx/>
                <a:latin typeface="Calibri"/>
                <a:ea typeface="+mn-ea"/>
                <a:cs typeface="+mn-cs"/>
              </a:rPr>
              <a:t>?</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B. </a:t>
            </a:r>
            <a:r>
              <a:rPr kumimoji="0" lang="en-US" sz="2200" b="1" i="0" u="none" strike="noStrike" kern="1200" cap="none" spc="0" normalizeH="0" baseline="0" noProof="0">
                <a:ln>
                  <a:noFill/>
                </a:ln>
                <a:solidFill>
                  <a:prstClr val="white"/>
                </a:solidFill>
                <a:effectLst/>
                <a:uLnTx/>
                <a:uFillTx/>
                <a:latin typeface="Calibri"/>
                <a:ea typeface="+mn-ea"/>
                <a:cs typeface="+mn-cs"/>
              </a:rPr>
              <a:t>Thực</a:t>
            </a:r>
            <a:r>
              <a:rPr kumimoji="0" lang="en-US" sz="2200" b="1" i="0" u="none" strike="noStrike" kern="1200" cap="none" spc="0" normalizeH="0" noProof="0">
                <a:ln>
                  <a:noFill/>
                </a:ln>
                <a:solidFill>
                  <a:prstClr val="white"/>
                </a:solidFill>
                <a:effectLst/>
                <a:uLnTx/>
                <a:uFillTx/>
                <a:latin typeface="Calibri"/>
                <a:ea typeface="+mn-ea"/>
                <a:cs typeface="+mn-cs"/>
              </a:rPr>
              <a:t> hành nhanh hơn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A. </a:t>
            </a:r>
            <a:r>
              <a:rPr lang="en-US" sz="2200" b="1">
                <a:solidFill>
                  <a:prstClr val="white"/>
                </a:solidFill>
                <a:latin typeface="Calibri"/>
              </a:rPr>
              <a:t>Giỏi lập trình hơn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a:noFill/>
                </a:ln>
                <a:solidFill>
                  <a:prstClr val="white"/>
                </a:solidFill>
                <a:effectLst/>
                <a:uLnTx/>
                <a:uFillTx/>
                <a:latin typeface="Calibri"/>
              </a:rPr>
              <a:t>C. An toàn</a:t>
            </a:r>
            <a:r>
              <a:rPr lang="it-IT" sz="2000" b="1">
                <a:solidFill>
                  <a:prstClr val="white"/>
                </a:solidFill>
                <a:latin typeface="Calibri"/>
              </a:rPr>
              <a:t>, </a:t>
            </a:r>
            <a:r>
              <a:rPr kumimoji="0" lang="it-IT" sz="2000" b="1" i="0" u="none" strike="noStrike" kern="1200" cap="none" spc="0" normalizeH="0" noProof="0">
                <a:ln>
                  <a:noFill/>
                </a:ln>
                <a:solidFill>
                  <a:prstClr val="white"/>
                </a:solidFill>
                <a:effectLst/>
                <a:uLnTx/>
                <a:uFillTx/>
                <a:latin typeface="Calibri"/>
              </a:rPr>
              <a:t>tiết kiệm chi phí</a:t>
            </a:r>
            <a:endParaRPr kumimoji="0" lang="vi-VN" sz="2000" b="1" i="0" u="none" strike="noStrike" kern="1200" cap="none" spc="0" normalizeH="0" baseline="0" noProof="0" dirty="0">
              <a:ln>
                <a:noFill/>
              </a:ln>
              <a:solidFill>
                <a:prstClr val="white"/>
              </a:solidFill>
              <a:effectLst/>
              <a:uLnTx/>
              <a:uFillTx/>
              <a:latin typeface="Arial" panose="020B0604020202020204" pitchFamily="34" charset="0"/>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D. </a:t>
            </a:r>
            <a:r>
              <a:rPr kumimoji="0" lang="en-US" sz="2200" b="1" i="0" u="none" strike="noStrike" kern="1200" cap="none" spc="0" normalizeH="0" baseline="0" noProof="0">
                <a:ln>
                  <a:noFill/>
                </a:ln>
                <a:solidFill>
                  <a:prstClr val="white"/>
                </a:solidFill>
                <a:effectLst/>
                <a:uLnTx/>
                <a:uFillTx/>
                <a:latin typeface="Calibri"/>
                <a:ea typeface="+mn-ea"/>
                <a:cs typeface="+mn-cs"/>
              </a:rPr>
              <a:t>Nhìn</a:t>
            </a:r>
            <a:r>
              <a:rPr kumimoji="0" lang="en-US" sz="2200" b="1" i="0" u="none" strike="noStrike" kern="1200" cap="none" spc="0" normalizeH="0" noProof="0">
                <a:ln>
                  <a:noFill/>
                </a:ln>
                <a:solidFill>
                  <a:prstClr val="white"/>
                </a:solidFill>
                <a:effectLst/>
                <a:uLnTx/>
                <a:uFillTx/>
                <a:latin typeface="Calibri"/>
                <a:ea typeface="+mn-ea"/>
                <a:cs typeface="+mn-cs"/>
              </a:rPr>
              <a:t> rõ vấn đề hơn</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26462056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par>
                                <p:cTn id="41" presetID="1" presetClass="mediacall" presetSubtype="0" fill="hold" nodeType="withEffect">
                                  <p:stCondLst>
                                    <p:cond delay="0"/>
                                  </p:stCondLst>
                                  <p:childTnLst>
                                    <p:cmd type="call" cmd="playFrom(0.0)">
                                      <p:cBhvr>
                                        <p:cTn id="42" dur="6994" fill="hold"/>
                                        <p:tgtEl>
                                          <p:spTgt spid="2"/>
                                        </p:tgtEl>
                                      </p:cBhvr>
                                    </p:cmd>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000" fill="hold"/>
                                        <p:tgtEl>
                                          <p:spTgt spid="13"/>
                                        </p:tgtEl>
                                        <p:attrNameLst>
                                          <p:attrName>fillcolor</p:attrName>
                                        </p:attrNameLst>
                                      </p:cBhvr>
                                      <p:to>
                                        <a:srgbClr val="777777"/>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7"/>
                                        </p:tgtEl>
                                        <p:attrNameLst>
                                          <p:attrName>fillcolor</p:attrName>
                                        </p:attrNameLst>
                                      </p:cBhvr>
                                      <p:to>
                                        <a:srgbClr val="777777"/>
                                      </p:to>
                                    </p:animClr>
                                    <p:set>
                                      <p:cBhvr>
                                        <p:cTn id="52" dur="2000" fill="hold"/>
                                        <p:tgtEl>
                                          <p:spTgt spid="17"/>
                                        </p:tgtEl>
                                        <p:attrNameLst>
                                          <p:attrName>fill.type</p:attrName>
                                        </p:attrNameLst>
                                      </p:cBhvr>
                                      <p:to>
                                        <p:strVal val="solid"/>
                                      </p:to>
                                    </p:set>
                                    <p:set>
                                      <p:cBhvr>
                                        <p:cTn id="53" dur="2000" fill="hold"/>
                                        <p:tgtEl>
                                          <p:spTgt spid="17"/>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2000" fill="hold"/>
                                        <p:tgtEl>
                                          <p:spTgt spid="19"/>
                                        </p:tgtEl>
                                        <p:attrNameLst>
                                          <p:attrName>fillcolor</p:attrName>
                                        </p:attrNameLst>
                                      </p:cBhvr>
                                      <p:to>
                                        <a:srgbClr val="777777"/>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childTnLst>
                                </p:cTn>
                              </p:par>
                              <p:par>
                                <p:cTn id="64" presetID="1" presetClass="mediacall" presetSubtype="0" fill="hold" nodeType="withEffect">
                                  <p:stCondLst>
                                    <p:cond delay="0"/>
                                  </p:stCondLst>
                                  <p:childTnLst>
                                    <p:cmd type="call" cmd="playFrom(0.0)">
                                      <p:cBhvr>
                                        <p:cTn id="65" dur="6994" fill="hold"/>
                                        <p:tgtEl>
                                          <p:spTgt spid="2"/>
                                        </p:tgtEl>
                                      </p:cBhvr>
                                    </p:cmd>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969696"/>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2000" fill="hold"/>
                                        <p:tgtEl>
                                          <p:spTgt spid="15"/>
                                        </p:tgtEl>
                                        <p:attrNameLst>
                                          <p:attrName>fillcolor</p:attrName>
                                        </p:attrNameLst>
                                      </p:cBhvr>
                                      <p:to>
                                        <a:srgbClr val="969696"/>
                                      </p:to>
                                    </p:animClr>
                                    <p:set>
                                      <p:cBhvr>
                                        <p:cTn id="75" dur="2000" fill="hold"/>
                                        <p:tgtEl>
                                          <p:spTgt spid="15"/>
                                        </p:tgtEl>
                                        <p:attrNameLst>
                                          <p:attrName>fill.type</p:attrName>
                                        </p:attrNameLst>
                                      </p:cBhvr>
                                      <p:to>
                                        <p:strVal val="solid"/>
                                      </p:to>
                                    </p:set>
                                    <p:set>
                                      <p:cBhvr>
                                        <p:cTn id="76" dur="2000" fill="hold"/>
                                        <p:tgtEl>
                                          <p:spTgt spid="15"/>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2000" fill="hold"/>
                                        <p:tgtEl>
                                          <p:spTgt spid="19"/>
                                        </p:tgtEl>
                                        <p:attrNameLst>
                                          <p:attrName>fillcolor</p:attrName>
                                        </p:attrNameLst>
                                      </p:cBhvr>
                                      <p:to>
                                        <a:srgbClr val="969696"/>
                                      </p:to>
                                    </p:animClr>
                                    <p:set>
                                      <p:cBhvr>
                                        <p:cTn id="79" dur="2000" fill="hold"/>
                                        <p:tgtEl>
                                          <p:spTgt spid="19"/>
                                        </p:tgtEl>
                                        <p:attrNameLst>
                                          <p:attrName>fill.type</p:attrName>
                                        </p:attrNameLst>
                                      </p:cBhvr>
                                      <p:to>
                                        <p:strVal val="solid"/>
                                      </p:to>
                                    </p:set>
                                    <p:set>
                                      <p:cBhvr>
                                        <p:cTn id="80" dur="2000" fill="hold"/>
                                        <p:tgtEl>
                                          <p:spTgt spid="19"/>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childTnLst>
                                </p:cTn>
                              </p:par>
                              <p:par>
                                <p:cTn id="84" presetID="10"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withEffect">
                                  <p:stCondLst>
                                    <p:cond delay="0"/>
                                  </p:stCondLst>
                                  <p:childTnLst>
                                    <p:animClr clrSpc="rgb" dir="cw">
                                      <p:cBhvr>
                                        <p:cTn id="91" dur="2000" fill="hold"/>
                                        <p:tgtEl>
                                          <p:spTgt spid="17"/>
                                        </p:tgtEl>
                                        <p:attrNameLst>
                                          <p:attrName>fillcolor</p:attrName>
                                        </p:attrNameLst>
                                      </p:cBhvr>
                                      <p:to>
                                        <a:srgbClr val="777777"/>
                                      </p:to>
                                    </p:animClr>
                                    <p:set>
                                      <p:cBhvr>
                                        <p:cTn id="92" dur="2000" fill="hold"/>
                                        <p:tgtEl>
                                          <p:spTgt spid="17"/>
                                        </p:tgtEl>
                                        <p:attrNameLst>
                                          <p:attrName>fill.type</p:attrName>
                                        </p:attrNameLst>
                                      </p:cBhvr>
                                      <p:to>
                                        <p:strVal val="solid"/>
                                      </p:to>
                                    </p:set>
                                    <p:set>
                                      <p:cBhvr>
                                        <p:cTn id="93" dur="2000" fill="hold"/>
                                        <p:tgtEl>
                                          <p:spTgt spid="17"/>
                                        </p:tgtEl>
                                        <p:attrNameLst>
                                          <p:attrName>fill.on</p:attrName>
                                        </p:attrNameLst>
                                      </p:cBhvr>
                                      <p:to>
                                        <p:strVal val="true"/>
                                      </p:to>
                                    </p:set>
                                  </p:childTnLst>
                                </p:cTn>
                              </p:par>
                              <p:par>
                                <p:cTn id="94" presetID="1" presetClass="emph" presetSubtype="2" fill="hold" nodeType="withEffect">
                                  <p:stCondLst>
                                    <p:cond delay="0"/>
                                  </p:stCondLst>
                                  <p:childTnLst>
                                    <p:animClr clrSpc="rgb" dir="cw">
                                      <p:cBhvr>
                                        <p:cTn id="95" dur="2000" fill="hold"/>
                                        <p:tgtEl>
                                          <p:spTgt spid="15"/>
                                        </p:tgtEl>
                                        <p:attrNameLst>
                                          <p:attrName>fillcolor</p:attrName>
                                        </p:attrNameLst>
                                      </p:cBhvr>
                                      <p:to>
                                        <a:srgbClr val="777777"/>
                                      </p:to>
                                    </p:animClr>
                                    <p:set>
                                      <p:cBhvr>
                                        <p:cTn id="96" dur="2000" fill="hold"/>
                                        <p:tgtEl>
                                          <p:spTgt spid="15"/>
                                        </p:tgtEl>
                                        <p:attrNameLst>
                                          <p:attrName>fill.type</p:attrName>
                                        </p:attrNameLst>
                                      </p:cBhvr>
                                      <p:to>
                                        <p:strVal val="solid"/>
                                      </p:to>
                                    </p:set>
                                    <p:set>
                                      <p:cBhvr>
                                        <p:cTn id="97" dur="2000" fill="hold"/>
                                        <p:tgtEl>
                                          <p:spTgt spid="15"/>
                                        </p:tgtEl>
                                        <p:attrNameLst>
                                          <p:attrName>fill.on</p:attrName>
                                        </p:attrNameLst>
                                      </p:cBhvr>
                                      <p:to>
                                        <p:strVal val="true"/>
                                      </p:to>
                                    </p:set>
                                  </p:childTnLst>
                                </p:cTn>
                              </p:par>
                              <p:par>
                                <p:cTn id="98" presetID="1" presetClass="emph" presetSubtype="2" fill="hold" nodeType="withEffect">
                                  <p:stCondLst>
                                    <p:cond delay="0"/>
                                  </p:stCondLst>
                                  <p:childTnLst>
                                    <p:animClr clrSpc="rgb" dir="cw">
                                      <p:cBhvr>
                                        <p:cTn id="99" dur="2000" fill="hold"/>
                                        <p:tgtEl>
                                          <p:spTgt spid="13"/>
                                        </p:tgtEl>
                                        <p:attrNameLst>
                                          <p:attrName>fillcolor</p:attrName>
                                        </p:attrNameLst>
                                      </p:cBhvr>
                                      <p:to>
                                        <a:srgbClr val="777777"/>
                                      </p:to>
                                    </p:animClr>
                                    <p:set>
                                      <p:cBhvr>
                                        <p:cTn id="100" dur="2000" fill="hold"/>
                                        <p:tgtEl>
                                          <p:spTgt spid="13"/>
                                        </p:tgtEl>
                                        <p:attrNameLst>
                                          <p:attrName>fill.type</p:attrName>
                                        </p:attrNameLst>
                                      </p:cBhvr>
                                      <p:to>
                                        <p:strVal val="solid"/>
                                      </p:to>
                                    </p:set>
                                    <p:set>
                                      <p:cBhvr>
                                        <p:cTn id="101" dur="2000" fill="hold"/>
                                        <p:tgtEl>
                                          <p:spTgt spid="13"/>
                                        </p:tgtEl>
                                        <p:attrNameLst>
                                          <p:attrName>fill.on</p:attrName>
                                        </p:attrNameLst>
                                      </p:cBhvr>
                                      <p:to>
                                        <p:strVal val="true"/>
                                      </p:to>
                                    </p:set>
                                  </p:childTnLst>
                                </p:cTn>
                              </p:par>
                              <p:par>
                                <p:cTn id="102" presetID="10"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1000"/>
                                        <p:tgtEl>
                                          <p:spTgt spid="34"/>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childTnLst>
                                </p:cTn>
                              </p:par>
                              <p:par>
                                <p:cTn id="108" presetID="1" presetClass="mediacall" presetSubtype="0" fill="hold" nodeType="withEffect">
                                  <p:stCondLst>
                                    <p:cond delay="0"/>
                                  </p:stCondLst>
                                  <p:childTnLst>
                                    <p:cmd type="call" cmd="playFrom(0.0)">
                                      <p:cBhvr>
                                        <p:cTn id="109" dur="6994" fill="hold"/>
                                        <p:tgtEl>
                                          <p:spTgt spid="2"/>
                                        </p:tgtEl>
                                      </p:cBhvr>
                                    </p:cmd>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10" name="Cloud Callout 9"/>
          <p:cNvSpPr/>
          <p:nvPr/>
        </p:nvSpPr>
        <p:spPr>
          <a:xfrm>
            <a:off x="1524000" y="5466"/>
            <a:ext cx="9144000" cy="1714512"/>
          </a:xfrm>
          <a:prstGeom prst="cloudCallout">
            <a:avLst>
              <a:gd name="adj1" fmla="val 31321"/>
              <a:gd name="adj2" fmla="val 110910"/>
            </a:avLst>
          </a:prstGeom>
          <a:solidFill>
            <a:srgbClr val="CC706E"/>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a:ln>
                  <a:noFill/>
                </a:ln>
                <a:solidFill>
                  <a:prstClr val="white"/>
                </a:solidFill>
                <a:effectLst/>
                <a:uLnTx/>
                <a:uFillTx/>
                <a:latin typeface="Calibri"/>
                <a:ea typeface="+mn-ea"/>
                <a:cs typeface="+mn-cs"/>
              </a:rPr>
              <a:t>Môn</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học</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nào</a:t>
            </a:r>
            <a:r>
              <a:rPr kumimoji="0" lang="en-US" sz="2800" b="1" i="0" u="none" strike="noStrike" kern="1200" cap="none" spc="0" normalizeH="0" noProof="0" dirty="0">
                <a:ln>
                  <a:noFill/>
                </a:ln>
                <a:solidFill>
                  <a:prstClr val="white"/>
                </a:solidFill>
                <a:effectLst/>
                <a:uLnTx/>
                <a:uFillTx/>
                <a:latin typeface="Calibri"/>
                <a:ea typeface="+mn-ea"/>
                <a:cs typeface="+mn-cs"/>
              </a:rPr>
              <a:t> CHƯA </a:t>
            </a:r>
            <a:r>
              <a:rPr kumimoji="0" lang="en-US" sz="2800" b="1" i="0" u="none" strike="noStrike" kern="1200" cap="none" spc="0" normalizeH="0" noProof="0" dirty="0" err="1">
                <a:ln>
                  <a:noFill/>
                </a:ln>
                <a:solidFill>
                  <a:prstClr val="white"/>
                </a:solidFill>
                <a:effectLst/>
                <a:uLnTx/>
                <a:uFillTx/>
                <a:latin typeface="Calibri"/>
                <a:ea typeface="+mn-ea"/>
                <a:cs typeface="+mn-cs"/>
              </a:rPr>
              <a:t>được</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mô</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phỏng</a:t>
            </a:r>
            <a:r>
              <a:rPr kumimoji="0" lang="en-US" sz="2800" b="1" i="0" u="none" strike="noStrike" kern="1200" cap="none" spc="0" normalizeH="0" noProof="0" dirty="0">
                <a:ln>
                  <a:noFill/>
                </a:ln>
                <a:solidFill>
                  <a:prstClr val="white"/>
                </a:solidFill>
                <a:effectLst/>
                <a:uLnTx/>
                <a:uFillTx/>
                <a:latin typeface="Calibri"/>
                <a:ea typeface="+mn-ea"/>
                <a:cs typeface="+mn-cs"/>
              </a:rPr>
              <a:t> </a:t>
            </a:r>
            <a:r>
              <a:rPr kumimoji="0" lang="en-US" sz="2800" b="1" i="0" u="none" strike="noStrike" kern="1200" cap="none" spc="0" normalizeH="0" noProof="0" dirty="0" err="1">
                <a:ln>
                  <a:noFill/>
                </a:ln>
                <a:solidFill>
                  <a:prstClr val="white"/>
                </a:solidFill>
                <a:effectLst/>
                <a:uLnTx/>
                <a:uFillTx/>
                <a:latin typeface="Calibri"/>
                <a:ea typeface="+mn-ea"/>
                <a:cs typeface="+mn-cs"/>
              </a:rPr>
              <a:t>trên</a:t>
            </a:r>
            <a:r>
              <a:rPr kumimoji="0" lang="en-US" sz="2800" b="1" i="0" u="none" strike="noStrike" kern="1200" cap="none" spc="0" normalizeH="0" noProof="0" dirty="0">
                <a:ln>
                  <a:noFill/>
                </a:ln>
                <a:solidFill>
                  <a:prstClr val="white"/>
                </a:solidFill>
                <a:effectLst/>
                <a:uLnTx/>
                <a:uFillTx/>
                <a:latin typeface="Calibri"/>
                <a:ea typeface="+mn-ea"/>
                <a:cs typeface="+mn-cs"/>
              </a:rPr>
              <a:t> phet.colorado.com</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Hexagon 12"/>
          <p:cNvSpPr/>
          <p:nvPr/>
        </p:nvSpPr>
        <p:spPr>
          <a:xfrm>
            <a:off x="2553334" y="4412868"/>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B. </a:t>
            </a:r>
            <a:r>
              <a:rPr kumimoji="0" lang="en-US" sz="2200" b="1" i="0" u="none" strike="noStrike" kern="1200" cap="none" spc="0" normalizeH="0" baseline="0" noProof="0">
                <a:ln>
                  <a:noFill/>
                </a:ln>
                <a:solidFill>
                  <a:prstClr val="white"/>
                </a:solidFill>
                <a:effectLst/>
                <a:uLnTx/>
                <a:uFillTx/>
                <a:latin typeface="Calibri"/>
                <a:ea typeface="+mn-ea"/>
                <a:cs typeface="+mn-cs"/>
              </a:rPr>
              <a:t>Hóa</a:t>
            </a:r>
            <a:r>
              <a:rPr kumimoji="0" lang="en-US" sz="2200" b="1" i="0" u="none" strike="noStrike" kern="1200" cap="none" spc="0" normalizeH="0" noProof="0">
                <a:ln>
                  <a:noFill/>
                </a:ln>
                <a:solidFill>
                  <a:prstClr val="white"/>
                </a:solidFill>
                <a:effectLst/>
                <a:uLnTx/>
                <a:uFillTx/>
                <a:latin typeface="Calibri"/>
                <a:ea typeface="+mn-ea"/>
                <a:cs typeface="+mn-cs"/>
              </a:rPr>
              <a:t> học</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Hexagon 14"/>
          <p:cNvSpPr/>
          <p:nvPr/>
        </p:nvSpPr>
        <p:spPr>
          <a:xfrm>
            <a:off x="2505352" y="3500438"/>
            <a:ext cx="41963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A.</a:t>
            </a:r>
            <a:r>
              <a:rPr kumimoji="0" lang="en-US" sz="2200" b="1" i="0" u="none" strike="noStrike" kern="1200" cap="none" spc="0" normalizeH="0" baseline="0" noProof="0">
                <a:ln>
                  <a:noFill/>
                </a:ln>
                <a:solidFill>
                  <a:prstClr val="white"/>
                </a:solidFill>
                <a:effectLst/>
                <a:uLnTx/>
                <a:uFillTx/>
                <a:latin typeface="Calibri"/>
                <a:ea typeface="+mn-ea"/>
                <a:cs typeface="+mn-cs"/>
              </a:rPr>
              <a:t> Vật</a:t>
            </a:r>
            <a:r>
              <a:rPr kumimoji="0" lang="en-US" sz="2200" b="1" i="0" u="none" strike="noStrike" kern="1200" cap="none" spc="0" normalizeH="0" noProof="0">
                <a:ln>
                  <a:noFill/>
                </a:ln>
                <a:solidFill>
                  <a:prstClr val="white"/>
                </a:solidFill>
                <a:effectLst/>
                <a:uLnTx/>
                <a:uFillTx/>
                <a:latin typeface="Calibri"/>
                <a:ea typeface="+mn-ea"/>
                <a:cs typeface="+mn-cs"/>
              </a:rPr>
              <a:t> lý</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Hexagon 16"/>
          <p:cNvSpPr/>
          <p:nvPr/>
        </p:nvSpPr>
        <p:spPr>
          <a:xfrm>
            <a:off x="2559112" y="5310314"/>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prstClr val="white"/>
                </a:solidFill>
                <a:effectLst/>
                <a:uLnTx/>
                <a:uFillTx/>
                <a:latin typeface="Calibri"/>
                <a:ea typeface="+mn-ea"/>
                <a:cs typeface="+mn-cs"/>
              </a:rPr>
              <a:t>C. Toán</a:t>
            </a:r>
            <a:r>
              <a:rPr kumimoji="0" lang="it-IT" sz="2200" b="1" i="0" u="none" strike="noStrike" kern="1200" cap="none" spc="0" normalizeH="0" noProof="0">
                <a:ln>
                  <a:noFill/>
                </a:ln>
                <a:solidFill>
                  <a:prstClr val="white"/>
                </a:solidFill>
                <a:effectLst/>
                <a:uLnTx/>
                <a:uFillTx/>
                <a:latin typeface="Calibri"/>
                <a:ea typeface="+mn-ea"/>
                <a:cs typeface="+mn-cs"/>
              </a:rPr>
              <a:t> học</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exagon 18"/>
          <p:cNvSpPr/>
          <p:nvPr/>
        </p:nvSpPr>
        <p:spPr>
          <a:xfrm>
            <a:off x="2526296" y="6199892"/>
            <a:ext cx="3929090" cy="571504"/>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prstClr val="white"/>
                </a:solidFill>
                <a:effectLst/>
                <a:uLnTx/>
                <a:uFillTx/>
                <a:latin typeface="Calibri"/>
                <a:ea typeface="+mn-ea"/>
                <a:cs typeface="+mn-cs"/>
              </a:rPr>
              <a:t>D. </a:t>
            </a:r>
            <a:r>
              <a:rPr kumimoji="0" lang="en-US" sz="2200" b="1" i="0" u="none" strike="noStrike" kern="1200" cap="none" spc="0" normalizeH="0" baseline="0" noProof="0">
                <a:ln>
                  <a:noFill/>
                </a:ln>
                <a:solidFill>
                  <a:prstClr val="white"/>
                </a:solidFill>
                <a:effectLst/>
                <a:uLnTx/>
                <a:uFillTx/>
                <a:latin typeface="Calibri"/>
                <a:ea typeface="+mn-ea"/>
                <a:cs typeface="+mn-cs"/>
              </a:rPr>
              <a:t>Tin học</a:t>
            </a:r>
            <a:endPar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p:cNvSpPr txBox="1"/>
          <p:nvPr/>
        </p:nvSpPr>
        <p:spPr>
          <a:xfrm rot="19938490">
            <a:off x="-84656" y="2246163"/>
            <a:ext cx="18477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Yeah,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Đúng</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rồi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bạn</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giỏi</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mn-cs"/>
              </a:rPr>
              <a:t>quá</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t>
            </a:r>
            <a:endParaRPr kumimoji="0" lang="vi-V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2" name="TextBox 21"/>
          <p:cNvSpPr txBox="1"/>
          <p:nvPr/>
        </p:nvSpPr>
        <p:spPr>
          <a:xfrm>
            <a:off x="166678" y="4412868"/>
            <a:ext cx="271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Ồ,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tiếc</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quá</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sai</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mất</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rồi</a:t>
            </a:r>
            <a:r>
              <a:rPr kumimoji="0" lang="en-US" sz="2000" b="1" i="0" u="none" strike="noStrike" kern="1200" cap="none" spc="0" normalizeH="0" baseline="0" noProof="0" dirty="0">
                <a:ln>
                  <a:noFill/>
                </a:ln>
                <a:solidFill>
                  <a:srgbClr val="C00000"/>
                </a:solidFill>
                <a:effectLst/>
                <a:uLnTx/>
                <a:uFillTx/>
                <a:latin typeface="Calibri"/>
                <a:ea typeface="+mn-ea"/>
                <a:cs typeface="+mn-cs"/>
              </a:rPr>
              <a:t>!</a:t>
            </a:r>
            <a:endPar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33" name="Picture 32" descr="egg-2151891_960_720.png"/>
          <p:cNvPicPr>
            <a:picLocks noChangeAspect="1"/>
          </p:cNvPicPr>
          <p:nvPr/>
        </p:nvPicPr>
        <p:blipFill>
          <a:blip r:embed="rId6" cstate="print"/>
          <a:stretch>
            <a:fillRect/>
          </a:stretch>
        </p:blipFill>
        <p:spPr>
          <a:xfrm>
            <a:off x="999690" y="2857496"/>
            <a:ext cx="666000" cy="6660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92075" y="3786190"/>
            <a:ext cx="666732" cy="666732"/>
          </a:xfrm>
          <a:prstGeom prst="rect">
            <a:avLst/>
          </a:prstGeom>
        </p:spPr>
      </p:pic>
      <p:pic>
        <p:nvPicPr>
          <p:cNvPr id="20" name="Picture 19" descr="ee376867b6edb2b7f8a1c93f2ceb4b12.png">
            <a:hlinkClick r:id="" action="ppaction://hlinkshowjump?jump=firstslide"/>
          </p:cNvPr>
          <p:cNvPicPr>
            <a:picLocks noChangeAspect="1"/>
          </p:cNvPicPr>
          <p:nvPr/>
        </p:nvPicPr>
        <p:blipFill>
          <a:blip r:embed="rId8" cstate="print">
            <a:clrChange>
              <a:clrFrom>
                <a:srgbClr val="000000">
                  <a:alpha val="0"/>
                </a:srgbClr>
              </a:clrFrom>
              <a:clrTo>
                <a:srgbClr val="000000">
                  <a:alpha val="0"/>
                </a:srgbClr>
              </a:clrTo>
            </a:clrChange>
          </a:blip>
          <a:stretch>
            <a:fillRect/>
          </a:stretch>
        </p:blipFill>
        <p:spPr>
          <a:xfrm>
            <a:off x="8134076" y="6215082"/>
            <a:ext cx="756026" cy="756026"/>
          </a:xfrm>
          <a:prstGeom prst="rect">
            <a:avLst/>
          </a:prstGeom>
        </p:spPr>
      </p:pic>
      <p:pic>
        <p:nvPicPr>
          <p:cNvPr id="21" name="Picture 20" descr="images (3).jpg">
            <a:hlinkClick r:id="" action="ppaction://hlinkshowjump?jump=nextslide"/>
          </p:cNvPr>
          <p:cNvPicPr>
            <a:picLocks noChangeAspect="1"/>
          </p:cNvPicPr>
          <p:nvPr/>
        </p:nvPicPr>
        <p:blipFill>
          <a:blip r:embed="rId9">
            <a:clrChange>
              <a:clrFrom>
                <a:srgbClr val="FFFFFF"/>
              </a:clrFrom>
              <a:clrTo>
                <a:srgbClr val="FFFFFF">
                  <a:alpha val="0"/>
                </a:srgbClr>
              </a:clrTo>
            </a:clrChange>
          </a:blip>
          <a:srcRect l="50000" r="-1" b="46667"/>
          <a:stretch>
            <a:fillRect/>
          </a:stretch>
        </p:blipFill>
        <p:spPr>
          <a:xfrm>
            <a:off x="10152349" y="6381126"/>
            <a:ext cx="481967" cy="514098"/>
          </a:xfrm>
          <a:prstGeom prst="rect">
            <a:avLst/>
          </a:prstGeom>
        </p:spPr>
      </p:pic>
      <p:pic>
        <p:nvPicPr>
          <p:cNvPr id="23" name="Picture 22" descr="images (7).jpg"/>
          <p:cNvPicPr>
            <a:picLocks noChangeAspect="1"/>
          </p:cNvPicPr>
          <p:nvPr/>
        </p:nvPicPr>
        <p:blipFill>
          <a:blip r:embed="rId10">
            <a:clrChange>
              <a:clrFrom>
                <a:srgbClr val="FFFFFF"/>
              </a:clrFrom>
              <a:clrTo>
                <a:srgbClr val="FFFFFF">
                  <a:alpha val="0"/>
                </a:srgbClr>
              </a:clrTo>
            </a:clrChange>
          </a:blip>
          <a:stretch>
            <a:fillRect/>
          </a:stretch>
        </p:blipFill>
        <p:spPr>
          <a:xfrm>
            <a:off x="9414555" y="6373921"/>
            <a:ext cx="665303" cy="665303"/>
          </a:xfrm>
          <a:prstGeom prst="rect">
            <a:avLst/>
          </a:prstGeom>
        </p:spPr>
      </p:pic>
      <p:pic>
        <p:nvPicPr>
          <p:cNvPr id="28" name="Picture 27" descr="images (3).jpg">
            <a:hlinkClick r:id="" action="ppaction://hlinkshowjump?jump=previousslide"/>
          </p:cNvPr>
          <p:cNvPicPr>
            <a:picLocks noChangeAspect="1"/>
          </p:cNvPicPr>
          <p:nvPr/>
        </p:nvPicPr>
        <p:blipFill>
          <a:blip r:embed="rId9">
            <a:clrChange>
              <a:clrFrom>
                <a:srgbClr val="FFFFFF"/>
              </a:clrFrom>
              <a:clrTo>
                <a:srgbClr val="FFFFFF">
                  <a:alpha val="0"/>
                </a:srgbClr>
              </a:clrTo>
            </a:clrChange>
          </a:blip>
          <a:srcRect r="49999" b="50000"/>
          <a:stretch>
            <a:fillRect/>
          </a:stretch>
        </p:blipFill>
        <p:spPr>
          <a:xfrm>
            <a:off x="8847882" y="6357970"/>
            <a:ext cx="514098" cy="514098"/>
          </a:xfrm>
          <a:prstGeom prst="rect">
            <a:avLst/>
          </a:prstGeom>
        </p:spPr>
      </p:pic>
      <p:pic>
        <p:nvPicPr>
          <p:cNvPr id="2" name="Am-thanh-that-vong-www_tiengdong_com">
            <a:hlinkClick r:id="" action="ppaction://media"/>
            <a:extLst>
              <a:ext uri="{FF2B5EF4-FFF2-40B4-BE49-F238E27FC236}">
                <a16:creationId xmlns:a16="http://schemas.microsoft.com/office/drawing/2014/main" id="{A23A2B5A-4912-9ACF-C8FD-907B7A6C6E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075" y="92075"/>
            <a:ext cx="487363" cy="487363"/>
          </a:xfrm>
          <a:prstGeom prst="rect">
            <a:avLst/>
          </a:prstGeom>
        </p:spPr>
      </p:pic>
    </p:spTree>
    <p:extLst>
      <p:ext uri="{BB962C8B-B14F-4D97-AF65-F5344CB8AC3E}">
        <p14:creationId xmlns:p14="http://schemas.microsoft.com/office/powerpoint/2010/main" val="33833569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15"/>
                                        </p:tgtEl>
                                        <p:attrNameLst>
                                          <p:attrName>fillcolor</p:attrName>
                                        </p:attrNameLst>
                                      </p:cBhvr>
                                      <p:to>
                                        <a:srgbClr val="969696"/>
                                      </p:to>
                                    </p:animClr>
                                    <p:set>
                                      <p:cBhvr>
                                        <p:cTn id="25" dur="2000" fill="hold"/>
                                        <p:tgtEl>
                                          <p:spTgt spid="15"/>
                                        </p:tgtEl>
                                        <p:attrNameLst>
                                          <p:attrName>fill.type</p:attrName>
                                        </p:attrNameLst>
                                      </p:cBhvr>
                                      <p:to>
                                        <p:strVal val="solid"/>
                                      </p:to>
                                    </p:set>
                                    <p:set>
                                      <p:cBhvr>
                                        <p:cTn id="26" dur="2000" fill="hold"/>
                                        <p:tgtEl>
                                          <p:spTgt spid="15"/>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17"/>
                                        </p:tgtEl>
                                        <p:attrNameLst>
                                          <p:attrName>fillcolor</p:attrName>
                                        </p:attrNameLst>
                                      </p:cBhvr>
                                      <p:to>
                                        <a:srgbClr val="969696"/>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rgbClr val="969696"/>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childTnLst>
                                </p:cTn>
                              </p:par>
                              <p:par>
                                <p:cTn id="38" presetID="1" presetClass="mediacall" presetSubtype="0" fill="hold" nodeType="withEffect">
                                  <p:stCondLst>
                                    <p:cond delay="0"/>
                                  </p:stCondLst>
                                  <p:childTnLst>
                                    <p:cmd type="call" cmd="playFrom(0.0)">
                                      <p:cBhvr>
                                        <p:cTn id="39" dur="6994" fill="hold"/>
                                        <p:tgtEl>
                                          <p:spTgt spid="2"/>
                                        </p:tgtEl>
                                      </p:cBhvr>
                                    </p:cmd>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777777"/>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17"/>
                                        </p:tgtEl>
                                        <p:attrNameLst>
                                          <p:attrName>fillcolor</p:attrName>
                                        </p:attrNameLst>
                                      </p:cBhvr>
                                      <p:to>
                                        <a:srgbClr val="777777"/>
                                      </p:to>
                                    </p:animClr>
                                    <p:set>
                                      <p:cBhvr>
                                        <p:cTn id="49" dur="2000" fill="hold"/>
                                        <p:tgtEl>
                                          <p:spTgt spid="17"/>
                                        </p:tgtEl>
                                        <p:attrNameLst>
                                          <p:attrName>fill.type</p:attrName>
                                        </p:attrNameLst>
                                      </p:cBhvr>
                                      <p:to>
                                        <p:strVal val="solid"/>
                                      </p:to>
                                    </p:set>
                                    <p:set>
                                      <p:cBhvr>
                                        <p:cTn id="50" dur="2000" fill="hold"/>
                                        <p:tgtEl>
                                          <p:spTgt spid="17"/>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19"/>
                                        </p:tgtEl>
                                        <p:attrNameLst>
                                          <p:attrName>fillcolor</p:attrName>
                                        </p:attrNameLst>
                                      </p:cBhvr>
                                      <p:to>
                                        <a:srgbClr val="777777"/>
                                      </p:to>
                                    </p:animClr>
                                    <p:set>
                                      <p:cBhvr>
                                        <p:cTn id="53" dur="2000" fill="hold"/>
                                        <p:tgtEl>
                                          <p:spTgt spid="19"/>
                                        </p:tgtEl>
                                        <p:attrNameLst>
                                          <p:attrName>fill.type</p:attrName>
                                        </p:attrNameLst>
                                      </p:cBhvr>
                                      <p:to>
                                        <p:strVal val="solid"/>
                                      </p:to>
                                    </p:set>
                                    <p:set>
                                      <p:cBhvr>
                                        <p:cTn id="54" dur="2000" fill="hold"/>
                                        <p:tgtEl>
                                          <p:spTgt spid="19"/>
                                        </p:tgtEl>
                                        <p:attrNameLst>
                                          <p:attrName>fill.on</p:attrName>
                                        </p:attrNameLst>
                                      </p:cBhvr>
                                      <p:to>
                                        <p:strVal val="true"/>
                                      </p:to>
                                    </p:se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childTnLst>
                                </p:cTn>
                              </p:par>
                              <p:par>
                                <p:cTn id="61" presetID="1" presetClass="mediacall" presetSubtype="0" fill="hold" nodeType="withEffect">
                                  <p:stCondLst>
                                    <p:cond delay="0"/>
                                  </p:stCondLst>
                                  <p:childTnLst>
                                    <p:cmd type="call" cmd="playFrom(0.0)">
                                      <p:cBhvr>
                                        <p:cTn id="62" dur="6994" fill="hold"/>
                                        <p:tgtEl>
                                          <p:spTgt spid="2"/>
                                        </p:tgtEl>
                                      </p:cBhvr>
                                    </p:cmd>
                                  </p:childTnLst>
                                </p:cTn>
                              </p:par>
                            </p:childTnLst>
                          </p:cTn>
                        </p:par>
                      </p:childTnLst>
                    </p:cTn>
                  </p:par>
                </p:childTnLst>
              </p:cTn>
              <p:nextCondLst>
                <p:cond evt="onClick" delay="0">
                  <p:tgtEl>
                    <p:spTgt spid="15"/>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withEffect">
                                  <p:stCondLst>
                                    <p:cond delay="0"/>
                                  </p:stCondLst>
                                  <p:childTnLst>
                                    <p:animClr clrSpc="rgb" dir="cw">
                                      <p:cBhvr>
                                        <p:cTn id="67" dur="2000" fill="hold"/>
                                        <p:tgtEl>
                                          <p:spTgt spid="13"/>
                                        </p:tgtEl>
                                        <p:attrNameLst>
                                          <p:attrName>fillcolor</p:attrName>
                                        </p:attrNameLst>
                                      </p:cBhvr>
                                      <p:to>
                                        <a:srgbClr val="969696"/>
                                      </p:to>
                                    </p:animClr>
                                    <p:set>
                                      <p:cBhvr>
                                        <p:cTn id="68" dur="2000" fill="hold"/>
                                        <p:tgtEl>
                                          <p:spTgt spid="13"/>
                                        </p:tgtEl>
                                        <p:attrNameLst>
                                          <p:attrName>fill.type</p:attrName>
                                        </p:attrNameLst>
                                      </p:cBhvr>
                                      <p:to>
                                        <p:strVal val="solid"/>
                                      </p:to>
                                    </p:set>
                                    <p:set>
                                      <p:cBhvr>
                                        <p:cTn id="69" dur="2000" fill="hold"/>
                                        <p:tgtEl>
                                          <p:spTgt spid="13"/>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2000" fill="hold"/>
                                        <p:tgtEl>
                                          <p:spTgt spid="15"/>
                                        </p:tgtEl>
                                        <p:attrNameLst>
                                          <p:attrName>fillcolor</p:attrName>
                                        </p:attrNameLst>
                                      </p:cBhvr>
                                      <p:to>
                                        <a:srgbClr val="969696"/>
                                      </p:to>
                                    </p:animClr>
                                    <p:set>
                                      <p:cBhvr>
                                        <p:cTn id="72" dur="2000" fill="hold"/>
                                        <p:tgtEl>
                                          <p:spTgt spid="15"/>
                                        </p:tgtEl>
                                        <p:attrNameLst>
                                          <p:attrName>fill.type</p:attrName>
                                        </p:attrNameLst>
                                      </p:cBhvr>
                                      <p:to>
                                        <p:strVal val="solid"/>
                                      </p:to>
                                    </p:set>
                                    <p:set>
                                      <p:cBhvr>
                                        <p:cTn id="73" dur="2000" fill="hold"/>
                                        <p:tgtEl>
                                          <p:spTgt spid="15"/>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2000" fill="hold"/>
                                        <p:tgtEl>
                                          <p:spTgt spid="19"/>
                                        </p:tgtEl>
                                        <p:attrNameLst>
                                          <p:attrName>fillcolor</p:attrName>
                                        </p:attrNameLst>
                                      </p:cBhvr>
                                      <p:to>
                                        <a:srgbClr val="969696"/>
                                      </p:to>
                                    </p:animClr>
                                    <p:set>
                                      <p:cBhvr>
                                        <p:cTn id="76" dur="2000" fill="hold"/>
                                        <p:tgtEl>
                                          <p:spTgt spid="19"/>
                                        </p:tgtEl>
                                        <p:attrNameLst>
                                          <p:attrName>fill.type</p:attrName>
                                        </p:attrNameLst>
                                      </p:cBhvr>
                                      <p:to>
                                        <p:strVal val="solid"/>
                                      </p:to>
                                    </p:set>
                                    <p:set>
                                      <p:cBhvr>
                                        <p:cTn id="77" dur="2000" fill="hold"/>
                                        <p:tgtEl>
                                          <p:spTgt spid="19"/>
                                        </p:tgtEl>
                                        <p:attrNameLst>
                                          <p:attrName>fill.on</p:attrName>
                                        </p:attrNameLst>
                                      </p:cBhvr>
                                      <p:to>
                                        <p:strVal val="true"/>
                                      </p:to>
                                    </p:set>
                                  </p:childTnLst>
                                </p:cTn>
                              </p:par>
                              <p:par>
                                <p:cTn id="78" presetID="10" presetClass="entr" presetSubtype="0" fill="hold" grpId="1"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childTnLst>
                                </p:cTn>
                              </p:par>
                              <p:par>
                                <p:cTn id="84" presetID="1" presetClass="mediacall" presetSubtype="0" fill="hold" nodeType="withEffect">
                                  <p:stCondLst>
                                    <p:cond delay="0"/>
                                  </p:stCondLst>
                                  <p:childTnLst>
                                    <p:cmd type="call" cmd="playFrom(0.0)">
                                      <p:cBhvr>
                                        <p:cTn id="85" dur="6994" fill="hold"/>
                                        <p:tgtEl>
                                          <p:spTgt spid="2"/>
                                        </p:tgtEl>
                                      </p:cBhvr>
                                    </p:cmd>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subTnLst>
                                    <p:audio>
                                      <p:cMediaNode>
                                        <p:cTn display="0" masterRel="sameClick">
                                          <p:stCondLst>
                                            <p:cond evt="begin" delay="0">
                                              <p:tn val="92"/>
                                            </p:cond>
                                          </p:stCondLst>
                                          <p:endCondLst>
                                            <p:cond evt="onStopAudio" delay="0">
                                              <p:tgtEl>
                                                <p:sldTgt/>
                                              </p:tgtEl>
                                            </p:cond>
                                          </p:endCondLst>
                                        </p:cTn>
                                        <p:tgtEl>
                                          <p:sndTgt r:embed="rId4" name="applause.wav"/>
                                        </p:tgtEl>
                                      </p:cMediaNode>
                                    </p:audio>
                                  </p:subTnLst>
                                </p:cTn>
                              </p:par>
                              <p:par>
                                <p:cTn id="95" presetID="1" presetClass="emph" presetSubtype="2" fill="hold" nodeType="withEffect">
                                  <p:stCondLst>
                                    <p:cond delay="0"/>
                                  </p:stCondLst>
                                  <p:childTnLst>
                                    <p:animClr clrSpc="rgb" dir="cw">
                                      <p:cBhvr>
                                        <p:cTn id="96" dur="2000" fill="hold"/>
                                        <p:tgtEl>
                                          <p:spTgt spid="17"/>
                                        </p:tgtEl>
                                        <p:attrNameLst>
                                          <p:attrName>fillcolor</p:attrName>
                                        </p:attrNameLst>
                                      </p:cBhvr>
                                      <p:to>
                                        <a:srgbClr val="777777"/>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5"/>
                                        </p:tgtEl>
                                        <p:attrNameLst>
                                          <p:attrName>fillcolor</p:attrName>
                                        </p:attrNameLst>
                                      </p:cBhvr>
                                      <p:to>
                                        <a:srgbClr val="777777"/>
                                      </p:to>
                                    </p:animClr>
                                    <p:set>
                                      <p:cBhvr>
                                        <p:cTn id="101" dur="2000" fill="hold"/>
                                        <p:tgtEl>
                                          <p:spTgt spid="15"/>
                                        </p:tgtEl>
                                        <p:attrNameLst>
                                          <p:attrName>fill.type</p:attrName>
                                        </p:attrNameLst>
                                      </p:cBhvr>
                                      <p:to>
                                        <p:strVal val="solid"/>
                                      </p:to>
                                    </p:set>
                                    <p:set>
                                      <p:cBhvr>
                                        <p:cTn id="102" dur="2000" fill="hold"/>
                                        <p:tgtEl>
                                          <p:spTgt spid="15"/>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2000" fill="hold"/>
                                        <p:tgtEl>
                                          <p:spTgt spid="13"/>
                                        </p:tgtEl>
                                        <p:attrNameLst>
                                          <p:attrName>fillcolor</p:attrName>
                                        </p:attrNameLst>
                                      </p:cBhvr>
                                      <p:to>
                                        <a:srgbClr val="777777"/>
                                      </p:to>
                                    </p:animClr>
                                    <p:set>
                                      <p:cBhvr>
                                        <p:cTn id="105" dur="2000" fill="hold"/>
                                        <p:tgtEl>
                                          <p:spTgt spid="13"/>
                                        </p:tgtEl>
                                        <p:attrNameLst>
                                          <p:attrName>fill.type</p:attrName>
                                        </p:attrNameLst>
                                      </p:cBhvr>
                                      <p:to>
                                        <p:strVal val="solid"/>
                                      </p:to>
                                    </p:set>
                                    <p:set>
                                      <p:cBhvr>
                                        <p:cTn id="106" dur="2000" fill="hold"/>
                                        <p:tgtEl>
                                          <p:spTgt spid="13"/>
                                        </p:tgtEl>
                                        <p:attrNameLst>
                                          <p:attrName>fill.on</p:attrName>
                                        </p:attrNameLst>
                                      </p:cBhvr>
                                      <p:to>
                                        <p:strVal val="true"/>
                                      </p:to>
                                    </p:set>
                                  </p:childTnLst>
                                </p:cTn>
                              </p:par>
                              <p:par>
                                <p:cTn id="107" presetID="10" presetClass="entr" presetSubtype="0" fill="hold" grpId="2"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childTnLst>
                                </p:cTn>
                              </p:par>
                            </p:childTnLst>
                          </p:cTn>
                        </p:par>
                      </p:childTnLst>
                    </p:cTn>
                  </p:par>
                </p:childTnLst>
              </p:cTn>
              <p:nextCondLst>
                <p:cond evt="onClick" delay="0">
                  <p:tgtEl>
                    <p:spTgt spid="19"/>
                  </p:tgtEl>
                </p:cond>
              </p:nextCondLst>
            </p:seq>
            <p:audio>
              <p:cMediaNode vol="80000" showWhenStopped="0">
                <p:cTn id="110"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animBg="1"/>
      <p:bldP spid="19" grpId="0" animBg="1"/>
      <p:bldP spid="32" grpId="0"/>
      <p:bldP spid="22" grpId="0"/>
      <p:bldP spid="22" grpId="1"/>
      <p:bldP spid="22"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Vector illustration of happy cute kids student talking">
            <a:extLst>
              <a:ext uri="{FF2B5EF4-FFF2-40B4-BE49-F238E27FC236}">
                <a16:creationId xmlns:a16="http://schemas.microsoft.com/office/drawing/2014/main" id="{8F4BAA58-1AF4-68BF-6785-2CA57C9AE9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85"/>
          <a:stretch/>
        </p:blipFill>
        <p:spPr bwMode="auto">
          <a:xfrm>
            <a:off x="3493686" y="2352428"/>
            <a:ext cx="5023757" cy="450557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66E34A-7E60-5E3B-433C-5474DDC5927C}"/>
              </a:ext>
            </a:extLst>
          </p:cNvPr>
          <p:cNvGrpSpPr/>
          <p:nvPr/>
        </p:nvGrpSpPr>
        <p:grpSpPr>
          <a:xfrm>
            <a:off x="0" y="1544467"/>
            <a:ext cx="4014565" cy="2754326"/>
            <a:chOff x="0" y="368253"/>
            <a:chExt cx="4014565" cy="2754326"/>
          </a:xfrm>
        </p:grpSpPr>
        <p:sp>
          <p:nvSpPr>
            <p:cNvPr id="5" name="Speech Bubble: Oval 4">
              <a:extLst>
                <a:ext uri="{FF2B5EF4-FFF2-40B4-BE49-F238E27FC236}">
                  <a16:creationId xmlns:a16="http://schemas.microsoft.com/office/drawing/2014/main" id="{F7E0DCE2-0A73-70E8-4FD7-C0430E0E1701}"/>
                </a:ext>
              </a:extLst>
            </p:cNvPr>
            <p:cNvSpPr/>
            <p:nvPr/>
          </p:nvSpPr>
          <p:spPr>
            <a:xfrm>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rgbClr val="FFDC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4" name="TextBox 3">
              <a:extLst>
                <a:ext uri="{FF2B5EF4-FFF2-40B4-BE49-F238E27FC236}">
                  <a16:creationId xmlns:a16="http://schemas.microsoft.com/office/drawing/2014/main" id="{9D8AFBEF-193F-4BF5-69C5-88E280461A6B}"/>
                </a:ext>
              </a:extLst>
            </p:cNvPr>
            <p:cNvSpPr txBox="1"/>
            <p:nvPr/>
          </p:nvSpPr>
          <p:spPr>
            <a:xfrm>
              <a:off x="664361" y="545086"/>
              <a:ext cx="2253937" cy="2246769"/>
            </a:xfrm>
            <a:prstGeom prst="rect">
              <a:avLst/>
            </a:prstGeom>
            <a:noFill/>
          </p:spPr>
          <p:txBody>
            <a:bodyPr wrap="square" rtlCol="0">
              <a:spAutoFit/>
            </a:bodyPr>
            <a:lstStyle/>
            <a:p>
              <a:r>
                <a:rPr lang="en-US" sz="2000">
                  <a:latin typeface="Aptos" panose="020B0004020202020204" pitchFamily="34" charset="0"/>
                </a:rPr>
                <a:t>Pha </a:t>
              </a:r>
              <a:r>
                <a:rPr lang="vi-VN" sz="2000">
                  <a:latin typeface="Aptos" panose="020B0004020202020204" pitchFamily="34" charset="0"/>
                </a:rPr>
                <a:t>màu để vẽ tưởng là đơn giản nhưng rất phức tạp. Tớ pha màu nhiều lần mà chưa tạo ra được màu cánh sen ưng ý</a:t>
              </a:r>
              <a:endParaRPr lang="en-US" sz="2000">
                <a:latin typeface="Aptos" panose="020B0004020202020204" pitchFamily="34" charset="0"/>
              </a:endParaRPr>
            </a:p>
          </p:txBody>
        </p:sp>
      </p:grpSp>
      <p:grpSp>
        <p:nvGrpSpPr>
          <p:cNvPr id="8" name="Group 7">
            <a:extLst>
              <a:ext uri="{FF2B5EF4-FFF2-40B4-BE49-F238E27FC236}">
                <a16:creationId xmlns:a16="http://schemas.microsoft.com/office/drawing/2014/main" id="{1D106F3E-9191-ADCB-FF2D-C860D43CA6D4}"/>
              </a:ext>
            </a:extLst>
          </p:cNvPr>
          <p:cNvGrpSpPr/>
          <p:nvPr/>
        </p:nvGrpSpPr>
        <p:grpSpPr>
          <a:xfrm>
            <a:off x="7996564" y="1544467"/>
            <a:ext cx="4014565" cy="2754326"/>
            <a:chOff x="0" y="368253"/>
            <a:chExt cx="4014565" cy="2754326"/>
          </a:xfrm>
        </p:grpSpPr>
        <p:sp>
          <p:nvSpPr>
            <p:cNvPr id="9" name="Speech Bubble: Oval 4">
              <a:extLst>
                <a:ext uri="{FF2B5EF4-FFF2-40B4-BE49-F238E27FC236}">
                  <a16:creationId xmlns:a16="http://schemas.microsoft.com/office/drawing/2014/main" id="{C1FC80BF-FC73-9AF7-2369-E137A362D6CF}"/>
                </a:ext>
              </a:extLst>
            </p:cNvPr>
            <p:cNvSpPr/>
            <p:nvPr/>
          </p:nvSpPr>
          <p:spPr>
            <a:xfrm flipH="1">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10" name="TextBox 9">
              <a:extLst>
                <a:ext uri="{FF2B5EF4-FFF2-40B4-BE49-F238E27FC236}">
                  <a16:creationId xmlns:a16="http://schemas.microsoft.com/office/drawing/2014/main" id="{CADFF85E-24D2-0CB4-B446-584C8ABD0F59}"/>
                </a:ext>
              </a:extLst>
            </p:cNvPr>
            <p:cNvSpPr txBox="1"/>
            <p:nvPr/>
          </p:nvSpPr>
          <p:spPr>
            <a:xfrm>
              <a:off x="880314" y="1006752"/>
              <a:ext cx="2946643" cy="1323439"/>
            </a:xfrm>
            <a:prstGeom prst="rect">
              <a:avLst/>
            </a:prstGeom>
            <a:noFill/>
          </p:spPr>
          <p:txBody>
            <a:bodyPr wrap="square" rtlCol="0">
              <a:spAutoFit/>
            </a:bodyPr>
            <a:lstStyle/>
            <a:p>
              <a:r>
                <a:rPr lang="en-US" sz="2000">
                  <a:latin typeface="Aptos" panose="020B0004020202020204" pitchFamily="34" charset="0"/>
                </a:rPr>
                <a:t>Đúng </a:t>
              </a:r>
              <a:r>
                <a:rPr lang="vi-VN" sz="2000">
                  <a:latin typeface="Aptos" panose="020B0004020202020204" pitchFamily="34" charset="0"/>
                </a:rPr>
                <a:t>là pha màu cần nhiều kinh nghiệm. Bạn sẽ phải tốn nhiều thời gian và màu vẽ đấy</a:t>
              </a:r>
              <a:r>
                <a:rPr lang="en-US" sz="2000">
                  <a:latin typeface="Aptos" panose="020B0004020202020204" pitchFamily="34" charset="0"/>
                </a:rPr>
                <a:t>.</a:t>
              </a:r>
            </a:p>
          </p:txBody>
        </p:sp>
      </p:grpSp>
      <p:pic>
        <p:nvPicPr>
          <p:cNvPr id="1032" name="Picture 8" descr="Paints Mixing Stock Illustrations – 3,844 Paints Mixing Stock  Illustrations, Vectors &amp; Clipart - Dreamstime">
            <a:extLst>
              <a:ext uri="{FF2B5EF4-FFF2-40B4-BE49-F238E27FC236}">
                <a16:creationId xmlns:a16="http://schemas.microsoft.com/office/drawing/2014/main" id="{4B463F85-386C-1804-C754-5B0D01067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926" y="98490"/>
            <a:ext cx="2253938" cy="2253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roup 11">
            <a:extLst>
              <a:ext uri="{FF2B5EF4-FFF2-40B4-BE49-F238E27FC236}">
                <a16:creationId xmlns:a16="http://schemas.microsoft.com/office/drawing/2014/main" id="{AAFC59BC-A6A0-5465-944B-B102615E5F48}"/>
              </a:ext>
            </a:extLst>
          </p:cNvPr>
          <p:cNvGrpSpPr/>
          <p:nvPr/>
        </p:nvGrpSpPr>
        <p:grpSpPr>
          <a:xfrm>
            <a:off x="0" y="1527985"/>
            <a:ext cx="4014565" cy="2754326"/>
            <a:chOff x="0" y="368253"/>
            <a:chExt cx="4014565" cy="2754326"/>
          </a:xfrm>
        </p:grpSpPr>
        <p:sp>
          <p:nvSpPr>
            <p:cNvPr id="13" name="Speech Bubble: Oval 4">
              <a:extLst>
                <a:ext uri="{FF2B5EF4-FFF2-40B4-BE49-F238E27FC236}">
                  <a16:creationId xmlns:a16="http://schemas.microsoft.com/office/drawing/2014/main" id="{188F7E08-9F87-2904-8980-E46EDA389A76}"/>
                </a:ext>
              </a:extLst>
            </p:cNvPr>
            <p:cNvSpPr/>
            <p:nvPr/>
          </p:nvSpPr>
          <p:spPr>
            <a:xfrm>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rgbClr val="FFDC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14" name="TextBox 13">
              <a:extLst>
                <a:ext uri="{FF2B5EF4-FFF2-40B4-BE49-F238E27FC236}">
                  <a16:creationId xmlns:a16="http://schemas.microsoft.com/office/drawing/2014/main" id="{5E1198F4-CDF9-EDAF-1DBD-75D03588471E}"/>
                </a:ext>
              </a:extLst>
            </p:cNvPr>
            <p:cNvSpPr txBox="1"/>
            <p:nvPr/>
          </p:nvSpPr>
          <p:spPr>
            <a:xfrm>
              <a:off x="664361" y="946290"/>
              <a:ext cx="2253937" cy="1631216"/>
            </a:xfrm>
            <a:prstGeom prst="rect">
              <a:avLst/>
            </a:prstGeom>
            <a:noFill/>
          </p:spPr>
          <p:txBody>
            <a:bodyPr wrap="square" rtlCol="0">
              <a:spAutoFit/>
            </a:bodyPr>
            <a:lstStyle/>
            <a:p>
              <a:r>
                <a:rPr lang="en-US" sz="2000">
                  <a:latin typeface="Aptos" panose="020B0004020202020204" pitchFamily="34" charset="0"/>
                </a:rPr>
                <a:t>Tớ </a:t>
              </a:r>
              <a:r>
                <a:rPr lang="vi-VN" sz="2000">
                  <a:latin typeface="Aptos" panose="020B0004020202020204" pitchFamily="34" charset="0"/>
                </a:rPr>
                <a:t>đã trộn nhiều m</a:t>
              </a:r>
              <a:r>
                <a:rPr lang="en-US" sz="2000">
                  <a:latin typeface="Aptos" panose="020B0004020202020204" pitchFamily="34" charset="0"/>
                </a:rPr>
                <a:t>à</a:t>
              </a:r>
              <a:r>
                <a:rPr lang="vi-VN" sz="2000">
                  <a:latin typeface="Aptos" panose="020B0004020202020204" pitchFamily="34" charset="0"/>
                </a:rPr>
                <a:t>u đến mức, m</a:t>
              </a:r>
              <a:r>
                <a:rPr lang="en-US" sz="2000">
                  <a:latin typeface="Aptos" panose="020B0004020202020204" pitchFamily="34" charset="0"/>
                </a:rPr>
                <a:t>à</a:t>
              </a:r>
              <a:r>
                <a:rPr lang="vi-VN" sz="2000">
                  <a:latin typeface="Aptos" panose="020B0004020202020204" pitchFamily="34" charset="0"/>
                </a:rPr>
                <a:t>u trở nên xỉn đục và không dùng được nữa</a:t>
              </a:r>
              <a:endParaRPr lang="en-US" sz="2000">
                <a:latin typeface="Aptos" panose="020B0004020202020204" pitchFamily="34" charset="0"/>
              </a:endParaRPr>
            </a:p>
          </p:txBody>
        </p:sp>
      </p:grpSp>
      <p:grpSp>
        <p:nvGrpSpPr>
          <p:cNvPr id="15" name="Group 14">
            <a:extLst>
              <a:ext uri="{FF2B5EF4-FFF2-40B4-BE49-F238E27FC236}">
                <a16:creationId xmlns:a16="http://schemas.microsoft.com/office/drawing/2014/main" id="{6B2C8E11-B0D9-2584-BFEB-90A824D97406}"/>
              </a:ext>
            </a:extLst>
          </p:cNvPr>
          <p:cNvGrpSpPr/>
          <p:nvPr/>
        </p:nvGrpSpPr>
        <p:grpSpPr>
          <a:xfrm>
            <a:off x="8148964" y="1467521"/>
            <a:ext cx="4014565" cy="2754326"/>
            <a:chOff x="0" y="368253"/>
            <a:chExt cx="4014565" cy="2754326"/>
          </a:xfrm>
        </p:grpSpPr>
        <p:sp>
          <p:nvSpPr>
            <p:cNvPr id="16" name="Speech Bubble: Oval 4">
              <a:extLst>
                <a:ext uri="{FF2B5EF4-FFF2-40B4-BE49-F238E27FC236}">
                  <a16:creationId xmlns:a16="http://schemas.microsoft.com/office/drawing/2014/main" id="{E28D1DC0-8EE0-A8CE-B305-78C251F5D92F}"/>
                </a:ext>
              </a:extLst>
            </p:cNvPr>
            <p:cNvSpPr/>
            <p:nvPr/>
          </p:nvSpPr>
          <p:spPr>
            <a:xfrm flipH="1">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17" name="TextBox 16">
              <a:extLst>
                <a:ext uri="{FF2B5EF4-FFF2-40B4-BE49-F238E27FC236}">
                  <a16:creationId xmlns:a16="http://schemas.microsoft.com/office/drawing/2014/main" id="{480521B8-58DF-EA57-DC5C-09E403537A8E}"/>
                </a:ext>
              </a:extLst>
            </p:cNvPr>
            <p:cNvSpPr txBox="1"/>
            <p:nvPr/>
          </p:nvSpPr>
          <p:spPr>
            <a:xfrm>
              <a:off x="880314" y="775920"/>
              <a:ext cx="2946643" cy="1938992"/>
            </a:xfrm>
            <a:prstGeom prst="rect">
              <a:avLst/>
            </a:prstGeom>
            <a:noFill/>
          </p:spPr>
          <p:txBody>
            <a:bodyPr wrap="square" rtlCol="0">
              <a:spAutoFit/>
            </a:bodyPr>
            <a:lstStyle/>
            <a:p>
              <a:r>
                <a:rPr lang="en-US" sz="2000">
                  <a:latin typeface="Aptos" panose="020B0004020202020204" pitchFamily="34" charset="0"/>
                </a:rPr>
                <a:t>Theo tớ, </a:t>
              </a:r>
              <a:r>
                <a:rPr lang="vi-VN" sz="2000">
                  <a:latin typeface="Aptos" panose="020B0004020202020204" pitchFamily="34" charset="0"/>
                </a:rPr>
                <a:t>để tập pha màu mà tiết kiệm được thời gian và màu vẽ thì bạn nên sử dụng phần mềm mô phỏng trước khi thực hành pha màu</a:t>
              </a:r>
              <a:endParaRPr lang="en-US" sz="2000">
                <a:latin typeface="Aptos" panose="020B0004020202020204" pitchFamily="34" charset="0"/>
              </a:endParaRPr>
            </a:p>
          </p:txBody>
        </p:sp>
      </p:grpSp>
      <p:pic>
        <p:nvPicPr>
          <p:cNvPr id="19" name="Picture 18">
            <a:extLst>
              <a:ext uri="{FF2B5EF4-FFF2-40B4-BE49-F238E27FC236}">
                <a16:creationId xmlns:a16="http://schemas.microsoft.com/office/drawing/2014/main" id="{8A5E5A8F-D65F-A529-A669-24AAF1A8A91E}"/>
              </a:ext>
            </a:extLst>
          </p:cNvPr>
          <p:cNvPicPr>
            <a:picLocks noChangeAspect="1"/>
          </p:cNvPicPr>
          <p:nvPr/>
        </p:nvPicPr>
        <p:blipFill>
          <a:blip r:embed="rId4"/>
          <a:stretch>
            <a:fillRect/>
          </a:stretch>
        </p:blipFill>
        <p:spPr>
          <a:xfrm>
            <a:off x="4190578" y="185502"/>
            <a:ext cx="3534575" cy="2182966"/>
          </a:xfrm>
          <a:prstGeom prst="rect">
            <a:avLst/>
          </a:prstGeom>
        </p:spPr>
      </p:pic>
    </p:spTree>
    <p:extLst>
      <p:ext uri="{BB962C8B-B14F-4D97-AF65-F5344CB8AC3E}">
        <p14:creationId xmlns:p14="http://schemas.microsoft.com/office/powerpoint/2010/main" val="260174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xit" presetSubtype="0" fill="hold" nodeType="withEffect">
                                  <p:stCondLst>
                                    <p:cond delay="0"/>
                                  </p:stCondLst>
                                  <p:childTnLst>
                                    <p:animEffect transition="out" filter="fade">
                                      <p:cBhvr>
                                        <p:cTn id="36" dur="500"/>
                                        <p:tgtEl>
                                          <p:spTgt spid="1032"/>
                                        </p:tgtEl>
                                      </p:cBhvr>
                                    </p:animEffect>
                                    <p:set>
                                      <p:cBhvr>
                                        <p:cTn id="37" dur="1" fill="hold">
                                          <p:stCondLst>
                                            <p:cond delay="499"/>
                                          </p:stCondLst>
                                        </p:cTn>
                                        <p:tgtEl>
                                          <p:spTgt spid="103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485262" y="1356199"/>
              <a:ext cx="3059708" cy="584775"/>
            </a:xfrm>
            <a:prstGeom prst="rect">
              <a:avLst/>
            </a:prstGeom>
            <a:noFill/>
          </p:spPr>
          <p:txBody>
            <a:bodyPr wrap="square" rtlCol="0">
              <a:spAutoFit/>
            </a:bodyPr>
            <a:lstStyle/>
            <a:p>
              <a:r>
                <a:rPr lang="en-US" sz="3200" b="1">
                  <a:solidFill>
                    <a:schemeClr val="bg1"/>
                  </a:solidFill>
                  <a:latin typeface="Aptos" panose="020B0004020202020204" pitchFamily="34" charset="0"/>
                </a:rPr>
                <a:t>VẬN DỤNG</a:t>
              </a:r>
            </a:p>
          </p:txBody>
        </p:sp>
      </p:grpSp>
      <p:sp>
        <p:nvSpPr>
          <p:cNvPr id="2" name="Rectangle 1">
            <a:extLst>
              <a:ext uri="{FF2B5EF4-FFF2-40B4-BE49-F238E27FC236}">
                <a16:creationId xmlns:a16="http://schemas.microsoft.com/office/drawing/2014/main" id="{0776B335-CC8F-BC41-F314-D56924237446}"/>
              </a:ext>
            </a:extLst>
          </p:cNvPr>
          <p:cNvSpPr/>
          <p:nvPr/>
        </p:nvSpPr>
        <p:spPr>
          <a:xfrm>
            <a:off x="853440" y="1731132"/>
            <a:ext cx="10262349" cy="3274294"/>
          </a:xfrm>
          <a:prstGeom prst="rect">
            <a:avLst/>
          </a:prstGeom>
        </p:spPr>
        <p:txBody>
          <a:bodyPr wrap="square">
            <a:spAutoFit/>
          </a:bodyPr>
          <a:lstStyle/>
          <a:p>
            <a:pPr>
              <a:lnSpc>
                <a:spcPct val="150000"/>
              </a:lnSpc>
            </a:pPr>
            <a:r>
              <a:rPr lang="vi-VN" sz="2000" dirty="0"/>
              <a:t>Em hãy tìm kiếm trên Internet một phần mềm mô phỏng pha màu để tìm hiểu hệ màu </a:t>
            </a:r>
          </a:p>
          <a:p>
            <a:pPr>
              <a:lnSpc>
                <a:spcPct val="150000"/>
              </a:lnSpc>
            </a:pPr>
            <a:r>
              <a:rPr lang="vi-VN" sz="2000" dirty="0"/>
              <a:t>CMYK và cho biết các màu đỏ (</a:t>
            </a:r>
            <a:r>
              <a:rPr lang="vi-VN" sz="2000" b="1" dirty="0"/>
              <a:t>R</a:t>
            </a:r>
            <a:r>
              <a:rPr lang="vi-VN" sz="2000" dirty="0"/>
              <a:t>ed), lục (</a:t>
            </a:r>
            <a:r>
              <a:rPr lang="vi-VN" sz="2000" b="1" dirty="0"/>
              <a:t>G</a:t>
            </a:r>
            <a:r>
              <a:rPr lang="vi-VN" sz="2000" dirty="0"/>
              <a:t>reen) và lam (</a:t>
            </a:r>
            <a:r>
              <a:rPr lang="vi-VN" sz="2000" b="1" dirty="0"/>
              <a:t>B</a:t>
            </a:r>
            <a:r>
              <a:rPr lang="vi-VN" sz="2000" dirty="0"/>
              <a:t>lue) lần lượt được tạo ra </a:t>
            </a:r>
          </a:p>
          <a:p>
            <a:pPr>
              <a:lnSpc>
                <a:spcPct val="150000"/>
              </a:lnSpc>
            </a:pPr>
            <a:r>
              <a:rPr lang="vi-VN" sz="2000" dirty="0"/>
              <a:t>từ những màu nào trong ba màu cơ bản xanh lơ (</a:t>
            </a:r>
            <a:r>
              <a:rPr lang="vi-VN" sz="2000" b="1" dirty="0"/>
              <a:t>C</a:t>
            </a:r>
            <a:r>
              <a:rPr lang="vi-VN" sz="2000" dirty="0"/>
              <a:t>yan), hồng sẫm (</a:t>
            </a:r>
            <a:r>
              <a:rPr lang="vi-VN" sz="2000" b="1" dirty="0"/>
              <a:t>M</a:t>
            </a:r>
            <a:r>
              <a:rPr lang="vi-VN" sz="2000" dirty="0"/>
              <a:t>agenta) và vàng </a:t>
            </a:r>
          </a:p>
          <a:p>
            <a:pPr>
              <a:lnSpc>
                <a:spcPct val="150000"/>
              </a:lnSpc>
            </a:pPr>
            <a:r>
              <a:rPr lang="vi-VN" sz="2000" dirty="0"/>
              <a:t>(</a:t>
            </a:r>
            <a:r>
              <a:rPr lang="vi-VN" sz="2000" b="1" dirty="0"/>
              <a:t>Y</a:t>
            </a:r>
            <a:r>
              <a:rPr lang="vi-VN" sz="2000" dirty="0"/>
              <a:t>ellow) của hệ màu CMYK bằng cách trả lời các câu hỏi sau: </a:t>
            </a:r>
          </a:p>
          <a:p>
            <a:pPr>
              <a:lnSpc>
                <a:spcPct val="150000"/>
              </a:lnSpc>
            </a:pPr>
            <a:r>
              <a:rPr lang="vi-VN" sz="2000" dirty="0"/>
              <a:t>a) Cyan + Yellow = ? (Hình 5.3) </a:t>
            </a:r>
          </a:p>
          <a:p>
            <a:pPr>
              <a:lnSpc>
                <a:spcPct val="150000"/>
              </a:lnSpc>
            </a:pPr>
            <a:r>
              <a:rPr lang="vi-VN" sz="2000" dirty="0"/>
              <a:t>b) Cyan + Magenta = ? </a:t>
            </a:r>
          </a:p>
          <a:p>
            <a:pPr>
              <a:lnSpc>
                <a:spcPct val="150000"/>
              </a:lnSpc>
            </a:pPr>
            <a:r>
              <a:rPr lang="vi-VN" sz="2000" dirty="0"/>
              <a:t>c) Magenta + Yellow = ?</a:t>
            </a:r>
            <a:endParaRPr lang="vi-VN" sz="2000" dirty="0">
              <a:solidFill>
                <a:schemeClr val="accent6">
                  <a:lumMod val="50000"/>
                </a:schemeClr>
              </a:solidFill>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ED3C650-A2D3-4E65-5554-A95DDE3CCB26}"/>
              </a:ext>
            </a:extLst>
          </p:cNvPr>
          <p:cNvPicPr>
            <a:picLocks noChangeAspect="1"/>
          </p:cNvPicPr>
          <p:nvPr/>
        </p:nvPicPr>
        <p:blipFill>
          <a:blip r:embed="rId5"/>
          <a:stretch>
            <a:fillRect/>
          </a:stretch>
        </p:blipFill>
        <p:spPr>
          <a:xfrm>
            <a:off x="4920355" y="3584702"/>
            <a:ext cx="5272515" cy="2559244"/>
          </a:xfrm>
          <a:prstGeom prst="rect">
            <a:avLst/>
          </a:prstGeom>
        </p:spPr>
      </p:pic>
      <p:pic>
        <p:nvPicPr>
          <p:cNvPr id="5" name="Picture 6" descr="The Homework Gap Leaves Students Further Behind During a Public Health  Crisis. Policymakers Should Act Immediately.">
            <a:extLst>
              <a:ext uri="{FF2B5EF4-FFF2-40B4-BE49-F238E27FC236}">
                <a16:creationId xmlns:a16="http://schemas.microsoft.com/office/drawing/2014/main" id="{447AB550-8450-218D-3D79-D88BCEBAB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2870" y="5387706"/>
            <a:ext cx="1902581" cy="147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13" name="TextBox 12">
            <a:extLst>
              <a:ext uri="{FF2B5EF4-FFF2-40B4-BE49-F238E27FC236}">
                <a16:creationId xmlns:a16="http://schemas.microsoft.com/office/drawing/2014/main" id="{EA1350C2-D682-D11D-800A-9D493A85A00F}"/>
              </a:ext>
            </a:extLst>
          </p:cNvPr>
          <p:cNvSpPr txBox="1"/>
          <p:nvPr/>
        </p:nvSpPr>
        <p:spPr>
          <a:xfrm>
            <a:off x="481845" y="1651455"/>
            <a:ext cx="11161515"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Trong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tế</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vi-VN" sz="2400" dirty="0">
                <a:latin typeface="Times New Roman" panose="02020603050405020304" pitchFamily="18" charset="0"/>
                <a:ea typeface="Tahoma" panose="020B0604030504040204" pitchFamily="34" charset="0"/>
                <a:cs typeface="Times New Roman" panose="02020603050405020304" pitchFamily="18" charset="0"/>
              </a:rPr>
              <a:t>khi pha m</a:t>
            </a:r>
            <a:r>
              <a:rPr lang="en-US" sz="2400" dirty="0">
                <a:latin typeface="Times New Roman" panose="02020603050405020304" pitchFamily="18" charset="0"/>
                <a:ea typeface="Tahoma" panose="020B0604030504040204" pitchFamily="34" charset="0"/>
                <a:cs typeface="Times New Roman" panose="02020603050405020304" pitchFamily="18" charset="0"/>
              </a:rPr>
              <a:t>à</a:t>
            </a:r>
            <a:r>
              <a:rPr lang="vi-VN" sz="2400" dirty="0">
                <a:latin typeface="Times New Roman" panose="02020603050405020304" pitchFamily="18" charset="0"/>
                <a:ea typeface="Tahoma" panose="020B0604030504040204" pitchFamily="34" charset="0"/>
                <a:cs typeface="Times New Roman" panose="02020603050405020304" pitchFamily="18" charset="0"/>
              </a:rPr>
              <a:t>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em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chỉ</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thể</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đổi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tỉ</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lệ</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giữa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màu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hỗn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màu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đã</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trộn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thêm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màu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bổ</a:t>
            </a:r>
            <a:r>
              <a:rPr lang="en-US" sz="2400" dirty="0">
                <a:latin typeface="Times New Roman" panose="02020603050405020304" pitchFamily="18" charset="0"/>
                <a:ea typeface="Tahoma" panose="020B0604030504040204" pitchFamily="34" charset="0"/>
                <a:cs typeface="Times New Roman" panose="02020603050405020304" pitchFamily="18" charset="0"/>
              </a:rPr>
              <a:t> sung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màu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thể</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dẫn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đến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hỗn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màu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xỉn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đục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dùng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nữa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Điều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xảy</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ra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lần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khiến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em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mất</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gian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giảm</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hứng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thú</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màu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8FAE19D3-74E6-CD01-AF69-E841060A6B83}"/>
              </a:ext>
            </a:extLst>
          </p:cNvPr>
          <p:cNvSpPr txBox="1"/>
          <p:nvPr/>
        </p:nvSpPr>
        <p:spPr>
          <a:xfrm>
            <a:off x="481845" y="3256341"/>
            <a:ext cx="11161515" cy="1200329"/>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Phần mềm mô phỏng pha màu (link: </a:t>
            </a:r>
            <a:r>
              <a:rPr lang="en-US" sz="2400">
                <a:latin typeface="Times New Roman" panose="02020603050405020304" pitchFamily="18" charset="0"/>
                <a:cs typeface="Times New Roman" panose="02020603050405020304" pitchFamily="18" charset="0"/>
                <a:hlinkClick r:id="rId4"/>
              </a:rPr>
              <a:t>https://trycolors.com/mixer</a:t>
            </a:r>
            <a:r>
              <a:rPr lang="en-US" sz="2400">
                <a:latin typeface="Times New Roman" panose="02020603050405020304" pitchFamily="18" charset="0"/>
                <a:cs typeface="Times New Roman" panose="02020603050405020304" pitchFamily="18" charset="0"/>
              </a:rPr>
              <a:t>), cho phép em chọn màu, tăng giảm tỉ lệ các màu và giúp em nhìn thấy màu kết quả được tạo ra trên màn hình. </a:t>
            </a:r>
            <a:endParaRPr lang="en-US" sz="240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A82FADF-1423-2A93-4B3A-E9BC10089E8F}"/>
              </a:ext>
            </a:extLst>
          </p:cNvPr>
          <p:cNvSpPr txBox="1"/>
          <p:nvPr/>
        </p:nvSpPr>
        <p:spPr>
          <a:xfrm>
            <a:off x="481845" y="4491896"/>
            <a:ext cx="11161515"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Em hãy cho biết việc sử dụng phần mềm mô phỏng pha màu để tập pha màu và tìm hiểu về màu sắc có những lợi ích gì?</a:t>
            </a:r>
            <a:endParaRPr lang="en-US" sz="240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6733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25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5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14" dur="25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5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50" tmFilter="0,0; .5, 1; 1, 1"/>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3"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p:cTn id="30"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6"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8" name="TextBox 7">
            <a:extLst>
              <a:ext uri="{FF2B5EF4-FFF2-40B4-BE49-F238E27FC236}">
                <a16:creationId xmlns:a16="http://schemas.microsoft.com/office/drawing/2014/main" id="{DA82FADF-1423-2A93-4B3A-E9BC10089E8F}"/>
              </a:ext>
            </a:extLst>
          </p:cNvPr>
          <p:cNvSpPr txBox="1"/>
          <p:nvPr/>
        </p:nvSpPr>
        <p:spPr>
          <a:xfrm>
            <a:off x="481845" y="1834791"/>
            <a:ext cx="11161515" cy="1569660"/>
          </a:xfrm>
          <a:prstGeom prst="rect">
            <a:avLst/>
          </a:prstGeom>
          <a:noFill/>
        </p:spPr>
        <p:txBody>
          <a:bodyPr wrap="square" rtlCol="0">
            <a:spAutoFit/>
          </a:bodyPr>
          <a:lstStyle/>
          <a:p>
            <a:r>
              <a:rPr lang="vi-VN" sz="2400" dirty="0">
                <a:latin typeface="+mj-lt"/>
              </a:rPr>
              <a:t>Việc tạo ra màu mới một cách dễ dàng giúp em tiết kiệm vật liệu, thời gian, qua đó hứng thú đối với việc tạo ra những màu mới và tìm hiểu về những hệ thống màu khác nhau. Tuy không phải màu vẽ thật nhưng màu và cách tạo màu trong phần mềm có thể giúp em hình dung ra sự kết hợp của các màu và tập pha màu một cách hiệu quả</a:t>
            </a:r>
            <a:endParaRPr lang="en-US" sz="2400" dirty="0">
              <a:latin typeface="+mj-lt"/>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422F8A42-B77E-BDB2-EC54-3D4C8E632398}"/>
              </a:ext>
            </a:extLst>
          </p:cNvPr>
          <p:cNvGrpSpPr/>
          <p:nvPr/>
        </p:nvGrpSpPr>
        <p:grpSpPr>
          <a:xfrm>
            <a:off x="3964792" y="3773783"/>
            <a:ext cx="3949847" cy="2647632"/>
            <a:chOff x="3048000" y="1385888"/>
            <a:chExt cx="6096000" cy="4086225"/>
          </a:xfrm>
        </p:grpSpPr>
        <p:pic>
          <p:nvPicPr>
            <p:cNvPr id="1026" name="Picture 2" descr="Over 2,000 Free Laptop Vectors - Pixabay - Pixabay">
              <a:extLst>
                <a:ext uri="{FF2B5EF4-FFF2-40B4-BE49-F238E27FC236}">
                  <a16:creationId xmlns:a16="http://schemas.microsoft.com/office/drawing/2014/main" id="{A0C60DC6-8E09-8187-0D53-0FC8B4A9F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385888"/>
              <a:ext cx="6096000" cy="4086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6609E6-AA8A-94AC-D896-3C16AF25D5F0}"/>
                </a:ext>
              </a:extLst>
            </p:cNvPr>
            <p:cNvPicPr>
              <a:picLocks noChangeAspect="1"/>
            </p:cNvPicPr>
            <p:nvPr/>
          </p:nvPicPr>
          <p:blipFill>
            <a:blip r:embed="rId5"/>
            <a:stretch>
              <a:fillRect/>
            </a:stretch>
          </p:blipFill>
          <p:spPr>
            <a:xfrm>
              <a:off x="3718560" y="1564640"/>
              <a:ext cx="4765040" cy="2742311"/>
            </a:xfrm>
            <a:prstGeom prst="rect">
              <a:avLst/>
            </a:prstGeom>
          </p:spPr>
        </p:pic>
      </p:grpSp>
      <p:sp>
        <p:nvSpPr>
          <p:cNvPr id="12" name="Arrow: Right 11">
            <a:hlinkClick r:id="rId6"/>
            <a:extLst>
              <a:ext uri="{FF2B5EF4-FFF2-40B4-BE49-F238E27FC236}">
                <a16:creationId xmlns:a16="http://schemas.microsoft.com/office/drawing/2014/main" id="{43FC43E3-1006-2D6A-C40D-A10AB1033B97}"/>
              </a:ext>
            </a:extLst>
          </p:cNvPr>
          <p:cNvSpPr/>
          <p:nvPr/>
        </p:nvSpPr>
        <p:spPr>
          <a:xfrm>
            <a:off x="10485120" y="5933440"/>
            <a:ext cx="1158240" cy="599735"/>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LINK</a:t>
            </a:r>
          </a:p>
        </p:txBody>
      </p:sp>
    </p:spTree>
    <p:extLst>
      <p:ext uri="{BB962C8B-B14F-4D97-AF65-F5344CB8AC3E}">
        <p14:creationId xmlns:p14="http://schemas.microsoft.com/office/powerpoint/2010/main" val="406648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xEl>
                                              <p:pRg st="0" end="0"/>
                                            </p:txEl>
                                          </p:spTgt>
                                        </p:tgtEl>
                                      </p:cBhvr>
                                    </p:animEffect>
                                  </p:childTnLst>
                                </p:cTn>
                              </p:par>
                            </p:childTnLst>
                          </p:cTn>
                        </p:par>
                        <p:par>
                          <p:cTn id="12" fill="hold">
                            <p:stCondLst>
                              <p:cond delay="6425"/>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8" name="TextBox 7">
            <a:extLst>
              <a:ext uri="{FF2B5EF4-FFF2-40B4-BE49-F238E27FC236}">
                <a16:creationId xmlns:a16="http://schemas.microsoft.com/office/drawing/2014/main" id="{DA82FADF-1423-2A93-4B3A-E9BC10089E8F}"/>
              </a:ext>
            </a:extLst>
          </p:cNvPr>
          <p:cNvSpPr txBox="1"/>
          <p:nvPr/>
        </p:nvSpPr>
        <p:spPr>
          <a:xfrm>
            <a:off x="481845" y="1738263"/>
            <a:ext cx="11161515" cy="461665"/>
          </a:xfrm>
          <a:prstGeom prst="rect">
            <a:avLst/>
          </a:prstGeom>
          <a:noFill/>
        </p:spPr>
        <p:txBody>
          <a:bodyPr wrap="square" rtlCol="0">
            <a:spAutoFit/>
          </a:bodyPr>
          <a:lstStyle/>
          <a:p>
            <a:r>
              <a:rPr lang="en-US" sz="2400">
                <a:latin typeface="+mj-lt"/>
              </a:rPr>
              <a:t>Đ</a:t>
            </a:r>
            <a:r>
              <a:rPr lang="vi-VN" sz="2400">
                <a:latin typeface="+mj-lt"/>
              </a:rPr>
              <a:t>ưa ra một số ví dụ về các phần mềm mô phỏng giúp ích cho việc học tập</a:t>
            </a:r>
            <a:r>
              <a:rPr lang="en-US" sz="2400">
                <a:latin typeface="+mj-lt"/>
              </a:rPr>
              <a:t>?</a:t>
            </a:r>
            <a:r>
              <a:rPr lang="vi-VN" sz="2400">
                <a:latin typeface="+mj-lt"/>
              </a:rPr>
              <a:t> </a:t>
            </a:r>
            <a:endParaRPr lang="en-US" sz="2400">
              <a:latin typeface="+mj-lt"/>
              <a:ea typeface="Tahoma" panose="020B0604030504040204" pitchFamily="34" charset="0"/>
              <a:cs typeface="Tahoma" panose="020B0604030504040204" pitchFamily="34" charset="0"/>
            </a:endParaRPr>
          </a:p>
        </p:txBody>
      </p:sp>
      <p:pic>
        <p:nvPicPr>
          <p:cNvPr id="2" name="y2meta.com - 5 Minute Timer-(1080p)">
            <a:hlinkClick r:id="" action="ppaction://media"/>
            <a:extLst>
              <a:ext uri="{FF2B5EF4-FFF2-40B4-BE49-F238E27FC236}">
                <a16:creationId xmlns:a16="http://schemas.microsoft.com/office/drawing/2014/main" id="{9A6C9216-B46A-3A4D-C8D1-9658C98A7D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3586793" y="5402480"/>
            <a:ext cx="2656266" cy="1161949"/>
          </a:xfrm>
          <a:prstGeom prst="rect">
            <a:avLst/>
          </a:prstGeom>
        </p:spPr>
      </p:pic>
      <p:grpSp>
        <p:nvGrpSpPr>
          <p:cNvPr id="3" name="Xem KQ">
            <a:extLst>
              <a:ext uri="{FF2B5EF4-FFF2-40B4-BE49-F238E27FC236}">
                <a16:creationId xmlns:a16="http://schemas.microsoft.com/office/drawing/2014/main" id="{EF826CF4-91E2-9CBF-1969-DED78C408B75}"/>
              </a:ext>
            </a:extLst>
          </p:cNvPr>
          <p:cNvGrpSpPr/>
          <p:nvPr/>
        </p:nvGrpSpPr>
        <p:grpSpPr>
          <a:xfrm>
            <a:off x="7279941" y="5285841"/>
            <a:ext cx="1278588" cy="1278588"/>
            <a:chOff x="1580575" y="4515507"/>
            <a:chExt cx="1278588" cy="1278588"/>
          </a:xfrm>
        </p:grpSpPr>
        <p:pic>
          <p:nvPicPr>
            <p:cNvPr id="5" name="Picture 2">
              <a:extLst>
                <a:ext uri="{FF2B5EF4-FFF2-40B4-BE49-F238E27FC236}">
                  <a16:creationId xmlns:a16="http://schemas.microsoft.com/office/drawing/2014/main" id="{5F65A1EB-1AC8-31CE-7468-0B1345B22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16FE9-4B2F-ACC7-83F6-932223C54F6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8F59E260-4696-389E-45DC-2C74CFFC786D}"/>
              </a:ext>
            </a:extLst>
          </p:cNvPr>
          <p:cNvGrpSpPr/>
          <p:nvPr/>
        </p:nvGrpSpPr>
        <p:grpSpPr>
          <a:xfrm>
            <a:off x="3278314" y="4792691"/>
            <a:ext cx="3429000" cy="2264888"/>
            <a:chOff x="5430688" y="5538"/>
            <a:chExt cx="3429000" cy="2264888"/>
          </a:xfrm>
        </p:grpSpPr>
        <p:pic>
          <p:nvPicPr>
            <p:cNvPr id="11" name="Picture 4">
              <a:extLst>
                <a:ext uri="{FF2B5EF4-FFF2-40B4-BE49-F238E27FC236}">
                  <a16:creationId xmlns:a16="http://schemas.microsoft.com/office/drawing/2014/main" id="{443C3F94-42E2-2482-1BBC-30E5378677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C21139-658D-E6C7-6998-BE85307216E0}"/>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3" name="TextBox 12">
            <a:extLst>
              <a:ext uri="{FF2B5EF4-FFF2-40B4-BE49-F238E27FC236}">
                <a16:creationId xmlns:a16="http://schemas.microsoft.com/office/drawing/2014/main" id="{FFDF36FB-C8D4-4B54-897D-25DFCD6DCEE6}"/>
              </a:ext>
            </a:extLst>
          </p:cNvPr>
          <p:cNvSpPr txBox="1"/>
          <p:nvPr/>
        </p:nvSpPr>
        <p:spPr>
          <a:xfrm>
            <a:off x="481845" y="2276575"/>
            <a:ext cx="11161515" cy="2485787"/>
          </a:xfrm>
          <a:prstGeom prst="roundRect">
            <a:avLst/>
          </a:prstGeom>
          <a:solidFill>
            <a:srgbClr val="FFCC00"/>
          </a:solidFill>
        </p:spPr>
        <p:txBody>
          <a:bodyPr wrap="square" rtlCol="0">
            <a:spAutoFit/>
          </a:bodyPr>
          <a:lstStyle/>
          <a:p>
            <a:r>
              <a:rPr lang="vi-VN" sz="2000" dirty="0">
                <a:latin typeface="+mj-lt"/>
              </a:rPr>
              <a:t>- Phần mềm Crocodice Physic hay phần mềm trực tuyến phet.colorado.edu mô phỏng nhiều thí nghiệm vật lý</a:t>
            </a:r>
          </a:p>
          <a:p>
            <a:r>
              <a:rPr lang="vi-VN" sz="2000" dirty="0">
                <a:latin typeface="+mj-lt"/>
              </a:rPr>
              <a:t>- Phần mềm Crocodile Chemistry hay Chemlab mô phỏng thí nghiệm hóa học</a:t>
            </a:r>
          </a:p>
          <a:p>
            <a:r>
              <a:rPr lang="vi-VN" sz="2000" dirty="0">
                <a:latin typeface="+mj-lt"/>
              </a:rPr>
              <a:t>- Những phần mềm như GeoGebra, Cabri II +, Cabri 3D, Geometer’s Sketchpad,…giúp em vẽ các hình hình học và giải toán.</a:t>
            </a:r>
          </a:p>
          <a:p>
            <a:r>
              <a:rPr lang="vi-VN" sz="2000" dirty="0">
                <a:latin typeface="+mj-lt"/>
              </a:rPr>
              <a:t>- Phần mềm Flowgorithm cho phép em chạy thử thuật toán dạng sơ đồ khối trước khi cài đặt trong một ngôn ngữ lập trình</a:t>
            </a:r>
          </a:p>
        </p:txBody>
      </p:sp>
    </p:spTree>
    <p:extLst>
      <p:ext uri="{BB962C8B-B14F-4D97-AF65-F5344CB8AC3E}">
        <p14:creationId xmlns:p14="http://schemas.microsoft.com/office/powerpoint/2010/main" val="11049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xEl>
                                              <p:pRg st="0" end="0"/>
                                            </p:txEl>
                                          </p:spTgt>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 calcmode="lin" valueType="num">
                                      <p:cBhvr>
                                        <p:cTn id="22" dur="500"/>
                                        <p:tgtEl>
                                          <p:spTgt spid="7"/>
                                        </p:tgtEl>
                                        <p:attrNameLst>
                                          <p:attrName>style.rotation</p:attrName>
                                        </p:attrNameLst>
                                      </p:cBhvr>
                                      <p:tavLst>
                                        <p:tav tm="0">
                                          <p:val>
                                            <p:fltVal val="0"/>
                                          </p:val>
                                        </p:tav>
                                        <p:tav tm="100000">
                                          <p:val>
                                            <p:fltVal val="36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15015" fill="hold"/>
                                        <p:tgtEl>
                                          <p:spTgt spid="2"/>
                                        </p:tgtEl>
                                      </p:cBhvr>
                                    </p:cmd>
                                  </p:childTnLst>
                                </p:cTn>
                              </p:par>
                            </p:childTnLst>
                          </p:cTn>
                        </p:par>
                      </p:childTnLst>
                    </p:cTn>
                  </p:par>
                </p:childTnLst>
              </p:cTn>
              <p:nextCondLst>
                <p:cond evt="onClick" delay="0">
                  <p:tgtEl>
                    <p:spTgt spid="7"/>
                  </p:tgtEl>
                </p:cond>
              </p:nextCondLst>
            </p:seq>
            <p:video>
              <p:cMediaNode vol="80000" mute="1">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md type="call" cmd="stop">
                                      <p:cBhvr>
                                        <p:cTn id="41" dur="1">
                                          <p:stCondLst>
                                            <p:cond delay="499"/>
                                          </p:stCondLst>
                                        </p:cTn>
                                        <p:tgtEl>
                                          <p:spTgt spid="2"/>
                                        </p:tgtEl>
                                      </p:cBhvr>
                                    </p:cmd>
                                  </p:childTnLst>
                                </p:cTn>
                              </p:par>
                            </p:childTnLst>
                          </p:cTn>
                        </p:par>
                      </p:childTnLst>
                    </p:cTn>
                  </p:par>
                </p:childTnLst>
              </p:cTn>
              <p:nextCondLst>
                <p:cond evt="onClick" delay="0">
                  <p:tgtEl>
                    <p:spTgt spid="3"/>
                  </p:tgtEl>
                </p:cond>
              </p:nextCondLst>
            </p:seq>
          </p:childTnLst>
        </p:cTn>
      </p:par>
    </p:tnLst>
    <p:bldLst>
      <p:bldP spid="8" grpId="0" build="p"/>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sp>
        <p:nvSpPr>
          <p:cNvPr id="15" name="TextBox 14">
            <a:extLst>
              <a:ext uri="{FF2B5EF4-FFF2-40B4-BE49-F238E27FC236}">
                <a16:creationId xmlns:a16="http://schemas.microsoft.com/office/drawing/2014/main" id="{17135222-70D9-0CAE-F53C-DC64B2177682}"/>
              </a:ext>
            </a:extLst>
          </p:cNvPr>
          <p:cNvSpPr txBox="1"/>
          <p:nvPr/>
        </p:nvSpPr>
        <p:spPr>
          <a:xfrm>
            <a:off x="487680" y="1870841"/>
            <a:ext cx="8839200" cy="461665"/>
          </a:xfrm>
          <a:prstGeom prst="rect">
            <a:avLst/>
          </a:prstGeom>
          <a:noFill/>
        </p:spPr>
        <p:txBody>
          <a:bodyPr wrap="square">
            <a:spAutoFit/>
          </a:bodyPr>
          <a:lstStyle/>
          <a:p>
            <a:r>
              <a:rPr lang="en-US" sz="2400" b="1">
                <a:latin typeface="Tahoma" panose="020B0604030504040204" pitchFamily="34" charset="0"/>
              </a:rPr>
              <a:t>Một số </a:t>
            </a:r>
            <a:r>
              <a:rPr lang="vi-VN" sz="2400" b="1">
                <a:latin typeface="Tahoma" panose="020B0604030504040204" pitchFamily="34" charset="0"/>
              </a:rPr>
              <a:t>phần mềm mô phỏng giúp ích cho việc học tập</a:t>
            </a:r>
            <a:r>
              <a:rPr lang="en-US" sz="2400" b="1">
                <a:latin typeface="Tahoma" panose="020B0604030504040204" pitchFamily="34" charset="0"/>
              </a:rPr>
              <a:t>:</a:t>
            </a:r>
            <a:endParaRPr lang="en-US" sz="2400" b="1"/>
          </a:p>
        </p:txBody>
      </p:sp>
      <p:pic>
        <p:nvPicPr>
          <p:cNvPr id="1026" name="Picture 2" descr="Phần mềm Crocodile Physics 6.05 (full)">
            <a:extLst>
              <a:ext uri="{FF2B5EF4-FFF2-40B4-BE49-F238E27FC236}">
                <a16:creationId xmlns:a16="http://schemas.microsoft.com/office/drawing/2014/main" id="{F18C17E9-78F1-085F-09A9-BCC59895D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3" y="2713730"/>
            <a:ext cx="2466975" cy="184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Model Science Software Products - Model ChemLab">
            <a:extLst>
              <a:ext uri="{FF2B5EF4-FFF2-40B4-BE49-F238E27FC236}">
                <a16:creationId xmlns:a16="http://schemas.microsoft.com/office/drawing/2014/main" id="{CCB626E5-0806-B85C-9CED-0B3035E6E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8111" y="2629738"/>
            <a:ext cx="2605651" cy="2015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F1587037-5499-09B8-7A63-C767D30DFD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326880" y="2822117"/>
            <a:ext cx="2605651" cy="1631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Flowgorithm - Flowchart Programming Language">
            <a:extLst>
              <a:ext uri="{FF2B5EF4-FFF2-40B4-BE49-F238E27FC236}">
                <a16:creationId xmlns:a16="http://schemas.microsoft.com/office/drawing/2014/main" id="{8F7E139F-B09C-306D-EBE8-2DA2194DB8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8111" y="4754325"/>
            <a:ext cx="2398050" cy="1878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Geometer's Sketchpad and circles in Universal Hyperbolic Geometry 25 |  Universal Hyperbolic Geometry">
            <a:extLst>
              <a:ext uri="{FF2B5EF4-FFF2-40B4-BE49-F238E27FC236}">
                <a16:creationId xmlns:a16="http://schemas.microsoft.com/office/drawing/2014/main" id="{E8889DBA-2BC4-4A84-F238-3E6605062B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33" y="4942804"/>
            <a:ext cx="2668805" cy="1501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Download Cabri II Plus 1.4.5 - Phần mềm vẽ hình không gian -taimienphi">
            <a:extLst>
              <a:ext uri="{FF2B5EF4-FFF2-40B4-BE49-F238E27FC236}">
                <a16:creationId xmlns:a16="http://schemas.microsoft.com/office/drawing/2014/main" id="{7CA6A901-4B35-DD37-FBAD-4F70837C57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0452" y="2705054"/>
            <a:ext cx="2709738" cy="1865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Main areas of GeoGebra software. | Download Scientific Diagram">
            <a:extLst>
              <a:ext uri="{FF2B5EF4-FFF2-40B4-BE49-F238E27FC236}">
                <a16:creationId xmlns:a16="http://schemas.microsoft.com/office/drawing/2014/main" id="{D2E805C3-1B35-CFB4-2FE0-E6C0CA16A5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9834" y="4925740"/>
            <a:ext cx="2621376" cy="1535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Arrow: Right 16">
            <a:hlinkClick r:id="rId12"/>
            <a:extLst>
              <a:ext uri="{FF2B5EF4-FFF2-40B4-BE49-F238E27FC236}">
                <a16:creationId xmlns:a16="http://schemas.microsoft.com/office/drawing/2014/main" id="{67A8A908-70DB-7527-0522-D7832ED71C92}"/>
              </a:ext>
            </a:extLst>
          </p:cNvPr>
          <p:cNvSpPr/>
          <p:nvPr/>
        </p:nvSpPr>
        <p:spPr>
          <a:xfrm>
            <a:off x="9641550" y="5567385"/>
            <a:ext cx="2398050" cy="1290615"/>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SỬ DỤNG PHET.COLORADO</a:t>
            </a:r>
          </a:p>
        </p:txBody>
      </p:sp>
    </p:spTree>
    <p:extLst>
      <p:ext uri="{BB962C8B-B14F-4D97-AF65-F5344CB8AC3E}">
        <p14:creationId xmlns:p14="http://schemas.microsoft.com/office/powerpoint/2010/main" val="102339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406271"/>
              <a:ext cx="3752193" cy="430887"/>
            </a:xfrm>
            <a:prstGeom prst="rect">
              <a:avLst/>
            </a:prstGeom>
            <a:noFill/>
          </p:spPr>
          <p:txBody>
            <a:bodyPr wrap="square" rtlCol="0">
              <a:spAutoFit/>
            </a:bodyPr>
            <a:lstStyle/>
            <a:p>
              <a:pPr marL="342900" indent="-342900">
                <a:buAutoNum type="arabicPeriod"/>
              </a:pPr>
              <a:r>
                <a:rPr lang="en-US" sz="2200" b="1">
                  <a:solidFill>
                    <a:schemeClr val="bg1"/>
                  </a:solidFill>
                  <a:latin typeface="Aptos" panose="020B0004020202020204" pitchFamily="34" charset="0"/>
                </a:rPr>
                <a:t>PHẦN MỀM MÔ PHỎNG</a:t>
              </a:r>
            </a:p>
          </p:txBody>
        </p:sp>
      </p:grpSp>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1"/>
            <a:ext cx="10360893" cy="1943569"/>
            <a:chOff x="722549" y="2215661"/>
            <a:chExt cx="10360893" cy="1943569"/>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1213339"/>
              <a:chOff x="751424" y="4271766"/>
              <a:chExt cx="10360893" cy="1317665"/>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317665"/>
                <a:chOff x="748591" y="4323720"/>
                <a:chExt cx="10193330" cy="1317665"/>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046955"/>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695144"/>
            </a:xfrm>
            <a:prstGeom prst="rect">
              <a:avLst/>
            </a:prstGeom>
            <a:noFill/>
          </p:spPr>
          <p:txBody>
            <a:bodyPr wrap="square">
              <a:spAutoFit/>
            </a:bodyPr>
            <a:lstStyle/>
            <a:p>
              <a:pPr>
                <a:lnSpc>
                  <a:spcPct val="150000"/>
                </a:lnSpc>
              </a:pPr>
              <a:r>
                <a:rPr lang="vi-VN" sz="2400" dirty="0">
                  <a:solidFill>
                    <a:srgbClr val="231F20"/>
                  </a:solidFill>
                  <a:effectLst/>
                  <a:latin typeface="+mj-lt"/>
                  <a:ea typeface="Tahoma" panose="020B0604030504040204" pitchFamily="34" charset="0"/>
                  <a:cs typeface="Tahoma" panose="020B0604030504040204" pitchFamily="34" charset="0"/>
                </a:rPr>
                <a:t>Phần mềm mô phỏng thể hiện trực quan sự vận động của một đối tượng, cho phép người dùng tương tác và tìm hiểu cách thức hoạt động của đối tượng đó.</a:t>
              </a:r>
              <a:endParaRPr lang="en-US" sz="2400" dirty="0">
                <a:latin typeface="+mj-lt"/>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333720"/>
              <a:ext cx="3752193" cy="769441"/>
            </a:xfrm>
            <a:prstGeom prst="rect">
              <a:avLst/>
            </a:prstGeom>
            <a:noFill/>
          </p:spPr>
          <p:txBody>
            <a:bodyPr wrap="square" rtlCol="0">
              <a:spAutoFit/>
            </a:bodyPr>
            <a:lstStyle/>
            <a:p>
              <a:r>
                <a:rPr lang="en-US" sz="2200" b="1">
                  <a:solidFill>
                    <a:schemeClr val="bg1"/>
                  </a:solidFill>
                  <a:latin typeface="Aptos" panose="020B0004020202020204" pitchFamily="34" charset="0"/>
                </a:rPr>
                <a:t>2. LỢI ÍCH CỦA PHẦN MỀM MÔ PHỎNG</a:t>
              </a:r>
            </a:p>
          </p:txBody>
        </p:sp>
      </p:grpSp>
      <p:grpSp>
        <p:nvGrpSpPr>
          <p:cNvPr id="14" name="Hỏi cá nhân">
            <a:extLst>
              <a:ext uri="{FF2B5EF4-FFF2-40B4-BE49-F238E27FC236}">
                <a16:creationId xmlns:a16="http://schemas.microsoft.com/office/drawing/2014/main" id="{74123B98-5446-711D-BBEB-9485D9FD4565}"/>
              </a:ext>
            </a:extLst>
          </p:cNvPr>
          <p:cNvGrpSpPr/>
          <p:nvPr/>
        </p:nvGrpSpPr>
        <p:grpSpPr>
          <a:xfrm>
            <a:off x="722549" y="2215664"/>
            <a:ext cx="10360893" cy="1388399"/>
            <a:chOff x="722549" y="2215664"/>
            <a:chExt cx="10360893" cy="1388399"/>
          </a:xfrm>
        </p:grpSpPr>
        <p:grpSp>
          <p:nvGrpSpPr>
            <p:cNvPr id="15" name="Group 14">
              <a:extLst>
                <a:ext uri="{FF2B5EF4-FFF2-40B4-BE49-F238E27FC236}">
                  <a16:creationId xmlns:a16="http://schemas.microsoft.com/office/drawing/2014/main" id="{78DAF464-3D13-9BC7-8340-607380897B75}"/>
                </a:ext>
              </a:extLst>
            </p:cNvPr>
            <p:cNvGrpSpPr/>
            <p:nvPr/>
          </p:nvGrpSpPr>
          <p:grpSpPr>
            <a:xfrm>
              <a:off x="722549" y="2215664"/>
              <a:ext cx="10360893" cy="1212912"/>
              <a:chOff x="751424" y="4271768"/>
              <a:chExt cx="10360893" cy="1317201"/>
            </a:xfrm>
          </p:grpSpPr>
          <p:grpSp>
            <p:nvGrpSpPr>
              <p:cNvPr id="17" name="Group 16">
                <a:extLst>
                  <a:ext uri="{FF2B5EF4-FFF2-40B4-BE49-F238E27FC236}">
                    <a16:creationId xmlns:a16="http://schemas.microsoft.com/office/drawing/2014/main" id="{DF7C3DF1-CDB3-42A2-2B87-D8D69AA13128}"/>
                  </a:ext>
                </a:extLst>
              </p:cNvPr>
              <p:cNvGrpSpPr/>
              <p:nvPr/>
            </p:nvGrpSpPr>
            <p:grpSpPr>
              <a:xfrm>
                <a:off x="751424" y="4271768"/>
                <a:ext cx="10340110" cy="1317201"/>
                <a:chOff x="748591" y="4323722"/>
                <a:chExt cx="10193330" cy="1317201"/>
              </a:xfrm>
            </p:grpSpPr>
            <p:sp>
              <p:nvSpPr>
                <p:cNvPr id="20" name="Rectangle: Rounded Corners 19">
                  <a:extLst>
                    <a:ext uri="{FF2B5EF4-FFF2-40B4-BE49-F238E27FC236}">
                      <a16:creationId xmlns:a16="http://schemas.microsoft.com/office/drawing/2014/main" id="{81F4101F-89C8-520B-1A99-7C08F8159B16}"/>
                    </a:ext>
                  </a:extLst>
                </p:cNvPr>
                <p:cNvSpPr/>
                <p:nvPr/>
              </p:nvSpPr>
              <p:spPr>
                <a:xfrm>
                  <a:off x="1181534" y="4593968"/>
                  <a:ext cx="9760387" cy="1046955"/>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3FA68987-D2E6-CFEB-A446-A6E77945A7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CED5AC5E-87F3-DDEA-7FC8-739C47799E78}"/>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3D4D7-C267-6EB0-5C56-E49304194D96}"/>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C43DA6C-0F32-6A30-0234-FEB1A38F02BF}"/>
                </a:ext>
              </a:extLst>
            </p:cNvPr>
            <p:cNvSpPr txBox="1"/>
            <p:nvPr/>
          </p:nvSpPr>
          <p:spPr>
            <a:xfrm>
              <a:off x="1615756" y="2470098"/>
              <a:ext cx="9312221"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Phần mềm mô phỏng pha màu có những lợi ích gì trong việc tìm hiểu và tập pha trộn màu theo cách thông thường?</a:t>
              </a:r>
            </a:p>
          </p:txBody>
        </p:sp>
      </p:grpSp>
      <p:grpSp>
        <p:nvGrpSpPr>
          <p:cNvPr id="34" name="Trả lời cá nhân">
            <a:extLst>
              <a:ext uri="{FF2B5EF4-FFF2-40B4-BE49-F238E27FC236}">
                <a16:creationId xmlns:a16="http://schemas.microsoft.com/office/drawing/2014/main" id="{B11117A5-28D0-0EC6-F7C0-1E53CE286487}"/>
              </a:ext>
            </a:extLst>
          </p:cNvPr>
          <p:cNvGrpSpPr/>
          <p:nvPr/>
        </p:nvGrpSpPr>
        <p:grpSpPr>
          <a:xfrm>
            <a:off x="722549" y="4196865"/>
            <a:ext cx="10360893" cy="2496393"/>
            <a:chOff x="722549" y="2215665"/>
            <a:chExt cx="10360893" cy="2496393"/>
          </a:xfrm>
        </p:grpSpPr>
        <p:grpSp>
          <p:nvGrpSpPr>
            <p:cNvPr id="35" name="Group 34">
              <a:extLst>
                <a:ext uri="{FF2B5EF4-FFF2-40B4-BE49-F238E27FC236}">
                  <a16:creationId xmlns:a16="http://schemas.microsoft.com/office/drawing/2014/main" id="{A80B89C6-F3E1-04A0-C717-12208710BF91}"/>
                </a:ext>
              </a:extLst>
            </p:cNvPr>
            <p:cNvGrpSpPr/>
            <p:nvPr/>
          </p:nvGrpSpPr>
          <p:grpSpPr>
            <a:xfrm>
              <a:off x="722549" y="2215665"/>
              <a:ext cx="10360893" cy="2125069"/>
              <a:chOff x="751424" y="4271768"/>
              <a:chExt cx="10360893" cy="2307787"/>
            </a:xfrm>
          </p:grpSpPr>
          <p:grpSp>
            <p:nvGrpSpPr>
              <p:cNvPr id="37" name="Group 36">
                <a:extLst>
                  <a:ext uri="{FF2B5EF4-FFF2-40B4-BE49-F238E27FC236}">
                    <a16:creationId xmlns:a16="http://schemas.microsoft.com/office/drawing/2014/main" id="{9C28D3F4-8EA9-3E51-62F6-8E6C541BD75D}"/>
                  </a:ext>
                </a:extLst>
              </p:cNvPr>
              <p:cNvGrpSpPr/>
              <p:nvPr/>
            </p:nvGrpSpPr>
            <p:grpSpPr>
              <a:xfrm>
                <a:off x="751424" y="4271768"/>
                <a:ext cx="10340110" cy="2307787"/>
                <a:chOff x="748591" y="4323722"/>
                <a:chExt cx="10193330" cy="2307787"/>
              </a:xfrm>
            </p:grpSpPr>
            <p:sp>
              <p:nvSpPr>
                <p:cNvPr id="40" name="Rectangle: Rounded Corners 39">
                  <a:extLst>
                    <a:ext uri="{FF2B5EF4-FFF2-40B4-BE49-F238E27FC236}">
                      <a16:creationId xmlns:a16="http://schemas.microsoft.com/office/drawing/2014/main" id="{E77785D5-ED9C-46C9-8016-573BD03D5D99}"/>
                    </a:ext>
                  </a:extLst>
                </p:cNvPr>
                <p:cNvSpPr/>
                <p:nvPr/>
              </p:nvSpPr>
              <p:spPr>
                <a:xfrm>
                  <a:off x="1181534" y="4593968"/>
                  <a:ext cx="9760387" cy="2037541"/>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3F02A795-6F66-3B0B-8EE9-D0671F5FEB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8" name="Rectangle 37">
                <a:extLst>
                  <a:ext uri="{FF2B5EF4-FFF2-40B4-BE49-F238E27FC236}">
                    <a16:creationId xmlns:a16="http://schemas.microsoft.com/office/drawing/2014/main" id="{7ED194E6-F793-C0A4-E981-7D7EFF280197}"/>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CBD6AD6C-BBBC-457E-77DA-5383996E1702}"/>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D02360AC-CEAE-FDB2-EE3A-2F35209AE2B1}"/>
                </a:ext>
              </a:extLst>
            </p:cNvPr>
            <p:cNvSpPr txBox="1"/>
            <p:nvPr/>
          </p:nvSpPr>
          <p:spPr>
            <a:xfrm>
              <a:off x="1615756" y="2470098"/>
              <a:ext cx="9312221" cy="2241960"/>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Phần mềm mô phỏng pha màu giúp em học cách tạo ra màu mới từ những màu đã cho mà vẫn tiết kiệm được thời gian và vật liệu. Ngoài ra, bằng cách thay đổi các lựa chọn của phần mềm, em có thể tìm hiểu được những hệ màu cơ bản khác nhau</a:t>
              </a:r>
            </a:p>
          </p:txBody>
        </p:sp>
      </p:grpSp>
    </p:spTree>
    <p:extLst>
      <p:ext uri="{BB962C8B-B14F-4D97-AF65-F5344CB8AC3E}">
        <p14:creationId xmlns:p14="http://schemas.microsoft.com/office/powerpoint/2010/main" val="91333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AC1FFE-5657-B905-CA4F-A2E8CA61A1BE}"/>
              </a:ext>
            </a:extLst>
          </p:cNvPr>
          <p:cNvGrpSpPr/>
          <p:nvPr/>
        </p:nvGrpSpPr>
        <p:grpSpPr>
          <a:xfrm>
            <a:off x="-1" y="115613"/>
            <a:ext cx="4914927" cy="1755228"/>
            <a:chOff x="-3441970" y="840827"/>
            <a:chExt cx="4914927" cy="1755228"/>
          </a:xfrm>
        </p:grpSpPr>
        <p:pic>
          <p:nvPicPr>
            <p:cNvPr id="9" name="Picture 2" descr="Text Box PNG Transparent Images Free Download | Vector Files | Pngtree">
              <a:extLst>
                <a:ext uri="{FF2B5EF4-FFF2-40B4-BE49-F238E27FC236}">
                  <a16:creationId xmlns:a16="http://schemas.microsoft.com/office/drawing/2014/main" id="{4245D43B-3388-69E0-8DDC-AF051ACE0D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16" b="48372"/>
            <a:stretch/>
          </p:blipFill>
          <p:spPr bwMode="auto">
            <a:xfrm>
              <a:off x="-3441970" y="840827"/>
              <a:ext cx="4914927" cy="1755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936D37-5BB6-AD1E-8707-0F6672046572}"/>
                </a:ext>
              </a:extLst>
            </p:cNvPr>
            <p:cNvSpPr txBox="1"/>
            <p:nvPr/>
          </p:nvSpPr>
          <p:spPr>
            <a:xfrm>
              <a:off x="-2716755" y="1267432"/>
              <a:ext cx="3752193" cy="769441"/>
            </a:xfrm>
            <a:prstGeom prst="rect">
              <a:avLst/>
            </a:prstGeom>
            <a:noFill/>
          </p:spPr>
          <p:txBody>
            <a:bodyPr wrap="square" rtlCol="0">
              <a:spAutoFit/>
            </a:bodyPr>
            <a:lstStyle/>
            <a:p>
              <a:r>
                <a:rPr lang="en-US" sz="2200" b="1">
                  <a:solidFill>
                    <a:schemeClr val="bg1"/>
                  </a:solidFill>
                  <a:latin typeface="Aptos" panose="020B0004020202020204" pitchFamily="34" charset="0"/>
                </a:rPr>
                <a:t>2. LỢI ÍCH CỦA PHẦN MỀM MÔ PHỎNG</a:t>
              </a:r>
            </a:p>
          </p:txBody>
        </p:sp>
      </p:grpSp>
      <p:pic>
        <p:nvPicPr>
          <p:cNvPr id="2" name="y2meta.com - 5 Minute Timer-(1080p)">
            <a:hlinkClick r:id="" action="ppaction://media"/>
            <a:extLst>
              <a:ext uri="{FF2B5EF4-FFF2-40B4-BE49-F238E27FC236}">
                <a16:creationId xmlns:a16="http://schemas.microsoft.com/office/drawing/2014/main" id="{9A6C9216-B46A-3A4D-C8D1-9658C98A7D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3586793" y="5402480"/>
            <a:ext cx="2656266" cy="1161949"/>
          </a:xfrm>
          <a:prstGeom prst="rect">
            <a:avLst/>
          </a:prstGeom>
        </p:spPr>
      </p:pic>
      <p:grpSp>
        <p:nvGrpSpPr>
          <p:cNvPr id="3" name="Xem KQ">
            <a:extLst>
              <a:ext uri="{FF2B5EF4-FFF2-40B4-BE49-F238E27FC236}">
                <a16:creationId xmlns:a16="http://schemas.microsoft.com/office/drawing/2014/main" id="{EF826CF4-91E2-9CBF-1969-DED78C408B75}"/>
              </a:ext>
            </a:extLst>
          </p:cNvPr>
          <p:cNvGrpSpPr/>
          <p:nvPr/>
        </p:nvGrpSpPr>
        <p:grpSpPr>
          <a:xfrm>
            <a:off x="7279941" y="5285841"/>
            <a:ext cx="1278588" cy="1278588"/>
            <a:chOff x="1580575" y="4515507"/>
            <a:chExt cx="1278588" cy="1278588"/>
          </a:xfrm>
        </p:grpSpPr>
        <p:pic>
          <p:nvPicPr>
            <p:cNvPr id="5" name="Picture 2">
              <a:extLst>
                <a:ext uri="{FF2B5EF4-FFF2-40B4-BE49-F238E27FC236}">
                  <a16:creationId xmlns:a16="http://schemas.microsoft.com/office/drawing/2014/main" id="{5F65A1EB-1AC8-31CE-7468-0B1345B22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416FE9-4B2F-ACC7-83F6-932223C54F6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8F59E260-4696-389E-45DC-2C74CFFC786D}"/>
              </a:ext>
            </a:extLst>
          </p:cNvPr>
          <p:cNvGrpSpPr/>
          <p:nvPr/>
        </p:nvGrpSpPr>
        <p:grpSpPr>
          <a:xfrm>
            <a:off x="3278314" y="4792691"/>
            <a:ext cx="3429000" cy="2264888"/>
            <a:chOff x="5430688" y="5538"/>
            <a:chExt cx="3429000" cy="2264888"/>
          </a:xfrm>
        </p:grpSpPr>
        <p:pic>
          <p:nvPicPr>
            <p:cNvPr id="11" name="Picture 4">
              <a:extLst>
                <a:ext uri="{FF2B5EF4-FFF2-40B4-BE49-F238E27FC236}">
                  <a16:creationId xmlns:a16="http://schemas.microsoft.com/office/drawing/2014/main" id="{443C3F94-42E2-2482-1BBC-30E5378677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C21139-658D-E6C7-6998-BE85307216E0}"/>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4C2F76DB-F670-FAF1-661C-209339200E0B}"/>
              </a:ext>
            </a:extLst>
          </p:cNvPr>
          <p:cNvGrpSpPr/>
          <p:nvPr/>
        </p:nvGrpSpPr>
        <p:grpSpPr>
          <a:xfrm>
            <a:off x="2983264" y="97411"/>
            <a:ext cx="6225469" cy="2095198"/>
            <a:chOff x="3206105" y="153843"/>
            <a:chExt cx="6225469" cy="2095198"/>
          </a:xfrm>
        </p:grpSpPr>
        <p:sp>
          <p:nvSpPr>
            <p:cNvPr id="8" name="TextBox 7">
              <a:extLst>
                <a:ext uri="{FF2B5EF4-FFF2-40B4-BE49-F238E27FC236}">
                  <a16:creationId xmlns:a16="http://schemas.microsoft.com/office/drawing/2014/main" id="{DA82FADF-1423-2A93-4B3A-E9BC10089E8F}"/>
                </a:ext>
              </a:extLst>
            </p:cNvPr>
            <p:cNvSpPr txBox="1"/>
            <p:nvPr/>
          </p:nvSpPr>
          <p:spPr>
            <a:xfrm>
              <a:off x="3206105" y="1738263"/>
              <a:ext cx="6225469" cy="510778"/>
            </a:xfrm>
            <a:prstGeom prst="roundRect">
              <a:avLst/>
            </a:prstGeom>
            <a:solidFill>
              <a:srgbClr val="92D050"/>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59F33297-7C53-820C-A416-52182CAC850C}"/>
                </a:ext>
              </a:extLst>
            </p:cNvPr>
            <p:cNvGrpSpPr/>
            <p:nvPr/>
          </p:nvGrpSpPr>
          <p:grpSpPr>
            <a:xfrm>
              <a:off x="5208428" y="153843"/>
              <a:ext cx="2220823" cy="1755322"/>
              <a:chOff x="8111612" y="1250254"/>
              <a:chExt cx="3313394" cy="2618882"/>
            </a:xfrm>
            <a:noFill/>
          </p:grpSpPr>
          <p:sp>
            <p:nvSpPr>
              <p:cNvPr id="15" name="Rectangle 14">
                <a:extLst>
                  <a:ext uri="{FF2B5EF4-FFF2-40B4-BE49-F238E27FC236}">
                    <a16:creationId xmlns:a16="http://schemas.microsoft.com/office/drawing/2014/main" id="{B9B4AA76-9D98-E220-2426-79536939DF7A}"/>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latin typeface="Times New Roman" panose="02020603050405020304" pitchFamily="18" charset="0"/>
                  <a:cs typeface="Times New Roman" panose="02020603050405020304" pitchFamily="18" charset="0"/>
                </a:endParaRPr>
              </a:p>
            </p:txBody>
          </p:sp>
          <p:pic>
            <p:nvPicPr>
              <p:cNvPr id="16" name="Picture 2">
                <a:extLst>
                  <a:ext uri="{FF2B5EF4-FFF2-40B4-BE49-F238E27FC236}">
                    <a16:creationId xmlns:a16="http://schemas.microsoft.com/office/drawing/2014/main" id="{C90FAD95-A0FE-9862-4B78-7977FF231B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4681B15C-1EBF-8FEF-1192-90243A821F2A}"/>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sz="700" b="1">
                    <a:latin typeface="Times New Roman" panose="02020603050405020304" pitchFamily="18" charset="0"/>
                    <a:ea typeface="Open Sans" panose="020B0606030504020204" pitchFamily="34" charset="0"/>
                    <a:cs typeface="Times New Roman" panose="02020603050405020304" pitchFamily="18" charset="0"/>
                  </a:rPr>
                  <a:t>HOẠT ĐỘNG NHÓM</a:t>
                </a:r>
                <a:endParaRPr lang="vi-VN" sz="700" b="1">
                  <a:latin typeface="Times New Roman" panose="02020603050405020304" pitchFamily="18" charset="0"/>
                  <a:ea typeface="Open Sans" panose="020B0606030504020204" pitchFamily="34" charset="0"/>
                  <a:cs typeface="Times New Roman" panose="02020603050405020304" pitchFamily="18" charset="0"/>
                </a:endParaRPr>
              </a:p>
            </p:txBody>
          </p:sp>
        </p:grpSp>
      </p:grpSp>
      <p:grpSp>
        <p:nvGrpSpPr>
          <p:cNvPr id="23" name="Báo cáo hoạt động nhóm">
            <a:extLst>
              <a:ext uri="{FF2B5EF4-FFF2-40B4-BE49-F238E27FC236}">
                <a16:creationId xmlns:a16="http://schemas.microsoft.com/office/drawing/2014/main" id="{34CACAFB-85DD-F46A-83E0-FF30A03EDFCB}"/>
              </a:ext>
            </a:extLst>
          </p:cNvPr>
          <p:cNvGrpSpPr/>
          <p:nvPr/>
        </p:nvGrpSpPr>
        <p:grpSpPr>
          <a:xfrm>
            <a:off x="99533" y="2291477"/>
            <a:ext cx="11577223" cy="2724781"/>
            <a:chOff x="99533" y="2275709"/>
            <a:chExt cx="11577223" cy="2724781"/>
          </a:xfrm>
        </p:grpSpPr>
        <p:sp>
          <p:nvSpPr>
            <p:cNvPr id="21" name="Rectangle: Rounded Corners 20">
              <a:extLst>
                <a:ext uri="{FF2B5EF4-FFF2-40B4-BE49-F238E27FC236}">
                  <a16:creationId xmlns:a16="http://schemas.microsoft.com/office/drawing/2014/main" id="{3792B59B-597D-AC36-DB30-535C7C7CBF2B}"/>
                </a:ext>
              </a:extLst>
            </p:cNvPr>
            <p:cNvSpPr/>
            <p:nvPr/>
          </p:nvSpPr>
          <p:spPr>
            <a:xfrm>
              <a:off x="515241" y="2275709"/>
              <a:ext cx="11161515" cy="272478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FDF36FB-C8D4-4B54-897D-25DFCD6DCEE6}"/>
                </a:ext>
              </a:extLst>
            </p:cNvPr>
            <p:cNvSpPr txBox="1"/>
            <p:nvPr/>
          </p:nvSpPr>
          <p:spPr>
            <a:xfrm>
              <a:off x="1010923" y="2514715"/>
              <a:ext cx="10585860" cy="2246769"/>
            </a:xfrm>
            <a:prstGeom prst="rect">
              <a:avLst/>
            </a:prstGeom>
            <a:noFill/>
          </p:spPr>
          <p:txBody>
            <a:bodyPr wrap="square" rtlCol="0">
              <a:spAutoFit/>
            </a:bodyPr>
            <a:lstStyle/>
            <a:p>
              <a:r>
                <a:rPr lang="vi-VN" sz="2000">
                  <a:latin typeface="Times New Roman" panose="02020603050405020304" pitchFamily="18" charset="0"/>
                  <a:cs typeface="Times New Roman" panose="02020603050405020304" pitchFamily="18" charset="0"/>
                </a:rPr>
                <a:t>Những lợi ích của phần mềm mô phỏng</a:t>
              </a:r>
            </a:p>
            <a:p>
              <a:r>
                <a:rPr lang="vi-VN" sz="2000">
                  <a:latin typeface="Times New Roman" panose="02020603050405020304" pitchFamily="18" charset="0"/>
                  <a:cs typeface="Times New Roman" panose="02020603050405020304" pitchFamily="18" charset="0"/>
                </a:rPr>
                <a:t>+ Giúp người sử dụng làm quen, tìm hiểu, nghiên cứu hoạt động của một đối tượng, sự vật với chi phí thấp</a:t>
              </a:r>
            </a:p>
            <a:p>
              <a:r>
                <a:rPr lang="vi-VN" sz="2000">
                  <a:latin typeface="Times New Roman" panose="02020603050405020304" pitchFamily="18" charset="0"/>
                  <a:cs typeface="Times New Roman" panose="02020603050405020304" pitchFamily="18" charset="0"/>
                </a:rPr>
                <a:t>+ Giúp người sử dụng nghiên cứu những nội dung lý thuyết một cách trực quan, sinh động bằng cách tương tác với phần mềm</a:t>
              </a:r>
            </a:p>
            <a:p>
              <a:r>
                <a:rPr lang="vi-VN" sz="2000">
                  <a:latin typeface="Times New Roman" panose="02020603050405020304" pitchFamily="18" charset="0"/>
                  <a:cs typeface="Times New Roman" panose="02020603050405020304" pitchFamily="18" charset="0"/>
                </a:rPr>
                <a:t>+ Tạo ra nhiều tình huống để luyện tập hoặc nghiên cứu đối tượng một cách đầy đủ</a:t>
              </a:r>
            </a:p>
            <a:p>
              <a:r>
                <a:rPr lang="vi-VN" sz="2000">
                  <a:latin typeface="Times New Roman" panose="02020603050405020304" pitchFamily="18" charset="0"/>
                  <a:cs typeface="Times New Roman" panose="02020603050405020304" pitchFamily="18" charset="0"/>
                </a:rPr>
                <a:t>+ Hạn chế những tình huống có thể làm hỏng thiết bị hoặc gây nguy hiểm cho con người</a:t>
              </a:r>
            </a:p>
          </p:txBody>
        </p:sp>
        <p:pic>
          <p:nvPicPr>
            <p:cNvPr id="20" name="Picture 19">
              <a:extLst>
                <a:ext uri="{FF2B5EF4-FFF2-40B4-BE49-F238E27FC236}">
                  <a16:creationId xmlns:a16="http://schemas.microsoft.com/office/drawing/2014/main" id="{F256FEB6-A39B-B587-27FE-582E792CD09F}"/>
                </a:ext>
              </a:extLst>
            </p:cNvPr>
            <p:cNvPicPr>
              <a:picLocks noChangeAspect="1"/>
            </p:cNvPicPr>
            <p:nvPr/>
          </p:nvPicPr>
          <p:blipFill>
            <a:blip r:embed="rId11"/>
            <a:stretch>
              <a:fillRect/>
            </a:stretch>
          </p:blipFill>
          <p:spPr>
            <a:xfrm>
              <a:off x="99533" y="2275709"/>
              <a:ext cx="831417" cy="831417"/>
            </a:xfrm>
            <a:prstGeom prst="rect">
              <a:avLst/>
            </a:prstGeom>
          </p:spPr>
        </p:pic>
      </p:grpSp>
    </p:spTree>
    <p:extLst>
      <p:ext uri="{BB962C8B-B14F-4D97-AF65-F5344CB8AC3E}">
        <p14:creationId xmlns:p14="http://schemas.microsoft.com/office/powerpoint/2010/main" val="17956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 calcmode="lin" valueType="num">
                                      <p:cBhvr>
                                        <p:cTn id="22" dur="500"/>
                                        <p:tgtEl>
                                          <p:spTgt spid="7"/>
                                        </p:tgtEl>
                                        <p:attrNameLst>
                                          <p:attrName>style.rotation</p:attrName>
                                        </p:attrNameLst>
                                      </p:cBhvr>
                                      <p:tavLst>
                                        <p:tav tm="0">
                                          <p:val>
                                            <p:fltVal val="0"/>
                                          </p:val>
                                        </p:tav>
                                        <p:tav tm="100000">
                                          <p:val>
                                            <p:fltVal val="36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315015" fill="hold"/>
                                        <p:tgtEl>
                                          <p:spTgt spid="2"/>
                                        </p:tgtEl>
                                      </p:cBhvr>
                                    </p:cmd>
                                  </p:childTnLst>
                                </p:cTn>
                              </p:par>
                            </p:childTnLst>
                          </p:cTn>
                        </p:par>
                      </p:childTnLst>
                    </p:cTn>
                  </p:par>
                </p:childTnLst>
              </p:cTn>
              <p:nextCondLst>
                <p:cond evt="onClick" delay="0">
                  <p:tgtEl>
                    <p:spTgt spid="7"/>
                  </p:tgtEl>
                </p:cond>
              </p:nextCondLst>
            </p:seq>
            <p:video>
              <p:cMediaNode vol="80000" mute="1">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md type="call" cmd="stop">
                                      <p:cBhvr>
                                        <p:cTn id="35" dur="1">
                                          <p:stCondLst>
                                            <p:cond delay="499"/>
                                          </p:stCondLst>
                                        </p:cTn>
                                        <p:tgtEl>
                                          <p:spTgt spid="2"/>
                                        </p:tgtEl>
                                      </p:cBhvr>
                                    </p:cmd>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1030</TotalTime>
  <Words>1568</Words>
  <PresentationFormat>Widescreen</PresentationFormat>
  <Paragraphs>115</Paragraphs>
  <Slides>20</Slides>
  <Notes>10</Notes>
  <HiddenSlides>0</HiddenSlides>
  <MMClips>6</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20</vt:i4>
      </vt:variant>
    </vt:vector>
  </HeadingPairs>
  <TitlesOfParts>
    <vt:vector size="34" baseType="lpstr">
      <vt:lpstr>Aptos</vt:lpstr>
      <vt:lpstr>Arial</vt:lpstr>
      <vt:lpstr>Calibri</vt:lpstr>
      <vt:lpstr>Open Sans</vt:lpstr>
      <vt:lpstr>Tahoma</vt:lpstr>
      <vt:lpstr>Times New Roman</vt:lpstr>
      <vt:lpstr>UTM Avo</vt:lpstr>
      <vt:lpstr>DashVTI</vt:lpstr>
      <vt:lpstr>Office Theme</vt:lpstr>
      <vt:lpstr>1_Office Theme</vt:lpstr>
      <vt:lpstr>5_Office Theme</vt:lpstr>
      <vt:lpstr>13_Custom Design</vt:lpstr>
      <vt:lpstr>4_Default Design</vt:lpstr>
      <vt:lpstr>6_Default Design</vt:lpstr>
      <vt:lpstr>TIẾT 10.  BÀI 5: TÌM HIỂU  PHẦN MỀM MÔ PHỎNG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2024-08-29T02:21:37Z</dcterms:modified>
</cp:coreProperties>
</file>