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19"/>
  </p:notesMasterIdLst>
  <p:handoutMasterIdLst>
    <p:handoutMasterId r:id="rId20"/>
  </p:handoutMasterIdLst>
  <p:sldIdLst>
    <p:sldId id="3140" r:id="rId3"/>
    <p:sldId id="256" r:id="rId4"/>
    <p:sldId id="3366" r:id="rId5"/>
    <p:sldId id="3081" r:id="rId6"/>
    <p:sldId id="3357" r:id="rId7"/>
    <p:sldId id="3364" r:id="rId8"/>
    <p:sldId id="3367" r:id="rId9"/>
    <p:sldId id="3358" r:id="rId10"/>
    <p:sldId id="3359" r:id="rId11"/>
    <p:sldId id="3360" r:id="rId12"/>
    <p:sldId id="3368" r:id="rId13"/>
    <p:sldId id="3361" r:id="rId14"/>
    <p:sldId id="3362" r:id="rId15"/>
    <p:sldId id="3365" r:id="rId16"/>
    <p:sldId id="3083" r:id="rId17"/>
    <p:sldId id="3351" r:id="rId18"/>
  </p:sldIdLst>
  <p:sldSz cx="12192000" cy="6858000"/>
  <p:notesSz cx="6858000" cy="9144000"/>
  <p:embeddedFontLst>
    <p:embeddedFont>
      <p:font typeface="Bahnschrift Condensed" panose="020B0502040204020203" pitchFamily="34" charset="0"/>
      <p:regular r:id="rId21"/>
      <p:bold r:id="rId22"/>
    </p:embeddedFont>
    <p:embeddedFont>
      <p:font typeface="Segoe Print" panose="02000600000000000000" pitchFamily="2" charset="0"/>
      <p:regular r:id="rId23"/>
      <p:bold r:id="rId24"/>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DDEEB"/>
    <a:srgbClr val="CCFF99"/>
    <a:srgbClr val="FFCCFF"/>
    <a:srgbClr val="002060"/>
    <a:srgbClr val="D34CD6"/>
    <a:srgbClr val="35B6B4"/>
    <a:srgbClr val="FF6600"/>
    <a:srgbClr val="84ACB6"/>
    <a:srgbClr val="9C51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08" autoAdjust="0"/>
    <p:restoredTop sz="94660"/>
  </p:normalViewPr>
  <p:slideViewPr>
    <p:cSldViewPr snapToGrid="0">
      <p:cViewPr varScale="1">
        <p:scale>
          <a:sx n="60" d="100"/>
          <a:sy n="60" d="100"/>
        </p:scale>
        <p:origin x="740" y="44"/>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9/6/2024</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9/6/2024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6C2A9F-89A8-4552-8AB3-3D405AD5E44F}"/>
              </a:ext>
            </a:extLst>
          </p:cNvPr>
          <p:cNvSpPr txBox="1"/>
          <p:nvPr/>
        </p:nvSpPr>
        <p:spPr>
          <a:xfrm>
            <a:off x="5252463" y="7843804"/>
            <a:ext cx="4890890" cy="683457"/>
          </a:xfrm>
          <a:prstGeom prst="rect">
            <a:avLst/>
          </a:prstGeom>
          <a:noFill/>
        </p:spPr>
        <p:txBody>
          <a:bodyPr wrap="square">
            <a:spAutoFit/>
          </a:bodyPr>
          <a:lstStyle/>
          <a:p>
            <a:pPr marL="0" marR="0" lvl="0" indent="0" defTabSz="342900" rtl="0" eaLnBrk="1" fontAlgn="auto" latinLnBrk="0" hangingPunct="1">
              <a:lnSpc>
                <a:spcPct val="135000"/>
              </a:lnSpc>
              <a:spcBef>
                <a:spcPts val="0"/>
              </a:spcBef>
              <a:spcAft>
                <a:spcPts val="0"/>
              </a:spcAft>
              <a:buClrTx/>
              <a:buSzTx/>
              <a:buFontTx/>
              <a:buNone/>
              <a:tabLst/>
              <a:defRPr/>
            </a:pPr>
            <a:r>
              <a:rPr lang="en-US" sz="3200" b="1" dirty="0">
                <a:solidFill>
                  <a:schemeClr val="bg1"/>
                </a:solidFill>
                <a:latin typeface="UTM Avo" panose="02040603050506020204" pitchFamily="18" charset="0"/>
                <a:cs typeface="Times New Roman" panose="02020603050405020304" pitchFamily="18" charset="0"/>
              </a:rPr>
              <a:t>An      Minh    Khoa</a:t>
            </a:r>
            <a:endParaRPr kumimoji="0" lang="en-US" sz="3200" b="1" i="0" u="none" strike="noStrike" kern="1200" cap="none" spc="0" normalizeH="0" baseline="0" noProof="0" dirty="0">
              <a:ln>
                <a:noFill/>
              </a:ln>
              <a:solidFill>
                <a:schemeClr val="bg1"/>
              </a:solidFill>
              <a:effectLst/>
              <a:uLnTx/>
              <a:uFillTx/>
              <a:latin typeface="Arial"/>
            </a:endParaRPr>
          </a:p>
        </p:txBody>
      </p:sp>
      <p:pic>
        <p:nvPicPr>
          <p:cNvPr id="1030" name="Picture 6">
            <a:extLst>
              <a:ext uri="{FF2B5EF4-FFF2-40B4-BE49-F238E27FC236}">
                <a16:creationId xmlns:a16="http://schemas.microsoft.com/office/drawing/2014/main" id="{79F03015-3662-2DF1-920E-EDB9860A1D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6561" y="3453941"/>
            <a:ext cx="20383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59ADC65-ECDA-A489-46E1-7F1D256857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519" y="3534596"/>
            <a:ext cx="2190750" cy="28575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F79CF38-8D3B-4763-8951-D81751B06733}"/>
              </a:ext>
            </a:extLst>
          </p:cNvPr>
          <p:cNvSpPr txBox="1"/>
          <p:nvPr/>
        </p:nvSpPr>
        <p:spPr>
          <a:xfrm>
            <a:off x="871870" y="546559"/>
            <a:ext cx="10175357" cy="1569660"/>
          </a:xfrm>
          <a:prstGeom prst="rect">
            <a:avLst/>
          </a:prstGeom>
          <a:noFill/>
        </p:spPr>
        <p:txBody>
          <a:bodyPr wrap="square">
            <a:spAutoFit/>
          </a:bodyPr>
          <a:lstStyle/>
          <a:p>
            <a:pPr lvl="0" defTabSz="342900">
              <a:defRPr/>
            </a:pPr>
            <a:r>
              <a:rPr lang="vi-VN" sz="3200" dirty="0">
                <a:solidFill>
                  <a:srgbClr val="FF0000"/>
                </a:solidFill>
                <a:latin typeface="Times New Roman" panose="02020603050405020304" pitchFamily="18" charset="0"/>
                <a:cs typeface="Times New Roman" panose="02020603050405020304" pitchFamily="18" charset="0"/>
              </a:rPr>
              <a:t>Bộ xử lí là thành phần quan trọng của máy tính, thường được gọi là "bộ não" của máy tính. Nhưng liệu có phải chỉ máy tính mới có bộ xử lí không?</a:t>
            </a:r>
            <a:endParaRPr kumimoji="0" lang="en-US" sz="320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41DFD396-A1F7-4263-BB39-172F65FB4F14}"/>
              </a:ext>
            </a:extLst>
          </p:cNvPr>
          <p:cNvSpPr txBox="1"/>
          <p:nvPr/>
        </p:nvSpPr>
        <p:spPr>
          <a:xfrm>
            <a:off x="974652" y="1010854"/>
            <a:ext cx="10345478" cy="1569660"/>
          </a:xfrm>
          <a:prstGeom prst="rect">
            <a:avLst/>
          </a:prstGeom>
          <a:noFill/>
        </p:spPr>
        <p:txBody>
          <a:bodyPr wrap="square">
            <a:spAutoFit/>
          </a:bodyPr>
          <a:lstStyle/>
          <a:p>
            <a:pPr lvl="0" defTabSz="342900">
              <a:spcAft>
                <a:spcPts val="600"/>
              </a:spcAft>
              <a:defRPr/>
            </a:pPr>
            <a:r>
              <a:rPr lang="vi-VN" sz="3200" dirty="0">
                <a:solidFill>
                  <a:srgbClr val="0000FF"/>
                </a:solidFill>
                <a:latin typeface="Times New Roman" panose="02020603050405020304" pitchFamily="18" charset="0"/>
                <a:cs typeface="Times New Roman" panose="02020603050405020304" pitchFamily="18" charset="0"/>
              </a:rPr>
              <a:t>Bộ xử lí không chỉ xuất hiện trong máy tính để bàn hoặc máy tính xách tay mà nhiều thiết bị điện tử khác cũng cần bộ xử lí để hoạt động như ti vi kĩ thuật số hay rô bốt quét nhà,…</a:t>
            </a:r>
            <a:endParaRPr kumimoji="0" lang="en-US" sz="320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6E15109-513D-AABA-71CD-CBEF0D9F144D}"/>
              </a:ext>
            </a:extLst>
          </p:cNvPr>
          <p:cNvSpPr txBox="1"/>
          <p:nvPr/>
        </p:nvSpPr>
        <p:spPr>
          <a:xfrm>
            <a:off x="1829079" y="2457378"/>
            <a:ext cx="8260938" cy="1077218"/>
          </a:xfrm>
          <a:prstGeom prst="rect">
            <a:avLst/>
          </a:prstGeom>
          <a:noFill/>
        </p:spPr>
        <p:txBody>
          <a:bodyPr wrap="square">
            <a:spAutoFit/>
          </a:bodyPr>
          <a:lstStyle/>
          <a:p>
            <a:pPr lvl="0" defTabSz="342900">
              <a:spcAft>
                <a:spcPts val="600"/>
              </a:spcAft>
              <a:defRPr/>
            </a:pPr>
            <a:r>
              <a:rPr lang="vi-VN" sz="3200" dirty="0">
                <a:solidFill>
                  <a:srgbClr val="7030A0"/>
                </a:solidFill>
                <a:latin typeface="Times New Roman" panose="02020603050405020304" pitchFamily="18" charset="0"/>
                <a:cs typeface="Times New Roman" panose="02020603050405020304" pitchFamily="18" charset="0"/>
              </a:rPr>
              <a:t>Thế thì còn nhiều thiết bị nữa có gắn bộ xử lí ở xung quanh chúng ta.</a:t>
            </a:r>
            <a:endParaRPr kumimoji="0" lang="en-US" sz="3200"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691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32" fill="hold" grpId="0" nodeType="clickEffect">
                                  <p:stCondLst>
                                    <p:cond delay="0"/>
                                  </p:stCondLst>
                                  <p:childTnLst>
                                    <p:animEffect transition="out" filter="box(out)">
                                      <p:cBhvr>
                                        <p:cTn id="11" dur="2000"/>
                                        <p:tgtEl>
                                          <p:spTgt spid="10">
                                            <p:txEl>
                                              <p:pRg st="0" end="0"/>
                                            </p:txEl>
                                          </p:spTgt>
                                        </p:tgtEl>
                                      </p:cBhvr>
                                    </p:animEffect>
                                    <p:set>
                                      <p:cBhvr>
                                        <p:cTn id="12" dur="1" fill="hold">
                                          <p:stCondLst>
                                            <p:cond delay="1999"/>
                                          </p:stCondLst>
                                        </p:cTn>
                                        <p:tgtEl>
                                          <p:spTgt spid="10">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1" nodeType="clickEffect">
                                  <p:stCondLst>
                                    <p:cond delay="0"/>
                                  </p:stCondLst>
                                  <p:childTnLst>
                                    <p:anim calcmode="lin" valueType="num">
                                      <p:cBhvr additive="base">
                                        <p:cTn id="21" dur="500"/>
                                        <p:tgtEl>
                                          <p:spTgt spid="14"/>
                                        </p:tgtEl>
                                        <p:attrNameLst>
                                          <p:attrName>ppt_x</p:attrName>
                                        </p:attrNameLst>
                                      </p:cBhvr>
                                      <p:tavLst>
                                        <p:tav tm="0">
                                          <p:val>
                                            <p:strVal val="ppt_x"/>
                                          </p:val>
                                        </p:tav>
                                        <p:tav tm="100000">
                                          <p:val>
                                            <p:strVal val="ppt_x"/>
                                          </p:val>
                                        </p:tav>
                                      </p:tavLst>
                                    </p:anim>
                                    <p:anim calcmode="lin" valueType="num">
                                      <p:cBhvr additive="base">
                                        <p:cTn id="22" dur="500"/>
                                        <p:tgtEl>
                                          <p:spTgt spid="14"/>
                                        </p:tgtEl>
                                        <p:attrNameLst>
                                          <p:attrName>ppt_y</p:attrName>
                                        </p:attrNameLst>
                                      </p:cBhvr>
                                      <p:tavLst>
                                        <p:tav tm="0">
                                          <p:val>
                                            <p:strVal val="ppt_y"/>
                                          </p:val>
                                        </p:tav>
                                        <p:tav tm="100000">
                                          <p:val>
                                            <p:strVal val="1+ppt_h/2"/>
                                          </p:val>
                                        </p:tav>
                                      </p:tavLst>
                                    </p:anim>
                                    <p:set>
                                      <p:cBhvr>
                                        <p:cTn id="23" dur="1" fill="hold">
                                          <p:stCondLst>
                                            <p:cond delay="499"/>
                                          </p:stCondLst>
                                        </p:cTn>
                                        <p:tgtEl>
                                          <p:spTgt spid="1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14" grpId="0"/>
      <p:bldP spid="14" grpId="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440911" y="1096902"/>
            <a:ext cx="8856910" cy="259078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339455" y="933625"/>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231137" y="1446350"/>
            <a:ext cx="9129910" cy="2308324"/>
          </a:xfrm>
          <a:prstGeom prst="rect">
            <a:avLst/>
          </a:prstGeom>
          <a:noFill/>
        </p:spPr>
        <p:txBody>
          <a:bodyPr wrap="square" rtlCol="0">
            <a:spAutoFit/>
          </a:bodyPr>
          <a:lstStyle/>
          <a:p>
            <a:pPr algn="ctr"/>
            <a:r>
              <a:rPr lang="en-US" sz="4800" dirty="0">
                <a:solidFill>
                  <a:schemeClr val="accent3">
                    <a:lumMod val="50000"/>
                  </a:schemeClr>
                </a:solidFill>
                <a:latin typeface="+mj-lt"/>
              </a:rPr>
              <a:t>3. TÁC ĐỘNG CỦA CÔNG NGHỆ THÔNG TIN LÊN GIÁO DỤC </a:t>
            </a:r>
          </a:p>
          <a:p>
            <a:pPr algn="ctr"/>
            <a:r>
              <a:rPr lang="en-US" sz="4800" dirty="0">
                <a:solidFill>
                  <a:schemeClr val="accent3">
                    <a:lumMod val="50000"/>
                  </a:schemeClr>
                </a:solidFill>
                <a:latin typeface="+mj-lt"/>
              </a:rPr>
              <a:t>VÀ XÃ HỘI</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4418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28"/>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3"/>
                                        </p:tgtEl>
                                      </p:cBhvr>
                                      <p:by x="150000" y="150000"/>
                                    </p:animScale>
                                  </p:childTnLst>
                                </p:cTn>
                              </p:par>
                              <p:par>
                                <p:cTn id="11" presetID="6" presetClass="emph" presetSubtype="0" repeatCount="indefinite" fill="hold" grpId="0" nodeType="withEffect">
                                  <p:stCondLst>
                                    <p:cond delay="0"/>
                                  </p:stCondLst>
                                  <p:childTnLst>
                                    <p:animScale>
                                      <p:cBhvr>
                                        <p:cTn id="12" dur="1000" fill="hold"/>
                                        <p:tgtEl>
                                          <p:spTgt spid="27"/>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2"/>
                                        </p:tgtEl>
                                      </p:cBhvr>
                                      <p:by x="150000" y="150000"/>
                                    </p:animScale>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E574B5-465B-75F2-839B-B3EC5B8C3700}"/>
              </a:ext>
            </a:extLst>
          </p:cNvPr>
          <p:cNvSpPr txBox="1"/>
          <p:nvPr/>
        </p:nvSpPr>
        <p:spPr>
          <a:xfrm>
            <a:off x="850605" y="586193"/>
            <a:ext cx="10239153" cy="1077218"/>
          </a:xfrm>
          <a:prstGeom prst="rect">
            <a:avLst/>
          </a:prstGeom>
          <a:noFill/>
        </p:spPr>
        <p:txBody>
          <a:bodyPr wrap="square">
            <a:spAutoFit/>
          </a:bodyPr>
          <a:lstStyle/>
          <a:p>
            <a:r>
              <a:rPr lang="en-US" sz="3200" dirty="0">
                <a:solidFill>
                  <a:srgbClr val="FF0000"/>
                </a:solidFill>
                <a:latin typeface="+mj-lt"/>
              </a:rPr>
              <a:t>3. TÁC ĐỘNG CỦA CÔNG NGHỆ THÔNG TIN LÊN GIÁO DỤC </a:t>
            </a:r>
          </a:p>
          <a:p>
            <a:r>
              <a:rPr lang="en-US" sz="3200" dirty="0">
                <a:solidFill>
                  <a:srgbClr val="FF0000"/>
                </a:solidFill>
                <a:latin typeface="+mj-lt"/>
              </a:rPr>
              <a:t>VÀ XÃ HỘI</a:t>
            </a:r>
          </a:p>
        </p:txBody>
      </p:sp>
    </p:spTree>
    <p:extLst>
      <p:ext uri="{BB962C8B-B14F-4D97-AF65-F5344CB8AC3E}">
        <p14:creationId xmlns:p14="http://schemas.microsoft.com/office/powerpoint/2010/main" val="718554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375995"/>
            <a:ext cx="10649995" cy="1307537"/>
            <a:chOff x="1117200" y="3528268"/>
            <a:chExt cx="10337399" cy="206514"/>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206514"/>
              <a:chOff x="1493120" y="3891280"/>
              <a:chExt cx="10337399" cy="206514"/>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206514"/>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102718"/>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49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UTM Avo" panose="02040603050506020204" pitchFamily="18" charset="0"/>
                    <a:cs typeface="Times New Roman" panose="02020603050405020304" pitchFamily="18" charset="0"/>
                  </a:rPr>
                  <a:t>Hoạt</a:t>
                </a:r>
                <a:r>
                  <a:rPr kumimoji="0" lang="en-US" sz="2400" b="1" i="0" u="none" strike="noStrike" kern="1200" cap="none" spc="0" normalizeH="0" baseline="0" noProof="0" dirty="0">
                    <a:ln>
                      <a:noFill/>
                    </a:ln>
                    <a:solidFill>
                      <a:srgbClr val="FF0000"/>
                    </a:solidFill>
                    <a:effectLst/>
                    <a:uLnTx/>
                    <a:uFillTx/>
                    <a:latin typeface="UTM Avo" panose="020406030505060202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UTM Avo" panose="02040603050506020204" pitchFamily="18" charset="0"/>
                    <a:cs typeface="Times New Roman" panose="02020603050405020304" pitchFamily="18" charset="0"/>
                  </a:rPr>
                  <a:t>động</a:t>
                </a:r>
                <a:r>
                  <a:rPr kumimoji="0" lang="en-US" sz="2400" b="1" i="0" u="none" strike="noStrike" kern="1200" cap="none" spc="0" normalizeH="0" baseline="0" noProof="0" dirty="0">
                    <a:ln>
                      <a:noFill/>
                    </a:ln>
                    <a:solidFill>
                      <a:srgbClr val="FF0000"/>
                    </a:solidFill>
                    <a:effectLst/>
                    <a:uLnTx/>
                    <a:uFillTx/>
                    <a:latin typeface="UTM Avo" panose="02040603050506020204" pitchFamily="18" charset="0"/>
                    <a:cs typeface="Times New Roman" panose="02020603050405020304" pitchFamily="18" charset="0"/>
                  </a:rPr>
                  <a:t> </a:t>
                </a:r>
                <a:r>
                  <a:rPr kumimoji="0" lang="vi-VN" sz="2400" b="1" i="0" u="none" strike="noStrike" kern="1200" cap="none" spc="0" normalizeH="0" baseline="0" noProof="0" dirty="0">
                    <a:ln>
                      <a:noFill/>
                    </a:ln>
                    <a:solidFill>
                      <a:srgbClr val="FF0000"/>
                    </a:solidFill>
                    <a:effectLst/>
                    <a:uLnTx/>
                    <a:uFillTx/>
                    <a:latin typeface="UTM Avo" panose="02040603050506020204" pitchFamily="18" charset="0"/>
                    <a:cs typeface="Times New Roman" panose="02020603050405020304" pitchFamily="18" charset="0"/>
                  </a:rPr>
                  <a:t>3</a:t>
                </a: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94032"/>
            </a:xfrm>
            <a:prstGeom prst="rect">
              <a:avLst/>
            </a:prstGeom>
          </p:spPr>
          <p:txBody>
            <a:bodyPr wrap="square">
              <a:spAutoFit/>
            </a:bodyPr>
            <a:lstStyle/>
            <a:p>
              <a:pPr lvl="0" defTabSz="342900">
                <a:lnSpc>
                  <a:spcPct val="135000"/>
                </a:lnSpc>
                <a:defRPr/>
              </a:pPr>
              <a:r>
                <a:rPr lang="en-US" sz="3200" b="1" dirty="0" err="1">
                  <a:solidFill>
                    <a:srgbClr val="002060"/>
                  </a:solidFill>
                  <a:latin typeface="Times New Roman" panose="02020603050405020304" pitchFamily="18" charset="0"/>
                  <a:cs typeface="Times New Roman" panose="02020603050405020304" pitchFamily="18" charset="0"/>
                </a:rPr>
                <a:t>Tác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động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công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nghệ</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thông</a:t>
              </a:r>
              <a:r>
                <a:rPr lang="en-US" sz="3200" b="1" dirty="0">
                  <a:solidFill>
                    <a:srgbClr val="002060"/>
                  </a:solidFill>
                  <a:latin typeface="Times New Roman" panose="02020603050405020304" pitchFamily="18" charset="0"/>
                  <a:cs typeface="Times New Roman" panose="02020603050405020304" pitchFamily="18" charset="0"/>
                </a:rPr>
                <a:t> tin</a:t>
              </a:r>
              <a:endParaRPr kumimoji="0" lang="vi-VN"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pSp>
      <p:sp>
        <p:nvSpPr>
          <p:cNvPr id="11" name="TextBox 10">
            <a:extLst>
              <a:ext uri="{FF2B5EF4-FFF2-40B4-BE49-F238E27FC236}">
                <a16:creationId xmlns:a16="http://schemas.microsoft.com/office/drawing/2014/main" id="{76887FB1-6F81-4396-99C6-B4F98D43B38C}"/>
              </a:ext>
            </a:extLst>
          </p:cNvPr>
          <p:cNvSpPr txBox="1"/>
          <p:nvPr/>
        </p:nvSpPr>
        <p:spPr>
          <a:xfrm>
            <a:off x="614114" y="2002816"/>
            <a:ext cx="10590272" cy="1654748"/>
          </a:xfrm>
          <a:prstGeom prst="rect">
            <a:avLst/>
          </a:prstGeom>
          <a:noFill/>
        </p:spPr>
        <p:txBody>
          <a:bodyPr wrap="square">
            <a:spAutoFit/>
          </a:bodyPr>
          <a:lstStyle/>
          <a:p>
            <a:pPr>
              <a:lnSpc>
                <a:spcPct val="150000"/>
              </a:lnSpc>
            </a:pPr>
            <a:r>
              <a:rPr lang="vi-VN" sz="3600" dirty="0">
                <a:solidFill>
                  <a:srgbClr val="231F20"/>
                </a:solidFill>
                <a:effectLst/>
                <a:latin typeface="Times New Roman" panose="02020603050405020304" pitchFamily="18" charset="0"/>
                <a:cs typeface="Times New Roman" panose="02020603050405020304" pitchFamily="18" charset="0"/>
              </a:rPr>
              <a:t>Em hãy kể một số ví dụ cho thấy tác động của công nghệ thông tin lên giáo dục và xã hội.</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91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C145185-A790-AF2A-EFB8-E900471ECCFA}"/>
              </a:ext>
            </a:extLst>
          </p:cNvPr>
          <p:cNvGrpSpPr/>
          <p:nvPr/>
        </p:nvGrpSpPr>
        <p:grpSpPr>
          <a:xfrm>
            <a:off x="564775" y="376517"/>
            <a:ext cx="10353048" cy="4822804"/>
            <a:chOff x="644595" y="3541992"/>
            <a:chExt cx="10829763" cy="4417245"/>
          </a:xfrm>
        </p:grpSpPr>
        <p:grpSp>
          <p:nvGrpSpPr>
            <p:cNvPr id="3" name="Group 2">
              <a:extLst>
                <a:ext uri="{FF2B5EF4-FFF2-40B4-BE49-F238E27FC236}">
                  <a16:creationId xmlns:a16="http://schemas.microsoft.com/office/drawing/2014/main" id="{FCBAAFB8-8A3B-41FB-6B12-7EDE8F55BA0A}"/>
                </a:ext>
              </a:extLst>
            </p:cNvPr>
            <p:cNvGrpSpPr/>
            <p:nvPr/>
          </p:nvGrpSpPr>
          <p:grpSpPr>
            <a:xfrm>
              <a:off x="644595" y="3541992"/>
              <a:ext cx="10829763" cy="4417245"/>
              <a:chOff x="643279" y="3593946"/>
              <a:chExt cx="10676033" cy="4417245"/>
            </a:xfrm>
          </p:grpSpPr>
          <p:sp>
            <p:nvSpPr>
              <p:cNvPr id="6" name="Rectangle: Rounded Corners 5">
                <a:extLst>
                  <a:ext uri="{FF2B5EF4-FFF2-40B4-BE49-F238E27FC236}">
                    <a16:creationId xmlns:a16="http://schemas.microsoft.com/office/drawing/2014/main" id="{E994A631-C951-3EA2-D0AE-A3F9A6ED38BE}"/>
                  </a:ext>
                </a:extLst>
              </p:cNvPr>
              <p:cNvSpPr/>
              <p:nvPr/>
            </p:nvSpPr>
            <p:spPr>
              <a:xfrm>
                <a:off x="1181533" y="4222268"/>
                <a:ext cx="10137779" cy="3788923"/>
              </a:xfrm>
              <a:prstGeom prst="roundRect">
                <a:avLst/>
              </a:prstGeom>
              <a:solidFill>
                <a:srgbClr val="FDD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0F6419D-5555-7168-2F0B-06DD9BB69B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3279" y="3593946"/>
                <a:ext cx="626202" cy="1246761"/>
              </a:xfrm>
              <a:prstGeom prst="rect">
                <a:avLst/>
              </a:prstGeom>
            </p:spPr>
          </p:pic>
        </p:grpSp>
        <p:sp>
          <p:nvSpPr>
            <p:cNvPr id="4" name="Rectangle 3">
              <a:extLst>
                <a:ext uri="{FF2B5EF4-FFF2-40B4-BE49-F238E27FC236}">
                  <a16:creationId xmlns:a16="http://schemas.microsoft.com/office/drawing/2014/main" id="{3482E148-206C-6D22-76ED-104D45679FF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9D8C02D7-DA5A-1C3A-6C4F-CFC497394651}"/>
                </a:ext>
              </a:extLst>
            </p:cNvPr>
            <p:cNvSpPr/>
            <p:nvPr/>
          </p:nvSpPr>
          <p:spPr>
            <a:xfrm>
              <a:off x="1456967" y="4195607"/>
              <a:ext cx="9889795" cy="3386264"/>
            </a:xfrm>
            <a:prstGeom prst="rect">
              <a:avLst/>
            </a:prstGeom>
          </p:spPr>
          <p:txBody>
            <a:bodyPr wrap="square">
              <a:spAutoFit/>
            </a:bodyPr>
            <a:lstStyle/>
            <a:p>
              <a:pPr algn="just" defTabSz="342900">
                <a:lnSpc>
                  <a:spcPct val="150000"/>
                </a:lnSpc>
              </a:pPr>
              <a:r>
                <a:rPr lang="vi-VN" sz="3200" dirty="0">
                  <a:latin typeface="Times New Roman" panose="02020603050405020304" pitchFamily="18" charset="0"/>
                  <a:cs typeface="Times New Roman" panose="02020603050405020304" pitchFamily="18" charset="0"/>
                </a:rPr>
                <a:t>• Công nghệ thông tin có tác động mạnh mẽ, đem lại những thay đổi tích cực trong xã hội, trong đó có giáo dục. </a:t>
              </a:r>
            </a:p>
            <a:p>
              <a:pPr algn="just" defTabSz="342900">
                <a:lnSpc>
                  <a:spcPct val="150000"/>
                </a:lnSpc>
              </a:pPr>
              <a:r>
                <a:rPr lang="vi-VN" sz="3200" dirty="0">
                  <a:latin typeface="Times New Roman" panose="02020603050405020304" pitchFamily="18" charset="0"/>
                  <a:cs typeface="Times New Roman" panose="02020603050405020304" pitchFamily="18" charset="0"/>
                </a:rPr>
                <a:t>• Cần sử dụng công nghệ thông tin đúng cách để tránh những tác động tiêu cực đến cuộc sống.</a:t>
              </a:r>
            </a:p>
          </p:txBody>
        </p:sp>
      </p:grpSp>
    </p:spTree>
    <p:extLst>
      <p:ext uri="{BB962C8B-B14F-4D97-AF65-F5344CB8AC3E}">
        <p14:creationId xmlns:p14="http://schemas.microsoft.com/office/powerpoint/2010/main" val="103756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D454007-0B38-1361-0BA8-0EF3B6AE7BC1}"/>
              </a:ext>
            </a:extLst>
          </p:cNvPr>
          <p:cNvGrpSpPr/>
          <p:nvPr/>
        </p:nvGrpSpPr>
        <p:grpSpPr>
          <a:xfrm>
            <a:off x="562578" y="735570"/>
            <a:ext cx="10497483" cy="4389323"/>
            <a:chOff x="606202" y="-725869"/>
            <a:chExt cx="10497483" cy="5382283"/>
          </a:xfrm>
        </p:grpSpPr>
        <p:grpSp>
          <p:nvGrpSpPr>
            <p:cNvPr id="9" name="Group 8">
              <a:extLst>
                <a:ext uri="{FF2B5EF4-FFF2-40B4-BE49-F238E27FC236}">
                  <a16:creationId xmlns:a16="http://schemas.microsoft.com/office/drawing/2014/main" id="{4A672A2D-4DCA-0A35-273D-695FB79F32E1}"/>
                </a:ext>
              </a:extLst>
            </p:cNvPr>
            <p:cNvGrpSpPr/>
            <p:nvPr/>
          </p:nvGrpSpPr>
          <p:grpSpPr>
            <a:xfrm>
              <a:off x="1040301" y="-513508"/>
              <a:ext cx="10063384" cy="5169922"/>
              <a:chOff x="1048933" y="3312731"/>
              <a:chExt cx="10063384" cy="5169922"/>
            </a:xfrm>
          </p:grpSpPr>
          <p:sp>
            <p:nvSpPr>
              <p:cNvPr id="11" name="Rectangle: Rounded Corners 10">
                <a:extLst>
                  <a:ext uri="{FF2B5EF4-FFF2-40B4-BE49-F238E27FC236}">
                    <a16:creationId xmlns:a16="http://schemas.microsoft.com/office/drawing/2014/main" id="{323D7814-39A0-61DE-7345-B1E714ED3D73}"/>
                  </a:ext>
                </a:extLst>
              </p:cNvPr>
              <p:cNvSpPr/>
              <p:nvPr/>
            </p:nvSpPr>
            <p:spPr>
              <a:xfrm>
                <a:off x="1048933" y="3312731"/>
                <a:ext cx="9900933" cy="5169922"/>
              </a:xfrm>
              <a:prstGeom prst="roundRect">
                <a:avLst>
                  <a:gd name="adj" fmla="val 1173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FE1C3D1-C215-1509-C301-6313D837BF7E}"/>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FD1F3D20-CBF3-D23C-4137-A76C6C6D534D}"/>
                  </a:ext>
                </a:extLst>
              </p:cNvPr>
              <p:cNvSpPr/>
              <p:nvPr/>
            </p:nvSpPr>
            <p:spPr>
              <a:xfrm>
                <a:off x="1433034" y="3312731"/>
                <a:ext cx="9598058" cy="4746385"/>
              </a:xfrm>
              <a:prstGeom prst="rect">
                <a:avLst/>
              </a:prstGeom>
            </p:spPr>
            <p:txBody>
              <a:bodyPr wrap="square">
                <a:spAutoFit/>
              </a:bodyPr>
              <a:lstStyle/>
              <a:p>
                <a:r>
                  <a:rPr lang="vi-VN" sz="3600" dirty="0">
                    <a:solidFill>
                      <a:srgbClr val="FF0000"/>
                    </a:solidFill>
                    <a:effectLst/>
                    <a:latin typeface="Times New Roman" panose="02020603050405020304" pitchFamily="18" charset="0"/>
                    <a:cs typeface="Times New Roman" panose="02020603050405020304" pitchFamily="18" charset="0"/>
                  </a:rPr>
                  <a:t>Em hãy: </a:t>
                </a:r>
                <a:endParaRPr lang="vi-VN" sz="3600" dirty="0">
                  <a:solidFill>
                    <a:srgbClr val="FF0000"/>
                  </a:solidFill>
                  <a:latin typeface="Times New Roman" panose="02020603050405020304" pitchFamily="18" charset="0"/>
                  <a:cs typeface="Times New Roman" panose="02020603050405020304" pitchFamily="18" charset="0"/>
                </a:endParaRPr>
              </a:p>
              <a:p>
                <a:pPr>
                  <a:lnSpc>
                    <a:spcPct val="150000"/>
                  </a:lnSpc>
                </a:pPr>
                <a:r>
                  <a:rPr lang="vi-VN" sz="3600" dirty="0">
                    <a:solidFill>
                      <a:srgbClr val="231F20"/>
                    </a:solidFill>
                    <a:effectLst/>
                    <a:latin typeface="Times New Roman" panose="02020603050405020304" pitchFamily="18" charset="0"/>
                    <a:cs typeface="Times New Roman" panose="02020603050405020304" pitchFamily="18" charset="0"/>
                  </a:rPr>
                  <a:t>a) Kể về một ứng dụng của công nghệ thông tin mà em thường xuyên sử dụng. </a:t>
                </a:r>
                <a:endParaRPr lang="vi-VN" sz="3600" dirty="0">
                  <a:latin typeface="Times New Roman" panose="02020603050405020304" pitchFamily="18" charset="0"/>
                  <a:cs typeface="Times New Roman" panose="02020603050405020304" pitchFamily="18" charset="0"/>
                </a:endParaRPr>
              </a:p>
              <a:p>
                <a:pPr>
                  <a:lnSpc>
                    <a:spcPct val="150000"/>
                  </a:lnSpc>
                </a:pPr>
                <a:r>
                  <a:rPr lang="vi-VN" sz="3600" dirty="0">
                    <a:solidFill>
                      <a:srgbClr val="231F20"/>
                    </a:solidFill>
                    <a:effectLst/>
                    <a:latin typeface="Times New Roman" panose="02020603050405020304" pitchFamily="18" charset="0"/>
                    <a:cs typeface="Times New Roman" panose="02020603050405020304" pitchFamily="18" charset="0"/>
                  </a:rPr>
                  <a:t>b) Nêu những tác động tích cực của ứng dụng đó và cách em sử dụng nó hằng ngày.</a:t>
                </a:r>
                <a:endParaRPr lang="vi-VN" sz="3600" dirty="0">
                  <a:latin typeface="Times New Roman" panose="02020603050405020304" pitchFamily="18" charset="0"/>
                  <a:cs typeface="Times New Roman" panose="02020603050405020304" pitchFamily="18" charset="0"/>
                </a:endParaRPr>
              </a:p>
            </p:txBody>
          </p:sp>
        </p:grpSp>
        <p:pic>
          <p:nvPicPr>
            <p:cNvPr id="10" name="Picture 9">
              <a:extLst>
                <a:ext uri="{FF2B5EF4-FFF2-40B4-BE49-F238E27FC236}">
                  <a16:creationId xmlns:a16="http://schemas.microsoft.com/office/drawing/2014/main" id="{919501C9-2900-7114-8DAF-6FCF23586D6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6202" y="-725869"/>
              <a:ext cx="750621" cy="856255"/>
            </a:xfrm>
            <a:prstGeom prst="rect">
              <a:avLst/>
            </a:prstGeom>
          </p:spPr>
        </p:pic>
      </p:grpSp>
    </p:spTree>
    <p:extLst>
      <p:ext uri="{BB962C8B-B14F-4D97-AF65-F5344CB8AC3E}">
        <p14:creationId xmlns:p14="http://schemas.microsoft.com/office/powerpoint/2010/main" val="2206749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853440" y="1433716"/>
            <a:ext cx="10262349" cy="4435830"/>
          </a:xfrm>
          <a:prstGeom prst="rect">
            <a:avLst/>
          </a:prstGeom>
        </p:spPr>
        <p:txBody>
          <a:bodyPr wrap="square">
            <a:spAutoFit/>
          </a:bodyPr>
          <a:lstStyle/>
          <a:p>
            <a:pPr defTabSz="342900">
              <a:lnSpc>
                <a:spcPct val="150000"/>
              </a:lnSpc>
            </a:pPr>
            <a:r>
              <a:rPr lang="vi-VN" sz="3200" dirty="0">
                <a:solidFill>
                  <a:schemeClr val="accent6">
                    <a:lumMod val="50000"/>
                  </a:schemeClr>
                </a:solidFill>
                <a:latin typeface="Times New Roman" panose="02020603050405020304" pitchFamily="18" charset="0"/>
                <a:cs typeface="Times New Roman" panose="02020603050405020304" pitchFamily="18" charset="0"/>
              </a:rPr>
              <a:t>1. Hãy tưởng tượng, các hoạt động xung quanh em sẽ thay đổi như thế nào khi một ngày các bộ xử lí biến mất, các thiết bị được gắn bộ xử lí không hoạt động nữa? </a:t>
            </a:r>
          </a:p>
          <a:p>
            <a:pPr defTabSz="342900">
              <a:lnSpc>
                <a:spcPct val="150000"/>
              </a:lnSpc>
            </a:pPr>
            <a:r>
              <a:rPr lang="vi-VN" sz="3200" dirty="0">
                <a:solidFill>
                  <a:schemeClr val="accent6">
                    <a:lumMod val="50000"/>
                  </a:schemeClr>
                </a:solidFill>
                <a:latin typeface="Times New Roman" panose="02020603050405020304" pitchFamily="18" charset="0"/>
                <a:cs typeface="Times New Roman" panose="02020603050405020304" pitchFamily="18" charset="0"/>
              </a:rPr>
              <a:t>2. Em hãy kể một ví dụ về kiến thức, kĩ năng hoặc nội dung thú vị, có nhiều ý nghĩa mà em học được từ nguồn thông tin trên Internet.</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914400" y="1294602"/>
            <a:ext cx="10264587" cy="2958502"/>
          </a:xfrm>
          <a:prstGeom prst="rect">
            <a:avLst/>
          </a:prstGeom>
        </p:spPr>
        <p:txBody>
          <a:bodyPr wrap="square">
            <a:spAutoFit/>
          </a:bodyPr>
          <a:lstStyle/>
          <a:p>
            <a:pPr algn="just" defTabSz="342900">
              <a:lnSpc>
                <a:spcPct val="150000"/>
              </a:lnSpc>
            </a:pPr>
            <a:r>
              <a:rPr lang="vi-VN" sz="3200" dirty="0">
                <a:solidFill>
                  <a:srgbClr val="FF0000"/>
                </a:solidFill>
                <a:latin typeface="Times New Roman" panose="02020603050405020304" pitchFamily="18" charset="0"/>
                <a:cs typeface="Times New Roman" panose="02020603050405020304" pitchFamily="18" charset="0"/>
              </a:rPr>
              <a:t>Em hãy tìm hiểu và trả lời các câu hỏi sau: </a:t>
            </a:r>
          </a:p>
          <a:p>
            <a:pPr algn="just" defTabSz="342900">
              <a:lnSpc>
                <a:spcPct val="150000"/>
              </a:lnSpc>
            </a:pPr>
            <a:r>
              <a:rPr lang="vi-VN" sz="3200" dirty="0">
                <a:solidFill>
                  <a:schemeClr val="accent6">
                    <a:lumMod val="50000"/>
                  </a:schemeClr>
                </a:solidFill>
                <a:latin typeface="Times New Roman" panose="02020603050405020304" pitchFamily="18" charset="0"/>
                <a:cs typeface="Times New Roman" panose="02020603050405020304" pitchFamily="18" charset="0"/>
              </a:rPr>
              <a:t>a) Đồng hồ thông minh có những chức năng nào khác với đồng hồ thông thường? </a:t>
            </a:r>
          </a:p>
          <a:p>
            <a:pPr algn="just" defTabSz="342900">
              <a:lnSpc>
                <a:spcPct val="150000"/>
              </a:lnSpc>
            </a:pPr>
            <a:r>
              <a:rPr lang="vi-VN" sz="3200" dirty="0">
                <a:solidFill>
                  <a:schemeClr val="accent6">
                    <a:lumMod val="50000"/>
                  </a:schemeClr>
                </a:solidFill>
                <a:latin typeface="Times New Roman" panose="02020603050405020304" pitchFamily="18" charset="0"/>
                <a:cs typeface="Times New Roman" panose="02020603050405020304" pitchFamily="18" charset="0"/>
              </a:rPr>
              <a:t>b) Tại sao đồng hồ thông minh cần có bộ xử lí?</a:t>
            </a:r>
          </a:p>
        </p:txBody>
      </p:sp>
      <p:pic>
        <p:nvPicPr>
          <p:cNvPr id="7" name="Picture 6">
            <a:extLst>
              <a:ext uri="{FF2B5EF4-FFF2-40B4-BE49-F238E27FC236}">
                <a16:creationId xmlns:a16="http://schemas.microsoft.com/office/drawing/2014/main" id="{7317F69E-6480-40C9-AFE9-5DC829F79D57}"/>
              </a:ext>
            </a:extLst>
          </p:cNvPr>
          <p:cNvPicPr>
            <a:picLocks noChangeAspect="1"/>
          </p:cNvPicPr>
          <p:nvPr/>
        </p:nvPicPr>
        <p:blipFill rotWithShape="1">
          <a:blip r:embed="rId2"/>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id="{F3E5ABCC-06EA-4E30-80AE-696192411721}"/>
              </a:ext>
            </a:extLst>
          </p:cNvPr>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dirty="0">
                <a:solidFill>
                  <a:schemeClr val="accent6">
                    <a:lumMod val="50000"/>
                  </a:schemeClr>
                </a:solidFill>
                <a:latin typeface="UTM Avo" panose="02040603050506020204" pitchFamily="18" charset="0"/>
                <a:cs typeface="Times New Roman" panose="02020603050405020304" pitchFamily="18" charset="0"/>
              </a:rPr>
              <a:t>VẬN DỤNG</a:t>
            </a:r>
            <a:endParaRPr lang="vi-VN" sz="3200" dirty="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9160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5">
                      <a:lumMod val="75000"/>
                    </a:schemeClr>
                  </a:solidFill>
                  <a:latin typeface="+mj-lt"/>
                </a:rPr>
                <a:t>CH</a:t>
              </a:r>
              <a:r>
                <a:rPr lang="en-US" sz="3200" dirty="0">
                  <a:solidFill>
                    <a:schemeClr val="accent5">
                      <a:lumMod val="75000"/>
                    </a:schemeClr>
                  </a:solidFill>
                  <a:latin typeface="+mj-lt"/>
                </a:rPr>
                <a:t>Ủ</a:t>
              </a:r>
              <a:r>
                <a:rPr lang="vi-VN" sz="3200" dirty="0">
                  <a:solidFill>
                    <a:schemeClr val="accent5">
                      <a:lumMod val="75000"/>
                    </a:schemeClr>
                  </a:solidFill>
                  <a:latin typeface="+mj-lt"/>
                </a:rPr>
                <a:t> ĐỀ 1</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313859" y="259774"/>
            <a:ext cx="7422324" cy="523220"/>
          </a:xfrm>
          <a:prstGeom prst="rect">
            <a:avLst/>
          </a:prstGeom>
          <a:noFill/>
        </p:spPr>
        <p:txBody>
          <a:bodyPr wrap="square" rtlCol="0">
            <a:spAutoFit/>
          </a:bodyPr>
          <a:lstStyle/>
          <a:p>
            <a:pPr algn="ctr"/>
            <a:r>
              <a:rPr lang="en-US" sz="2800" dirty="0">
                <a:solidFill>
                  <a:schemeClr val="accent5">
                    <a:lumMod val="75000"/>
                  </a:schemeClr>
                </a:solidFill>
                <a:latin typeface="+mj-lt"/>
              </a:rPr>
              <a:t>MÁY TÍNH VÀ CỘNG ĐỒNG</a:t>
            </a:r>
          </a:p>
        </p:txBody>
      </p:sp>
      <p:sp>
        <p:nvSpPr>
          <p:cNvPr id="8" name="TextBox 7">
            <a:extLst>
              <a:ext uri="{FF2B5EF4-FFF2-40B4-BE49-F238E27FC236}">
                <a16:creationId xmlns:a16="http://schemas.microsoft.com/office/drawing/2014/main" id="{D05E2FA4-701D-4C92-898E-7EE4AF07FEBA}"/>
              </a:ext>
            </a:extLst>
          </p:cNvPr>
          <p:cNvSpPr txBox="1"/>
          <p:nvPr/>
        </p:nvSpPr>
        <p:spPr>
          <a:xfrm>
            <a:off x="2438399" y="2534747"/>
            <a:ext cx="6761437" cy="1113638"/>
          </a:xfrm>
          <a:prstGeom prst="rect">
            <a:avLst/>
          </a:prstGeom>
          <a:noFill/>
          <a:ln>
            <a:noFill/>
          </a:ln>
        </p:spPr>
        <p:txBody>
          <a:bodyPr wrap="square" rtlCol="0">
            <a:spAutoFit/>
          </a:bodyPr>
          <a:lstStyle/>
          <a:p>
            <a:pPr algn="ctr">
              <a:lnSpc>
                <a:spcPct val="120000"/>
              </a:lnSpc>
            </a:pPr>
            <a:r>
              <a:rPr lang="en-US" sz="6000" b="1" dirty="0">
                <a:ln w="19050">
                  <a:solidFill>
                    <a:schemeClr val="bg1"/>
                  </a:solidFill>
                </a:ln>
                <a:solidFill>
                  <a:srgbClr val="FF0000"/>
                </a:solidFill>
                <a:latin typeface="Bahnschrift Condensed" panose="020B0502040204020203" pitchFamily="34" charset="0"/>
              </a:rPr>
              <a:t>B</a:t>
            </a:r>
            <a:r>
              <a:rPr lang="vi-VN" sz="6000" b="1" dirty="0">
                <a:ln w="19050">
                  <a:solidFill>
                    <a:schemeClr val="bg1"/>
                  </a:solidFill>
                </a:ln>
                <a:solidFill>
                  <a:srgbClr val="FF0000"/>
                </a:solidFill>
                <a:latin typeface="Bahnschrift Condensed" panose="020B0502040204020203" pitchFamily="34" charset="0"/>
              </a:rPr>
              <a:t>ÀI</a:t>
            </a:r>
            <a:r>
              <a:rPr lang="en-US" sz="6000" b="1" dirty="0">
                <a:ln w="19050">
                  <a:solidFill>
                    <a:schemeClr val="bg1"/>
                  </a:solidFill>
                </a:ln>
                <a:solidFill>
                  <a:srgbClr val="FF0000"/>
                </a:solidFill>
                <a:latin typeface="Bahnschrift Condensed" panose="020B0502040204020203" pitchFamily="34" charset="0"/>
              </a:rPr>
              <a:t> 1. THẾ GIỚI KĨ THUẬT SỐ</a:t>
            </a:r>
            <a:endParaRPr lang="vi-VN" sz="6000" b="1" dirty="0">
              <a:ln w="19050">
                <a:solidFill>
                  <a:schemeClr val="bg1"/>
                </a:solidFill>
              </a:ln>
              <a:solidFill>
                <a:srgbClr val="FF0000"/>
              </a:solidFill>
              <a:latin typeface="Bahnschrift Condensed" panose="020B0502040204020203" pitchFamily="34" charset="0"/>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E574B5-465B-75F2-839B-B3EC5B8C3700}"/>
              </a:ext>
            </a:extLst>
          </p:cNvPr>
          <p:cNvSpPr txBox="1"/>
          <p:nvPr/>
        </p:nvSpPr>
        <p:spPr>
          <a:xfrm>
            <a:off x="2379035" y="968966"/>
            <a:ext cx="6097772" cy="584775"/>
          </a:xfrm>
          <a:prstGeom prst="rect">
            <a:avLst/>
          </a:prstGeom>
          <a:noFill/>
        </p:spPr>
        <p:txBody>
          <a:bodyPr wrap="square">
            <a:spAutoFit/>
          </a:bodyPr>
          <a:lstStyle/>
          <a:p>
            <a:pPr marL="1143000" indent="-1143000" algn="ctr">
              <a:buAutoNum type="arabicPeriod"/>
            </a:pPr>
            <a:r>
              <a:rPr lang="vi-VN" sz="3200" dirty="0">
                <a:solidFill>
                  <a:srgbClr val="FF0000"/>
                </a:solidFill>
                <a:latin typeface="Times New Roman" panose="02020603050405020304" pitchFamily="18" charset="0"/>
                <a:cs typeface="Times New Roman" panose="02020603050405020304" pitchFamily="18" charset="0"/>
              </a:rPr>
              <a:t>THẾ GIỚI KĨ THUẬT SỐ</a:t>
            </a:r>
          </a:p>
        </p:txBody>
      </p:sp>
    </p:spTree>
    <p:extLst>
      <p:ext uri="{BB962C8B-B14F-4D97-AF65-F5344CB8AC3E}">
        <p14:creationId xmlns:p14="http://schemas.microsoft.com/office/powerpoint/2010/main" val="2630350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532495" y="191386"/>
            <a:ext cx="10649995" cy="5908564"/>
            <a:chOff x="1117200" y="3528268"/>
            <a:chExt cx="10337399" cy="779243"/>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779243"/>
              <a:chOff x="1493120" y="3891280"/>
              <a:chExt cx="10337399" cy="779243"/>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675447"/>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UTM Avo" panose="02040603050506020204" pitchFamily="18" charset="0"/>
                    <a:cs typeface="Times New Roman" panose="02020603050405020304" pitchFamily="18" charset="0"/>
                  </a:rPr>
                  <a:t>Hoạt</a:t>
                </a:r>
                <a:r>
                  <a:rPr kumimoji="0" lang="en-US" sz="2400" b="1" i="0" u="none" strike="noStrike" kern="1200" cap="none" spc="0" normalizeH="0" baseline="0" noProof="0" dirty="0">
                    <a:ln>
                      <a:noFill/>
                    </a:ln>
                    <a:solidFill>
                      <a:srgbClr val="FF0000"/>
                    </a:solidFill>
                    <a:effectLst/>
                    <a:uLnTx/>
                    <a:uFillTx/>
                    <a:latin typeface="UTM Avo" panose="020406030505060202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UTM Avo" panose="02040603050506020204" pitchFamily="18" charset="0"/>
                    <a:cs typeface="Times New Roman" panose="02020603050405020304" pitchFamily="18" charset="0"/>
                  </a:rPr>
                  <a:t>động</a:t>
                </a:r>
                <a:r>
                  <a:rPr kumimoji="0" lang="en-US" sz="2400" b="1" i="0" u="none" strike="noStrike" kern="1200" cap="none" spc="0" normalizeH="0" baseline="0" noProof="0" dirty="0">
                    <a:ln>
                      <a:noFill/>
                    </a:ln>
                    <a:solidFill>
                      <a:srgbClr val="FF0000"/>
                    </a:solidFill>
                    <a:effectLst/>
                    <a:uLnTx/>
                    <a:uFillTx/>
                    <a:latin typeface="UTM Avo" panose="02040603050506020204" pitchFamily="18" charset="0"/>
                    <a:cs typeface="Times New Roman" panose="02020603050405020304" pitchFamily="18" charset="0"/>
                  </a:rPr>
                  <a:t> 1</a:t>
                </a:r>
                <a:endParaRPr kumimoji="0" lang="vi-VN" sz="2400" b="1" i="0" u="none" strike="noStrike" kern="1200" cap="none" spc="0" normalizeH="0" baseline="0" noProof="0" dirty="0">
                  <a:ln>
                    <a:noFill/>
                  </a:ln>
                  <a:solidFill>
                    <a:srgbClr val="FF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90619"/>
            </a:xfrm>
            <a:prstGeom prst="rect">
              <a:avLst/>
            </a:prstGeom>
          </p:spPr>
          <p:txBody>
            <a:bodyPr wrap="square">
              <a:spAutoFit/>
            </a:bodyPr>
            <a:lstStyle/>
            <a:p>
              <a:pPr lvl="0" defTabSz="342900">
                <a:lnSpc>
                  <a:spcPct val="135000"/>
                </a:lnSpc>
                <a:defRPr/>
              </a:pPr>
              <a:r>
                <a:rPr lang="en-US" sz="3200" b="1" dirty="0" err="1">
                  <a:solidFill>
                    <a:srgbClr val="FF0000"/>
                  </a:solidFill>
                  <a:latin typeface="Times New Roman" panose="02020603050405020304" pitchFamily="18" charset="0"/>
                  <a:cs typeface="Times New Roman" panose="02020603050405020304" pitchFamily="18" charset="0"/>
                </a:rPr>
                <a:t>Tìm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hiểu</a:t>
              </a:r>
              <a:r>
                <a:rPr lang="en-US" sz="3200" b="1" dirty="0">
                  <a:solidFill>
                    <a:srgbClr val="FF0000"/>
                  </a:solidFill>
                  <a:latin typeface="Times New Roman" panose="02020603050405020304" pitchFamily="18" charset="0"/>
                  <a:cs typeface="Times New Roman" panose="02020603050405020304" pitchFamily="18" charset="0"/>
                </a:rPr>
                <a:t> </a:t>
              </a:r>
              <a:r>
                <a:rPr lang="vi-VN" sz="3200" b="1" dirty="0">
                  <a:solidFill>
                    <a:srgbClr val="FF0000"/>
                  </a:solidFill>
                  <a:latin typeface="Times New Roman" panose="02020603050405020304" pitchFamily="18" charset="0"/>
                  <a:cs typeface="Times New Roman" panose="02020603050405020304" pitchFamily="18" charset="0"/>
                </a:rPr>
                <a:t>T</a:t>
              </a:r>
              <a:r>
                <a:rPr lang="en-US" sz="3200" b="1" dirty="0" err="1">
                  <a:solidFill>
                    <a:srgbClr val="FF0000"/>
                  </a:solidFill>
                  <a:latin typeface="Times New Roman" panose="02020603050405020304" pitchFamily="18" charset="0"/>
                  <a:cs typeface="Times New Roman" panose="02020603050405020304" pitchFamily="18" charset="0"/>
                </a:rPr>
                <a:t>ivi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kĩ</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thuật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a:t>
              </a:r>
              <a:endPar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sp>
        <p:nvSpPr>
          <p:cNvPr id="11" name="TextBox 10">
            <a:extLst>
              <a:ext uri="{FF2B5EF4-FFF2-40B4-BE49-F238E27FC236}">
                <a16:creationId xmlns:a16="http://schemas.microsoft.com/office/drawing/2014/main" id="{76887FB1-6F81-4396-99C6-B4F98D43B38C}"/>
              </a:ext>
            </a:extLst>
          </p:cNvPr>
          <p:cNvSpPr txBox="1"/>
          <p:nvPr/>
        </p:nvSpPr>
        <p:spPr>
          <a:xfrm>
            <a:off x="636327" y="1418119"/>
            <a:ext cx="6487488" cy="3970318"/>
          </a:xfrm>
          <a:prstGeom prst="rect">
            <a:avLst/>
          </a:prstGeom>
          <a:noFill/>
        </p:spPr>
        <p:txBody>
          <a:bodyPr wrap="square">
            <a:spAutoFit/>
          </a:bodyPr>
          <a:lstStyle/>
          <a:p>
            <a:r>
              <a:rPr lang="vi-VN" sz="2800" dirty="0">
                <a:solidFill>
                  <a:srgbClr val="231F20"/>
                </a:solidFill>
                <a:effectLst/>
                <a:latin typeface="Times New Roman" panose="02020603050405020304" pitchFamily="18" charset="0"/>
                <a:cs typeface="Times New Roman" panose="02020603050405020304" pitchFamily="18" charset="0"/>
              </a:rPr>
              <a:t>Hầu hết ti vi được sử dụng hiện nay là ti vi kĩ thuật số (Hình 1.1). </a:t>
            </a:r>
          </a:p>
          <a:p>
            <a:r>
              <a:rPr lang="vi-VN" sz="2800" dirty="0">
                <a:solidFill>
                  <a:srgbClr val="231F20"/>
                </a:solidFill>
                <a:effectLst/>
                <a:latin typeface="Times New Roman" panose="02020603050405020304" pitchFamily="18" charset="0"/>
                <a:cs typeface="Times New Roman" panose="02020603050405020304" pitchFamily="18" charset="0"/>
              </a:rPr>
              <a:t>Em hãy tìm hiểu và cho biết: </a:t>
            </a:r>
          </a:p>
          <a:p>
            <a:r>
              <a:rPr lang="vi-VN" sz="2800" dirty="0">
                <a:solidFill>
                  <a:srgbClr val="231F20"/>
                </a:solidFill>
                <a:effectLst/>
                <a:latin typeface="Times New Roman" panose="02020603050405020304" pitchFamily="18" charset="0"/>
                <a:cs typeface="Times New Roman" panose="02020603050405020304" pitchFamily="18" charset="0"/>
              </a:rPr>
              <a:t>1. Thông tin đầu vào nào được ti vi tiếp nhận từ bộ điều khiển?</a:t>
            </a:r>
          </a:p>
          <a:p>
            <a:r>
              <a:rPr lang="vi-VN" sz="2800" dirty="0">
                <a:solidFill>
                  <a:srgbClr val="231F20"/>
                </a:solidFill>
                <a:effectLst/>
                <a:latin typeface="Times New Roman" panose="02020603050405020304" pitchFamily="18" charset="0"/>
                <a:cs typeface="Times New Roman" panose="02020603050405020304" pitchFamily="18" charset="0"/>
              </a:rPr>
              <a:t>2. </a:t>
            </a:r>
            <a:r>
              <a:rPr lang="vi-VN" sz="2800" dirty="0" err="1">
                <a:solidFill>
                  <a:srgbClr val="231F20"/>
                </a:solidFill>
                <a:effectLst/>
                <a:latin typeface="Times New Roman" panose="02020603050405020304" pitchFamily="18" charset="0"/>
                <a:cs typeface="Times New Roman" panose="02020603050405020304" pitchFamily="18" charset="0"/>
              </a:rPr>
              <a:t>Tivi</a:t>
            </a:r>
            <a:r>
              <a:rPr lang="vi-VN" sz="2800" dirty="0">
                <a:solidFill>
                  <a:srgbClr val="231F20"/>
                </a:solidFill>
                <a:effectLst/>
                <a:latin typeface="Times New Roman" panose="02020603050405020304" pitchFamily="18" charset="0"/>
                <a:cs typeface="Times New Roman" panose="02020603050405020304" pitchFamily="18" charset="0"/>
              </a:rPr>
              <a:t> thể hiện sự thay đổi ở đầu ra như thế nào? </a:t>
            </a:r>
          </a:p>
          <a:p>
            <a:r>
              <a:rPr lang="vi-VN" sz="2800" dirty="0">
                <a:solidFill>
                  <a:srgbClr val="231F20"/>
                </a:solidFill>
                <a:effectLst/>
                <a:latin typeface="Times New Roman" panose="02020603050405020304" pitchFamily="18" charset="0"/>
                <a:cs typeface="Times New Roman" panose="02020603050405020304" pitchFamily="18" charset="0"/>
              </a:rPr>
              <a:t>3. </a:t>
            </a:r>
            <a:r>
              <a:rPr lang="vi-VN" sz="2800" dirty="0" err="1">
                <a:solidFill>
                  <a:srgbClr val="231F20"/>
                </a:solidFill>
                <a:effectLst/>
                <a:latin typeface="Times New Roman" panose="02020603050405020304" pitchFamily="18" charset="0"/>
                <a:cs typeface="Times New Roman" panose="02020603050405020304" pitchFamily="18" charset="0"/>
              </a:rPr>
              <a:t>Tivi</a:t>
            </a:r>
            <a:r>
              <a:rPr lang="vi-VN" sz="2800" dirty="0">
                <a:solidFill>
                  <a:srgbClr val="231F20"/>
                </a:solidFill>
                <a:effectLst/>
                <a:latin typeface="Times New Roman" panose="02020603050405020304" pitchFamily="18" charset="0"/>
                <a:cs typeface="Times New Roman" panose="02020603050405020304" pitchFamily="18" charset="0"/>
              </a:rPr>
              <a:t> có thực hiện thao tác xử lí thông tin không?</a:t>
            </a:r>
            <a:endParaRPr lang="en-US" sz="28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497183FE-9C85-7D9C-E6D8-BBF8696AA47B}"/>
              </a:ext>
            </a:extLst>
          </p:cNvPr>
          <p:cNvPicPr>
            <a:picLocks noChangeAspect="1"/>
          </p:cNvPicPr>
          <p:nvPr/>
        </p:nvPicPr>
        <p:blipFill>
          <a:blip r:embed="rId2"/>
          <a:stretch>
            <a:fillRect/>
          </a:stretch>
        </p:blipFill>
        <p:spPr>
          <a:xfrm>
            <a:off x="6984129" y="1469563"/>
            <a:ext cx="4151662" cy="3295790"/>
          </a:xfrm>
          <a:prstGeom prst="rect">
            <a:avLst/>
          </a:prstGeom>
        </p:spPr>
      </p:pic>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C145185-A790-AF2A-EFB8-E900471ECCFA}"/>
              </a:ext>
            </a:extLst>
          </p:cNvPr>
          <p:cNvGrpSpPr/>
          <p:nvPr/>
        </p:nvGrpSpPr>
        <p:grpSpPr>
          <a:xfrm>
            <a:off x="564775" y="376517"/>
            <a:ext cx="10353048" cy="4184849"/>
            <a:chOff x="644595" y="3541992"/>
            <a:chExt cx="10829763" cy="4251411"/>
          </a:xfrm>
        </p:grpSpPr>
        <p:grpSp>
          <p:nvGrpSpPr>
            <p:cNvPr id="3" name="Group 2">
              <a:extLst>
                <a:ext uri="{FF2B5EF4-FFF2-40B4-BE49-F238E27FC236}">
                  <a16:creationId xmlns:a16="http://schemas.microsoft.com/office/drawing/2014/main" id="{FCBAAFB8-8A3B-41FB-6B12-7EDE8F55BA0A}"/>
                </a:ext>
              </a:extLst>
            </p:cNvPr>
            <p:cNvGrpSpPr/>
            <p:nvPr/>
          </p:nvGrpSpPr>
          <p:grpSpPr>
            <a:xfrm>
              <a:off x="644595" y="3541992"/>
              <a:ext cx="10829763" cy="4251411"/>
              <a:chOff x="643279" y="3593946"/>
              <a:chExt cx="10676033" cy="4251411"/>
            </a:xfrm>
          </p:grpSpPr>
          <p:sp>
            <p:nvSpPr>
              <p:cNvPr id="6" name="Rectangle: Rounded Corners 5">
                <a:extLst>
                  <a:ext uri="{FF2B5EF4-FFF2-40B4-BE49-F238E27FC236}">
                    <a16:creationId xmlns:a16="http://schemas.microsoft.com/office/drawing/2014/main" id="{E994A631-C951-3EA2-D0AE-A3F9A6ED38BE}"/>
                  </a:ext>
                </a:extLst>
              </p:cNvPr>
              <p:cNvSpPr/>
              <p:nvPr/>
            </p:nvSpPr>
            <p:spPr>
              <a:xfrm>
                <a:off x="1181533" y="4222271"/>
                <a:ext cx="10137779" cy="3623086"/>
              </a:xfrm>
              <a:prstGeom prst="roundRect">
                <a:avLst/>
              </a:prstGeom>
              <a:solidFill>
                <a:srgbClr val="FDD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0F6419D-5555-7168-2F0B-06DD9BB69B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3279" y="3593946"/>
                <a:ext cx="952255" cy="1895930"/>
              </a:xfrm>
              <a:prstGeom prst="rect">
                <a:avLst/>
              </a:prstGeom>
            </p:spPr>
          </p:pic>
        </p:grpSp>
        <p:sp>
          <p:nvSpPr>
            <p:cNvPr id="4" name="Rectangle 3">
              <a:extLst>
                <a:ext uri="{FF2B5EF4-FFF2-40B4-BE49-F238E27FC236}">
                  <a16:creationId xmlns:a16="http://schemas.microsoft.com/office/drawing/2014/main" id="{3482E148-206C-6D22-76ED-104D45679FF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9D8C02D7-DA5A-1C3A-6C4F-CFC497394651}"/>
                </a:ext>
              </a:extLst>
            </p:cNvPr>
            <p:cNvSpPr/>
            <p:nvPr/>
          </p:nvSpPr>
          <p:spPr>
            <a:xfrm>
              <a:off x="1456967" y="4195607"/>
              <a:ext cx="9889795" cy="2907849"/>
            </a:xfrm>
            <a:prstGeom prst="rect">
              <a:avLst/>
            </a:prstGeom>
          </p:spPr>
          <p:txBody>
            <a:bodyPr wrap="square">
              <a:spAutoFit/>
            </a:bodyPr>
            <a:lstStyle/>
            <a:p>
              <a:pPr marL="571500" indent="-571500" algn="just" defTabSz="342900">
                <a:buFontTx/>
                <a:buChar char="-"/>
              </a:pPr>
              <a:r>
                <a:rPr lang="vi-VN" sz="3600" dirty="0">
                  <a:solidFill>
                    <a:srgbClr val="0000FF"/>
                  </a:solidFill>
                  <a:latin typeface="Times New Roman" panose="02020603050405020304" pitchFamily="18" charset="0"/>
                  <a:cs typeface="Times New Roman" panose="02020603050405020304" pitchFamily="18" charset="0"/>
                </a:rPr>
                <a:t>Thiết bị được gắn bộ xử lí hiện diện xung quanh ta. </a:t>
              </a:r>
            </a:p>
            <a:p>
              <a:pPr marL="571500" indent="-571500" algn="just" defTabSz="342900">
                <a:buFontTx/>
                <a:buChar char="-"/>
              </a:pPr>
              <a:r>
                <a:rPr lang="vi-VN" sz="3600" dirty="0">
                  <a:solidFill>
                    <a:srgbClr val="0000FF"/>
                  </a:solidFill>
                  <a:latin typeface="Times New Roman" panose="02020603050405020304" pitchFamily="18" charset="0"/>
                  <a:cs typeface="Times New Roman" panose="02020603050405020304" pitchFamily="18" charset="0"/>
                </a:rPr>
                <a:t>Chúng giúp con người tự động hoá một phần hoạt động xử lí thông tin và xuất hiện trong hầu hết các lĩnh vực kinh tế, xã hội và đời sống,…</a:t>
              </a:r>
            </a:p>
          </p:txBody>
        </p:sp>
      </p:grpSp>
    </p:spTree>
    <p:extLst>
      <p:ext uri="{BB962C8B-B14F-4D97-AF65-F5344CB8AC3E}">
        <p14:creationId xmlns:p14="http://schemas.microsoft.com/office/powerpoint/2010/main" val="9435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D454007-0B38-1361-0BA8-0EF3B6AE7BC1}"/>
              </a:ext>
            </a:extLst>
          </p:cNvPr>
          <p:cNvGrpSpPr/>
          <p:nvPr/>
        </p:nvGrpSpPr>
        <p:grpSpPr>
          <a:xfrm>
            <a:off x="603006" y="297776"/>
            <a:ext cx="10307214" cy="3529941"/>
            <a:chOff x="809776" y="210502"/>
            <a:chExt cx="10307214" cy="2503938"/>
          </a:xfrm>
        </p:grpSpPr>
        <p:grpSp>
          <p:nvGrpSpPr>
            <p:cNvPr id="9" name="Group 8">
              <a:extLst>
                <a:ext uri="{FF2B5EF4-FFF2-40B4-BE49-F238E27FC236}">
                  <a16:creationId xmlns:a16="http://schemas.microsoft.com/office/drawing/2014/main" id="{4A672A2D-4DCA-0A35-273D-695FB79F32E1}"/>
                </a:ext>
              </a:extLst>
            </p:cNvPr>
            <p:cNvGrpSpPr/>
            <p:nvPr/>
          </p:nvGrpSpPr>
          <p:grpSpPr>
            <a:xfrm>
              <a:off x="1216057" y="555159"/>
              <a:ext cx="9900933" cy="2159281"/>
              <a:chOff x="1224689" y="4381398"/>
              <a:chExt cx="9900933" cy="2159281"/>
            </a:xfrm>
          </p:grpSpPr>
          <p:sp>
            <p:nvSpPr>
              <p:cNvPr id="11" name="Rectangle: Rounded Corners 10">
                <a:extLst>
                  <a:ext uri="{FF2B5EF4-FFF2-40B4-BE49-F238E27FC236}">
                    <a16:creationId xmlns:a16="http://schemas.microsoft.com/office/drawing/2014/main" id="{323D7814-39A0-61DE-7345-B1E714ED3D73}"/>
                  </a:ext>
                </a:extLst>
              </p:cNvPr>
              <p:cNvSpPr/>
              <p:nvPr/>
            </p:nvSpPr>
            <p:spPr>
              <a:xfrm>
                <a:off x="1224689" y="4381398"/>
                <a:ext cx="9900933" cy="1992859"/>
              </a:xfrm>
              <a:prstGeom prst="roundRect">
                <a:avLst>
                  <a:gd name="adj" fmla="val 1173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FE1C3D1-C215-1509-C301-6313D837BF7E}"/>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FD1F3D20-CBF3-D23C-4137-A76C6C6D534D}"/>
                  </a:ext>
                </a:extLst>
              </p:cNvPr>
              <p:cNvSpPr/>
              <p:nvPr/>
            </p:nvSpPr>
            <p:spPr>
              <a:xfrm>
                <a:off x="1500954" y="4441425"/>
                <a:ext cx="9598058" cy="2099254"/>
              </a:xfrm>
              <a:prstGeom prst="rect">
                <a:avLst/>
              </a:prstGeom>
            </p:spPr>
            <p:txBody>
              <a:bodyPr wrap="square">
                <a:spAutoFit/>
              </a:bodyPr>
              <a:lstStyle/>
              <a:p>
                <a:pPr algn="just" defTabSz="342900"/>
                <a:r>
                  <a:rPr lang="vi-VN" sz="3200" dirty="0">
                    <a:latin typeface="Times New Roman" panose="02020603050405020304" pitchFamily="18" charset="0"/>
                    <a:cs typeface="Times New Roman" panose="02020603050405020304" pitchFamily="18" charset="0"/>
                  </a:rPr>
                  <a:t>1. Em hãy ghép mỗi cụm từ ô tô lái tự động, máy chụp cắt lớp, bảng điện tử, robot lắp ráp với một thiết bị có gắn bộ xử lí trong Hình 1.2. </a:t>
                </a:r>
              </a:p>
              <a:p>
                <a:pPr algn="just" defTabSz="342900"/>
                <a:r>
                  <a:rPr lang="vi-VN" sz="3200" dirty="0">
                    <a:latin typeface="Times New Roman" panose="02020603050405020304" pitchFamily="18" charset="0"/>
                    <a:cs typeface="Times New Roman" panose="02020603050405020304" pitchFamily="18" charset="0"/>
                  </a:rPr>
                  <a:t>2. Những thiết bị trong Hình 1.2 thường xuất hiện ở nơi nào trong thực tế?</a:t>
                </a:r>
              </a:p>
            </p:txBody>
          </p:sp>
        </p:grpSp>
        <p:pic>
          <p:nvPicPr>
            <p:cNvPr id="10" name="Picture 9">
              <a:extLst>
                <a:ext uri="{FF2B5EF4-FFF2-40B4-BE49-F238E27FC236}">
                  <a16:creationId xmlns:a16="http://schemas.microsoft.com/office/drawing/2014/main" id="{919501C9-2900-7114-8DAF-6FCF23586D6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09776" y="210502"/>
              <a:ext cx="750621" cy="856255"/>
            </a:xfrm>
            <a:prstGeom prst="rect">
              <a:avLst/>
            </a:prstGeom>
          </p:spPr>
        </p:pic>
      </p:grpSp>
      <p:pic>
        <p:nvPicPr>
          <p:cNvPr id="15" name="Picture 14">
            <a:extLst>
              <a:ext uri="{FF2B5EF4-FFF2-40B4-BE49-F238E27FC236}">
                <a16:creationId xmlns:a16="http://schemas.microsoft.com/office/drawing/2014/main" id="{529AF164-22F5-7358-B950-3D7BAB162E70}"/>
              </a:ext>
            </a:extLst>
          </p:cNvPr>
          <p:cNvPicPr>
            <a:picLocks noChangeAspect="1"/>
          </p:cNvPicPr>
          <p:nvPr/>
        </p:nvPicPr>
        <p:blipFill>
          <a:blip r:embed="rId3"/>
          <a:stretch>
            <a:fillRect/>
          </a:stretch>
        </p:blipFill>
        <p:spPr>
          <a:xfrm>
            <a:off x="1127051" y="3677726"/>
            <a:ext cx="9363410" cy="2627315"/>
          </a:xfrm>
          <a:prstGeom prst="rect">
            <a:avLst/>
          </a:prstGeom>
        </p:spPr>
      </p:pic>
    </p:spTree>
    <p:extLst>
      <p:ext uri="{BB962C8B-B14F-4D97-AF65-F5344CB8AC3E}">
        <p14:creationId xmlns:p14="http://schemas.microsoft.com/office/powerpoint/2010/main" val="850153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E574B5-465B-75F2-839B-B3EC5B8C3700}"/>
              </a:ext>
            </a:extLst>
          </p:cNvPr>
          <p:cNvSpPr txBox="1"/>
          <p:nvPr/>
        </p:nvSpPr>
        <p:spPr>
          <a:xfrm>
            <a:off x="914400" y="968966"/>
            <a:ext cx="10239153" cy="1077218"/>
          </a:xfrm>
          <a:prstGeom prst="rect">
            <a:avLst/>
          </a:prstGeom>
          <a:noFill/>
        </p:spPr>
        <p:txBody>
          <a:bodyPr wrap="square">
            <a:spAutoFit/>
          </a:bodyPr>
          <a:lstStyle/>
          <a:p>
            <a:r>
              <a:rPr lang="vi-VN" sz="3200" dirty="0">
                <a:solidFill>
                  <a:srgbClr val="FF0000"/>
                </a:solidFill>
                <a:latin typeface="+mj-lt"/>
              </a:rPr>
              <a:t>2. ỨNG DỤNG THỰC TẾ CỦA MÁY TÍNH TRONG KHOA HỌC KĨ THUẬT VÀ ĐỜI SỐNG</a:t>
            </a:r>
            <a:endParaRPr lang="en-US" sz="3200" dirty="0">
              <a:solidFill>
                <a:srgbClr val="FF0000"/>
              </a:solidFill>
              <a:latin typeface="+mj-lt"/>
            </a:endParaRPr>
          </a:p>
        </p:txBody>
      </p:sp>
    </p:spTree>
    <p:extLst>
      <p:ext uri="{BB962C8B-B14F-4D97-AF65-F5344CB8AC3E}">
        <p14:creationId xmlns:p14="http://schemas.microsoft.com/office/powerpoint/2010/main" val="3475551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480302"/>
            <a:ext cx="10649995" cy="3145400"/>
            <a:chOff x="1117200" y="3528268"/>
            <a:chExt cx="10337399" cy="259537"/>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259537"/>
              <a:chOff x="1493120" y="3891280"/>
              <a:chExt cx="10337399" cy="259537"/>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259536"/>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155741"/>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56937"/>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Hoạt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động</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2</a:t>
                </a: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29"/>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94032"/>
            </a:xfrm>
            <a:prstGeom prst="rect">
              <a:avLst/>
            </a:prstGeom>
          </p:spPr>
          <p:txBody>
            <a:bodyPr wrap="square">
              <a:spAutoFit/>
            </a:bodyPr>
            <a:lstStyle/>
            <a:p>
              <a:pPr lvl="0" defTabSz="342900">
                <a:lnSpc>
                  <a:spcPct val="135000"/>
                </a:lnSpc>
                <a:defRPr/>
              </a:pPr>
              <a:r>
                <a:rPr lang="en-US" sz="3200" b="1" dirty="0" err="1">
                  <a:solidFill>
                    <a:srgbClr val="FF0000"/>
                  </a:solidFill>
                  <a:latin typeface="Times New Roman" panose="02020603050405020304" pitchFamily="18" charset="0"/>
                  <a:cs typeface="Times New Roman" panose="02020603050405020304" pitchFamily="18" charset="0"/>
                </a:rPr>
                <a:t>Máy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tính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thật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cần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thiết</a:t>
              </a:r>
              <a:endPar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sp>
        <p:nvSpPr>
          <p:cNvPr id="11" name="TextBox 10">
            <a:extLst>
              <a:ext uri="{FF2B5EF4-FFF2-40B4-BE49-F238E27FC236}">
                <a16:creationId xmlns:a16="http://schemas.microsoft.com/office/drawing/2014/main" id="{76887FB1-6F81-4396-99C6-B4F98D43B38C}"/>
              </a:ext>
            </a:extLst>
          </p:cNvPr>
          <p:cNvSpPr txBox="1"/>
          <p:nvPr/>
        </p:nvSpPr>
        <p:spPr>
          <a:xfrm>
            <a:off x="927892" y="1505910"/>
            <a:ext cx="10195287" cy="2062103"/>
          </a:xfrm>
          <a:prstGeom prst="rect">
            <a:avLst/>
          </a:prstGeom>
          <a:noFill/>
        </p:spPr>
        <p:txBody>
          <a:bodyPr wrap="square">
            <a:spAutoFit/>
          </a:bodyPr>
          <a:lstStyle/>
          <a:p>
            <a:endParaRPr lang="vi-VN" sz="3200" dirty="0">
              <a:solidFill>
                <a:srgbClr val="231F20"/>
              </a:solidFill>
              <a:effectLst/>
              <a:latin typeface="Times New Roman" panose="02020603050405020304" pitchFamily="18" charset="0"/>
              <a:cs typeface="Times New Roman" panose="02020603050405020304" pitchFamily="18" charset="0"/>
            </a:endParaRPr>
          </a:p>
          <a:p>
            <a:r>
              <a:rPr lang="vi-VN" sz="3200" dirty="0">
                <a:solidFill>
                  <a:srgbClr val="231F20"/>
                </a:solidFill>
                <a:effectLst/>
                <a:latin typeface="Times New Roman" panose="02020603050405020304" pitchFamily="18" charset="0"/>
                <a:cs typeface="Times New Roman" panose="02020603050405020304" pitchFamily="18" charset="0"/>
              </a:rPr>
              <a:t>Em hãy nêu một số khả năng của máy tính mà nhờ đó máy tính có thể hỗ trợ con người một cách đắc lực trong cuộc sống.</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5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C145185-A790-AF2A-EFB8-E900471ECCFA}"/>
              </a:ext>
            </a:extLst>
          </p:cNvPr>
          <p:cNvGrpSpPr/>
          <p:nvPr/>
        </p:nvGrpSpPr>
        <p:grpSpPr>
          <a:xfrm>
            <a:off x="675803" y="380477"/>
            <a:ext cx="10421976" cy="4446704"/>
            <a:chOff x="747856" y="3713857"/>
            <a:chExt cx="10374523" cy="3797673"/>
          </a:xfrm>
        </p:grpSpPr>
        <p:grpSp>
          <p:nvGrpSpPr>
            <p:cNvPr id="3" name="Group 2">
              <a:extLst>
                <a:ext uri="{FF2B5EF4-FFF2-40B4-BE49-F238E27FC236}">
                  <a16:creationId xmlns:a16="http://schemas.microsoft.com/office/drawing/2014/main" id="{FCBAAFB8-8A3B-41FB-6B12-7EDE8F55BA0A}"/>
                </a:ext>
              </a:extLst>
            </p:cNvPr>
            <p:cNvGrpSpPr/>
            <p:nvPr/>
          </p:nvGrpSpPr>
          <p:grpSpPr>
            <a:xfrm>
              <a:off x="747856" y="3713857"/>
              <a:ext cx="10374523" cy="3797673"/>
              <a:chOff x="745074" y="3765811"/>
              <a:chExt cx="10227255" cy="3797673"/>
            </a:xfrm>
          </p:grpSpPr>
          <p:sp>
            <p:nvSpPr>
              <p:cNvPr id="6" name="Rectangle: Rounded Corners 5">
                <a:extLst>
                  <a:ext uri="{FF2B5EF4-FFF2-40B4-BE49-F238E27FC236}">
                    <a16:creationId xmlns:a16="http://schemas.microsoft.com/office/drawing/2014/main" id="{E994A631-C951-3EA2-D0AE-A3F9A6ED38BE}"/>
                  </a:ext>
                </a:extLst>
              </p:cNvPr>
              <p:cNvSpPr/>
              <p:nvPr/>
            </p:nvSpPr>
            <p:spPr>
              <a:xfrm>
                <a:off x="1211942" y="3917093"/>
                <a:ext cx="9760387" cy="3646391"/>
              </a:xfrm>
              <a:prstGeom prst="roundRect">
                <a:avLst/>
              </a:prstGeom>
              <a:solidFill>
                <a:srgbClr val="FDD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0F6419D-5555-7168-2F0B-06DD9BB69B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5074" y="3765811"/>
                <a:ext cx="492499" cy="831521"/>
              </a:xfrm>
              <a:prstGeom prst="rect">
                <a:avLst/>
              </a:prstGeom>
            </p:spPr>
          </p:pic>
        </p:grpSp>
        <p:sp>
          <p:nvSpPr>
            <p:cNvPr id="4" name="Rectangle 3">
              <a:extLst>
                <a:ext uri="{FF2B5EF4-FFF2-40B4-BE49-F238E27FC236}">
                  <a16:creationId xmlns:a16="http://schemas.microsoft.com/office/drawing/2014/main" id="{3482E148-206C-6D22-76ED-104D45679FF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9D8C02D7-DA5A-1C3A-6C4F-CFC497394651}"/>
                </a:ext>
              </a:extLst>
            </p:cNvPr>
            <p:cNvSpPr/>
            <p:nvPr/>
          </p:nvSpPr>
          <p:spPr>
            <a:xfrm>
              <a:off x="1247446" y="3955597"/>
              <a:ext cx="9503873" cy="2865111"/>
            </a:xfrm>
            <a:prstGeom prst="rect">
              <a:avLst/>
            </a:prstGeom>
          </p:spPr>
          <p:txBody>
            <a:bodyPr wrap="square">
              <a:spAutoFit/>
            </a:bodyPr>
            <a:lstStyle/>
            <a:p>
              <a:pPr marL="342900" indent="-342900" algn="just" defTabSz="342900">
                <a:buFont typeface="Arial" panose="020B0604020202020204" pitchFamily="34" charset="0"/>
                <a:buChar char="•"/>
              </a:pPr>
              <a:endParaRPr lang="vi-VN" sz="3200" dirty="0">
                <a:solidFill>
                  <a:srgbClr val="0000FF"/>
                </a:solidFill>
                <a:latin typeface="Times New Roman" panose="02020603050405020304" pitchFamily="18" charset="0"/>
                <a:cs typeface="Times New Roman" panose="02020603050405020304" pitchFamily="18" charset="0"/>
              </a:endParaRPr>
            </a:p>
            <a:p>
              <a:pPr marL="342900" indent="-342900" algn="just" defTabSz="342900">
                <a:buFont typeface="Arial" panose="020B0604020202020204" pitchFamily="34" charset="0"/>
                <a:buChar char="•"/>
              </a:pPr>
              <a:r>
                <a:rPr lang="vi-VN" sz="3600" dirty="0">
                  <a:solidFill>
                    <a:srgbClr val="0000FF"/>
                  </a:solidFill>
                  <a:latin typeface="Times New Roman" panose="02020603050405020304" pitchFamily="18" charset="0"/>
                  <a:cs typeface="Times New Roman" panose="02020603050405020304" pitchFamily="18" charset="0"/>
                </a:rPr>
                <a:t>Máy tính có khả năng tính toán nhanh, bền bỉ, chính xác; lưu trữ dữ liệu với dung lượng lớn; kết nối toàn cầu với tốc độ cao. </a:t>
              </a:r>
            </a:p>
            <a:p>
              <a:pPr marL="342900" indent="-342900" algn="just" defTabSz="342900">
                <a:buFont typeface="Arial" panose="020B0604020202020204" pitchFamily="34" charset="0"/>
                <a:buChar char="•"/>
              </a:pPr>
              <a:r>
                <a:rPr lang="vi-VN" sz="3600" dirty="0">
                  <a:solidFill>
                    <a:srgbClr val="0000FF"/>
                  </a:solidFill>
                  <a:latin typeface="Times New Roman" panose="02020603050405020304" pitchFamily="18" charset="0"/>
                  <a:cs typeface="Times New Roman" panose="02020603050405020304" pitchFamily="18" charset="0"/>
                </a:rPr>
                <a:t>Máy tính được ứng dụng hiệu quả trong nhiều lĩnh vực của khoa học kĩ thuật và đời sống.</a:t>
              </a:r>
            </a:p>
          </p:txBody>
        </p:sp>
      </p:grpSp>
      <p:pic>
        <p:nvPicPr>
          <p:cNvPr id="16" name="Picture 15">
            <a:extLst>
              <a:ext uri="{FF2B5EF4-FFF2-40B4-BE49-F238E27FC236}">
                <a16:creationId xmlns:a16="http://schemas.microsoft.com/office/drawing/2014/main" id="{4440BC5C-7565-8F9E-56D6-6D3F30504D5A}"/>
              </a:ext>
            </a:extLst>
          </p:cNvPr>
          <p:cNvPicPr>
            <a:picLocks noChangeAspect="1"/>
          </p:cNvPicPr>
          <p:nvPr/>
        </p:nvPicPr>
        <p:blipFill>
          <a:blip r:embed="rId3"/>
          <a:stretch>
            <a:fillRect/>
          </a:stretch>
        </p:blipFill>
        <p:spPr>
          <a:xfrm>
            <a:off x="8759137" y="5178055"/>
            <a:ext cx="2223673" cy="782315"/>
          </a:xfrm>
          <a:prstGeom prst="rect">
            <a:avLst/>
          </a:prstGeom>
        </p:spPr>
      </p:pic>
    </p:spTree>
    <p:extLst>
      <p:ext uri="{BB962C8B-B14F-4D97-AF65-F5344CB8AC3E}">
        <p14:creationId xmlns:p14="http://schemas.microsoft.com/office/powerpoint/2010/main" val="351607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3724</TotalTime>
  <Words>699</Words>
  <Application>Microsoft Office PowerPoint</Application>
  <PresentationFormat>Widescreen</PresentationFormat>
  <Paragraphs>46</Paragraphs>
  <Slides>16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Segoe Print</vt:lpstr>
      <vt:lpstr>Arial</vt:lpstr>
      <vt:lpstr>UTM Cookies</vt:lpstr>
      <vt:lpstr>Calibri</vt:lpstr>
      <vt:lpstr>UTM Avo</vt:lpstr>
      <vt:lpstr>Times New Roman</vt:lpstr>
      <vt:lpstr>Bahnschrift Condensed</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ModifiedBy>admin</cp:lastModifiedBy>
  <cp:revision>8</cp:revision>
  <dcterms:created xsi:type="dcterms:W3CDTF">2021-06-02T01:34:28Z</dcterms:created>
  <dcterms:modified xsi:type="dcterms:W3CDTF">2024-09-06T08:53:36Z</dcterms:modified>
</cp:coreProperties>
</file>