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7"/>
  </p:notesMasterIdLst>
  <p:handoutMasterIdLst>
    <p:handoutMasterId r:id="rId18"/>
  </p:handoutMasterIdLst>
  <p:sldIdLst>
    <p:sldId id="256" r:id="rId3"/>
    <p:sldId id="3364" r:id="rId4"/>
    <p:sldId id="3081" r:id="rId5"/>
    <p:sldId id="3352" r:id="rId6"/>
    <p:sldId id="3309" r:id="rId7"/>
    <p:sldId id="3361" r:id="rId8"/>
    <p:sldId id="3328" r:id="rId9"/>
    <p:sldId id="3358" r:id="rId10"/>
    <p:sldId id="3359" r:id="rId11"/>
    <p:sldId id="3362" r:id="rId12"/>
    <p:sldId id="3360" r:id="rId13"/>
    <p:sldId id="3083" r:id="rId14"/>
    <p:sldId id="3363" r:id="rId15"/>
    <p:sldId id="3351" r:id="rId16"/>
  </p:sldIdLst>
  <p:sldSz cx="12192000" cy="6858000"/>
  <p:notesSz cx="6858000" cy="9144000"/>
  <p:embeddedFontLst>
    <p:embeddedFont>
      <p:font typeface="Bahnschrift Condensed" panose="020B0502040204020203" pitchFamily="34" charset="0"/>
      <p:regular r:id="rId19"/>
      <p:bold r:id="rId20"/>
    </p:embeddedFont>
    <p:embeddedFont>
      <p:font typeface="Segoe Print" panose="02000600000000000000" pitchFamily="2" charset="0"/>
      <p:regular r:id="rId21"/>
      <p:bold r:id="rId2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C51D9"/>
    <a:srgbClr val="FDDEEB"/>
    <a:srgbClr val="CCFF99"/>
    <a:srgbClr val="FFCCFF"/>
    <a:srgbClr val="002060"/>
    <a:srgbClr val="D34CD6"/>
    <a:srgbClr val="35B6B4"/>
    <a:srgbClr val="FF6600"/>
    <a:srgbClr val="84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60" d="100"/>
          <a:sy n="60" d="100"/>
        </p:scale>
        <p:origin x="740" y="4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9/12/2024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rgbClr val="FF0000"/>
                </a:solidFill>
                <a:latin typeface="+mj-lt"/>
              </a:rPr>
              <a:t>TỔ CHỨC LƯU TRỮ, TÌM KIẾM </a:t>
            </a:r>
          </a:p>
          <a:p>
            <a:pPr algn="ctr"/>
            <a:r>
              <a:rPr lang="vi-VN" sz="2800" dirty="0">
                <a:solidFill>
                  <a:srgbClr val="FF0000"/>
                </a:solidFill>
                <a:latin typeface="+mj-lt"/>
              </a:rPr>
              <a:t>VÀ TRAO ĐỔI THÔNG TIN</a:t>
            </a:r>
            <a:endParaRPr lang="en-US" sz="2800" dirty="0">
              <a:solidFill>
                <a:srgbClr val="FF000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221634"/>
          </a:xfrm>
          <a:prstGeom prst="rect">
            <a:avLst/>
          </a:prstGeom>
          <a:noFill/>
          <a:ln>
            <a:noFill/>
          </a:ln>
        </p:spPr>
        <p:txBody>
          <a:bodyPr wrap="square" rtlCol="0">
            <a:spAutoFit/>
          </a:bodyPr>
          <a:lstStyle/>
          <a:p>
            <a:pPr algn="ctr">
              <a:lnSpc>
                <a:spcPct val="120000"/>
              </a:lnSpc>
            </a:pPr>
            <a:r>
              <a:rPr lang="en-US" sz="6000" b="1" dirty="0">
                <a:ln w="19050">
                  <a:solidFill>
                    <a:schemeClr val="bg1"/>
                  </a:solidFill>
                </a:ln>
                <a:solidFill>
                  <a:srgbClr val="FF0000"/>
                </a:solidFill>
                <a:latin typeface="Bahnschrift Condensed" panose="020B0502040204020203" pitchFamily="34" charset="0"/>
              </a:rPr>
              <a:t>B</a:t>
            </a:r>
            <a:r>
              <a:rPr lang="vi-VN" sz="6000" b="1" dirty="0">
                <a:ln w="19050">
                  <a:solidFill>
                    <a:schemeClr val="bg1"/>
                  </a:solidFill>
                </a:ln>
                <a:solidFill>
                  <a:srgbClr val="FF0000"/>
                </a:solidFill>
                <a:latin typeface="Bahnschrift Condensed" panose="020B0502040204020203" pitchFamily="34" charset="0"/>
              </a:rPr>
              <a:t>ÀI</a:t>
            </a:r>
            <a:r>
              <a:rPr lang="en-US" sz="6000" b="1" dirty="0">
                <a:ln w="19050">
                  <a:solidFill>
                    <a:schemeClr val="bg1"/>
                  </a:solidFill>
                </a:ln>
                <a:solidFill>
                  <a:srgbClr val="FF0000"/>
                </a:solidFill>
                <a:latin typeface="Bahnschrift Condensed" panose="020B0502040204020203" pitchFamily="34" charset="0"/>
              </a:rPr>
              <a:t> </a:t>
            </a:r>
            <a:r>
              <a:rPr lang="vi-VN" sz="6000" b="1" dirty="0">
                <a:ln w="19050">
                  <a:solidFill>
                    <a:schemeClr val="bg1"/>
                  </a:solidFill>
                </a:ln>
                <a:solidFill>
                  <a:srgbClr val="FF0000"/>
                </a:solidFill>
                <a:latin typeface="Bahnschrift Condensed" panose="020B0502040204020203" pitchFamily="34" charset="0"/>
              </a:rPr>
              <a:t>2</a:t>
            </a:r>
            <a:r>
              <a:rPr lang="en-US" sz="6000" b="1" dirty="0">
                <a:ln w="19050">
                  <a:solidFill>
                    <a:schemeClr val="bg1"/>
                  </a:solidFill>
                </a:ln>
                <a:solidFill>
                  <a:srgbClr val="FF0000"/>
                </a:solidFill>
                <a:latin typeface="Bahnschrift Condensed" panose="020B0502040204020203" pitchFamily="34" charset="0"/>
              </a:rPr>
              <a:t>. THÔNG TIN TRONG </a:t>
            </a:r>
          </a:p>
          <a:p>
            <a:pPr algn="ctr">
              <a:lnSpc>
                <a:spcPct val="120000"/>
              </a:lnSpc>
            </a:pPr>
            <a:r>
              <a:rPr lang="en-US" sz="6000" b="1" dirty="0">
                <a:ln w="19050">
                  <a:solidFill>
                    <a:schemeClr val="bg1"/>
                  </a:solidFill>
                </a:ln>
                <a:solidFill>
                  <a:srgbClr val="FF0000"/>
                </a:solidFill>
                <a:latin typeface="Bahnschrift Condensed" panose="020B0502040204020203" pitchFamily="34" charset="0"/>
              </a:rPr>
              <a:t>GIẢI QUYẾT VẤN ĐỀ</a:t>
            </a:r>
            <a:endParaRPr lang="vi-VN" sz="6000" b="1" dirty="0">
              <a:ln w="19050">
                <a:solidFill>
                  <a:schemeClr val="bg1"/>
                </a:solidFill>
              </a:ln>
              <a:solidFill>
                <a:srgbClr val="FF000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2"/>
            <a:ext cx="10419734" cy="3063900"/>
            <a:chOff x="692583" y="4271766"/>
            <a:chExt cx="10419734" cy="3327340"/>
          </a:xfrm>
        </p:grpSpPr>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2583" y="4271766"/>
              <a:ext cx="931266" cy="883537"/>
            </a:xfrm>
            <a:prstGeom prst="rect">
              <a:avLst/>
            </a:prstGeom>
          </p:spPr>
        </p:pic>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692583" y="5359700"/>
              <a:ext cx="10340990" cy="2239406"/>
            </a:xfrm>
            <a:prstGeom prst="rect">
              <a:avLst/>
            </a:prstGeom>
          </p:spPr>
          <p:txBody>
            <a:bodyPr wrap="square">
              <a:spAutoFit/>
            </a:bodyPr>
            <a:lstStyle/>
            <a:p>
              <a:pPr marL="285750" indent="-285750">
                <a:buFont typeface="Arial" panose="020B0604020202020204" pitchFamily="34" charset="0"/>
                <a:buChar char="•"/>
              </a:pPr>
              <a:r>
                <a:rPr lang="vi-VN" sz="3200" dirty="0">
                  <a:solidFill>
                    <a:srgbClr val="0000FF"/>
                  </a:solidFill>
                  <a:effectLst/>
                  <a:latin typeface="Times New Roman" panose="02020603050405020304" pitchFamily="18" charset="0"/>
                  <a:cs typeface="Times New Roman" panose="02020603050405020304" pitchFamily="18" charset="0"/>
                </a:rPr>
                <a:t>Chất lượng thông tin là yếu tố quan trọng, quyết định hiệu quả của việc giải quyết vấn đề.</a:t>
              </a:r>
            </a:p>
            <a:p>
              <a:pPr marL="285750" indent="-285750">
                <a:buFont typeface="Arial" panose="020B0604020202020204" pitchFamily="34" charset="0"/>
                <a:buChar char="•"/>
              </a:pPr>
              <a:r>
                <a:rPr lang="vi-VN" sz="3200" dirty="0">
                  <a:solidFill>
                    <a:srgbClr val="0000FF"/>
                  </a:solidFill>
                  <a:effectLst/>
                  <a:latin typeface="Times New Roman" panose="02020603050405020304" pitchFamily="18" charset="0"/>
                  <a:cs typeface="Times New Roman" panose="02020603050405020304" pitchFamily="18" charset="0"/>
                </a:rPr>
                <a:t>Chất lượng thông tin được đánh giá thông qua tính mới, tính chính xác, tính đầy đủ, tính sử dụng được.</a:t>
              </a:r>
              <a:endParaRPr lang="vi-VN" sz="4000" dirty="0">
                <a:solidFill>
                  <a:srgbClr val="0000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6941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C55A10-A1D7-D84D-01D6-2F175AD80189}"/>
              </a:ext>
            </a:extLst>
          </p:cNvPr>
          <p:cNvGrpSpPr/>
          <p:nvPr/>
        </p:nvGrpSpPr>
        <p:grpSpPr>
          <a:xfrm>
            <a:off x="469897" y="415521"/>
            <a:ext cx="10501714" cy="3861148"/>
            <a:chOff x="601971" y="375608"/>
            <a:chExt cx="10501714" cy="3861148"/>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25209" y="817924"/>
              <a:ext cx="10078476" cy="3418832"/>
              <a:chOff x="1033841" y="4644163"/>
              <a:chExt cx="10078476" cy="3418832"/>
            </a:xfrm>
          </p:grpSpPr>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033841" y="5016007"/>
                <a:ext cx="9998921" cy="3046988"/>
              </a:xfrm>
              <a:prstGeom prst="rect">
                <a:avLst/>
              </a:prstGeom>
            </p:spPr>
            <p:txBody>
              <a:bodyPr wrap="square">
                <a:spAutoFit/>
              </a:bodyPr>
              <a:lstStyle/>
              <a:p>
                <a:r>
                  <a:rPr lang="vi-VN" sz="3200" dirty="0">
                    <a:solidFill>
                      <a:srgbClr val="231F20"/>
                    </a:solidFill>
                    <a:effectLst/>
                    <a:latin typeface="Times New Roman" panose="02020603050405020304" pitchFamily="18" charset="0"/>
                    <a:cs typeface="Times New Roman" panose="02020603050405020304" pitchFamily="18" charset="0"/>
                  </a:rPr>
                  <a:t>Trong khi tìm thông tin về các trường THPT, bạn An đã không để ý đến thời gian đăng kí nguyện vọng dự thi và xét tuyển vào lớp 10 các trường THPT công lập. Theo em:</a:t>
                </a:r>
              </a:p>
              <a:p>
                <a:r>
                  <a:rPr lang="vi-VN" sz="3200" dirty="0">
                    <a:solidFill>
                      <a:srgbClr val="231F20"/>
                    </a:solidFill>
                    <a:effectLst/>
                    <a:latin typeface="Times New Roman" panose="02020603050405020304" pitchFamily="18" charset="0"/>
                    <a:cs typeface="Times New Roman" panose="02020603050405020304" pitchFamily="18" charset="0"/>
                  </a:rPr>
                  <a:t> a) Sơ suất này vi phạm tiêu chí nào về chất lượng thông tin? </a:t>
                </a:r>
              </a:p>
              <a:p>
                <a:r>
                  <a:rPr lang="vi-VN" sz="3200" dirty="0">
                    <a:solidFill>
                      <a:srgbClr val="231F20"/>
                    </a:solidFill>
                    <a:effectLst/>
                    <a:latin typeface="Times New Roman" panose="02020603050405020304" pitchFamily="18" charset="0"/>
                    <a:cs typeface="Times New Roman" panose="02020603050405020304" pitchFamily="18" charset="0"/>
                  </a:rPr>
                  <a:t> b) Điều đó có thể dẫn đến khó khăn gì cho bạn An?</a:t>
                </a:r>
                <a:endParaRPr lang="vi-VN" sz="4000" dirty="0">
                  <a:latin typeface="Times New Roman" panose="020206030504050203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375608"/>
              <a:ext cx="903656" cy="884631"/>
            </a:xfrm>
            <a:prstGeom prst="rect">
              <a:avLst/>
            </a:prstGeom>
          </p:spPr>
        </p:pic>
      </p:grpSp>
    </p:spTree>
    <p:extLst>
      <p:ext uri="{BB962C8B-B14F-4D97-AF65-F5344CB8AC3E}">
        <p14:creationId xmlns:p14="http://schemas.microsoft.com/office/powerpoint/2010/main" val="23969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08928" y="239113"/>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08316" y="1467282"/>
            <a:ext cx="9930568" cy="4524315"/>
          </a:xfrm>
          <a:prstGeom prst="rect">
            <a:avLst/>
          </a:prstGeom>
        </p:spPr>
        <p:txBody>
          <a:bodyPr wrap="square">
            <a:spAutoFit/>
          </a:bodyPr>
          <a:lstStyle/>
          <a:p>
            <a:pPr algn="just" defTabSz="342900"/>
            <a:r>
              <a:rPr lang="vi-VN" sz="3200" dirty="0">
                <a:solidFill>
                  <a:schemeClr val="accent6">
                    <a:lumMod val="50000"/>
                  </a:schemeClr>
                </a:solidFill>
                <a:latin typeface="Times New Roman" panose="02020603050405020304" pitchFamily="18" charset="0"/>
                <a:cs typeface="Times New Roman" panose="02020603050405020304" pitchFamily="18" charset="0"/>
              </a:rPr>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p>
        </p:txBody>
      </p:sp>
      <p:sp>
        <p:nvSpPr>
          <p:cNvPr id="4" name="矩形 10">
            <a:extLst>
              <a:ext uri="{FF2B5EF4-FFF2-40B4-BE49-F238E27FC236}">
                <a16:creationId xmlns:a16="http://schemas.microsoft.com/office/drawing/2014/main" id="{1D0787FE-24AB-4450-8928-1B3A75172E18}"/>
              </a:ext>
            </a:extLst>
          </p:cNvPr>
          <p:cNvSpPr/>
          <p:nvPr/>
        </p:nvSpPr>
        <p:spPr>
          <a:xfrm>
            <a:off x="1341979" y="26416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1000"/>
                                        <p:tgtEl>
                                          <p:spTgt spid="23">
                                            <p:txEl>
                                              <p:pRg st="0" end="0"/>
                                            </p:txEl>
                                          </p:spTgt>
                                        </p:tgtEl>
                                      </p:cBhvr>
                                    </p:animEffect>
                                    <p:anim calcmode="lin" valueType="num">
                                      <p:cBhvr>
                                        <p:cTn id="1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74721C-B208-1B76-4464-0717D311E2E6}"/>
              </a:ext>
            </a:extLst>
          </p:cNvPr>
          <p:cNvPicPr>
            <a:picLocks noChangeAspect="1"/>
          </p:cNvPicPr>
          <p:nvPr/>
        </p:nvPicPr>
        <p:blipFill>
          <a:blip r:embed="rId2"/>
          <a:stretch>
            <a:fillRect/>
          </a:stretch>
        </p:blipFill>
        <p:spPr>
          <a:xfrm>
            <a:off x="1477925" y="555904"/>
            <a:ext cx="8527311" cy="5292003"/>
          </a:xfrm>
          <a:prstGeom prst="rect">
            <a:avLst/>
          </a:prstGeom>
        </p:spPr>
      </p:pic>
    </p:spTree>
    <p:extLst>
      <p:ext uri="{BB962C8B-B14F-4D97-AF65-F5344CB8AC3E}">
        <p14:creationId xmlns:p14="http://schemas.microsoft.com/office/powerpoint/2010/main" val="425195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99565" y="1868760"/>
            <a:ext cx="10192870" cy="1569660"/>
          </a:xfrm>
          <a:prstGeom prst="rect">
            <a:avLst/>
          </a:prstGeom>
        </p:spPr>
        <p:txBody>
          <a:bodyPr wrap="square">
            <a:spAutoFit/>
          </a:bodyPr>
          <a:lstStyle/>
          <a:p>
            <a:r>
              <a:rPr lang="vi-VN" sz="3200" dirty="0">
                <a:solidFill>
                  <a:srgbClr val="0000FF"/>
                </a:solidFill>
                <a:effectLst/>
                <a:latin typeface="Times New Roman" panose="02020603050405020304" pitchFamily="18" charset="0"/>
                <a:cs typeface="Times New Roman" panose="02020603050405020304" pitchFamily="18" charset="0"/>
              </a:rPr>
              <a:t>Em hãy tìm trên Internet thông tin về chiếc máy tính điện tử kĩ thuật số đầu tiên trên thế giới. Đánh giá chất lượng thông tin tìm được.</a:t>
            </a:r>
            <a:endParaRPr lang="vi-VN" sz="4000" dirty="0">
              <a:solidFill>
                <a:srgbClr val="0000FF"/>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48E37F-ECCF-2272-2CDE-FF960C2045A3}"/>
              </a:ext>
            </a:extLst>
          </p:cNvPr>
          <p:cNvSpPr txBox="1"/>
          <p:nvPr/>
        </p:nvSpPr>
        <p:spPr>
          <a:xfrm>
            <a:off x="946298" y="968966"/>
            <a:ext cx="9505507" cy="1077218"/>
          </a:xfrm>
          <a:prstGeom prst="rect">
            <a:avLst/>
          </a:prstGeom>
          <a:noFill/>
        </p:spPr>
        <p:txBody>
          <a:bodyPr wrap="square">
            <a:spAutoFit/>
          </a:bodyPr>
          <a:lstStyle/>
          <a:p>
            <a:pPr marL="1143000" indent="-1143000" algn="ctr">
              <a:buAutoNum type="arabicPeriod"/>
            </a:pPr>
            <a:r>
              <a:rPr lang="vi-VN" sz="3200" dirty="0">
                <a:solidFill>
                  <a:srgbClr val="FF0000"/>
                </a:solidFill>
                <a:latin typeface="Times New Roman" panose="02020603050405020304" pitchFamily="18" charset="0"/>
                <a:cs typeface="Times New Roman" panose="02020603050405020304" pitchFamily="18" charset="0"/>
              </a:rPr>
              <a:t>VAI TRÒ CỦA CHẤT LƯỢNG THÔNG TIN TRONG GIẢI QUYẾT VẤN ĐỀ</a:t>
            </a:r>
          </a:p>
        </p:txBody>
      </p:sp>
    </p:spTree>
    <p:extLst>
      <p:ext uri="{BB962C8B-B14F-4D97-AF65-F5344CB8AC3E}">
        <p14:creationId xmlns:p14="http://schemas.microsoft.com/office/powerpoint/2010/main" val="297378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60D107-1923-4049-861C-AAE5B1C9CB24}"/>
              </a:ext>
            </a:extLst>
          </p:cNvPr>
          <p:cNvGrpSpPr/>
          <p:nvPr/>
        </p:nvGrpSpPr>
        <p:grpSpPr>
          <a:xfrm>
            <a:off x="392861" y="363334"/>
            <a:ext cx="10649995" cy="6186322"/>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8385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Hoạt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động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1</a:t>
              </a:r>
              <a:endPar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712381" y="1221079"/>
            <a:ext cx="6764148" cy="5262979"/>
          </a:xfrm>
          <a:prstGeom prst="rect">
            <a:avLst/>
          </a:prstGeom>
          <a:noFill/>
        </p:spPr>
        <p:txBody>
          <a:bodyPr wrap="square">
            <a:spAutoFit/>
          </a:bodyPr>
          <a:lstStyle/>
          <a:p>
            <a:r>
              <a:rPr lang="vi-VN" sz="2800" b="1" dirty="0">
                <a:solidFill>
                  <a:srgbClr val="231F20"/>
                </a:solidFill>
                <a:effectLst/>
                <a:latin typeface="Times New Roman" panose="02020603050405020304" pitchFamily="18" charset="0"/>
                <a:cs typeface="Times New Roman" panose="02020603050405020304" pitchFamily="18" charset="0"/>
              </a:rPr>
              <a:t>Chọn trường </a:t>
            </a:r>
            <a:endParaRPr lang="vi-VN" sz="2800" dirty="0">
              <a:latin typeface="Times New Roman" panose="02020603050405020304" pitchFamily="18" charset="0"/>
              <a:cs typeface="Times New Roman" panose="02020603050405020304" pitchFamily="18" charset="0"/>
            </a:endParaRPr>
          </a:p>
          <a:p>
            <a:r>
              <a:rPr lang="vi-VN" sz="2800" dirty="0">
                <a:solidFill>
                  <a:srgbClr val="231F20"/>
                </a:solidFill>
                <a:effectLst/>
                <a:latin typeface="Times New Roman" panose="02020603050405020304" pitchFamily="18" charset="0"/>
                <a:cs typeface="Times New Roman" panose="02020603050405020304" pitchFamily="18" charset="0"/>
              </a:rPr>
              <a:t>Minh đã tìm kiếm thông tin về các trường THPT trên Internet và gửi cho An địa chỉ trang web giới thiệu về một trường THPT. An xem trang web và thấy có nhiều chi tiết ấn tượng, phù hợp với mình (Hình 2.1). Không tìm hiểu thêm nữa, An quyết định chọn trường đó làm nguyện vọng duy nhất của mình. Em hãy cho biết việc Minh chia sẻ thông tin với An và An đã tin tưởng, sử dụng thông tin để chọn trường mà chưa tìm hiểu kĩ sẽ có thể xảy ra vấn đề gì?</a:t>
            </a:r>
            <a:endParaRPr lang="en-US" sz="28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C63FE716-9A44-CD77-5C2A-A06C8FDE6BE1}"/>
              </a:ext>
            </a:extLst>
          </p:cNvPr>
          <p:cNvPicPr>
            <a:picLocks noChangeAspect="1"/>
          </p:cNvPicPr>
          <p:nvPr/>
        </p:nvPicPr>
        <p:blipFill>
          <a:blip r:embed="rId2"/>
          <a:stretch>
            <a:fillRect/>
          </a:stretch>
        </p:blipFill>
        <p:spPr>
          <a:xfrm>
            <a:off x="7476666" y="2676357"/>
            <a:ext cx="3566190" cy="3225599"/>
          </a:xfrm>
          <a:prstGeom prst="rect">
            <a:avLst/>
          </a:prstGeom>
        </p:spPr>
      </p:pic>
    </p:spTree>
    <p:extLst>
      <p:ext uri="{BB962C8B-B14F-4D97-AF65-F5344CB8AC3E}">
        <p14:creationId xmlns:p14="http://schemas.microsoft.com/office/powerpoint/2010/main" val="96722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487910" y="223705"/>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270233" y="223705"/>
            <a:ext cx="9440715" cy="6124754"/>
          </a:xfrm>
          <a:prstGeom prst="rect">
            <a:avLst/>
          </a:prstGeom>
          <a:noFill/>
        </p:spPr>
        <p:txBody>
          <a:bodyPr wrap="square">
            <a:spAutoFit/>
          </a:bodyPr>
          <a:lstStyle/>
          <a:p>
            <a:r>
              <a:rPr lang="vi-VN" sz="1800" dirty="0">
                <a:solidFill>
                  <a:srgbClr val="231F20"/>
                </a:solidFill>
                <a:effectLst/>
                <a:latin typeface="Arial" panose="020B0604020202020204" pitchFamily="34" charset="0"/>
              </a:rPr>
              <a:t>	</a:t>
            </a:r>
            <a:r>
              <a:rPr lang="vi-VN" sz="2800" dirty="0">
                <a:solidFill>
                  <a:srgbClr val="0000FF"/>
                </a:solidFill>
                <a:effectLst/>
                <a:latin typeface="Times New Roman" panose="02020603050405020304" pitchFamily="18" charset="0"/>
                <a:cs typeface="Times New Roman" panose="02020603050405020304" pitchFamily="18" charset="0"/>
              </a:rPr>
              <a:t>Do dựa trên thông tin chưa được kiểm chứng, quyết định của An có thể không đúng. Hơn nữa, việc An chỉ đăng kí một nguyện vọng sẽ làm giảm cơ hội lựa chọn. </a:t>
            </a:r>
          </a:p>
          <a:p>
            <a:r>
              <a:rPr lang="vi-VN" sz="2800" dirty="0">
                <a:solidFill>
                  <a:srgbClr val="231F20"/>
                </a:solidFill>
                <a:effectLst/>
                <a:latin typeface="Times New Roman" panose="02020603050405020304" pitchFamily="18" charset="0"/>
                <a:cs typeface="Times New Roman" panose="02020603050405020304" pitchFamily="18" charset="0"/>
              </a:rPr>
              <a:t>	</a:t>
            </a:r>
            <a:r>
              <a:rPr lang="vi-VN" sz="2800" dirty="0">
                <a:solidFill>
                  <a:srgbClr val="FF0000"/>
                </a:solidFill>
                <a:effectLst/>
                <a:latin typeface="Times New Roman" panose="02020603050405020304" pitchFamily="18" charset="0"/>
                <a:cs typeface="Times New Roman" panose="02020603050405020304" pitchFamily="18" charset="0"/>
              </a:rPr>
              <a:t>Để đưa ra quyết định đúng, An cần sử dụng thông tin có chất lượng từ những nguồn đáng tin cậy như trang web của Sở Giáo dục </a:t>
            </a:r>
            <a:r>
              <a:rPr lang="vi-VN" sz="2800" dirty="0">
                <a:solidFill>
                  <a:srgbClr val="FF0000"/>
                </a:solidFill>
                <a:latin typeface="Times New Roman" panose="02020603050405020304" pitchFamily="18" charset="0"/>
                <a:cs typeface="Times New Roman" panose="02020603050405020304" pitchFamily="18" charset="0"/>
              </a:rPr>
              <a:t>v</a:t>
            </a:r>
            <a:r>
              <a:rPr lang="vi-VN" sz="2800" dirty="0">
                <a:solidFill>
                  <a:srgbClr val="FF0000"/>
                </a:solidFill>
                <a:effectLst/>
                <a:latin typeface="Times New Roman" panose="02020603050405020304" pitchFamily="18" charset="0"/>
                <a:cs typeface="Times New Roman" panose="02020603050405020304" pitchFamily="18" charset="0"/>
              </a:rPr>
              <a:t>à Đào tạo, ý kiến của giáo viên chủ nhiệm hay của người thân có kinh nghiệm. </a:t>
            </a:r>
          </a:p>
          <a:p>
            <a:r>
              <a:rPr lang="vi-VN" sz="2800" dirty="0">
                <a:solidFill>
                  <a:srgbClr val="231F20"/>
                </a:solidFill>
                <a:latin typeface="Times New Roman" panose="02020603050405020304" pitchFamily="18" charset="0"/>
                <a:cs typeface="Times New Roman" panose="02020603050405020304" pitchFamily="18" charset="0"/>
              </a:rPr>
              <a:t>	</a:t>
            </a:r>
            <a:r>
              <a:rPr lang="vi-VN" sz="2800" dirty="0" err="1">
                <a:solidFill>
                  <a:srgbClr val="9C51D9"/>
                </a:solidFill>
                <a:effectLst/>
                <a:latin typeface="Times New Roman" panose="02020603050405020304" pitchFamily="18" charset="0"/>
                <a:cs typeface="Times New Roman" panose="02020603050405020304" pitchFamily="18" charset="0"/>
              </a:rPr>
              <a:t>Internet</a:t>
            </a:r>
            <a:r>
              <a:rPr lang="vi-VN" sz="2800" dirty="0">
                <a:solidFill>
                  <a:srgbClr val="9C51D9"/>
                </a:solidFill>
                <a:effectLst/>
                <a:latin typeface="Times New Roman" panose="02020603050405020304" pitchFamily="18" charset="0"/>
                <a:cs typeface="Times New Roman" panose="02020603050405020304" pitchFamily="18" charset="0"/>
              </a:rPr>
              <a:t> là một kho thông tin khổng lồ. Em có thể tìm thấy nhiều thông tin trên đó nhưng không phải thông tin nào cũng có thể sử dụng để giải quyết vấn đề một cách hiệu quả. </a:t>
            </a:r>
            <a:r>
              <a:rPr lang="vi-VN" sz="2800" dirty="0">
                <a:solidFill>
                  <a:srgbClr val="231F20"/>
                </a:solidFill>
                <a:effectLst/>
                <a:latin typeface="Times New Roman" panose="02020603050405020304" pitchFamily="18" charset="0"/>
                <a:cs typeface="Times New Roman" panose="02020603050405020304" pitchFamily="18" charset="0"/>
              </a:rPr>
              <a:t>	</a:t>
            </a:r>
          </a:p>
          <a:p>
            <a:r>
              <a:rPr lang="vi-VN" sz="2800" dirty="0">
                <a:solidFill>
                  <a:srgbClr val="231F20"/>
                </a:solidFill>
                <a:latin typeface="Times New Roman" panose="02020603050405020304" pitchFamily="18" charset="0"/>
                <a:cs typeface="Times New Roman" panose="02020603050405020304" pitchFamily="18" charset="0"/>
              </a:rPr>
              <a:t>	</a:t>
            </a:r>
            <a:r>
              <a:rPr lang="vi-VN" sz="2800" dirty="0">
                <a:solidFill>
                  <a:srgbClr val="FF0000"/>
                </a:solidFill>
                <a:effectLst/>
                <a:latin typeface="Times New Roman" panose="02020603050405020304" pitchFamily="18" charset="0"/>
                <a:cs typeface="Times New Roman" panose="02020603050405020304" pitchFamily="18" charset="0"/>
              </a:rPr>
              <a:t>Không phải số lượng bản tin mà là chất lượng của thông tin mới thực sự làm cho thông tin trở thành hữu ích. Vì vậy, em cần quan tâm đến chất lượng </a:t>
            </a:r>
            <a:r>
              <a:rPr lang="vi-VN" sz="2800" dirty="0">
                <a:solidFill>
                  <a:srgbClr val="FF0000"/>
                </a:solidFill>
                <a:latin typeface="Times New Roman" panose="02020603050405020304" pitchFamily="18" charset="0"/>
                <a:cs typeface="Times New Roman" panose="02020603050405020304" pitchFamily="18" charset="0"/>
              </a:rPr>
              <a:t>t</a:t>
            </a:r>
            <a:r>
              <a:rPr lang="vi-VN" sz="2800" dirty="0">
                <a:solidFill>
                  <a:srgbClr val="FF0000"/>
                </a:solidFill>
                <a:effectLst/>
                <a:latin typeface="Times New Roman" panose="02020603050405020304" pitchFamily="18" charset="0"/>
                <a:cs typeface="Times New Roman" panose="02020603050405020304" pitchFamily="18" charset="0"/>
              </a:rPr>
              <a:t>hông tin khi tìm kiếm, tiếp nhận và trao đổi thông tin.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03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9" y="274800"/>
            <a:ext cx="10419733" cy="2575814"/>
            <a:chOff x="692584" y="4271766"/>
            <a:chExt cx="10419733" cy="1460149"/>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4" y="4271766"/>
              <a:ext cx="10398950" cy="1405287"/>
              <a:chOff x="690586" y="4323720"/>
              <a:chExt cx="10251335" cy="1405287"/>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1134577"/>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6" y="4323720"/>
                <a:ext cx="539561" cy="519279"/>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1168942"/>
            </a:xfrm>
            <a:prstGeom prst="rect">
              <a:avLst/>
            </a:prstGeom>
          </p:spPr>
          <p:txBody>
            <a:bodyPr wrap="square">
              <a:spAutoFit/>
            </a:bodyPr>
            <a:lstStyle/>
            <a:p>
              <a:r>
                <a:rPr lang="vi-VN" sz="3200" dirty="0">
                  <a:solidFill>
                    <a:srgbClr val="0000FF"/>
                  </a:solidFill>
                  <a:effectLst/>
                  <a:latin typeface="Times New Roman" panose="02020603050405020304" pitchFamily="18" charset="0"/>
                  <a:cs typeface="Times New Roman" panose="02020603050405020304" pitchFamily="18"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4000" dirty="0">
                <a:solidFill>
                  <a:srgbClr val="0000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0CC2EA-0DD7-2BD8-DF05-ABB76AC600D1}"/>
              </a:ext>
            </a:extLst>
          </p:cNvPr>
          <p:cNvSpPr/>
          <p:nvPr/>
        </p:nvSpPr>
        <p:spPr>
          <a:xfrm>
            <a:off x="700163" y="472876"/>
            <a:ext cx="10378963" cy="4832092"/>
          </a:xfrm>
          <a:prstGeom prst="rect">
            <a:avLst/>
          </a:prstGeom>
        </p:spPr>
        <p:txBody>
          <a:bodyPr wrap="square">
            <a:spAutoFit/>
          </a:bodyPr>
          <a:lstStyle/>
          <a:p>
            <a:r>
              <a:rPr lang="vi-VN" sz="2800" dirty="0">
                <a:solidFill>
                  <a:srgbClr val="231F20"/>
                </a:solidFill>
                <a:effectLst/>
                <a:latin typeface="Times New Roman" panose="02020603050405020304" pitchFamily="18" charset="0"/>
                <a:cs typeface="Times New Roman" panose="02020603050405020304" pitchFamily="18" charset="0"/>
              </a:rPr>
              <a:t>KOL là thuật ngữ viết tắt của Key Opinion Leader có nghĩa là </a:t>
            </a:r>
            <a:r>
              <a:rPr lang="vi-VN" sz="2800" i="1" dirty="0">
                <a:solidFill>
                  <a:srgbClr val="231F20"/>
                </a:solidFill>
                <a:effectLst/>
                <a:latin typeface="Times New Roman" panose="02020603050405020304" pitchFamily="18" charset="0"/>
                <a:cs typeface="Times New Roman" panose="02020603050405020304" pitchFamily="18" charset="0"/>
              </a:rPr>
              <a:t>người dẫn dắt dư luận chủ chốt </a:t>
            </a:r>
            <a:r>
              <a:rPr lang="vi-VN" sz="2800" dirty="0">
                <a:solidFill>
                  <a:srgbClr val="231F20"/>
                </a:solidFill>
                <a:effectLst/>
                <a:latin typeface="Times New Roman" panose="02020603050405020304" pitchFamily="18" charset="0"/>
                <a:cs typeface="Times New Roman" panose="02020603050405020304" pitchFamily="18" charset="0"/>
              </a:rPr>
              <a:t>hay</a:t>
            </a:r>
            <a:r>
              <a:rPr lang="vi-VN" sz="2800" i="1" dirty="0">
                <a:solidFill>
                  <a:srgbClr val="231F20"/>
                </a:solidFill>
                <a:effectLst/>
                <a:latin typeface="Times New Roman" panose="02020603050405020304" pitchFamily="18" charset="0"/>
                <a:cs typeface="Times New Roman" panose="02020603050405020304" pitchFamily="18" charset="0"/>
              </a:rPr>
              <a:t> người có ảnh hưởng</a:t>
            </a:r>
            <a:r>
              <a:rPr lang="vi-VN" sz="2800" dirty="0">
                <a:solidFill>
                  <a:srgbClr val="231F20"/>
                </a:solidFill>
                <a:effectLst/>
                <a:latin typeface="Times New Roman" panose="02020603050405020304" pitchFamily="18" charset="0"/>
                <a:cs typeface="Times New Roman" panose="02020603050405020304" pitchFamily="18" charset="0"/>
              </a:rPr>
              <a:t>. Khi em thấy một KOL quảng cáo sản phẩm trên mạng, em sẽ ứng xử thế nào? </a:t>
            </a:r>
            <a:endParaRPr lang="vi-VN" sz="2800" dirty="0">
              <a:latin typeface="Times New Roman" panose="02020603050405020304" pitchFamily="18" charset="0"/>
              <a:cs typeface="Times New Roman" panose="02020603050405020304" pitchFamily="18" charset="0"/>
            </a:endParaRPr>
          </a:p>
          <a:p>
            <a:r>
              <a:rPr lang="vi-VN" sz="2800" dirty="0">
                <a:solidFill>
                  <a:srgbClr val="231F20"/>
                </a:solidFill>
                <a:effectLst/>
                <a:latin typeface="Times New Roman" panose="02020603050405020304" pitchFamily="18" charset="0"/>
                <a:cs typeface="Times New Roman" panose="02020603050405020304" pitchFamily="18" charset="0"/>
              </a:rPr>
              <a:t>A. Chia sẻ thông tin với người thân vì KOL là một nguồn tin đáng tin cậy. </a:t>
            </a:r>
            <a:endParaRPr lang="vi-VN" sz="2800" dirty="0">
              <a:latin typeface="Times New Roman" panose="02020603050405020304" pitchFamily="18" charset="0"/>
              <a:cs typeface="Times New Roman" panose="02020603050405020304" pitchFamily="18" charset="0"/>
            </a:endParaRPr>
          </a:p>
          <a:p>
            <a:r>
              <a:rPr lang="vi-VN" sz="2800" dirty="0">
                <a:solidFill>
                  <a:srgbClr val="231F20"/>
                </a:solidFill>
                <a:effectLst/>
                <a:latin typeface="Times New Roman" panose="02020603050405020304" pitchFamily="18" charset="0"/>
                <a:cs typeface="Times New Roman" panose="02020603050405020304" pitchFamily="18" charset="0"/>
              </a:rPr>
              <a:t>B. Sử dụng sản phẩm vì KOL là một đảm bảo cho sản phẩm đã qua kiểm định. </a:t>
            </a:r>
            <a:endParaRPr lang="vi-VN" sz="2800" dirty="0">
              <a:latin typeface="Times New Roman" panose="02020603050405020304" pitchFamily="18" charset="0"/>
              <a:cs typeface="Times New Roman" panose="02020603050405020304" pitchFamily="18" charset="0"/>
            </a:endParaRPr>
          </a:p>
          <a:p>
            <a:r>
              <a:rPr lang="vi-VN" sz="2800" dirty="0">
                <a:effectLst/>
                <a:latin typeface="Times New Roman" panose="02020603050405020304" pitchFamily="18" charset="0"/>
                <a:cs typeface="Times New Roman" panose="02020603050405020304" pitchFamily="18" charset="0"/>
              </a:rPr>
              <a:t>C. </a:t>
            </a:r>
            <a:r>
              <a:rPr lang="vi-VN" sz="2800" dirty="0">
                <a:solidFill>
                  <a:srgbClr val="231F20"/>
                </a:solidFill>
                <a:effectLst/>
                <a:latin typeface="Times New Roman" panose="02020603050405020304" pitchFamily="18" charset="0"/>
                <a:cs typeface="Times New Roman" panose="02020603050405020304" pitchFamily="18" charset="0"/>
              </a:rPr>
              <a:t>Cân nhắc, đánh giá chất lượng thông tin trước khi sử dụng sản phẩm. </a:t>
            </a:r>
            <a:endParaRPr lang="vi-VN" sz="2800" dirty="0">
              <a:latin typeface="Times New Roman" panose="02020603050405020304" pitchFamily="18" charset="0"/>
              <a:cs typeface="Times New Roman" panose="02020603050405020304" pitchFamily="18" charset="0"/>
            </a:endParaRPr>
          </a:p>
          <a:p>
            <a:r>
              <a:rPr lang="vi-VN" sz="2800" dirty="0">
                <a:solidFill>
                  <a:srgbClr val="231F20"/>
                </a:solidFill>
                <a:effectLst/>
                <a:latin typeface="Times New Roman" panose="02020603050405020304" pitchFamily="18" charset="0"/>
                <a:cs typeface="Times New Roman" panose="02020603050405020304" pitchFamily="18" charset="0"/>
              </a:rPr>
              <a:t>D. Không sử dụng và cảnh báo người thân về nguồn tin kém chất lượng.</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80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3" end="3"/>
                                            </p:txEl>
                                          </p:spTgt>
                                        </p:tgtEl>
                                        <p:attrNameLst>
                                          <p:attrName>style.color</p:attrName>
                                        </p:attrNameLst>
                                      </p:cBhvr>
                                      <p:to>
                                        <a:srgbClr val="F85320"/>
                                      </p:to>
                                    </p:animClr>
                                    <p:animClr clrSpc="rgb" dir="cw">
                                      <p:cBhvr>
                                        <p:cTn id="7" dur="500" fill="hold"/>
                                        <p:tgtEl>
                                          <p:spTgt spid="2">
                                            <p:txEl>
                                              <p:pRg st="3" end="3"/>
                                            </p:txEl>
                                          </p:spTgt>
                                        </p:tgtEl>
                                        <p:attrNameLst>
                                          <p:attrName>fillcolor</p:attrName>
                                        </p:attrNameLst>
                                      </p:cBhvr>
                                      <p:to>
                                        <a:srgbClr val="F85320"/>
                                      </p:to>
                                    </p:animClr>
                                    <p:set>
                                      <p:cBhvr>
                                        <p:cTn id="8" dur="500" fill="hold"/>
                                        <p:tgtEl>
                                          <p:spTgt spid="2">
                                            <p:txEl>
                                              <p:pRg st="3" end="3"/>
                                            </p:txEl>
                                          </p:spTgt>
                                        </p:tgtEl>
                                        <p:attrNameLst>
                                          <p:attrName>fill.type</p:attrName>
                                        </p:attrNameLst>
                                      </p:cBhvr>
                                      <p:to>
                                        <p:strVal val="solid"/>
                                      </p:to>
                                    </p:set>
                                    <p:set>
                                      <p:cBhvr>
                                        <p:cTn id="9" dur="500" fill="hold"/>
                                        <p:tgtEl>
                                          <p:spTgt spid="2">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3" end="3"/>
                                            </p:txEl>
                                          </p:spTgt>
                                        </p:tgtEl>
                                        <p:attrNameLst>
                                          <p:attrName>style.color</p:attrName>
                                        </p:attrNameLst>
                                      </p:cBhvr>
                                      <p:to>
                                        <a:schemeClr val="accent2"/>
                                      </p:to>
                                    </p:animClr>
                                    <p:animClr clrSpc="rgb" dir="cw">
                                      <p:cBhvr>
                                        <p:cTn id="14" dur="500" fill="hold"/>
                                        <p:tgtEl>
                                          <p:spTgt spid="2">
                                            <p:txEl>
                                              <p:pRg st="3" end="3"/>
                                            </p:txEl>
                                          </p:spTgt>
                                        </p:tgtEl>
                                        <p:attrNameLst>
                                          <p:attrName>fillcolor</p:attrName>
                                        </p:attrNameLst>
                                      </p:cBhvr>
                                      <p:to>
                                        <a:schemeClr val="accent2"/>
                                      </p:to>
                                    </p:animClr>
                                    <p:set>
                                      <p:cBhvr>
                                        <p:cTn id="15" dur="500" fill="hold"/>
                                        <p:tgtEl>
                                          <p:spTgt spid="2">
                                            <p:txEl>
                                              <p:pRg st="3" end="3"/>
                                            </p:txEl>
                                          </p:spTgt>
                                        </p:tgtEl>
                                        <p:attrNameLst>
                                          <p:attrName>fill.type</p:attrName>
                                        </p:attrNameLst>
                                      </p:cBhvr>
                                      <p:to>
                                        <p:strVal val="solid"/>
                                      </p:to>
                                    </p:set>
                                    <p:set>
                                      <p:cBhvr>
                                        <p:cTn id="16" dur="500" fill="hold"/>
                                        <p:tgtEl>
                                          <p:spTgt spid="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973634"/>
            <a:ext cx="8826817" cy="1015663"/>
          </a:xfrm>
          <a:prstGeom prst="rect">
            <a:avLst/>
          </a:prstGeom>
          <a:noFill/>
        </p:spPr>
        <p:txBody>
          <a:bodyPr wrap="square" rtlCol="0">
            <a:spAutoFit/>
          </a:bodyPr>
          <a:lstStyle/>
          <a:p>
            <a:pPr algn="ctr"/>
            <a:r>
              <a:rPr lang="en-US" sz="6000" dirty="0">
                <a:solidFill>
                  <a:srgbClr val="FF0000"/>
                </a:solidFill>
                <a:latin typeface="+mj-lt"/>
              </a:rPr>
              <a:t>2. </a:t>
            </a:r>
            <a:r>
              <a:rPr lang="vi-VN" sz="6000" dirty="0">
                <a:solidFill>
                  <a:srgbClr val="FF0000"/>
                </a:solidFill>
                <a:latin typeface="+mj-lt"/>
              </a:rPr>
              <a:t>CHẤT LƯỢNG THÔNG TIN</a:t>
            </a:r>
            <a:endParaRPr lang="en-US" sz="6000" dirty="0">
              <a:solidFill>
                <a:srgbClr val="FF0000"/>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507185"/>
            <a:ext cx="10649995" cy="5730819"/>
            <a:chOff x="1117200" y="3528268"/>
            <a:chExt cx="10337399" cy="78427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4270"/>
              <a:chOff x="1493120" y="3891280"/>
              <a:chExt cx="10337399" cy="78427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120" y="4000103"/>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8385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1</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94032"/>
            </a:xfrm>
            <a:prstGeom prst="rect">
              <a:avLst/>
            </a:prstGeom>
          </p:spPr>
          <p:txBody>
            <a:bodyPr wrap="square">
              <a:spAutoFit/>
            </a:bodyPr>
            <a:lstStyle/>
            <a:p>
              <a:pPr lvl="0" defTabSz="342900">
                <a:lnSpc>
                  <a:spcPct val="135000"/>
                </a:lnSpc>
                <a:defRPr/>
              </a:pPr>
              <a:r>
                <a:rPr lang="en-US" sz="3200" b="1" dirty="0">
                  <a:solidFill>
                    <a:srgbClr val="FF0000"/>
                  </a:solidFill>
                  <a:latin typeface="Times New Roman" panose="02020603050405020304" pitchFamily="18" charset="0"/>
                  <a:cs typeface="Times New Roman" panose="02020603050405020304" pitchFamily="18" charset="0"/>
                </a:rPr>
                <a:t>Thông tin </a:t>
              </a:r>
              <a:r>
                <a:rPr lang="en-US" sz="3200" b="1" dirty="0" err="1">
                  <a:solidFill>
                    <a:srgbClr val="FF0000"/>
                  </a:solidFill>
                  <a:latin typeface="Times New Roman" panose="02020603050405020304" pitchFamily="18" charset="0"/>
                  <a:cs typeface="Times New Roman" panose="02020603050405020304" pitchFamily="18" charset="0"/>
                </a:rPr>
                <a:t>hữu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ích</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9892682" cy="2062103"/>
          </a:xfrm>
          <a:prstGeom prst="rect">
            <a:avLst/>
          </a:prstGeom>
          <a:noFill/>
        </p:spPr>
        <p:txBody>
          <a:bodyPr wrap="square">
            <a:spAutoFit/>
          </a:bodyPr>
          <a:lstStyle/>
          <a:p>
            <a:r>
              <a:rPr lang="vi-VN" sz="3200" b="1" dirty="0">
                <a:solidFill>
                  <a:srgbClr val="231F20"/>
                </a:solidFill>
                <a:effectLst/>
                <a:latin typeface="Times New Roman" panose="02020603050405020304" pitchFamily="18" charset="0"/>
                <a:cs typeface="Times New Roman" panose="02020603050405020304" pitchFamily="18" charset="0"/>
              </a:rPr>
              <a:t>1.</a:t>
            </a:r>
            <a:r>
              <a:rPr lang="vi-VN" sz="3200" dirty="0">
                <a:solidFill>
                  <a:srgbClr val="231F20"/>
                </a:solidFill>
                <a:effectLst/>
                <a:latin typeface="Times New Roman" panose="02020603050405020304" pitchFamily="18" charset="0"/>
                <a:cs typeface="Times New Roman" panose="02020603050405020304" pitchFamily="18" charset="0"/>
              </a:rPr>
              <a:t> Hãy tìm kiếm và lựa chọn thông tin mà theo em là hữu ích giúp em chọn trường THPT. </a:t>
            </a:r>
            <a:endParaRPr lang="vi-VN" sz="3200" dirty="0">
              <a:latin typeface="Times New Roman" panose="02020603050405020304" pitchFamily="18" charset="0"/>
              <a:cs typeface="Times New Roman" panose="02020603050405020304" pitchFamily="18" charset="0"/>
            </a:endParaRPr>
          </a:p>
          <a:p>
            <a:r>
              <a:rPr lang="vi-VN" sz="3200" b="1" dirty="0">
                <a:solidFill>
                  <a:srgbClr val="231F20"/>
                </a:solidFill>
                <a:effectLst/>
                <a:latin typeface="Times New Roman" panose="02020603050405020304" pitchFamily="18" charset="0"/>
                <a:cs typeface="Times New Roman" panose="02020603050405020304" pitchFamily="18" charset="0"/>
              </a:rPr>
              <a:t>2.</a:t>
            </a:r>
            <a:r>
              <a:rPr lang="vi-VN" sz="3200" dirty="0">
                <a:solidFill>
                  <a:srgbClr val="231F20"/>
                </a:solidFill>
                <a:effectLst/>
                <a:latin typeface="Times New Roman" panose="02020603050405020304" pitchFamily="18" charset="0"/>
                <a:cs typeface="Times New Roman" panose="02020603050405020304" pitchFamily="18" charset="0"/>
              </a:rPr>
              <a:t> Tại sao thông tin đó là hữu ích đối việc giải quyết vấn đề chọn trường của em?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1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445380" y="560242"/>
            <a:ext cx="888648" cy="885725"/>
          </a:xfrm>
          <a:prstGeom prst="rect">
            <a:avLst/>
          </a:prstGeom>
        </p:spPr>
      </p:pic>
      <p:pic>
        <p:nvPicPr>
          <p:cNvPr id="3" name="Picture 2">
            <a:extLst>
              <a:ext uri="{FF2B5EF4-FFF2-40B4-BE49-F238E27FC236}">
                <a16:creationId xmlns:a16="http://schemas.microsoft.com/office/drawing/2014/main" id="{F5EE5773-8656-BBC4-6C00-D385CF333309}"/>
              </a:ext>
            </a:extLst>
          </p:cNvPr>
          <p:cNvPicPr>
            <a:picLocks noChangeAspect="1"/>
          </p:cNvPicPr>
          <p:nvPr/>
        </p:nvPicPr>
        <p:blipFill>
          <a:blip r:embed="rId3"/>
          <a:stretch>
            <a:fillRect/>
          </a:stretch>
        </p:blipFill>
        <p:spPr>
          <a:xfrm>
            <a:off x="1477925" y="318979"/>
            <a:ext cx="8561339" cy="5911702"/>
          </a:xfrm>
          <a:prstGeom prst="rect">
            <a:avLst/>
          </a:prstGeom>
        </p:spPr>
      </p:pic>
    </p:spTree>
    <p:extLst>
      <p:ext uri="{BB962C8B-B14F-4D97-AF65-F5344CB8AC3E}">
        <p14:creationId xmlns:p14="http://schemas.microsoft.com/office/powerpoint/2010/main" val="149570878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4174</TotalTime>
  <Words>817</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Times New Roman</vt:lpstr>
      <vt:lpstr>UTM Cookies</vt:lpstr>
      <vt:lpstr>Bahnschrift Condensed</vt:lpstr>
      <vt:lpstr>UTM Avo</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admin</cp:lastModifiedBy>
  <cp:revision>4</cp:revision>
  <dcterms:created xsi:type="dcterms:W3CDTF">2021-06-02T01:34:28Z</dcterms:created>
  <dcterms:modified xsi:type="dcterms:W3CDTF">2024-09-13T00:04:51Z</dcterms:modified>
</cp:coreProperties>
</file>