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3"/>
    <p:sldId id="257" r:id="rId4"/>
    <p:sldId id="259" r:id="rId5"/>
    <p:sldId id="261" r:id="rId6"/>
    <p:sldId id="262" r:id="rId7"/>
    <p:sldId id="258" r:id="rId8"/>
    <p:sldId id="260" r:id="rId9"/>
    <p:sldId id="263" r:id="rId10"/>
    <p:sldId id="264" r:id="rId11"/>
    <p:sldId id="265" r:id="rId13"/>
    <p:sldId id="266" r:id="rId14"/>
    <p:sldId id="268" r:id="rId15"/>
    <p:sldId id="267" r:id="rId16"/>
    <p:sldId id="269" r:id="rId17"/>
    <p:sldId id="298" r:id="rId18"/>
    <p:sldId id="277" r:id="rId19"/>
    <p:sldId id="279" r:id="rId20"/>
    <p:sldId id="280" r:id="rId21"/>
    <p:sldId id="288" r:id="rId22"/>
    <p:sldId id="289" r:id="rId23"/>
    <p:sldId id="295" r:id="rId24"/>
    <p:sldId id="290" r:id="rId25"/>
    <p:sldId id="291" r:id="rId26"/>
    <p:sldId id="276" r:id="rId27"/>
    <p:sldId id="292" r:id="rId28"/>
    <p:sldId id="293" r:id="rId29"/>
    <p:sldId id="294" r:id="rId30"/>
    <p:sldId id="296" r:id="rId31"/>
    <p:sldId id="297" r:id="rId32"/>
    <p:sldId id="270" r:id="rId33"/>
    <p:sldId id="272" r:id="rId34"/>
    <p:sldId id="271" r:id="rId35"/>
    <p:sldId id="273" r:id="rId36"/>
    <p:sldId id="274" r:id="rId37"/>
    <p:sldId id="275" r:id="rId38"/>
    <p:sldId id="282" r:id="rId39"/>
    <p:sldId id="287" r:id="rId40"/>
  </p:sldIdLst>
  <p:sldSz cx="18288000" cy="10287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DM Serif Display" charset="0"/>
      <p:regular r:id="rId48"/>
    </p:embeddedFont>
  </p:embeddedFont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22"/>
  </p:normalViewPr>
  <p:slideViewPr>
    <p:cSldViewPr showGuides="1">
      <p:cViewPr varScale="1">
        <p:scale>
          <a:sx n="50" d="100"/>
          <a:sy n="50" d="100"/>
        </p:scale>
        <p:origin x="38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font" Target="fonts/font5.fntdata"/><Relationship Id="rId47" Type="http://schemas.openxmlformats.org/officeDocument/2006/relationships/font" Target="fonts/font4.fntdata"/><Relationship Id="rId46" Type="http://schemas.openxmlformats.org/officeDocument/2006/relationships/font" Target="fonts/font3.fntdata"/><Relationship Id="rId45" Type="http://schemas.openxmlformats.org/officeDocument/2006/relationships/font" Target="fonts/font2.fntdata"/><Relationship Id="rId44" Type="http://schemas.openxmlformats.org/officeDocument/2006/relationships/font" Target="fonts/font1.fntdata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97526D-BB17-48DD-8841-72D57852C6A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7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A25CA-55D2-4BF2-AB13-ADAA3E0E71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A25CA-55D2-4BF2-AB13-ADAA3E0E71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A25CA-55D2-4BF2-AB13-ADAA3E0E71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A25CA-55D2-4BF2-AB13-ADAA3E0E71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A25CA-55D2-4BF2-AB13-ADAA3E0E71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A25CA-55D2-4BF2-AB13-ADAA3E0E71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A25CA-55D2-4BF2-AB13-ADAA3E0E71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A25CA-55D2-4BF2-AB13-ADAA3E0E71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A25CA-55D2-4BF2-AB13-ADAA3E0E71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A25CA-55D2-4BF2-AB13-ADAA3E0E71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A25CA-55D2-4BF2-AB13-ADAA3E0E71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A25CA-55D2-4BF2-AB13-ADAA3E0E71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6.png"/><Relationship Id="rId3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5.png"/><Relationship Id="rId3" Type="http://schemas.openxmlformats.org/officeDocument/2006/relationships/image" Target="../media/image6.png"/><Relationship Id="rId2" Type="http://schemas.openxmlformats.org/officeDocument/2006/relationships/image" Target="../media/image64.png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7.png"/><Relationship Id="rId3" Type="http://schemas.openxmlformats.org/officeDocument/2006/relationships/image" Target="../media/image66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" name="TextBox 21"/>
          <p:cNvSpPr txBox="1"/>
          <p:nvPr/>
        </p:nvSpPr>
        <p:spPr>
          <a:xfrm>
            <a:off x="3762375" y="3106738"/>
            <a:ext cx="11277600" cy="35575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  <a:endParaRPr lang="en-US" altLang="en-US" sz="8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3314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13320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1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2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4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5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6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7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: Rounded Corners 14"/>
          <p:cNvSpPr/>
          <p:nvPr/>
        </p:nvSpPr>
        <p:spPr>
          <a:xfrm>
            <a:off x="2257425" y="1646238"/>
            <a:ext cx="3924300" cy="12128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400" b="1" dirty="0">
                <a:latin typeface="Arial" panose="020B0604020202020204" pitchFamily="34" charset="0"/>
              </a:rPr>
              <a:t>Luyện tập</a:t>
            </a:r>
            <a:endParaRPr sz="4400" b="1" dirty="0"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2238" y="1512888"/>
            <a:ext cx="8829675" cy="1825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tam giác ở Hình 37 có bằng nhau không? Vì sao?</a:t>
            </a:r>
            <a:endParaRPr lang="en-US" altLang="en-US" sz="4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rcRect l="30096" t="36958" r="30156" b="13770"/>
          <a:stretch>
            <a:fillRect/>
          </a:stretch>
        </p:blipFill>
        <p:spPr>
          <a:xfrm>
            <a:off x="2841625" y="3794125"/>
            <a:ext cx="4684713" cy="4676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85553" y="4957438"/>
            <a:ext cx="8572499" cy="2902141"/>
          </a:xfrm>
          <a:prstGeom prst="rect">
            <a:avLst/>
          </a:prstGeom>
          <a:blipFill>
            <a:blip r:embed="rId3"/>
            <a:stretch>
              <a:fillRect l="-2560" b="-8193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07675" y="3967163"/>
            <a:ext cx="3128963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Giải</a:t>
            </a:r>
            <a:endParaRPr lang="en-US" altLang="en-US" sz="4400" b="1" dirty="0">
              <a:solidFill>
                <a:srgbClr val="FF0000"/>
              </a:solidFill>
              <a:latin typeface="Arial (Body)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338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488" y="463550"/>
            <a:ext cx="16040100" cy="925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Oval 11"/>
          <p:cNvSpPr/>
          <p:nvPr/>
        </p:nvSpPr>
        <p:spPr>
          <a:xfrm>
            <a:off x="4357688" y="711200"/>
            <a:ext cx="3140075" cy="142716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400" b="1" dirty="0">
                <a:solidFill>
                  <a:srgbClr val="FFFFFF"/>
                </a:solidFill>
                <a:latin typeface="Arial" panose="020B0604020202020204" pitchFamily="34" charset="0"/>
              </a:rPr>
              <a:t>Ví dụ 2</a:t>
            </a:r>
            <a:endParaRPr sz="4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81786" y="1071575"/>
            <a:ext cx="7481421" cy="707885"/>
          </a:xfrm>
          <a:prstGeom prst="rect">
            <a:avLst/>
          </a:prstGeom>
          <a:blipFill>
            <a:blip r:embed="rId2"/>
            <a:stretch>
              <a:fillRect l="-2852" t="-15517" b="-36207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8323" y="2242659"/>
            <a:ext cx="13789877" cy="7364902"/>
          </a:xfrm>
          <a:prstGeom prst="rect">
            <a:avLst/>
          </a:prstGeom>
          <a:blipFill>
            <a:blip r:embed="rId3"/>
            <a:stretch>
              <a:fillRect l="-1591" r="-1547" b="-2649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36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15366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7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8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9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0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1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2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3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5363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38" y="1171575"/>
            <a:ext cx="12582525" cy="794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3863" y="581025"/>
            <a:ext cx="3067050" cy="1054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57540" y="3771899"/>
            <a:ext cx="9944101" cy="3013839"/>
          </a:xfrm>
          <a:prstGeom prst="rect">
            <a:avLst/>
          </a:prstGeom>
          <a:blipFill>
            <a:blip r:embed="rId4"/>
            <a:stretch>
              <a:fillRect l="-2575" b="-8907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6386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16392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3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4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5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6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7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8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9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6387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723900"/>
            <a:ext cx="17526000" cy="9159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7213600" y="930275"/>
            <a:ext cx="4097338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 l="66254" t="42592" r="2299" b="31412"/>
          <a:stretch>
            <a:fillRect/>
          </a:stretch>
        </p:blipFill>
        <p:spPr>
          <a:xfrm>
            <a:off x="10593388" y="1258888"/>
            <a:ext cx="5718175" cy="4510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58349" y="2423078"/>
            <a:ext cx="8110674" cy="2748253"/>
          </a:xfrm>
          <a:prstGeom prst="rect">
            <a:avLst/>
          </a:prstGeom>
          <a:blipFill>
            <a:blip r:embed="rId4"/>
            <a:stretch>
              <a:fillRect l="-2630" r="-2630" b="-8647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06754" y="5741589"/>
            <a:ext cx="14111675" cy="2748253"/>
          </a:xfrm>
          <a:prstGeom prst="rect">
            <a:avLst/>
          </a:prstGeom>
          <a:blipFill>
            <a:blip r:embed="rId5"/>
            <a:stretch>
              <a:fillRect l="-1512" b="-8647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7410" name="Group 2"/>
          <p:cNvGrpSpPr/>
          <p:nvPr/>
        </p:nvGrpSpPr>
        <p:grpSpPr>
          <a:xfrm>
            <a:off x="-1143000" y="571500"/>
            <a:ext cx="20574000" cy="10287000"/>
            <a:chOff x="0" y="0"/>
            <a:chExt cx="27432000" cy="13716000"/>
          </a:xfrm>
        </p:grpSpPr>
        <p:pic>
          <p:nvPicPr>
            <p:cNvPr id="17413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4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5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6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7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8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9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20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04494" y="1333499"/>
            <a:ext cx="13163551" cy="5989782"/>
          </a:xfrm>
          <a:prstGeom prst="rect">
            <a:avLst/>
          </a:prstGeom>
          <a:blipFill>
            <a:blip r:embed="rId2"/>
            <a:stretch>
              <a:fillRect l="-1667" r="-2733" b="-3462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7789863"/>
            <a:ext cx="15621000" cy="1839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984807"/>
                </a:solidFill>
                <a:latin typeface="Arial (Body)"/>
                <a:cs typeface="Calibri" panose="020F0502020204030204" pitchFamily="34" charset="0"/>
              </a:rPr>
              <a:t>Nhận xét:</a:t>
            </a:r>
            <a:r>
              <a:rPr lang="en-US" altLang="en-US" sz="4000" dirty="0">
                <a:latin typeface="Arial (Body)"/>
                <a:cs typeface="Calibri" panose="020F0502020204030204" pitchFamily="34" charset="0"/>
              </a:rPr>
              <a:t> </a:t>
            </a:r>
            <a:r>
              <a:rPr lang="vi-VN" altLang="en-US" sz="4000" dirty="0">
                <a:solidFill>
                  <a:srgbClr val="984807"/>
                </a:solidFill>
                <a:latin typeface="Arial (Body)"/>
                <a:cs typeface="Calibri" panose="020F0502020204030204" pitchFamily="34" charset="0"/>
              </a:rPr>
              <a:t>Cách vẽ tia phân giác của một góc đã được chứng minh cụ thể như trên. </a:t>
            </a:r>
            <a:endParaRPr lang="en-US" altLang="en-US" sz="4000" dirty="0">
              <a:solidFill>
                <a:srgbClr val="984807"/>
              </a:solidFill>
              <a:latin typeface="Arial (Body)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8434" name="Group 2"/>
          <p:cNvGrpSpPr/>
          <p:nvPr/>
        </p:nvGrpSpPr>
        <p:grpSpPr>
          <a:xfrm>
            <a:off x="-1143000" y="38100"/>
            <a:ext cx="20574000" cy="10287000"/>
            <a:chOff x="0" y="0"/>
            <a:chExt cx="27432000" cy="13716000"/>
          </a:xfrm>
        </p:grpSpPr>
        <p:pic>
          <p:nvPicPr>
            <p:cNvPr id="18440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1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2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4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5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6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7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8435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828675"/>
            <a:ext cx="15166975" cy="848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300788" y="1655763"/>
            <a:ext cx="5686425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Arial (Body)"/>
                <a:cs typeface="Arial" panose="020B0604020202020204" pitchFamily="34" charset="0"/>
              </a:rPr>
              <a:t>PHIẾU HỌC TẬP</a:t>
            </a:r>
            <a:endParaRPr lang="en-US" altLang="en-US" sz="5400" b="1" dirty="0">
              <a:latin typeface="Arial (Body)"/>
              <a:ea typeface="Arial" panose="020B0604020202020204" pitchFamily="34" charset="0"/>
            </a:endParaRPr>
          </a:p>
        </p:txBody>
      </p:sp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8232" y="2645376"/>
            <a:ext cx="11068602" cy="6133796"/>
          </a:xfrm>
          <a:prstGeom prst="rect">
            <a:avLst/>
          </a:prstGeom>
          <a:blipFill>
            <a:blip r:embed="rId3"/>
            <a:stretch>
              <a:fillRect l="-1983" r="-1983" b="-3380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pic>
        <p:nvPicPr>
          <p:cNvPr id="26" name="Picture 25" descr="Diagram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7913" y="4090988"/>
            <a:ext cx="5324475" cy="421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Oval 26"/>
          <p:cNvSpPr/>
          <p:nvPr/>
        </p:nvSpPr>
        <p:spPr>
          <a:xfrm>
            <a:off x="3281363" y="6959600"/>
            <a:ext cx="855663" cy="7556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9458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19463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4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5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6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7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8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9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0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9459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828675"/>
            <a:ext cx="15166975" cy="848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71874" y="2206459"/>
            <a:ext cx="11087100" cy="5826018"/>
          </a:xfrm>
          <a:prstGeom prst="rect">
            <a:avLst/>
          </a:prstGeom>
          <a:blipFill>
            <a:blip r:embed="rId3"/>
            <a:stretch>
              <a:fillRect l="-1924" r="-1979" b="-3556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13100" y="6283325"/>
            <a:ext cx="855663" cy="7556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24" descr="A picture containing wire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2238" y="3638550"/>
            <a:ext cx="5575300" cy="439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48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20487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8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9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0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1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2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3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4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483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1028700"/>
            <a:ext cx="15735300" cy="822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52824" y="2571750"/>
            <a:ext cx="11544300" cy="5002138"/>
          </a:xfrm>
          <a:prstGeom prst="rect">
            <a:avLst/>
          </a:prstGeom>
          <a:blipFill>
            <a:blip r:embed="rId3"/>
            <a:stretch>
              <a:fillRect l="-1901" r="-739" b="-4024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Chart&#10;&#10;Description automatically generated with medium confiden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9013" y="3951288"/>
            <a:ext cx="4594225" cy="353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Oval 14"/>
          <p:cNvSpPr/>
          <p:nvPr/>
        </p:nvSpPr>
        <p:spPr>
          <a:xfrm>
            <a:off x="3386138" y="6808788"/>
            <a:ext cx="857250" cy="7556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1506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21511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2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3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4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5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6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7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8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1507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842963"/>
            <a:ext cx="16840200" cy="899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94085" y="2571750"/>
            <a:ext cx="10020300" cy="4708980"/>
          </a:xfrm>
          <a:prstGeom prst="rect">
            <a:avLst/>
          </a:prstGeom>
          <a:blipFill>
            <a:blip r:embed="rId3"/>
            <a:stretch>
              <a:fillRect l="-2129" b="-4663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2" descr="Trắc nghiệm Trường hợp bằng nhau thứ nhất của tam giác: cạnh - cạnh - cạnh (c.c.c)"/>
          <p:cNvPicPr>
            <a:picLocks noChangeAspect="1"/>
          </p:cNvPicPr>
          <p:nvPr/>
        </p:nvPicPr>
        <p:blipFill>
          <a:blip r:embed="rId4">
            <a:biLevel thresh="50000"/>
            <a:grayscl/>
          </a:blip>
          <a:stretch>
            <a:fillRect/>
          </a:stretch>
        </p:blipFill>
        <p:spPr>
          <a:xfrm>
            <a:off x="9904413" y="4003675"/>
            <a:ext cx="4903787" cy="2838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Oval 23"/>
          <p:cNvSpPr/>
          <p:nvPr/>
        </p:nvSpPr>
        <p:spPr>
          <a:xfrm>
            <a:off x="4332288" y="6524625"/>
            <a:ext cx="857250" cy="7556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2530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22538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9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40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41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42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43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44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45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253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8" y="271463"/>
            <a:ext cx="15416212" cy="9577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2062163" y="695325"/>
            <a:ext cx="15063787" cy="1998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II. ÁP DỤNG VÀO TRƯỜNG HỢP BẰNG NHAU VỀ CẠNH HUYỀN VÀ CẠNH GÓC VUÔNG CỦA TAM GIÁC VUÔNG</a:t>
            </a:r>
            <a:endParaRPr lang="en-US" altLang="en-US" sz="4400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" name="TextBox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85645" y="3221093"/>
            <a:ext cx="12992655" cy="2880789"/>
          </a:xfrm>
          <a:prstGeom prst="rect">
            <a:avLst/>
          </a:prstGeom>
          <a:blipFill>
            <a:blip r:embed="rId3"/>
            <a:stretch>
              <a:fillRect l="-1642" r="-1642" b="-6977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2030413" y="4103688"/>
            <a:ext cx="1620838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 l="22836" t="38899" r="23788" b="11575"/>
          <a:stretch>
            <a:fillRect/>
          </a:stretch>
        </p:blipFill>
        <p:spPr>
          <a:xfrm>
            <a:off x="2841625" y="6191250"/>
            <a:ext cx="8497888" cy="3506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Arrow: Right 19"/>
          <p:cNvSpPr/>
          <p:nvPr/>
        </p:nvSpPr>
        <p:spPr>
          <a:xfrm>
            <a:off x="11715750" y="7715250"/>
            <a:ext cx="1009650" cy="55562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841204" y="7638780"/>
            <a:ext cx="2765151" cy="70788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0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098" name="Group 2"/>
          <p:cNvGrpSpPr/>
          <p:nvPr/>
        </p:nvGrpSpPr>
        <p:grpSpPr>
          <a:xfrm>
            <a:off x="-2590800" y="723900"/>
            <a:ext cx="20574000" cy="10287000"/>
            <a:chOff x="0" y="0"/>
            <a:chExt cx="27432000" cy="13716000"/>
          </a:xfrm>
        </p:grpSpPr>
        <p:pic>
          <p:nvPicPr>
            <p:cNvPr id="4103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4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5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6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7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8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9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0" name="TextBox 39"/>
          <p:cNvSpPr txBox="1"/>
          <p:nvPr/>
        </p:nvSpPr>
        <p:spPr>
          <a:xfrm>
            <a:off x="5791200" y="1028700"/>
            <a:ext cx="67056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altLang="en-US" sz="66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63141" y="2661377"/>
            <a:ext cx="9502241" cy="2748253"/>
          </a:xfrm>
          <a:prstGeom prst="rect">
            <a:avLst/>
          </a:prstGeom>
          <a:blipFill>
            <a:blip r:embed="rId2"/>
            <a:stretch>
              <a:fillRect l="-2245" r="-2309" b="-8889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 l="73708" t="15491" r="1653" b="4514"/>
          <a:stretch>
            <a:fillRect/>
          </a:stretch>
        </p:blipFill>
        <p:spPr>
          <a:xfrm>
            <a:off x="11466513" y="2555875"/>
            <a:ext cx="5126037" cy="6181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64336" y="6315347"/>
            <a:ext cx="9415826" cy="2019064"/>
          </a:xfrm>
          <a:prstGeom prst="wedgeRoundRectCallout">
            <a:avLst>
              <a:gd name="adj1" fmla="val -40407"/>
              <a:gd name="adj2" fmla="val 80898"/>
              <a:gd name="adj3" fmla="val 16667"/>
            </a:avLst>
          </a:prstGeom>
          <a:blipFill>
            <a:blip r:embed="rId4"/>
            <a:stretch>
              <a:fillRect l="-1163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3554" name="Group 2"/>
          <p:cNvGrpSpPr/>
          <p:nvPr/>
        </p:nvGrpSpPr>
        <p:grpSpPr>
          <a:xfrm>
            <a:off x="-1471612" y="-1054100"/>
            <a:ext cx="20574000" cy="10287000"/>
            <a:chOff x="0" y="0"/>
            <a:chExt cx="27432000" cy="13716000"/>
          </a:xfrm>
        </p:grpSpPr>
        <p:pic>
          <p:nvPicPr>
            <p:cNvPr id="23556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57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58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59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0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1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2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3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1" name="TextBox 20"/>
          <p:cNvSpPr txBox="1"/>
          <p:nvPr/>
        </p:nvSpPr>
        <p:spPr>
          <a:xfrm>
            <a:off x="2247900" y="2741613"/>
            <a:ext cx="13792200" cy="4265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vi-VN" altLang="en-US" sz="4400" b="1" i="1" u="sng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Kết luận</a:t>
            </a:r>
            <a:r>
              <a:rPr lang="vi-VN" altLang="en-US" sz="4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endParaRPr lang="en-US" altLang="en-US" sz="4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vi-VN" altLang="en-US" sz="40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Nếu cạnh huyền v</a:t>
            </a:r>
            <a:r>
              <a:rPr lang="vi-VN" alt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à</a:t>
            </a:r>
            <a:r>
              <a:rPr lang="vi-VN" altLang="en-US" sz="40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một cạnh góc vuông của tam giác vuông n</a:t>
            </a:r>
            <a:r>
              <a:rPr lang="vi-VN" alt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à</a:t>
            </a:r>
            <a:r>
              <a:rPr lang="vi-VN" altLang="en-US" sz="40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y bằng cạnh huyền v</a:t>
            </a:r>
            <a:r>
              <a:rPr lang="vi-VN" alt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à</a:t>
            </a:r>
            <a:r>
              <a:rPr lang="vi-VN" altLang="en-US" sz="40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một cạnh góc vuông của tam giác vuông kia thì hai tam giác vuông đó bằng nhau. </a:t>
            </a:r>
            <a:endParaRPr lang="en-US" altLang="en-US" sz="4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4578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24582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3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4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5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6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7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8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9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45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319088"/>
            <a:ext cx="15370175" cy="970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 l="54352" t="27283" r="3001" b="16956"/>
          <a:stretch>
            <a:fillRect/>
          </a:stretch>
        </p:blipFill>
        <p:spPr>
          <a:xfrm>
            <a:off x="4567238" y="1893888"/>
            <a:ext cx="9715500" cy="356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62295" y="6194101"/>
            <a:ext cx="11163409" cy="1979709"/>
          </a:xfrm>
          <a:prstGeom prst="rect">
            <a:avLst/>
          </a:prstGeom>
          <a:blipFill>
            <a:blip r:embed="rId4"/>
            <a:stretch>
              <a:fillRect l="-1910" r="-1910" b="-12308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5602" name="Group 2"/>
          <p:cNvGrpSpPr/>
          <p:nvPr/>
        </p:nvGrpSpPr>
        <p:grpSpPr>
          <a:xfrm>
            <a:off x="-1143000" y="-117475"/>
            <a:ext cx="20574000" cy="10287000"/>
            <a:chOff x="0" y="0"/>
            <a:chExt cx="27432000" cy="13716000"/>
          </a:xfrm>
        </p:grpSpPr>
        <p:pic>
          <p:nvPicPr>
            <p:cNvPr id="25606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7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8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9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0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1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2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3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5603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1082675"/>
            <a:ext cx="15595600" cy="835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10"/>
          <p:cNvSpPr/>
          <p:nvPr/>
        </p:nvSpPr>
        <p:spPr>
          <a:xfrm>
            <a:off x="7710488" y="1949450"/>
            <a:ext cx="3141663" cy="151288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400" b="1" dirty="0">
                <a:solidFill>
                  <a:srgbClr val="FFFFFF"/>
                </a:solidFill>
                <a:latin typeface="Arial" panose="020B0604020202020204" pitchFamily="34" charset="0"/>
              </a:rPr>
              <a:t>Ví dụ 3</a:t>
            </a:r>
            <a:endParaRPr sz="4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75305" y="4139982"/>
            <a:ext cx="11817095" cy="4029501"/>
          </a:xfrm>
          <a:prstGeom prst="rect">
            <a:avLst/>
          </a:prstGeom>
          <a:blipFill>
            <a:blip r:embed="rId3"/>
            <a:stretch>
              <a:fillRect l="-2116" r="-2064" b="-6203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6626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26631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5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6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7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8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6627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5" y="419100"/>
            <a:ext cx="15798800" cy="9034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Speech Bubble: Oval 11"/>
          <p:cNvSpPr/>
          <p:nvPr/>
        </p:nvSpPr>
        <p:spPr>
          <a:xfrm>
            <a:off x="8010525" y="277813"/>
            <a:ext cx="2362200" cy="14478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400" b="1" dirty="0">
                <a:solidFill>
                  <a:srgbClr val="FFFFFF"/>
                </a:solidFill>
                <a:latin typeface="Arial" panose="020B0604020202020204" pitchFamily="34" charset="0"/>
              </a:rPr>
              <a:t>Giải</a:t>
            </a:r>
            <a:endParaRPr sz="4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15224" y="1809678"/>
            <a:ext cx="10029973" cy="7559634"/>
          </a:xfrm>
          <a:prstGeom prst="rect">
            <a:avLst/>
          </a:prstGeom>
          <a:blipFill>
            <a:blip r:embed="rId3"/>
            <a:stretch>
              <a:fillRect l="-2188" r="-2128" b="-2097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 l="74370" t="16716" r="4990" b="31178"/>
          <a:stretch>
            <a:fillRect/>
          </a:stretch>
        </p:blipFill>
        <p:spPr>
          <a:xfrm>
            <a:off x="1685925" y="2749550"/>
            <a:ext cx="4495800" cy="5621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7650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27654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5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6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7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8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9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60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61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7651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50" y="1216025"/>
            <a:ext cx="13474700" cy="7475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467475" y="2368550"/>
            <a:ext cx="535305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altLang="en-US" sz="66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60481" y="4487442"/>
            <a:ext cx="12008118" cy="2023183"/>
          </a:xfrm>
          <a:prstGeom prst="rect">
            <a:avLst/>
          </a:prstGeom>
          <a:blipFill>
            <a:blip r:embed="rId3"/>
            <a:stretch>
              <a:fillRect l="-2081" r="-2030" b="-13253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8674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28679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0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1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2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3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4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5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6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8675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839788"/>
            <a:ext cx="15049500" cy="952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 l="37646" t="36365" r="38802" b="5003"/>
          <a:stretch>
            <a:fillRect/>
          </a:stretch>
        </p:blipFill>
        <p:spPr>
          <a:xfrm>
            <a:off x="2616200" y="3025775"/>
            <a:ext cx="4210050" cy="4468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Speech Bubble: Oval 18"/>
          <p:cNvSpPr/>
          <p:nvPr/>
        </p:nvSpPr>
        <p:spPr>
          <a:xfrm>
            <a:off x="7966075" y="1225550"/>
            <a:ext cx="2362200" cy="14478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400" b="1" dirty="0">
                <a:solidFill>
                  <a:srgbClr val="FFFFFF"/>
                </a:solidFill>
                <a:latin typeface="Arial" panose="020B0604020202020204" pitchFamily="34" charset="0"/>
              </a:rPr>
              <a:t>Giải</a:t>
            </a:r>
            <a:endParaRPr sz="4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84742" y="2854749"/>
            <a:ext cx="8807235" cy="5355505"/>
          </a:xfrm>
          <a:prstGeom prst="rect">
            <a:avLst/>
          </a:prstGeom>
          <a:blipFill>
            <a:blip r:embed="rId4"/>
            <a:stretch>
              <a:fillRect l="-2491" b="-1593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072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0726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27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28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29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30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31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32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33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0723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598488"/>
            <a:ext cx="16043275" cy="9309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19449" y="1809215"/>
            <a:ext cx="11849100" cy="2023183"/>
          </a:xfrm>
          <a:prstGeom prst="rect">
            <a:avLst/>
          </a:prstGeom>
          <a:blipFill>
            <a:blip r:embed="rId3"/>
            <a:stretch>
              <a:fillRect l="-2058" r="-2109" b="-13253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rcRect l="66652" t="4720" r="6552" b="12267"/>
          <a:stretch>
            <a:fillRect/>
          </a:stretch>
        </p:blipFill>
        <p:spPr>
          <a:xfrm>
            <a:off x="6594475" y="4117975"/>
            <a:ext cx="5099050" cy="4878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1746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1751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2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3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4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5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6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7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8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1747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88" y="463550"/>
            <a:ext cx="16040100" cy="925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Speech Bubble: Oval 14"/>
          <p:cNvSpPr/>
          <p:nvPr/>
        </p:nvSpPr>
        <p:spPr>
          <a:xfrm>
            <a:off x="7945438" y="1152525"/>
            <a:ext cx="2362200" cy="14478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400" b="1" dirty="0">
                <a:solidFill>
                  <a:srgbClr val="FFFFFF"/>
                </a:solidFill>
                <a:latin typeface="Arial" panose="020B0604020202020204" pitchFamily="34" charset="0"/>
              </a:rPr>
              <a:t>Giải</a:t>
            </a:r>
            <a:endParaRPr sz="4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57325" y="3063524"/>
            <a:ext cx="9944099" cy="5201616"/>
          </a:xfrm>
          <a:prstGeom prst="rect">
            <a:avLst/>
          </a:prstGeom>
          <a:blipFill>
            <a:blip r:embed="rId3"/>
            <a:stretch>
              <a:fillRect l="-2146" r="-2207" b="-1758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 l="66652" t="4720" r="6552" b="12267"/>
          <a:stretch>
            <a:fillRect/>
          </a:stretch>
        </p:blipFill>
        <p:spPr>
          <a:xfrm>
            <a:off x="11553825" y="3143250"/>
            <a:ext cx="5100638" cy="4878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2770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2774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775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776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777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778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779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780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781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277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723900"/>
            <a:ext cx="17526000" cy="9159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38499" y="2196092"/>
            <a:ext cx="11811000" cy="2023183"/>
          </a:xfrm>
          <a:prstGeom prst="rect">
            <a:avLst/>
          </a:prstGeom>
          <a:blipFill>
            <a:blip r:embed="rId3"/>
            <a:stretch>
              <a:fillRect l="-2064" r="-2064" b="-13253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rcRect l="63397" t="9203" r="8076" b="10622"/>
          <a:stretch>
            <a:fillRect/>
          </a:stretch>
        </p:blipFill>
        <p:spPr>
          <a:xfrm>
            <a:off x="6102350" y="4686300"/>
            <a:ext cx="6083300" cy="414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3794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3799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00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01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02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03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04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05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06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3795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466725"/>
            <a:ext cx="15011400" cy="957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Speech Bubble: Oval 11"/>
          <p:cNvSpPr/>
          <p:nvPr/>
        </p:nvSpPr>
        <p:spPr>
          <a:xfrm>
            <a:off x="7905750" y="787400"/>
            <a:ext cx="2362200" cy="14478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400" b="1" dirty="0">
                <a:solidFill>
                  <a:srgbClr val="FFFFFF"/>
                </a:solidFill>
                <a:latin typeface="Arial" panose="020B0604020202020204" pitchFamily="34" charset="0"/>
              </a:rPr>
              <a:t>Giải</a:t>
            </a:r>
            <a:endParaRPr sz="4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l="63397" t="9203" r="8076" b="10622"/>
          <a:stretch>
            <a:fillRect/>
          </a:stretch>
        </p:blipFill>
        <p:spPr>
          <a:xfrm>
            <a:off x="1539875" y="3303588"/>
            <a:ext cx="5394325" cy="367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45140" y="2935839"/>
            <a:ext cx="9318278" cy="5056578"/>
          </a:xfrm>
          <a:prstGeom prst="rect">
            <a:avLst/>
          </a:prstGeom>
          <a:blipFill>
            <a:blip r:embed="rId4"/>
            <a:stretch>
              <a:fillRect l="-2289" r="-2289" b="-4343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" name="TextBox 21"/>
          <p:cNvSpPr txBox="1"/>
          <p:nvPr/>
        </p:nvSpPr>
        <p:spPr>
          <a:xfrm>
            <a:off x="1128713" y="2498725"/>
            <a:ext cx="16030575" cy="553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8200" b="1" dirty="0">
                <a:latin typeface="Arial" panose="020B0604020202020204" pitchFamily="34" charset="0"/>
                <a:cs typeface="Arial" panose="020B0604020202020204" pitchFamily="34" charset="0"/>
              </a:rPr>
              <a:t>BÀI 4: TRƯỜNG HỢP BẰNG NHAU THỨ NHẤT CỦA TAM GIÁC: CẠNH – CẠNH – CẠNH</a:t>
            </a:r>
            <a:endParaRPr lang="en-US" altLang="en-US" sz="8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4818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4823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4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5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6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7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8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9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30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4819" name="Group 11"/>
          <p:cNvGrpSpPr/>
          <p:nvPr/>
        </p:nvGrpSpPr>
        <p:grpSpPr>
          <a:xfrm rot="173666">
            <a:off x="2787650" y="681038"/>
            <a:ext cx="12417425" cy="8529637"/>
            <a:chOff x="0" y="0"/>
            <a:chExt cx="16556128" cy="5939618"/>
          </a:xfrm>
        </p:grpSpPr>
        <p:pic>
          <p:nvPicPr>
            <p:cNvPr id="34821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2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02062" y="3134831"/>
            <a:ext cx="10685438" cy="4063933"/>
          </a:xfrm>
          <a:prstGeom prst="rect">
            <a:avLst/>
          </a:prstGeom>
          <a:blipFill>
            <a:blip r:embed="rId3"/>
            <a:stretch>
              <a:fillRect l="-2339" r="-2282" b="-5997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584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5846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47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48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49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50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51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52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53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5843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0" y="1281113"/>
            <a:ext cx="12053888" cy="7713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49841" y="3059306"/>
            <a:ext cx="10290523" cy="4156266"/>
          </a:xfrm>
          <a:prstGeom prst="rect">
            <a:avLst/>
          </a:prstGeom>
          <a:blipFill>
            <a:blip r:embed="rId3"/>
            <a:stretch>
              <a:fillRect l="-2073" b="-5279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sp>
        <p:nvSpPr>
          <p:cNvPr id="21" name="Speech Bubble: Oval 20"/>
          <p:cNvSpPr/>
          <p:nvPr/>
        </p:nvSpPr>
        <p:spPr>
          <a:xfrm>
            <a:off x="7897813" y="1092200"/>
            <a:ext cx="2362200" cy="14478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400" b="1" dirty="0">
                <a:solidFill>
                  <a:srgbClr val="FFFFFF"/>
                </a:solidFill>
                <a:latin typeface="Arial" panose="020B0604020202020204" pitchFamily="34" charset="0"/>
              </a:rPr>
              <a:t>Giải</a:t>
            </a:r>
            <a:endParaRPr sz="4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6866" name="Group 2"/>
          <p:cNvGrpSpPr/>
          <p:nvPr/>
        </p:nvGrpSpPr>
        <p:grpSpPr>
          <a:xfrm>
            <a:off x="-1143000" y="-165100"/>
            <a:ext cx="20574000" cy="10287000"/>
            <a:chOff x="0" y="0"/>
            <a:chExt cx="27432000" cy="13716000"/>
          </a:xfrm>
        </p:grpSpPr>
        <p:pic>
          <p:nvPicPr>
            <p:cNvPr id="36875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76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77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78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79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80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81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82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6867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913" y="1271588"/>
            <a:ext cx="13622337" cy="8169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467475" y="1668463"/>
            <a:ext cx="535305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altLang="en-US" sz="66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35901" y="2879035"/>
            <a:ext cx="12992101" cy="1824923"/>
          </a:xfrm>
          <a:prstGeom prst="rect">
            <a:avLst/>
          </a:prstGeom>
          <a:blipFill>
            <a:blip r:embed="rId3"/>
            <a:stretch>
              <a:fillRect l="-1689" r="-1642" b="-13333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734042" y="4978157"/>
          <a:ext cx="12595818" cy="45737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686558"/>
                <a:gridCol w="1594634"/>
                <a:gridCol w="1314626"/>
              </a:tblGrid>
              <a:tr h="9041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500" b="1" dirty="0">
                          <a:effectLst/>
                        </a:rPr>
                        <a:t>Nội dung</a:t>
                      </a:r>
                      <a:endParaRPr lang="en-US" sz="4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1" dirty="0">
                          <a:effectLst/>
                        </a:rPr>
                        <a:t>Đúng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1" dirty="0">
                          <a:effectLst/>
                        </a:rPr>
                        <a:t>Sai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4149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68580" marR="68580" marT="0" marB="0">
                    <a:blipFill>
                      <a:blip r:embed="rId4"/>
                      <a:stretch>
                        <a:fillRect l="-63" t="-100758" r="-30126" b="-34393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500">
                          <a:effectLst/>
                        </a:rPr>
                        <a:t> </a:t>
                      </a:r>
                      <a:endParaRPr lang="en-US" sz="4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500">
                          <a:effectLst/>
                        </a:rPr>
                        <a:t> </a:t>
                      </a:r>
                      <a:endParaRPr lang="en-US" sz="4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9777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68580" marR="68580" marT="0" marB="0">
                    <a:blipFill>
                      <a:blip r:embed="rId4"/>
                      <a:stretch>
                        <a:fillRect l="-63" t="-194853" r="-30126" b="-23382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500">
                          <a:effectLst/>
                        </a:rPr>
                        <a:t> </a:t>
                      </a:r>
                      <a:endParaRPr lang="en-US" sz="4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500">
                          <a:effectLst/>
                        </a:rPr>
                        <a:t> </a:t>
                      </a:r>
                      <a:endParaRPr lang="en-US" sz="4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4149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68580" marR="68580" marT="0" marB="0">
                    <a:blipFill>
                      <a:blip r:embed="rId4"/>
                      <a:stretch>
                        <a:fillRect l="-63" t="-303788" r="-30126" b="-14090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500">
                          <a:effectLst/>
                        </a:rPr>
                        <a:t> </a:t>
                      </a:r>
                      <a:endParaRPr lang="en-US" sz="4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500">
                          <a:effectLst/>
                        </a:rPr>
                        <a:t> </a:t>
                      </a:r>
                      <a:endParaRPr lang="en-US" sz="4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9777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68580" marR="68580" marT="0" marB="0">
                    <a:blipFill>
                      <a:blip r:embed="rId4"/>
                      <a:stretch>
                        <a:fillRect l="-63" t="-391912" r="-30126" b="-3676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500">
                          <a:effectLst/>
                        </a:rPr>
                        <a:t> </a:t>
                      </a:r>
                      <a:endParaRPr lang="en-US" sz="4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500" dirty="0">
                          <a:effectLst/>
                        </a:rPr>
                        <a:t> </a:t>
                      </a:r>
                      <a:endParaRPr lang="en-US" sz="4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885738" y="6038850"/>
            <a:ext cx="67151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X</a:t>
            </a:r>
            <a:endParaRPr lang="en-US" altLang="en-US" sz="4000" b="1" dirty="0">
              <a:solidFill>
                <a:srgbClr val="FF0000"/>
              </a:solidFill>
              <a:latin typeface="Arial (Body)"/>
              <a:ea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09550" y="6858000"/>
            <a:ext cx="671513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X</a:t>
            </a:r>
            <a:endParaRPr lang="en-US" altLang="en-US" sz="4000" b="1" dirty="0">
              <a:solidFill>
                <a:srgbClr val="FF0000"/>
              </a:solidFill>
              <a:latin typeface="Arial (Body)"/>
              <a:ea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49238" y="7839075"/>
            <a:ext cx="67151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X</a:t>
            </a:r>
            <a:endParaRPr lang="en-US" altLang="en-US" sz="4000" b="1" dirty="0">
              <a:solidFill>
                <a:srgbClr val="FF0000"/>
              </a:solidFill>
              <a:latin typeface="Arial (Body)"/>
              <a:ea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322425" y="8732838"/>
            <a:ext cx="671513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X</a:t>
            </a:r>
            <a:endParaRPr lang="en-US" altLang="en-US" sz="4000" b="1" dirty="0">
              <a:solidFill>
                <a:srgbClr val="FF0000"/>
              </a:solidFill>
              <a:latin typeface="Arial (Body)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7890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7898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9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900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901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902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903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904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905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7891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647700"/>
            <a:ext cx="16040100" cy="899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138488" y="1846263"/>
            <a:ext cx="12001500" cy="1839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vi-VN" altLang="en-US" sz="4000" b="1" dirty="0">
                <a:latin typeface="Arial" panose="020B0604020202020204" pitchFamily="34" charset="0"/>
                <a:cs typeface="Calibri" panose="020F0502020204030204" pitchFamily="34" charset="0"/>
              </a:rPr>
              <a:t>Câu 2.</a:t>
            </a:r>
            <a:r>
              <a:rPr lang="vi-VN" altLang="en-US" sz="4000" dirty="0">
                <a:latin typeface="Arial" panose="020B0604020202020204" pitchFamily="34" charset="0"/>
                <a:cs typeface="Calibri" panose="020F0502020204030204" pitchFamily="34" charset="0"/>
              </a:rPr>
              <a:t> Trong mỗi hình vẽ trên lới ô vuông dưới đây, hãy chỉ ra một cặp hai tam giác bằng nhau</a:t>
            </a:r>
            <a:r>
              <a:rPr lang="en-US" altLang="en-US" sz="4000" dirty="0">
                <a:cs typeface="Calibri" panose="020F0502020204030204" pitchFamily="34" charset="0"/>
              </a:rPr>
              <a:t>.</a:t>
            </a:r>
            <a:endParaRPr lang="en-US" altLang="en-US" sz="4000" dirty="0">
              <a:ea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50" y="4294188"/>
            <a:ext cx="11074400" cy="315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21596" y="7894728"/>
            <a:ext cx="3424760" cy="109260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334500" y="7923922"/>
            <a:ext cx="4152900" cy="109260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sp>
        <p:nvSpPr>
          <p:cNvPr id="21" name="Arrow: Down 20"/>
          <p:cNvSpPr/>
          <p:nvPr/>
        </p:nvSpPr>
        <p:spPr>
          <a:xfrm>
            <a:off x="4843463" y="7242175"/>
            <a:ext cx="581025" cy="78263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Arrow: Down 21"/>
          <p:cNvSpPr/>
          <p:nvPr/>
        </p:nvSpPr>
        <p:spPr>
          <a:xfrm>
            <a:off x="11120438" y="7180263"/>
            <a:ext cx="581025" cy="78263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charRg st="0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8914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8920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921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922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92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924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925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926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927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8915" name="Group 11"/>
          <p:cNvGrpSpPr/>
          <p:nvPr/>
        </p:nvGrpSpPr>
        <p:grpSpPr>
          <a:xfrm>
            <a:off x="1028700" y="1135063"/>
            <a:ext cx="15447963" cy="8761412"/>
            <a:chOff x="0" y="0"/>
            <a:chExt cx="15844609" cy="8011962"/>
          </a:xfrm>
        </p:grpSpPr>
        <p:pic>
          <p:nvPicPr>
            <p:cNvPr id="38918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919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22024" y="1599468"/>
            <a:ext cx="9788730" cy="3064044"/>
          </a:xfrm>
          <a:prstGeom prst="rect">
            <a:avLst/>
          </a:prstGeom>
          <a:blipFill>
            <a:blip r:embed="rId4"/>
            <a:stretch>
              <a:fillRect l="-2553" r="-2491" b="-8549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050" y="5072063"/>
            <a:ext cx="5519738" cy="3240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9938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9944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945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946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947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948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949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950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951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9939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663" y="6964363"/>
            <a:ext cx="4071937" cy="641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639763"/>
            <a:ext cx="15741650" cy="9124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34313" y="2769563"/>
            <a:ext cx="9497592" cy="6366679"/>
          </a:xfrm>
          <a:prstGeom prst="rect">
            <a:avLst/>
          </a:prstGeom>
          <a:blipFill>
            <a:blip r:embed="rId4"/>
            <a:stretch>
              <a:fillRect l="-2246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788" y="3633788"/>
            <a:ext cx="5519737" cy="323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Speech Bubble: Oval 25"/>
          <p:cNvSpPr/>
          <p:nvPr/>
        </p:nvSpPr>
        <p:spPr>
          <a:xfrm>
            <a:off x="7926388" y="1042988"/>
            <a:ext cx="2362200" cy="14478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400" b="1" dirty="0">
                <a:solidFill>
                  <a:srgbClr val="FFFFFF"/>
                </a:solidFill>
                <a:latin typeface="Arial" panose="020B0604020202020204" pitchFamily="34" charset="0"/>
              </a:rPr>
              <a:t>Giải</a:t>
            </a:r>
            <a:endParaRPr sz="4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096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40972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73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74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75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76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77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78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79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0963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63" y="1028700"/>
            <a:ext cx="16040100" cy="822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8" y="8953500"/>
            <a:ext cx="1266825" cy="124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5029200" y="1533525"/>
            <a:ext cx="92583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altLang="en-US" sz="66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31925" y="6802438"/>
            <a:ext cx="4381500" cy="1825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nl-NL" altLang="en-US" sz="4000" dirty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</a:rPr>
              <a:t>Ghi nhớ kiến thức trong bài. </a:t>
            </a:r>
            <a:endParaRPr lang="en-US" altLang="en-US" sz="4000" dirty="0">
              <a:latin typeface="Arial" panose="020B0604020202020204" pitchFamily="34" charset="0"/>
              <a:ea typeface="Noto Sans Symbol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70750" y="6756400"/>
            <a:ext cx="4381500" cy="1825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nl-NL" altLang="en-US" sz="4000" dirty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</a:rPr>
              <a:t>Hoàn thành các bài tập được giao. </a:t>
            </a:r>
            <a:endParaRPr lang="en-US" altLang="en-US" sz="4000" dirty="0">
              <a:latin typeface="Arial" panose="020B0604020202020204" pitchFamily="34" charset="0"/>
              <a:ea typeface="Noto Sans Symbol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769850" y="6696075"/>
            <a:ext cx="2928938" cy="182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nl-NL" altLang="en-US" sz="4000" dirty="0">
                <a:solidFill>
                  <a:srgbClr val="000000"/>
                </a:solidFill>
                <a:latin typeface="Arial" panose="020B0604020202020204" pitchFamily="34" charset="0"/>
                <a:ea typeface="Noto Sans Symbols"/>
              </a:rPr>
              <a:t>Chuẩn bị bài mới. </a:t>
            </a:r>
            <a:endParaRPr lang="en-US" altLang="en-US" sz="4000" dirty="0">
              <a:latin typeface="Arial" panose="020B0604020202020204" pitchFamily="34" charset="0"/>
              <a:ea typeface="Noto Sans Symbols"/>
            </a:endParaRPr>
          </a:p>
        </p:txBody>
      </p:sp>
      <p:pic>
        <p:nvPicPr>
          <p:cNvPr id="30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488" y="4391025"/>
            <a:ext cx="1862137" cy="220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863" y="4391025"/>
            <a:ext cx="1862137" cy="220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9613" y="4441825"/>
            <a:ext cx="1862137" cy="2206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1986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41988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89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0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1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2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3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4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5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5032375" y="3279775"/>
            <a:ext cx="7129463" cy="3557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</a:t>
            </a:r>
            <a:endParaRPr lang="en-US" altLang="en-US" sz="8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146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6159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0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1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2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3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4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5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6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147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762000"/>
            <a:ext cx="9840913" cy="2824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5" y="3376613"/>
            <a:ext cx="17205325" cy="6700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1295400" y="1409700"/>
            <a:ext cx="8763000" cy="1108075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 eaLnBrk="1" hangingPunct="1">
              <a:buNone/>
            </a:pPr>
            <a:r>
              <a:rPr sz="6600" b="1" dirty="0">
                <a:solidFill>
                  <a:srgbClr val="953735"/>
                </a:solidFill>
                <a:latin typeface="Arial" panose="020B0604020202020204" pitchFamily="34" charset="0"/>
              </a:rPr>
              <a:t>NỘI DUNG BÀI HỌC</a:t>
            </a:r>
            <a:endParaRPr sz="6600" b="1" dirty="0">
              <a:solidFill>
                <a:srgbClr val="953735"/>
              </a:solidFill>
              <a:latin typeface="Arial" panose="020B0604020202020204" pitchFamily="34" charset="0"/>
            </a:endParaRPr>
          </a:p>
        </p:txBody>
      </p:sp>
      <p:cxnSp>
        <p:nvCxnSpPr>
          <p:cNvPr id="43" name="Google Shape;3605;p46"/>
          <p:cNvCxnSpPr/>
          <p:nvPr/>
        </p:nvCxnSpPr>
        <p:spPr>
          <a:xfrm>
            <a:off x="4614863" y="5535613"/>
            <a:ext cx="7272337" cy="0"/>
          </a:xfrm>
          <a:prstGeom prst="straightConnector1">
            <a:avLst/>
          </a:prstGeom>
          <a:ln w="28575" cap="flat" cmpd="sng">
            <a:solidFill>
              <a:srgbClr val="1D190B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12" name="Group 49"/>
          <p:cNvGrpSpPr/>
          <p:nvPr/>
        </p:nvGrpSpPr>
        <p:grpSpPr>
          <a:xfrm>
            <a:off x="3030538" y="4852988"/>
            <a:ext cx="1577975" cy="1331912"/>
            <a:chOff x="5031130" y="5827879"/>
            <a:chExt cx="1578004" cy="1333118"/>
          </a:xfrm>
        </p:grpSpPr>
        <p:sp>
          <p:nvSpPr>
            <p:cNvPr id="44" name="Google Shape;3606;p46"/>
            <p:cNvSpPr/>
            <p:nvPr/>
          </p:nvSpPr>
          <p:spPr>
            <a:xfrm rot="-5237534">
              <a:off x="5153574" y="5705435"/>
              <a:ext cx="1333118" cy="1578004"/>
            </a:xfrm>
            <a:custGeom>
              <a:avLst/>
              <a:gdLst/>
              <a:ahLst/>
              <a:cxnLst/>
              <a:rect l="l" t="t" r="r" b="b"/>
              <a:pathLst>
                <a:path w="12368" h="12651" extrusionOk="0">
                  <a:moveTo>
                    <a:pt x="11065" y="1"/>
                  </a:moveTo>
                  <a:lnTo>
                    <a:pt x="1" y="568"/>
                  </a:lnTo>
                  <a:lnTo>
                    <a:pt x="968" y="12651"/>
                  </a:lnTo>
                  <a:lnTo>
                    <a:pt x="12367" y="12309"/>
                  </a:lnTo>
                  <a:lnTo>
                    <a:pt x="110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2987;p39"/>
            <p:cNvSpPr txBox="1"/>
            <p:nvPr/>
          </p:nvSpPr>
          <p:spPr>
            <a:xfrm>
              <a:off x="5274021" y="6058274"/>
              <a:ext cx="1158896" cy="940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91425" rIns="91425" bIns="91425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>
                  <a:srgbClr val="1D190B"/>
                </a:buClr>
                <a:buFont typeface="DM Serif Display" charset="0"/>
                <a:buNone/>
              </a:pPr>
              <a:r>
                <a:rPr lang="" altLang="x-none" sz="6000" b="1" dirty="0">
                  <a:solidFill>
                    <a:srgbClr val="166544"/>
                  </a:solidFill>
                  <a:latin typeface="Arial" panose="020B0604020202020204" pitchFamily="34" charset="0"/>
                  <a:cs typeface="DM Serif Display" charset="0"/>
                  <a:sym typeface="DM Serif Display" charset="0"/>
                </a:rPr>
                <a:t>01</a:t>
              </a:r>
              <a:endParaRPr lang="" altLang="x-none" sz="6000" b="1" dirty="0">
                <a:solidFill>
                  <a:srgbClr val="166544"/>
                </a:solidFill>
                <a:latin typeface="Arial" panose="020B0604020202020204" pitchFamily="34" charset="0"/>
                <a:ea typeface="DM Serif Display" charset="0"/>
                <a:sym typeface="DM Serif Display" charset="0"/>
              </a:endParaRPr>
            </a:p>
          </p:txBody>
        </p:sp>
      </p:grpSp>
      <p:grpSp>
        <p:nvGrpSpPr>
          <p:cNvPr id="14" name="Group 50"/>
          <p:cNvGrpSpPr/>
          <p:nvPr/>
        </p:nvGrpSpPr>
        <p:grpSpPr>
          <a:xfrm>
            <a:off x="12071350" y="4816475"/>
            <a:ext cx="1408113" cy="1303338"/>
            <a:chOff x="7506455" y="5912805"/>
            <a:chExt cx="1407568" cy="1303451"/>
          </a:xfrm>
        </p:grpSpPr>
        <p:sp>
          <p:nvSpPr>
            <p:cNvPr id="46" name="Google Shape;3608;p46"/>
            <p:cNvSpPr/>
            <p:nvPr/>
          </p:nvSpPr>
          <p:spPr>
            <a:xfrm>
              <a:off x="7506455" y="5912805"/>
              <a:ext cx="1407568" cy="1303451"/>
            </a:xfrm>
            <a:custGeom>
              <a:avLst/>
              <a:gdLst/>
              <a:ahLst/>
              <a:cxnLst/>
              <a:rect l="l" t="t" r="r" b="b"/>
              <a:pathLst>
                <a:path w="12528" h="10355" extrusionOk="0">
                  <a:moveTo>
                    <a:pt x="192" y="1"/>
                  </a:moveTo>
                  <a:lnTo>
                    <a:pt x="1" y="10355"/>
                  </a:lnTo>
                  <a:lnTo>
                    <a:pt x="12528" y="9972"/>
                  </a:lnTo>
                  <a:lnTo>
                    <a:pt x="10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2987;p39"/>
            <p:cNvSpPr txBox="1"/>
            <p:nvPr/>
          </p:nvSpPr>
          <p:spPr>
            <a:xfrm>
              <a:off x="7603256" y="6036641"/>
              <a:ext cx="1158426" cy="941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91425" rIns="91425" bIns="91425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>
                  <a:srgbClr val="1D190B"/>
                </a:buClr>
                <a:buFont typeface="DM Serif Display" charset="0"/>
                <a:buNone/>
              </a:pPr>
              <a:r>
                <a:rPr lang="" altLang="x-none" sz="6000" b="1" dirty="0">
                  <a:solidFill>
                    <a:srgbClr val="166544"/>
                  </a:solidFill>
                  <a:latin typeface="Arial" panose="020B0604020202020204" pitchFamily="34" charset="0"/>
                  <a:cs typeface="DM Serif Display" charset="0"/>
                  <a:sym typeface="DM Serif Display" charset="0"/>
                </a:rPr>
                <a:t>02</a:t>
              </a:r>
              <a:endParaRPr lang="" altLang="x-none" sz="6000" b="1" dirty="0">
                <a:solidFill>
                  <a:srgbClr val="166544"/>
                </a:solidFill>
                <a:latin typeface="Arial" panose="020B0604020202020204" pitchFamily="34" charset="0"/>
                <a:ea typeface="DM Serif Display" charset="0"/>
                <a:sym typeface="DM Serif Display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812800" y="6581775"/>
            <a:ext cx="6324600" cy="1998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Trường hợp bằng nhau cạnh – cạnh – cạnh</a:t>
            </a:r>
            <a:endParaRPr lang="en-US" altLang="en-US" sz="4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207375" y="6421438"/>
            <a:ext cx="9296400" cy="30146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Áp dụng v</a:t>
            </a:r>
            <a:r>
              <a:rPr lang="nl-NL" altLang="en-US" sz="4400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nl-NL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 trường hợp bằng nhau về cạnh huyền v</a:t>
            </a:r>
            <a:r>
              <a:rPr lang="nl-NL" altLang="en-US" sz="4400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nl-NL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cạnh góc vuông của tam giác vuông</a:t>
            </a:r>
            <a:endParaRPr lang="en-US" altLang="en-US" sz="4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7170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7175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6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7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8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9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0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1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2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8" name="TextBox 27"/>
          <p:cNvSpPr txBox="1"/>
          <p:nvPr/>
        </p:nvSpPr>
        <p:spPr>
          <a:xfrm>
            <a:off x="2338388" y="936625"/>
            <a:ext cx="14754225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nl-NL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I. TRƯỜNG HỢP BẰNG NHAU CẠNH – CẠNH – CẠNH</a:t>
            </a:r>
            <a:endParaRPr lang="en-US" altLang="en-US" sz="4400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" name="TextBox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28494" y="3050137"/>
            <a:ext cx="14665588" cy="2823722"/>
          </a:xfrm>
          <a:prstGeom prst="rect">
            <a:avLst/>
          </a:prstGeom>
          <a:blipFill>
            <a:blip r:embed="rId2"/>
            <a:stretch>
              <a:fillRect l="-1496" r="-1455" b="-8190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8550275" y="1881188"/>
            <a:ext cx="1620838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 l="17317" t="46599" r="17313" b="6625"/>
          <a:stretch>
            <a:fillRect/>
          </a:stretch>
        </p:blipFill>
        <p:spPr>
          <a:xfrm>
            <a:off x="3630613" y="6049963"/>
            <a:ext cx="12169775" cy="3217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3535" y="7490416"/>
            <a:ext cx="8553915" cy="1916550"/>
          </a:xfrm>
          <a:prstGeom prst="rect">
            <a:avLst/>
          </a:prstGeom>
          <a:blipFill>
            <a:blip r:embed="rId1"/>
            <a:stretch>
              <a:fillRect l="-2566" b="-12102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rcRect l="48251" t="29430" r="2818" b="17984"/>
          <a:stretch>
            <a:fillRect/>
          </a:stretch>
        </p:blipFill>
        <p:spPr>
          <a:xfrm>
            <a:off x="4816475" y="4829175"/>
            <a:ext cx="9588500" cy="2625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3049588" y="879475"/>
            <a:ext cx="12188825" cy="32432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vi-VN" altLang="en-US" sz="4400" b="1" i="1" u="sng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Kết luận</a:t>
            </a:r>
            <a:r>
              <a:rPr lang="vi-VN" altLang="en-US" sz="4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endParaRPr lang="en-US" altLang="en-US" sz="4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vi-VN" altLang="en-US" sz="40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Nếu ba cạnh của tam giác n</a:t>
            </a:r>
            <a:r>
              <a:rPr lang="vi-VN" alt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à</a:t>
            </a:r>
            <a:r>
              <a:rPr lang="vi-VN" altLang="en-US" sz="40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y bằng ba cạnh của tam giác kia thì hai tam giác đó bằng nhau. </a:t>
            </a:r>
            <a:endParaRPr lang="en-US" altLang="en-US" sz="4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218" name="Group 2"/>
          <p:cNvGrpSpPr/>
          <p:nvPr/>
        </p:nvGrpSpPr>
        <p:grpSpPr>
          <a:xfrm>
            <a:off x="-1143000" y="-117475"/>
            <a:ext cx="20574000" cy="10287000"/>
            <a:chOff x="0" y="0"/>
            <a:chExt cx="27432000" cy="13716000"/>
          </a:xfrm>
        </p:grpSpPr>
        <p:pic>
          <p:nvPicPr>
            <p:cNvPr id="9222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3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4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5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6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7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8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9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Oval 10"/>
          <p:cNvSpPr/>
          <p:nvPr/>
        </p:nvSpPr>
        <p:spPr>
          <a:xfrm>
            <a:off x="2351088" y="1955800"/>
            <a:ext cx="3140075" cy="151288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400" b="1" dirty="0">
                <a:solidFill>
                  <a:srgbClr val="FFFFFF"/>
                </a:solidFill>
                <a:latin typeface="Arial" panose="020B0604020202020204" pitchFamily="34" charset="0"/>
              </a:rPr>
              <a:t>Ví dụ 1</a:t>
            </a:r>
            <a:endParaRPr sz="4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6125" y="1828800"/>
            <a:ext cx="10418763" cy="1825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36, cho biết các cặp tam giác n</a:t>
            </a:r>
            <a:r>
              <a:rPr lang="en-US" altLang="en-US" sz="4000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 bằng nhau. Vì sao?</a:t>
            </a:r>
            <a:endParaRPr lang="en-US" altLang="en-US" sz="4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 l="15041" t="10191" r="12994" b="53821"/>
          <a:stretch>
            <a:fillRect/>
          </a:stretch>
        </p:blipFill>
        <p:spPr>
          <a:xfrm>
            <a:off x="2463800" y="4371975"/>
            <a:ext cx="13360400" cy="4073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" name="Speech Bubble: Oval 11"/>
          <p:cNvSpPr/>
          <p:nvPr/>
        </p:nvSpPr>
        <p:spPr>
          <a:xfrm>
            <a:off x="8010525" y="946150"/>
            <a:ext cx="2362200" cy="14478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400" b="1" dirty="0">
                <a:solidFill>
                  <a:srgbClr val="FFFFFF"/>
                </a:solidFill>
                <a:latin typeface="Arial" panose="020B0604020202020204" pitchFamily="34" charset="0"/>
              </a:rPr>
              <a:t>Giải</a:t>
            </a:r>
            <a:endParaRPr sz="4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10396" y="3298230"/>
            <a:ext cx="8534400" cy="4594912"/>
          </a:xfrm>
          <a:prstGeom prst="rect">
            <a:avLst/>
          </a:prstGeom>
          <a:blipFill>
            <a:blip r:embed="rId1"/>
            <a:stretch>
              <a:fillRect l="-2500" b="-4775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 l="15041" t="22394" r="65564" b="56737"/>
          <a:stretch>
            <a:fillRect/>
          </a:stretch>
        </p:blipFill>
        <p:spPr>
          <a:xfrm>
            <a:off x="1965325" y="1843088"/>
            <a:ext cx="4749800" cy="311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 l="52660" t="15228" r="34470" b="59196"/>
          <a:stretch>
            <a:fillRect/>
          </a:stretch>
        </p:blipFill>
        <p:spPr>
          <a:xfrm>
            <a:off x="2895600" y="5448300"/>
            <a:ext cx="3319463" cy="4021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1266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11270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1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2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4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5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6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7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61713" y="5039218"/>
            <a:ext cx="8534400" cy="4594911"/>
          </a:xfrm>
          <a:prstGeom prst="rect">
            <a:avLst/>
          </a:prstGeom>
          <a:blipFill>
            <a:blip r:embed="rId2"/>
            <a:stretch>
              <a:fillRect l="-2571" r="-571" b="-4914"/>
            </a:stretch>
          </a:blipFill>
        </p:spPr>
        <p:txBody>
          <a:bodyPr/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 l="35117" t="10204" r="50656" b="59106"/>
          <a:stretch>
            <a:fillRect/>
          </a:stretch>
        </p:blipFill>
        <p:spPr>
          <a:xfrm>
            <a:off x="5681663" y="1082675"/>
            <a:ext cx="2928937" cy="3851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l="68625" t="15787" r="13518" b="58328"/>
          <a:stretch>
            <a:fillRect/>
          </a:stretch>
        </p:blipFill>
        <p:spPr>
          <a:xfrm>
            <a:off x="9602788" y="1474788"/>
            <a:ext cx="3676650" cy="3249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1217</Words>
  <Application>WPS Presentation</Application>
  <PresentationFormat>Custom</PresentationFormat>
  <Paragraphs>180</Paragraphs>
  <Slides>37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0" baseType="lpstr">
      <vt:lpstr>Arial</vt:lpstr>
      <vt:lpstr>SimSun</vt:lpstr>
      <vt:lpstr>Wingdings</vt:lpstr>
      <vt:lpstr>Calibri</vt:lpstr>
      <vt:lpstr>DM Serif Display</vt:lpstr>
      <vt:lpstr>Times New Roman</vt:lpstr>
      <vt:lpstr>Arial (Body)</vt:lpstr>
      <vt:lpstr>Noto Sans Symbols</vt:lpstr>
      <vt:lpstr>Segoe Print</vt:lpstr>
      <vt:lpstr>Arial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Thanh Phan Huu</cp:lastModifiedBy>
  <cp:revision>2</cp:revision>
  <dcterms:created xsi:type="dcterms:W3CDTF">2006-08-16T00:00:00Z</dcterms:created>
  <dcterms:modified xsi:type="dcterms:W3CDTF">2024-10-15T07:35:11Z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4F8DC39D83A342C7A228E172C2707B0A_13</vt:lpwstr>
  </property>
  <property fmtid="{D5CDD505-2E9C-101B-9397-08002B2CF9AE}" pid="3" name="KSOProductBuildVer">
    <vt:lpwstr>1033-12.2.0.18586</vt:lpwstr>
  </property>
</Properties>
</file>