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4"/>
  </p:sldMasterIdLst>
  <p:notesMasterIdLst>
    <p:notesMasterId r:id="rId20"/>
  </p:notesMasterIdLst>
  <p:handoutMasterIdLst>
    <p:handoutMasterId r:id="rId21"/>
  </p:handoutMasterIdLst>
  <p:sldIdLst>
    <p:sldId id="256" r:id="rId5"/>
    <p:sldId id="262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59" r:id="rId14"/>
    <p:sldId id="274" r:id="rId15"/>
    <p:sldId id="275" r:id="rId16"/>
    <p:sldId id="276" r:id="rId17"/>
    <p:sldId id="273" r:id="rId18"/>
    <p:sldId id="26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709" autoAdjust="0"/>
  </p:normalViewPr>
  <p:slideViewPr>
    <p:cSldViewPr snapToGrid="0">
      <p:cViewPr varScale="1">
        <p:scale>
          <a:sx n="82" d="100"/>
          <a:sy n="82" d="100"/>
        </p:scale>
        <p:origin x="158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89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>
            <a:extLst>
              <a:ext uri="{FF2B5EF4-FFF2-40B4-BE49-F238E27FC236}">
                <a16:creationId xmlns:a16="http://schemas.microsoft.com/office/drawing/2014/main" id="{6C50CD35-3488-43AA-B5FC-B8D2E0E5E87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vi-VN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7AFD3A2D-325D-43B3-AD08-92DA61C89F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34571BF-9512-485A-A61A-E1267105A904}" type="datetime1">
              <a:rPr lang="vi-VN" smtClean="0"/>
              <a:t>18/07/2023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B6DC9CF5-6832-4C16-84DD-69D490A927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4B900772-0433-4971-B886-8CC9B08E33D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04ABCAE-FFE3-4AA0-AEDB-071C3BC5DE9F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41315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Đầ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vi-VN" noProof="0"/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E033B-2F5A-41B9-B8A1-5B238AE3D4BB}" type="datetime1">
              <a:rPr lang="vi-VN" smtClean="0"/>
              <a:pPr/>
              <a:t>18/07/2023</a:t>
            </a:fld>
            <a:endParaRPr lang="vi-VN" dirty="0"/>
          </a:p>
        </p:txBody>
      </p:sp>
      <p:sp>
        <p:nvSpPr>
          <p:cNvPr id="4" name="Chỗ dành sẵn cho Hình ảnh của Bản chiế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vi-VN" noProof="0"/>
          </a:p>
        </p:txBody>
      </p:sp>
      <p:sp>
        <p:nvSpPr>
          <p:cNvPr id="5" name="Chỗ dành sẵn cho Ghi chú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vi-VN" noProof="0"/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75407AF-B087-4509-BB09-FC5C1A27DEC7}" type="slidenum">
              <a:rPr lang="vi-VN" noProof="0" smtClean="0"/>
              <a:t>‹#›</a:t>
            </a:fld>
            <a:endParaRPr lang="vi-VN" noProof="0"/>
          </a:p>
        </p:txBody>
      </p:sp>
    </p:spTree>
    <p:extLst>
      <p:ext uri="{BB962C8B-B14F-4D97-AF65-F5344CB8AC3E}">
        <p14:creationId xmlns:p14="http://schemas.microsoft.com/office/powerpoint/2010/main" val="36801042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75407AF-B087-4509-BB09-FC5C1A27DEC7}" type="slidenum">
              <a:rPr lang="vi-VN" smtClean="0"/>
              <a:t>1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61436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75407AF-B087-4509-BB09-FC5C1A27DEC7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418586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75407AF-B087-4509-BB09-FC5C1A27DEC7}" type="slidenum">
              <a:rPr lang="vi-VN" smtClean="0"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517982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75407AF-B087-4509-BB09-FC5C1A27DEC7}" type="slidenum">
              <a:rPr lang="vi-VN" smtClean="0"/>
              <a:t>10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65712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575407AF-B087-4509-BB09-FC5C1A27DEC7}" type="slidenum">
              <a:rPr lang="vi-VN" smtClean="0"/>
              <a:t>15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38095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8A5B3-AEB2-CD5C-CD49-946AAB89D9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9EE58B-413D-CDD1-4B65-195B9B707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FE27F-E45A-DB2F-8D45-C86C40249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18/07/2023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2ECCBB-5C32-E30B-DC03-B7175007B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25FED-2B8E-DCC4-B4D6-CC6C509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6193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8CCC-4503-35BE-3577-6DCCF9FC6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17742E-33C6-8167-55E5-EF6E87EDF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A2E33-D456-0447-1A6F-0312B6E08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18/07/2023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38B42-0A39-EE55-DCB6-5DF7C3D7C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2A1D0E-39FA-65D0-F6AF-900E27C7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2515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489577-5B75-CB7F-F416-1D207ABD8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412850-80E1-F6BB-0B91-E6959E0C8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8553E-EC8B-9C2D-C39A-3665C3313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18/07/2023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EFB5D-B659-F30A-5C7C-DBCD9E6A0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05E696-7CBE-9894-8087-0092BD353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065967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DCD44-A505-CFC2-8CD2-279B5C1D6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D80D7-C8F6-B1A4-386D-19588583C1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CE761-06DA-2CFC-DB16-E0DCEBAC7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18/07/2023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EE8F5-E1C1-7A83-49BB-2D895C10C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674F23-0DC2-79CD-15FC-60681CE04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511515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541E9-074E-73C1-45A7-36B437F8A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18B62C-9B25-F330-CD1D-35117DED57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36B03F-E253-7904-5DBF-DAE7CD73C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18/07/2023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99AAD-42A5-B55D-C87E-CA2442551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D138A-BA65-800E-0DA8-FB0368A7B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8354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5A73F-D993-37AF-1264-CCEB9DB59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94771-627F-5955-04A9-642371AA2C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A22E14-CCC8-C66A-4AB1-5AB86D6EFF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6FE267-A045-3DD7-605F-7B799DA86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18/07/2023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D32DA-2C48-4EC9-60DC-834FCD52D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75E97C-A95E-3BC3-8223-DE774BF6D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09455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343B3-07BC-3E04-C325-0DB711340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B7105B-B53B-D35C-55ED-C76156F2AF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1EEE52-7A1D-7496-98F0-80250EEA4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297C37-F839-0581-76CA-849FAB5108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5F4A5C-C196-7D5C-3EA6-EB908B4893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840E40-B923-42B0-AA08-69D8E147A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18/07/2023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B17907-5F37-0DC5-F327-16A016853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7C0A7D-8DB3-FE5B-555D-6560348FB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920910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A72AE-E338-D2C1-E897-4539B0636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E81786-E09C-7673-87C6-AECEF4C6C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18/07/2023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7224B8-A874-64AB-7519-91A3A9561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257F14-A28B-8F8D-0879-6EFCC5C41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35528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A74087-F1D2-BCD1-FB4E-363AA8F14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18/07/2023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39C361-46FB-B04D-9974-4FBD15A45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3CB4AB-CFAC-B2CC-B85B-BFBE42E60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07478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49324-76C5-E070-9CF3-4C5D3B42C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FC862-5968-69FB-E22F-4B690DA31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E48C91-ADB0-941B-B372-C40524EA7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9A812-E85D-CDC4-C480-10F43F9E3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18/07/2023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E4C877-B24C-689F-2CB0-04839D2F7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69DD71-E685-43FB-EDE9-9CC9671D1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09760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B7190-351E-6B21-7593-3423D618E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2D9B67-112B-1B29-AEC9-770E3A35DC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B2BAA-FDB2-50E9-DCAD-B3E9063B0D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5C349-28A8-97C0-FC64-07F4E70F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E555C-D985-42B1-A2EB-163E6A47035D}" type="datetime1">
              <a:rPr lang="vi-VN" noProof="0" smtClean="0"/>
              <a:t>18/07/2023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3874F6-D962-F94C-A102-601D2BA01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D9B6BD-68F4-1E65-7C93-B14F9AA6E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325346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4B3BC8-B32A-B2D8-5F6F-28D489BDB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91D8F-E819-2FFA-93CA-0013332E4B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1D0A5C-3976-0C15-F41E-8707C39DD1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E555C-D985-42B1-A2EB-163E6A47035D}" type="datetime1">
              <a:rPr lang="vi-VN" noProof="0" smtClean="0"/>
              <a:t>18/07/2023</a:t>
            </a:fld>
            <a:endParaRPr lang="vi-VN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E5397-1545-F1F4-E46D-326B044E29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89D843-8CE7-65A6-B83D-9EDE48C71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vi-VN" noProof="0" smtClean="0"/>
              <a:pPr/>
              <a:t>‹#›</a:t>
            </a:fld>
            <a:endParaRPr lang="vi-VN" noProof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862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28DA1F28-0FD9-0EF3-3B63-6E6203CF7889}"/>
              </a:ext>
            </a:extLst>
          </p:cNvPr>
          <p:cNvSpPr txBox="1"/>
          <p:nvPr/>
        </p:nvSpPr>
        <p:spPr>
          <a:xfrm>
            <a:off x="1100831" y="1855550"/>
            <a:ext cx="8606896" cy="2692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CHÀO MỪNG CÁC EM </a:t>
            </a:r>
          </a:p>
          <a:p>
            <a:pPr algn="ctr">
              <a:lnSpc>
                <a:spcPct val="150000"/>
              </a:lnSpc>
            </a:pPr>
            <a:r>
              <a:rPr lang="en-US" sz="6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ĐẾN VỚI TIẾT HỌC</a:t>
            </a:r>
            <a:endParaRPr lang="en-US" sz="6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5794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8">
            <a:extLst>
              <a:ext uri="{FF2B5EF4-FFF2-40B4-BE49-F238E27FC236}">
                <a16:creationId xmlns:a16="http://schemas.microsoft.com/office/drawing/2014/main" id="{1C7FEC29-276A-BD22-485F-358556862C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582646" y="779614"/>
            <a:ext cx="882259" cy="948412"/>
          </a:xfrm>
          <a:prstGeom prst="rect">
            <a:avLst/>
          </a:prstGeom>
        </p:spPr>
      </p:pic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2FA9241C-65F2-9E51-07A4-164B38EC658C}"/>
              </a:ext>
            </a:extLst>
          </p:cNvPr>
          <p:cNvSpPr txBox="1"/>
          <p:nvPr/>
        </p:nvSpPr>
        <p:spPr>
          <a:xfrm>
            <a:off x="4238725" y="357400"/>
            <a:ext cx="3319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III. VẬN DỤNG</a:t>
            </a:r>
          </a:p>
        </p:txBody>
      </p:sp>
      <p:pic>
        <p:nvPicPr>
          <p:cNvPr id="20" name="Hình ảnh 19">
            <a:extLst>
              <a:ext uri="{FF2B5EF4-FFF2-40B4-BE49-F238E27FC236}">
                <a16:creationId xmlns:a16="http://schemas.microsoft.com/office/drawing/2014/main" id="{9033695B-76A2-7EED-48A8-1F7DE43C5B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4303" y="1928528"/>
            <a:ext cx="4647937" cy="3221675"/>
          </a:xfrm>
          <a:prstGeom prst="rect">
            <a:avLst/>
          </a:prstGeom>
        </p:spPr>
      </p:pic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0746DF8C-AEB4-634C-2C82-44DEE43BC8B5}"/>
              </a:ext>
            </a:extLst>
          </p:cNvPr>
          <p:cNvSpPr txBox="1"/>
          <p:nvPr/>
        </p:nvSpPr>
        <p:spPr>
          <a:xfrm>
            <a:off x="508001" y="1905201"/>
            <a:ext cx="6553200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34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bánh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lăng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trụ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đứng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tam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thước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thùng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chở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bánh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4270641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C38C0A5C-A4A9-81AF-B5A8-D101A145787C}"/>
              </a:ext>
            </a:extLst>
          </p:cNvPr>
          <p:cNvSpPr txBox="1"/>
          <p:nvPr/>
        </p:nvSpPr>
        <p:spPr>
          <a:xfrm>
            <a:off x="2730370" y="654696"/>
            <a:ext cx="1123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C264C4CF-80A1-6CBA-3382-F1347E85CB9A}"/>
                  </a:ext>
                </a:extLst>
              </p:cNvPr>
              <p:cNvSpPr txBox="1"/>
              <p:nvPr/>
            </p:nvSpPr>
            <p:spPr>
              <a:xfrm>
                <a:off x="403452" y="1730828"/>
                <a:ext cx="5894711" cy="5063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Diện </a:t>
                </a:r>
                <a:r>
                  <a:rPr lang="en-US" sz="28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đáy</a:t>
                </a:r>
                <a:r>
                  <a:rPr lang="en-US" sz="2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của</a:t>
                </a:r>
                <a:r>
                  <a:rPr lang="en-US" sz="2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lăng</a:t>
                </a:r>
                <a:r>
                  <a:rPr lang="en-US" sz="2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trụ</a:t>
                </a:r>
                <a:r>
                  <a:rPr lang="en-US" sz="2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tam </a:t>
                </a:r>
                <a:r>
                  <a:rPr lang="en-US" sz="28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giác</a:t>
                </a:r>
                <a:r>
                  <a:rPr lang="en-US" sz="2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algn="just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en-US" sz="2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800" i="1" baseline="-25000" dirty="0" err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đá</m:t>
                    </m:r>
                    <m:r>
                      <a:rPr lang="en-US" sz="2800" i="1" baseline="-25000" dirty="0" err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800" i="1" dirty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28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  <m:r>
                      <a:rPr lang="en-US" sz="2800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  <m:r>
                      <a:rPr lang="en-US" sz="2800" i="1" dirty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50. 80=2 000 (</m:t>
                    </m:r>
                    <m:r>
                      <a:rPr lang="en-US" sz="2800" i="1" dirty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800" i="1" baseline="30000" dirty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800" i="1" dirty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8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en-US" sz="2800"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 tích thùng </a:t>
                </a:r>
                <a:r>
                  <a:rPr lang="en-US" sz="28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chứa</a:t>
                </a:r>
                <a:r>
                  <a:rPr lang="en-US" sz="2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của</a:t>
                </a:r>
                <a:r>
                  <a:rPr lang="en-US" sz="2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xe</a:t>
                </a:r>
                <a:r>
                  <a:rPr lang="en-US" sz="2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chở</a:t>
                </a:r>
                <a:r>
                  <a:rPr lang="en-US" sz="2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hai</a:t>
                </a:r>
                <a:r>
                  <a:rPr lang="en-US" sz="28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bánh </a:t>
                </a:r>
                <a:r>
                  <a:rPr lang="en-US" sz="280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đó</a:t>
                </a:r>
                <a:r>
                  <a:rPr lang="en-US" sz="280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là:</a:t>
                </a:r>
                <a:endParaRPr lang="en-US" sz="28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8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800" i="1" dirty="0" err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800" i="1" baseline="-25000" dirty="0" err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đá</m:t>
                      </m:r>
                      <m:r>
                        <a:rPr lang="en-US" sz="2800" i="1" baseline="-25000" dirty="0" err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28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. </m:t>
                      </m:r>
                      <m:r>
                        <a:rPr lang="en-US" sz="28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sz="28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=2 000. 60  = 12</m:t>
                      </m:r>
                      <m:r>
                        <a:rPr lang="en-US" sz="28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0 000 (</m:t>
                      </m:r>
                      <m:r>
                        <a:rPr lang="en-US" sz="28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2800" i="1" baseline="30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US" sz="28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)=120 </m:t>
                      </m:r>
                      <m:r>
                        <a:rPr lang="en-US" sz="2800" i="1" dirty="0" err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𝑙</m:t>
                      </m:r>
                      <m:r>
                        <a:rPr lang="en-US" sz="2800" i="1" dirty="0" err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í</m:t>
                      </m:r>
                      <m:r>
                        <a:rPr lang="en-US" sz="2800" i="1" dirty="0" err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𝑡</m:t>
                      </m:r>
                    </m:oMath>
                  </m:oMathPara>
                </a14:m>
                <a:endParaRPr lang="en-US" sz="28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C264C4CF-80A1-6CBA-3382-F1347E85C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52" y="1730828"/>
                <a:ext cx="5894711" cy="5063566"/>
              </a:xfrm>
              <a:prstGeom prst="rect">
                <a:avLst/>
              </a:prstGeom>
              <a:blipFill>
                <a:blip r:embed="rId2"/>
                <a:stretch>
                  <a:fillRect l="-2068" r="-2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Hình ảnh 19">
            <a:extLst>
              <a:ext uri="{FF2B5EF4-FFF2-40B4-BE49-F238E27FC236}">
                <a16:creationId xmlns:a16="http://schemas.microsoft.com/office/drawing/2014/main" id="{CE88E212-9FC5-578D-E879-A1569DA0B8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4653" y="1301027"/>
            <a:ext cx="4991878" cy="3540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183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7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>
            <a:extLst>
              <a:ext uri="{FF2B5EF4-FFF2-40B4-BE49-F238E27FC236}">
                <a16:creationId xmlns:a16="http://schemas.microsoft.com/office/drawing/2014/main" id="{5346C2AB-F541-0EDD-A3B6-C661D2EDDC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2168281" y="431748"/>
            <a:ext cx="965445" cy="965445"/>
          </a:xfrm>
          <a:prstGeom prst="rect">
            <a:avLst/>
          </a:prstGeom>
        </p:spPr>
      </p:pic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36EC12C7-3430-4897-07E1-31CD793C83E6}"/>
              </a:ext>
            </a:extLst>
          </p:cNvPr>
          <p:cNvSpPr txBox="1"/>
          <p:nvPr/>
        </p:nvSpPr>
        <p:spPr>
          <a:xfrm>
            <a:off x="495301" y="1485900"/>
            <a:ext cx="5276850" cy="3244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cấu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trúc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thước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mô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tả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35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hạn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bởi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ngôi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7" name="Hình ảnh 6">
            <a:extLst>
              <a:ext uri="{FF2B5EF4-FFF2-40B4-BE49-F238E27FC236}">
                <a16:creationId xmlns:a16="http://schemas.microsoft.com/office/drawing/2014/main" id="{D24A5B94-50EA-5018-3A04-6E57523A2C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9851" y="1079154"/>
            <a:ext cx="5200650" cy="4057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17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18E3C3E1-81AA-F876-2B25-F5135F124D6F}"/>
              </a:ext>
            </a:extLst>
          </p:cNvPr>
          <p:cNvSpPr txBox="1"/>
          <p:nvPr/>
        </p:nvSpPr>
        <p:spPr>
          <a:xfrm>
            <a:off x="365643" y="239126"/>
            <a:ext cx="983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D5ADC894-8782-0CE8-C0C2-9645B2B012FE}"/>
                  </a:ext>
                </a:extLst>
              </p:cNvPr>
              <p:cNvSpPr txBox="1"/>
              <p:nvPr/>
            </p:nvSpPr>
            <p:spPr>
              <a:xfrm>
                <a:off x="857249" y="762346"/>
                <a:ext cx="5972758" cy="576908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phần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không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gian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dạng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tam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giác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400" i="1" baseline="-25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i="1" dirty="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baseline="-25000" dirty="0" err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đá</m:t>
                      </m:r>
                      <m:r>
                        <a:rPr lang="en-US" sz="2400" i="1" baseline="-25000" dirty="0" err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2400" b="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.</m:t>
                      </m:r>
                      <m:r>
                        <a:rPr lang="en-US" sz="2400" b="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en-US" sz="2400" b="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lang="en-US" sz="2400" i="1" dirty="0" smtClean="0"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b="0" i="1" dirty="0" smtClean="0"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dirty="0" smtClean="0"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400" b="0" i="1" dirty="0" smtClean="0">
                                  <a:effectLst/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b="0" i="1" dirty="0" smtClean="0">
                              <a:effectLst/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.6.1,2</m:t>
                          </m:r>
                        </m:e>
                      </m:d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. 15= 54 (</m:t>
                      </m:r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2400" i="1" baseline="30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phần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không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gian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dạng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hộp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chữ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nhật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400" i="1" baseline="-25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=15. 6. 3,5=315 (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2400" i="1" baseline="30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</a:pP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phần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không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gian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được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giới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hạn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bởi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ngôi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nhà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đó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 </m:t>
                      </m:r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400" i="1" baseline="-25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US" sz="2400" i="1" dirty="0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2400" i="1" baseline="-25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=54+315=369 (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𝑚</m:t>
                      </m:r>
                      <m:r>
                        <a:rPr lang="en-US" sz="2400" i="1" baseline="30000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3</m:t>
                      </m:r>
                      <m:r>
                        <a:rPr lang="en-US" sz="2400" i="1" dirty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Hộp Văn bản 7">
                <a:extLst>
                  <a:ext uri="{FF2B5EF4-FFF2-40B4-BE49-F238E27FC236}">
                    <a16:creationId xmlns:a16="http://schemas.microsoft.com/office/drawing/2014/main" id="{D5ADC894-8782-0CE8-C0C2-9645B2B012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249" y="762346"/>
                <a:ext cx="5972758" cy="5769080"/>
              </a:xfrm>
              <a:prstGeom prst="rect">
                <a:avLst/>
              </a:prstGeom>
              <a:blipFill>
                <a:blip r:embed="rId2"/>
                <a:stretch>
                  <a:fillRect l="-1634" r="-1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Hình ảnh 6">
            <a:extLst>
              <a:ext uri="{FF2B5EF4-FFF2-40B4-BE49-F238E27FC236}">
                <a16:creationId xmlns:a16="http://schemas.microsoft.com/office/drawing/2014/main" id="{0BE1C30E-2D82-46D4-250E-A1ED0D61F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9130" y="634481"/>
            <a:ext cx="4557227" cy="3503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47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1819;p62">
            <a:extLst>
              <a:ext uri="{FF2B5EF4-FFF2-40B4-BE49-F238E27FC236}">
                <a16:creationId xmlns:a16="http://schemas.microsoft.com/office/drawing/2014/main" id="{7C715458-7DA3-E325-A633-0B189960A084}"/>
              </a:ext>
            </a:extLst>
          </p:cNvPr>
          <p:cNvSpPr/>
          <p:nvPr/>
        </p:nvSpPr>
        <p:spPr>
          <a:xfrm>
            <a:off x="390617" y="2368025"/>
            <a:ext cx="3465968" cy="3768214"/>
          </a:xfrm>
          <a:prstGeom prst="teardrop">
            <a:avLst/>
          </a:prstGeom>
          <a:solidFill>
            <a:srgbClr val="F7ACB6"/>
          </a:solidFill>
          <a:ln w="19050" cap="flat" cmpd="sng">
            <a:solidFill>
              <a:srgbClr val="E1628E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Ôn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kiến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Google Shape;1821;p62">
            <a:extLst>
              <a:ext uri="{FF2B5EF4-FFF2-40B4-BE49-F238E27FC236}">
                <a16:creationId xmlns:a16="http://schemas.microsoft.com/office/drawing/2014/main" id="{CC076471-CD7E-5BAF-96D8-35029575F78D}"/>
              </a:ext>
            </a:extLst>
          </p:cNvPr>
          <p:cNvSpPr/>
          <p:nvPr/>
        </p:nvSpPr>
        <p:spPr>
          <a:xfrm>
            <a:off x="4243307" y="2368023"/>
            <a:ext cx="3465968" cy="3768216"/>
          </a:xfrm>
          <a:prstGeom prst="teardrop">
            <a:avLst/>
          </a:prstGeom>
          <a:solidFill>
            <a:schemeClr val="accent3">
              <a:lumMod val="60000"/>
              <a:lumOff val="40000"/>
            </a:schemeClr>
          </a:solidFill>
          <a:ln w="19050" cap="flat" cmpd="sng">
            <a:solidFill>
              <a:srgbClr val="FACA3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SBT</a:t>
            </a:r>
          </a:p>
        </p:txBody>
      </p:sp>
      <p:sp>
        <p:nvSpPr>
          <p:cNvPr id="5" name="Google Shape;1823;p62">
            <a:extLst>
              <a:ext uri="{FF2B5EF4-FFF2-40B4-BE49-F238E27FC236}">
                <a16:creationId xmlns:a16="http://schemas.microsoft.com/office/drawing/2014/main" id="{78EC6D87-F405-A881-6AEC-76D6004C49F9}"/>
              </a:ext>
            </a:extLst>
          </p:cNvPr>
          <p:cNvSpPr/>
          <p:nvPr/>
        </p:nvSpPr>
        <p:spPr>
          <a:xfrm>
            <a:off x="7995384" y="2368024"/>
            <a:ext cx="3704576" cy="3768216"/>
          </a:xfrm>
          <a:prstGeom prst="teardrop">
            <a:avLst/>
          </a:prstGeom>
          <a:solidFill>
            <a:schemeClr val="accent6">
              <a:lumMod val="60000"/>
              <a:lumOff val="40000"/>
            </a:schemeClr>
          </a:solidFill>
          <a:ln w="19050" cap="flat" cmpd="sng">
            <a:solidFill>
              <a:srgbClr val="00C8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bị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trải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26">
            <a:extLst>
              <a:ext uri="{FF2B5EF4-FFF2-40B4-BE49-F238E27FC236}">
                <a16:creationId xmlns:a16="http://schemas.microsoft.com/office/drawing/2014/main" id="{1FB095C1-2D6D-8F49-1F1A-EA81E73A777A}"/>
              </a:ext>
            </a:extLst>
          </p:cNvPr>
          <p:cNvSpPr txBox="1"/>
          <p:nvPr/>
        </p:nvSpPr>
        <p:spPr>
          <a:xfrm>
            <a:off x="2188990" y="721760"/>
            <a:ext cx="7447237" cy="82093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00"/>
              </a:lnSpc>
            </a:pPr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</a:p>
        </p:txBody>
      </p:sp>
    </p:spTree>
    <p:extLst>
      <p:ext uri="{BB962C8B-B14F-4D97-AF65-F5344CB8AC3E}">
        <p14:creationId xmlns:p14="http://schemas.microsoft.com/office/powerpoint/2010/main" val="13015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2">
            <a:extLst>
              <a:ext uri="{FF2B5EF4-FFF2-40B4-BE49-F238E27FC236}">
                <a16:creationId xmlns:a16="http://schemas.microsoft.com/office/drawing/2014/main" id="{1E5ECD8F-9E9A-EF50-B51D-CD877237C26F}"/>
              </a:ext>
            </a:extLst>
          </p:cNvPr>
          <p:cNvSpPr txBox="1"/>
          <p:nvPr/>
        </p:nvSpPr>
        <p:spPr>
          <a:xfrm>
            <a:off x="1241785" y="1952507"/>
            <a:ext cx="9522117" cy="259891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CẢM ƠN CÁC EM ĐÃ LẮNG NGHE BÀI GIẢNG!</a:t>
            </a:r>
          </a:p>
        </p:txBody>
      </p:sp>
    </p:spTree>
    <p:extLst>
      <p:ext uri="{BB962C8B-B14F-4D97-AF65-F5344CB8AC3E}">
        <p14:creationId xmlns:p14="http://schemas.microsoft.com/office/powerpoint/2010/main" val="226901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024D1CC9-3E19-0CA9-445D-4F91EFD08DDE}"/>
              </a:ext>
            </a:extLst>
          </p:cNvPr>
          <p:cNvSpPr txBox="1"/>
          <p:nvPr/>
        </p:nvSpPr>
        <p:spPr>
          <a:xfrm>
            <a:off x="2871685" y="1633744"/>
            <a:ext cx="5404246" cy="26924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BÀI TẬP CUỐI CHƯƠNG III</a:t>
            </a:r>
            <a:endParaRPr lang="en-US" sz="6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5267E3DD-5B9F-E1D7-5E0E-F7B55DE75FBB}"/>
              </a:ext>
            </a:extLst>
          </p:cNvPr>
          <p:cNvSpPr txBox="1"/>
          <p:nvPr/>
        </p:nvSpPr>
        <p:spPr>
          <a:xfrm>
            <a:off x="5051395" y="4438835"/>
            <a:ext cx="12695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 </a:t>
            </a:r>
            <a:r>
              <a:rPr lang="en-US" sz="28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6513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ình tự do: Hình 5">
            <a:extLst>
              <a:ext uri="{FF2B5EF4-FFF2-40B4-BE49-F238E27FC236}">
                <a16:creationId xmlns:a16="http://schemas.microsoft.com/office/drawing/2014/main" id="{B2C322C8-91DE-D18C-2703-DEEB79146BE1}"/>
              </a:ext>
            </a:extLst>
          </p:cNvPr>
          <p:cNvSpPr/>
          <p:nvPr/>
        </p:nvSpPr>
        <p:spPr>
          <a:xfrm>
            <a:off x="1867805" y="2337312"/>
            <a:ext cx="8226105" cy="1028124"/>
          </a:xfrm>
          <a:custGeom>
            <a:avLst/>
            <a:gdLst>
              <a:gd name="connsiteX0" fmla="*/ 0 w 8226105"/>
              <a:gd name="connsiteY0" fmla="*/ 0 h 1028124"/>
              <a:gd name="connsiteX1" fmla="*/ 8226105 w 8226105"/>
              <a:gd name="connsiteY1" fmla="*/ 0 h 1028124"/>
              <a:gd name="connsiteX2" fmla="*/ 8226105 w 8226105"/>
              <a:gd name="connsiteY2" fmla="*/ 1028124 h 1028124"/>
              <a:gd name="connsiteX3" fmla="*/ 0 w 8226105"/>
              <a:gd name="connsiteY3" fmla="*/ 1028124 h 1028124"/>
              <a:gd name="connsiteX4" fmla="*/ 0 w 8226105"/>
              <a:gd name="connsiteY4" fmla="*/ 0 h 1028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6105" h="1028124">
                <a:moveTo>
                  <a:pt x="0" y="0"/>
                </a:moveTo>
                <a:lnTo>
                  <a:pt x="8226105" y="0"/>
                </a:lnTo>
                <a:lnTo>
                  <a:pt x="8226105" y="1028124"/>
                </a:lnTo>
                <a:lnTo>
                  <a:pt x="0" y="10281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810" tIns="108810" rIns="108810" bIns="108810" numCol="1" spcCol="1270" rtlCol="0" anchor="ctr" anchorCtr="0">
            <a:noAutofit/>
          </a:bodyPr>
          <a:lstStyle/>
          <a:p>
            <a:pPr marL="0" lvl="0" indent="0" algn="l" defTabSz="1422400" rt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vi-VN" sz="3200" kern="1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Hình tự do: Hình 10">
            <a:extLst>
              <a:ext uri="{FF2B5EF4-FFF2-40B4-BE49-F238E27FC236}">
                <a16:creationId xmlns:a16="http://schemas.microsoft.com/office/drawing/2014/main" id="{715766EE-E322-5AA8-F947-7C9056DD4389}"/>
              </a:ext>
            </a:extLst>
          </p:cNvPr>
          <p:cNvSpPr/>
          <p:nvPr/>
        </p:nvSpPr>
        <p:spPr>
          <a:xfrm>
            <a:off x="1867805" y="3622468"/>
            <a:ext cx="8226105" cy="1028124"/>
          </a:xfrm>
          <a:custGeom>
            <a:avLst/>
            <a:gdLst>
              <a:gd name="connsiteX0" fmla="*/ 0 w 8226105"/>
              <a:gd name="connsiteY0" fmla="*/ 0 h 1028124"/>
              <a:gd name="connsiteX1" fmla="*/ 8226105 w 8226105"/>
              <a:gd name="connsiteY1" fmla="*/ 0 h 1028124"/>
              <a:gd name="connsiteX2" fmla="*/ 8226105 w 8226105"/>
              <a:gd name="connsiteY2" fmla="*/ 1028124 h 1028124"/>
              <a:gd name="connsiteX3" fmla="*/ 0 w 8226105"/>
              <a:gd name="connsiteY3" fmla="*/ 1028124 h 1028124"/>
              <a:gd name="connsiteX4" fmla="*/ 0 w 8226105"/>
              <a:gd name="connsiteY4" fmla="*/ 0 h 1028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6105" h="1028124">
                <a:moveTo>
                  <a:pt x="0" y="0"/>
                </a:moveTo>
                <a:lnTo>
                  <a:pt x="8226105" y="0"/>
                </a:lnTo>
                <a:lnTo>
                  <a:pt x="8226105" y="1028124"/>
                </a:lnTo>
                <a:lnTo>
                  <a:pt x="0" y="102812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8810" tIns="108810" rIns="108810" bIns="108810" numCol="1" spcCol="1270" rtlCol="0" anchor="ctr" anchorCtr="0">
            <a:noAutofit/>
          </a:bodyPr>
          <a:lstStyle/>
          <a:p>
            <a:pPr marL="0" lvl="0" indent="0" algn="l" defTabSz="1422400" rt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vi-VN" sz="3200" kern="1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Hộp Văn bản 9">
            <a:extLst>
              <a:ext uri="{FF2B5EF4-FFF2-40B4-BE49-F238E27FC236}">
                <a16:creationId xmlns:a16="http://schemas.microsoft.com/office/drawing/2014/main" id="{B7F80E2C-B946-0D8E-0C30-EC11251A4DF0}"/>
              </a:ext>
            </a:extLst>
          </p:cNvPr>
          <p:cNvSpPr txBox="1"/>
          <p:nvPr/>
        </p:nvSpPr>
        <p:spPr>
          <a:xfrm>
            <a:off x="2855119" y="405341"/>
            <a:ext cx="7002377" cy="12046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 DUNG BÀI HỌC</a:t>
            </a:r>
            <a:endParaRPr lang="en-US" sz="5400" b="1" dirty="0">
              <a:solidFill>
                <a:srgbClr val="0070C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E22A8C-7261-933E-47F3-2E4E076FD742}"/>
              </a:ext>
            </a:extLst>
          </p:cNvPr>
          <p:cNvSpPr txBox="1"/>
          <p:nvPr/>
        </p:nvSpPr>
        <p:spPr>
          <a:xfrm>
            <a:off x="2855119" y="2199638"/>
            <a:ext cx="62245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1422400" rt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600" kern="1200" noProof="0">
                <a:latin typeface="Arial" panose="020B0604020202020204" pitchFamily="34" charset="0"/>
                <a:cs typeface="Arial" panose="020B0604020202020204" pitchFamily="34" charset="0"/>
              </a:rPr>
              <a:t>- Củng cố kiến thức</a:t>
            </a:r>
            <a:endParaRPr lang="vi-VN" sz="3600" kern="1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930DF93-7667-ABDE-F110-3D0832B1DD64}"/>
              </a:ext>
            </a:extLst>
          </p:cNvPr>
          <p:cNvSpPr txBox="1"/>
          <p:nvPr/>
        </p:nvSpPr>
        <p:spPr>
          <a:xfrm>
            <a:off x="2855119" y="3167390"/>
            <a:ext cx="62245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1422400" rt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600" kern="1200" noProof="0">
                <a:latin typeface="Arial" panose="020B0604020202020204" pitchFamily="34" charset="0"/>
                <a:cs typeface="Arial" panose="020B0604020202020204" pitchFamily="34" charset="0"/>
              </a:rPr>
              <a:t>- Luyện tập</a:t>
            </a:r>
            <a:endParaRPr lang="vi-VN" sz="3600" kern="1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5435E9-F4F1-475A-7172-4D133199D2CA}"/>
              </a:ext>
            </a:extLst>
          </p:cNvPr>
          <p:cNvSpPr txBox="1"/>
          <p:nvPr/>
        </p:nvSpPr>
        <p:spPr>
          <a:xfrm>
            <a:off x="2868564" y="4135142"/>
            <a:ext cx="622458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1422400" rtl="0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3600" kern="1200" noProof="0">
                <a:latin typeface="Arial" panose="020B0604020202020204" pitchFamily="34" charset="0"/>
                <a:cs typeface="Arial" panose="020B0604020202020204" pitchFamily="34" charset="0"/>
              </a:rPr>
              <a:t>- Vận dụng</a:t>
            </a:r>
            <a:endParaRPr lang="vi-VN" sz="3600" kern="12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059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rgbClr val="00000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ình Bầu dục 4">
            <a:extLst>
              <a:ext uri="{FF2B5EF4-FFF2-40B4-BE49-F238E27FC236}">
                <a16:creationId xmlns:a16="http://schemas.microsoft.com/office/drawing/2014/main" id="{148DD7D6-2430-31BE-D064-0EDDBF3E31EB}"/>
              </a:ext>
            </a:extLst>
          </p:cNvPr>
          <p:cNvSpPr/>
          <p:nvPr/>
        </p:nvSpPr>
        <p:spPr>
          <a:xfrm>
            <a:off x="3324607" y="1778119"/>
            <a:ext cx="4572000" cy="1035109"/>
          </a:xfrm>
          <a:prstGeom prst="ellipse">
            <a:avLst/>
          </a:prstGeom>
          <a:solidFill>
            <a:srgbClr val="0070C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HOẠT ĐỘNG NHÓM</a:t>
            </a:r>
          </a:p>
        </p:txBody>
      </p:sp>
      <p:sp>
        <p:nvSpPr>
          <p:cNvPr id="7" name="Hộp Văn bản 6">
            <a:extLst>
              <a:ext uri="{FF2B5EF4-FFF2-40B4-BE49-F238E27FC236}">
                <a16:creationId xmlns:a16="http://schemas.microsoft.com/office/drawing/2014/main" id="{DC0B0CB7-247A-71D9-BF19-75A6AC88B7C8}"/>
              </a:ext>
            </a:extLst>
          </p:cNvPr>
          <p:cNvSpPr txBox="1"/>
          <p:nvPr/>
        </p:nvSpPr>
        <p:spPr>
          <a:xfrm>
            <a:off x="852719" y="445340"/>
            <a:ext cx="6286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I. CỦNG CỐ KIẾN THỨC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F4B72A-453D-385C-E5AE-C3EF0FFBBA31}"/>
              </a:ext>
            </a:extLst>
          </p:cNvPr>
          <p:cNvSpPr txBox="1"/>
          <p:nvPr/>
        </p:nvSpPr>
        <p:spPr>
          <a:xfrm>
            <a:off x="705231" y="3735933"/>
            <a:ext cx="9362693" cy="1651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  <a:t>Tổng hợp kiến thức theo nội dung của mỗi nhóm thành sơ đồ tư duy vào giấy A1. 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341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tx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AFA0860-A962-52AD-4324-95FDEE004305}"/>
              </a:ext>
            </a:extLst>
          </p:cNvPr>
          <p:cNvSpPr txBox="1"/>
          <p:nvPr/>
        </p:nvSpPr>
        <p:spPr>
          <a:xfrm>
            <a:off x="488691" y="191094"/>
            <a:ext cx="5146999" cy="5829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1 + NHÓM 3: </a:t>
            </a:r>
            <a:r>
              <a:rPr lang="en-US" sz="2800" b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 HỘP CHỮ NHẬT – HÌNH LẬP PHƯƠNG</a:t>
            </a:r>
          </a:p>
          <a:p>
            <a:pPr lvl="0">
              <a:lnSpc>
                <a:spcPct val="150000"/>
              </a:lnSpc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- Hình hộp chữ nhật: Các đặc điểm; Diện tích xung quanh; Thể tích</a:t>
            </a:r>
          </a:p>
          <a:p>
            <a:pPr lvl="0">
              <a:lnSpc>
                <a:spcPct val="150000"/>
              </a:lnSpc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- Hình lập phương: Các đặc điểm; Diện tích xung quanh; Thể tích.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0CA445-8BEB-9261-1A3C-95B4386D08AE}"/>
              </a:ext>
            </a:extLst>
          </p:cNvPr>
          <p:cNvSpPr txBox="1"/>
          <p:nvPr/>
        </p:nvSpPr>
        <p:spPr>
          <a:xfrm>
            <a:off x="6480305" y="191094"/>
            <a:ext cx="5043002" cy="6475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 2 + NHÓM 4: </a:t>
            </a:r>
            <a:r>
              <a:rPr lang="en-US" sz="2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 LĂNG TRỤ ĐỨNG TAM GIÁC -  HÌNH LĂNG TRỤ ĐỨNG TỨ GIÁC</a:t>
            </a:r>
          </a:p>
          <a:p>
            <a:pPr lvl="0">
              <a:lnSpc>
                <a:spcPct val="150000"/>
              </a:lnSpc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- Hình lăng trụ đứng tam giác: Các đặc điểm; Diện tích xung quanh; Thể tích</a:t>
            </a:r>
          </a:p>
          <a:p>
            <a:pPr lvl="0">
              <a:lnSpc>
                <a:spcPct val="150000"/>
              </a:lnSpc>
            </a:pPr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- Hình lăng trụ đứng tứ giác: Các đặc điểm; Diện tích xung quanh; Thể tích.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E22EE67-EF38-7C1B-672C-5882B3B68EF5}"/>
              </a:ext>
            </a:extLst>
          </p:cNvPr>
          <p:cNvCxnSpPr>
            <a:cxnSpLocks/>
          </p:cNvCxnSpPr>
          <p:nvPr/>
        </p:nvCxnSpPr>
        <p:spPr>
          <a:xfrm>
            <a:off x="6096000" y="387220"/>
            <a:ext cx="0" cy="608355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0593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tx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ộp Văn bản 2">
            <a:extLst>
              <a:ext uri="{FF2B5EF4-FFF2-40B4-BE49-F238E27FC236}">
                <a16:creationId xmlns:a16="http://schemas.microsoft.com/office/drawing/2014/main" id="{B4E00724-5AF6-1171-038B-8E2FD8EBAB1D}"/>
              </a:ext>
            </a:extLst>
          </p:cNvPr>
          <p:cNvSpPr txBox="1"/>
          <p:nvPr/>
        </p:nvSpPr>
        <p:spPr>
          <a:xfrm>
            <a:off x="4867267" y="333675"/>
            <a:ext cx="3319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LUYỆN TẬP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FCB9CA5E-C147-F394-7366-B125D3DA4029}"/>
              </a:ext>
            </a:extLst>
          </p:cNvPr>
          <p:cNvSpPr txBox="1"/>
          <p:nvPr/>
        </p:nvSpPr>
        <p:spPr>
          <a:xfrm>
            <a:off x="1624321" y="1339730"/>
            <a:ext cx="6935401" cy="5232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4"/>
          </a:fontRef>
        </p:style>
        <p:txBody>
          <a:bodyPr wrap="square" rtlCol="0">
            <a:spAutoFit/>
          </a:bodyPr>
          <a:lstStyle/>
          <a:p>
            <a:pPr defTabSz="914400"/>
            <a:r>
              <a:rPr lang="en-US" sz="2800" dirty="0" err="1">
                <a:solidFill>
                  <a:prstClr val="black"/>
                </a:solidFill>
                <a:latin typeface="Arial"/>
              </a:rPr>
              <a:t>Chọn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chữ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 Đ (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đúng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), S (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sai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) 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thích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hợp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Arial"/>
              </a:rPr>
              <a:t>cho</a:t>
            </a:r>
            <a:r>
              <a:rPr lang="en-US" sz="2800" dirty="0">
                <a:solidFill>
                  <a:prstClr val="black"/>
                </a:solidFill>
                <a:latin typeface="Arial"/>
              </a:rPr>
              <a:t> </a:t>
            </a:r>
          </a:p>
        </p:txBody>
      </p:sp>
      <p:sp>
        <p:nvSpPr>
          <p:cNvPr id="7" name="Hình chữ nhật: Góc Tròn 6">
            <a:extLst>
              <a:ext uri="{FF2B5EF4-FFF2-40B4-BE49-F238E27FC236}">
                <a16:creationId xmlns:a16="http://schemas.microsoft.com/office/drawing/2014/main" id="{96B44FA5-94DC-1481-9509-3C99E0E95784}"/>
              </a:ext>
            </a:extLst>
          </p:cNvPr>
          <p:cNvSpPr/>
          <p:nvPr/>
        </p:nvSpPr>
        <p:spPr>
          <a:xfrm>
            <a:off x="8401332" y="1218147"/>
            <a:ext cx="645565" cy="653435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?</a:t>
            </a:r>
          </a:p>
        </p:txBody>
      </p:sp>
      <p:pic>
        <p:nvPicPr>
          <p:cNvPr id="8" name="Picture 6">
            <a:extLst>
              <a:ext uri="{FF2B5EF4-FFF2-40B4-BE49-F238E27FC236}">
                <a16:creationId xmlns:a16="http://schemas.microsoft.com/office/drawing/2014/main" id="{AEFBAF76-FF8A-22BB-EC49-E327F458F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638103" y="985811"/>
            <a:ext cx="986218" cy="986218"/>
          </a:xfrm>
          <a:prstGeom prst="rect">
            <a:avLst/>
          </a:prstGeom>
        </p:spPr>
      </p:pic>
      <p:pic>
        <p:nvPicPr>
          <p:cNvPr id="9" name="Hình ảnh 8">
            <a:extLst>
              <a:ext uri="{FF2B5EF4-FFF2-40B4-BE49-F238E27FC236}">
                <a16:creationId xmlns:a16="http://schemas.microsoft.com/office/drawing/2014/main" id="{CF2EDB35-E829-AF7D-7DC7-F57A53E36DD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533649"/>
            <a:ext cx="12030075" cy="2867025"/>
          </a:xfrm>
          <a:prstGeom prst="rect">
            <a:avLst/>
          </a:prstGeom>
        </p:spPr>
      </p:pic>
      <p:sp>
        <p:nvSpPr>
          <p:cNvPr id="10" name="Hình chữ nhật: Góc Tròn 9">
            <a:extLst>
              <a:ext uri="{FF2B5EF4-FFF2-40B4-BE49-F238E27FC236}">
                <a16:creationId xmlns:a16="http://schemas.microsoft.com/office/drawing/2014/main" id="{76E38E29-66ED-E548-80E8-99932BC16482}"/>
              </a:ext>
            </a:extLst>
          </p:cNvPr>
          <p:cNvSpPr/>
          <p:nvPr/>
        </p:nvSpPr>
        <p:spPr>
          <a:xfrm>
            <a:off x="6858000" y="3351827"/>
            <a:ext cx="611988" cy="591524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Arial"/>
              </a:rPr>
              <a:t>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Hình chữ nhật: Góc Tròn 10">
            <a:extLst>
              <a:ext uri="{FF2B5EF4-FFF2-40B4-BE49-F238E27FC236}">
                <a16:creationId xmlns:a16="http://schemas.microsoft.com/office/drawing/2014/main" id="{30B7564F-9F06-AF0E-EF90-CA0AC962561F}"/>
              </a:ext>
            </a:extLst>
          </p:cNvPr>
          <p:cNvSpPr/>
          <p:nvPr/>
        </p:nvSpPr>
        <p:spPr>
          <a:xfrm>
            <a:off x="6860388" y="4713307"/>
            <a:ext cx="611988" cy="591524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Arial"/>
              </a:rPr>
              <a:t>S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Hình chữ nhật: Góc Tròn 11">
            <a:extLst>
              <a:ext uri="{FF2B5EF4-FFF2-40B4-BE49-F238E27FC236}">
                <a16:creationId xmlns:a16="http://schemas.microsoft.com/office/drawing/2014/main" id="{C5552289-D872-0E31-73E7-D8267AA8698D}"/>
              </a:ext>
            </a:extLst>
          </p:cNvPr>
          <p:cNvSpPr/>
          <p:nvPr/>
        </p:nvSpPr>
        <p:spPr>
          <a:xfrm>
            <a:off x="6858000" y="4032567"/>
            <a:ext cx="611988" cy="591524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Arial"/>
              </a:rPr>
              <a:t>Đ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Hình chữ nhật: Góc Tròn 12">
            <a:extLst>
              <a:ext uri="{FF2B5EF4-FFF2-40B4-BE49-F238E27FC236}">
                <a16:creationId xmlns:a16="http://schemas.microsoft.com/office/drawing/2014/main" id="{9ABA59F2-E333-0F9B-4DC1-4C38DC229225}"/>
              </a:ext>
            </a:extLst>
          </p:cNvPr>
          <p:cNvSpPr/>
          <p:nvPr/>
        </p:nvSpPr>
        <p:spPr>
          <a:xfrm>
            <a:off x="10096500" y="3369309"/>
            <a:ext cx="611988" cy="591524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Arial"/>
              </a:rPr>
              <a:t>Đ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Hình chữ nhật: Góc Tròn 13">
            <a:extLst>
              <a:ext uri="{FF2B5EF4-FFF2-40B4-BE49-F238E27FC236}">
                <a16:creationId xmlns:a16="http://schemas.microsoft.com/office/drawing/2014/main" id="{77575F28-F4A8-AF43-CE4D-89737148A8C1}"/>
              </a:ext>
            </a:extLst>
          </p:cNvPr>
          <p:cNvSpPr/>
          <p:nvPr/>
        </p:nvSpPr>
        <p:spPr>
          <a:xfrm>
            <a:off x="10096500" y="4032567"/>
            <a:ext cx="611988" cy="591524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Arial"/>
              </a:rPr>
              <a:t>Đ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Hình chữ nhật: Góc Tròn 14">
            <a:extLst>
              <a:ext uri="{FF2B5EF4-FFF2-40B4-BE49-F238E27FC236}">
                <a16:creationId xmlns:a16="http://schemas.microsoft.com/office/drawing/2014/main" id="{568C6F08-10CF-F23B-7EA2-33FCC19EF5E6}"/>
              </a:ext>
            </a:extLst>
          </p:cNvPr>
          <p:cNvSpPr/>
          <p:nvPr/>
        </p:nvSpPr>
        <p:spPr>
          <a:xfrm>
            <a:off x="10096500" y="4716976"/>
            <a:ext cx="611988" cy="591524"/>
          </a:xfrm>
          <a:prstGeom prst="roundRect">
            <a:avLst/>
          </a:prstGeom>
          <a:solidFill>
            <a:sysClr val="window" lastClr="FFFFFF"/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prstClr val="black"/>
                </a:solidFill>
                <a:latin typeface="Arial"/>
              </a:rPr>
              <a:t>Đ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267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>
            <a:extLst>
              <a:ext uri="{FF2B5EF4-FFF2-40B4-BE49-F238E27FC236}">
                <a16:creationId xmlns:a16="http://schemas.microsoft.com/office/drawing/2014/main" id="{A1444D99-F249-FE1D-98C9-837E08F11B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286140" y="533722"/>
            <a:ext cx="889518" cy="88951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120A8DEB-6E0D-3C40-3BE7-38A5A407A205}"/>
                  </a:ext>
                </a:extLst>
              </p:cNvPr>
              <p:cNvSpPr txBox="1"/>
              <p:nvPr/>
            </p:nvSpPr>
            <p:spPr>
              <a:xfrm>
                <a:off x="1175657" y="460087"/>
                <a:ext cx="10444821" cy="29557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Cho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lăng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trụ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đứng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dài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cạnh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bên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10 </m:t>
                    </m:r>
                    <m:r>
                      <a:rPr lang="en-US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đáy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tam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Biết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tam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giác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đó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dài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cạnh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4 </m:t>
                    </m:r>
                    <m:r>
                      <a:rPr lang="en-US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5 </m:t>
                    </m:r>
                    <m:r>
                      <a:rPr lang="en-US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</m:t>
                    </m:r>
                    <m:r>
                      <a:rPr lang="en-US" sz="32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Tính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diện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tích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xung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quanh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lăng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trụ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đứng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5" name="Hộp Văn bản 4">
                <a:extLst>
                  <a:ext uri="{FF2B5EF4-FFF2-40B4-BE49-F238E27FC236}">
                    <a16:creationId xmlns:a16="http://schemas.microsoft.com/office/drawing/2014/main" id="{120A8DEB-6E0D-3C40-3BE7-38A5A407A2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657" y="460087"/>
                <a:ext cx="10444821" cy="2955746"/>
              </a:xfrm>
              <a:prstGeom prst="rect">
                <a:avLst/>
              </a:prstGeom>
              <a:blipFill>
                <a:blip r:embed="rId4"/>
                <a:stretch>
                  <a:fillRect l="-1518" b="-5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ounded Rectangular Callout 11">
            <a:extLst>
              <a:ext uri="{FF2B5EF4-FFF2-40B4-BE49-F238E27FC236}">
                <a16:creationId xmlns:a16="http://schemas.microsoft.com/office/drawing/2014/main" id="{FA7F0739-C128-3E00-6799-CB5CCCFF6394}"/>
              </a:ext>
            </a:extLst>
          </p:cNvPr>
          <p:cNvSpPr/>
          <p:nvPr/>
        </p:nvSpPr>
        <p:spPr>
          <a:xfrm>
            <a:off x="4526707" y="3442168"/>
            <a:ext cx="1671929" cy="729737"/>
          </a:xfrm>
          <a:prstGeom prst="wedgeRoundRectCallout">
            <a:avLst>
              <a:gd name="adj1" fmla="val -63186"/>
              <a:gd name="adj2" fmla="val 4472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4559A996-1847-F623-DC16-F0883002CB83}"/>
                  </a:ext>
                </a:extLst>
              </p:cNvPr>
              <p:cNvSpPr txBox="1"/>
              <p:nvPr/>
            </p:nvSpPr>
            <p:spPr>
              <a:xfrm>
                <a:off x="1886726" y="4541506"/>
                <a:ext cx="8694187" cy="172354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32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Diện </a:t>
                </a:r>
                <a:r>
                  <a:rPr lang="en-US" sz="32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32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xung</a:t>
                </a:r>
                <a:r>
                  <a:rPr lang="en-US" sz="32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quanh</a:t>
                </a:r>
                <a:r>
                  <a:rPr lang="en-US" sz="32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32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lăng</a:t>
                </a:r>
                <a:r>
                  <a:rPr lang="en-US" sz="32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trụ</a:t>
                </a:r>
                <a:r>
                  <a:rPr lang="en-US" sz="32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đứng</a:t>
                </a:r>
                <a:r>
                  <a:rPr lang="en-US" sz="32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3200" i="1" baseline="-25000" dirty="0" err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𝑥𝑞</m:t>
                      </m:r>
                      <m:r>
                        <a:rPr lang="en-US" sz="3200" i="1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 =(4+5+6).10=150 (</m:t>
                      </m:r>
                      <m:r>
                        <a:rPr lang="en-US" sz="3200" i="1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3200" i="1" baseline="300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3200" i="1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3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Hộp Văn bản 8">
                <a:extLst>
                  <a:ext uri="{FF2B5EF4-FFF2-40B4-BE49-F238E27FC236}">
                    <a16:creationId xmlns:a16="http://schemas.microsoft.com/office/drawing/2014/main" id="{4559A996-1847-F623-DC16-F0883002C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726" y="4541506"/>
                <a:ext cx="8694187" cy="1723549"/>
              </a:xfrm>
              <a:prstGeom prst="rect">
                <a:avLst/>
              </a:prstGeom>
              <a:blipFill>
                <a:blip r:embed="rId5"/>
                <a:stretch>
                  <a:fillRect l="-18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9924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Hộp Văn bản 1">
                <a:extLst>
                  <a:ext uri="{FF2B5EF4-FFF2-40B4-BE49-F238E27FC236}">
                    <a16:creationId xmlns:a16="http://schemas.microsoft.com/office/drawing/2014/main" id="{C76FD4A2-466E-7B2D-6A26-12ACFF89F50E}"/>
                  </a:ext>
                </a:extLst>
              </p:cNvPr>
              <p:cNvSpPr txBox="1"/>
              <p:nvPr/>
            </p:nvSpPr>
            <p:spPr>
              <a:xfrm>
                <a:off x="247650" y="308854"/>
                <a:ext cx="10048875" cy="22398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b) Cho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đứng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dài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cạnh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bên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20 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đáy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thang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cân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Biết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thang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cân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đó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dài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cạnh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bên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13 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dài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hai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đáy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8 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18 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và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chiều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cao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12 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Tính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diện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toàn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phần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tức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tổng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diện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các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mặt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)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đứng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Hộp Văn bản 1">
                <a:extLst>
                  <a:ext uri="{FF2B5EF4-FFF2-40B4-BE49-F238E27FC236}">
                    <a16:creationId xmlns:a16="http://schemas.microsoft.com/office/drawing/2014/main" id="{C76FD4A2-466E-7B2D-6A26-12ACFF89F5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50" y="308854"/>
                <a:ext cx="10048875" cy="2239844"/>
              </a:xfrm>
              <a:prstGeom prst="rect">
                <a:avLst/>
              </a:prstGeom>
              <a:blipFill>
                <a:blip r:embed="rId2"/>
                <a:stretch>
                  <a:fillRect l="-971" r="-607" b="-57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ounded Rectangular Callout 11">
            <a:extLst>
              <a:ext uri="{FF2B5EF4-FFF2-40B4-BE49-F238E27FC236}">
                <a16:creationId xmlns:a16="http://schemas.microsoft.com/office/drawing/2014/main" id="{2317B40D-1851-FC20-B4E4-5E8B35A9C778}"/>
              </a:ext>
            </a:extLst>
          </p:cNvPr>
          <p:cNvSpPr/>
          <p:nvPr/>
        </p:nvSpPr>
        <p:spPr>
          <a:xfrm>
            <a:off x="5095875" y="2820286"/>
            <a:ext cx="1500166" cy="608714"/>
          </a:xfrm>
          <a:prstGeom prst="wedgeRoundRectCallout">
            <a:avLst>
              <a:gd name="adj1" fmla="val -63186"/>
              <a:gd name="adj2" fmla="val 4472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49E76764-63E2-5B26-4833-5CD16F6932F5}"/>
                  </a:ext>
                </a:extLst>
              </p:cNvPr>
              <p:cNvSpPr txBox="1"/>
              <p:nvPr/>
            </p:nvSpPr>
            <p:spPr>
              <a:xfrm>
                <a:off x="690563" y="3918624"/>
                <a:ext cx="10810874" cy="268374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Chu vi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đáy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8+18+1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+13=5</m:t>
                    </m:r>
                    <m:r>
                      <a:rPr lang="en-US" sz="2400" b="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 (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Diện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đáy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𝑆</m:t>
                    </m:r>
                    <m:r>
                      <a:rPr lang="en-US" sz="2400" i="1" baseline="-25000" dirty="0" err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đá</m:t>
                    </m:r>
                    <m:r>
                      <a:rPr lang="en-US" sz="2400" i="1" baseline="-25000" dirty="0" err="1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=(8+18). 12 :2=156 (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baseline="30000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Diện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toàn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phần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lăng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trụ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đứng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đã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cho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algn="ctr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baseline="-25000" dirty="0" err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𝑡𝑝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i="1" dirty="0" err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baseline="-25000" dirty="0" err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𝑥𝑞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+2. </m:t>
                      </m:r>
                      <m:r>
                        <a:rPr lang="en-US" sz="2400" i="1" dirty="0" err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𝑆</m:t>
                      </m:r>
                      <m:r>
                        <a:rPr lang="en-US" sz="2400" i="1" baseline="-25000" dirty="0" err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đá</m:t>
                      </m:r>
                      <m:r>
                        <a:rPr lang="en-US" sz="2400" i="1" baseline="-25000" dirty="0" err="1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𝑦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=5</m:t>
                      </m:r>
                      <m:r>
                        <a:rPr lang="en-US" sz="2400" b="0" i="1" dirty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. 20+2. 156=13</m:t>
                      </m:r>
                      <m:r>
                        <a:rPr lang="en-US" sz="2400" b="0" i="1" dirty="0" smtClean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5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2 (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𝑐𝑚</m:t>
                      </m:r>
                      <m:r>
                        <a:rPr lang="en-US" sz="2400" i="1" baseline="30000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2</m:t>
                      </m:r>
                      <m:r>
                        <a:rPr lang="en-US" sz="2400" i="1" dirty="0">
                          <a:solidFill>
                            <a:schemeClr val="tx1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Hộp Văn bản 5">
                <a:extLst>
                  <a:ext uri="{FF2B5EF4-FFF2-40B4-BE49-F238E27FC236}">
                    <a16:creationId xmlns:a16="http://schemas.microsoft.com/office/drawing/2014/main" id="{49E76764-63E2-5B26-4833-5CD16F6932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563" y="3918624"/>
                <a:ext cx="10810874" cy="2683748"/>
              </a:xfrm>
              <a:prstGeom prst="rect">
                <a:avLst/>
              </a:prstGeom>
              <a:blipFill>
                <a:blip r:embed="rId3"/>
                <a:stretch>
                  <a:fillRect l="-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867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3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>
            <a:extLst>
              <a:ext uri="{FF2B5EF4-FFF2-40B4-BE49-F238E27FC236}">
                <a16:creationId xmlns:a16="http://schemas.microsoft.com/office/drawing/2014/main" id="{2934A78A-0D77-1A4B-C808-811A64A735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>
          <a:xfrm>
            <a:off x="85725" y="328288"/>
            <a:ext cx="819344" cy="7711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Hộp Văn bản 2">
                <a:extLst>
                  <a:ext uri="{FF2B5EF4-FFF2-40B4-BE49-F238E27FC236}">
                    <a16:creationId xmlns:a16="http://schemas.microsoft.com/office/drawing/2014/main" id="{77A06351-9E42-996F-6250-44EBBE57B775}"/>
                  </a:ext>
                </a:extLst>
              </p:cNvPr>
              <p:cNvSpPr txBox="1"/>
              <p:nvPr/>
            </p:nvSpPr>
            <p:spPr>
              <a:xfrm>
                <a:off x="905069" y="409341"/>
                <a:ext cx="11971465" cy="11318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a) Một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lập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có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độ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dài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cạnh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3 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Tính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lập</a:t>
                </a:r>
                <a:r>
                  <a:rPr lang="en-US"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phương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đó</a:t>
                </a:r>
                <a:r>
                  <a:rPr lang="en-US" sz="24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Hộp Văn bản 2">
                <a:extLst>
                  <a:ext uri="{FF2B5EF4-FFF2-40B4-BE49-F238E27FC236}">
                    <a16:creationId xmlns:a16="http://schemas.microsoft.com/office/drawing/2014/main" id="{77A06351-9E42-996F-6250-44EBBE57B7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069" y="409341"/>
                <a:ext cx="11971465" cy="1131848"/>
              </a:xfrm>
              <a:prstGeom prst="rect">
                <a:avLst/>
              </a:prstGeom>
              <a:blipFill>
                <a:blip r:embed="rId4"/>
                <a:stretch>
                  <a:fillRect l="-764" b="-11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ounded Rectangular Callout 11">
            <a:extLst>
              <a:ext uri="{FF2B5EF4-FFF2-40B4-BE49-F238E27FC236}">
                <a16:creationId xmlns:a16="http://schemas.microsoft.com/office/drawing/2014/main" id="{F07D0E1B-50C6-6AFA-1FA7-1D49926F25CA}"/>
              </a:ext>
            </a:extLst>
          </p:cNvPr>
          <p:cNvSpPr/>
          <p:nvPr/>
        </p:nvSpPr>
        <p:spPr>
          <a:xfrm>
            <a:off x="4128213" y="3030242"/>
            <a:ext cx="1500166" cy="608714"/>
          </a:xfrm>
          <a:prstGeom prst="wedgeRoundRectCallout">
            <a:avLst>
              <a:gd name="adj1" fmla="val -63186"/>
              <a:gd name="adj2" fmla="val 44722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96F3262D-8EC7-AC53-54F4-977757CCB105}"/>
                  </a:ext>
                </a:extLst>
              </p:cNvPr>
              <p:cNvSpPr txBox="1"/>
              <p:nvPr/>
            </p:nvSpPr>
            <p:spPr>
              <a:xfrm>
                <a:off x="495397" y="3586566"/>
                <a:ext cx="12057190" cy="310161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a)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lập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đó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 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=33=27 (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baseline="30000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b)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Cạnh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lập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mới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2. 3=6 (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600"/>
                  </a:spcAft>
                </a:pP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lập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mới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𝑉</m:t>
                    </m:r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’=63=216 (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𝑐𝑚</m:t>
                    </m:r>
                    <m:r>
                      <a:rPr lang="en-US" sz="2400" i="1" baseline="30000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3</m:t>
                    </m:r>
                    <m:r>
                      <a:rPr lang="en-US" sz="2400" i="1" dirty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endParaRP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lập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mới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gấp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số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lần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thể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tích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của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hình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lập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phương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ban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đầu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là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:</a:t>
                </a:r>
              </a:p>
              <a:p>
                <a:pPr marL="0" marR="0" algn="just">
                  <a:lnSpc>
                    <a:spcPct val="150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  		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Arial" panose="020B0604020202020204" pitchFamily="34" charset="0"/>
                      </a:rPr>
                      <m:t>216 : 27 = 8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(</a:t>
                </a:r>
                <a:r>
                  <a:rPr lang="en-US" sz="2400" dirty="0" err="1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lần</a:t>
                </a:r>
                <a:r>
                  <a:rPr lang="en-US" sz="24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>
          <p:sp>
            <p:nvSpPr>
              <p:cNvPr id="7" name="Hộp Văn bản 6">
                <a:extLst>
                  <a:ext uri="{FF2B5EF4-FFF2-40B4-BE49-F238E27FC236}">
                    <a16:creationId xmlns:a16="http://schemas.microsoft.com/office/drawing/2014/main" id="{96F3262D-8EC7-AC53-54F4-977757CCB1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97" y="3586566"/>
                <a:ext cx="12057190" cy="3101618"/>
              </a:xfrm>
              <a:prstGeom prst="rect">
                <a:avLst/>
              </a:prstGeom>
              <a:blipFill>
                <a:blip r:embed="rId5"/>
                <a:stretch>
                  <a:fillRect l="-758" b="-37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6FA8462C-78B7-F8B8-992D-8B863D59B92D}"/>
              </a:ext>
            </a:extLst>
          </p:cNvPr>
          <p:cNvSpPr txBox="1"/>
          <p:nvPr/>
        </p:nvSpPr>
        <p:spPr>
          <a:xfrm>
            <a:off x="819344" y="1279641"/>
            <a:ext cx="10601324" cy="2239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cạnh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cạnh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mới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4759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93813dd7ca6ad654711aa0ab317e03a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f11dc0ce689dd3925e84e4e35398c6e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BFB6A6-81E7-4A67-BD9D-2BF44826392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6990C2E3-0070-478C-8A9C-BB830DA628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EA243F-4842-4A6C-BACC-DCE3295B4E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830</Words>
  <Application>Microsoft Office PowerPoint</Application>
  <PresentationFormat>Widescreen</PresentationFormat>
  <Paragraphs>70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>Lê Thảo</dc:creator>
  <cp:lastModifiedBy>Hồ Sanh</cp:lastModifiedBy>
  <cp:revision>7</cp:revision>
  <dcterms:created xsi:type="dcterms:W3CDTF">2022-08-09T08:09:18Z</dcterms:created>
  <dcterms:modified xsi:type="dcterms:W3CDTF">2023-07-18T12:50:03Z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