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1" r:id="rId1"/>
  </p:sldMasterIdLst>
  <p:notesMasterIdLst>
    <p:notesMasterId r:id="rId33"/>
  </p:notesMasterIdLst>
  <p:sldIdLst>
    <p:sldId id="258" r:id="rId2"/>
    <p:sldId id="257" r:id="rId3"/>
    <p:sldId id="256" r:id="rId4"/>
    <p:sldId id="259" r:id="rId5"/>
    <p:sldId id="261" r:id="rId6"/>
    <p:sldId id="267" r:id="rId7"/>
    <p:sldId id="260" r:id="rId8"/>
    <p:sldId id="303" r:id="rId9"/>
    <p:sldId id="262" r:id="rId10"/>
    <p:sldId id="304" r:id="rId11"/>
    <p:sldId id="265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263" r:id="rId24"/>
    <p:sldId id="264" r:id="rId25"/>
    <p:sldId id="266" r:id="rId26"/>
    <p:sldId id="268" r:id="rId27"/>
    <p:sldId id="269" r:id="rId28"/>
    <p:sldId id="270" r:id="rId29"/>
    <p:sldId id="271" r:id="rId30"/>
    <p:sldId id="283" r:id="rId31"/>
    <p:sldId id="286" r:id="rId32"/>
  </p:sldIdLst>
  <p:sldSz cx="9144000" cy="5143500" type="screen16x9"/>
  <p:notesSz cx="6858000" cy="9144000"/>
  <p:embeddedFontLst>
    <p:embeddedFont>
      <p:font typeface="Bodoni" panose="020B060402020202020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Cambria Math" panose="02040503050406030204" pitchFamily="18" charset="0"/>
      <p:regular r:id="rId44"/>
    </p:embeddedFont>
    <p:embeddedFont>
      <p:font typeface="Montserrat" panose="02000505000000020004" pitchFamily="2" charset="0"/>
      <p:regular r:id="rId45"/>
      <p:bold r:id="rId46"/>
      <p:italic r:id="rId47"/>
      <p:boldItalic r:id="rId48"/>
    </p:embeddedFont>
    <p:embeddedFont>
      <p:font typeface="Montserrat Black" panose="00000A00000000000000" pitchFamily="2" charset="0"/>
      <p:bold r:id="rId49"/>
      <p:boldItalic r:id="rId50"/>
    </p:embeddedFont>
    <p:embeddedFont>
      <p:font typeface="Montserrat Light" panose="00000400000000000000" pitchFamily="2" charset="0"/>
      <p:regular r:id="rId51"/>
      <p:bold r:id="rId52"/>
      <p:italic r:id="rId53"/>
      <p:boldItalic r:id="rId54"/>
    </p:embeddedFont>
    <p:embeddedFont>
      <p:font typeface="Open Sans" panose="020B0606030504020204" pitchFamily="34" charset="0"/>
      <p:regular r:id="rId55"/>
      <p:bold r:id="rId56"/>
      <p:italic r:id="rId57"/>
      <p:boldItalic r:id="rId58"/>
    </p:embeddedFont>
    <p:embeddedFont>
      <p:font typeface="Open Sans Light" panose="020B0306030504020204" pitchFamily="34" charset="0"/>
      <p:regular r:id="rId59"/>
      <p:bold r:id="rId60"/>
      <p:italic r:id="rId61"/>
      <p:boldItalic r:id="rId62"/>
    </p:embeddedFont>
    <p:embeddedFont>
      <p:font typeface="Oswald" panose="02000503000000000000" pitchFamily="2" charset="0"/>
      <p:regular r:id="rId63"/>
      <p:bold r:id="rId64"/>
    </p:embeddedFont>
    <p:embeddedFont>
      <p:font typeface="Oswald Regular" panose="02000503000000000000" pitchFamily="2" charset="0"/>
      <p:regular r:id="rId65"/>
      <p:bold r:id="rId66"/>
    </p:embeddedFont>
    <p:embeddedFont>
      <p:font typeface="Quicksand Light" panose="020B0604020202020204" charset="0"/>
      <p:regular r:id="rId67"/>
      <p:bold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7">
          <p15:clr>
            <a:srgbClr val="A4A3A4"/>
          </p15:clr>
        </p15:guide>
        <p15:guide id="2" pos="2880">
          <p15:clr>
            <a:srgbClr val="A4A3A4"/>
          </p15:clr>
        </p15:guide>
        <p15:guide id="3" pos="326">
          <p15:clr>
            <a:srgbClr val="A4A3A4"/>
          </p15:clr>
        </p15:guide>
        <p15:guide id="4" pos="3437">
          <p15:clr>
            <a:srgbClr val="A4A3A4"/>
          </p15:clr>
        </p15:guide>
        <p15:guide id="5" orient="horz" pos="2241">
          <p15:clr>
            <a:srgbClr val="A4A3A4"/>
          </p15:clr>
        </p15:guide>
        <p15:guide id="6" orient="horz" pos="907">
          <p15:clr>
            <a:srgbClr val="A4A3A4"/>
          </p15:clr>
        </p15:guide>
        <p15:guide id="7" pos="3144">
          <p15:clr>
            <a:srgbClr val="A4A3A4"/>
          </p15:clr>
        </p15:guide>
        <p15:guide id="8" orient="horz" pos="999">
          <p15:clr>
            <a:srgbClr val="A4A3A4"/>
          </p15:clr>
        </p15:guide>
        <p15:guide id="9" orient="horz" pos="20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6675CF-B73B-42E9-A5D2-5B25FE99CC23}">
  <a:tblStyle styleId="{076675CF-B73B-42E9-A5D2-5B25FE99CC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Kiểu Có chủ đề 1 - Màu chủ đề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98" autoAdjust="0"/>
  </p:normalViewPr>
  <p:slideViewPr>
    <p:cSldViewPr snapToGrid="0">
      <p:cViewPr varScale="1">
        <p:scale>
          <a:sx n="109" d="100"/>
          <a:sy n="109" d="100"/>
        </p:scale>
        <p:origin x="706" y="77"/>
      </p:cViewPr>
      <p:guideLst>
        <p:guide orient="horz" pos="1897"/>
        <p:guide pos="2880"/>
        <p:guide pos="326"/>
        <p:guide pos="3437"/>
        <p:guide orient="horz" pos="2241"/>
        <p:guide orient="horz" pos="907"/>
        <p:guide pos="3144"/>
        <p:guide orient="horz" pos="999"/>
        <p:guide orient="horz" pos="20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63" Type="http://schemas.openxmlformats.org/officeDocument/2006/relationships/font" Target="fonts/font30.fntdata"/><Relationship Id="rId68" Type="http://schemas.openxmlformats.org/officeDocument/2006/relationships/font" Target="fonts/font35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font" Target="fonts/font25.fntdata"/><Relationship Id="rId66" Type="http://schemas.openxmlformats.org/officeDocument/2006/relationships/font" Target="fonts/font33.fntdata"/><Relationship Id="rId5" Type="http://schemas.openxmlformats.org/officeDocument/2006/relationships/slide" Target="slides/slide4.xml"/><Relationship Id="rId61" Type="http://schemas.openxmlformats.org/officeDocument/2006/relationships/font" Target="fonts/font2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64" Type="http://schemas.openxmlformats.org/officeDocument/2006/relationships/font" Target="fonts/font31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font" Target="fonts/font26.fntdata"/><Relationship Id="rId67" Type="http://schemas.openxmlformats.org/officeDocument/2006/relationships/font" Target="fonts/font34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62" Type="http://schemas.openxmlformats.org/officeDocument/2006/relationships/font" Target="fonts/font29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font" Target="fonts/font27.fntdata"/><Relationship Id="rId65" Type="http://schemas.openxmlformats.org/officeDocument/2006/relationships/font" Target="fonts/font3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6.fntdata"/><Relationship Id="rId34" Type="http://schemas.openxmlformats.org/officeDocument/2006/relationships/font" Target="fonts/font1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de7457949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de7457949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6b8bbf4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6b8bbf4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de745794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de745794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347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de7457949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de7457949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245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de7457949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de7457949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41564223f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441564223f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de745794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de7457949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4569d18dca_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4569d18dca_2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4569d18dca_2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4569d18dca_2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4569d18dca_2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g4569d18dca_2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de7457949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de7457949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de7457949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de7457949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g43fb36d695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6" name="Google Shape;1816;g43fb36d695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3de7457949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3de7457949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563f39e0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563f39e0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569d18dc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4569d18dca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de7457949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de7457949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de745794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de745794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de7457949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de7457949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de7457949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de7457949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2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B02DA-6E1C-7CA7-9BD5-1D74EB80F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DF8C4-5915-5D2F-F4E5-90DA26847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F9B97-3A5E-0C8B-F9D3-1517B3CB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ACA-9470-4525-A795-05A72E327AF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4214B-7A98-A789-41B1-3F2047CDB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196BD-1B8D-0FA5-DEF7-72A6F0B0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15721254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34513-ADA4-5C82-E819-6C48D75C7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28C92B-33BD-2597-897E-CC09A7B6F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8D158-D2BF-9493-6EC0-854EFCAF4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ACA-9470-4525-A795-05A72E327AF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38174-4F58-3021-D1AC-CBCDE0C1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B1B20-F341-A102-A4C5-26169765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8190287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B9625C-4663-49CB-E3E7-7852E279B8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302BB-666F-1087-9EBF-5FAA74ABF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B026-7929-9C03-C386-36DC0EC9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ACA-9470-4525-A795-05A72E327AF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FAD0E-9052-2EA7-9EB5-FB80244A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C6879-AB2F-D227-2A77-DA34A2A1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9248707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1">
  <p:cSld name="Quote slide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ubTitle" idx="1"/>
          </p:nvPr>
        </p:nvSpPr>
        <p:spPr>
          <a:xfrm>
            <a:off x="2122250" y="1373707"/>
            <a:ext cx="48996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EFEFE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ubTitle" idx="2"/>
          </p:nvPr>
        </p:nvSpPr>
        <p:spPr>
          <a:xfrm>
            <a:off x="2448077" y="3631625"/>
            <a:ext cx="39657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53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&amp; presentation photo">
  <p:cSld name="Title slide &amp; presentation photo">
    <p:bg>
      <p:bgPr>
        <a:solidFill>
          <a:srgbClr val="00C8C4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ctrTitle"/>
          </p:nvPr>
        </p:nvSpPr>
        <p:spPr>
          <a:xfrm>
            <a:off x="981025" y="841350"/>
            <a:ext cx="2602800" cy="80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4800"/>
              <a:buNone/>
              <a:defRPr sz="4800">
                <a:solidFill>
                  <a:srgbClr val="EFD67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981050" y="1430250"/>
            <a:ext cx="2602800" cy="6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13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bg>
      <p:bgPr>
        <a:solidFill>
          <a:srgbClr val="FFFFFF">
            <a:alpha val="0"/>
          </a:srgbClr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607853" y="47645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32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infographic">
  <p:cSld name="Left Title &amp; infographic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58300" y="1107875"/>
            <a:ext cx="2145000" cy="143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1628E"/>
              </a:buClr>
              <a:buSzPts val="2400"/>
              <a:buNone/>
              <a:defRPr>
                <a:solidFill>
                  <a:srgbClr val="E1628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358300" y="2684650"/>
            <a:ext cx="2145000" cy="109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98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1">
  <p:cSld name="Title &amp; body slide 1">
    <p:bg>
      <p:bgPr>
        <a:solidFill>
          <a:srgbClr val="FFFFFF">
            <a:alpha val="0"/>
          </a:srgbClr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1520225" y="1939975"/>
            <a:ext cx="6012900" cy="19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1504950" y="1053500"/>
            <a:ext cx="65907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07853" y="47645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171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 1">
  <p:cSld name="BIG text &amp; some text slide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subTitle" idx="1"/>
          </p:nvPr>
        </p:nvSpPr>
        <p:spPr>
          <a:xfrm>
            <a:off x="2122200" y="571707"/>
            <a:ext cx="4899600" cy="21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subTitle" idx="2"/>
          </p:nvPr>
        </p:nvSpPr>
        <p:spPr>
          <a:xfrm>
            <a:off x="1241050" y="3183550"/>
            <a:ext cx="66618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548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498250" y="799575"/>
            <a:ext cx="16467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035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ome text slide ">
  <p:cSld name="Title &amp; some text slide 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subTitle" idx="1"/>
          </p:nvPr>
        </p:nvSpPr>
        <p:spPr>
          <a:xfrm>
            <a:off x="1609850" y="1675400"/>
            <a:ext cx="59244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1435875" y="812685"/>
            <a:ext cx="3054300" cy="550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623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CC7D0-A6B0-7C8A-8D8E-F6FBDEA8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C0172-9E16-BB7D-1A0D-B1E33AB76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8618F-4D65-B71B-20B9-670D4E7D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ACA-9470-4525-A795-05A72E327AF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5312F-1203-BE7C-DB9E-AD714007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62539-9F6B-3F54-29C4-35F9806D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21286248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subtitle slide 1 1">
  <p:cSld name="BIG Title &amp; subtitle slide 1 1">
    <p:bg>
      <p:bgPr>
        <a:solidFill>
          <a:srgbClr val="00B1AE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5059200" y="949800"/>
            <a:ext cx="3055500" cy="1680900"/>
          </a:xfrm>
          <a:prstGeom prst="rect">
            <a:avLst/>
          </a:prstGeom>
          <a:solidFill>
            <a:srgbClr val="00B1AE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2400"/>
              <a:buNone/>
              <a:defRPr>
                <a:solidFill>
                  <a:srgbClr val="FCCC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5059200" y="2630700"/>
            <a:ext cx="2770200" cy="763800"/>
          </a:xfrm>
          <a:prstGeom prst="rect">
            <a:avLst/>
          </a:prstGeom>
          <a:solidFill>
            <a:srgbClr val="00B1AE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191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illustration">
  <p:cSld name="BIG Title &amp; illustra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18950" y="721450"/>
            <a:ext cx="1783500" cy="118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05400" y="1652950"/>
            <a:ext cx="1783500" cy="76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22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&amp; 3 columns slide">
  <p:cSld name="Photo &amp; 3 columns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subTitle" idx="1"/>
          </p:nvPr>
        </p:nvSpPr>
        <p:spPr>
          <a:xfrm>
            <a:off x="767100" y="3073850"/>
            <a:ext cx="2171700" cy="362400"/>
          </a:xfrm>
          <a:prstGeom prst="rect">
            <a:avLst/>
          </a:prstGeom>
          <a:solidFill>
            <a:srgbClr val="00C8C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ubTitle" idx="2"/>
          </p:nvPr>
        </p:nvSpPr>
        <p:spPr>
          <a:xfrm>
            <a:off x="3486150" y="3073825"/>
            <a:ext cx="2166600" cy="362400"/>
          </a:xfrm>
          <a:prstGeom prst="rect">
            <a:avLst/>
          </a:prstGeom>
          <a:solidFill>
            <a:srgbClr val="E1628E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subTitle" idx="3"/>
          </p:nvPr>
        </p:nvSpPr>
        <p:spPr>
          <a:xfrm>
            <a:off x="6205200" y="3073825"/>
            <a:ext cx="2166600" cy="362400"/>
          </a:xfrm>
          <a:prstGeom prst="rect">
            <a:avLst/>
          </a:prstGeom>
          <a:solidFill>
            <a:srgbClr val="FACA3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4"/>
          </p:nvPr>
        </p:nvSpPr>
        <p:spPr>
          <a:xfrm>
            <a:off x="762000" y="3539200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5"/>
          </p:nvPr>
        </p:nvSpPr>
        <p:spPr>
          <a:xfrm>
            <a:off x="3486150" y="3539200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6"/>
          </p:nvPr>
        </p:nvSpPr>
        <p:spPr>
          <a:xfrm>
            <a:off x="6210300" y="3539200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954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ercentage slide">
  <p:cSld name="Title &amp; percentag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820875" y="625700"/>
            <a:ext cx="3055500" cy="1680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1628E"/>
              </a:buClr>
              <a:buSzPts val="2400"/>
              <a:buNone/>
              <a:defRPr>
                <a:solidFill>
                  <a:srgbClr val="E1628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267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14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5F84A-8227-7B0F-7683-F4B046F7E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7837D-7A3C-E999-D181-05A558914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96A0A-54F6-4A2C-2AC1-5BBDDD503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ACA-9470-4525-A795-05A72E327AF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CBED5-B760-3CEC-40C2-5591AA50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570F9-92CB-CEFF-7298-26B881D9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92964120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1DA88-26A9-3E88-639E-BD86E6BF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1DA7F-6167-A38F-7A0D-9874ADC63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B3072-E800-8809-72AC-E15E4CA7F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972DA-A63B-F45C-C367-D1F937440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ACA-9470-4525-A795-05A72E327AF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5CB20-404A-E571-932B-8326E23A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EBB7B-E93E-F4B8-1E23-9B5D60E40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23142333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9D098-C0CF-A551-BD49-2D52660A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5815E-16FD-13AD-BF71-7FD6A4742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6804C-EB51-DAA9-D205-265A9B6F8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761D5-D443-F487-14C1-3B5F5F18A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435CF1-6F5A-8E06-6CEB-A3A1B0211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FE3E54-636F-0C17-C732-9657183DE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ACA-9470-4525-A795-05A72E327AF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F40DF0-EB2C-A069-DFF2-DE49EB97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BCF627-BD9C-F7CC-DC87-7DEE030F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406613252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F076-73C5-C40C-2EF4-C8E50D0DD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DC8AA-C7A9-C998-2BFA-60AAE0FB2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ACA-9470-4525-A795-05A72E327AF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CCADF-508C-2F68-362A-B3E099C6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1F803-62AC-7630-BACA-202A8D5F5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7615783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61ACC-6F46-0569-78DA-8953A9C3F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ACA-9470-4525-A795-05A72E327AF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C1A6ED-E9C8-0C0A-442E-C9B8C0498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45BAA-88D9-6664-CDE6-328E7950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91631086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4A064-3C0C-1AD5-421D-1DC3B7A73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53B14-19D8-7EF2-5635-7FB6A7030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4DFC2-9DB6-2839-88A7-1AC99435D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2E91B-EFEF-72F2-1307-74DA58CA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ACA-9470-4525-A795-05A72E327AF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56BD8-38F4-2145-F00E-61B6232E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064D8-BFDB-BAE8-A0BC-02F25061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5324373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B2A6-CAC2-A39F-0D4B-498BE059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47BBD9-BFD9-6AAF-E371-3F3BF151E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D5A5E-6C51-35B7-1C51-EED28E30E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53B97-06FF-9E8E-0AD2-1DC0FC93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ACA-9470-4525-A795-05A72E327AF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825DC-41CE-39F7-BCA7-6EC027D6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EB5ED-9156-D8F4-FF03-F953369BA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5074431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2438E8-7241-22C7-716A-772123A62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1658F-E373-C69A-0463-CEE891E09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CFD1B-572E-BE0E-D57C-17FCBDEFE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10ACA-9470-4525-A795-05A72E327AF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08386-9D70-DC76-BA8C-5A3C9A687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F6A2B-ADC3-F652-A6AB-3C55C88B8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86515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</a:t>
            </a:fld>
            <a:endParaRPr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FA85F0E-321D-0C61-70BA-0C2970ED4F5A}"/>
              </a:ext>
            </a:extLst>
          </p:cNvPr>
          <p:cNvSpPr txBox="1"/>
          <p:nvPr/>
        </p:nvSpPr>
        <p:spPr>
          <a:xfrm>
            <a:off x="783331" y="1327056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28EAD5C1-A5AF-EFB0-59AD-3F7562F10DF9}"/>
              </a:ext>
            </a:extLst>
          </p:cNvPr>
          <p:cNvSpPr/>
          <p:nvPr/>
        </p:nvSpPr>
        <p:spPr>
          <a:xfrm>
            <a:off x="2952427" y="503200"/>
            <a:ext cx="2308889" cy="954826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Nhận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xét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7BAC4B8-670D-4FAD-99E6-5178811B92F3}"/>
              </a:ext>
            </a:extLst>
          </p:cNvPr>
          <p:cNvSpPr txBox="1"/>
          <p:nvPr/>
        </p:nvSpPr>
        <p:spPr>
          <a:xfrm>
            <a:off x="1399735" y="1747273"/>
            <a:ext cx="5643397" cy="2272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+mj-lt"/>
              <a:ea typeface="Times New Roman" panose="02020603050405020304" pitchFamily="18" charset="0"/>
            </a:endParaRPr>
          </a:p>
          <a:p>
            <a:pPr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- Các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+mj-lt"/>
              <a:ea typeface="Times New Roman" panose="02020603050405020304" pitchFamily="18" charset="0"/>
            </a:endParaRPr>
          </a:p>
          <a:p>
            <a:pPr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- Các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4731D52B-D527-7F8E-A78C-A9FCDA53440A}"/>
              </a:ext>
            </a:extLst>
          </p:cNvPr>
          <p:cNvSpPr/>
          <p:nvPr/>
        </p:nvSpPr>
        <p:spPr>
          <a:xfrm>
            <a:off x="291306" y="352593"/>
            <a:ext cx="1002922" cy="505536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FE13A993-055C-1359-E272-9A88F4619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782" y="352593"/>
            <a:ext cx="3857624" cy="3138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0F49D4C-0696-38FD-861F-D890BD31F3D7}"/>
                  </a:ext>
                </a:extLst>
              </p:cNvPr>
              <p:cNvSpPr txBox="1"/>
              <p:nvPr/>
            </p:nvSpPr>
            <p:spPr>
              <a:xfrm>
                <a:off x="151491" y="3645929"/>
                <a:ext cx="8992509" cy="1054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đoạn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thẳng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chéo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hộp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chữ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nhật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’.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0F49D4C-0696-38FD-861F-D890BD31F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91" y="3645929"/>
                <a:ext cx="8992509" cy="1054712"/>
              </a:xfrm>
              <a:prstGeom prst="rect">
                <a:avLst/>
              </a:prstGeom>
              <a:blipFill>
                <a:blip r:embed="rId4"/>
                <a:stretch>
                  <a:fillRect l="-881" r="-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9EAA702F-0066-C0EA-1B51-AE79B2B4A213}"/>
              </a:ext>
            </a:extLst>
          </p:cNvPr>
          <p:cNvSpPr/>
          <p:nvPr/>
        </p:nvSpPr>
        <p:spPr>
          <a:xfrm>
            <a:off x="5929311" y="696526"/>
            <a:ext cx="2509221" cy="860812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Nhận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xét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D178E91-A931-9C98-ABB6-3C9B1315D7DB}"/>
              </a:ext>
            </a:extLst>
          </p:cNvPr>
          <p:cNvSpPr txBox="1"/>
          <p:nvPr/>
        </p:nvSpPr>
        <p:spPr>
          <a:xfrm>
            <a:off x="6259902" y="1713262"/>
            <a:ext cx="2509221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4 </a:t>
            </a:r>
            <a:r>
              <a:rPr lang="en-US" sz="2200" dirty="0" err="1"/>
              <a:t>đường</a:t>
            </a:r>
            <a:r>
              <a:rPr lang="en-US" sz="2200" dirty="0"/>
              <a:t> </a:t>
            </a:r>
            <a:r>
              <a:rPr lang="en-US" sz="2200" dirty="0" err="1"/>
              <a:t>chéo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31" y="3129643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96" y="2962691"/>
            <a:ext cx="3474310" cy="243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1761125" y="236368"/>
            <a:ext cx="5428343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" y="891292"/>
            <a:ext cx="1793058" cy="214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71" y="1043057"/>
            <a:ext cx="1793059" cy="210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172" y="916698"/>
            <a:ext cx="20002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1D528F-839F-D44E-B4EB-17F9DB8601D0}"/>
              </a:ext>
            </a:extLst>
          </p:cNvPr>
          <p:cNvSpPr txBox="1"/>
          <p:nvPr/>
        </p:nvSpPr>
        <p:spPr>
          <a:xfrm>
            <a:off x="236271" y="302220"/>
            <a:ext cx="1867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Bài tập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388400" y="109817"/>
            <a:ext cx="8367200" cy="915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chéo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bên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9F639E3D-6E2E-EB55-B5A8-DAFC18745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00" y="2668762"/>
            <a:ext cx="2979800" cy="23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388400" y="1030100"/>
                <a:ext cx="8972551" cy="2669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- Hình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hộp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chữ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nhật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𝑀𝑁𝑃𝑄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- Đáy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dưới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𝑀𝑁𝑃𝑄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đều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là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chữ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nhật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𝐴𝑀𝑄𝐷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𝐵𝑁𝑃𝐶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𝐶𝑃𝑄𝐷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𝐴𝑀𝑁𝐵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R="0" lvl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- Các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cạnh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𝑃𝑄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𝑀𝑁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𝑀𝑄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𝑁𝑃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cạnh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𝐴𝑀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𝐵𝑁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𝐶𝑃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𝐷𝑄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- Các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đỉnh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𝑁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𝑃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𝑄</m:t>
                    </m:r>
                  </m:oMath>
                </a14:m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00" y="1030100"/>
                <a:ext cx="8972551" cy="2669642"/>
              </a:xfrm>
              <a:prstGeom prst="rect">
                <a:avLst/>
              </a:prstGeom>
              <a:blipFill>
                <a:blip r:embed="rId3"/>
                <a:stretch>
                  <a:fillRect l="-679" b="-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317A479-7534-5CB3-C7F6-F63567ED3BDA}"/>
              </a:ext>
            </a:extLst>
          </p:cNvPr>
          <p:cNvSpPr txBox="1"/>
          <p:nvPr/>
        </p:nvSpPr>
        <p:spPr>
          <a:xfrm>
            <a:off x="3285312" y="197123"/>
            <a:ext cx="27796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II. HÌNH LẬP PHƯƠNG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210056C-914A-2413-74AC-08D3CA6C61FA}"/>
              </a:ext>
            </a:extLst>
          </p:cNvPr>
          <p:cNvSpPr txBox="1"/>
          <p:nvPr/>
        </p:nvSpPr>
        <p:spPr>
          <a:xfrm>
            <a:off x="1336106" y="714551"/>
            <a:ext cx="1843088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Vẽ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7.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42803A2-4E9C-BDB9-1BB0-8DE920EFFAD9}"/>
              </a:ext>
            </a:extLst>
          </p:cNvPr>
          <p:cNvSpPr txBox="1"/>
          <p:nvPr/>
        </p:nvSpPr>
        <p:spPr>
          <a:xfrm>
            <a:off x="5063916" y="786733"/>
            <a:ext cx="3807619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Cắt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gấp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2A106A6C-553C-7FBD-488C-0BBD2C2CBDD2}"/>
              </a:ext>
            </a:extLst>
          </p:cNvPr>
          <p:cNvSpPr/>
          <p:nvPr/>
        </p:nvSpPr>
        <p:spPr>
          <a:xfrm>
            <a:off x="213988" y="579768"/>
            <a:ext cx="1016000" cy="660400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CFF52FE7-2818-FAAD-49E0-4A03CF1C3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15" y="1482848"/>
            <a:ext cx="3811728" cy="3080884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98EB8925-EA2C-23FA-BD21-A4CE8607C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29" y="1482847"/>
            <a:ext cx="2621228" cy="324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BB1012D-5EEF-86DC-2448-E2B6D36770D1}"/>
              </a:ext>
            </a:extLst>
          </p:cNvPr>
          <p:cNvSpPr txBox="1"/>
          <p:nvPr/>
        </p:nvSpPr>
        <p:spPr>
          <a:xfrm>
            <a:off x="927638" y="3534938"/>
            <a:ext cx="8216362" cy="547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6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12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8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chéo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430DC2-8E57-8BE7-6348-8EE8C767AE34}"/>
              </a:ext>
            </a:extLst>
          </p:cNvPr>
          <p:cNvSpPr txBox="1"/>
          <p:nvPr/>
        </p:nvSpPr>
        <p:spPr>
          <a:xfrm>
            <a:off x="749383" y="2814492"/>
            <a:ext cx="7579519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Mũi tên: Phải 6">
            <a:extLst>
              <a:ext uri="{FF2B5EF4-FFF2-40B4-BE49-F238E27FC236}">
                <a16:creationId xmlns:a16="http://schemas.microsoft.com/office/drawing/2014/main" id="{4A9007AD-78EA-2FBD-0543-FF6711835E30}"/>
              </a:ext>
            </a:extLst>
          </p:cNvPr>
          <p:cNvSpPr/>
          <p:nvPr/>
        </p:nvSpPr>
        <p:spPr>
          <a:xfrm>
            <a:off x="334707" y="3746896"/>
            <a:ext cx="592931" cy="335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DBD4B-C64C-9115-6E87-153DAE85286D}"/>
              </a:ext>
            </a:extLst>
          </p:cNvPr>
          <p:cNvSpPr txBox="1"/>
          <p:nvPr/>
        </p:nvSpPr>
        <p:spPr>
          <a:xfrm>
            <a:off x="497862" y="4280486"/>
            <a:ext cx="85690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Nhận xét: </a:t>
            </a:r>
            <a:r>
              <a:rPr lang="en-US" sz="2400">
                <a:solidFill>
                  <a:schemeClr val="tx1"/>
                </a:solidFill>
              </a:rPr>
              <a:t>Hình lập phương có 6 mặt, 12 cạnh, 8 đỉnh, 4 đường chéo</a:t>
            </a:r>
            <a:endParaRPr lang="en-US" sz="2400"/>
          </a:p>
        </p:txBody>
      </p:sp>
      <p:pic>
        <p:nvPicPr>
          <p:cNvPr id="2" name="Hình ảnh 7">
            <a:extLst>
              <a:ext uri="{FF2B5EF4-FFF2-40B4-BE49-F238E27FC236}">
                <a16:creationId xmlns:a16="http://schemas.microsoft.com/office/drawing/2014/main" id="{B671F919-428D-16F0-A527-2C19DD03A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800" y="89216"/>
            <a:ext cx="2796047" cy="272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CD2DBAED-F533-87FD-E548-ECFB2970853B}"/>
              </a:ext>
            </a:extLst>
          </p:cNvPr>
          <p:cNvSpPr/>
          <p:nvPr/>
        </p:nvSpPr>
        <p:spPr>
          <a:xfrm>
            <a:off x="199474" y="316544"/>
            <a:ext cx="1016000" cy="660400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2C12EE8-43C6-96AD-1AE6-DD68DE14712B}"/>
              </a:ext>
            </a:extLst>
          </p:cNvPr>
          <p:cNvSpPr txBox="1"/>
          <p:nvPr/>
        </p:nvSpPr>
        <p:spPr>
          <a:xfrm>
            <a:off x="1485334" y="191556"/>
            <a:ext cx="7150894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Đọc</a:t>
            </a:r>
            <a:r>
              <a:rPr lang="en-US" sz="2200" dirty="0"/>
              <a:t> </a:t>
            </a:r>
            <a:r>
              <a:rPr lang="en-US" sz="2200" dirty="0" err="1"/>
              <a:t>tên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mặt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cạnh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đỉnh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đường</a:t>
            </a:r>
            <a:r>
              <a:rPr lang="en-US" sz="2200" dirty="0"/>
              <a:t> </a:t>
            </a:r>
            <a:r>
              <a:rPr lang="en-US" sz="2200" dirty="0" err="1"/>
              <a:t>chéo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r>
              <a:rPr lang="en-US" sz="2200" dirty="0"/>
              <a:t> ở </a:t>
            </a:r>
            <a:r>
              <a:rPr lang="en-US" sz="2200" i="1" dirty="0" err="1"/>
              <a:t>Hình</a:t>
            </a:r>
            <a:r>
              <a:rPr lang="en-US" sz="2200" i="1" dirty="0"/>
              <a:t> 9</a:t>
            </a:r>
            <a:r>
              <a:rPr lang="en-US" sz="2200" dirty="0"/>
              <a:t>.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F9020972-CA2F-CF54-9892-EF66D2D95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085" y="1380387"/>
            <a:ext cx="3110915" cy="3571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C1A7A75-1AB3-8EDE-BEBC-EF54E79C5910}"/>
                  </a:ext>
                </a:extLst>
              </p:cNvPr>
              <p:cNvSpPr txBox="1"/>
              <p:nvPr/>
            </p:nvSpPr>
            <p:spPr>
              <a:xfrm>
                <a:off x="199474" y="1385396"/>
                <a:ext cx="5867496" cy="3574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Hình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lập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6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12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cạnh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 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8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đỉnh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4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đường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chéo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C1A7A75-1AB3-8EDE-BEBC-EF54E79C5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74" y="1385396"/>
                <a:ext cx="5867496" cy="3574761"/>
              </a:xfrm>
              <a:prstGeom prst="rect">
                <a:avLst/>
              </a:prstGeom>
              <a:blipFill>
                <a:blip r:embed="rId3"/>
                <a:stretch>
                  <a:fillRect l="-1143" r="-2183" b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32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650CC34-15D9-38C8-44A5-61421DAAB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122" y="595433"/>
            <a:ext cx="2931067" cy="3331029"/>
          </a:xfrm>
          <a:prstGeom prst="rect">
            <a:avLst/>
          </a:prstGeom>
        </p:spPr>
      </p:pic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D0D5EF87-C1D1-17AE-918F-A17AE4A0F774}"/>
              </a:ext>
            </a:extLst>
          </p:cNvPr>
          <p:cNvSpPr/>
          <p:nvPr/>
        </p:nvSpPr>
        <p:spPr>
          <a:xfrm>
            <a:off x="512429" y="927609"/>
            <a:ext cx="967862" cy="545644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1478765-BD4D-0E68-21B9-B2D884406DB6}"/>
              </a:ext>
            </a:extLst>
          </p:cNvPr>
          <p:cNvSpPr txBox="1"/>
          <p:nvPr/>
        </p:nvSpPr>
        <p:spPr>
          <a:xfrm>
            <a:off x="1519751" y="1060223"/>
            <a:ext cx="38719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Quan </a:t>
            </a:r>
            <a:r>
              <a:rPr lang="en-US" sz="2200" dirty="0" err="1"/>
              <a:t>sát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10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biết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FBDA1B8-1C8F-BD94-E713-8A527B49B348}"/>
                  </a:ext>
                </a:extLst>
              </p:cNvPr>
              <p:cNvSpPr txBox="1"/>
              <p:nvPr/>
            </p:nvSpPr>
            <p:spPr>
              <a:xfrm>
                <a:off x="706573" y="1703711"/>
                <a:ext cx="33718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gì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FBDA1B8-1C8F-BD94-E713-8A527B49B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73" y="1703711"/>
                <a:ext cx="3371850" cy="430887"/>
              </a:xfrm>
              <a:prstGeom prst="rect">
                <a:avLst/>
              </a:prstGeom>
              <a:blipFill>
                <a:blip r:embed="rId4"/>
                <a:stretch>
                  <a:fillRect l="-2351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9EE3938F-B9E2-A163-B41F-5773B40B4956}"/>
                  </a:ext>
                </a:extLst>
              </p:cNvPr>
              <p:cNvSpPr txBox="1"/>
              <p:nvPr/>
            </p:nvSpPr>
            <p:spPr>
              <a:xfrm>
                <a:off x="617935" y="2394672"/>
                <a:ext cx="380761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vuông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9EE3938F-B9E2-A163-B41F-5773B40B4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35" y="2394672"/>
                <a:ext cx="3807619" cy="430887"/>
              </a:xfrm>
              <a:prstGeom prst="rect">
                <a:avLst/>
              </a:prstGeom>
              <a:blipFill>
                <a:blip r:embed="rId5"/>
                <a:stretch>
                  <a:fillRect l="-2080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1C48F53-ECDD-1113-9987-DAFA98C1A181}"/>
              </a:ext>
            </a:extLst>
          </p:cNvPr>
          <p:cNvSpPr txBox="1"/>
          <p:nvPr/>
        </p:nvSpPr>
        <p:spPr>
          <a:xfrm>
            <a:off x="512429" y="3854265"/>
            <a:ext cx="6444046" cy="547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dài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F70639F-09FB-98A0-EC04-223765FD8897}"/>
              </a:ext>
            </a:extLst>
          </p:cNvPr>
          <p:cNvSpPr txBox="1"/>
          <p:nvPr/>
        </p:nvSpPr>
        <p:spPr>
          <a:xfrm>
            <a:off x="617935" y="2881239"/>
            <a:ext cx="4654151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b) So </a:t>
            </a:r>
            <a:r>
              <a:rPr lang="en-US" sz="2200" dirty="0" err="1"/>
              <a:t>sánh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cạnh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015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20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28EAD5C1-A5AF-EFB0-59AD-3F7562F10DF9}"/>
              </a:ext>
            </a:extLst>
          </p:cNvPr>
          <p:cNvSpPr/>
          <p:nvPr/>
        </p:nvSpPr>
        <p:spPr>
          <a:xfrm>
            <a:off x="246073" y="1957429"/>
            <a:ext cx="2208739" cy="926448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Nhận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xét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7BAC4B8-670D-4FAD-99E6-5178811B92F3}"/>
              </a:ext>
            </a:extLst>
          </p:cNvPr>
          <p:cNvSpPr txBox="1"/>
          <p:nvPr/>
        </p:nvSpPr>
        <p:spPr>
          <a:xfrm>
            <a:off x="3160120" y="1284508"/>
            <a:ext cx="4593430" cy="2272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+mj-lt"/>
              <a:ea typeface="Times New Roman" panose="02020603050405020304" pitchFamily="18" charset="0"/>
            </a:endParaRPr>
          </a:p>
          <a:p>
            <a:pPr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- Các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+mj-lt"/>
              <a:ea typeface="Times New Roman" panose="02020603050405020304" pitchFamily="18" charset="0"/>
            </a:endParaRPr>
          </a:p>
          <a:p>
            <a:pPr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- Các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8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28" y="3166661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9881B064-AB59-A3D1-8FB1-95F608D79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12" y="2938060"/>
            <a:ext cx="3374885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84627" y="108857"/>
            <a:ext cx="2000251" cy="807841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Bài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tập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2444987" y="218241"/>
            <a:ext cx="5428343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" y="1134144"/>
            <a:ext cx="1793058" cy="214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99" y="1169417"/>
            <a:ext cx="1793059" cy="210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172" y="916698"/>
            <a:ext cx="20002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4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C8C4"/>
          </a:fgClr>
          <a:bgClr>
            <a:schemeClr val="bg1"/>
          </a:bgClr>
        </a:patt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tất cả các loại Rubik trên thế giới H2 Rubik Shop">
            <a:extLst>
              <a:ext uri="{FF2B5EF4-FFF2-40B4-BE49-F238E27FC236}">
                <a16:creationId xmlns:a16="http://schemas.microsoft.com/office/drawing/2014/main" id="{9F7F8799-5E4C-0232-4B46-9948C4E2E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3613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ữa nguyên kem Devondale 200ml thùng 24 hộp">
            <a:extLst>
              <a:ext uri="{FF2B5EF4-FFF2-40B4-BE49-F238E27FC236}">
                <a16:creationId xmlns:a16="http://schemas.microsoft.com/office/drawing/2014/main" id="{EBF138D6-976A-8D15-AC1B-4FF47CAAB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38" y="0"/>
            <a:ext cx="2350293" cy="235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2 Bể cá cảnh đẹp giá rẻ nhất định phải có trong nhà">
            <a:extLst>
              <a:ext uri="{FF2B5EF4-FFF2-40B4-BE49-F238E27FC236}">
                <a16:creationId xmlns:a16="http://schemas.microsoft.com/office/drawing/2014/main" id="{0BFF47B2-98BE-983C-9BD1-3DD22CB9B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11" y="169070"/>
            <a:ext cx="2752724" cy="20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mbo 6 Xúc Xắc Xí Ngầu Chất Lượng 14mm">
            <a:extLst>
              <a:ext uri="{FF2B5EF4-FFF2-40B4-BE49-F238E27FC236}">
                <a16:creationId xmlns:a16="http://schemas.microsoft.com/office/drawing/2014/main" id="{9EC5076B-CFD5-B67F-6F95-AB406F4C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6" y="2571750"/>
            <a:ext cx="2493167" cy="24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ng bóng Ý nghĩ: Hình đám mây 5">
            <a:extLst>
              <a:ext uri="{FF2B5EF4-FFF2-40B4-BE49-F238E27FC236}">
                <a16:creationId xmlns:a16="http://schemas.microsoft.com/office/drawing/2014/main" id="{A78FCB6D-E94E-E0B0-040C-2269C42F0C15}"/>
              </a:ext>
            </a:extLst>
          </p:cNvPr>
          <p:cNvSpPr/>
          <p:nvPr/>
        </p:nvSpPr>
        <p:spPr>
          <a:xfrm flipH="1">
            <a:off x="4991099" y="2645446"/>
            <a:ext cx="4200525" cy="22002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Những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đồ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vật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hình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gì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710AF19-C772-3084-CE0A-4BE45D614F07}"/>
              </a:ext>
            </a:extLst>
          </p:cNvPr>
          <p:cNvSpPr txBox="1"/>
          <p:nvPr/>
        </p:nvSpPr>
        <p:spPr>
          <a:xfrm>
            <a:off x="170261" y="2062280"/>
            <a:ext cx="2462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endParaRPr lang="en-US" sz="2200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0E79064-F61F-EF0F-BE95-AB51BF69E8AB}"/>
              </a:ext>
            </a:extLst>
          </p:cNvPr>
          <p:cNvSpPr txBox="1"/>
          <p:nvPr/>
        </p:nvSpPr>
        <p:spPr>
          <a:xfrm>
            <a:off x="4152902" y="2140863"/>
            <a:ext cx="2752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EA292AFE-DB5D-16FB-922C-822510479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17" y="1152484"/>
            <a:ext cx="4166570" cy="291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0" y="59583"/>
            <a:ext cx="9074151" cy="915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chéo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vuông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bên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171450" y="1152484"/>
                <a:ext cx="5917624" cy="3985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lập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phương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dưới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đều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là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vuông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vuông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cạnh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1900" b="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sSup>
                      <m:sSupPr>
                        <m:ctrlP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𝐴</m:t>
                        </m:r>
                      </m:e>
                      <m:sup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′=</m:t>
                    </m:r>
                    <m:sSup>
                      <m:sSupPr>
                        <m:ctrlP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𝐵</m:t>
                        </m:r>
                      </m:e>
                      <m:sup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′=</m:t>
                    </m:r>
                    <m:sSup>
                      <m:sSupPr>
                        <m:ctrlP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𝐶</m:t>
                        </m:r>
                      </m:e>
                      <m:sup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′=</m:t>
                    </m:r>
                    <m:sSup>
                      <m:sSupPr>
                        <m:ctrlP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𝐷</m:t>
                        </m:r>
                      </m:e>
                      <m:sup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cạnh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đỉnh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1152484"/>
                <a:ext cx="5917624" cy="3985386"/>
              </a:xfrm>
              <a:prstGeom prst="rect">
                <a:avLst/>
              </a:prstGeom>
              <a:blipFill>
                <a:blip r:embed="rId3"/>
                <a:stretch>
                  <a:fillRect l="-721" r="-2266" b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0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CEEC1DD-5FB0-0233-C8A3-A5B75332615F}"/>
              </a:ext>
            </a:extLst>
          </p:cNvPr>
          <p:cNvSpPr txBox="1"/>
          <p:nvPr/>
        </p:nvSpPr>
        <p:spPr>
          <a:xfrm>
            <a:off x="529772" y="306556"/>
            <a:ext cx="8224876" cy="10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III. DIỆN TÍCH XUNG QUANH VÀ THỂ TÍCH CỦA HÌNH HỘP CHỮ NHẬT, HÌNH LẬP PHƯƠNG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CBD6A7B-5A23-E9D6-5463-BFDF69D5A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93" y="1300373"/>
            <a:ext cx="3664875" cy="334705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40DDD97-87DA-30A3-1667-A1B0DF43721F}"/>
              </a:ext>
            </a:extLst>
          </p:cNvPr>
          <p:cNvSpPr txBox="1"/>
          <p:nvPr/>
        </p:nvSpPr>
        <p:spPr>
          <a:xfrm>
            <a:off x="1147732" y="1583401"/>
            <a:ext cx="2525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8E66060-C33D-6926-A07B-DE6427055B55}"/>
                  </a:ext>
                </a:extLst>
              </p:cNvPr>
              <p:cNvSpPr txBox="1"/>
              <p:nvPr/>
            </p:nvSpPr>
            <p:spPr>
              <a:xfrm>
                <a:off x="1473258" y="3490398"/>
                <a:ext cx="2031518" cy="364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8E66060-C33D-6926-A07B-DE6427055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58" y="3490398"/>
                <a:ext cx="2031518" cy="364652"/>
              </a:xfrm>
              <a:prstGeom prst="rect">
                <a:avLst/>
              </a:prstGeom>
              <a:blipFill>
                <a:blip r:embed="rId3"/>
                <a:stretch>
                  <a:fillRect l="-2402" r="-601" b="-20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6D2B9CD-F99F-2823-BD33-0CC3BFF0A407}"/>
                  </a:ext>
                </a:extLst>
              </p:cNvPr>
              <p:cNvSpPr txBox="1"/>
              <p:nvPr/>
            </p:nvSpPr>
            <p:spPr>
              <a:xfrm>
                <a:off x="1949638" y="4223931"/>
                <a:ext cx="107875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𝑎𝑏𝑐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6D2B9CD-F99F-2823-BD33-0CC3BFF0A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638" y="4223931"/>
                <a:ext cx="1078757" cy="338554"/>
              </a:xfrm>
              <a:prstGeom prst="rect">
                <a:avLst/>
              </a:prstGeom>
              <a:blipFill>
                <a:blip r:embed="rId4"/>
                <a:stretch>
                  <a:fillRect l="-5085" r="-4520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DE3D9B0-DB10-BA64-443D-A7337E6981CF}"/>
                  </a:ext>
                </a:extLst>
              </p:cNvPr>
              <p:cNvSpPr txBox="1"/>
              <p:nvPr/>
            </p:nvSpPr>
            <p:spPr>
              <a:xfrm>
                <a:off x="977335" y="2108952"/>
                <a:ext cx="3217328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chiều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dài</a:t>
                </a:r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chiều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rộng</a:t>
                </a:r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chiều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cao</a:t>
                </a:r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DE3D9B0-DB10-BA64-443D-A7337E698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35" y="2108952"/>
                <a:ext cx="3217328" cy="1045223"/>
              </a:xfrm>
              <a:prstGeom prst="rect">
                <a:avLst/>
              </a:prstGeom>
              <a:blipFill>
                <a:blip r:embed="rId5"/>
                <a:stretch>
                  <a:fillRect l="-2462" b="-11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13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1A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F39FA2E-9BAB-426A-5273-F70F11B1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137" y="573234"/>
            <a:ext cx="3410677" cy="437096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5BCCA13-68C0-DBF8-C618-85B6661FE58B}"/>
              </a:ext>
            </a:extLst>
          </p:cNvPr>
          <p:cNvSpPr txBox="1"/>
          <p:nvPr/>
        </p:nvSpPr>
        <p:spPr>
          <a:xfrm>
            <a:off x="1310147" y="1065779"/>
            <a:ext cx="2316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4D0DF39-F6FE-5B43-2F03-0085E9DA9423}"/>
                  </a:ext>
                </a:extLst>
              </p:cNvPr>
              <p:cNvSpPr txBox="1"/>
              <p:nvPr/>
            </p:nvSpPr>
            <p:spPr>
              <a:xfrm>
                <a:off x="1618028" y="2758716"/>
                <a:ext cx="1303498" cy="3715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4D0DF39-F6FE-5B43-2F03-0085E9DA9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028" y="2758716"/>
                <a:ext cx="1303498" cy="371512"/>
              </a:xfrm>
              <a:prstGeom prst="rect">
                <a:avLst/>
              </a:prstGeom>
              <a:blipFill>
                <a:blip r:embed="rId3"/>
                <a:stretch>
                  <a:fillRect l="-4206" r="-140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83F6AC0-43E0-6727-6F0B-DD181F95F57F}"/>
                  </a:ext>
                </a:extLst>
              </p:cNvPr>
              <p:cNvSpPr txBox="1"/>
              <p:nvPr/>
            </p:nvSpPr>
            <p:spPr>
              <a:xfrm>
                <a:off x="1803079" y="3513960"/>
                <a:ext cx="93339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83F6AC0-43E0-6727-6F0B-DD181F95F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79" y="3513960"/>
                <a:ext cx="933397" cy="338554"/>
              </a:xfrm>
              <a:prstGeom prst="rect">
                <a:avLst/>
              </a:prstGeom>
              <a:blipFill>
                <a:blip r:embed="rId4"/>
                <a:stretch>
                  <a:fillRect l="-5882" t="-3571" r="-196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B2E3241-93CB-0C09-8011-8DD2988124AB}"/>
                  </a:ext>
                </a:extLst>
              </p:cNvPr>
              <p:cNvSpPr txBox="1"/>
              <p:nvPr/>
            </p:nvSpPr>
            <p:spPr>
              <a:xfrm>
                <a:off x="783772" y="1746529"/>
                <a:ext cx="3521986" cy="546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dài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vuông</a:t>
                </a:r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B2E3241-93CB-0C09-8011-8DD298812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72" y="1746529"/>
                <a:ext cx="3521986" cy="546881"/>
              </a:xfrm>
              <a:prstGeom prst="rect">
                <a:avLst/>
              </a:prstGeom>
              <a:blipFill>
                <a:blip r:embed="rId5"/>
                <a:stretch>
                  <a:fillRect l="-347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71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C8C4"/>
          </a:fgClr>
          <a:bgClr>
            <a:schemeClr val="bg1"/>
          </a:bgClr>
        </a:patt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Bảng 8">
            <a:extLst>
              <a:ext uri="{FF2B5EF4-FFF2-40B4-BE49-F238E27FC236}">
                <a16:creationId xmlns:a16="http://schemas.microsoft.com/office/drawing/2014/main" id="{61715C89-DA54-F22C-C93D-64FEA076D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143640"/>
              </p:ext>
            </p:extLst>
          </p:nvPr>
        </p:nvGraphicFramePr>
        <p:xfrm>
          <a:off x="710379" y="1422682"/>
          <a:ext cx="7837715" cy="289655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613392">
                  <a:extLst>
                    <a:ext uri="{9D8B030D-6E8A-4147-A177-3AD203B41FA5}">
                      <a16:colId xmlns:a16="http://schemas.microsoft.com/office/drawing/2014/main" val="3435844008"/>
                    </a:ext>
                  </a:extLst>
                </a:gridCol>
                <a:gridCol w="2626266">
                  <a:extLst>
                    <a:ext uri="{9D8B030D-6E8A-4147-A177-3AD203B41FA5}">
                      <a16:colId xmlns:a16="http://schemas.microsoft.com/office/drawing/2014/main" val="3059342402"/>
                    </a:ext>
                  </a:extLst>
                </a:gridCol>
                <a:gridCol w="2598057">
                  <a:extLst>
                    <a:ext uri="{9D8B030D-6E8A-4147-A177-3AD203B41FA5}">
                      <a16:colId xmlns:a16="http://schemas.microsoft.com/office/drawing/2014/main" val="1816637750"/>
                    </a:ext>
                  </a:extLst>
                </a:gridCol>
              </a:tblGrid>
              <a:tr h="9655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452219"/>
                  </a:ext>
                </a:extLst>
              </a:tr>
              <a:tr h="9655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728234"/>
                  </a:ext>
                </a:extLst>
              </a:tr>
              <a:tr h="9655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472072"/>
                  </a:ext>
                </a:extLst>
              </a:tr>
            </a:tbl>
          </a:graphicData>
        </a:graphic>
      </p:graphicFrame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C0A15B7-D84F-8C72-860F-7E7140CEF0B8}"/>
              </a:ext>
            </a:extLst>
          </p:cNvPr>
          <p:cNvSpPr txBox="1"/>
          <p:nvPr/>
        </p:nvSpPr>
        <p:spPr>
          <a:xfrm>
            <a:off x="777298" y="2655515"/>
            <a:ext cx="2525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endParaRPr lang="en-US" sz="22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61E2895-768D-208E-C69D-2776136EE5A4}"/>
              </a:ext>
            </a:extLst>
          </p:cNvPr>
          <p:cNvSpPr txBox="1"/>
          <p:nvPr/>
        </p:nvSpPr>
        <p:spPr>
          <a:xfrm>
            <a:off x="881493" y="3664709"/>
            <a:ext cx="2316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endParaRPr lang="en-US" sz="2200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AC72011-16AF-2DE3-8310-096BDC6E65D4}"/>
              </a:ext>
            </a:extLst>
          </p:cNvPr>
          <p:cNvSpPr txBox="1"/>
          <p:nvPr/>
        </p:nvSpPr>
        <p:spPr>
          <a:xfrm>
            <a:off x="3198149" y="1720031"/>
            <a:ext cx="28891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Diện</a:t>
            </a:r>
            <a:r>
              <a:rPr lang="en-US" sz="2200" dirty="0"/>
              <a:t> </a:t>
            </a:r>
            <a:r>
              <a:rPr lang="en-US" sz="2200" dirty="0" err="1"/>
              <a:t>tích</a:t>
            </a:r>
            <a:r>
              <a:rPr lang="en-US" sz="2200" dirty="0"/>
              <a:t> </a:t>
            </a:r>
            <a:r>
              <a:rPr lang="en-US" sz="2200" dirty="0" err="1"/>
              <a:t>xung</a:t>
            </a:r>
            <a:r>
              <a:rPr lang="en-US" sz="2200" dirty="0"/>
              <a:t> </a:t>
            </a:r>
            <a:r>
              <a:rPr lang="en-US" sz="2200" dirty="0" err="1"/>
              <a:t>quanh</a:t>
            </a:r>
            <a:endParaRPr lang="en-US" sz="2200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2F6C0-CD13-C36A-8158-9704BD23F799}"/>
              </a:ext>
            </a:extLst>
          </p:cNvPr>
          <p:cNvSpPr txBox="1"/>
          <p:nvPr/>
        </p:nvSpPr>
        <p:spPr>
          <a:xfrm>
            <a:off x="6667066" y="1727441"/>
            <a:ext cx="1301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Thể</a:t>
            </a:r>
            <a:r>
              <a:rPr lang="en-US" sz="2200" dirty="0"/>
              <a:t> </a:t>
            </a:r>
            <a:r>
              <a:rPr lang="en-US" sz="2200" dirty="0" err="1"/>
              <a:t>tích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1224009-37BD-C748-F417-C610F6214686}"/>
                  </a:ext>
                </a:extLst>
              </p:cNvPr>
              <p:cNvSpPr txBox="1"/>
              <p:nvPr/>
            </p:nvSpPr>
            <p:spPr>
              <a:xfrm>
                <a:off x="3613477" y="2655515"/>
                <a:ext cx="2031518" cy="364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1224009-37BD-C748-F417-C610F6214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477" y="2655515"/>
                <a:ext cx="2031518" cy="364652"/>
              </a:xfrm>
              <a:prstGeom prst="rect">
                <a:avLst/>
              </a:prstGeom>
              <a:blipFill>
                <a:blip r:embed="rId3"/>
                <a:stretch>
                  <a:fillRect l="-2402" r="-601" b="-20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300ED20-1CD3-0D27-75E4-587B2A67CE15}"/>
                  </a:ext>
                </a:extLst>
              </p:cNvPr>
              <p:cNvSpPr txBox="1"/>
              <p:nvPr/>
            </p:nvSpPr>
            <p:spPr>
              <a:xfrm>
                <a:off x="3920251" y="3664709"/>
                <a:ext cx="1303498" cy="3715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300ED20-1CD3-0D27-75E4-587B2A67C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251" y="3664709"/>
                <a:ext cx="1303498" cy="371512"/>
              </a:xfrm>
              <a:prstGeom prst="rect">
                <a:avLst/>
              </a:prstGeom>
              <a:blipFill>
                <a:blip r:embed="rId4"/>
                <a:stretch>
                  <a:fillRect l="-4206" r="-1402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97D4F31-A530-95FA-6179-52734614FB24}"/>
                  </a:ext>
                </a:extLst>
              </p:cNvPr>
              <p:cNvSpPr txBox="1"/>
              <p:nvPr/>
            </p:nvSpPr>
            <p:spPr>
              <a:xfrm>
                <a:off x="6889585" y="2681613"/>
                <a:ext cx="107875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𝑎𝑏𝑐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97D4F31-A530-95FA-6179-52734614F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585" y="2681613"/>
                <a:ext cx="1078757" cy="338554"/>
              </a:xfrm>
              <a:prstGeom prst="rect">
                <a:avLst/>
              </a:prstGeom>
              <a:blipFill>
                <a:blip r:embed="rId5"/>
                <a:stretch>
                  <a:fillRect l="-5085" r="-508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D702149-7F30-6B43-3444-78C7BD7F7964}"/>
                  </a:ext>
                </a:extLst>
              </p:cNvPr>
              <p:cNvSpPr txBox="1"/>
              <p:nvPr/>
            </p:nvSpPr>
            <p:spPr>
              <a:xfrm>
                <a:off x="6962264" y="3710875"/>
                <a:ext cx="93339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D702149-7F30-6B43-3444-78C7BD7F7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264" y="3710875"/>
                <a:ext cx="933397" cy="338554"/>
              </a:xfrm>
              <a:prstGeom prst="rect">
                <a:avLst/>
              </a:prstGeom>
              <a:blipFill>
                <a:blip r:embed="rId6"/>
                <a:stretch>
                  <a:fillRect l="-5882" r="-2614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D9A6105A-5FCE-51AC-2AD1-88DD89F7A070}"/>
              </a:ext>
            </a:extLst>
          </p:cNvPr>
          <p:cNvSpPr txBox="1"/>
          <p:nvPr/>
        </p:nvSpPr>
        <p:spPr>
          <a:xfrm>
            <a:off x="3127828" y="418528"/>
            <a:ext cx="3700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BẢNG CÔNG THỨC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A74E0E7B-84B9-B0C6-7E25-F7AD656D5C7E}"/>
              </a:ext>
            </a:extLst>
          </p:cNvPr>
          <p:cNvSpPr/>
          <p:nvPr/>
        </p:nvSpPr>
        <p:spPr>
          <a:xfrm>
            <a:off x="94343" y="239488"/>
            <a:ext cx="1799303" cy="88884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D5124AD-7518-9E56-7DE8-336562BC937D}"/>
              </a:ext>
            </a:extLst>
          </p:cNvPr>
          <p:cNvSpPr txBox="1"/>
          <p:nvPr/>
        </p:nvSpPr>
        <p:spPr>
          <a:xfrm>
            <a:off x="1952170" y="91156"/>
            <a:ext cx="6836229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đáy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4 cm, 5 cm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chiều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12 cm.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xung</a:t>
            </a:r>
            <a:r>
              <a:rPr lang="en-US" sz="2000" dirty="0"/>
              <a:t> </a:t>
            </a:r>
            <a:r>
              <a:rPr lang="en-US" sz="2000" dirty="0" err="1"/>
              <a:t>quanh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AC257F38-5256-5635-F3EB-3ADFE1B76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3" y="1372921"/>
            <a:ext cx="1923239" cy="3531091"/>
          </a:xfrm>
          <a:prstGeom prst="rect">
            <a:avLst/>
          </a:prstGeom>
        </p:spPr>
      </p:pic>
      <p:sp>
        <p:nvSpPr>
          <p:cNvPr id="17" name="Rounded Rectangular Callout 11">
            <a:extLst>
              <a:ext uri="{FF2B5EF4-FFF2-40B4-BE49-F238E27FC236}">
                <a16:creationId xmlns:a16="http://schemas.microsoft.com/office/drawing/2014/main" id="{C7CE1093-5B97-FE3E-0BF5-13B3E95C9F87}"/>
              </a:ext>
            </a:extLst>
          </p:cNvPr>
          <p:cNvSpPr/>
          <p:nvPr/>
        </p:nvSpPr>
        <p:spPr>
          <a:xfrm>
            <a:off x="4281714" y="1613671"/>
            <a:ext cx="1390904" cy="548958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F45335C-91B1-EDC8-5543-13AB8A641995}"/>
              </a:ext>
            </a:extLst>
          </p:cNvPr>
          <p:cNvSpPr txBox="1"/>
          <p:nvPr/>
        </p:nvSpPr>
        <p:spPr>
          <a:xfrm>
            <a:off x="2423886" y="2300514"/>
            <a:ext cx="463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xung</a:t>
            </a:r>
            <a:r>
              <a:rPr lang="en-US" sz="2000" dirty="0"/>
              <a:t> </a:t>
            </a:r>
            <a:r>
              <a:rPr lang="en-US" sz="2000" dirty="0" err="1"/>
              <a:t>quanh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EDC57FE-A1C7-52C2-A3E3-CD1F0EF62971}"/>
                  </a:ext>
                </a:extLst>
              </p:cNvPr>
              <p:cNvSpPr txBox="1"/>
              <p:nvPr/>
            </p:nvSpPr>
            <p:spPr>
              <a:xfrm>
                <a:off x="3260817" y="2838509"/>
                <a:ext cx="3682611" cy="337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=2.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4+5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.12=216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EDC57FE-A1C7-52C2-A3E3-CD1F0EF62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817" y="2838509"/>
                <a:ext cx="3682611" cy="337657"/>
              </a:xfrm>
              <a:prstGeom prst="rect">
                <a:avLst/>
              </a:prstGeom>
              <a:blipFill>
                <a:blip r:embed="rId4"/>
                <a:stretch>
                  <a:fillRect l="-99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EA40D5E-4264-C835-734D-BD3DD2793780}"/>
              </a:ext>
            </a:extLst>
          </p:cNvPr>
          <p:cNvSpPr txBox="1"/>
          <p:nvPr/>
        </p:nvSpPr>
        <p:spPr>
          <a:xfrm>
            <a:off x="2423886" y="3308797"/>
            <a:ext cx="463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EE546EED-DCFF-6124-6BAC-ECFDE6562132}"/>
                  </a:ext>
                </a:extLst>
              </p:cNvPr>
              <p:cNvSpPr txBox="1"/>
              <p:nvPr/>
            </p:nvSpPr>
            <p:spPr>
              <a:xfrm>
                <a:off x="3260817" y="3847758"/>
                <a:ext cx="27382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=4.5.12=240 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EE546EED-DCFF-6124-6BAC-ECFDE6562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817" y="3847758"/>
                <a:ext cx="2738250" cy="307777"/>
              </a:xfrm>
              <a:prstGeom prst="rect">
                <a:avLst/>
              </a:prstGeom>
              <a:blipFill>
                <a:blip r:embed="rId5"/>
                <a:stretch>
                  <a:fillRect l="-1559" r="-2895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óng 3">
            <a:extLst>
              <a:ext uri="{FF2B5EF4-FFF2-40B4-BE49-F238E27FC236}">
                <a16:creationId xmlns:a16="http://schemas.microsoft.com/office/drawing/2014/main" id="{404EA928-3DA6-B4D6-96F1-E69FF5992C85}"/>
              </a:ext>
            </a:extLst>
          </p:cNvPr>
          <p:cNvSpPr/>
          <p:nvPr/>
        </p:nvSpPr>
        <p:spPr>
          <a:xfrm>
            <a:off x="92869" y="306229"/>
            <a:ext cx="1785527" cy="785812"/>
          </a:xfrm>
          <a:prstGeom prst="wav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71A371D-673E-7711-2DFF-FCFDC70B0A27}"/>
              </a:ext>
            </a:extLst>
          </p:cNvPr>
          <p:cNvSpPr txBox="1"/>
          <p:nvPr/>
        </p:nvSpPr>
        <p:spPr>
          <a:xfrm>
            <a:off x="2090057" y="306229"/>
            <a:ext cx="6961074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gạch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sét</a:t>
            </a:r>
            <a:r>
              <a:rPr lang="en-US" sz="2400" dirty="0"/>
              <a:t> </a:t>
            </a:r>
            <a:r>
              <a:rPr lang="en-US" sz="2400" dirty="0" err="1"/>
              <a:t>nung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đáy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220 mm, 105 mm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65 mm.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gạch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 </a:t>
            </a:r>
          </a:p>
        </p:txBody>
      </p:sp>
      <p:sp>
        <p:nvSpPr>
          <p:cNvPr id="7" name="Rounded Rectangular Callout 11">
            <a:extLst>
              <a:ext uri="{FF2B5EF4-FFF2-40B4-BE49-F238E27FC236}">
                <a16:creationId xmlns:a16="http://schemas.microsoft.com/office/drawing/2014/main" id="{A92FD99D-0A45-5EE7-8DC3-F37EB6212A72}"/>
              </a:ext>
            </a:extLst>
          </p:cNvPr>
          <p:cNvSpPr/>
          <p:nvPr/>
        </p:nvSpPr>
        <p:spPr>
          <a:xfrm>
            <a:off x="487492" y="2282815"/>
            <a:ext cx="1390904" cy="548958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9E5DBB0-B555-FE3B-6099-667BBEFB65F8}"/>
                  </a:ext>
                </a:extLst>
              </p:cNvPr>
              <p:cNvSpPr txBox="1"/>
              <p:nvPr/>
            </p:nvSpPr>
            <p:spPr>
              <a:xfrm>
                <a:off x="1625629" y="2766896"/>
                <a:ext cx="7707056" cy="2070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Diện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xung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quanh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viên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gạch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 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2. </m:t>
                    </m:r>
                    <m:d>
                      <m:dPr>
                        <m:ctrlPr>
                          <a:rPr lang="en-US" sz="2200" i="1" dirty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220 + 105</m:t>
                        </m:r>
                      </m:e>
                    </m:d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65 = 42 250</m:t>
                    </m:r>
                    <m:r>
                      <a:rPr lang="en-US" sz="22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Thể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viên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gạch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 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220. 105. 65 = 1 501 500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 15 015 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9E5DBB0-B555-FE3B-6099-667BBEFB6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29" y="2766896"/>
                <a:ext cx="7707056" cy="2070375"/>
              </a:xfrm>
              <a:prstGeom prst="rect">
                <a:avLst/>
              </a:prstGeom>
              <a:blipFill>
                <a:blip r:embed="rId3"/>
                <a:stretch>
                  <a:fillRect l="-1028"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6268B87-6F81-7D47-DDD8-52A782CDD819}"/>
              </a:ext>
            </a:extLst>
          </p:cNvPr>
          <p:cNvSpPr txBox="1"/>
          <p:nvPr/>
        </p:nvSpPr>
        <p:spPr>
          <a:xfrm>
            <a:off x="790356" y="526867"/>
            <a:ext cx="817143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cá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30 cm.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4B6D7A-CAB0-04E9-77E2-3DDC3BBA0144}"/>
              </a:ext>
            </a:extLst>
          </p:cNvPr>
          <p:cNvSpPr txBox="1"/>
          <p:nvPr/>
        </p:nvSpPr>
        <p:spPr>
          <a:xfrm>
            <a:off x="4682529" y="1861343"/>
            <a:ext cx="1362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A89483F-0758-12F9-0C88-AB3FD5423E37}"/>
                  </a:ext>
                </a:extLst>
              </p:cNvPr>
              <p:cNvSpPr txBox="1"/>
              <p:nvPr/>
            </p:nvSpPr>
            <p:spPr>
              <a:xfrm>
                <a:off x="2986147" y="2413874"/>
                <a:ext cx="544285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Thể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bể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=27 000 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A89483F-0758-12F9-0C88-AB3FD5423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147" y="2413874"/>
                <a:ext cx="5442857" cy="1384995"/>
              </a:xfrm>
              <a:prstGeom prst="rect">
                <a:avLst/>
              </a:prstGeom>
              <a:blipFill>
                <a:blip r:embed="rId3"/>
                <a:stretch>
                  <a:fillRect l="-2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DE0C69FE-58C2-0C4E-99AF-C4C200876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14" y="1933635"/>
            <a:ext cx="2240603" cy="2712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6FEC17-E948-C68A-ACCF-6A5120EE216B}"/>
              </a:ext>
            </a:extLst>
          </p:cNvPr>
          <p:cNvSpPr txBox="1"/>
          <p:nvPr/>
        </p:nvSpPr>
        <p:spPr>
          <a:xfrm>
            <a:off x="361851" y="235946"/>
            <a:ext cx="15935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Ví dụ 2: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88A047DF-C7E6-BC3A-C55A-CCF0FDFDAA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48" y="907619"/>
            <a:ext cx="8242607" cy="4235881"/>
          </a:xfrm>
          <a:prstGeom prst="rect">
            <a:avLst/>
          </a:prstGeom>
        </p:spPr>
      </p:pic>
      <p:sp>
        <p:nvSpPr>
          <p:cNvPr id="461" name="Google Shape;461;p4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s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It’s a gas giant and the biggest planet in our Solar System</a:t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72724D17-3068-577B-86F2-A41A896BA938}"/>
              </a:ext>
            </a:extLst>
          </p:cNvPr>
          <p:cNvSpPr/>
          <p:nvPr/>
        </p:nvSpPr>
        <p:spPr>
          <a:xfrm>
            <a:off x="0" y="68170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77807CED-F1D5-FDCA-3C66-3ED582186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41367" y="123969"/>
            <a:ext cx="783650" cy="78365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B1CB64B-411D-63A0-616E-804E916AF3A0}"/>
              </a:ext>
            </a:extLst>
          </p:cNvPr>
          <p:cNvSpPr txBox="1"/>
          <p:nvPr/>
        </p:nvSpPr>
        <p:spPr>
          <a:xfrm>
            <a:off x="3857870" y="284961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0C064A4-5618-E995-3413-117F8535731B}"/>
              </a:ext>
            </a:extLst>
          </p:cNvPr>
          <p:cNvSpPr/>
          <p:nvPr/>
        </p:nvSpPr>
        <p:spPr>
          <a:xfrm>
            <a:off x="7061199" y="322881"/>
            <a:ext cx="515257" cy="461665"/>
          </a:xfrm>
          <a:prstGeom prst="roundRect">
            <a:avLst/>
          </a:prstGeom>
          <a:ln w="63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475ED2E6-B573-22DA-DCB8-FC03CFC31FE9}"/>
              </a:ext>
            </a:extLst>
          </p:cNvPr>
          <p:cNvSpPr/>
          <p:nvPr/>
        </p:nvSpPr>
        <p:spPr>
          <a:xfrm>
            <a:off x="3770065" y="1594107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6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79424E0B-025D-CC0D-498F-5413A0446391}"/>
              </a:ext>
            </a:extLst>
          </p:cNvPr>
          <p:cNvSpPr/>
          <p:nvPr/>
        </p:nvSpPr>
        <p:spPr>
          <a:xfrm>
            <a:off x="3770065" y="2239013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8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A7779AD5-54CA-2A0F-ED19-E96774F4E6A1}"/>
              </a:ext>
            </a:extLst>
          </p:cNvPr>
          <p:cNvSpPr/>
          <p:nvPr/>
        </p:nvSpPr>
        <p:spPr>
          <a:xfrm>
            <a:off x="3770064" y="2823751"/>
            <a:ext cx="533422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12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490CB43B-1453-95EF-6261-D7D4382C6D00}"/>
              </a:ext>
            </a:extLst>
          </p:cNvPr>
          <p:cNvSpPr/>
          <p:nvPr/>
        </p:nvSpPr>
        <p:spPr>
          <a:xfrm>
            <a:off x="3773671" y="3408489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AAD93A01-2785-7B33-56C6-0A5248FE141D}"/>
              </a:ext>
            </a:extLst>
          </p:cNvPr>
          <p:cNvSpPr/>
          <p:nvPr/>
        </p:nvSpPr>
        <p:spPr>
          <a:xfrm>
            <a:off x="3770063" y="4007007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B7055C4F-CE13-B7BB-3802-408F2C8BBC11}"/>
              </a:ext>
            </a:extLst>
          </p:cNvPr>
          <p:cNvSpPr/>
          <p:nvPr/>
        </p:nvSpPr>
        <p:spPr>
          <a:xfrm>
            <a:off x="3770063" y="4605525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C3808C78-6B54-EFE9-5AFF-271B4820A4AC}"/>
              </a:ext>
            </a:extLst>
          </p:cNvPr>
          <p:cNvSpPr/>
          <p:nvPr/>
        </p:nvSpPr>
        <p:spPr>
          <a:xfrm>
            <a:off x="6730979" y="1594107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6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2EE9860A-E867-37BE-E7B3-ADC3FE2F824B}"/>
              </a:ext>
            </a:extLst>
          </p:cNvPr>
          <p:cNvSpPr/>
          <p:nvPr/>
        </p:nvSpPr>
        <p:spPr>
          <a:xfrm>
            <a:off x="6730979" y="2239013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8</a:t>
            </a:r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75494DA0-02A6-E705-F9BC-2E34435D1FA3}"/>
              </a:ext>
            </a:extLst>
          </p:cNvPr>
          <p:cNvSpPr/>
          <p:nvPr/>
        </p:nvSpPr>
        <p:spPr>
          <a:xfrm>
            <a:off x="6730978" y="2823751"/>
            <a:ext cx="533422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12</a:t>
            </a: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378844A9-B13D-8AB1-6D7F-B0807863E4B3}"/>
              </a:ext>
            </a:extLst>
          </p:cNvPr>
          <p:cNvSpPr/>
          <p:nvPr/>
        </p:nvSpPr>
        <p:spPr>
          <a:xfrm>
            <a:off x="6734585" y="3408489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8991B795-937C-3F21-9BAE-348EF01568DF}"/>
              </a:ext>
            </a:extLst>
          </p:cNvPr>
          <p:cNvSpPr/>
          <p:nvPr/>
        </p:nvSpPr>
        <p:spPr>
          <a:xfrm>
            <a:off x="6730977" y="4007007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37E7F546-1A47-A1E9-E95B-AD8544AA7846}"/>
              </a:ext>
            </a:extLst>
          </p:cNvPr>
          <p:cNvSpPr/>
          <p:nvPr/>
        </p:nvSpPr>
        <p:spPr>
          <a:xfrm>
            <a:off x="6730977" y="4605525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3D8E901-5CF2-0B1D-5063-AF389E4CD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90" y="1245441"/>
            <a:ext cx="6982962" cy="194594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0609B84-3559-FFD8-D6C2-578D7A74B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9457" y="280241"/>
            <a:ext cx="888159" cy="88815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B5C1408-EB89-94BE-F53F-5CBE28DAEEEC}"/>
              </a:ext>
            </a:extLst>
          </p:cNvPr>
          <p:cNvSpPr txBox="1"/>
          <p:nvPr/>
        </p:nvSpPr>
        <p:spPr>
          <a:xfrm>
            <a:off x="1217616" y="203200"/>
            <a:ext cx="7620000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Đố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chia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mi-li-</a:t>
            </a:r>
            <a:r>
              <a:rPr lang="en-US" sz="2000" dirty="0" err="1"/>
              <a:t>mét</a:t>
            </a:r>
            <a:r>
              <a:rPr lang="en-US" sz="2000" dirty="0"/>
              <a:t> (mm)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đo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chéo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gạch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4F4E1D2-CC8B-F7C7-59AC-1BE6B8954019}"/>
                  </a:ext>
                </a:extLst>
              </p:cNvPr>
              <p:cNvSpPr txBox="1"/>
              <p:nvPr/>
            </p:nvSpPr>
            <p:spPr>
              <a:xfrm>
                <a:off x="329457" y="3268422"/>
                <a:ext cx="8900652" cy="15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như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16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cũng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chéo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ta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chéo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4F4E1D2-CC8B-F7C7-59AC-1BE6B8954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57" y="3268422"/>
                <a:ext cx="8900652" cy="1553054"/>
              </a:xfrm>
              <a:prstGeom prst="rect">
                <a:avLst/>
              </a:prstGeom>
              <a:blipFill>
                <a:blip r:embed="rId6"/>
                <a:stretch>
                  <a:fillRect l="-890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0"/>
          <p:cNvSpPr txBox="1"/>
          <p:nvPr/>
        </p:nvSpPr>
        <p:spPr>
          <a:xfrm>
            <a:off x="16681609" y="44451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3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29</a:t>
            </a:fld>
            <a:endParaRPr sz="13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632CF594-0901-AE09-7F72-EE6CED324969}"/>
              </a:ext>
            </a:extLst>
          </p:cNvPr>
          <p:cNvSpPr/>
          <p:nvPr/>
        </p:nvSpPr>
        <p:spPr>
          <a:xfrm>
            <a:off x="3182401" y="175787"/>
            <a:ext cx="2311200" cy="827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VẬN DỤNG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7C7C7397-80E6-45FA-5837-E953B4D35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8367" y="1043755"/>
            <a:ext cx="819152" cy="81915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8349C2-C429-4C86-5EDE-7103414765CD}"/>
              </a:ext>
            </a:extLst>
          </p:cNvPr>
          <p:cNvSpPr txBox="1"/>
          <p:nvPr/>
        </p:nvSpPr>
        <p:spPr>
          <a:xfrm>
            <a:off x="1692377" y="930720"/>
            <a:ext cx="6799007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Sưu</a:t>
            </a:r>
            <a:r>
              <a:rPr lang="en-US" sz="2200" dirty="0"/>
              <a:t> </a:t>
            </a:r>
            <a:r>
              <a:rPr lang="en-US" sz="2200" dirty="0" err="1"/>
              <a:t>tầm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ảnh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đồ</a:t>
            </a:r>
            <a:r>
              <a:rPr lang="en-US" sz="2200" dirty="0"/>
              <a:t> </a:t>
            </a:r>
            <a:r>
              <a:rPr lang="en-US" sz="2200" dirty="0" err="1"/>
              <a:t>vật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tiễn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r>
              <a:rPr lang="en-US" sz="2200" dirty="0"/>
              <a:t>,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r>
              <a:rPr lang="en-US" sz="2200" dirty="0"/>
              <a:t>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D446F2E-E835-12F1-6720-72136C56E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586" y="2206455"/>
            <a:ext cx="2779650" cy="232867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359E557C-1959-C793-0AE3-B1E473674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122661"/>
            <a:ext cx="3757152" cy="2322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9C999A7-ADA0-7330-487F-CE49E451AF61}"/>
              </a:ext>
            </a:extLst>
          </p:cNvPr>
          <p:cNvSpPr txBox="1"/>
          <p:nvPr/>
        </p:nvSpPr>
        <p:spPr>
          <a:xfrm>
            <a:off x="739378" y="1473205"/>
            <a:ext cx="7665244" cy="201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1: </a:t>
            </a: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 HỘP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 NHẬT. HÌNH LẬP PHƯƠNG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9D0AAA6-0A80-9FB8-7BB9-4C63A3D1C3B6}"/>
              </a:ext>
            </a:extLst>
          </p:cNvPr>
          <p:cNvSpPr txBox="1"/>
          <p:nvPr/>
        </p:nvSpPr>
        <p:spPr>
          <a:xfrm>
            <a:off x="4043650" y="3757612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(2 </a:t>
            </a:r>
            <a:r>
              <a:rPr lang="en-US" sz="2400" dirty="0" err="1"/>
              <a:t>tiết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62"/>
          <p:cNvSpPr/>
          <p:nvPr/>
        </p:nvSpPr>
        <p:spPr>
          <a:xfrm>
            <a:off x="459269" y="1977408"/>
            <a:ext cx="2012400" cy="2909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21" name="Google Shape;1821;p62"/>
          <p:cNvSpPr/>
          <p:nvPr/>
        </p:nvSpPr>
        <p:spPr>
          <a:xfrm>
            <a:off x="3690836" y="1977408"/>
            <a:ext cx="2012400" cy="2909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1823" name="Google Shape;1823;p62"/>
          <p:cNvSpPr/>
          <p:nvPr/>
        </p:nvSpPr>
        <p:spPr>
          <a:xfrm>
            <a:off x="6583878" y="1973933"/>
            <a:ext cx="2150940" cy="2909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834" name="Google Shape;1834;p62"/>
          <p:cNvGrpSpPr/>
          <p:nvPr/>
        </p:nvGrpSpPr>
        <p:grpSpPr>
          <a:xfrm>
            <a:off x="4395089" y="1645183"/>
            <a:ext cx="603900" cy="603900"/>
            <a:chOff x="4976042" y="1397050"/>
            <a:chExt cx="603900" cy="603900"/>
          </a:xfrm>
        </p:grpSpPr>
        <p:sp>
          <p:nvSpPr>
            <p:cNvPr id="1835" name="Google Shape;1835;p62"/>
            <p:cNvSpPr/>
            <p:nvPr/>
          </p:nvSpPr>
          <p:spPr>
            <a:xfrm>
              <a:off x="4976042" y="1397050"/>
              <a:ext cx="603900" cy="603900"/>
            </a:xfrm>
            <a:prstGeom prst="ellipse">
              <a:avLst/>
            </a:pr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6" name="Google Shape;1836;p62"/>
            <p:cNvGrpSpPr/>
            <p:nvPr/>
          </p:nvGrpSpPr>
          <p:grpSpPr>
            <a:xfrm>
              <a:off x="5108646" y="1528976"/>
              <a:ext cx="352641" cy="350164"/>
              <a:chOff x="-63250675" y="3744075"/>
              <a:chExt cx="320350" cy="318100"/>
            </a:xfrm>
          </p:grpSpPr>
          <p:sp>
            <p:nvSpPr>
              <p:cNvPr id="1837" name="Google Shape;1837;p62"/>
              <p:cNvSpPr/>
              <p:nvPr/>
            </p:nvSpPr>
            <p:spPr>
              <a:xfrm>
                <a:off x="-63126250" y="3744075"/>
                <a:ext cx="195925" cy="192875"/>
              </a:xfrm>
              <a:custGeom>
                <a:avLst/>
                <a:gdLst/>
                <a:ahLst/>
                <a:cxnLst/>
                <a:rect l="l" t="t" r="r" b="b"/>
                <a:pathLst>
                  <a:path w="7837" h="7715" extrusionOk="0">
                    <a:moveTo>
                      <a:pt x="6020" y="0"/>
                    </a:moveTo>
                    <a:cubicBezTo>
                      <a:pt x="5921" y="0"/>
                      <a:pt x="5820" y="37"/>
                      <a:pt x="5735" y="122"/>
                    </a:cubicBezTo>
                    <a:lnTo>
                      <a:pt x="4097" y="1760"/>
                    </a:lnTo>
                    <a:cubicBezTo>
                      <a:pt x="4034" y="1854"/>
                      <a:pt x="3971" y="1917"/>
                      <a:pt x="3971" y="2012"/>
                    </a:cubicBezTo>
                    <a:lnTo>
                      <a:pt x="3782" y="3304"/>
                    </a:lnTo>
                    <a:lnTo>
                      <a:pt x="1734" y="5351"/>
                    </a:lnTo>
                    <a:cubicBezTo>
                      <a:pt x="1576" y="5288"/>
                      <a:pt x="1387" y="5225"/>
                      <a:pt x="1230" y="5225"/>
                    </a:cubicBezTo>
                    <a:cubicBezTo>
                      <a:pt x="537" y="5225"/>
                      <a:pt x="1" y="5793"/>
                      <a:pt x="1" y="6486"/>
                    </a:cubicBezTo>
                    <a:cubicBezTo>
                      <a:pt x="1" y="7210"/>
                      <a:pt x="537" y="7714"/>
                      <a:pt x="1230" y="7714"/>
                    </a:cubicBezTo>
                    <a:cubicBezTo>
                      <a:pt x="1891" y="7714"/>
                      <a:pt x="2458" y="7179"/>
                      <a:pt x="2458" y="6486"/>
                    </a:cubicBezTo>
                    <a:cubicBezTo>
                      <a:pt x="2458" y="6297"/>
                      <a:pt x="2395" y="6139"/>
                      <a:pt x="2332" y="5982"/>
                    </a:cubicBezTo>
                    <a:lnTo>
                      <a:pt x="4380" y="3934"/>
                    </a:lnTo>
                    <a:lnTo>
                      <a:pt x="5672" y="3745"/>
                    </a:lnTo>
                    <a:cubicBezTo>
                      <a:pt x="5735" y="3745"/>
                      <a:pt x="5829" y="3713"/>
                      <a:pt x="5924" y="3619"/>
                    </a:cubicBezTo>
                    <a:lnTo>
                      <a:pt x="7562" y="1980"/>
                    </a:lnTo>
                    <a:cubicBezTo>
                      <a:pt x="7837" y="1706"/>
                      <a:pt x="7609" y="1254"/>
                      <a:pt x="7251" y="1254"/>
                    </a:cubicBezTo>
                    <a:cubicBezTo>
                      <a:pt x="7240" y="1254"/>
                      <a:pt x="7228" y="1255"/>
                      <a:pt x="7216" y="1256"/>
                    </a:cubicBezTo>
                    <a:lnTo>
                      <a:pt x="6302" y="1382"/>
                    </a:lnTo>
                    <a:lnTo>
                      <a:pt x="6428" y="468"/>
                    </a:lnTo>
                    <a:cubicBezTo>
                      <a:pt x="6472" y="203"/>
                      <a:pt x="6253" y="0"/>
                      <a:pt x="60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62"/>
              <p:cNvSpPr/>
              <p:nvPr/>
            </p:nvSpPr>
            <p:spPr>
              <a:xfrm>
                <a:off x="-63190025" y="3814050"/>
                <a:ext cx="18667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7436" extrusionOk="0">
                    <a:moveTo>
                      <a:pt x="3718" y="1"/>
                    </a:moveTo>
                    <a:cubicBezTo>
                      <a:pt x="1670" y="1"/>
                      <a:pt x="0" y="1670"/>
                      <a:pt x="0" y="3750"/>
                    </a:cubicBezTo>
                    <a:cubicBezTo>
                      <a:pt x="0" y="5797"/>
                      <a:pt x="1638" y="7436"/>
                      <a:pt x="3718" y="7436"/>
                    </a:cubicBezTo>
                    <a:cubicBezTo>
                      <a:pt x="5765" y="7436"/>
                      <a:pt x="7467" y="5797"/>
                      <a:pt x="7467" y="3750"/>
                    </a:cubicBezTo>
                    <a:cubicBezTo>
                      <a:pt x="7467" y="3151"/>
                      <a:pt x="7341" y="2647"/>
                      <a:pt x="7120" y="2143"/>
                    </a:cubicBezTo>
                    <a:lnTo>
                      <a:pt x="5828" y="3435"/>
                    </a:lnTo>
                    <a:cubicBezTo>
                      <a:pt x="5828" y="3498"/>
                      <a:pt x="5860" y="3624"/>
                      <a:pt x="5860" y="3718"/>
                    </a:cubicBezTo>
                    <a:cubicBezTo>
                      <a:pt x="5860" y="4852"/>
                      <a:pt x="4915" y="5797"/>
                      <a:pt x="3781" y="5797"/>
                    </a:cubicBezTo>
                    <a:cubicBezTo>
                      <a:pt x="2615" y="5797"/>
                      <a:pt x="1670" y="4852"/>
                      <a:pt x="1670" y="3718"/>
                    </a:cubicBezTo>
                    <a:cubicBezTo>
                      <a:pt x="1733" y="2552"/>
                      <a:pt x="2615" y="1607"/>
                      <a:pt x="3781" y="1607"/>
                    </a:cubicBezTo>
                    <a:cubicBezTo>
                      <a:pt x="3875" y="1607"/>
                      <a:pt x="3970" y="1607"/>
                      <a:pt x="4033" y="1670"/>
                    </a:cubicBezTo>
                    <a:lnTo>
                      <a:pt x="5356" y="347"/>
                    </a:lnTo>
                    <a:cubicBezTo>
                      <a:pt x="4883" y="127"/>
                      <a:pt x="4316" y="1"/>
                      <a:pt x="37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62"/>
              <p:cNvSpPr/>
              <p:nvPr/>
            </p:nvSpPr>
            <p:spPr>
              <a:xfrm>
                <a:off x="-63250675" y="3751050"/>
                <a:ext cx="311125" cy="311125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45" extrusionOk="0">
                    <a:moveTo>
                      <a:pt x="6270" y="0"/>
                    </a:moveTo>
                    <a:cubicBezTo>
                      <a:pt x="2773" y="0"/>
                      <a:pt x="0" y="2804"/>
                      <a:pt x="0" y="6238"/>
                    </a:cubicBezTo>
                    <a:cubicBezTo>
                      <a:pt x="0" y="9641"/>
                      <a:pt x="2804" y="12445"/>
                      <a:pt x="6238" y="12445"/>
                    </a:cubicBezTo>
                    <a:cubicBezTo>
                      <a:pt x="9672" y="12445"/>
                      <a:pt x="12445" y="9641"/>
                      <a:pt x="12445" y="6238"/>
                    </a:cubicBezTo>
                    <a:cubicBezTo>
                      <a:pt x="12445" y="5325"/>
                      <a:pt x="12256" y="4411"/>
                      <a:pt x="11878" y="3592"/>
                    </a:cubicBezTo>
                    <a:lnTo>
                      <a:pt x="11563" y="3907"/>
                    </a:lnTo>
                    <a:cubicBezTo>
                      <a:pt x="11342" y="4096"/>
                      <a:pt x="11121" y="4222"/>
                      <a:pt x="10838" y="4253"/>
                    </a:cubicBezTo>
                    <a:lnTo>
                      <a:pt x="10397" y="4348"/>
                    </a:lnTo>
                    <a:cubicBezTo>
                      <a:pt x="10680" y="4915"/>
                      <a:pt x="10806" y="5545"/>
                      <a:pt x="10806" y="6238"/>
                    </a:cubicBezTo>
                    <a:cubicBezTo>
                      <a:pt x="10806" y="8759"/>
                      <a:pt x="8759" y="10743"/>
                      <a:pt x="6270" y="10743"/>
                    </a:cubicBezTo>
                    <a:cubicBezTo>
                      <a:pt x="3781" y="10743"/>
                      <a:pt x="1733" y="8696"/>
                      <a:pt x="1733" y="6238"/>
                    </a:cubicBezTo>
                    <a:cubicBezTo>
                      <a:pt x="1733" y="3718"/>
                      <a:pt x="3781" y="1670"/>
                      <a:pt x="6270" y="1670"/>
                    </a:cubicBezTo>
                    <a:cubicBezTo>
                      <a:pt x="6931" y="1670"/>
                      <a:pt x="7561" y="1796"/>
                      <a:pt x="8160" y="2048"/>
                    </a:cubicBezTo>
                    <a:lnTo>
                      <a:pt x="8254" y="1607"/>
                    </a:lnTo>
                    <a:cubicBezTo>
                      <a:pt x="8286" y="1355"/>
                      <a:pt x="8412" y="1103"/>
                      <a:pt x="8601" y="914"/>
                    </a:cubicBezTo>
                    <a:lnTo>
                      <a:pt x="8916" y="599"/>
                    </a:lnTo>
                    <a:cubicBezTo>
                      <a:pt x="8097" y="189"/>
                      <a:pt x="7215" y="0"/>
                      <a:pt x="62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0" name="Google Shape;1840;p62"/>
          <p:cNvGrpSpPr/>
          <p:nvPr/>
        </p:nvGrpSpPr>
        <p:grpSpPr>
          <a:xfrm>
            <a:off x="7324712" y="1640425"/>
            <a:ext cx="603900" cy="603900"/>
            <a:chOff x="7334759" y="1397050"/>
            <a:chExt cx="603900" cy="603900"/>
          </a:xfrm>
        </p:grpSpPr>
        <p:sp>
          <p:nvSpPr>
            <p:cNvPr id="1841" name="Google Shape;1841;p62"/>
            <p:cNvSpPr/>
            <p:nvPr/>
          </p:nvSpPr>
          <p:spPr>
            <a:xfrm>
              <a:off x="7334759" y="1397050"/>
              <a:ext cx="603900" cy="603900"/>
            </a:xfrm>
            <a:prstGeom prst="ellipse">
              <a:avLst/>
            </a:pr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2" name="Google Shape;1842;p62"/>
            <p:cNvGrpSpPr/>
            <p:nvPr/>
          </p:nvGrpSpPr>
          <p:grpSpPr>
            <a:xfrm>
              <a:off x="7463903" y="1534703"/>
              <a:ext cx="341633" cy="341413"/>
              <a:chOff x="-61351725" y="3372400"/>
              <a:chExt cx="310350" cy="310150"/>
            </a:xfrm>
          </p:grpSpPr>
          <p:sp>
            <p:nvSpPr>
              <p:cNvPr id="1843" name="Google Shape;1843;p62"/>
              <p:cNvSpPr/>
              <p:nvPr/>
            </p:nvSpPr>
            <p:spPr>
              <a:xfrm>
                <a:off x="-61165050" y="3558875"/>
                <a:ext cx="1970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788" extrusionOk="0">
                    <a:moveTo>
                      <a:pt x="410" y="0"/>
                    </a:moveTo>
                    <a:cubicBezTo>
                      <a:pt x="189" y="0"/>
                      <a:pt x="0" y="189"/>
                      <a:pt x="0" y="410"/>
                    </a:cubicBezTo>
                    <a:cubicBezTo>
                      <a:pt x="0" y="630"/>
                      <a:pt x="189" y="788"/>
                      <a:pt x="410" y="788"/>
                    </a:cubicBezTo>
                    <a:cubicBezTo>
                      <a:pt x="599" y="788"/>
                      <a:pt x="788" y="630"/>
                      <a:pt x="788" y="410"/>
                    </a:cubicBezTo>
                    <a:cubicBezTo>
                      <a:pt x="788" y="189"/>
                      <a:pt x="599" y="0"/>
                      <a:pt x="4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2"/>
              <p:cNvSpPr/>
              <p:nvPr/>
            </p:nvSpPr>
            <p:spPr>
              <a:xfrm>
                <a:off x="-61247750" y="3476175"/>
                <a:ext cx="1970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788" extrusionOk="0">
                    <a:moveTo>
                      <a:pt x="378" y="0"/>
                    </a:moveTo>
                    <a:cubicBezTo>
                      <a:pt x="189" y="0"/>
                      <a:pt x="0" y="189"/>
                      <a:pt x="0" y="410"/>
                    </a:cubicBezTo>
                    <a:cubicBezTo>
                      <a:pt x="0" y="630"/>
                      <a:pt x="189" y="788"/>
                      <a:pt x="378" y="788"/>
                    </a:cubicBezTo>
                    <a:cubicBezTo>
                      <a:pt x="599" y="788"/>
                      <a:pt x="788" y="630"/>
                      <a:pt x="788" y="410"/>
                    </a:cubicBezTo>
                    <a:cubicBezTo>
                      <a:pt x="788" y="189"/>
                      <a:pt x="599" y="0"/>
                      <a:pt x="3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62"/>
              <p:cNvSpPr/>
              <p:nvPr/>
            </p:nvSpPr>
            <p:spPr>
              <a:xfrm>
                <a:off x="-61351725" y="3372400"/>
                <a:ext cx="310350" cy="310150"/>
              </a:xfrm>
              <a:custGeom>
                <a:avLst/>
                <a:gdLst/>
                <a:ahLst/>
                <a:cxnLst/>
                <a:rect l="l" t="t" r="r" b="b"/>
                <a:pathLst>
                  <a:path w="12414" h="12406" extrusionOk="0">
                    <a:moveTo>
                      <a:pt x="4506" y="3332"/>
                    </a:moveTo>
                    <a:cubicBezTo>
                      <a:pt x="5167" y="3332"/>
                      <a:pt x="5735" y="3867"/>
                      <a:pt x="5735" y="4561"/>
                    </a:cubicBezTo>
                    <a:cubicBezTo>
                      <a:pt x="5735" y="5222"/>
                      <a:pt x="5199" y="5821"/>
                      <a:pt x="4506" y="5821"/>
                    </a:cubicBezTo>
                    <a:cubicBezTo>
                      <a:pt x="3844" y="5821"/>
                      <a:pt x="3277" y="5254"/>
                      <a:pt x="3277" y="4561"/>
                    </a:cubicBezTo>
                    <a:cubicBezTo>
                      <a:pt x="3277" y="3899"/>
                      <a:pt x="3844" y="3332"/>
                      <a:pt x="4506" y="3332"/>
                    </a:cubicBezTo>
                    <a:close/>
                    <a:moveTo>
                      <a:pt x="7830" y="4159"/>
                    </a:moveTo>
                    <a:cubicBezTo>
                      <a:pt x="7940" y="4159"/>
                      <a:pt x="8050" y="4198"/>
                      <a:pt x="8129" y="4277"/>
                    </a:cubicBezTo>
                    <a:cubicBezTo>
                      <a:pt x="8286" y="4435"/>
                      <a:pt x="8286" y="4718"/>
                      <a:pt x="8129" y="4876"/>
                    </a:cubicBezTo>
                    <a:lnTo>
                      <a:pt x="4821" y="8184"/>
                    </a:lnTo>
                    <a:cubicBezTo>
                      <a:pt x="4742" y="8262"/>
                      <a:pt x="4632" y="8302"/>
                      <a:pt x="4522" y="8302"/>
                    </a:cubicBezTo>
                    <a:cubicBezTo>
                      <a:pt x="4411" y="8302"/>
                      <a:pt x="4301" y="8262"/>
                      <a:pt x="4222" y="8184"/>
                    </a:cubicBezTo>
                    <a:cubicBezTo>
                      <a:pt x="4065" y="8026"/>
                      <a:pt x="4065" y="7743"/>
                      <a:pt x="4222" y="7585"/>
                    </a:cubicBezTo>
                    <a:lnTo>
                      <a:pt x="7530" y="4277"/>
                    </a:lnTo>
                    <a:cubicBezTo>
                      <a:pt x="7609" y="4198"/>
                      <a:pt x="7719" y="4159"/>
                      <a:pt x="7830" y="4159"/>
                    </a:cubicBezTo>
                    <a:close/>
                    <a:moveTo>
                      <a:pt x="7845" y="6640"/>
                    </a:moveTo>
                    <a:cubicBezTo>
                      <a:pt x="8539" y="6640"/>
                      <a:pt x="9074" y="7175"/>
                      <a:pt x="9074" y="7900"/>
                    </a:cubicBezTo>
                    <a:cubicBezTo>
                      <a:pt x="9074" y="8562"/>
                      <a:pt x="8539" y="9129"/>
                      <a:pt x="7845" y="9129"/>
                    </a:cubicBezTo>
                    <a:cubicBezTo>
                      <a:pt x="7184" y="9129"/>
                      <a:pt x="6648" y="8562"/>
                      <a:pt x="6648" y="7900"/>
                    </a:cubicBezTo>
                    <a:cubicBezTo>
                      <a:pt x="6648" y="7239"/>
                      <a:pt x="7184" y="6640"/>
                      <a:pt x="7845" y="6640"/>
                    </a:cubicBezTo>
                    <a:close/>
                    <a:moveTo>
                      <a:pt x="6223" y="0"/>
                    </a:moveTo>
                    <a:cubicBezTo>
                      <a:pt x="6113" y="0"/>
                      <a:pt x="6002" y="40"/>
                      <a:pt x="5924" y="118"/>
                    </a:cubicBezTo>
                    <a:lnTo>
                      <a:pt x="4348" y="1694"/>
                    </a:lnTo>
                    <a:lnTo>
                      <a:pt x="2111" y="1694"/>
                    </a:lnTo>
                    <a:cubicBezTo>
                      <a:pt x="1859" y="1694"/>
                      <a:pt x="1702" y="1883"/>
                      <a:pt x="1702" y="2072"/>
                    </a:cubicBezTo>
                    <a:lnTo>
                      <a:pt x="1702" y="4309"/>
                    </a:lnTo>
                    <a:lnTo>
                      <a:pt x="127" y="5884"/>
                    </a:lnTo>
                    <a:cubicBezTo>
                      <a:pt x="1" y="6041"/>
                      <a:pt x="1" y="6325"/>
                      <a:pt x="127" y="6482"/>
                    </a:cubicBezTo>
                    <a:lnTo>
                      <a:pt x="1702" y="8058"/>
                    </a:lnTo>
                    <a:lnTo>
                      <a:pt x="1702" y="10294"/>
                    </a:lnTo>
                    <a:cubicBezTo>
                      <a:pt x="1702" y="10547"/>
                      <a:pt x="1922" y="10704"/>
                      <a:pt x="2111" y="10704"/>
                    </a:cubicBezTo>
                    <a:lnTo>
                      <a:pt x="4348" y="10704"/>
                    </a:lnTo>
                    <a:lnTo>
                      <a:pt x="5924" y="12279"/>
                    </a:lnTo>
                    <a:cubicBezTo>
                      <a:pt x="6018" y="12342"/>
                      <a:pt x="6113" y="12405"/>
                      <a:pt x="6207" y="12405"/>
                    </a:cubicBezTo>
                    <a:cubicBezTo>
                      <a:pt x="6333" y="12405"/>
                      <a:pt x="6396" y="12342"/>
                      <a:pt x="6491" y="12279"/>
                    </a:cubicBezTo>
                    <a:lnTo>
                      <a:pt x="8066" y="10704"/>
                    </a:lnTo>
                    <a:lnTo>
                      <a:pt x="10303" y="10704"/>
                    </a:lnTo>
                    <a:cubicBezTo>
                      <a:pt x="10523" y="10704"/>
                      <a:pt x="10744" y="10515"/>
                      <a:pt x="10744" y="10294"/>
                    </a:cubicBezTo>
                    <a:lnTo>
                      <a:pt x="10744" y="8058"/>
                    </a:lnTo>
                    <a:lnTo>
                      <a:pt x="12319" y="6482"/>
                    </a:lnTo>
                    <a:cubicBezTo>
                      <a:pt x="12382" y="6419"/>
                      <a:pt x="12414" y="6293"/>
                      <a:pt x="12414" y="6199"/>
                    </a:cubicBezTo>
                    <a:cubicBezTo>
                      <a:pt x="12414" y="6104"/>
                      <a:pt x="12382" y="6010"/>
                      <a:pt x="12319" y="5947"/>
                    </a:cubicBezTo>
                    <a:lnTo>
                      <a:pt x="10744" y="4372"/>
                    </a:lnTo>
                    <a:lnTo>
                      <a:pt x="10744" y="2103"/>
                    </a:lnTo>
                    <a:cubicBezTo>
                      <a:pt x="10744" y="1851"/>
                      <a:pt x="10523" y="1694"/>
                      <a:pt x="10334" y="1694"/>
                    </a:cubicBezTo>
                    <a:lnTo>
                      <a:pt x="8097" y="1694"/>
                    </a:lnTo>
                    <a:lnTo>
                      <a:pt x="6522" y="118"/>
                    </a:lnTo>
                    <a:cubicBezTo>
                      <a:pt x="6443" y="40"/>
                      <a:pt x="6333" y="0"/>
                      <a:pt x="6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6" name="Google Shape;1846;p62"/>
          <p:cNvGrpSpPr/>
          <p:nvPr/>
        </p:nvGrpSpPr>
        <p:grpSpPr>
          <a:xfrm>
            <a:off x="1163519" y="1645183"/>
            <a:ext cx="603900" cy="603900"/>
            <a:chOff x="2617325" y="1397050"/>
            <a:chExt cx="603900" cy="603900"/>
          </a:xfrm>
        </p:grpSpPr>
        <p:sp>
          <p:nvSpPr>
            <p:cNvPr id="1847" name="Google Shape;1847;p62"/>
            <p:cNvSpPr/>
            <p:nvPr/>
          </p:nvSpPr>
          <p:spPr>
            <a:xfrm>
              <a:off x="2617325" y="1397050"/>
              <a:ext cx="603900" cy="603900"/>
            </a:xfrm>
            <a:prstGeom prst="ellipse">
              <a:avLst/>
            </a:pr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2"/>
            <p:cNvSpPr/>
            <p:nvPr/>
          </p:nvSpPr>
          <p:spPr>
            <a:xfrm>
              <a:off x="2803683" y="1524290"/>
              <a:ext cx="229792" cy="349421"/>
            </a:xfrm>
            <a:custGeom>
              <a:avLst/>
              <a:gdLst/>
              <a:ahLst/>
              <a:cxnLst/>
              <a:rect l="l" t="t" r="r" b="b"/>
              <a:pathLst>
                <a:path w="8350" h="12697" extrusionOk="0">
                  <a:moveTo>
                    <a:pt x="4222" y="1166"/>
                  </a:moveTo>
                  <a:cubicBezTo>
                    <a:pt x="4443" y="1166"/>
                    <a:pt x="4600" y="1386"/>
                    <a:pt x="4600" y="1607"/>
                  </a:cubicBezTo>
                  <a:lnTo>
                    <a:pt x="4600" y="1890"/>
                  </a:lnTo>
                  <a:cubicBezTo>
                    <a:pt x="5073" y="2048"/>
                    <a:pt x="5451" y="2520"/>
                    <a:pt x="5451" y="3088"/>
                  </a:cubicBezTo>
                  <a:cubicBezTo>
                    <a:pt x="5451" y="3308"/>
                    <a:pt x="5231" y="3497"/>
                    <a:pt x="5010" y="3497"/>
                  </a:cubicBezTo>
                  <a:cubicBezTo>
                    <a:pt x="4758" y="3497"/>
                    <a:pt x="4600" y="3308"/>
                    <a:pt x="4600" y="3088"/>
                  </a:cubicBezTo>
                  <a:cubicBezTo>
                    <a:pt x="4600" y="2835"/>
                    <a:pt x="4411" y="2678"/>
                    <a:pt x="4222" y="2678"/>
                  </a:cubicBezTo>
                  <a:cubicBezTo>
                    <a:pt x="3970" y="2678"/>
                    <a:pt x="3781" y="2867"/>
                    <a:pt x="3781" y="3088"/>
                  </a:cubicBezTo>
                  <a:cubicBezTo>
                    <a:pt x="3781" y="3308"/>
                    <a:pt x="4096" y="3529"/>
                    <a:pt x="4443" y="3781"/>
                  </a:cubicBezTo>
                  <a:cubicBezTo>
                    <a:pt x="4884" y="4096"/>
                    <a:pt x="5451" y="4505"/>
                    <a:pt x="5451" y="5167"/>
                  </a:cubicBezTo>
                  <a:cubicBezTo>
                    <a:pt x="5451" y="5702"/>
                    <a:pt x="5073" y="6143"/>
                    <a:pt x="4600" y="6333"/>
                  </a:cubicBezTo>
                  <a:lnTo>
                    <a:pt x="4600" y="6616"/>
                  </a:lnTo>
                  <a:cubicBezTo>
                    <a:pt x="4600" y="6868"/>
                    <a:pt x="4411" y="7026"/>
                    <a:pt x="4222" y="7026"/>
                  </a:cubicBezTo>
                  <a:cubicBezTo>
                    <a:pt x="3970" y="7026"/>
                    <a:pt x="3781" y="6805"/>
                    <a:pt x="3781" y="6616"/>
                  </a:cubicBezTo>
                  <a:lnTo>
                    <a:pt x="3781" y="6333"/>
                  </a:lnTo>
                  <a:cubicBezTo>
                    <a:pt x="3309" y="6143"/>
                    <a:pt x="2962" y="5702"/>
                    <a:pt x="2962" y="5167"/>
                  </a:cubicBezTo>
                  <a:cubicBezTo>
                    <a:pt x="2962" y="4915"/>
                    <a:pt x="3151" y="4757"/>
                    <a:pt x="3372" y="4757"/>
                  </a:cubicBezTo>
                  <a:cubicBezTo>
                    <a:pt x="3624" y="4757"/>
                    <a:pt x="3781" y="4978"/>
                    <a:pt x="3781" y="5167"/>
                  </a:cubicBezTo>
                  <a:cubicBezTo>
                    <a:pt x="3781" y="5387"/>
                    <a:pt x="3970" y="5608"/>
                    <a:pt x="4222" y="5608"/>
                  </a:cubicBezTo>
                  <a:cubicBezTo>
                    <a:pt x="4443" y="5608"/>
                    <a:pt x="4600" y="5387"/>
                    <a:pt x="4600" y="5167"/>
                  </a:cubicBezTo>
                  <a:cubicBezTo>
                    <a:pt x="4600" y="4915"/>
                    <a:pt x="4285" y="4694"/>
                    <a:pt x="3939" y="4442"/>
                  </a:cubicBezTo>
                  <a:cubicBezTo>
                    <a:pt x="3498" y="4127"/>
                    <a:pt x="2962" y="3749"/>
                    <a:pt x="2962" y="3088"/>
                  </a:cubicBezTo>
                  <a:cubicBezTo>
                    <a:pt x="2962" y="2520"/>
                    <a:pt x="3309" y="2079"/>
                    <a:pt x="3781" y="1890"/>
                  </a:cubicBezTo>
                  <a:lnTo>
                    <a:pt x="3781" y="1607"/>
                  </a:lnTo>
                  <a:cubicBezTo>
                    <a:pt x="3781" y="1386"/>
                    <a:pt x="3970" y="1166"/>
                    <a:pt x="4222" y="1166"/>
                  </a:cubicBezTo>
                  <a:close/>
                  <a:moveTo>
                    <a:pt x="4222" y="0"/>
                  </a:moveTo>
                  <a:cubicBezTo>
                    <a:pt x="1923" y="0"/>
                    <a:pt x="64" y="1859"/>
                    <a:pt x="64" y="4127"/>
                  </a:cubicBezTo>
                  <a:cubicBezTo>
                    <a:pt x="64" y="6270"/>
                    <a:pt x="1733" y="8034"/>
                    <a:pt x="3781" y="8223"/>
                  </a:cubicBezTo>
                  <a:lnTo>
                    <a:pt x="3781" y="9767"/>
                  </a:lnTo>
                  <a:cubicBezTo>
                    <a:pt x="3655" y="9609"/>
                    <a:pt x="3529" y="9483"/>
                    <a:pt x="3372" y="9325"/>
                  </a:cubicBezTo>
                  <a:cubicBezTo>
                    <a:pt x="2647" y="8601"/>
                    <a:pt x="1576" y="8128"/>
                    <a:pt x="442" y="8128"/>
                  </a:cubicBezTo>
                  <a:cubicBezTo>
                    <a:pt x="190" y="8128"/>
                    <a:pt x="32" y="8317"/>
                    <a:pt x="32" y="8506"/>
                  </a:cubicBezTo>
                  <a:cubicBezTo>
                    <a:pt x="1" y="9609"/>
                    <a:pt x="442" y="10617"/>
                    <a:pt x="1261" y="11468"/>
                  </a:cubicBezTo>
                  <a:cubicBezTo>
                    <a:pt x="2049" y="12255"/>
                    <a:pt x="3057" y="12696"/>
                    <a:pt x="4096" y="12696"/>
                  </a:cubicBezTo>
                  <a:lnTo>
                    <a:pt x="4159" y="12696"/>
                  </a:lnTo>
                  <a:cubicBezTo>
                    <a:pt x="5231" y="12696"/>
                    <a:pt x="6302" y="12287"/>
                    <a:pt x="7089" y="11468"/>
                  </a:cubicBezTo>
                  <a:cubicBezTo>
                    <a:pt x="7877" y="10680"/>
                    <a:pt x="8318" y="9641"/>
                    <a:pt x="8318" y="8506"/>
                  </a:cubicBezTo>
                  <a:cubicBezTo>
                    <a:pt x="8350" y="8317"/>
                    <a:pt x="8160" y="8128"/>
                    <a:pt x="7940" y="8128"/>
                  </a:cubicBezTo>
                  <a:cubicBezTo>
                    <a:pt x="7871" y="8124"/>
                    <a:pt x="7801" y="8122"/>
                    <a:pt x="7733" y="8122"/>
                  </a:cubicBezTo>
                  <a:cubicBezTo>
                    <a:pt x="6711" y="8122"/>
                    <a:pt x="5778" y="8558"/>
                    <a:pt x="5010" y="9325"/>
                  </a:cubicBezTo>
                  <a:cubicBezTo>
                    <a:pt x="4852" y="9483"/>
                    <a:pt x="4726" y="9609"/>
                    <a:pt x="4600" y="9767"/>
                  </a:cubicBezTo>
                  <a:lnTo>
                    <a:pt x="4600" y="8223"/>
                  </a:lnTo>
                  <a:cubicBezTo>
                    <a:pt x="6680" y="8034"/>
                    <a:pt x="8350" y="6270"/>
                    <a:pt x="8350" y="4127"/>
                  </a:cubicBezTo>
                  <a:cubicBezTo>
                    <a:pt x="8350" y="1859"/>
                    <a:pt x="6491" y="0"/>
                    <a:pt x="4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26">
            <a:extLst>
              <a:ext uri="{FF2B5EF4-FFF2-40B4-BE49-F238E27FC236}">
                <a16:creationId xmlns:a16="http://schemas.microsoft.com/office/drawing/2014/main" id="{C9E249CB-C0A7-C7F7-E7EF-958E45BE5B9E}"/>
              </a:ext>
            </a:extLst>
          </p:cNvPr>
          <p:cNvSpPr txBox="1"/>
          <p:nvPr/>
        </p:nvSpPr>
        <p:spPr>
          <a:xfrm>
            <a:off x="804074" y="331142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9" grpId="0" animBg="1"/>
      <p:bldP spid="1821" grpId="0" animBg="1"/>
      <p:bldP spid="1823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/>
          </a:fgClr>
          <a:bgClr>
            <a:schemeClr val="bg1"/>
          </a:bgClr>
        </a:pattFill>
        <a:effectLst/>
      </p:bgPr>
    </p:bg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4465503-977E-7DFE-35AF-54CD59DF2867}"/>
              </a:ext>
            </a:extLst>
          </p:cNvPr>
          <p:cNvSpPr txBox="1"/>
          <p:nvPr/>
        </p:nvSpPr>
        <p:spPr>
          <a:xfrm>
            <a:off x="1033433" y="161800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2">
            <a:extLst>
              <a:ext uri="{FF2B5EF4-FFF2-40B4-BE49-F238E27FC236}">
                <a16:creationId xmlns:a16="http://schemas.microsoft.com/office/drawing/2014/main" id="{D892C9C4-1EA7-C4DA-0A01-1B455527A86C}"/>
              </a:ext>
            </a:extLst>
          </p:cNvPr>
          <p:cNvSpPr txBox="1"/>
          <p:nvPr/>
        </p:nvSpPr>
        <p:spPr>
          <a:xfrm>
            <a:off x="1125002" y="434575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BD194DA-DECA-872F-CC89-D17FE906A826}"/>
              </a:ext>
            </a:extLst>
          </p:cNvPr>
          <p:cNvSpPr/>
          <p:nvPr/>
        </p:nvSpPr>
        <p:spPr>
          <a:xfrm>
            <a:off x="1125002" y="1582489"/>
            <a:ext cx="2464595" cy="1397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Hình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hộp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chữ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nhật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1571537E-2BC3-6C21-4A7D-4E5638E591D1}"/>
              </a:ext>
            </a:extLst>
          </p:cNvPr>
          <p:cNvSpPr/>
          <p:nvPr/>
        </p:nvSpPr>
        <p:spPr>
          <a:xfrm>
            <a:off x="5214939" y="1582488"/>
            <a:ext cx="2371724" cy="1397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Hình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lập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phương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99572963-8C25-2F57-39A4-8B130C9306A6}"/>
              </a:ext>
            </a:extLst>
          </p:cNvPr>
          <p:cNvSpPr/>
          <p:nvPr/>
        </p:nvSpPr>
        <p:spPr>
          <a:xfrm>
            <a:off x="900112" y="3449541"/>
            <a:ext cx="7050882" cy="1397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Diện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tích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xung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quanh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thể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tích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hình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hộp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chữ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nhật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hình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lập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phương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F192BFD-F028-D23F-B3BD-97FCB37916DD}"/>
              </a:ext>
            </a:extLst>
          </p:cNvPr>
          <p:cNvSpPr txBox="1"/>
          <p:nvPr/>
        </p:nvSpPr>
        <p:spPr>
          <a:xfrm>
            <a:off x="142875" y="77846"/>
            <a:ext cx="367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I. HÌNH HỘP CHỮ NHẬT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1F5EAE8F-C3B7-FCAB-7D33-6DAA55B1B404}"/>
              </a:ext>
            </a:extLst>
          </p:cNvPr>
          <p:cNvSpPr/>
          <p:nvPr/>
        </p:nvSpPr>
        <p:spPr>
          <a:xfrm>
            <a:off x="685800" y="700265"/>
            <a:ext cx="1002323" cy="461665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A161B55-46D7-F4C5-145E-924A5C50E60F}"/>
              </a:ext>
            </a:extLst>
          </p:cNvPr>
          <p:cNvSpPr txBox="1"/>
          <p:nvPr/>
        </p:nvSpPr>
        <p:spPr>
          <a:xfrm>
            <a:off x="1933931" y="1303515"/>
            <a:ext cx="1843088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Vẽ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1.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25E2AC1B-6BAC-F987-267A-8E7303A0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888" y="642937"/>
            <a:ext cx="4518462" cy="2727513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C9E1E47-FB38-9A6F-9AC9-B70261D75A7D}"/>
              </a:ext>
            </a:extLst>
          </p:cNvPr>
          <p:cNvSpPr txBox="1"/>
          <p:nvPr/>
        </p:nvSpPr>
        <p:spPr>
          <a:xfrm>
            <a:off x="4443412" y="3512046"/>
            <a:ext cx="3807619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Cắt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gấp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2.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02068D08-E216-37A4-7BD7-B02BB3584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3" y="2193019"/>
            <a:ext cx="2921794" cy="2361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BB1012D-5EEF-86DC-2448-E2B6D36770D1}"/>
              </a:ext>
            </a:extLst>
          </p:cNvPr>
          <p:cNvSpPr txBox="1"/>
          <p:nvPr/>
        </p:nvSpPr>
        <p:spPr>
          <a:xfrm>
            <a:off x="1286152" y="3074408"/>
            <a:ext cx="7579519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6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12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430DC2-8E57-8BE7-6348-8EE8C767AE34}"/>
              </a:ext>
            </a:extLst>
          </p:cNvPr>
          <p:cNvSpPr txBox="1"/>
          <p:nvPr/>
        </p:nvSpPr>
        <p:spPr>
          <a:xfrm>
            <a:off x="620820" y="2110100"/>
            <a:ext cx="8327003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2.</a:t>
            </a:r>
            <a:endParaRPr lang="en-US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Mũi tên: Phải 6">
            <a:extLst>
              <a:ext uri="{FF2B5EF4-FFF2-40B4-BE49-F238E27FC236}">
                <a16:creationId xmlns:a16="http://schemas.microsoft.com/office/drawing/2014/main" id="{4A9007AD-78EA-2FBD-0543-FF6711835E30}"/>
              </a:ext>
            </a:extLst>
          </p:cNvPr>
          <p:cNvSpPr/>
          <p:nvPr/>
        </p:nvSpPr>
        <p:spPr>
          <a:xfrm>
            <a:off x="571777" y="3241394"/>
            <a:ext cx="592931" cy="335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FC652-7B60-6616-3B0B-233FD5C565AC}"/>
              </a:ext>
            </a:extLst>
          </p:cNvPr>
          <p:cNvSpPr txBox="1"/>
          <p:nvPr/>
        </p:nvSpPr>
        <p:spPr>
          <a:xfrm>
            <a:off x="702974" y="4036998"/>
            <a:ext cx="81626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Nhận xét: Hình hộp chữ nhật có 6 mặt, 12 cạnh, 8 đỉnh.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Hình ảnh 26">
            <a:extLst>
              <a:ext uri="{FF2B5EF4-FFF2-40B4-BE49-F238E27FC236}">
                <a16:creationId xmlns:a16="http://schemas.microsoft.com/office/drawing/2014/main" id="{1DF0E476-599D-BFD1-D327-294009A48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272" y="219684"/>
            <a:ext cx="2337214" cy="1889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1A73D84C-8BC1-C3B2-08C3-8499071F2085}"/>
              </a:ext>
            </a:extLst>
          </p:cNvPr>
          <p:cNvSpPr/>
          <p:nvPr/>
        </p:nvSpPr>
        <p:spPr>
          <a:xfrm>
            <a:off x="328612" y="293071"/>
            <a:ext cx="1016000" cy="660400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FE550F8-8EDD-9781-38E5-A65C327C1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30" y="1070615"/>
            <a:ext cx="3559386" cy="2678906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5F176C5-280B-7D13-A31B-5E2634A142AB}"/>
              </a:ext>
            </a:extLst>
          </p:cNvPr>
          <p:cNvSpPr txBox="1"/>
          <p:nvPr/>
        </p:nvSpPr>
        <p:spPr>
          <a:xfrm>
            <a:off x="1521619" y="126242"/>
            <a:ext cx="7150894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Đọc</a:t>
            </a:r>
            <a:r>
              <a:rPr lang="en-US" sz="2200" dirty="0"/>
              <a:t> </a:t>
            </a:r>
            <a:r>
              <a:rPr lang="en-US" sz="2200" dirty="0" err="1"/>
              <a:t>tên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mặt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cạnh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đỉnh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r>
              <a:rPr lang="en-US" sz="2200" dirty="0"/>
              <a:t> ở </a:t>
            </a:r>
            <a:r>
              <a:rPr lang="en-US" sz="2200" i="1" dirty="0" err="1"/>
              <a:t>Hình</a:t>
            </a:r>
            <a:r>
              <a:rPr lang="en-US" sz="2200" i="1" dirty="0"/>
              <a:t> 3</a:t>
            </a:r>
            <a:r>
              <a:rPr lang="en-US" sz="2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386DAD2-5907-96A2-2D5A-35EE9D10FD54}"/>
                  </a:ext>
                </a:extLst>
              </p:cNvPr>
              <p:cNvSpPr txBox="1"/>
              <p:nvPr/>
            </p:nvSpPr>
            <p:spPr>
              <a:xfrm>
                <a:off x="3593306" y="1100166"/>
                <a:ext cx="5550694" cy="3737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Ở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- Hình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hộp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chữ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nhật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- Đáy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dưới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latin typeface="+mj-lt"/>
                    <a:ea typeface="Noto Sans Symbols"/>
                    <a:cs typeface="Noto Sans Symbols"/>
                  </a:rPr>
                  <a:t>-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R="0" lvl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- Các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cạnh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𝐴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𝐵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𝐵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𝐶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𝐶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𝐷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𝐷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𝐴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</m:t>
                    </m:r>
                  </m:oMath>
                </a14:m>
                <a:endParaRPr lang="en-US" sz="2000" dirty="0">
                  <a:solidFill>
                    <a:srgbClr val="000000"/>
                  </a:solidFill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R="0" lvl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 Các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′;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- Các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đỉnh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′.</m:t>
                    </m:r>
                  </m:oMath>
                </a14:m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386DAD2-5907-96A2-2D5A-35EE9D10F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306" y="1100166"/>
                <a:ext cx="5550694" cy="3737177"/>
              </a:xfrm>
              <a:prstGeom prst="rect">
                <a:avLst/>
              </a:prstGeom>
              <a:blipFill>
                <a:blip r:embed="rId4"/>
                <a:stretch>
                  <a:fillRect l="-1098" b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D8ACD4F-7614-74FD-BC16-F4564BA30D9C}"/>
              </a:ext>
            </a:extLst>
          </p:cNvPr>
          <p:cNvSpPr txBox="1"/>
          <p:nvPr/>
        </p:nvSpPr>
        <p:spPr>
          <a:xfrm>
            <a:off x="4309624" y="560571"/>
            <a:ext cx="4186237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ngồi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0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nhật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tô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tốt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nét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4b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439C7D0A-75AB-4FE9-0932-A723A22ED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05" y="1277989"/>
            <a:ext cx="3946061" cy="301897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8AA0D08C-1EB8-F27C-7C12-41B576336412}"/>
              </a:ext>
            </a:extLst>
          </p:cNvPr>
          <p:cNvSpPr/>
          <p:nvPr/>
        </p:nvSpPr>
        <p:spPr>
          <a:xfrm>
            <a:off x="589377" y="215417"/>
            <a:ext cx="1788064" cy="705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Chú</a:t>
            </a:r>
            <a:r>
              <a:rPr lang="en-US" sz="2800" b="1" dirty="0">
                <a:solidFill>
                  <a:schemeClr val="bg1"/>
                </a:solidFill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32406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D0D5EF87-C1D1-17AE-918F-A17AE4A0F774}"/>
              </a:ext>
            </a:extLst>
          </p:cNvPr>
          <p:cNvSpPr/>
          <p:nvPr/>
        </p:nvSpPr>
        <p:spPr>
          <a:xfrm>
            <a:off x="284163" y="466893"/>
            <a:ext cx="988963" cy="591079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622A68C9-2ED9-1DBB-0CF2-3BC0D9314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860" y="247998"/>
            <a:ext cx="3807619" cy="3118426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1478765-BD4D-0E68-21B9-B2D884406DB6}"/>
              </a:ext>
            </a:extLst>
          </p:cNvPr>
          <p:cNvSpPr txBox="1"/>
          <p:nvPr/>
        </p:nvSpPr>
        <p:spPr>
          <a:xfrm>
            <a:off x="522264" y="1061702"/>
            <a:ext cx="365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Quan </a:t>
            </a:r>
            <a:r>
              <a:rPr lang="en-US" sz="2200" dirty="0" err="1"/>
              <a:t>sát</a:t>
            </a:r>
            <a:r>
              <a:rPr lang="en-US" sz="2200" dirty="0"/>
              <a:t> </a:t>
            </a:r>
            <a:r>
              <a:rPr lang="en-US" sz="2200" i="1" dirty="0" err="1"/>
              <a:t>Hình</a:t>
            </a:r>
            <a:r>
              <a:rPr lang="en-US" sz="2200" i="1" dirty="0"/>
              <a:t> 5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biết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FBDA1B8-1C8F-BD94-E713-8A527B49B348}"/>
                  </a:ext>
                </a:extLst>
              </p:cNvPr>
              <p:cNvSpPr txBox="1"/>
              <p:nvPr/>
            </p:nvSpPr>
            <p:spPr>
              <a:xfrm>
                <a:off x="500064" y="1591768"/>
                <a:ext cx="33718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gì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FBDA1B8-1C8F-BD94-E713-8A527B49B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64" y="1591768"/>
                <a:ext cx="3371850" cy="430887"/>
              </a:xfrm>
              <a:prstGeom prst="rect">
                <a:avLst/>
              </a:prstGeom>
              <a:blipFill>
                <a:blip r:embed="rId4"/>
                <a:stretch>
                  <a:fillRect l="-2351"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9EE3938F-B9E2-A163-B41F-5773B40B4956}"/>
                  </a:ext>
                </a:extLst>
              </p:cNvPr>
              <p:cNvSpPr txBox="1"/>
              <p:nvPr/>
            </p:nvSpPr>
            <p:spPr>
              <a:xfrm>
                <a:off x="522264" y="2275487"/>
                <a:ext cx="380761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9EE3938F-B9E2-A163-B41F-5773B40B4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64" y="2275487"/>
                <a:ext cx="3807619" cy="430887"/>
              </a:xfrm>
              <a:prstGeom prst="rect">
                <a:avLst/>
              </a:prstGeom>
              <a:blipFill>
                <a:blip r:embed="rId5"/>
                <a:stretch>
                  <a:fillRect l="-2083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01C48F53-ECDD-1113-9987-DAFA98C1A181}"/>
                  </a:ext>
                </a:extLst>
              </p:cNvPr>
              <p:cNvSpPr txBox="1"/>
              <p:nvPr/>
            </p:nvSpPr>
            <p:spPr>
              <a:xfrm>
                <a:off x="284163" y="3593572"/>
                <a:ext cx="6065042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01C48F53-ECDD-1113-9987-DAFA98C1A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3593572"/>
                <a:ext cx="6065042" cy="537391"/>
              </a:xfrm>
              <a:prstGeom prst="rect">
                <a:avLst/>
              </a:prstGeom>
              <a:blipFill>
                <a:blip r:embed="rId6"/>
                <a:stretch>
                  <a:fillRect l="-1307" b="-2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8F70639F-09FB-98A0-EC04-223765FD8897}"/>
                  </a:ext>
                </a:extLst>
              </p:cNvPr>
              <p:cNvSpPr txBox="1"/>
              <p:nvPr/>
            </p:nvSpPr>
            <p:spPr>
              <a:xfrm>
                <a:off x="414998" y="2925548"/>
                <a:ext cx="5001064" cy="546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b) 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dài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8F70639F-09FB-98A0-EC04-223765FD8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98" y="2925548"/>
                <a:ext cx="5001064" cy="546881"/>
              </a:xfrm>
              <a:prstGeom prst="rect">
                <a:avLst/>
              </a:prstGeom>
              <a:blipFill>
                <a:blip r:embed="rId7"/>
                <a:stretch>
                  <a:fillRect l="-1585" b="-2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20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1583</Words>
  <Application>Microsoft Office PowerPoint</Application>
  <PresentationFormat>On-screen Show (16:9)</PresentationFormat>
  <Paragraphs>151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Open Sans</vt:lpstr>
      <vt:lpstr>Montserrat</vt:lpstr>
      <vt:lpstr>Arial</vt:lpstr>
      <vt:lpstr>Bodoni</vt:lpstr>
      <vt:lpstr>Open Sans Light</vt:lpstr>
      <vt:lpstr>Oswald</vt:lpstr>
      <vt:lpstr>Oswald Regular</vt:lpstr>
      <vt:lpstr>Quicksand Light</vt:lpstr>
      <vt:lpstr>Montserrat Light</vt:lpstr>
      <vt:lpstr>Cambria Math</vt:lpstr>
      <vt:lpstr>Calibri</vt:lpstr>
      <vt:lpstr>Montserrat Black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Hồ Sanh</cp:lastModifiedBy>
  <cp:revision>8</cp:revision>
  <dcterms:modified xsi:type="dcterms:W3CDTF">2023-07-05T09:52:21Z</dcterms:modified>
</cp:coreProperties>
</file>