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7"/>
  </p:notesMasterIdLst>
  <p:sldIdLst>
    <p:sldId id="317" r:id="rId2"/>
    <p:sldId id="272" r:id="rId3"/>
    <p:sldId id="277" r:id="rId4"/>
    <p:sldId id="278" r:id="rId5"/>
    <p:sldId id="279" r:id="rId6"/>
    <p:sldId id="280" r:id="rId7"/>
    <p:sldId id="281" r:id="rId8"/>
    <p:sldId id="282" r:id="rId9"/>
    <p:sldId id="283" r:id="rId10"/>
    <p:sldId id="310" r:id="rId11"/>
    <p:sldId id="314" r:id="rId12"/>
    <p:sldId id="318" r:id="rId13"/>
    <p:sldId id="271" r:id="rId14"/>
    <p:sldId id="319" r:id="rId15"/>
    <p:sldId id="316" r:id="rId16"/>
    <p:sldId id="315" r:id="rId17"/>
    <p:sldId id="291" r:id="rId18"/>
    <p:sldId id="290" r:id="rId19"/>
    <p:sldId id="295" r:id="rId20"/>
    <p:sldId id="297" r:id="rId21"/>
    <p:sldId id="292" r:id="rId22"/>
    <p:sldId id="261" r:id="rId23"/>
    <p:sldId id="313" r:id="rId24"/>
    <p:sldId id="267" r:id="rId25"/>
    <p:sldId id="298" r:id="rId26"/>
    <p:sldId id="268" r:id="rId27"/>
    <p:sldId id="276" r:id="rId28"/>
    <p:sldId id="300" r:id="rId29"/>
    <p:sldId id="303" r:id="rId30"/>
    <p:sldId id="302" r:id="rId31"/>
    <p:sldId id="305" r:id="rId32"/>
    <p:sldId id="306" r:id="rId33"/>
    <p:sldId id="275" r:id="rId34"/>
    <p:sldId id="263" r:id="rId35"/>
    <p:sldId id="265" r:id="rId36"/>
  </p:sldIdLst>
  <p:sldSz cx="12192000" cy="6858000"/>
  <p:notesSz cx="6858000" cy="9144000"/>
  <p:embeddedFontLst>
    <p:embeddedFont>
      <p:font typeface=".VnTime" panose="020B7200000000000000"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Verdana" panose="020B0604030504040204" pitchFamily="34" charset="0"/>
      <p:regular r:id="rId48"/>
      <p:bold r:id="rId49"/>
      <p:italic r:id="rId50"/>
      <p:boldItalic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92" d="100"/>
          <a:sy n="92" d="100"/>
        </p:scale>
        <p:origin x="101"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B615C-2DC6-401A-BEAA-4FE397C23550}"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1F995-DF49-4793-9913-739B3B75B3A2}" type="slidenum">
              <a:rPr lang="en-US" smtClean="0"/>
              <a:t>‹#›</a:t>
            </a:fld>
            <a:endParaRPr lang="en-US"/>
          </a:p>
        </p:txBody>
      </p:sp>
    </p:spTree>
    <p:extLst>
      <p:ext uri="{BB962C8B-B14F-4D97-AF65-F5344CB8AC3E}">
        <p14:creationId xmlns:p14="http://schemas.microsoft.com/office/powerpoint/2010/main" val="2085252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43F78-30EA-4CB5-8CE3-43092B2BE07B}" type="slidenum">
              <a:rPr lang="en-US" smtClean="0"/>
              <a:t>23</a:t>
            </a:fld>
            <a:endParaRPr lang="en-US"/>
          </a:p>
        </p:txBody>
      </p:sp>
    </p:spTree>
    <p:extLst>
      <p:ext uri="{BB962C8B-B14F-4D97-AF65-F5344CB8AC3E}">
        <p14:creationId xmlns:p14="http://schemas.microsoft.com/office/powerpoint/2010/main" val="149177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CB08A-141C-4003-9993-075301123CED}" type="slidenum">
              <a:rPr lang="en-US" smtClean="0"/>
              <a:t>30</a:t>
            </a:fld>
            <a:endParaRPr lang="en-US"/>
          </a:p>
        </p:txBody>
      </p:sp>
    </p:spTree>
    <p:extLst>
      <p:ext uri="{BB962C8B-B14F-4D97-AF65-F5344CB8AC3E}">
        <p14:creationId xmlns:p14="http://schemas.microsoft.com/office/powerpoint/2010/main" val="303996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947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208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3219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5104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cs typeface="Arial" panose="020B0604020202020204" pitchFamily="34" charset="0"/>
              </a:defRPr>
            </a:lvl1pPr>
          </a:lstStyle>
          <a:p>
            <a:pPr>
              <a:defRPr/>
            </a:pPr>
            <a:fld id="{43531D0F-10F5-49DA-94CA-AA1D33786232}" type="slidenum">
              <a:rPr lang="en-US" altLang="en-US"/>
              <a:pPr>
                <a:defRPr/>
              </a:pPr>
              <a:t>‹#›</a:t>
            </a:fld>
            <a:endParaRPr lang="en-US" altLang="en-US"/>
          </a:p>
        </p:txBody>
      </p:sp>
    </p:spTree>
    <p:extLst>
      <p:ext uri="{BB962C8B-B14F-4D97-AF65-F5344CB8AC3E}">
        <p14:creationId xmlns:p14="http://schemas.microsoft.com/office/powerpoint/2010/main" val="289009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8582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814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933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48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8817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7135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3008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6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 id="2147483671" r:id="rId2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4.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4.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gif"/><Relationship Id="rId26" Type="http://schemas.openxmlformats.org/officeDocument/2006/relationships/slide" Target="slide5.xml"/><Relationship Id="rId3" Type="http://schemas.openxmlformats.org/officeDocument/2006/relationships/slideLayout" Target="../slideLayouts/slideLayout2.xml"/><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3.png"/><Relationship Id="rId33" Type="http://schemas.openxmlformats.org/officeDocument/2006/relationships/image" Target="../media/image27.png"/><Relationship Id="rId2" Type="http://schemas.openxmlformats.org/officeDocument/2006/relationships/audio" Target="../media/media1.wma"/><Relationship Id="rId16" Type="http://schemas.openxmlformats.org/officeDocument/2006/relationships/image" Target="../media/image17.gif"/><Relationship Id="rId20" Type="http://schemas.openxmlformats.org/officeDocument/2006/relationships/image" Target="../media/image20.png"/><Relationship Id="rId29" Type="http://schemas.openxmlformats.org/officeDocument/2006/relationships/image" Target="../media/image25.png"/><Relationship Id="rId1" Type="http://schemas.microsoft.com/office/2007/relationships/media" Target="../media/media1.wma"/><Relationship Id="rId6" Type="http://schemas.openxmlformats.org/officeDocument/2006/relationships/image" Target="../media/image7.jpeg"/><Relationship Id="rId11" Type="http://schemas.openxmlformats.org/officeDocument/2006/relationships/image" Target="../media/image12.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6.png"/><Relationship Id="rId15" Type="http://schemas.openxmlformats.org/officeDocument/2006/relationships/image" Target="../media/image16.gif"/><Relationship Id="rId23" Type="http://schemas.openxmlformats.org/officeDocument/2006/relationships/image" Target="../media/image22.png"/><Relationship Id="rId28" Type="http://schemas.openxmlformats.org/officeDocument/2006/relationships/slide" Target="slide6.xml"/><Relationship Id="rId10" Type="http://schemas.openxmlformats.org/officeDocument/2006/relationships/image" Target="../media/image11.png"/><Relationship Id="rId19" Type="http://schemas.openxmlformats.org/officeDocument/2006/relationships/slide" Target="slide9.xml"/><Relationship Id="rId31"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gif"/><Relationship Id="rId22" Type="http://schemas.openxmlformats.org/officeDocument/2006/relationships/slide" Target="slide3.xml"/><Relationship Id="rId27" Type="http://schemas.openxmlformats.org/officeDocument/2006/relationships/image" Target="../media/image24.png"/><Relationship Id="rId30" Type="http://schemas.openxmlformats.org/officeDocument/2006/relationships/slide" Target="slide7.xml"/><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4.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7384" y="544382"/>
            <a:ext cx="9150616" cy="57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AutoShape 7"/>
          <p:cNvSpPr>
            <a:spLocks noChangeArrowheads="1"/>
          </p:cNvSpPr>
          <p:nvPr/>
        </p:nvSpPr>
        <p:spPr bwMode="auto">
          <a:xfrm>
            <a:off x="2766222" y="2385222"/>
            <a:ext cx="599281" cy="599281"/>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VnTime" panose="020B7200000000000000" pitchFamily="34" charset="0"/>
            </a:endParaRPr>
          </a:p>
        </p:txBody>
      </p:sp>
      <p:sp>
        <p:nvSpPr>
          <p:cNvPr id="114696" name="AutoShape 8"/>
          <p:cNvSpPr>
            <a:spLocks noChangeArrowheads="1"/>
          </p:cNvSpPr>
          <p:nvPr/>
        </p:nvSpPr>
        <p:spPr bwMode="auto">
          <a:xfrm>
            <a:off x="7556500" y="1369222"/>
            <a:ext cx="599282" cy="599281"/>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VnTime" panose="020B7200000000000000" pitchFamily="34" charset="0"/>
            </a:endParaRPr>
          </a:p>
        </p:txBody>
      </p:sp>
      <p:sp>
        <p:nvSpPr>
          <p:cNvPr id="114697" name="AutoShape 9"/>
          <p:cNvSpPr>
            <a:spLocks noChangeArrowheads="1"/>
          </p:cNvSpPr>
          <p:nvPr/>
        </p:nvSpPr>
        <p:spPr bwMode="auto">
          <a:xfrm>
            <a:off x="7556500" y="4000500"/>
            <a:ext cx="599282" cy="599282"/>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VnTime" panose="020B7200000000000000" pitchFamily="34" charset="0"/>
            </a:endParaRPr>
          </a:p>
        </p:txBody>
      </p:sp>
      <p:sp>
        <p:nvSpPr>
          <p:cNvPr id="114698" name="AutoShape 10">
            <a:hlinkClick r:id="" action="ppaction://noaction"/>
          </p:cNvPr>
          <p:cNvSpPr>
            <a:spLocks noChangeArrowheads="1"/>
          </p:cNvSpPr>
          <p:nvPr/>
        </p:nvSpPr>
        <p:spPr bwMode="auto">
          <a:xfrm rot="16200000">
            <a:off x="4191000" y="1206500"/>
            <a:ext cx="599282" cy="599282"/>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VnTime" panose="020B7200000000000000" pitchFamily="34" charset="0"/>
            </a:endParaRPr>
          </a:p>
        </p:txBody>
      </p:sp>
      <p:pic>
        <p:nvPicPr>
          <p:cNvPr id="114699" name="Picture 11" descr="DAIS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7230" y="4649335"/>
            <a:ext cx="1510771"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0" name="AutoShape 12"/>
          <p:cNvSpPr>
            <a:spLocks noChangeArrowheads="1"/>
          </p:cNvSpPr>
          <p:nvPr/>
        </p:nvSpPr>
        <p:spPr bwMode="auto">
          <a:xfrm>
            <a:off x="5969000" y="2603500"/>
            <a:ext cx="599282" cy="599282"/>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VnTime" panose="020B7200000000000000" pitchFamily="34" charset="0"/>
            </a:endParaRPr>
          </a:p>
        </p:txBody>
      </p:sp>
      <p:pic>
        <p:nvPicPr>
          <p:cNvPr id="4105" name="Picture 13" descr="0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8531862" y="967740"/>
            <a:ext cx="139832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6"/>
          <p:cNvSpPr>
            <a:spLocks noChangeArrowheads="1"/>
          </p:cNvSpPr>
          <p:nvPr/>
        </p:nvSpPr>
        <p:spPr bwMode="auto">
          <a:xfrm>
            <a:off x="4445002" y="3746500"/>
            <a:ext cx="3349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000">
              <a:solidFill>
                <a:srgbClr val="FF0000"/>
              </a:solidFill>
              <a:latin typeface="Times New Roman" panose="02020603050405020304" pitchFamily="18" charset="0"/>
            </a:endParaRPr>
          </a:p>
        </p:txBody>
      </p:sp>
      <p:pic>
        <p:nvPicPr>
          <p:cNvPr id="114705" name="Picture 17" descr="ARRWRUL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517384" y="571500"/>
            <a:ext cx="9150616" cy="25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6" name="Picture 18" descr="ARRWRUL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528472" y="5997429"/>
            <a:ext cx="9139529" cy="29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9" descr="MT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37657" y="3982307"/>
            <a:ext cx="6510073" cy="160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33009" y="1151650"/>
            <a:ext cx="7720593" cy="2585323"/>
          </a:xfrm>
          <a:prstGeom prst="rect">
            <a:avLst/>
          </a:prstGeom>
          <a:noFill/>
        </p:spPr>
        <p:txBody>
          <a:bodyPr wrap="square" rtlCol="0">
            <a:spAutoFit/>
          </a:bodyPr>
          <a:lstStyle/>
          <a:p>
            <a:pPr algn="ctr"/>
            <a:r>
              <a:rPr lang="en-US" sz="5400" b="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CHÀO MỪNG </a:t>
            </a:r>
          </a:p>
          <a:p>
            <a:pPr algn="ctr"/>
            <a:r>
              <a:rPr lang="en-US" sz="5400" b="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QUÝ THẦY CÔ</a:t>
            </a:r>
          </a:p>
          <a:p>
            <a:pPr algn="ctr"/>
            <a:r>
              <a:rPr lang="en-US" sz="5400" b="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ĐẾN DỰ TIẾT HỌC </a:t>
            </a:r>
          </a:p>
        </p:txBody>
      </p:sp>
    </p:spTree>
    <p:extLst>
      <p:ext uri="{BB962C8B-B14F-4D97-AF65-F5344CB8AC3E}">
        <p14:creationId xmlns:p14="http://schemas.microsoft.com/office/powerpoint/2010/main" val="1425500079"/>
      </p:ext>
    </p:extLst>
  </p:cSld>
  <p:clrMapOvr>
    <a:masterClrMapping/>
  </p:clrMapOvr>
  <p:transition spd="med">
    <p:split orient="vert"/>
    <p:sndAc>
      <p:stSnd>
        <p:snd r:embed="rId2"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0"/>
                                  </p:stCondLst>
                                  <p:childTnLst>
                                    <p:set>
                                      <p:cBhvr>
                                        <p:cTn id="6" dur="1" fill="hold">
                                          <p:stCondLst>
                                            <p:cond delay="0"/>
                                          </p:stCondLst>
                                        </p:cTn>
                                        <p:tgtEl>
                                          <p:spTgt spid="114695"/>
                                        </p:tgtEl>
                                        <p:attrNameLst>
                                          <p:attrName>style.visibility</p:attrName>
                                        </p:attrNameLst>
                                      </p:cBhvr>
                                      <p:to>
                                        <p:strVal val="visible"/>
                                      </p:to>
                                    </p:set>
                                    <p:anim calcmode="lin" valueType="num">
                                      <p:cBhvr>
                                        <p:cTn id="7" dur="1000" fill="hold"/>
                                        <p:tgtEl>
                                          <p:spTgt spid="114695"/>
                                        </p:tgtEl>
                                        <p:attrNameLst>
                                          <p:attrName>ppt_w</p:attrName>
                                        </p:attrNameLst>
                                      </p:cBhvr>
                                      <p:tavLst>
                                        <p:tav tm="0">
                                          <p:val>
                                            <p:fltVal val="0"/>
                                          </p:val>
                                        </p:tav>
                                        <p:tav tm="100000">
                                          <p:val>
                                            <p:strVal val="#ppt_w"/>
                                          </p:val>
                                        </p:tav>
                                      </p:tavLst>
                                    </p:anim>
                                    <p:anim calcmode="lin" valueType="num">
                                      <p:cBhvr>
                                        <p:cTn id="8" dur="1000" fill="hold"/>
                                        <p:tgtEl>
                                          <p:spTgt spid="114695"/>
                                        </p:tgtEl>
                                        <p:attrNameLst>
                                          <p:attrName>ppt_h</p:attrName>
                                        </p:attrNameLst>
                                      </p:cBhvr>
                                      <p:tavLst>
                                        <p:tav tm="0">
                                          <p:val>
                                            <p:fltVal val="0"/>
                                          </p:val>
                                        </p:tav>
                                        <p:tav tm="100000">
                                          <p:val>
                                            <p:strVal val="#ppt_h"/>
                                          </p:val>
                                        </p:tav>
                                      </p:tavLst>
                                    </p:anim>
                                    <p:anim calcmode="lin" valueType="num">
                                      <p:cBhvr>
                                        <p:cTn id="9" dur="1000" fill="hold"/>
                                        <p:tgtEl>
                                          <p:spTgt spid="114695"/>
                                        </p:tgtEl>
                                        <p:attrNameLst>
                                          <p:attrName>ppt_x</p:attrName>
                                        </p:attrNameLst>
                                      </p:cBhvr>
                                      <p:tavLst>
                                        <p:tav tm="0">
                                          <p:val>
                                            <p:fltVal val="0.5"/>
                                          </p:val>
                                        </p:tav>
                                        <p:tav tm="100000">
                                          <p:val>
                                            <p:strVal val="#ppt_x"/>
                                          </p:val>
                                        </p:tav>
                                      </p:tavLst>
                                    </p:anim>
                                    <p:anim calcmode="lin" valueType="num">
                                      <p:cBhvr>
                                        <p:cTn id="10" dur="1000" fill="hold"/>
                                        <p:tgtEl>
                                          <p:spTgt spid="114695"/>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p:cTn id="13" dur="1000" fill="hold"/>
                                        <p:tgtEl>
                                          <p:spTgt spid="114696"/>
                                        </p:tgtEl>
                                        <p:attrNameLst>
                                          <p:attrName>ppt_w</p:attrName>
                                        </p:attrNameLst>
                                      </p:cBhvr>
                                      <p:tavLst>
                                        <p:tav tm="0">
                                          <p:val>
                                            <p:fltVal val="0"/>
                                          </p:val>
                                        </p:tav>
                                        <p:tav tm="100000">
                                          <p:val>
                                            <p:strVal val="#ppt_w"/>
                                          </p:val>
                                        </p:tav>
                                      </p:tavLst>
                                    </p:anim>
                                    <p:anim calcmode="lin" valueType="num">
                                      <p:cBhvr>
                                        <p:cTn id="14" dur="1000" fill="hold"/>
                                        <p:tgtEl>
                                          <p:spTgt spid="114696"/>
                                        </p:tgtEl>
                                        <p:attrNameLst>
                                          <p:attrName>ppt_h</p:attrName>
                                        </p:attrNameLst>
                                      </p:cBhvr>
                                      <p:tavLst>
                                        <p:tav tm="0">
                                          <p:val>
                                            <p:fltVal val="0"/>
                                          </p:val>
                                        </p:tav>
                                        <p:tav tm="100000">
                                          <p:val>
                                            <p:strVal val="#ppt_h"/>
                                          </p:val>
                                        </p:tav>
                                      </p:tavLst>
                                    </p:anim>
                                    <p:anim calcmode="lin" valueType="num">
                                      <p:cBhvr>
                                        <p:cTn id="15" dur="1000" fill="hold"/>
                                        <p:tgtEl>
                                          <p:spTgt spid="114696"/>
                                        </p:tgtEl>
                                        <p:attrNameLst>
                                          <p:attrName>ppt_x</p:attrName>
                                        </p:attrNameLst>
                                      </p:cBhvr>
                                      <p:tavLst>
                                        <p:tav tm="0">
                                          <p:val>
                                            <p:fltVal val="0.5"/>
                                          </p:val>
                                        </p:tav>
                                        <p:tav tm="100000">
                                          <p:val>
                                            <p:strVal val="#ppt_x"/>
                                          </p:val>
                                        </p:tav>
                                      </p:tavLst>
                                    </p:anim>
                                    <p:anim calcmode="lin" valueType="num">
                                      <p:cBhvr>
                                        <p:cTn id="16" dur="1000" fill="hold"/>
                                        <p:tgtEl>
                                          <p:spTgt spid="114696"/>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p:cTn id="19" dur="1000" fill="hold"/>
                                        <p:tgtEl>
                                          <p:spTgt spid="114697"/>
                                        </p:tgtEl>
                                        <p:attrNameLst>
                                          <p:attrName>ppt_w</p:attrName>
                                        </p:attrNameLst>
                                      </p:cBhvr>
                                      <p:tavLst>
                                        <p:tav tm="0">
                                          <p:val>
                                            <p:fltVal val="0"/>
                                          </p:val>
                                        </p:tav>
                                        <p:tav tm="100000">
                                          <p:val>
                                            <p:strVal val="#ppt_w"/>
                                          </p:val>
                                        </p:tav>
                                      </p:tavLst>
                                    </p:anim>
                                    <p:anim calcmode="lin" valueType="num">
                                      <p:cBhvr>
                                        <p:cTn id="20" dur="1000" fill="hold"/>
                                        <p:tgtEl>
                                          <p:spTgt spid="114697"/>
                                        </p:tgtEl>
                                        <p:attrNameLst>
                                          <p:attrName>ppt_h</p:attrName>
                                        </p:attrNameLst>
                                      </p:cBhvr>
                                      <p:tavLst>
                                        <p:tav tm="0">
                                          <p:val>
                                            <p:fltVal val="0"/>
                                          </p:val>
                                        </p:tav>
                                        <p:tav tm="100000">
                                          <p:val>
                                            <p:strVal val="#ppt_h"/>
                                          </p:val>
                                        </p:tav>
                                      </p:tavLst>
                                    </p:anim>
                                    <p:anim calcmode="lin" valueType="num">
                                      <p:cBhvr>
                                        <p:cTn id="21" dur="1000" fill="hold"/>
                                        <p:tgtEl>
                                          <p:spTgt spid="114697"/>
                                        </p:tgtEl>
                                        <p:attrNameLst>
                                          <p:attrName>ppt_x</p:attrName>
                                        </p:attrNameLst>
                                      </p:cBhvr>
                                      <p:tavLst>
                                        <p:tav tm="0">
                                          <p:val>
                                            <p:fltVal val="0.5"/>
                                          </p:val>
                                        </p:tav>
                                        <p:tav tm="100000">
                                          <p:val>
                                            <p:strVal val="#ppt_x"/>
                                          </p:val>
                                        </p:tav>
                                      </p:tavLst>
                                    </p:anim>
                                    <p:anim calcmode="lin" valueType="num">
                                      <p:cBhvr>
                                        <p:cTn id="22" dur="1000" fill="hold"/>
                                        <p:tgtEl>
                                          <p:spTgt spid="114697"/>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p:cTn id="25" dur="1000" fill="hold"/>
                                        <p:tgtEl>
                                          <p:spTgt spid="114698"/>
                                        </p:tgtEl>
                                        <p:attrNameLst>
                                          <p:attrName>ppt_w</p:attrName>
                                        </p:attrNameLst>
                                      </p:cBhvr>
                                      <p:tavLst>
                                        <p:tav tm="0">
                                          <p:val>
                                            <p:fltVal val="0"/>
                                          </p:val>
                                        </p:tav>
                                        <p:tav tm="100000">
                                          <p:val>
                                            <p:strVal val="#ppt_w"/>
                                          </p:val>
                                        </p:tav>
                                      </p:tavLst>
                                    </p:anim>
                                    <p:anim calcmode="lin" valueType="num">
                                      <p:cBhvr>
                                        <p:cTn id="26" dur="1000" fill="hold"/>
                                        <p:tgtEl>
                                          <p:spTgt spid="114698"/>
                                        </p:tgtEl>
                                        <p:attrNameLst>
                                          <p:attrName>ppt_h</p:attrName>
                                        </p:attrNameLst>
                                      </p:cBhvr>
                                      <p:tavLst>
                                        <p:tav tm="0">
                                          <p:val>
                                            <p:fltVal val="0"/>
                                          </p:val>
                                        </p:tav>
                                        <p:tav tm="100000">
                                          <p:val>
                                            <p:strVal val="#ppt_h"/>
                                          </p:val>
                                        </p:tav>
                                      </p:tavLst>
                                    </p:anim>
                                    <p:anim calcmode="lin" valueType="num">
                                      <p:cBhvr>
                                        <p:cTn id="27" dur="1000" fill="hold"/>
                                        <p:tgtEl>
                                          <p:spTgt spid="114698"/>
                                        </p:tgtEl>
                                        <p:attrNameLst>
                                          <p:attrName>ppt_x</p:attrName>
                                        </p:attrNameLst>
                                      </p:cBhvr>
                                      <p:tavLst>
                                        <p:tav tm="0">
                                          <p:val>
                                            <p:fltVal val="0.5"/>
                                          </p:val>
                                        </p:tav>
                                        <p:tav tm="100000">
                                          <p:val>
                                            <p:strVal val="#ppt_x"/>
                                          </p:val>
                                        </p:tav>
                                      </p:tavLst>
                                    </p:anim>
                                    <p:anim calcmode="lin" valueType="num">
                                      <p:cBhvr>
                                        <p:cTn id="28" dur="1000" fill="hold"/>
                                        <p:tgtEl>
                                          <p:spTgt spid="114698"/>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14700"/>
                                        </p:tgtEl>
                                        <p:attrNameLst>
                                          <p:attrName>style.visibility</p:attrName>
                                        </p:attrNameLst>
                                      </p:cBhvr>
                                      <p:to>
                                        <p:strVal val="visible"/>
                                      </p:to>
                                    </p:set>
                                    <p:anim calcmode="lin" valueType="num">
                                      <p:cBhvr>
                                        <p:cTn id="31" dur="1000" fill="hold"/>
                                        <p:tgtEl>
                                          <p:spTgt spid="114700"/>
                                        </p:tgtEl>
                                        <p:attrNameLst>
                                          <p:attrName>ppt_w</p:attrName>
                                        </p:attrNameLst>
                                      </p:cBhvr>
                                      <p:tavLst>
                                        <p:tav tm="0">
                                          <p:val>
                                            <p:fltVal val="0"/>
                                          </p:val>
                                        </p:tav>
                                        <p:tav tm="100000">
                                          <p:val>
                                            <p:strVal val="#ppt_w"/>
                                          </p:val>
                                        </p:tav>
                                      </p:tavLst>
                                    </p:anim>
                                    <p:anim calcmode="lin" valueType="num">
                                      <p:cBhvr>
                                        <p:cTn id="32" dur="1000" fill="hold"/>
                                        <p:tgtEl>
                                          <p:spTgt spid="114700"/>
                                        </p:tgtEl>
                                        <p:attrNameLst>
                                          <p:attrName>ppt_h</p:attrName>
                                        </p:attrNameLst>
                                      </p:cBhvr>
                                      <p:tavLst>
                                        <p:tav tm="0">
                                          <p:val>
                                            <p:fltVal val="0"/>
                                          </p:val>
                                        </p:tav>
                                        <p:tav tm="100000">
                                          <p:val>
                                            <p:strVal val="#ppt_h"/>
                                          </p:val>
                                        </p:tav>
                                      </p:tavLst>
                                    </p:anim>
                                    <p:anim calcmode="lin" valueType="num">
                                      <p:cBhvr>
                                        <p:cTn id="33" dur="1000" fill="hold"/>
                                        <p:tgtEl>
                                          <p:spTgt spid="114700"/>
                                        </p:tgtEl>
                                        <p:attrNameLst>
                                          <p:attrName>ppt_x</p:attrName>
                                        </p:attrNameLst>
                                      </p:cBhvr>
                                      <p:tavLst>
                                        <p:tav tm="0">
                                          <p:val>
                                            <p:fltVal val="0.5"/>
                                          </p:val>
                                        </p:tav>
                                        <p:tav tm="100000">
                                          <p:val>
                                            <p:strVal val="#ppt_x"/>
                                          </p:val>
                                        </p:tav>
                                      </p:tavLst>
                                    </p:anim>
                                    <p:anim calcmode="lin" valueType="num">
                                      <p:cBhvr>
                                        <p:cTn id="34" dur="1000" fill="hold"/>
                                        <p:tgtEl>
                                          <p:spTgt spid="114700"/>
                                        </p:tgtEl>
                                        <p:attrNameLst>
                                          <p:attrName>ppt_y</p:attrName>
                                        </p:attrNameLst>
                                      </p:cBhvr>
                                      <p:tavLst>
                                        <p:tav tm="0">
                                          <p:val>
                                            <p:fltVal val="0.5"/>
                                          </p:val>
                                        </p:tav>
                                        <p:tav tm="100000">
                                          <p:val>
                                            <p:strVal val="#ppt_y"/>
                                          </p:val>
                                        </p:tav>
                                      </p:tavLst>
                                    </p:anim>
                                  </p:childTnLst>
                                </p:cTn>
                              </p:par>
                              <p:par>
                                <p:cTn id="35" presetID="26" presetClass="emph" presetSubtype="0" repeatCount="indefinite" fill="hold" nodeType="withEffect">
                                  <p:stCondLst>
                                    <p:cond delay="0"/>
                                  </p:stCondLst>
                                  <p:childTnLst>
                                    <p:animEffect transition="out" filter="fade">
                                      <p:cBhvr>
                                        <p:cTn id="36" dur="500" tmFilter="0, 0; .2, .5; .8, .5; 1, 0"/>
                                        <p:tgtEl>
                                          <p:spTgt spid="114699"/>
                                        </p:tgtEl>
                                      </p:cBhvr>
                                    </p:animEffect>
                                    <p:animScale>
                                      <p:cBhvr>
                                        <p:cTn id="37" dur="250" autoRev="1" fill="hold"/>
                                        <p:tgtEl>
                                          <p:spTgt spid="114699"/>
                                        </p:tgtEl>
                                      </p:cBhvr>
                                      <p:by x="105000" y="105000"/>
                                    </p:animScale>
                                  </p:childTnLst>
                                </p:cTn>
                              </p:par>
                              <p:par>
                                <p:cTn id="38" presetID="4" presetClass="entr" presetSubtype="16" fill="hold" nodeType="withEffect">
                                  <p:stCondLst>
                                    <p:cond delay="0"/>
                                  </p:stCondLst>
                                  <p:childTnLst>
                                    <p:set>
                                      <p:cBhvr>
                                        <p:cTn id="39" dur="1" fill="hold">
                                          <p:stCondLst>
                                            <p:cond delay="0"/>
                                          </p:stCondLst>
                                        </p:cTn>
                                        <p:tgtEl>
                                          <p:spTgt spid="114705"/>
                                        </p:tgtEl>
                                        <p:attrNameLst>
                                          <p:attrName>style.visibility</p:attrName>
                                        </p:attrNameLst>
                                      </p:cBhvr>
                                      <p:to>
                                        <p:strVal val="visible"/>
                                      </p:to>
                                    </p:set>
                                    <p:animEffect transition="in" filter="box(in)">
                                      <p:cBhvr>
                                        <p:cTn id="40" dur="500"/>
                                        <p:tgtEl>
                                          <p:spTgt spid="114705"/>
                                        </p:tgtEl>
                                      </p:cBhvr>
                                    </p:animEffect>
                                  </p:childTnLst>
                                </p:cTn>
                              </p:par>
                              <p:par>
                                <p:cTn id="41" presetID="4" presetClass="entr" presetSubtype="16" fill="hold" nodeType="withEffect">
                                  <p:stCondLst>
                                    <p:cond delay="0"/>
                                  </p:stCondLst>
                                  <p:childTnLst>
                                    <p:set>
                                      <p:cBhvr>
                                        <p:cTn id="42" dur="1" fill="hold">
                                          <p:stCondLst>
                                            <p:cond delay="0"/>
                                          </p:stCondLst>
                                        </p:cTn>
                                        <p:tgtEl>
                                          <p:spTgt spid="114706"/>
                                        </p:tgtEl>
                                        <p:attrNameLst>
                                          <p:attrName>style.visibility</p:attrName>
                                        </p:attrNameLst>
                                      </p:cBhvr>
                                      <p:to>
                                        <p:strVal val="visible"/>
                                      </p:to>
                                    </p:set>
                                    <p:animEffect transition="in" filter="box(in)">
                                      <p:cBhvr>
                                        <p:cTn id="43" dur="500"/>
                                        <p:tgtEl>
                                          <p:spTgt spid="114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70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7924800" cy="1905000"/>
          </a:xfrm>
        </p:spPr>
        <p:txBody>
          <a:bodyPr>
            <a:normAutofit fontScale="90000"/>
          </a:bodyPr>
          <a:lstStyle/>
          <a:p>
            <a:r>
              <a:rPr lang="en-US" dirty="0">
                <a:latin typeface="Times New Roman" pitchFamily="18" charset="0"/>
                <a:cs typeface="Times New Roman" pitchFamily="18" charset="0"/>
              </a:rPr>
              <a:t>Theo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so </a:t>
            </a:r>
            <a:r>
              <a:rPr lang="en-US" dirty="0" err="1">
                <a:latin typeface="Times New Roman" pitchFamily="18" charset="0"/>
                <a:cs typeface="Times New Roman" pitchFamily="18" charset="0"/>
              </a:rPr>
              <a:t>sánh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3201" y="1981200"/>
            <a:ext cx="393147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descr="Ghim của mai anh le trên Minh họa thời trang | Trang phục nữ, Thời trang  nữ, Thời tra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0"/>
            <a:ext cx="3886200" cy="3505200"/>
          </a:xfrm>
          <a:prstGeom prst="rect">
            <a:avLst/>
          </a:prstGeom>
          <a:noFill/>
          <a:ln>
            <a:noFill/>
          </a:ln>
        </p:spPr>
      </p:pic>
      <p:sp>
        <p:nvSpPr>
          <p:cNvPr id="6" name="Title 1"/>
          <p:cNvSpPr txBox="1">
            <a:spLocks/>
          </p:cNvSpPr>
          <p:nvPr/>
        </p:nvSpPr>
        <p:spPr>
          <a:xfrm>
            <a:off x="2667000" y="5334000"/>
            <a:ext cx="2514600" cy="1143000"/>
          </a:xfrm>
          <a:prstGeom prst="rect">
            <a:avLst/>
          </a:prstGeom>
        </p:spPr>
        <p:txBody>
          <a:bodyPr anchor="ctr">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n-US" dirty="0">
              <a:effectLst/>
              <a:latin typeface="Arial"/>
            </a:endParaRPr>
          </a:p>
          <a:p>
            <a:endParaRPr lang="en-US" dirty="0">
              <a:latin typeface="Times New Roman" pitchFamily="18" charset="0"/>
              <a:cs typeface="Times New Roman" pitchFamily="18" charset="0"/>
            </a:endParaRPr>
          </a:p>
        </p:txBody>
      </p:sp>
      <p:graphicFrame>
        <p:nvGraphicFramePr>
          <p:cNvPr id="11" name="Table 10"/>
          <p:cNvGraphicFramePr>
            <a:graphicFrameLocks noGrp="1"/>
          </p:cNvGraphicFramePr>
          <p:nvPr/>
        </p:nvGraphicFramePr>
        <p:xfrm>
          <a:off x="8153400" y="5905500"/>
          <a:ext cx="838200" cy="6400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B</a:t>
                      </a:r>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3733800" y="5905500"/>
          <a:ext cx="876300" cy="640080"/>
        </p:xfrm>
        <a:graphic>
          <a:graphicData uri="http://schemas.openxmlformats.org/drawingml/2006/table">
            <a:tbl>
              <a:tblPr firstRow="1" bandRow="1">
                <a:tableStyleId>{5C22544A-7EE6-4342-B048-85BDC9FD1C3A}</a:tableStyleId>
              </a:tblPr>
              <a:tblGrid>
                <a:gridCol w="8763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A</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236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667000" y="1447800"/>
            <a:ext cx="7790688" cy="3124200"/>
          </a:xfrm>
        </p:spPr>
        <p:txBody>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 </a:t>
            </a:r>
          </a:p>
          <a:p>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a:t>
            </a: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đại</a:t>
            </a:r>
            <a:endParaRPr lang="en-US" dirty="0">
              <a:latin typeface="Times New Roman" pitchFamily="18" charset="0"/>
              <a:cs typeface="Times New Roman" pitchFamily="18" charset="0"/>
            </a:endParaRP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B: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17533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a:off x="1524000" y="581118"/>
            <a:ext cx="3206421" cy="5705382"/>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pic>
        <p:nvPicPr>
          <p:cNvPr id="126" name="Picture 125"/>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flipH="1" flipV="1">
            <a:off x="7622697" y="581117"/>
            <a:ext cx="3045303" cy="5705382"/>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sp>
        <p:nvSpPr>
          <p:cNvPr id="5" name="Oval 4"/>
          <p:cNvSpPr/>
          <p:nvPr/>
        </p:nvSpPr>
        <p:spPr>
          <a:xfrm>
            <a:off x="4687491" y="2002631"/>
            <a:ext cx="2852738" cy="2852738"/>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nvGrpSpPr>
          <p:cNvPr id="9" name="Group 8"/>
          <p:cNvGrpSpPr/>
          <p:nvPr/>
        </p:nvGrpSpPr>
        <p:grpSpPr>
          <a:xfrm>
            <a:off x="3773382" y="1082428"/>
            <a:ext cx="4680917" cy="4748187"/>
            <a:chOff x="2975388" y="308389"/>
            <a:chExt cx="6241222" cy="6330916"/>
          </a:xfrm>
          <a:solidFill>
            <a:srgbClr val="8BE1FF"/>
          </a:solidFill>
        </p:grpSpPr>
        <p:grpSp>
          <p:nvGrpSpPr>
            <p:cNvPr id="7" name="Group 6"/>
            <p:cNvGrpSpPr/>
            <p:nvPr/>
          </p:nvGrpSpPr>
          <p:grpSpPr>
            <a:xfrm>
              <a:off x="5759313" y="308389"/>
              <a:ext cx="673371" cy="6241222"/>
              <a:chOff x="5759313" y="308389"/>
              <a:chExt cx="673371" cy="6241222"/>
            </a:xfrm>
            <a:grpFill/>
          </p:grpSpPr>
          <p:sp>
            <p:nvSpPr>
              <p:cNvPr id="6" name="Teardrop 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30" name="Teardrop 2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32" name="Group 31"/>
            <p:cNvGrpSpPr/>
            <p:nvPr/>
          </p:nvGrpSpPr>
          <p:grpSpPr>
            <a:xfrm rot="900000">
              <a:off x="5759313" y="316543"/>
              <a:ext cx="673371" cy="6241222"/>
              <a:chOff x="5759313" y="308389"/>
              <a:chExt cx="673371" cy="6241222"/>
            </a:xfrm>
            <a:grpFill/>
          </p:grpSpPr>
          <p:sp>
            <p:nvSpPr>
              <p:cNvPr id="33" name="Teardrop 32"/>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35" name="Teardrop 3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38" name="Group 37"/>
            <p:cNvGrpSpPr/>
            <p:nvPr/>
          </p:nvGrpSpPr>
          <p:grpSpPr>
            <a:xfrm rot="1800000">
              <a:off x="5759313" y="324697"/>
              <a:ext cx="673371" cy="6241222"/>
              <a:chOff x="5759313" y="308389"/>
              <a:chExt cx="673371" cy="6241222"/>
            </a:xfrm>
            <a:grpFill/>
          </p:grpSpPr>
          <p:sp>
            <p:nvSpPr>
              <p:cNvPr id="39" name="Teardrop 3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41" name="Teardrop 40"/>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2" name="Group 41"/>
            <p:cNvGrpSpPr/>
            <p:nvPr/>
          </p:nvGrpSpPr>
          <p:grpSpPr>
            <a:xfrm rot="2700000">
              <a:off x="5759313" y="332851"/>
              <a:ext cx="673371" cy="6241222"/>
              <a:chOff x="5759313" y="308389"/>
              <a:chExt cx="673371" cy="6241222"/>
            </a:xfrm>
            <a:grpFill/>
          </p:grpSpPr>
          <p:sp>
            <p:nvSpPr>
              <p:cNvPr id="44" name="Teardrop 43"/>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45" name="Teardrop 4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6" name="Group 45"/>
            <p:cNvGrpSpPr/>
            <p:nvPr/>
          </p:nvGrpSpPr>
          <p:grpSpPr>
            <a:xfrm rot="3600000">
              <a:off x="5759313" y="341005"/>
              <a:ext cx="673371" cy="6241222"/>
              <a:chOff x="5759313" y="308389"/>
              <a:chExt cx="673371" cy="6241222"/>
            </a:xfrm>
            <a:grpFill/>
          </p:grpSpPr>
          <p:sp>
            <p:nvSpPr>
              <p:cNvPr id="47" name="Teardrop 46"/>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48" name="Teardrop 47"/>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50" name="Group 49"/>
            <p:cNvGrpSpPr/>
            <p:nvPr/>
          </p:nvGrpSpPr>
          <p:grpSpPr>
            <a:xfrm rot="4500000">
              <a:off x="5759313" y="349159"/>
              <a:ext cx="673371" cy="6241222"/>
              <a:chOff x="5759313" y="308389"/>
              <a:chExt cx="673371" cy="6241222"/>
            </a:xfrm>
            <a:grpFill/>
          </p:grpSpPr>
          <p:sp>
            <p:nvSpPr>
              <p:cNvPr id="51" name="Teardrop 5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54" name="Teardrop 53"/>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55" name="Group 54"/>
            <p:cNvGrpSpPr/>
            <p:nvPr/>
          </p:nvGrpSpPr>
          <p:grpSpPr>
            <a:xfrm rot="5400000">
              <a:off x="5759313" y="357313"/>
              <a:ext cx="673371" cy="6241222"/>
              <a:chOff x="5759313" y="308389"/>
              <a:chExt cx="673371" cy="6241222"/>
            </a:xfrm>
            <a:grpFill/>
          </p:grpSpPr>
          <p:sp>
            <p:nvSpPr>
              <p:cNvPr id="56" name="Teardrop 5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57" name="Teardrop 56"/>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58" name="Group 57"/>
            <p:cNvGrpSpPr/>
            <p:nvPr/>
          </p:nvGrpSpPr>
          <p:grpSpPr>
            <a:xfrm rot="6300000">
              <a:off x="5759313" y="365467"/>
              <a:ext cx="673371" cy="6241222"/>
              <a:chOff x="5759313" y="308389"/>
              <a:chExt cx="673371" cy="6241222"/>
            </a:xfrm>
            <a:grpFill/>
          </p:grpSpPr>
          <p:sp>
            <p:nvSpPr>
              <p:cNvPr id="59" name="Teardrop 5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60" name="Teardrop 5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61" name="Group 60"/>
            <p:cNvGrpSpPr/>
            <p:nvPr/>
          </p:nvGrpSpPr>
          <p:grpSpPr>
            <a:xfrm rot="7200000">
              <a:off x="5759313" y="373621"/>
              <a:ext cx="673371" cy="6241222"/>
              <a:chOff x="5759313" y="308389"/>
              <a:chExt cx="673371" cy="6241222"/>
            </a:xfrm>
            <a:grpFill/>
          </p:grpSpPr>
          <p:sp>
            <p:nvSpPr>
              <p:cNvPr id="62" name="Teardrop 61"/>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63" name="Teardrop 62"/>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64" name="Group 63"/>
            <p:cNvGrpSpPr/>
            <p:nvPr/>
          </p:nvGrpSpPr>
          <p:grpSpPr>
            <a:xfrm rot="8100000">
              <a:off x="5759313" y="381775"/>
              <a:ext cx="673371" cy="6241222"/>
              <a:chOff x="5759313" y="308389"/>
              <a:chExt cx="673371" cy="6241222"/>
            </a:xfrm>
            <a:grpFill/>
          </p:grpSpPr>
          <p:sp>
            <p:nvSpPr>
              <p:cNvPr id="65" name="Teardrop 64"/>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66" name="Teardrop 65"/>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67" name="Group 66"/>
            <p:cNvGrpSpPr/>
            <p:nvPr/>
          </p:nvGrpSpPr>
          <p:grpSpPr>
            <a:xfrm rot="9000000">
              <a:off x="5759313" y="389929"/>
              <a:ext cx="673371" cy="6241222"/>
              <a:chOff x="5759313" y="308389"/>
              <a:chExt cx="673371" cy="6241222"/>
            </a:xfrm>
            <a:grpFill/>
          </p:grpSpPr>
          <p:sp>
            <p:nvSpPr>
              <p:cNvPr id="68" name="Teardrop 67"/>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69" name="Teardrop 68"/>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70" name="Group 69"/>
            <p:cNvGrpSpPr/>
            <p:nvPr/>
          </p:nvGrpSpPr>
          <p:grpSpPr>
            <a:xfrm rot="9900000">
              <a:off x="5759313" y="398083"/>
              <a:ext cx="673371" cy="6241222"/>
              <a:chOff x="5759313" y="308389"/>
              <a:chExt cx="673371" cy="6241222"/>
            </a:xfrm>
            <a:grpFill/>
          </p:grpSpPr>
          <p:sp>
            <p:nvSpPr>
              <p:cNvPr id="71" name="Teardrop 7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72" name="Teardrop 71"/>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sp>
        <p:nvSpPr>
          <p:cNvPr id="73" name="Oval 72"/>
          <p:cNvSpPr/>
          <p:nvPr/>
        </p:nvSpPr>
        <p:spPr>
          <a:xfrm>
            <a:off x="4951810" y="2260997"/>
            <a:ext cx="2324100" cy="2324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74" name="Oval 73"/>
          <p:cNvSpPr/>
          <p:nvPr/>
        </p:nvSpPr>
        <p:spPr>
          <a:xfrm>
            <a:off x="6065046" y="3053956"/>
            <a:ext cx="97631" cy="97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nvGrpSpPr>
          <p:cNvPr id="15" name="Group 14"/>
          <p:cNvGrpSpPr>
            <a:grpSpLocks/>
          </p:cNvGrpSpPr>
          <p:nvPr/>
        </p:nvGrpSpPr>
        <p:grpSpPr bwMode="auto">
          <a:xfrm>
            <a:off x="4758930" y="2074069"/>
            <a:ext cx="2709863" cy="2697956"/>
            <a:chOff x="4303696" y="1644666"/>
            <a:chExt cx="3613934" cy="3597649"/>
          </a:xfrm>
        </p:grpSpPr>
        <p:grpSp>
          <p:nvGrpSpPr>
            <p:cNvPr id="4109" name="Group 12"/>
            <p:cNvGrpSpPr>
              <a:grpSpLocks/>
            </p:cNvGrpSpPr>
            <p:nvPr/>
          </p:nvGrpSpPr>
          <p:grpSpPr bwMode="auto">
            <a:xfrm>
              <a:off x="6030767" y="1644666"/>
              <a:ext cx="130462" cy="3597639"/>
              <a:chOff x="6030767" y="1644666"/>
              <a:chExt cx="130462" cy="3597639"/>
            </a:xfrm>
          </p:grpSpPr>
          <p:sp>
            <p:nvSpPr>
              <p:cNvPr id="11" name="Oval 10"/>
              <p:cNvSpPr/>
              <p:nvPr/>
            </p:nvSpPr>
            <p:spPr>
              <a:xfrm>
                <a:off x="6031271" y="164466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75" name="Oval 74"/>
              <p:cNvSpPr/>
              <p:nvPr/>
            </p:nvSpPr>
            <p:spPr>
              <a:xfrm>
                <a:off x="6031271" y="511212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0" name="Group 84"/>
            <p:cNvGrpSpPr>
              <a:grpSpLocks/>
            </p:cNvGrpSpPr>
            <p:nvPr/>
          </p:nvGrpSpPr>
          <p:grpSpPr bwMode="auto">
            <a:xfrm rot="900000">
              <a:off x="6030767" y="1644666"/>
              <a:ext cx="130462" cy="3597639"/>
              <a:chOff x="6030767" y="1644666"/>
              <a:chExt cx="130462" cy="3597639"/>
            </a:xfrm>
          </p:grpSpPr>
          <p:sp>
            <p:nvSpPr>
              <p:cNvPr id="86" name="Oval 85"/>
              <p:cNvSpPr/>
              <p:nvPr/>
            </p:nvSpPr>
            <p:spPr>
              <a:xfrm>
                <a:off x="6030234" y="1644713"/>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87" name="Oval 86"/>
              <p:cNvSpPr/>
              <p:nvPr/>
            </p:nvSpPr>
            <p:spPr>
              <a:xfrm>
                <a:off x="6017027" y="5092169"/>
                <a:ext cx="125439"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1" name="Group 87"/>
            <p:cNvGrpSpPr>
              <a:grpSpLocks/>
            </p:cNvGrpSpPr>
            <p:nvPr/>
          </p:nvGrpSpPr>
          <p:grpSpPr bwMode="auto">
            <a:xfrm rot="1800000">
              <a:off x="6034026" y="1644667"/>
              <a:ext cx="130462" cy="3597639"/>
              <a:chOff x="6030767" y="1644666"/>
              <a:chExt cx="130462" cy="3597639"/>
            </a:xfrm>
          </p:grpSpPr>
          <p:sp>
            <p:nvSpPr>
              <p:cNvPr id="89" name="Oval 88"/>
              <p:cNvSpPr/>
              <p:nvPr/>
            </p:nvSpPr>
            <p:spPr>
              <a:xfrm>
                <a:off x="6030912" y="164410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90" name="Oval 89"/>
              <p:cNvSpPr/>
              <p:nvPr/>
            </p:nvSpPr>
            <p:spPr>
              <a:xfrm>
                <a:off x="6029007" y="510826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2" name="Group 90"/>
            <p:cNvGrpSpPr>
              <a:grpSpLocks/>
            </p:cNvGrpSpPr>
            <p:nvPr/>
          </p:nvGrpSpPr>
          <p:grpSpPr bwMode="auto">
            <a:xfrm rot="2700000">
              <a:off x="6037285" y="1644668"/>
              <a:ext cx="130462" cy="3597639"/>
              <a:chOff x="6030767" y="1644666"/>
              <a:chExt cx="130462" cy="3597639"/>
            </a:xfrm>
          </p:grpSpPr>
          <p:sp>
            <p:nvSpPr>
              <p:cNvPr id="92" name="Oval 91"/>
              <p:cNvSpPr/>
              <p:nvPr/>
            </p:nvSpPr>
            <p:spPr>
              <a:xfrm>
                <a:off x="6028807" y="1642428"/>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93" name="Oval 92"/>
              <p:cNvSpPr/>
              <p:nvPr/>
            </p:nvSpPr>
            <p:spPr>
              <a:xfrm>
                <a:off x="6028807" y="511405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3" name="Group 93"/>
            <p:cNvGrpSpPr>
              <a:grpSpLocks/>
            </p:cNvGrpSpPr>
            <p:nvPr/>
          </p:nvGrpSpPr>
          <p:grpSpPr bwMode="auto">
            <a:xfrm rot="3600000">
              <a:off x="6040544" y="1644669"/>
              <a:ext cx="130462" cy="3597639"/>
              <a:chOff x="6030767" y="1644666"/>
              <a:chExt cx="130462" cy="3597639"/>
            </a:xfrm>
          </p:grpSpPr>
          <p:sp>
            <p:nvSpPr>
              <p:cNvPr id="95" name="Oval 94"/>
              <p:cNvSpPr/>
              <p:nvPr/>
            </p:nvSpPr>
            <p:spPr>
              <a:xfrm>
                <a:off x="6029037" y="164452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96" name="Oval 95"/>
              <p:cNvSpPr/>
              <p:nvPr/>
            </p:nvSpPr>
            <p:spPr>
              <a:xfrm>
                <a:off x="6030729" y="5112616"/>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4" name="Group 96"/>
            <p:cNvGrpSpPr>
              <a:grpSpLocks/>
            </p:cNvGrpSpPr>
            <p:nvPr/>
          </p:nvGrpSpPr>
          <p:grpSpPr bwMode="auto">
            <a:xfrm rot="4500000">
              <a:off x="6043803" y="1644670"/>
              <a:ext cx="130462" cy="3597639"/>
              <a:chOff x="6030767" y="1644666"/>
              <a:chExt cx="130462" cy="3597639"/>
            </a:xfrm>
          </p:grpSpPr>
          <p:sp>
            <p:nvSpPr>
              <p:cNvPr id="98" name="Oval 97"/>
              <p:cNvSpPr/>
              <p:nvPr/>
            </p:nvSpPr>
            <p:spPr>
              <a:xfrm>
                <a:off x="6013072" y="1647299"/>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99" name="Oval 98"/>
              <p:cNvSpPr/>
              <p:nvPr/>
            </p:nvSpPr>
            <p:spPr>
              <a:xfrm>
                <a:off x="6012087" y="5122943"/>
                <a:ext cx="122250"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5" name="Group 99"/>
            <p:cNvGrpSpPr>
              <a:grpSpLocks/>
            </p:cNvGrpSpPr>
            <p:nvPr/>
          </p:nvGrpSpPr>
          <p:grpSpPr bwMode="auto">
            <a:xfrm rot="5400000">
              <a:off x="6047062" y="1644671"/>
              <a:ext cx="130462" cy="3597639"/>
              <a:chOff x="6030767" y="1644666"/>
              <a:chExt cx="130462" cy="3597639"/>
            </a:xfrm>
          </p:grpSpPr>
          <p:sp>
            <p:nvSpPr>
              <p:cNvPr id="101" name="Oval 100"/>
              <p:cNvSpPr/>
              <p:nvPr/>
            </p:nvSpPr>
            <p:spPr>
              <a:xfrm>
                <a:off x="6030904" y="1644499"/>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2" name="Oval 101"/>
              <p:cNvSpPr/>
              <p:nvPr/>
            </p:nvSpPr>
            <p:spPr>
              <a:xfrm>
                <a:off x="6030904" y="5112351"/>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6" name="Group 102"/>
            <p:cNvGrpSpPr>
              <a:grpSpLocks/>
            </p:cNvGrpSpPr>
            <p:nvPr/>
          </p:nvGrpSpPr>
          <p:grpSpPr bwMode="auto">
            <a:xfrm rot="6300000">
              <a:off x="6050321" y="1644672"/>
              <a:ext cx="130462" cy="3597639"/>
              <a:chOff x="6030767" y="1644666"/>
              <a:chExt cx="130462" cy="3597639"/>
            </a:xfrm>
          </p:grpSpPr>
          <p:sp>
            <p:nvSpPr>
              <p:cNvPr id="104" name="Oval 103"/>
              <p:cNvSpPr/>
              <p:nvPr/>
            </p:nvSpPr>
            <p:spPr>
              <a:xfrm>
                <a:off x="6025639" y="1665594"/>
                <a:ext cx="128602"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5" name="Oval 104"/>
              <p:cNvSpPr/>
              <p:nvPr/>
            </p:nvSpPr>
            <p:spPr>
              <a:xfrm>
                <a:off x="6029677" y="5164738"/>
                <a:ext cx="125426" cy="131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7" name="Group 105"/>
            <p:cNvGrpSpPr>
              <a:grpSpLocks/>
            </p:cNvGrpSpPr>
            <p:nvPr/>
          </p:nvGrpSpPr>
          <p:grpSpPr bwMode="auto">
            <a:xfrm rot="7200000">
              <a:off x="6053580" y="1644673"/>
              <a:ext cx="130462" cy="3597639"/>
              <a:chOff x="6030767" y="1644666"/>
              <a:chExt cx="130462" cy="3597639"/>
            </a:xfrm>
          </p:grpSpPr>
          <p:sp>
            <p:nvSpPr>
              <p:cNvPr id="107" name="Oval 106"/>
              <p:cNvSpPr/>
              <p:nvPr/>
            </p:nvSpPr>
            <p:spPr>
              <a:xfrm>
                <a:off x="6030881" y="1667079"/>
                <a:ext cx="127014"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8" name="Oval 107"/>
              <p:cNvSpPr/>
              <p:nvPr/>
            </p:nvSpPr>
            <p:spPr>
              <a:xfrm>
                <a:off x="6031289" y="5166173"/>
                <a:ext cx="130189" cy="131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8" name="Group 108"/>
            <p:cNvGrpSpPr>
              <a:grpSpLocks/>
            </p:cNvGrpSpPr>
            <p:nvPr/>
          </p:nvGrpSpPr>
          <p:grpSpPr bwMode="auto">
            <a:xfrm rot="8100000">
              <a:off x="6056839" y="1644674"/>
              <a:ext cx="130462" cy="3597639"/>
              <a:chOff x="6030767" y="1644666"/>
              <a:chExt cx="130462" cy="3597639"/>
            </a:xfrm>
          </p:grpSpPr>
          <p:sp>
            <p:nvSpPr>
              <p:cNvPr id="110" name="Oval 109"/>
              <p:cNvSpPr/>
              <p:nvPr/>
            </p:nvSpPr>
            <p:spPr>
              <a:xfrm>
                <a:off x="6031101" y="164523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11" name="Oval 110"/>
              <p:cNvSpPr/>
              <p:nvPr/>
            </p:nvSpPr>
            <p:spPr>
              <a:xfrm>
                <a:off x="6031102" y="5114215"/>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19" name="Group 111"/>
            <p:cNvGrpSpPr>
              <a:grpSpLocks/>
            </p:cNvGrpSpPr>
            <p:nvPr/>
          </p:nvGrpSpPr>
          <p:grpSpPr bwMode="auto">
            <a:xfrm rot="9000000">
              <a:off x="6060098" y="1644675"/>
              <a:ext cx="130462" cy="3597639"/>
              <a:chOff x="6030767" y="1644666"/>
              <a:chExt cx="130462" cy="3597639"/>
            </a:xfrm>
          </p:grpSpPr>
          <p:sp>
            <p:nvSpPr>
              <p:cNvPr id="113" name="Oval 112"/>
              <p:cNvSpPr/>
              <p:nvPr/>
            </p:nvSpPr>
            <p:spPr>
              <a:xfrm>
                <a:off x="6047109" y="1673640"/>
                <a:ext cx="123852"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14" name="Oval 113"/>
              <p:cNvSpPr/>
              <p:nvPr/>
            </p:nvSpPr>
            <p:spPr>
              <a:xfrm>
                <a:off x="6032938" y="511568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nvGrpSpPr>
            <p:cNvPr id="4120" name="Group 114"/>
            <p:cNvGrpSpPr>
              <a:grpSpLocks/>
            </p:cNvGrpSpPr>
            <p:nvPr/>
          </p:nvGrpSpPr>
          <p:grpSpPr bwMode="auto">
            <a:xfrm rot="9900000">
              <a:off x="6063357" y="1644676"/>
              <a:ext cx="130462" cy="3597639"/>
              <a:chOff x="6030767" y="1644666"/>
              <a:chExt cx="130462" cy="3597639"/>
            </a:xfrm>
          </p:grpSpPr>
          <p:sp>
            <p:nvSpPr>
              <p:cNvPr id="116" name="Oval 115"/>
              <p:cNvSpPr/>
              <p:nvPr/>
            </p:nvSpPr>
            <p:spPr>
              <a:xfrm>
                <a:off x="6060517" y="1668482"/>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17" name="Oval 116"/>
              <p:cNvSpPr/>
              <p:nvPr/>
            </p:nvSpPr>
            <p:spPr>
              <a:xfrm>
                <a:off x="6055399" y="5134833"/>
                <a:ext cx="125439"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grpSp>
      </p:grpSp>
      <p:sp>
        <p:nvSpPr>
          <p:cNvPr id="118" name="TextBox 117"/>
          <p:cNvSpPr txBox="1"/>
          <p:nvPr/>
        </p:nvSpPr>
        <p:spPr>
          <a:xfrm>
            <a:off x="4189358" y="3052094"/>
            <a:ext cx="3732692" cy="646331"/>
          </a:xfrm>
          <a:prstGeom prst="rect">
            <a:avLst/>
          </a:prstGeom>
          <a:noFill/>
        </p:spPr>
        <p:txBody>
          <a:bodyPr wrap="square">
            <a:spAutoFit/>
          </a:bodyPr>
          <a:lstStyle/>
          <a:p>
            <a:pPr algn="ctr" defTabSz="685800">
              <a:defRPr/>
            </a:pPr>
            <a:r>
              <a:rPr lang="en-US" sz="3600" dirty="0" err="1">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Tiết</a:t>
            </a:r>
            <a:r>
              <a:rPr lang="en-US" sz="3600" dirty="0">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 11 - </a:t>
            </a:r>
            <a:r>
              <a:rPr lang="en-US" sz="3600" dirty="0" err="1">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Bài</a:t>
            </a:r>
            <a:r>
              <a:rPr lang="en-US" sz="3600" dirty="0">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 2:</a:t>
            </a:r>
          </a:p>
        </p:txBody>
      </p:sp>
      <p:sp>
        <p:nvSpPr>
          <p:cNvPr id="119" name="TextBox 118"/>
          <p:cNvSpPr txBox="1"/>
          <p:nvPr/>
        </p:nvSpPr>
        <p:spPr>
          <a:xfrm>
            <a:off x="1482328" y="3893667"/>
            <a:ext cx="9144000" cy="1200329"/>
          </a:xfrm>
          <a:prstGeom prst="rect">
            <a:avLst/>
          </a:prstGeom>
          <a:noFill/>
        </p:spPr>
        <p:txBody>
          <a:bodyPr wrap="square">
            <a:spAutoFit/>
          </a:bodyPr>
          <a:lstStyle/>
          <a:p>
            <a:pPr algn="ctr" defTabSz="685800">
              <a:defRPr/>
            </a:pPr>
            <a:r>
              <a:rPr lang="en-US" sz="3600" b="1" dirty="0">
                <a:solidFill>
                  <a:srgbClr val="FF0000"/>
                </a:solidFill>
                <a:effectLst>
                  <a:glow rad="190500">
                    <a:prstClr val="black">
                      <a:alpha val="83000"/>
                    </a:prstClr>
                  </a:glow>
                </a:effectLst>
                <a:latin typeface="UTM Davida" panose="02040603050506020204" pitchFamily="18" charset="0"/>
                <a:cs typeface="Arial" panose="020B0604020202020204" pitchFamily="34" charset="0"/>
              </a:rPr>
              <a:t>THỜI TRANG VỚI HÌNH VẼ THỜI TIỀN SỬ</a:t>
            </a:r>
          </a:p>
          <a:p>
            <a:pPr algn="ctr" defTabSz="685800">
              <a:defRPr/>
            </a:pPr>
            <a:r>
              <a:rPr lang="en-US" sz="3600" b="1" dirty="0">
                <a:solidFill>
                  <a:srgbClr val="FF0000"/>
                </a:solidFill>
                <a:effectLst>
                  <a:glow rad="190500">
                    <a:prstClr val="black">
                      <a:alpha val="83000"/>
                    </a:prstClr>
                  </a:glow>
                </a:effectLst>
                <a:latin typeface="UTM Davida" panose="02040603050506020204" pitchFamily="18" charset="0"/>
                <a:cs typeface="Arial" panose="020B0604020202020204" pitchFamily="34" charset="0"/>
              </a:rPr>
              <a:t>(TiếT 1)</a:t>
            </a:r>
            <a:endParaRPr lang="en-US" sz="3600" b="1" dirty="0">
              <a:solidFill>
                <a:srgbClr val="002060"/>
              </a:solidFill>
              <a:latin typeface="Arial" panose="020B0604020202020204" pitchFamily="34" charset="0"/>
              <a:cs typeface="Arial" panose="020B0604020202020204" pitchFamily="34" charset="0"/>
            </a:endParaRPr>
          </a:p>
        </p:txBody>
      </p:sp>
      <p:sp>
        <p:nvSpPr>
          <p:cNvPr id="120" name="TextBox 119"/>
          <p:cNvSpPr txBox="1"/>
          <p:nvPr/>
        </p:nvSpPr>
        <p:spPr>
          <a:xfrm>
            <a:off x="4848887" y="581118"/>
            <a:ext cx="2382970" cy="415498"/>
          </a:xfrm>
          <a:prstGeom prst="rect">
            <a:avLst/>
          </a:prstGeom>
          <a:noFill/>
        </p:spPr>
        <p:txBody>
          <a:bodyPr>
            <a:spAutoFit/>
          </a:bodyPr>
          <a:lstStyle/>
          <a:p>
            <a:pPr algn="ctr" defTabSz="685800">
              <a:defRPr/>
            </a:pPr>
            <a:r>
              <a:rPr lang="en-US" sz="2100" u="sng" dirty="0">
                <a:solidFill>
                  <a:srgbClr val="FF0000"/>
                </a:solidFill>
                <a:effectLst>
                  <a:glow rad="190500">
                    <a:prstClr val="black">
                      <a:alpha val="83000"/>
                    </a:prstClr>
                  </a:glow>
                </a:effectLst>
                <a:latin typeface="UTM Alberta Heavy" panose="02040603050506020204" pitchFamily="18" charset="0"/>
                <a:cs typeface="Arial" panose="020B0604020202020204" pitchFamily="34" charset="0"/>
              </a:rPr>
              <a:t>MĨ THUẬT LỚP 6</a:t>
            </a:r>
          </a:p>
        </p:txBody>
      </p:sp>
      <p:sp>
        <p:nvSpPr>
          <p:cNvPr id="88" name="TextBox 87"/>
          <p:cNvSpPr txBox="1"/>
          <p:nvPr/>
        </p:nvSpPr>
        <p:spPr>
          <a:xfrm>
            <a:off x="1531143" y="1266739"/>
            <a:ext cx="9144000" cy="1323439"/>
          </a:xfrm>
          <a:prstGeom prst="rect">
            <a:avLst/>
          </a:prstGeom>
          <a:noFill/>
        </p:spPr>
        <p:txBody>
          <a:bodyPr wrap="square">
            <a:spAutoFit/>
          </a:bodyPr>
          <a:lstStyle/>
          <a:p>
            <a:pPr algn="ctr" defTabSz="685800">
              <a:defRPr/>
            </a:pPr>
            <a:r>
              <a:rPr lang="en-US" sz="4000" b="1" dirty="0">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Chủ đề : Nghệ thuật tiền sử </a:t>
            </a:r>
          </a:p>
          <a:p>
            <a:pPr algn="ctr" defTabSz="685800">
              <a:defRPr/>
            </a:pPr>
            <a:r>
              <a:rPr lang="en-US" sz="4000" b="1" dirty="0">
                <a:solidFill>
                  <a:srgbClr val="FFFF00"/>
                </a:solidFill>
                <a:effectLst>
                  <a:glow rad="190500">
                    <a:prstClr val="black">
                      <a:alpha val="83000"/>
                    </a:prstClr>
                  </a:glow>
                </a:effectLst>
                <a:latin typeface="UTM Alberta Heavy" panose="02040603050506020204" pitchFamily="18" charset="0"/>
                <a:cs typeface="Arial" panose="020B0604020202020204" pitchFamily="34" charset="0"/>
              </a:rPr>
              <a:t>thế giới và Việt Nam</a:t>
            </a:r>
          </a:p>
        </p:txBody>
      </p:sp>
    </p:spTree>
    <p:extLst>
      <p:ext uri="{BB962C8B-B14F-4D97-AF65-F5344CB8AC3E}">
        <p14:creationId xmlns:p14="http://schemas.microsoft.com/office/powerpoint/2010/main" val="1196638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7000" fill="hold"/>
                                        <p:tgtEl>
                                          <p:spTgt spid="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15"/>
                                        </p:tgtEl>
                                        <p:attrNameLst>
                                          <p:attrName>r</p:attrName>
                                        </p:attrNameLst>
                                      </p:cBhvr>
                                    </p:animRot>
                                  </p:childTnLst>
                                </p:cTn>
                              </p:par>
                              <p:par>
                                <p:cTn id="9" presetID="2" presetClass="entr" presetSubtype="8" fill="hold" nodeType="withEffect">
                                  <p:stCondLst>
                                    <p:cond delay="6000"/>
                                  </p:stCondLst>
                                  <p:childTnLst>
                                    <p:set>
                                      <p:cBhvr>
                                        <p:cTn id="10" dur="1" fill="hold">
                                          <p:stCondLst>
                                            <p:cond delay="0"/>
                                          </p:stCondLst>
                                        </p:cTn>
                                        <p:tgtEl>
                                          <p:spTgt spid="125"/>
                                        </p:tgtEl>
                                        <p:attrNameLst>
                                          <p:attrName>style.visibility</p:attrName>
                                        </p:attrNameLst>
                                      </p:cBhvr>
                                      <p:to>
                                        <p:strVal val="visible"/>
                                      </p:to>
                                    </p:set>
                                    <p:anim calcmode="lin" valueType="num">
                                      <p:cBhvr additive="base">
                                        <p:cTn id="11" dur="1000" fill="hold"/>
                                        <p:tgtEl>
                                          <p:spTgt spid="125"/>
                                        </p:tgtEl>
                                        <p:attrNameLst>
                                          <p:attrName>ppt_x</p:attrName>
                                        </p:attrNameLst>
                                      </p:cBhvr>
                                      <p:tavLst>
                                        <p:tav tm="0">
                                          <p:val>
                                            <p:strVal val="0-#ppt_w/2"/>
                                          </p:val>
                                        </p:tav>
                                        <p:tav tm="100000">
                                          <p:val>
                                            <p:strVal val="#ppt_x"/>
                                          </p:val>
                                        </p:tav>
                                      </p:tavLst>
                                    </p:anim>
                                    <p:anim calcmode="lin" valueType="num">
                                      <p:cBhvr additive="base">
                                        <p:cTn id="12" dur="1000" fill="hold"/>
                                        <p:tgtEl>
                                          <p:spTgt spid="12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1000" fill="hold"/>
                                        <p:tgtEl>
                                          <p:spTgt spid="126"/>
                                        </p:tgtEl>
                                        <p:attrNameLst>
                                          <p:attrName>ppt_x</p:attrName>
                                        </p:attrNameLst>
                                      </p:cBhvr>
                                      <p:tavLst>
                                        <p:tav tm="0">
                                          <p:val>
                                            <p:strVal val="1+#ppt_w/2"/>
                                          </p:val>
                                        </p:tav>
                                        <p:tav tm="100000">
                                          <p:val>
                                            <p:strVal val="#ppt_x"/>
                                          </p:val>
                                        </p:tav>
                                      </p:tavLst>
                                    </p:anim>
                                    <p:anim calcmode="lin" valueType="num">
                                      <p:cBhvr additive="base">
                                        <p:cTn id="16" dur="1000" fill="hold"/>
                                        <p:tgtEl>
                                          <p:spTgt spid="126"/>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wipe(left)">
                                      <p:cBhvr>
                                        <p:cTn id="19" dur="1500"/>
                                        <p:tgtEl>
                                          <p:spTgt spid="120"/>
                                        </p:tgtEl>
                                      </p:cBhvr>
                                    </p:animEffect>
                                  </p:childTnLst>
                                </p:cTn>
                              </p:par>
                              <p:par>
                                <p:cTn id="20" presetID="22" presetClass="entr" presetSubtype="8" fill="hold" nodeType="withEffect">
                                  <p:stCondLst>
                                    <p:cond delay="3000"/>
                                  </p:stCondLst>
                                  <p:childTnLst>
                                    <p:set>
                                      <p:cBhvr>
                                        <p:cTn id="21" dur="1" fill="hold">
                                          <p:stCondLst>
                                            <p:cond delay="0"/>
                                          </p:stCondLst>
                                        </p:cTn>
                                        <p:tgtEl>
                                          <p:spTgt spid="118"/>
                                        </p:tgtEl>
                                        <p:attrNameLst>
                                          <p:attrName>style.visibility</p:attrName>
                                        </p:attrNameLst>
                                      </p:cBhvr>
                                      <p:to>
                                        <p:strVal val="visible"/>
                                      </p:to>
                                    </p:set>
                                    <p:animEffect transition="in" filter="wipe(left)">
                                      <p:cBhvr>
                                        <p:cTn id="22" dur="1500"/>
                                        <p:tgtEl>
                                          <p:spTgt spid="118"/>
                                        </p:tgtEl>
                                      </p:cBhvr>
                                    </p:animEffect>
                                  </p:childTnLst>
                                </p:cTn>
                              </p:par>
                              <p:par>
                                <p:cTn id="23" presetID="22" presetClass="entr" presetSubtype="8" fill="hold" nodeType="withEffect">
                                  <p:stCondLst>
                                    <p:cond delay="4500"/>
                                  </p:stCondLst>
                                  <p:childTnLst>
                                    <p:set>
                                      <p:cBhvr>
                                        <p:cTn id="24" dur="1" fill="hold">
                                          <p:stCondLst>
                                            <p:cond delay="0"/>
                                          </p:stCondLst>
                                        </p:cTn>
                                        <p:tgtEl>
                                          <p:spTgt spid="119"/>
                                        </p:tgtEl>
                                        <p:attrNameLst>
                                          <p:attrName>style.visibility</p:attrName>
                                        </p:attrNameLst>
                                      </p:cBhvr>
                                      <p:to>
                                        <p:strVal val="visible"/>
                                      </p:to>
                                    </p:set>
                                    <p:animEffect transition="in" filter="wipe(left)">
                                      <p:cBhvr>
                                        <p:cTn id="25" dur="1750"/>
                                        <p:tgtEl>
                                          <p:spTgt spid="119"/>
                                        </p:tgtEl>
                                      </p:cBhvr>
                                    </p:animEffect>
                                  </p:childTnLst>
                                </p:cTn>
                              </p:par>
                              <p:par>
                                <p:cTn id="26" presetID="22" presetClass="entr" presetSubtype="8" fill="hold" nodeType="withEffect">
                                  <p:stCondLst>
                                    <p:cond delay="300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1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401877"/>
            <a:ext cx="8534400" cy="1077218"/>
          </a:xfrm>
          <a:prstGeom prst="rect">
            <a:avLst/>
          </a:prstGeom>
          <a:noFill/>
        </p:spPr>
        <p:txBody>
          <a:bodyPr wrap="square" rtlCol="0">
            <a:spAutoFit/>
          </a:bodyPr>
          <a:lstStyle/>
          <a:p>
            <a:pPr algn="ctr"/>
            <a:r>
              <a:rPr lang="en-US" sz="3200" b="1" dirty="0" err="1">
                <a:solidFill>
                  <a:srgbClr val="475A8D">
                    <a:lumMod val="75000"/>
                  </a:srgbClr>
                </a:solidFill>
                <a:latin typeface="Times New Roman" pitchFamily="18" charset="0"/>
                <a:cs typeface="Times New Roman" pitchFamily="18" charset="0"/>
              </a:rPr>
              <a:t>CHUẨN</a:t>
            </a:r>
            <a:r>
              <a:rPr lang="en-US" sz="3200" b="1" dirty="0">
                <a:solidFill>
                  <a:srgbClr val="475A8D">
                    <a:lumMod val="75000"/>
                  </a:srgbClr>
                </a:solidFill>
                <a:latin typeface="Times New Roman" pitchFamily="18" charset="0"/>
                <a:cs typeface="Times New Roman" pitchFamily="18" charset="0"/>
              </a:rPr>
              <a:t> </a:t>
            </a:r>
            <a:r>
              <a:rPr lang="en-US" sz="3200" b="1" dirty="0" err="1">
                <a:solidFill>
                  <a:srgbClr val="475A8D">
                    <a:lumMod val="75000"/>
                  </a:srgbClr>
                </a:solidFill>
                <a:latin typeface="Times New Roman" pitchFamily="18" charset="0"/>
                <a:cs typeface="Times New Roman" pitchFamily="18" charset="0"/>
              </a:rPr>
              <a:t>BỊ</a:t>
            </a:r>
            <a:endParaRPr lang="en-US" sz="3200" b="1" dirty="0">
              <a:solidFill>
                <a:srgbClr val="475A8D">
                  <a:lumMod val="75000"/>
                </a:srgbClr>
              </a:solidFill>
              <a:latin typeface="Times New Roman" pitchFamily="18" charset="0"/>
              <a:cs typeface="Times New Roman" pitchFamily="18" charset="0"/>
            </a:endParaRPr>
          </a:p>
          <a:p>
            <a:pPr algn="ctr"/>
            <a:endParaRPr lang="en-US" sz="3200" b="1" dirty="0">
              <a:solidFill>
                <a:srgbClr val="475A8D">
                  <a:lumMod val="75000"/>
                </a:srgbClr>
              </a:solidFill>
              <a:latin typeface="Times New Roman" pitchFamily="18" charset="0"/>
              <a:cs typeface="Times New Roman" pitchFamily="18" charset="0"/>
            </a:endParaRPr>
          </a:p>
        </p:txBody>
      </p:sp>
      <p:pic>
        <p:nvPicPr>
          <p:cNvPr id="8195" name="Picture 3" descr="C:\Users\Administrator\Desktop\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361357"/>
            <a:ext cx="3685906" cy="23724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61357"/>
            <a:ext cx="3640898" cy="22924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498" y="3864089"/>
            <a:ext cx="7772400" cy="246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629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144" y="-76200"/>
            <a:ext cx="913485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09800" y="0"/>
            <a:ext cx="6858000" cy="762000"/>
          </a:xfrm>
        </p:spPr>
        <p:txBody>
          <a:bodyPr>
            <a:normAutofit fontScale="90000"/>
          </a:bodyPr>
          <a:lstStyle/>
          <a:p>
            <a:pPr algn="ctr"/>
            <a:r>
              <a:rPr lang="en-US" sz="3000" b="1" dirty="0">
                <a:solidFill>
                  <a:srgbClr val="FFFF00"/>
                </a:solidFill>
                <a:latin typeface="Times New Roman" pitchFamily="18" charset="0"/>
                <a:cs typeface="Times New Roman" pitchFamily="18" charset="0"/>
              </a:rPr>
              <a:t>1. </a:t>
            </a:r>
            <a:r>
              <a:rPr lang="en-US" sz="3000" b="1" dirty="0" err="1">
                <a:solidFill>
                  <a:srgbClr val="FFFF00"/>
                </a:solidFill>
                <a:latin typeface="Times New Roman" pitchFamily="18" charset="0"/>
                <a:cs typeface="Times New Roman" pitchFamily="18" charset="0"/>
              </a:rPr>
              <a:t>Khám</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phá</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cách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tạo</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hình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thời</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trang</a:t>
            </a:r>
            <a:br>
              <a:rPr lang="en-US" sz="3000" b="1" dirty="0">
                <a:solidFill>
                  <a:srgbClr val="FFFF00"/>
                </a:solidFill>
                <a:latin typeface="Times New Roman" pitchFamily="18" charset="0"/>
                <a:cs typeface="Times New Roman" pitchFamily="18" charset="0"/>
              </a:rPr>
            </a:b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hãy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quan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sát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sau</a:t>
            </a:r>
            <a:endParaRPr lang="en-US" sz="3000" b="1" dirty="0">
              <a:latin typeface="Times New Roman" pitchFamily="18" charset="0"/>
              <a:cs typeface="Times New Roman" pitchFamily="18" charset="0"/>
            </a:endParaRPr>
          </a:p>
        </p:txBody>
      </p:sp>
      <p:sp>
        <p:nvSpPr>
          <p:cNvPr id="3" name="Subtitle 2"/>
          <p:cNvSpPr>
            <a:spLocks noGrp="1"/>
          </p:cNvSpPr>
          <p:nvPr>
            <p:ph type="subTitle" idx="1"/>
          </p:nvPr>
        </p:nvSpPr>
        <p:spPr>
          <a:xfrm>
            <a:off x="1676400" y="4876800"/>
            <a:ext cx="8610600" cy="1676400"/>
          </a:xfrm>
        </p:spPr>
        <p:txBody>
          <a:bodyPr>
            <a:normAutofit lnSpcReduction="10000"/>
          </a:bodyPr>
          <a:lstStyle/>
          <a:p>
            <a:pPr algn="ctr"/>
            <a:r>
              <a:rPr lang="en-US" sz="2200" b="1" dirty="0" err="1">
                <a:latin typeface="Times New Roman" pitchFamily="18" charset="0"/>
                <a:cs typeface="Times New Roman" pitchFamily="18" charset="0"/>
              </a:rPr>
              <a:t>SUY</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NGHĨ</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TRẢ</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LỜI</a:t>
            </a:r>
            <a:endParaRPr lang="en-US" sz="2200" b="1" dirty="0">
              <a:latin typeface="Times New Roman" pitchFamily="18" charset="0"/>
              <a:cs typeface="Times New Roman" pitchFamily="18" charset="0"/>
            </a:endParaRPr>
          </a:p>
          <a:p>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liệu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a:t>
            </a:r>
          </a:p>
          <a:p>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thể</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nhắc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bước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tạo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áo</a:t>
            </a:r>
            <a:r>
              <a:rPr lang="en-US" sz="2200" b="1" dirty="0">
                <a:latin typeface="Times New Roman" pitchFamily="18" charset="0"/>
                <a:cs typeface="Times New Roman" pitchFamily="18" charset="0"/>
              </a:rPr>
              <a:t> </a:t>
            </a:r>
          </a:p>
          <a:p>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túi</a:t>
            </a:r>
            <a:r>
              <a:rPr lang="en-US" sz="2200" b="1" dirty="0">
                <a:latin typeface="Times New Roman" pitchFamily="18" charset="0"/>
                <a:cs typeface="Times New Roman" pitchFamily="18" charset="0"/>
              </a:rPr>
              <a:t> ở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a:t>
            </a:r>
          </a:p>
        </p:txBody>
      </p:sp>
      <p:sp>
        <p:nvSpPr>
          <p:cNvPr id="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 name="Object 4"/>
          <p:cNvGraphicFramePr>
            <a:graphicFrameLocks noChangeAspect="1"/>
          </p:cNvGraphicFramePr>
          <p:nvPr/>
        </p:nvGraphicFramePr>
        <p:xfrm>
          <a:off x="3505200" y="990600"/>
          <a:ext cx="5105400" cy="3733800"/>
        </p:xfrm>
        <a:graphic>
          <a:graphicData uri="http://schemas.openxmlformats.org/presentationml/2006/ole">
            <mc:AlternateContent xmlns:mc="http://schemas.openxmlformats.org/markup-compatibility/2006">
              <mc:Choice xmlns:v="urn:schemas-microsoft-com:vml" Requires="v">
                <p:oleObj spid="_x0000_s8196" name="Bitmap Image" r:id="rId4" imgW="4564440" imgH="3261240" progId="Paint.Picture">
                  <p:embed/>
                </p:oleObj>
              </mc:Choice>
              <mc:Fallback>
                <p:oleObj name="Bitmap Image" r:id="rId4" imgW="4564440" imgH="3261240" progId="Paint.Picture">
                  <p:embed/>
                  <p:pic>
                    <p:nvPicPr>
                      <p:cNvPr id="5" name="Object 4"/>
                      <p:cNvPicPr>
                        <a:picLocks noChangeAspect="1" noChangeArrowheads="1"/>
                      </p:cNvPicPr>
                      <p:nvPr/>
                    </p:nvPicPr>
                    <p:blipFill>
                      <a:blip r:embed="rId5"/>
                      <a:srcRect/>
                      <a:stretch>
                        <a:fillRect/>
                      </a:stretch>
                    </p:blipFill>
                    <p:spPr bwMode="auto">
                      <a:xfrm>
                        <a:off x="3505200" y="990600"/>
                        <a:ext cx="5105400" cy="3733800"/>
                      </a:xfrm>
                      <a:prstGeom prst="rect">
                        <a:avLst/>
                      </a:prstGeom>
                      <a:noFill/>
                    </p:spPr>
                  </p:pic>
                </p:oleObj>
              </mc:Fallback>
            </mc:AlternateContent>
          </a:graphicData>
        </a:graphic>
      </p:graphicFrame>
    </p:spTree>
    <p:extLst>
      <p:ext uri="{BB962C8B-B14F-4D97-AF65-F5344CB8AC3E}">
        <p14:creationId xmlns:p14="http://schemas.microsoft.com/office/powerpoint/2010/main" val="831527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ời trang với hình vẽ thời tiền sử lớp 6 đơn giản">
            <a:extLst>
              <a:ext uri="{FF2B5EF4-FFF2-40B4-BE49-F238E27FC236}">
                <a16:creationId xmlns:a16="http://schemas.microsoft.com/office/drawing/2014/main" id="{29A311C4-1A96-4D80-8600-1AB032D1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364" y="3124200"/>
            <a:ext cx="5715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ời trang với hình vẽ thời tiền sử lớp 6 đơn giản">
            <a:extLst>
              <a:ext uri="{FF2B5EF4-FFF2-40B4-BE49-F238E27FC236}">
                <a16:creationId xmlns:a16="http://schemas.microsoft.com/office/drawing/2014/main" id="{9572C00E-F8C4-46B6-92DE-696854592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49580"/>
            <a:ext cx="4572000" cy="267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17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TST] Trắc nghiệm Mĩ thuật 6 bài 2: Thời trang với hình vẽ ...">
            <a:extLst>
              <a:ext uri="{FF2B5EF4-FFF2-40B4-BE49-F238E27FC236}">
                <a16:creationId xmlns:a16="http://schemas.microsoft.com/office/drawing/2014/main" id="{3CEBD37C-5AC1-4973-A82E-F38F36A4E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33601"/>
            <a:ext cx="3067050" cy="41433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ả lời Trang trí sản phẩm thời trang bằng hình vẽ thời Tiền sử - SGK Mĩ  thuật 6 chân trời sáng tạo">
            <a:extLst>
              <a:ext uri="{FF2B5EF4-FFF2-40B4-BE49-F238E27FC236}">
                <a16:creationId xmlns:a16="http://schemas.microsoft.com/office/drawing/2014/main" id="{4A529A18-AA99-4A5F-BC32-C27992059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2333453"/>
            <a:ext cx="3571875"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5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7638288" cy="1143000"/>
          </a:xfrm>
        </p:spPr>
        <p:txBody>
          <a:bodyPr>
            <a:noAutofit/>
          </a:bodyPr>
          <a:lstStyle/>
          <a:p>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hãy</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hành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gấp</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cắt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mẫu</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áo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và</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túi</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sách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theo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nvGraphicFramePr>
        <p:xfrm>
          <a:off x="3200401" y="2209800"/>
          <a:ext cx="6202017" cy="3962400"/>
        </p:xfrm>
        <a:graphic>
          <a:graphicData uri="http://schemas.openxmlformats.org/presentationml/2006/ole">
            <mc:AlternateContent xmlns:mc="http://schemas.openxmlformats.org/markup-compatibility/2006">
              <mc:Choice xmlns:v="urn:schemas-microsoft-com:vml" Requires="v">
                <p:oleObj spid="_x0000_s9220" name="Bitmap Image" r:id="rId4" imgW="0" imgH="0" progId="Paint.Picture">
                  <p:embed/>
                </p:oleObj>
              </mc:Choice>
              <mc:Fallback>
                <p:oleObj name="Bitmap Image" r:id="rId4" imgW="0" imgH="0" progId="Paint.Picture">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1"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8762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hãy</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hành</a:t>
            </a:r>
            <a:br>
              <a:rPr lang="en-US" sz="3300" b="1" dirty="0">
                <a:latin typeface="Times New Roman" pitchFamily="18" charset="0"/>
                <a:cs typeface="Times New Roman" pitchFamily="18" charset="0"/>
              </a:rPr>
            </a:br>
            <a:r>
              <a:rPr lang="en-US" sz="3300" b="1" dirty="0" err="1">
                <a:latin typeface="Times New Roman" pitchFamily="18" charset="0"/>
                <a:cs typeface="Times New Roman" pitchFamily="18" charset="0"/>
              </a:rPr>
              <a:t>gấp</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cắt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mẫu</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áo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hoặc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túi</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sách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theo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nvGraphicFramePr>
        <p:xfrm>
          <a:off x="3200401" y="2209800"/>
          <a:ext cx="6202017" cy="3962400"/>
        </p:xfrm>
        <a:graphic>
          <a:graphicData uri="http://schemas.openxmlformats.org/presentationml/2006/ole">
            <mc:AlternateContent xmlns:mc="http://schemas.openxmlformats.org/markup-compatibility/2006">
              <mc:Choice xmlns:v="urn:schemas-microsoft-com:vml" Requires="v">
                <p:oleObj spid="_x0000_s10244" name="Bitmap Image" r:id="rId4" imgW="0" imgH="0" progId="Paint.Picture">
                  <p:embed/>
                </p:oleObj>
              </mc:Choice>
              <mc:Fallback>
                <p:oleObj name="Bitmap Image" r:id="rId4" imgW="0" imgH="0" progId="Paint.Picture">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1"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98761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Desktop\13553ac3b8c8d05b5e7eede35c6b2a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37904"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81200" y="685801"/>
            <a:ext cx="7467600" cy="4343399"/>
          </a:xfrm>
        </p:spPr>
        <p:txBody>
          <a:bodyPr/>
          <a:lstStyle/>
          <a:p>
            <a:pPr marL="0" indent="0" algn="ctr">
              <a:buNone/>
            </a:pPr>
            <a:r>
              <a:rPr lang="en-US" b="1" dirty="0" err="1">
                <a:solidFill>
                  <a:srgbClr val="FF0000"/>
                </a:solidFill>
                <a:latin typeface="Times New Roman" pitchFamily="18" charset="0"/>
                <a:cs typeface="Times New Roman" pitchFamily="18" charset="0"/>
              </a:rPr>
              <a:t>THẢO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LUẬN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NHÓM</a:t>
            </a:r>
            <a:r>
              <a:rPr lang="en-US" b="1" dirty="0">
                <a:solidFill>
                  <a:srgbClr val="FF0000"/>
                </a:solidFill>
                <a:latin typeface="Times New Roman" pitchFamily="18" charset="0"/>
                <a:cs typeface="Times New Roman" pitchFamily="18" charset="0"/>
              </a:rPr>
              <a:t> 4</a:t>
            </a:r>
          </a:p>
          <a:p>
            <a:pPr marL="0" indent="0">
              <a:buNone/>
            </a:pP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a:t>
            </a:r>
          </a:p>
          <a:p>
            <a:pPr marL="0" indent="0">
              <a:buNone/>
            </a:pPr>
            <a:endParaRPr lang="en-US" dirty="0"/>
          </a:p>
          <a:p>
            <a:endParaRPr lang="en-US" dirty="0"/>
          </a:p>
        </p:txBody>
      </p:sp>
    </p:spTree>
    <p:extLst>
      <p:ext uri="{BB962C8B-B14F-4D97-AF65-F5344CB8AC3E}">
        <p14:creationId xmlns:p14="http://schemas.microsoft.com/office/powerpoint/2010/main" val="102913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83" y="-73615"/>
            <a:ext cx="12187269" cy="6858767"/>
          </a:xfrm>
          <a:prstGeom prst="rect">
            <a:avLst/>
          </a:prstGeom>
          <a:solidFill>
            <a:schemeClr val="bg1"/>
          </a:solidFill>
        </p:spPr>
      </p:pic>
      <p:pic>
        <p:nvPicPr>
          <p:cNvPr id="1026" name="Picture 2" descr="CTST] Trắc nghiệm Mĩ thuật 6 bài 2: Thời trang với hình vẽ thời tiền sử |  Tech12h">
            <a:extLst>
              <a:ext uri="{FF2B5EF4-FFF2-40B4-BE49-F238E27FC236}">
                <a16:creationId xmlns:a16="http://schemas.microsoft.com/office/drawing/2014/main" id="{846ADA84-9606-4515-8456-59786F2D03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2204" y="1027165"/>
            <a:ext cx="3751726" cy="4603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ST] Trắc nghiệm Mĩ thuật 6 bài 2: Thời trang với hình vẽ thời tiền sử |  Tech12h">
            <a:extLst>
              <a:ext uri="{FF2B5EF4-FFF2-40B4-BE49-F238E27FC236}">
                <a16:creationId xmlns:a16="http://schemas.microsoft.com/office/drawing/2014/main" id="{FF307BC7-70F7-45BE-8429-E703584B4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502" y="1063875"/>
            <a:ext cx="3072985" cy="4583785"/>
          </a:xfrm>
          <a:prstGeom prst="rect">
            <a:avLst/>
          </a:prstGeom>
          <a:noFill/>
          <a:extLst>
            <a:ext uri="{909E8E84-426E-40DD-AFC4-6F175D3DCCD1}">
              <a14:hiddenFill xmlns:a14="http://schemas.microsoft.com/office/drawing/2010/main">
                <a:solidFill>
                  <a:srgbClr val="FFFFFF"/>
                </a:solidFill>
              </a14:hiddenFill>
            </a:ext>
          </a:extLst>
        </p:spPr>
      </p:pic>
      <p:pic>
        <p:nvPicPr>
          <p:cNvPr id="124" name="den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08402" y="662212"/>
            <a:ext cx="2651990" cy="2651990"/>
          </a:xfrm>
          <a:prstGeom prst="rect">
            <a:avLst/>
          </a:prstGeom>
        </p:spPr>
      </p:pic>
      <p:pic>
        <p:nvPicPr>
          <p:cNvPr id="125" name="den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71189" y="1039067"/>
            <a:ext cx="2639810" cy="2639810"/>
          </a:xfrm>
          <a:prstGeom prst="rect">
            <a:avLst/>
          </a:prstGeom>
        </p:spPr>
      </p:pic>
      <p:pic>
        <p:nvPicPr>
          <p:cNvPr id="126" name="den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79389" y="677594"/>
            <a:ext cx="2639810" cy="2645893"/>
          </a:xfrm>
          <a:prstGeom prst="rect">
            <a:avLst/>
          </a:prstGeom>
        </p:spPr>
      </p:pic>
      <p:pic>
        <p:nvPicPr>
          <p:cNvPr id="127" name="den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71476" y="2956582"/>
            <a:ext cx="2651990" cy="2651990"/>
          </a:xfrm>
          <a:prstGeom prst="rect">
            <a:avLst/>
          </a:prstGeom>
        </p:spPr>
      </p:pic>
      <p:pic>
        <p:nvPicPr>
          <p:cNvPr id="128" name="den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27297" y="3310064"/>
            <a:ext cx="2639810" cy="2639810"/>
          </a:xfrm>
          <a:prstGeom prst="rect">
            <a:avLst/>
          </a:prstGeom>
        </p:spPr>
      </p:pic>
      <p:pic>
        <p:nvPicPr>
          <p:cNvPr id="129" name="den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31275" y="2950071"/>
            <a:ext cx="2651990" cy="2651990"/>
          </a:xfrm>
          <a:prstGeom prst="rect">
            <a:avLst/>
          </a:prstGeom>
        </p:spPr>
      </p:pic>
      <p:pic>
        <p:nvPicPr>
          <p:cNvPr id="146" name="Picture 14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98980" y="-759928"/>
            <a:ext cx="1761897" cy="6059949"/>
          </a:xfrm>
          <a:prstGeom prst="rect">
            <a:avLst/>
          </a:prstGeom>
        </p:spPr>
      </p:pic>
      <p:pic>
        <p:nvPicPr>
          <p:cNvPr id="150" name="Picture 14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609299" y="666575"/>
            <a:ext cx="2651990" cy="2651990"/>
          </a:xfrm>
          <a:prstGeom prst="rect">
            <a:avLst/>
          </a:prstGeom>
        </p:spPr>
      </p:pic>
      <p:pic>
        <p:nvPicPr>
          <p:cNvPr id="140" name="mau2">
            <a:hlinkClick r:id="rId24" action="ppaction://hlinksldjump"/>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896935" y="1013997"/>
            <a:ext cx="2633741" cy="2639810"/>
          </a:xfrm>
          <a:prstGeom prst="rect">
            <a:avLst/>
          </a:prstGeom>
        </p:spPr>
      </p:pic>
      <p:pic>
        <p:nvPicPr>
          <p:cNvPr id="141" name="mau3">
            <a:hlinkClick r:id="rId26" action="ppaction://hlinksldjump"/>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179704" y="672870"/>
            <a:ext cx="2639810" cy="2639810"/>
          </a:xfrm>
          <a:prstGeom prst="rect">
            <a:avLst/>
          </a:prstGeom>
        </p:spPr>
      </p:pic>
      <p:pic>
        <p:nvPicPr>
          <p:cNvPr id="142" name="mau4">
            <a:hlinkClick r:id="rId28" action="ppaction://hlinksldjump"/>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257063" y="2958384"/>
            <a:ext cx="2651990" cy="2651990"/>
          </a:xfrm>
          <a:prstGeom prst="rect">
            <a:avLst/>
          </a:prstGeom>
        </p:spPr>
      </p:pic>
      <p:pic>
        <p:nvPicPr>
          <p:cNvPr id="143" name="mau5">
            <a:hlinkClick r:id="rId30" action="ppaction://hlinksldjump"/>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533366" y="3310064"/>
            <a:ext cx="2633741" cy="2639810"/>
          </a:xfrm>
          <a:prstGeom prst="rect">
            <a:avLst/>
          </a:prstGeom>
        </p:spPr>
      </p:pic>
      <p:pic>
        <p:nvPicPr>
          <p:cNvPr id="144" name="mau6">
            <a:hlinkClick r:id="rId32" action="ppaction://hlinksldjump"/>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818962" y="2958998"/>
            <a:ext cx="2651990" cy="2651990"/>
          </a:xfrm>
          <a:prstGeom prst="rect">
            <a:avLst/>
          </a:prstGeom>
        </p:spPr>
      </p:pic>
      <p:sp>
        <p:nvSpPr>
          <p:cNvPr id="3" name="TextBox 2">
            <a:extLst>
              <a:ext uri="{FF2B5EF4-FFF2-40B4-BE49-F238E27FC236}">
                <a16:creationId xmlns:a16="http://schemas.microsoft.com/office/drawing/2014/main" id="{6EAAF578-7689-4E5F-970D-647C04EA1270}"/>
              </a:ext>
            </a:extLst>
          </p:cNvPr>
          <p:cNvSpPr txBox="1"/>
          <p:nvPr/>
        </p:nvSpPr>
        <p:spPr>
          <a:xfrm>
            <a:off x="3366656" y="6209605"/>
            <a:ext cx="216131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2352"/>
            <a:ext cx="9067800" cy="6860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0200" y="76200"/>
            <a:ext cx="8991600" cy="6705600"/>
          </a:xfrm>
        </p:spPr>
        <p:txBody>
          <a:bodyPr>
            <a:normAutofit/>
          </a:bodyPr>
          <a:lstStyle/>
          <a:p>
            <a:pPr algn="ct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br>
              <a:rPr lang="en-US" sz="2500" dirty="0">
                <a:latin typeface="Times New Roman" pitchFamily="18" charset="0"/>
                <a:cs typeface="Times New Roman" pitchFamily="18" charset="0"/>
              </a:rPr>
            </a:b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Nguyên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xứng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sắp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xếp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phẩn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bố</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đều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về</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thị</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vẽ</a:t>
            </a:r>
            <a:r>
              <a:rPr lang="en-US" sz="3500" dirty="0">
                <a:solidFill>
                  <a:srgbClr val="FF0000"/>
                </a:solidFill>
                <a:latin typeface="Times New Roman" pitchFamily="18" charset="0"/>
                <a:cs typeface="Times New Roman" pitchFamily="18" charset="0"/>
              </a:rPr>
              <a:t>.</a:t>
            </a:r>
            <a:br>
              <a:rPr lang="en-US" sz="3500" dirty="0">
                <a:solidFill>
                  <a:srgbClr val="FF0000"/>
                </a:solidFill>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a:t>
            </a:r>
            <a:br>
              <a:rPr lang="en-US" sz="1500" dirty="0">
                <a:latin typeface="Times New Roman" pitchFamily="18" charset="0"/>
                <a:cs typeface="Times New Roman" pitchFamily="18" charset="0"/>
              </a:rPr>
            </a:br>
            <a:r>
              <a:rPr lang="en-US" sz="35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Kích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thước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khổ</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A3</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trở</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lên</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774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638"/>
            <a:ext cx="7866888" cy="1143000"/>
          </a:xfrm>
        </p:spPr>
        <p:txBody>
          <a:bodyPr>
            <a:normAutofit/>
          </a:bodyPr>
          <a:lstStyle/>
          <a:p>
            <a:pPr algn="ct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sát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trang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Tiền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Bắc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thuộc</a:t>
            </a:r>
            <a:endParaRPr lang="en-US" sz="3500" dirty="0">
              <a:latin typeface="Times New Roman" pitchFamily="18" charset="0"/>
              <a:cs typeface="Times New Roman" pitchFamily="18" charset="0"/>
            </a:endParaRPr>
          </a:p>
        </p:txBody>
      </p:sp>
      <p:pic>
        <p:nvPicPr>
          <p:cNvPr id="4" name="Picture 3" descr="C:\Users\Hp\Desktop\cBhR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6400"/>
            <a:ext cx="8001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1" y="2209800"/>
            <a:ext cx="3486883" cy="235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865" y="3581401"/>
            <a:ext cx="3328035" cy="243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31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079" y="838201"/>
            <a:ext cx="6800850" cy="502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73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990601"/>
            <a:ext cx="3409741" cy="512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990600"/>
            <a:ext cx="4010649" cy="513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098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7543800" cy="45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2959608" y="274638"/>
            <a:ext cx="7498080" cy="1143000"/>
          </a:xfrm>
        </p:spPr>
        <p:txBody>
          <a:bodyPr/>
          <a:lstStyle/>
          <a:p>
            <a:pPr algn="ct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7440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86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33600" y="274638"/>
            <a:ext cx="8324088" cy="1143000"/>
          </a:xfrm>
        </p:spPr>
        <p:txBody>
          <a:bodyPr>
            <a:normAutofit fontScale="90000"/>
          </a:bodyPr>
          <a:lstStyle/>
          <a:p>
            <a:r>
              <a:rPr lang="en-US" dirty="0">
                <a:solidFill>
                  <a:srgbClr val="FFFF00"/>
                </a:solidFill>
              </a:rPr>
              <a:t>2. </a:t>
            </a:r>
            <a:r>
              <a:rPr lang="en-US" dirty="0" err="1">
                <a:solidFill>
                  <a:srgbClr val="FFFF00"/>
                </a:solidFill>
              </a:rPr>
              <a:t>Cách</a:t>
            </a:r>
            <a:r>
              <a:rPr lang="en-US" dirty="0">
                <a:solidFill>
                  <a:srgbClr val="FFFF00"/>
                </a:solidFill>
              </a:rPr>
              <a:t> </a:t>
            </a:r>
            <a:r>
              <a:rPr lang="en-US" dirty="0" err="1">
                <a:solidFill>
                  <a:srgbClr val="FFFF00"/>
                </a:solidFill>
              </a:rPr>
              <a:t>trang</a:t>
            </a:r>
            <a:r>
              <a:rPr lang="en-US" dirty="0">
                <a:solidFill>
                  <a:srgbClr val="FFFF00"/>
                </a:solidFill>
              </a:rPr>
              <a:t> </a:t>
            </a:r>
            <a:r>
              <a:rPr lang="en-US" dirty="0" err="1">
                <a:solidFill>
                  <a:srgbClr val="FFFF00"/>
                </a:solidFill>
              </a:rPr>
              <a:t>trí</a:t>
            </a:r>
            <a:r>
              <a:rPr lang="en-US" dirty="0">
                <a:solidFill>
                  <a:srgbClr val="FFFF00"/>
                </a:solidFill>
              </a:rPr>
              <a:t> </a:t>
            </a:r>
            <a:r>
              <a:rPr lang="en-US" dirty="0" err="1">
                <a:solidFill>
                  <a:srgbClr val="FFFF00"/>
                </a:solidFill>
              </a:rPr>
              <a:t>sản</a:t>
            </a:r>
            <a:r>
              <a:rPr lang="en-US" dirty="0">
                <a:solidFill>
                  <a:srgbClr val="FFFF00"/>
                </a:solidFill>
              </a:rPr>
              <a:t> </a:t>
            </a:r>
            <a:r>
              <a:rPr lang="en-US" dirty="0" err="1">
                <a:solidFill>
                  <a:srgbClr val="FFFF00"/>
                </a:solidFill>
              </a:rPr>
              <a:t>phẩm</a:t>
            </a:r>
            <a:r>
              <a:rPr lang="en-US" dirty="0">
                <a:solidFill>
                  <a:srgbClr val="FFFF00"/>
                </a:solidFill>
              </a:rPr>
              <a:t> </a:t>
            </a:r>
            <a:r>
              <a:rPr lang="en-US" dirty="0" err="1">
                <a:solidFill>
                  <a:srgbClr val="FFFF00"/>
                </a:solidFill>
              </a:rPr>
              <a:t>thời</a:t>
            </a:r>
            <a:r>
              <a:rPr lang="en-US" dirty="0">
                <a:solidFill>
                  <a:srgbClr val="FFFF00"/>
                </a:solidFill>
              </a:rPr>
              <a:t> </a:t>
            </a:r>
            <a:r>
              <a:rPr lang="en-US" dirty="0" err="1">
                <a:solidFill>
                  <a:srgbClr val="FFFF00"/>
                </a:solidFill>
              </a:rPr>
              <a:t>trang</a:t>
            </a:r>
            <a:br>
              <a:rPr lang="en-US" dirty="0">
                <a:solidFill>
                  <a:srgbClr val="FFFF00"/>
                </a:solidFill>
              </a:rPr>
            </a:br>
            <a:r>
              <a:rPr lang="en-US" dirty="0">
                <a:solidFill>
                  <a:schemeClr val="tx1"/>
                </a:solidFill>
              </a:rPr>
              <a:t>+ </a:t>
            </a:r>
            <a:r>
              <a:rPr lang="en-US" dirty="0" err="1">
                <a:solidFill>
                  <a:schemeClr val="tx1"/>
                </a:solidFill>
              </a:rPr>
              <a:t>Mời</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em</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endParaRPr lang="en-US" dirty="0">
              <a:solidFill>
                <a:schemeClr val="tx1"/>
              </a:solidFill>
            </a:endParaRPr>
          </a:p>
        </p:txBody>
      </p:sp>
      <p:sp>
        <p:nvSpPr>
          <p:cNvPr id="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2438400" y="1905000"/>
          <a:ext cx="7239000" cy="4800600"/>
        </p:xfrm>
        <a:graphic>
          <a:graphicData uri="http://schemas.openxmlformats.org/presentationml/2006/ole">
            <mc:AlternateContent xmlns:mc="http://schemas.openxmlformats.org/markup-compatibility/2006">
              <mc:Choice xmlns:v="urn:schemas-microsoft-com:vml" Requires="v">
                <p:oleObj spid="_x0000_s11268" name="Bitmap Image" r:id="rId4" imgW="4801016" imgH="4160881" progId="Paint.Picture">
                  <p:embed/>
                </p:oleObj>
              </mc:Choice>
              <mc:Fallback>
                <p:oleObj name="Bitmap Image" r:id="rId4" imgW="4801016" imgH="4160881" progId="Paint.Picture">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05000"/>
                        <a:ext cx="7239000" cy="4800600"/>
                      </a:xfrm>
                      <a:prstGeom prst="rect">
                        <a:avLst/>
                      </a:prstGeom>
                      <a:noFill/>
                    </p:spPr>
                  </p:pic>
                </p:oleObj>
              </mc:Fallback>
            </mc:AlternateContent>
          </a:graphicData>
        </a:graphic>
      </p:graphicFrame>
    </p:spTree>
    <p:extLst>
      <p:ext uri="{BB962C8B-B14F-4D97-AF65-F5344CB8AC3E}">
        <p14:creationId xmlns:p14="http://schemas.microsoft.com/office/powerpoint/2010/main" val="220523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172700" cy="742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34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7943088" cy="1501966"/>
          </a:xfrm>
        </p:spPr>
        <p:txBody>
          <a:bodyPr>
            <a:normAutofit/>
          </a:bodyPr>
          <a:lstStyle/>
          <a:p>
            <a:pPr algn="ctr"/>
            <a:r>
              <a:rPr lang="en-US" sz="3000" dirty="0" err="1">
                <a:latin typeface="Times New Roman" pitchFamily="18" charset="0"/>
                <a:cs typeface="Times New Roman" pitchFamily="18" charset="0"/>
              </a:rPr>
              <a:t>Tham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khảo</a:t>
            </a:r>
            <a:r>
              <a:rPr lang="en-US" sz="3000" dirty="0">
                <a:latin typeface="Times New Roman" pitchFamily="18" charset="0"/>
                <a:cs typeface="Times New Roman" pitchFamily="18" charset="0"/>
              </a:rPr>
              <a:t> </a:t>
            </a:r>
            <a:br>
              <a:rPr lang="en-US" sz="3000" dirty="0">
                <a:latin typeface="Times New Roman" pitchFamily="18" charset="0"/>
                <a:cs typeface="Times New Roman" pitchFamily="18" charset="0"/>
              </a:rPr>
            </a:b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phẩm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trang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trang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vẽ</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endParaRPr lang="en-US" sz="22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57" y="1613457"/>
            <a:ext cx="3886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1" y="1776604"/>
            <a:ext cx="353858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443604"/>
            <a:ext cx="3581400" cy="241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996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762000"/>
            <a:ext cx="8534400" cy="3810000"/>
          </a:xfrm>
        </p:spPr>
        <p:txBody>
          <a:bodyPr>
            <a:normAutofit/>
          </a:bodyPr>
          <a:lstStyle/>
          <a:p>
            <a:pPr algn="ctr"/>
            <a:br>
              <a:rPr lang="en-US" dirty="0"/>
            </a:br>
            <a:r>
              <a:rPr lang="en-US" dirty="0" err="1">
                <a:solidFill>
                  <a:schemeClr val="bg1"/>
                </a:solidFill>
                <a:latin typeface="Times New Roman" pitchFamily="18" charset="0"/>
                <a:cs typeface="Times New Roman" pitchFamily="18" charset="0"/>
              </a:rPr>
              <a:t>THẢO</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LUẬN</a:t>
            </a:r>
            <a:br>
              <a:rPr lang="en-US" dirty="0">
                <a:solidFill>
                  <a:schemeClr val="bg1"/>
                </a:solidFill>
                <a:latin typeface="Times New Roman" pitchFamily="18" charset="0"/>
                <a:cs typeface="Times New Roman" pitchFamily="18" charset="0"/>
              </a:rPr>
            </a:br>
            <a:r>
              <a:rPr lang="en-US" dirty="0" err="1">
                <a:solidFill>
                  <a:schemeClr val="bg1"/>
                </a:solidFill>
                <a:latin typeface="Times New Roman" pitchFamily="18" charset="0"/>
                <a:cs typeface="Times New Roman" pitchFamily="18" charset="0"/>
              </a:rPr>
              <a:t>Em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hãy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trình</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bày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các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bước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trí</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sản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phẩm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thời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230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514600" y="1873624"/>
            <a:ext cx="7848600" cy="396240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dirty="0">
                <a:solidFill>
                  <a:schemeClr val="accent3">
                    <a:lumMod val="50000"/>
                  </a:schemeClr>
                </a:solidFill>
              </a:rPr>
              <a:t>Cách 1:</a:t>
            </a:r>
          </a:p>
          <a:p>
            <a:pPr marL="285750" indent="-285750">
              <a:buFontTx/>
              <a:buChar char="-"/>
            </a:pPr>
            <a:r>
              <a:rPr lang="en-US" dirty="0">
                <a:solidFill>
                  <a:schemeClr val="accent3">
                    <a:lumMod val="50000"/>
                  </a:schemeClr>
                </a:solidFill>
              </a:rPr>
              <a:t>Vẽ tạo dáng trang phục ra mặt sau của tờ giấy đã in hình trang trí.</a:t>
            </a:r>
          </a:p>
          <a:p>
            <a:pPr marL="285750" indent="-285750">
              <a:buFontTx/>
              <a:buChar char="-"/>
            </a:pPr>
            <a:r>
              <a:rPr lang="en-US" dirty="0">
                <a:solidFill>
                  <a:schemeClr val="accent3">
                    <a:lumMod val="50000"/>
                  </a:schemeClr>
                </a:solidFill>
              </a:rPr>
              <a:t>Cắt rời hình vẽ ra khỏi tờ giấy.</a:t>
            </a:r>
          </a:p>
          <a:p>
            <a:r>
              <a:rPr lang="en-US" b="1" i="1" u="sng" dirty="0">
                <a:solidFill>
                  <a:schemeClr val="accent3">
                    <a:lumMod val="50000"/>
                  </a:schemeClr>
                </a:solidFill>
              </a:rPr>
              <a:t>Cách 2:</a:t>
            </a:r>
          </a:p>
          <a:p>
            <a:pPr marL="285750" indent="-285750">
              <a:buFontTx/>
              <a:buChar char="-"/>
            </a:pPr>
            <a:r>
              <a:rPr lang="en-US" dirty="0">
                <a:solidFill>
                  <a:schemeClr val="accent3">
                    <a:lumMod val="50000"/>
                  </a:schemeClr>
                </a:solidFill>
              </a:rPr>
              <a:t>Tạo trang phục trên tờ giấy khác.</a:t>
            </a:r>
          </a:p>
          <a:p>
            <a:pPr marL="285750" indent="-285750">
              <a:buFontTx/>
              <a:buChar char="-"/>
            </a:pPr>
            <a:r>
              <a:rPr lang="en-US" dirty="0">
                <a:solidFill>
                  <a:schemeClr val="accent3">
                    <a:lumMod val="50000"/>
                  </a:schemeClr>
                </a:solidFill>
              </a:rPr>
              <a:t>Lựa chọn một phần họa tiết trên mảng nền để trang trí vào bộ phận khác nhau trên trang phục</a:t>
            </a:r>
          </a:p>
          <a:p>
            <a:r>
              <a:rPr lang="en-US" dirty="0">
                <a:solidFill>
                  <a:schemeClr val="accent3">
                    <a:lumMod val="50000"/>
                  </a:schemeClr>
                </a:solidFill>
              </a:rPr>
              <a:t>( có thể thêm các chi tiết cho trang phục thêm sinh động thêm như: nơ, dây đai, mũ, giày dép...)</a:t>
            </a:r>
          </a:p>
        </p:txBody>
      </p:sp>
      <p:sp>
        <p:nvSpPr>
          <p:cNvPr id="5" name="TextBox 4"/>
          <p:cNvSpPr txBox="1"/>
          <p:nvPr/>
        </p:nvSpPr>
        <p:spPr>
          <a:xfrm>
            <a:off x="2514600" y="609601"/>
            <a:ext cx="7620000"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968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3" y="41563"/>
            <a:ext cx="10229668" cy="85621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rgbClr val="FFFF00"/>
                </a:solidFill>
              </a:rPr>
              <a:t>Câu</a:t>
            </a:r>
            <a:r>
              <a:rPr lang="en-US" sz="3200" b="1" u="sng" dirty="0">
                <a:solidFill>
                  <a:srgbClr val="FFFF00"/>
                </a:solidFill>
              </a:rPr>
              <a:t> </a:t>
            </a:r>
            <a:r>
              <a:rPr lang="en-US" sz="3200" b="1" u="sng" dirty="0" err="1">
                <a:solidFill>
                  <a:srgbClr val="FFFF00"/>
                </a:solidFill>
              </a:rPr>
              <a:t>hỏi</a:t>
            </a:r>
            <a:r>
              <a:rPr lang="en-US" sz="3200" b="1" u="sng" dirty="0">
                <a:solidFill>
                  <a:srgbClr val="FFFF00"/>
                </a:solidFill>
              </a:rPr>
              <a:t> 1</a:t>
            </a:r>
            <a:r>
              <a:rPr lang="en-US" sz="3200" b="1" dirty="0">
                <a:solidFill>
                  <a:srgbClr val="FFFF00"/>
                </a:solidFill>
              </a:rPr>
              <a:t>: </a:t>
            </a:r>
            <a:r>
              <a:rPr lang="en-US" sz="3200" b="1" dirty="0" err="1">
                <a:solidFill>
                  <a:schemeClr val="bg1"/>
                </a:solidFill>
              </a:rPr>
              <a:t>Đây</a:t>
            </a:r>
            <a:r>
              <a:rPr lang="en-US" sz="3200" b="1" dirty="0">
                <a:solidFill>
                  <a:schemeClr val="bg1"/>
                </a:solidFill>
              </a:rPr>
              <a:t> </a:t>
            </a:r>
            <a:r>
              <a:rPr lang="en-US" sz="3200" b="1" dirty="0" err="1">
                <a:solidFill>
                  <a:schemeClr val="bg1"/>
                </a:solidFill>
              </a:rPr>
              <a:t>là</a:t>
            </a:r>
            <a:r>
              <a:rPr lang="en-US" sz="3200" b="1" dirty="0">
                <a:solidFill>
                  <a:schemeClr val="bg1"/>
                </a:solidFill>
              </a:rPr>
              <a:t> </a:t>
            </a:r>
            <a:r>
              <a:rPr lang="en-US" sz="3200" b="1" dirty="0" err="1">
                <a:solidFill>
                  <a:schemeClr val="bg1"/>
                </a:solidFill>
              </a:rPr>
              <a:t>hình</a:t>
            </a:r>
            <a:r>
              <a:rPr lang="en-US" sz="3200" b="1" dirty="0">
                <a:solidFill>
                  <a:schemeClr val="bg1"/>
                </a:solidFill>
              </a:rPr>
              <a:t> </a:t>
            </a:r>
            <a:r>
              <a:rPr lang="en-US" sz="3200" b="1" dirty="0" err="1">
                <a:solidFill>
                  <a:schemeClr val="bg1"/>
                </a:solidFill>
              </a:rPr>
              <a:t>ảnh</a:t>
            </a:r>
            <a:r>
              <a:rPr lang="en-US" sz="3200" b="1" dirty="0">
                <a:solidFill>
                  <a:schemeClr val="bg1"/>
                </a:solidFill>
              </a:rPr>
              <a:t> </a:t>
            </a:r>
            <a:r>
              <a:rPr lang="en-US" sz="3200" b="1" dirty="0" err="1">
                <a:solidFill>
                  <a:schemeClr val="bg1"/>
                </a:solidFill>
              </a:rPr>
              <a:t>gì</a:t>
            </a:r>
            <a:r>
              <a:rPr lang="en-US" sz="3200" b="1" dirty="0">
                <a:solidFill>
                  <a:schemeClr val="bg1"/>
                </a:solidFill>
              </a:rPr>
              <a:t> </a:t>
            </a:r>
            <a:r>
              <a:rPr lang="en-US" sz="3200" b="1" dirty="0" err="1">
                <a:solidFill>
                  <a:schemeClr val="bg1"/>
                </a:solidFill>
              </a:rPr>
              <a:t>được</a:t>
            </a:r>
            <a:r>
              <a:rPr lang="en-US" sz="3200" b="1" dirty="0">
                <a:solidFill>
                  <a:schemeClr val="bg1"/>
                </a:solidFill>
              </a:rPr>
              <a:t> </a:t>
            </a:r>
            <a:r>
              <a:rPr lang="en-US" sz="3200" b="1" dirty="0" err="1">
                <a:solidFill>
                  <a:schemeClr val="bg1"/>
                </a:solidFill>
              </a:rPr>
              <a:t>tìm</a:t>
            </a:r>
            <a:r>
              <a:rPr lang="en-US" sz="3200" b="1" dirty="0">
                <a:solidFill>
                  <a:schemeClr val="bg1"/>
                </a:solidFill>
              </a:rPr>
              <a:t> </a:t>
            </a:r>
            <a:r>
              <a:rPr lang="en-US" sz="3200" b="1" dirty="0" err="1">
                <a:solidFill>
                  <a:schemeClr val="bg1"/>
                </a:solidFill>
              </a:rPr>
              <a:t>thấy</a:t>
            </a:r>
            <a:r>
              <a:rPr lang="en-US" sz="3200" b="1" dirty="0">
                <a:solidFill>
                  <a:schemeClr val="bg1"/>
                </a:solidFill>
              </a:rPr>
              <a:t> ở </a:t>
            </a:r>
            <a:r>
              <a:rPr lang="en-US" sz="3200" b="1" dirty="0" err="1">
                <a:solidFill>
                  <a:schemeClr val="bg1"/>
                </a:solidFill>
              </a:rPr>
              <a:t>đâu</a:t>
            </a:r>
            <a:r>
              <a:rPr lang="en-US" sz="3200" b="1" dirty="0">
                <a:solidFill>
                  <a:schemeClr val="bg1"/>
                </a:solidFill>
              </a:rPr>
              <a:t> ?</a:t>
            </a:r>
          </a:p>
        </p:txBody>
      </p:sp>
      <p:sp>
        <p:nvSpPr>
          <p:cNvPr id="50" name="Snip Diagonal Corner Rectangle 49"/>
          <p:cNvSpPr/>
          <p:nvPr/>
        </p:nvSpPr>
        <p:spPr>
          <a:xfrm>
            <a:off x="1770611" y="4813069"/>
            <a:ext cx="8055033" cy="127598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rgbClr val="FF0000"/>
                </a:solidFill>
              </a:rPr>
              <a:t>Đáp</a:t>
            </a:r>
            <a:r>
              <a:rPr lang="en-US" sz="3200" b="1" u="sng" dirty="0">
                <a:solidFill>
                  <a:srgbClr val="FF0000"/>
                </a:solidFill>
              </a:rPr>
              <a:t> </a:t>
            </a:r>
            <a:r>
              <a:rPr lang="en-US" sz="3200" b="1" u="sng" dirty="0" err="1">
                <a:solidFill>
                  <a:srgbClr val="FF0000"/>
                </a:solidFill>
              </a:rPr>
              <a:t>án</a:t>
            </a:r>
            <a:r>
              <a:rPr lang="en-US" sz="3200" b="1" u="sng" dirty="0">
                <a:solidFill>
                  <a:srgbClr val="FF0000"/>
                </a:solidFill>
              </a:rPr>
              <a:t>:</a:t>
            </a:r>
            <a:r>
              <a:rPr lang="en-US" sz="3200" b="1" dirty="0">
                <a:solidFill>
                  <a:srgbClr val="FF0000"/>
                </a:solidFill>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con </a:t>
            </a:r>
            <a:r>
              <a:rPr lang="en-US" sz="3200" b="1" dirty="0" err="1">
                <a:solidFill>
                  <a:schemeClr val="bg1"/>
                </a:solidFill>
                <a:latin typeface="Arial" panose="020B0604020202020204" pitchFamily="34" charset="0"/>
                <a:cs typeface="Arial" panose="020B0604020202020204" pitchFamily="34" charset="0"/>
              </a:rPr>
              <a:t>bò</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rừng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trong</a:t>
            </a:r>
            <a:r>
              <a:rPr lang="en-US" sz="3200" b="1" dirty="0">
                <a:solidFill>
                  <a:schemeClr val="bg1"/>
                </a:solidFill>
                <a:latin typeface="Arial" panose="020B0604020202020204" pitchFamily="34" charset="0"/>
                <a:cs typeface="Arial" panose="020B0604020202020204" pitchFamily="34" charset="0"/>
              </a:rPr>
              <a:t> hang Altamira (A-ta-mi-ra), </a:t>
            </a:r>
            <a:r>
              <a:rPr lang="en-US" sz="3200" b="1" dirty="0" err="1">
                <a:solidFill>
                  <a:schemeClr val="bg1"/>
                </a:solidFill>
                <a:latin typeface="Arial" panose="020B0604020202020204" pitchFamily="34" charset="0"/>
                <a:cs typeface="Arial" panose="020B0604020202020204" pitchFamily="34" charset="0"/>
              </a:rPr>
              <a:t>Tây</a:t>
            </a:r>
            <a:r>
              <a:rPr lang="en-US" sz="3200" b="1" dirty="0">
                <a:solidFill>
                  <a:schemeClr val="bg1"/>
                </a:solidFill>
                <a:latin typeface="Arial" panose="020B0604020202020204" pitchFamily="34" charset="0"/>
                <a:cs typeface="Arial" panose="020B0604020202020204" pitchFamily="34" charset="0"/>
              </a:rPr>
              <a:t> Ban </a:t>
            </a:r>
            <a:r>
              <a:rPr lang="en-US" sz="3200" b="1" dirty="0" err="1">
                <a:solidFill>
                  <a:schemeClr val="bg1"/>
                </a:solidFill>
                <a:latin typeface="Arial" panose="020B0604020202020204" pitchFamily="34" charset="0"/>
                <a:cs typeface="Arial" panose="020B0604020202020204" pitchFamily="34" charset="0"/>
              </a:rPr>
              <a:t>Nha</a:t>
            </a:r>
            <a:r>
              <a:rPr lang="en-US" sz="3200" b="1" dirty="0">
                <a:solidFill>
                  <a:schemeClr val="bg1"/>
                </a:solidFill>
                <a:latin typeface="Arial" panose="020B0604020202020204" pitchFamily="34" charset="0"/>
                <a:cs typeface="Arial" panose="020B0604020202020204" pitchFamily="34" charset="0"/>
              </a:rPr>
              <a:t>. </a:t>
            </a:r>
            <a:endParaRPr lang="en-US" sz="3200" b="1" dirty="0">
              <a:solidFill>
                <a:schemeClr val="bg1"/>
              </a:solidFill>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76656E56-86B7-41AE-AA1D-BFA9A252815E}"/>
              </a:ext>
            </a:extLst>
          </p:cNvPr>
          <p:cNvSpPr txBox="1"/>
          <p:nvPr/>
        </p:nvSpPr>
        <p:spPr>
          <a:xfrm>
            <a:off x="565265" y="6122306"/>
            <a:ext cx="6109856"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7170" name="Picture 2" descr="CTST] Trắc nghiệm mĩ thuật 6 chủ đề 2: Nghệ thuật tiền sử thế giới về Việt  Nam (P1) | Trắc nghiệm mĩ thuật 6 chân trời sáng tạo">
            <a:extLst>
              <a:ext uri="{FF2B5EF4-FFF2-40B4-BE49-F238E27FC236}">
                <a16:creationId xmlns:a16="http://schemas.microsoft.com/office/drawing/2014/main" id="{0F59EF2E-80BD-40F8-B918-E8E63C49D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244" y="914399"/>
            <a:ext cx="5540115" cy="379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13553ac3b8c8d05b5e7eede35c6b2a3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2392" y="1066800"/>
            <a:ext cx="9067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381000"/>
            <a:ext cx="8229600" cy="762000"/>
          </a:xfrm>
        </p:spPr>
        <p:txBody>
          <a:bodyPr>
            <a:normAutofit/>
          </a:bodyPr>
          <a:lstStyle/>
          <a:p>
            <a:pPr algn="ctr"/>
            <a:r>
              <a:rPr lang="en-US" sz="3000" b="1" dirty="0" err="1">
                <a:solidFill>
                  <a:srgbClr val="FF0000"/>
                </a:solidFill>
                <a:latin typeface="Times New Roman" pitchFamily="18" charset="0"/>
                <a:cs typeface="Times New Roman" pitchFamily="18" charset="0"/>
              </a:rPr>
              <a:t>THẢO</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LUẬN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NHÓM</a:t>
            </a:r>
            <a:r>
              <a:rPr lang="en-US" sz="3000" b="1" dirty="0">
                <a:solidFill>
                  <a:srgbClr val="FF0000"/>
                </a:solidFill>
                <a:latin typeface="Times New Roman" pitchFamily="18" charset="0"/>
                <a:cs typeface="Times New Roman" pitchFamily="18" charset="0"/>
              </a:rPr>
              <a:t> 4</a:t>
            </a:r>
          </a:p>
        </p:txBody>
      </p:sp>
      <p:sp>
        <p:nvSpPr>
          <p:cNvPr id="4" name="Rectangle 3"/>
          <p:cNvSpPr/>
          <p:nvPr/>
        </p:nvSpPr>
        <p:spPr>
          <a:xfrm>
            <a:off x="1676400" y="1600200"/>
            <a:ext cx="8001000" cy="2862322"/>
          </a:xfrm>
          <a:prstGeom prst="rect">
            <a:avLst/>
          </a:prstGeom>
        </p:spPr>
        <p:txBody>
          <a:bodyPr wrap="square">
            <a:spAutoFit/>
          </a:bodyPr>
          <a:lstStyle/>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Có</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chọn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vị</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trên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thêm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Tỉ</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lệ</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so </a:t>
            </a:r>
            <a:r>
              <a:rPr lang="en-US" sz="3000" b="1" i="1" dirty="0" err="1">
                <a:latin typeface="Times New Roman" pitchFamily="18" charset="0"/>
                <a:cs typeface="Times New Roman" pitchFamily="18" charset="0"/>
              </a:rPr>
              <a:t>với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kích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thước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áo</a:t>
            </a:r>
            <a:r>
              <a:rPr lang="en-US" sz="3000" b="1" i="1" dirty="0">
                <a:latin typeface="Times New Roman" pitchFamily="18" charset="0"/>
                <a:cs typeface="Times New Roman" pitchFamily="18" charset="0"/>
              </a:rPr>
              <a:t>/</a:t>
            </a:r>
            <a:r>
              <a:rPr lang="en-US" sz="3000" b="1" i="1" dirty="0" err="1">
                <a:latin typeface="Times New Roman" pitchFamily="18" charset="0"/>
                <a:cs typeface="Times New Roman" pitchFamily="18" charset="0"/>
              </a:rPr>
              <a:t>túi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Có</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dụng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nền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màu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hoạ</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tiết</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tạo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235540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0"/>
            <a:ext cx="9067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274638"/>
            <a:ext cx="8686800" cy="3078162"/>
          </a:xfrm>
        </p:spPr>
        <p:txBody>
          <a:bodyPr>
            <a:normAutofit/>
          </a:bodyPr>
          <a:lstStyle/>
          <a:p>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Cổ</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cổ</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tay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ngực</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Tỷ</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a:t>
            </a:r>
            <a:r>
              <a:rPr lang="en-US" sz="3000" dirty="0">
                <a:latin typeface="Times New Roman" pitchFamily="18" charset="0"/>
                <a:cs typeface="Times New Roman" pitchFamily="18" charset="0"/>
              </a:rPr>
              <a:t> ta </a:t>
            </a:r>
            <a:r>
              <a:rPr lang="en-US" sz="3000" dirty="0" err="1">
                <a:latin typeface="Times New Roman" pitchFamily="18" charset="0"/>
                <a:cs typeface="Times New Roman" pitchFamily="18" charset="0"/>
              </a:rPr>
              <a:t>lựa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chọn</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2400140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itchFamily="18" charset="0"/>
                <a:cs typeface="Times New Roman" pitchFamily="18" charset="0"/>
              </a:rPr>
              <a:t>THAO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KHẢO</a:t>
            </a:r>
            <a:endParaRPr lang="en-US"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9100" y="1554742"/>
            <a:ext cx="7499350" cy="458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97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7400" y="609600"/>
            <a:ext cx="8229600" cy="5943600"/>
          </a:xfrm>
        </p:spPr>
        <p:txBody>
          <a:bodyPr>
            <a:normAutofit fontScale="90000"/>
          </a:bodyPr>
          <a:lstStyle/>
          <a:p>
            <a:pPr algn="l"/>
            <a:br>
              <a:rPr lang="en-US" sz="3000" b="1" dirty="0">
                <a:solidFill>
                  <a:srgbClr val="FF0000"/>
                </a:solidFill>
                <a:latin typeface="Times New Roman" pitchFamily="18" charset="0"/>
                <a:cs typeface="Times New Roman" pitchFamily="18" charset="0"/>
              </a:rPr>
            </a:br>
            <a:r>
              <a:rPr lang="en-US" sz="3000" b="1" dirty="0">
                <a:solidFill>
                  <a:srgbClr val="FF0000"/>
                </a:solidFill>
                <a:latin typeface="Times New Roman" pitchFamily="18" charset="0"/>
                <a:cs typeface="Times New Roman" pitchFamily="18" charset="0"/>
              </a:rPr>
              <a:t>3: </a:t>
            </a:r>
            <a:r>
              <a:rPr lang="en-US" sz="3000" b="1" dirty="0" err="1">
                <a:solidFill>
                  <a:srgbClr val="FF0000"/>
                </a:solidFill>
                <a:latin typeface="Times New Roman" pitchFamily="18" charset="0"/>
                <a:cs typeface="Times New Roman" pitchFamily="18" charset="0"/>
              </a:rPr>
              <a:t>Trang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trí</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sản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phẩm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bằng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hình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vẽ</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Tiền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sử</a:t>
            </a:r>
            <a:br>
              <a:rPr lang="en-US" sz="3000" dirty="0">
                <a:latin typeface="Times New Roman" pitchFamily="18" charset="0"/>
                <a:cs typeface="Times New Roman" pitchFamily="18" charset="0"/>
              </a:rPr>
            </a:br>
            <a:r>
              <a:rPr lang="en-US" sz="3000" dirty="0">
                <a:solidFill>
                  <a:srgbClr val="FF0000"/>
                </a:solidFill>
                <a:latin typeface="Times New Roman" pitchFamily="18" charset="0"/>
                <a:cs typeface="Times New Roman" pitchFamily="18" charset="0"/>
              </a:rPr>
              <a:t>                3.1. </a:t>
            </a:r>
            <a:r>
              <a:rPr lang="en-US" sz="3000" dirty="0" err="1">
                <a:solidFill>
                  <a:srgbClr val="FF0000"/>
                </a:solidFill>
                <a:latin typeface="Times New Roman" pitchFamily="18" charset="0"/>
                <a:cs typeface="Times New Roman" pitchFamily="18" charset="0"/>
              </a:rPr>
              <a:t>Suy</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nghĩ</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trả</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lời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nhân</a:t>
            </a:r>
            <a:br>
              <a:rPr lang="en-US" sz="3000" i="1" dirty="0">
                <a:solidFill>
                  <a:srgbClr val="FF0000"/>
                </a:solidFill>
                <a:latin typeface="Times New Roman" pitchFamily="18" charset="0"/>
                <a:cs typeface="Times New Roman" pitchFamily="18" charset="0"/>
              </a:rPr>
            </a:br>
            <a:r>
              <a:rPr lang="en-US" sz="3000" i="1" dirty="0">
                <a:latin typeface="Times New Roman" pitchFamily="18" charset="0"/>
                <a:cs typeface="Times New Roman" pitchFamily="18" charset="0"/>
              </a:rPr>
              <a:t>.</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Tiền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đặt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ở </a:t>
            </a:r>
            <a:r>
              <a:rPr lang="en-US" sz="3100" dirty="0" err="1">
                <a:latin typeface="Times New Roman" pitchFamily="18" charset="0"/>
                <a:cs typeface="Times New Roman" pitchFamily="18" charset="0"/>
              </a:rPr>
              <a:t>vị</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trên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điểm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gì</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đặc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biệt</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thêm</a:t>
            </a:r>
            <a:r>
              <a:rPr lang="en-US" sz="3100" dirty="0">
                <a:latin typeface="Times New Roman" pitchFamily="18" charset="0"/>
                <a:cs typeface="Times New Roman" pitchFamily="18" charset="0"/>
              </a:rPr>
              <a:t> chi </a:t>
            </a:r>
            <a:r>
              <a:rPr lang="en-US" sz="3100" dirty="0" err="1">
                <a:latin typeface="Times New Roman" pitchFamily="18" charset="0"/>
                <a:cs typeface="Times New Roman" pitchFamily="18" charset="0"/>
              </a:rPr>
              <a:t>tiết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phụ</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hấp</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dẫn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hơn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không</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Màu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sắc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của</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và</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được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như</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thế</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endParaRPr lang="en-US" sz="3100" dirty="0">
              <a:latin typeface="Times New Roman" pitchFamily="18" charset="0"/>
              <a:cs typeface="Times New Roman" pitchFamily="18" charset="0"/>
            </a:endParaRPr>
          </a:p>
        </p:txBody>
      </p:sp>
    </p:spTree>
    <p:extLst>
      <p:ext uri="{BB962C8B-B14F-4D97-AF65-F5344CB8AC3E}">
        <p14:creationId xmlns:p14="http://schemas.microsoft.com/office/powerpoint/2010/main" val="1787520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152400"/>
            <a:ext cx="2362200" cy="400110"/>
          </a:xfrm>
          <a:prstGeom prst="rect">
            <a:avLst/>
          </a:prstGeom>
          <a:noFill/>
        </p:spPr>
        <p:txBody>
          <a:bodyPr wrap="square" rtlCol="0">
            <a:spAutoFit/>
          </a:bodyPr>
          <a:lstStyle/>
          <a:p>
            <a:r>
              <a:rPr lang="en-US" sz="2000" b="1" u="sng" dirty="0">
                <a:solidFill>
                  <a:schemeClr val="accent3">
                    <a:lumMod val="50000"/>
                  </a:schemeClr>
                </a:solidFill>
                <a:latin typeface="Times New Roman" pitchFamily="18" charset="0"/>
                <a:cs typeface="Times New Roman" pitchFamily="18" charset="0"/>
              </a:rPr>
              <a:t>3.1  </a:t>
            </a:r>
            <a:r>
              <a:rPr lang="en-US" sz="2000" b="1" u="sng" dirty="0" err="1">
                <a:solidFill>
                  <a:schemeClr val="accent3">
                    <a:lumMod val="50000"/>
                  </a:schemeClr>
                </a:solidFill>
                <a:latin typeface="Times New Roman" pitchFamily="18" charset="0"/>
                <a:cs typeface="Times New Roman" pitchFamily="18" charset="0"/>
              </a:rPr>
              <a:t>Thực</a:t>
            </a:r>
            <a:r>
              <a:rPr lang="en-US" sz="2000" b="1" u="sng" dirty="0">
                <a:solidFill>
                  <a:schemeClr val="accent3">
                    <a:lumMod val="50000"/>
                  </a:schemeClr>
                </a:solidFill>
                <a:latin typeface="Times New Roman" pitchFamily="18" charset="0"/>
                <a:cs typeface="Times New Roman" pitchFamily="18" charset="0"/>
              </a:rPr>
              <a:t> </a:t>
            </a:r>
            <a:r>
              <a:rPr lang="en-US" sz="2000" b="1" u="sng" dirty="0" err="1">
                <a:solidFill>
                  <a:schemeClr val="accent3">
                    <a:lumMod val="50000"/>
                  </a:schemeClr>
                </a:solidFill>
                <a:latin typeface="Times New Roman" pitchFamily="18" charset="0"/>
                <a:cs typeface="Times New Roman" pitchFamily="18" charset="0"/>
              </a:rPr>
              <a:t>hành</a:t>
            </a:r>
            <a:endParaRPr lang="en-US" sz="2000" b="1" u="sng" dirty="0">
              <a:solidFill>
                <a:schemeClr val="accent3">
                  <a:lumMod val="50000"/>
                </a:schemeClr>
              </a:solidFill>
              <a:latin typeface="Times New Roman" pitchFamily="18" charset="0"/>
              <a:cs typeface="Times New Roman" pitchFamily="18" charset="0"/>
            </a:endParaRPr>
          </a:p>
        </p:txBody>
      </p:sp>
      <p:sp>
        <p:nvSpPr>
          <p:cNvPr id="5" name="Vertical Scroll 4"/>
          <p:cNvSpPr/>
          <p:nvPr/>
        </p:nvSpPr>
        <p:spPr>
          <a:xfrm>
            <a:off x="2523564" y="1424173"/>
            <a:ext cx="7534836" cy="4191000"/>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itchFamily="18" charset="0"/>
                <a:cs typeface="Times New Roman" pitchFamily="18" charset="0"/>
              </a:rPr>
              <a:t>-</a:t>
            </a:r>
            <a:r>
              <a:rPr lang="en-US" sz="3200" dirty="0">
                <a:solidFill>
                  <a:schemeClr val="accent3">
                    <a:lumMod val="50000"/>
                  </a:schemeClr>
                </a:solidFill>
                <a:latin typeface="Times New Roman" pitchFamily="18" charset="0"/>
                <a:cs typeface="Times New Roman" pitchFamily="18" charset="0"/>
              </a:rPr>
              <a:t>- Các bộ phận trên trang phục phải cân đối, thuận mắt và phù hợp giới tính.</a:t>
            </a:r>
          </a:p>
          <a:p>
            <a:r>
              <a:rPr lang="en-US" sz="3200" dirty="0">
                <a:solidFill>
                  <a:schemeClr val="accent3">
                    <a:lumMod val="50000"/>
                  </a:schemeClr>
                </a:solidFill>
                <a:latin typeface="Times New Roman" pitchFamily="18" charset="0"/>
                <a:cs typeface="Times New Roman" pitchFamily="18" charset="0"/>
              </a:rPr>
              <a:t>- Tạo dáng trang phục không quá to để sử dụng vào trang trí áp phích quảng cáo ở giờ học sau.</a:t>
            </a:r>
            <a:endParaRPr lang="en-US" sz="3200" dirty="0">
              <a:latin typeface="Times New Roman" pitchFamily="18" charset="0"/>
              <a:cs typeface="Times New Roman" pitchFamily="18" charset="0"/>
            </a:endParaRPr>
          </a:p>
        </p:txBody>
      </p:sp>
      <p:sp>
        <p:nvSpPr>
          <p:cNvPr id="6" name="TextBox 5"/>
          <p:cNvSpPr txBox="1"/>
          <p:nvPr/>
        </p:nvSpPr>
        <p:spPr>
          <a:xfrm>
            <a:off x="2523565" y="914400"/>
            <a:ext cx="2209800" cy="523220"/>
          </a:xfrm>
          <a:prstGeom prst="rect">
            <a:avLst/>
          </a:prstGeom>
          <a:noFill/>
        </p:spPr>
        <p:txBody>
          <a:bodyPr wrap="square" rtlCol="0">
            <a:spAutoFit/>
          </a:bodyPr>
          <a:lstStyle/>
          <a:p>
            <a:r>
              <a:rPr lang="en-US" sz="2800" b="1" i="1" dirty="0">
                <a:solidFill>
                  <a:schemeClr val="accent3">
                    <a:lumMod val="50000"/>
                  </a:schemeClr>
                </a:solidFill>
                <a:latin typeface="Times New Roman" pitchFamily="18" charset="0"/>
                <a:cs typeface="Times New Roman" pitchFamily="18" charset="0"/>
              </a:rPr>
              <a:t>LƯU Ý :</a:t>
            </a:r>
          </a:p>
        </p:txBody>
      </p:sp>
      <p:sp>
        <p:nvSpPr>
          <p:cNvPr id="7" name="TextBox 6"/>
          <p:cNvSpPr txBox="1"/>
          <p:nvPr/>
        </p:nvSpPr>
        <p:spPr>
          <a:xfrm>
            <a:off x="3048000" y="6019801"/>
            <a:ext cx="6019800" cy="461665"/>
          </a:xfrm>
          <a:prstGeom prst="rect">
            <a:avLst/>
          </a:prstGeom>
          <a:noFill/>
        </p:spPr>
        <p:txBody>
          <a:bodyPr wrap="square" rtlCol="0">
            <a:spAutoFit/>
          </a:bodyPr>
          <a:lstStyle/>
          <a:p>
            <a:r>
              <a:rPr lang="en-US" sz="2400" i="1" dirty="0">
                <a:solidFill>
                  <a:schemeClr val="accent3">
                    <a:lumMod val="50000"/>
                  </a:schemeClr>
                </a:solidFill>
                <a:latin typeface="Times New Roman" pitchFamily="18" charset="0"/>
                <a:cs typeface="Times New Roman" pitchFamily="18" charset="0"/>
              </a:rPr>
              <a:t>- GV minh họa trên bảng cho HS tham khảo.</a:t>
            </a:r>
          </a:p>
        </p:txBody>
      </p:sp>
    </p:spTree>
    <p:extLst>
      <p:ext uri="{BB962C8B-B14F-4D97-AF65-F5344CB8AC3E}">
        <p14:creationId xmlns:p14="http://schemas.microsoft.com/office/powerpoint/2010/main" val="2615283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152400"/>
            <a:ext cx="3505200" cy="400110"/>
          </a:xfrm>
          <a:prstGeom prst="rect">
            <a:avLst/>
          </a:prstGeom>
          <a:noFill/>
        </p:spPr>
        <p:txBody>
          <a:bodyPr wrap="square" rtlCol="0">
            <a:spAutoFit/>
          </a:bodyPr>
          <a:lstStyle/>
          <a:p>
            <a:r>
              <a:rPr lang="en-US" sz="2000" b="1" u="sng" dirty="0">
                <a:solidFill>
                  <a:schemeClr val="accent3">
                    <a:lumMod val="50000"/>
                  </a:schemeClr>
                </a:solidFill>
                <a:latin typeface="Times New Roman" pitchFamily="18" charset="0"/>
                <a:cs typeface="Times New Roman" pitchFamily="18" charset="0"/>
              </a:rPr>
              <a:t>3.3 NHẬN XÉT, ĐÁNH GIÁ</a:t>
            </a:r>
          </a:p>
        </p:txBody>
      </p:sp>
      <p:sp>
        <p:nvSpPr>
          <p:cNvPr id="7" name="Line Callout 2 6"/>
          <p:cNvSpPr/>
          <p:nvPr/>
        </p:nvSpPr>
        <p:spPr>
          <a:xfrm>
            <a:off x="3733800" y="1371600"/>
            <a:ext cx="6477000" cy="3276600"/>
          </a:xfrm>
          <a:prstGeom prst="borderCallout2">
            <a:avLst>
              <a:gd name="adj1" fmla="val -5783"/>
              <a:gd name="adj2" fmla="val 8112"/>
              <a:gd name="adj3" fmla="val -2410"/>
              <a:gd name="adj4" fmla="val -14340"/>
              <a:gd name="adj5" fmla="val 133670"/>
              <a:gd name="adj6" fmla="val -109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b="1" dirty="0">
                <a:solidFill>
                  <a:schemeClr val="accent3">
                    <a:lumMod val="50000"/>
                  </a:schemeClr>
                </a:solidFill>
                <a:latin typeface="Times New Roman" pitchFamily="18" charset="0"/>
                <a:cs typeface="Times New Roman" pitchFamily="18" charset="0"/>
              </a:rPr>
              <a:t>Hoạ tiết, màu sắc cân đối, phù hợp với trang phục.</a:t>
            </a:r>
          </a:p>
          <a:p>
            <a:pPr marL="285750" indent="-285750">
              <a:buFontTx/>
              <a:buChar char="-"/>
            </a:pPr>
            <a:r>
              <a:rPr lang="en-US" sz="3200" b="1" dirty="0">
                <a:solidFill>
                  <a:schemeClr val="accent3">
                    <a:lumMod val="50000"/>
                  </a:schemeClr>
                </a:solidFill>
                <a:latin typeface="Times New Roman" pitchFamily="18" charset="0"/>
                <a:cs typeface="Times New Roman" pitchFamily="18" charset="0"/>
              </a:rPr>
              <a:t>Thiết kế trang phục và hoa văn thể hiện sự sáng tạo, sinh động</a:t>
            </a:r>
            <a:r>
              <a:rPr lang="en-US" dirty="0">
                <a:solidFill>
                  <a:schemeClr val="accent3">
                    <a:lumMod val="50000"/>
                  </a:schemeClr>
                </a:solidFill>
              </a:rPr>
              <a:t>.</a:t>
            </a:r>
          </a:p>
        </p:txBody>
      </p:sp>
      <p:sp>
        <p:nvSpPr>
          <p:cNvPr id="8" name="TextBox 7"/>
          <p:cNvSpPr txBox="1"/>
          <p:nvPr/>
        </p:nvSpPr>
        <p:spPr>
          <a:xfrm>
            <a:off x="4191000" y="909936"/>
            <a:ext cx="1905000" cy="584775"/>
          </a:xfrm>
          <a:prstGeom prst="rect">
            <a:avLst/>
          </a:prstGeom>
          <a:noFill/>
        </p:spPr>
        <p:txBody>
          <a:bodyPr wrap="square" rtlCol="0">
            <a:spAutoFit/>
          </a:bodyPr>
          <a:lstStyle/>
          <a:p>
            <a:r>
              <a:rPr lang="en-US" sz="3200" b="1" i="1" dirty="0">
                <a:solidFill>
                  <a:schemeClr val="accent3">
                    <a:lumMod val="50000"/>
                  </a:schemeClr>
                </a:solidFill>
                <a:latin typeface="Times New Roman" pitchFamily="18" charset="0"/>
                <a:cs typeface="Times New Roman" pitchFamily="18" charset="0"/>
              </a:rPr>
              <a:t>Tiêu chí:</a:t>
            </a:r>
          </a:p>
        </p:txBody>
      </p:sp>
    </p:spTree>
    <p:extLst>
      <p:ext uri="{BB962C8B-B14F-4D97-AF65-F5344CB8AC3E}">
        <p14:creationId xmlns:p14="http://schemas.microsoft.com/office/powerpoint/2010/main" val="35034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59757" y="33110"/>
            <a:ext cx="10522857" cy="66140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2:</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vẽ</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thấy</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ở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đâu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1097280" y="4481825"/>
            <a:ext cx="9543011" cy="146820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1" i="0" u="sng" strike="noStrike" kern="1200" cap="none" spc="0" normalizeH="0" baseline="0" noProof="0" dirty="0" err="1">
                <a:ln>
                  <a:noFill/>
                </a:ln>
                <a:solidFill>
                  <a:srgbClr val="FF0000"/>
                </a:solidFill>
                <a:effectLst/>
                <a:uLnTx/>
                <a:uFillTx/>
                <a:latin typeface="Calibri" panose="020F0502020204030204"/>
              </a:rPr>
              <a:t>Đáp</a:t>
            </a:r>
            <a:r>
              <a:rPr kumimoji="0" lang="en-US" sz="3600" b="1" i="0" u="sng" strike="noStrike" kern="1200" cap="none" spc="0" normalizeH="0" baseline="0" noProof="0" dirty="0">
                <a:ln>
                  <a:noFill/>
                </a:ln>
                <a:solidFill>
                  <a:srgbClr val="FF0000"/>
                </a:solidFill>
                <a:effectLst/>
                <a:uLnTx/>
                <a:uFillTx/>
                <a:latin typeface="Calibri" panose="020F0502020204030204"/>
              </a:rPr>
              <a:t> </a:t>
            </a:r>
            <a:r>
              <a:rPr kumimoji="0" lang="en-US" sz="3600" b="1" i="0" u="sng" strike="noStrike" kern="1200" cap="none" spc="0" normalizeH="0" baseline="0" noProof="0" dirty="0" err="1">
                <a:ln>
                  <a:noFill/>
                </a:ln>
                <a:solidFill>
                  <a:srgbClr val="FF0000"/>
                </a:solidFill>
                <a:effectLst/>
                <a:uLnTx/>
                <a:uFillTx/>
                <a:latin typeface="Calibri" panose="020F0502020204030204"/>
              </a:rPr>
              <a:t>án</a:t>
            </a:r>
            <a:r>
              <a:rPr lang="en-US" sz="3600" b="1" dirty="0">
                <a:solidFill>
                  <a:srgbClr val="FF0000"/>
                </a:solidFill>
                <a:latin typeface="Calibri" panose="020F0502020204030204"/>
              </a:rPr>
              <a:t>: </a:t>
            </a:r>
            <a:r>
              <a:rPr lang="en-US" sz="3200" b="1" dirty="0" err="1">
                <a:solidFill>
                  <a:schemeClr val="bg1"/>
                </a:solidFill>
                <a:latin typeface="Arial" panose="020B0604020202020204" pitchFamily="34" charset="0"/>
                <a:cs typeface="Arial" panose="020B0604020202020204" pitchFamily="34" charset="0"/>
              </a:rPr>
              <a:t>Hình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mặt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người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mặt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thú</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đá</a:t>
            </a:r>
            <a:r>
              <a:rPr lang="en-US" sz="3200" b="1" dirty="0">
                <a:solidFill>
                  <a:schemeClr val="bg1"/>
                </a:solidFill>
                <a:latin typeface="Arial" panose="020B0604020202020204" pitchFamily="34" charset="0"/>
                <a:cs typeface="Arial" panose="020B0604020202020204" pitchFamily="34" charset="0"/>
              </a:rPr>
              <a:t> hang </a:t>
            </a:r>
            <a:r>
              <a:rPr lang="en-US" sz="3200" b="1" dirty="0" err="1">
                <a:solidFill>
                  <a:schemeClr val="bg1"/>
                </a:solidFill>
                <a:latin typeface="Arial" panose="020B0604020202020204" pitchFamily="34" charset="0"/>
                <a:cs typeface="Arial" panose="020B0604020202020204" pitchFamily="34" charset="0"/>
              </a:rPr>
              <a:t>Đồng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Nội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Hòa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Bình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E718A72C-D3CA-4307-B77C-F7348B5E2215}"/>
              </a:ext>
            </a:extLst>
          </p:cNvPr>
          <p:cNvSpPr txBox="1"/>
          <p:nvPr/>
        </p:nvSpPr>
        <p:spPr>
          <a:xfrm>
            <a:off x="565265" y="6122306"/>
            <a:ext cx="5926976"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B086D18-57BB-43D1-9AA0-71CE503A7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2327" y="1235824"/>
            <a:ext cx="9223457" cy="2675313"/>
          </a:xfrm>
          <a:prstGeom prst="rect">
            <a:avLst/>
          </a:prstGeom>
          <a:ln w="28575">
            <a:solidFill>
              <a:srgbClr val="FF0000"/>
            </a:solidFill>
          </a:ln>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3</a:t>
            </a:r>
            <a:r>
              <a:rPr kumimoji="0" lang="en-US" sz="3200" b="1" i="0" strike="noStrike" kern="1200" cap="none" spc="0" normalizeH="0" baseline="0" noProof="0" dirty="0">
                <a:ln>
                  <a:noFill/>
                </a:ln>
                <a:solidFill>
                  <a:srgbClr val="FFFF00"/>
                </a:solidFill>
                <a:effectLst/>
                <a:uLnTx/>
                <a:uFillTx/>
                <a:latin typeface="Calibri" panose="020F0502020204030204"/>
                <a:ea typeface="+mn-ea"/>
                <a:cs typeface="+mn-cs"/>
              </a:rPr>
              <a:t>:</a:t>
            </a:r>
            <a:r>
              <a:rPr kumimoji="0" lang="en-US" sz="3200" b="1" i="0" strike="noStrike" kern="1200" cap="none" spc="0" normalizeH="0" noProof="0" dirty="0">
                <a:ln>
                  <a:noFill/>
                </a:ln>
                <a:solidFill>
                  <a:srgbClr val="FFFF00"/>
                </a:solidFill>
                <a:effectLst/>
                <a:uLnTx/>
                <a:uFillTx/>
                <a:latin typeface="Calibri" panose="020F0502020204030204"/>
                <a:ea typeface="+mn-ea"/>
                <a:cs typeface="+mn-cs"/>
              </a:rPr>
              <a:t> </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Theo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tiền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sử</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họ</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sống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ở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đâu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200" b="1" i="0"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3200" b="1" i="0"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Họ</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sống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ở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vách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đá</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hang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động</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2EEA9B1B-D247-4254-A362-F95A900B6363}"/>
              </a:ext>
            </a:extLst>
          </p:cNvPr>
          <p:cNvSpPr txBox="1"/>
          <p:nvPr/>
        </p:nvSpPr>
        <p:spPr>
          <a:xfrm>
            <a:off x="565264" y="6122306"/>
            <a:ext cx="6891251"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4</a:t>
            </a:r>
            <a:r>
              <a:rPr kumimoji="0" lang="en-US" sz="3200" b="1" i="0" strike="noStrike" kern="1200" cap="none" spc="0" normalizeH="0" baseline="0" noProof="0" dirty="0">
                <a:ln>
                  <a:noFill/>
                </a:ln>
                <a:solidFill>
                  <a:srgbClr val="FFFF00"/>
                </a:solidFill>
                <a:effectLst/>
                <a:uLnTx/>
                <a:uFillTx/>
                <a:latin typeface="Calibri" panose="020F0502020204030204"/>
                <a:ea typeface="+mn-ea"/>
                <a:cs typeface="+mn-cs"/>
              </a:rPr>
              <a:t>: </a:t>
            </a:r>
            <a:r>
              <a:rPr lang="en-US" sz="3200" b="1" dirty="0" err="1">
                <a:solidFill>
                  <a:schemeClr val="bg1"/>
                </a:solidFill>
                <a:latin typeface="Arial" panose="020B0604020202020204" pitchFamily="34" charset="0"/>
                <a:cs typeface="Arial" panose="020B0604020202020204" pitchFamily="34" charset="0"/>
              </a:rPr>
              <a:t>Màu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vẽ</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cử</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người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tiền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sử</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họ</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lấy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từ</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đâu</a:t>
            </a:r>
            <a:r>
              <a:rPr lang="en-US" sz="3200" b="1" dirty="0">
                <a:solidFill>
                  <a:schemeClr val="bg1"/>
                </a:solidFill>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1263534" y="3358342"/>
            <a:ext cx="9833957" cy="170222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200" b="1" i="0"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chemeClr val="bg1"/>
                </a:solidFill>
                <a:latin typeface="Arial" panose="020B0604020202020204" pitchFamily="34" charset="0"/>
                <a:cs typeface="Arial" panose="020B0604020202020204" pitchFamily="34" charset="0"/>
              </a:rPr>
              <a:t>Màu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họ</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lấy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từ</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thiên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như</a:t>
            </a:r>
            <a:r>
              <a:rPr lang="en-US" sz="3200" b="1" dirty="0">
                <a:solidFill>
                  <a:schemeClr val="bg1"/>
                </a:solidFill>
                <a:latin typeface="Arial" panose="020B0604020202020204" pitchFamily="34" charset="0"/>
                <a:cs typeface="Arial" panose="020B0604020202020204" pitchFamily="34" charset="0"/>
              </a:rPr>
              <a:t>: Than </a:t>
            </a:r>
            <a:r>
              <a:rPr lang="en-US" sz="3200" b="1" dirty="0" err="1">
                <a:solidFill>
                  <a:schemeClr val="bg1"/>
                </a:solidFill>
                <a:latin typeface="Arial" panose="020B0604020202020204" pitchFamily="34" charset="0"/>
                <a:cs typeface="Arial" panose="020B0604020202020204" pitchFamily="34" charset="0"/>
              </a:rPr>
              <a:t>củi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đất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sét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đá</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nhựa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cây</a:t>
            </a:r>
            <a:r>
              <a:rPr lang="en-US" sz="3200" b="1" dirty="0">
                <a:solidFill>
                  <a:schemeClr val="bg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03AA0C5D-A840-4E60-83AF-437EBF2294FD}"/>
              </a:ext>
            </a:extLst>
          </p:cNvPr>
          <p:cNvSpPr txBox="1"/>
          <p:nvPr/>
        </p:nvSpPr>
        <p:spPr>
          <a:xfrm>
            <a:off x="565264" y="6122306"/>
            <a:ext cx="6891251"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3" y="410936"/>
            <a:ext cx="9614526" cy="135994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3200" b="1" i="0" u="sng" strike="noStrike" kern="1200" cap="none" spc="0" normalizeH="0" baseline="0" noProof="0" dirty="0">
                <a:ln>
                  <a:noFill/>
                </a:ln>
                <a:solidFill>
                  <a:srgbClr val="FFFF00"/>
                </a:solidFill>
                <a:effectLst/>
                <a:uLnTx/>
                <a:uFillTx/>
                <a:latin typeface="Calibri" panose="020F0502020204030204"/>
                <a:ea typeface="+mn-ea"/>
                <a:cs typeface="+mn-cs"/>
              </a:rPr>
              <a:t> 5</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c</a:t>
            </a:r>
            <a:r>
              <a:rPr lang="en-US" sz="3200" b="1" dirty="0" err="1">
                <a:solidFill>
                  <a:schemeClr val="bg1"/>
                </a:solidFill>
                <a:latin typeface="Times New Roman" panose="02020603050405020304" pitchFamily="18" charset="0"/>
                <a:cs typeface="Times New Roman" panose="02020603050405020304" pitchFamily="18" charset="0"/>
              </a:rPr>
              <a: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phỏng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mẫu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tiền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sử</a:t>
            </a:r>
            <a:r>
              <a:rPr lang="en-US" sz="3200" b="1" dirty="0">
                <a:solidFill>
                  <a:schemeClr val="bg1"/>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0" name="Snip Diagonal Corner Rectangle 49"/>
          <p:cNvSpPr/>
          <p:nvPr/>
        </p:nvSpPr>
        <p:spPr>
          <a:xfrm>
            <a:off x="1737558" y="2427317"/>
            <a:ext cx="9614526" cy="263325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sng"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3200" b="1" i="0" strike="noStrike" kern="1200" cap="none" spc="0" normalizeH="0" noProof="0" dirty="0">
                <a:ln>
                  <a:noFill/>
                </a:ln>
                <a:solidFill>
                  <a:srgbClr val="FF0000"/>
                </a:solidFill>
                <a:effectLst/>
                <a:uLnTx/>
                <a:uFillTx/>
                <a:latin typeface="Calibri" panose="020F0502020204030204"/>
                <a:ea typeface="+mn-ea"/>
                <a:cs typeface="+mn-cs"/>
              </a:rPr>
              <a:t> </a:t>
            </a:r>
          </a:p>
          <a:p>
            <a:r>
              <a:rPr lang="en-US" sz="3200" b="1" dirty="0">
                <a:solidFill>
                  <a:schemeClr val="bg1"/>
                </a:solidFill>
                <a:latin typeface="Times New Roman" panose="02020603050405020304" pitchFamily="18" charset="0"/>
                <a:cs typeface="Times New Roman" panose="02020603050405020304" pitchFamily="18" charset="0"/>
              </a:rPr>
              <a:t>B1. </a:t>
            </a:r>
            <a:r>
              <a:rPr lang="en-US" sz="3200" b="1" dirty="0" err="1">
                <a:solidFill>
                  <a:schemeClr val="bg1"/>
                </a:solidFill>
                <a:latin typeface="Times New Roman" panose="02020603050405020304" pitchFamily="18" charset="0"/>
                <a:cs typeface="Times New Roman" panose="02020603050405020304" pitchFamily="18" charset="0"/>
              </a:rPr>
              <a:t>Xác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định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cục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nét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quát</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B2.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chỉnh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nét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mẫu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B3. </a:t>
            </a:r>
            <a:r>
              <a:rPr lang="en-US" sz="3200" b="1" dirty="0" err="1">
                <a:solidFill>
                  <a:schemeClr val="bg1"/>
                </a:solidFill>
                <a:latin typeface="Times New Roman" panose="02020603050405020304" pitchFamily="18" charset="0"/>
                <a:cs typeface="Times New Roman" panose="02020603050405020304" pitchFamily="18" charset="0"/>
              </a:rPr>
              <a:t>Vẽ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màu</a:t>
            </a:r>
            <a:r>
              <a:rPr lang="en-US" sz="3200" b="1" dirty="0">
                <a:solidFill>
                  <a:schemeClr val="bg1"/>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A1A2652E-2FE6-4301-A983-2451E05FA353}"/>
              </a:ext>
            </a:extLst>
          </p:cNvPr>
          <p:cNvSpPr txBox="1"/>
          <p:nvPr/>
        </p:nvSpPr>
        <p:spPr>
          <a:xfrm>
            <a:off x="565264" y="6122306"/>
            <a:ext cx="6891251"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6"/>
            <a:ext cx="10522857" cy="15841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 Hang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nhất</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ở </a:t>
            </a:r>
            <a:r>
              <a:rPr lang="en-US" sz="3200" b="1" dirty="0">
                <a:solidFill>
                  <a:prstClr val="white"/>
                </a:solidFill>
                <a:latin typeface="Calibri" panose="020F0502020204030204"/>
              </a:rPr>
              <a:t>n</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Pháp</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còn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lưu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lại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ảnh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thười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tiền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sử</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có</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tên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gọi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6</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5" name="TextBox 4">
            <a:extLst>
              <a:ext uri="{FF2B5EF4-FFF2-40B4-BE49-F238E27FC236}">
                <a16:creationId xmlns:a16="http://schemas.microsoft.com/office/drawing/2014/main" id="{06ABDAA0-0B3E-4492-AFF0-62F375F863F2}"/>
              </a:ext>
            </a:extLst>
          </p:cNvPr>
          <p:cNvSpPr txBox="1"/>
          <p:nvPr/>
        </p:nvSpPr>
        <p:spPr>
          <a:xfrm>
            <a:off x="565264" y="6122306"/>
            <a:ext cx="6891251" cy="461665"/>
          </a:xfrm>
          <a:prstGeom prst="rect">
            <a:avLst/>
          </a:prstGeom>
          <a:solidFill>
            <a:schemeClr val="bg1"/>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9284" y="2766219"/>
            <a:ext cx="9793432" cy="1325563"/>
          </a:xfrm>
        </p:spPr>
        <p:txBody>
          <a:bodyPr/>
          <a:lstStyle/>
          <a:p>
            <a:r>
              <a:rPr lang="en-US" b="1"/>
              <a:t>Làm tiếp nội dung bài học vào đây bạn nhé!</a:t>
            </a:r>
          </a:p>
        </p:txBody>
      </p:sp>
      <p:sp>
        <p:nvSpPr>
          <p:cNvPr id="4" name="Title 1"/>
          <p:cNvSpPr txBox="1">
            <a:spLocks/>
          </p:cNvSpPr>
          <p:nvPr/>
        </p:nvSpPr>
        <p:spPr>
          <a:xfrm>
            <a:off x="805542" y="3941814"/>
            <a:ext cx="10580915" cy="525684"/>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FF0000"/>
                </a:solidFill>
              </a:rPr>
              <a:t>ĐĂNG KÝ </a:t>
            </a:r>
            <a:r>
              <a:rPr lang="en-US" sz="2000" b="1">
                <a:solidFill>
                  <a:schemeClr val="accent1">
                    <a:lumMod val="75000"/>
                  </a:schemeClr>
                </a:solidFill>
              </a:rPr>
              <a:t>ủng hộ kênh, tạo động lực cho mình làm thêm nhiều trò chơi hơn trong thời gian tới bạn nhé !</a:t>
            </a:r>
          </a:p>
        </p:txBody>
      </p:sp>
    </p:spTree>
    <p:extLst>
      <p:ext uri="{BB962C8B-B14F-4D97-AF65-F5344CB8AC3E}">
        <p14:creationId xmlns:p14="http://schemas.microsoft.com/office/powerpoint/2010/main" val="3696904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281&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 - &amp;quot;Làm tiếp nội dung bài học vào đây bạn nhé!&amp;quot;&quot;/&gt;&lt;property id=&quot;20307&quot; value=&quot;283&quot;/&gt;&lt;/object&gt;&lt;/object&gt;&lt;object type=&quot;8&quot; unique_id=&quot;10020&quot;&gt;&lt;/object&gt;&lt;/object&gt;&lt;/database&gt;"/>
  <p:tag name="MMPROD_NEXTUNIQUEID" val="10009"/>
  <p:tag name="SECTOMILLISECCONVERTED" val="1"/>
  <p:tag name="INKNOELEADERBOARD" val="-1240462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1156</Words>
  <Application>Microsoft Office PowerPoint</Application>
  <PresentationFormat>Widescreen</PresentationFormat>
  <Paragraphs>86</Paragraphs>
  <Slides>35</Slides>
  <Notes>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5" baseType="lpstr">
      <vt:lpstr>Arial</vt:lpstr>
      <vt:lpstr>UTM Davida</vt:lpstr>
      <vt:lpstr>.VnTime</vt:lpstr>
      <vt:lpstr>Calibri Light</vt:lpstr>
      <vt:lpstr>UTM Alberta Heavy</vt:lpstr>
      <vt:lpstr>Times New Roman</vt:lpstr>
      <vt:lpstr>Verdana</vt:lpstr>
      <vt:lpstr>Calibri</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tiếp nội dung bài học vào đây bạn nhé!</vt:lpstr>
      <vt:lpstr>Theo em 2 bức tranh sau đây thuộc lĩnh vực gì? Em hãy so sánh sự khác nhau về trang phục của 2 bức tranh?</vt:lpstr>
      <vt:lpstr>Đáp án</vt:lpstr>
      <vt:lpstr>PowerPoint Presentation</vt:lpstr>
      <vt:lpstr>PowerPoint Presentation</vt:lpstr>
      <vt:lpstr>1. Khám phá cách tạo hình thời trang Em hãy quan sát kỹ hình ảnh sau</vt:lpstr>
      <vt:lpstr>PowerPoint Presentation</vt:lpstr>
      <vt:lpstr>PowerPoint Presentation</vt:lpstr>
      <vt:lpstr>Các em hãy thực hành gấp cắt mẫu áo và túi sách theo các bước</vt:lpstr>
      <vt:lpstr>Các em hãy thực hành gấp cắt mẫu áo hoặc túi sách theo các bước</vt:lpstr>
      <vt:lpstr>PowerPoint Presentation</vt:lpstr>
      <vt:lpstr>KẾT LUẬN + Có thể tạo sản phẩm thời trang dựa trên nguyên lí cân bằng như thế nào?  - Nguyên lí cân bằng, đối xứng trong hình cắt: Hình cắt phải được sắp xếp, phẩn bố đều. Sự cảm nhận về thị giác phải được cảm nhận cân bằng trong hình vẽ. + Sản phẩm thời trang cần có kích thước như thế nào để có thể sử dụng sản phẩm hình vẽ mô phỏng từ bài trước làm họa tiết trang trí? - Kích thước khổ A3 trở lên</vt:lpstr>
      <vt:lpstr>Quan sát thời trang thời Tiền Bắc thuộc</vt:lpstr>
      <vt:lpstr>PowerPoint Presentation</vt:lpstr>
      <vt:lpstr>PowerPoint Presentation</vt:lpstr>
      <vt:lpstr>Thời tiền sử</vt:lpstr>
      <vt:lpstr>2. Cách trang trí sản phẩm thời trang + Mời các em quan sát</vt:lpstr>
      <vt:lpstr>PowerPoint Presentation</vt:lpstr>
      <vt:lpstr>Tham khảo  Các sản phẩm thời trang được trang trí bằng hình vẽ từ thời sử</vt:lpstr>
      <vt:lpstr> THẢO LUẬN Em hãy trình bày các bước trang trí sản phẩm thời trang</vt:lpstr>
      <vt:lpstr>PowerPoint Presentation</vt:lpstr>
      <vt:lpstr>THẢO LUẬN NHÓM 4</vt:lpstr>
      <vt:lpstr>     + Có thể tìm bất cứ vị trí nào để trang trí trên áo: Cổ áo, cổ tay, ngực, bụng hoặc túi ngực….   + Tỷ lệ hình trang trí phải phù hợp, cân đối với áo      +  Có thể sử dụng màu nền phù hợp với họa tiết mà ta lựa chọn</vt:lpstr>
      <vt:lpstr>THAO KHẢO</vt:lpstr>
      <vt:lpstr> 3: Trang trí sản phẩm thời trang bằng hình vẽ thời Tiền sử                 3.1. Suy nghĩ nhanh trả lời cá nhân .Em sẽ trang trí sản phẩm thời trang nào?  •Em sử dụng hình vẽ thời Tiền sử nào để trang trí?  • Em sẽ đặt hình vẽ đó ở vị trí nào trên sản phẩm? •Hình vẽ đó có điểm gì đặc biệt?  • Có thể vẽ thêm chi tiết phụ nào để sản phẩm hấp dẫn hơn không? • Màu sắc của sản phẩm thời trang và hình trang trí được sử dụng như thế nào? </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2021-08-13T05:03:45Z</dcterms:created>
  <dcterms:modified xsi:type="dcterms:W3CDTF">2024-11-12T01:53:52Z</dcterms:modified>
</cp:coreProperties>
</file>