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81" r:id="rId24"/>
    <p:sldId id="279" r:id="rId25"/>
    <p:sldId id="282" r:id="rId26"/>
    <p:sldId id="284" r:id="rId27"/>
    <p:sldId id="285" r:id="rId28"/>
    <p:sldId id="286" r:id="rId29"/>
    <p:sldId id="287" r:id="rId30"/>
    <p:sldId id="295" r:id="rId31"/>
  </p:sldIdLst>
  <p:sldSz cx="9144000" cy="5143500" type="screen16x9"/>
  <p:notesSz cx="6858000" cy="9144000"/>
  <p:defaultTex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5" autoAdjust="0"/>
    <p:restoredTop sz="94660"/>
  </p:normalViewPr>
  <p:slideViewPr>
    <p:cSldViewPr snapToGrid="0">
      <p:cViewPr>
        <p:scale>
          <a:sx n="81" d="100"/>
          <a:sy n="81" d="100"/>
        </p:scale>
        <p:origin x="-1404" y="-3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97BD67-764D-4D14-B191-5F11AD00719B}" type="datetimeFigureOut">
              <a:rPr lang="vi-VN" smtClean="0"/>
              <a:t>15/12/2024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383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7BD67-764D-4D14-B191-5F11AD00719B}" type="datetimeFigureOut">
              <a:rPr lang="vi-VN" smtClean="0"/>
              <a:t>15/12/2024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36095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7BD67-764D-4D14-B191-5F11AD00719B}" type="datetimeFigureOut">
              <a:rPr lang="vi-VN" smtClean="0"/>
              <a:t>15/12/2024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13161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7BD67-764D-4D14-B191-5F11AD00719B}" type="datetimeFigureOut">
              <a:rPr lang="vi-VN" smtClean="0"/>
              <a:t>15/12/2024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45102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7BD67-764D-4D14-B191-5F11AD00719B}" type="datetimeFigureOut">
              <a:rPr lang="vi-VN" smtClean="0"/>
              <a:t>15/12/2024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81086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7BD67-764D-4D14-B191-5F11AD00719B}" type="datetimeFigureOut">
              <a:rPr lang="vi-VN" smtClean="0"/>
              <a:t>15/12/2024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37045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97BD67-764D-4D14-B191-5F11AD00719B}" type="datetimeFigureOut">
              <a:rPr lang="vi-VN" smtClean="0"/>
              <a:t>15/12/2024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7754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97BD67-764D-4D14-B191-5F11AD00719B}" type="datetimeFigureOut">
              <a:rPr lang="vi-VN" smtClean="0"/>
              <a:t>15/12/2024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47628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7BD67-764D-4D14-B191-5F11AD00719B}" type="datetimeFigureOut">
              <a:rPr lang="vi-VN" smtClean="0"/>
              <a:t>15/12/2024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89096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7BD67-764D-4D14-B191-5F11AD00719B}" type="datetimeFigureOut">
              <a:rPr lang="vi-VN" smtClean="0"/>
              <a:t>15/12/2024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35007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7BD67-764D-4D14-B191-5F11AD00719B}" type="datetimeFigureOut">
              <a:rPr lang="vi-VN" smtClean="0"/>
              <a:t>15/12/2024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36473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9397BD67-764D-4D14-B191-5F11AD00719B}" type="datetimeFigureOut">
              <a:rPr lang="vi-VN" smtClean="0"/>
              <a:t>15/12/2024</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15BC42F4-719F-42A3-8E9D-F2115F78A09E}" type="slidenum">
              <a:rPr lang="vi-VN" smtClean="0"/>
              <a:t>‹#›</a:t>
            </a:fld>
            <a:endParaRPr lang="vi-VN"/>
          </a:p>
        </p:txBody>
      </p:sp>
    </p:spTree>
    <p:extLst>
      <p:ext uri="{BB962C8B-B14F-4D97-AF65-F5344CB8AC3E}">
        <p14:creationId xmlns:p14="http://schemas.microsoft.com/office/powerpoint/2010/main" val="2468601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7.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oleObject" Target="../embeddings/oleObject1.bin"/><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5.png"/><Relationship Id="rId4" Type="http://schemas.microsoft.com/office/2007/relationships/hdphoto" Target="../media/hdphoto5.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0" y="92869"/>
            <a:ext cx="9144000" cy="752475"/>
          </a:xfrm>
          <a:prstGeom prst="rect">
            <a:avLst/>
          </a:prstGeom>
          <a:noFill/>
          <a:ln w="9525">
            <a:noFill/>
            <a:miter lim="800000"/>
            <a:headEnd/>
            <a:tailEnd/>
          </a:ln>
          <a:effectLst/>
        </p:spPr>
        <p:txBody>
          <a:bodyPr lIns="68580" tIns="34290" rIns="68580" bIns="34290">
            <a:spAutoFit/>
          </a:bodyPr>
          <a:lstStyle/>
          <a:p>
            <a:pPr algn="ctr">
              <a:spcBef>
                <a:spcPct val="30000"/>
              </a:spcBef>
              <a:defRPr/>
            </a:pPr>
            <a:r>
              <a:rPr lang="en-US" sz="2100" b="1" dirty="0" err="1">
                <a:solidFill>
                  <a:srgbClr val="000099"/>
                </a:solidFill>
                <a:effectLst>
                  <a:outerShdw blurRad="38100" dist="38100" dir="2700000" algn="tl">
                    <a:srgbClr val="C0C0C0"/>
                  </a:outerShdw>
                </a:effectLst>
                <a:latin typeface="Times New Roman" pitchFamily="18" charset="0"/>
                <a:cs typeface="Times New Roman" pitchFamily="18" charset="0"/>
              </a:rPr>
              <a:t>PHÒNG</a:t>
            </a:r>
            <a:r>
              <a:rPr lang="en-US" sz="21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100" b="1" dirty="0" err="1">
                <a:solidFill>
                  <a:srgbClr val="000099"/>
                </a:solidFill>
                <a:effectLst>
                  <a:outerShdw blurRad="38100" dist="38100" dir="2700000" algn="tl">
                    <a:srgbClr val="C0C0C0"/>
                  </a:outerShdw>
                </a:effectLst>
                <a:latin typeface="Times New Roman" pitchFamily="18" charset="0"/>
                <a:cs typeface="Times New Roman" pitchFamily="18" charset="0"/>
              </a:rPr>
              <a:t>GIÁO</a:t>
            </a:r>
            <a:r>
              <a:rPr lang="en-US" sz="21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100" b="1" dirty="0" err="1">
                <a:solidFill>
                  <a:srgbClr val="000099"/>
                </a:solidFill>
                <a:effectLst>
                  <a:outerShdw blurRad="38100" dist="38100" dir="2700000" algn="tl">
                    <a:srgbClr val="C0C0C0"/>
                  </a:outerShdw>
                </a:effectLst>
                <a:latin typeface="Times New Roman" pitchFamily="18" charset="0"/>
                <a:cs typeface="Times New Roman" pitchFamily="18" charset="0"/>
              </a:rPr>
              <a:t>DỤC</a:t>
            </a:r>
            <a:r>
              <a:rPr lang="en-US" sz="2100" b="1" dirty="0">
                <a:solidFill>
                  <a:srgbClr val="000099"/>
                </a:solidFill>
                <a:effectLst>
                  <a:outerShdw blurRad="38100" dist="38100" dir="2700000" algn="tl">
                    <a:srgbClr val="C0C0C0"/>
                  </a:outerShdw>
                </a:effectLst>
                <a:latin typeface="Times New Roman" pitchFamily="18" charset="0"/>
                <a:cs typeface="Times New Roman" pitchFamily="18" charset="0"/>
              </a:rPr>
              <a:t> - </a:t>
            </a:r>
            <a:r>
              <a:rPr lang="en-US" sz="2100" b="1" dirty="0" err="1">
                <a:solidFill>
                  <a:srgbClr val="000099"/>
                </a:solidFill>
                <a:effectLst>
                  <a:outerShdw blurRad="38100" dist="38100" dir="2700000" algn="tl">
                    <a:srgbClr val="C0C0C0"/>
                  </a:outerShdw>
                </a:effectLst>
                <a:latin typeface="Times New Roman" pitchFamily="18" charset="0"/>
                <a:cs typeface="Times New Roman" pitchFamily="18" charset="0"/>
              </a:rPr>
              <a:t>ĐÀO</a:t>
            </a:r>
            <a:r>
              <a:rPr lang="en-US" sz="21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100" b="1" dirty="0" err="1">
                <a:solidFill>
                  <a:srgbClr val="000099"/>
                </a:solidFill>
                <a:effectLst>
                  <a:outerShdw blurRad="38100" dist="38100" dir="2700000" algn="tl">
                    <a:srgbClr val="C0C0C0"/>
                  </a:outerShdw>
                </a:effectLst>
                <a:latin typeface="Times New Roman" pitchFamily="18" charset="0"/>
                <a:cs typeface="Times New Roman" pitchFamily="18" charset="0"/>
              </a:rPr>
              <a:t>TẠO</a:t>
            </a:r>
            <a:r>
              <a:rPr lang="en-US" sz="21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100" b="1" dirty="0" err="1">
                <a:solidFill>
                  <a:srgbClr val="000099"/>
                </a:solidFill>
                <a:effectLst>
                  <a:outerShdw blurRad="38100" dist="38100" dir="2700000" algn="tl">
                    <a:srgbClr val="C0C0C0"/>
                  </a:outerShdw>
                </a:effectLst>
                <a:latin typeface="Times New Roman" pitchFamily="18" charset="0"/>
                <a:cs typeface="Times New Roman" pitchFamily="18" charset="0"/>
              </a:rPr>
              <a:t>PHÚ</a:t>
            </a:r>
            <a:r>
              <a:rPr lang="en-US" sz="21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100" b="1" dirty="0" err="1">
                <a:solidFill>
                  <a:srgbClr val="000099"/>
                </a:solidFill>
                <a:effectLst>
                  <a:outerShdw blurRad="38100" dist="38100" dir="2700000" algn="tl">
                    <a:srgbClr val="C0C0C0"/>
                  </a:outerShdw>
                </a:effectLst>
                <a:latin typeface="Times New Roman" pitchFamily="18" charset="0"/>
                <a:cs typeface="Times New Roman" pitchFamily="18" charset="0"/>
              </a:rPr>
              <a:t>LỘC</a:t>
            </a:r>
            <a:endParaRPr lang="en-US" sz="2100" b="1" dirty="0">
              <a:solidFill>
                <a:srgbClr val="000099"/>
              </a:solidFill>
              <a:effectLst>
                <a:outerShdw blurRad="38100" dist="38100" dir="2700000" algn="tl">
                  <a:srgbClr val="C0C0C0"/>
                </a:outerShdw>
              </a:effectLst>
              <a:latin typeface="Times New Roman" pitchFamily="18" charset="0"/>
              <a:cs typeface="Times New Roman" pitchFamily="18" charset="0"/>
            </a:endParaRPr>
          </a:p>
          <a:p>
            <a:pPr algn="ctr">
              <a:spcBef>
                <a:spcPct val="30000"/>
              </a:spcBef>
              <a:defRPr/>
            </a:pPr>
            <a:r>
              <a:rPr lang="en-US" sz="1800" b="1" dirty="0" err="1">
                <a:solidFill>
                  <a:srgbClr val="000099"/>
                </a:solidFill>
                <a:effectLst>
                  <a:outerShdw blurRad="38100" dist="38100" dir="2700000" algn="tl">
                    <a:srgbClr val="C0C0C0"/>
                  </a:outerShdw>
                </a:effectLst>
                <a:latin typeface="Times New Roman" pitchFamily="18" charset="0"/>
                <a:cs typeface="Times New Roman" pitchFamily="18" charset="0"/>
              </a:rPr>
              <a:t>TRƯỜNG</a:t>
            </a:r>
            <a:r>
              <a:rPr lang="en-US" sz="18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1800" b="1" dirty="0" err="1">
                <a:solidFill>
                  <a:srgbClr val="000099"/>
                </a:solidFill>
                <a:effectLst>
                  <a:outerShdw blurRad="38100" dist="38100" dir="2700000" algn="tl">
                    <a:srgbClr val="C0C0C0"/>
                  </a:outerShdw>
                </a:effectLst>
                <a:latin typeface="Times New Roman" pitchFamily="18" charset="0"/>
                <a:cs typeface="Times New Roman" pitchFamily="18" charset="0"/>
              </a:rPr>
              <a:t>THCS</a:t>
            </a:r>
            <a:r>
              <a:rPr lang="en-US" sz="18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1800" b="1" dirty="0" err="1">
                <a:solidFill>
                  <a:srgbClr val="000099"/>
                </a:solidFill>
                <a:effectLst>
                  <a:outerShdw blurRad="38100" dist="38100" dir="2700000" algn="tl">
                    <a:srgbClr val="C0C0C0"/>
                  </a:outerShdw>
                </a:effectLst>
                <a:latin typeface="Times New Roman" pitchFamily="18" charset="0"/>
                <a:cs typeface="Times New Roman" pitchFamily="18" charset="0"/>
              </a:rPr>
              <a:t>LỘC</a:t>
            </a:r>
            <a:r>
              <a:rPr lang="en-US" sz="18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1800" b="1" dirty="0" err="1">
                <a:solidFill>
                  <a:srgbClr val="000099"/>
                </a:solidFill>
                <a:effectLst>
                  <a:outerShdw blurRad="38100" dist="38100" dir="2700000" algn="tl">
                    <a:srgbClr val="C0C0C0"/>
                  </a:outerShdw>
                </a:effectLst>
                <a:latin typeface="Times New Roman" pitchFamily="18" charset="0"/>
                <a:cs typeface="Times New Roman" pitchFamily="18" charset="0"/>
              </a:rPr>
              <a:t>VĨNH</a:t>
            </a:r>
            <a:endParaRPr lang="en-US" sz="1800" b="1" dirty="0">
              <a:solidFill>
                <a:srgbClr val="000099"/>
              </a:solidFill>
              <a:effectLst>
                <a:outerShdw blurRad="38100" dist="38100" dir="2700000" algn="tl">
                  <a:srgbClr val="C0C0C0"/>
                </a:outerShdw>
              </a:effectLst>
              <a:latin typeface="Times New Roman" pitchFamily="18" charset="0"/>
              <a:cs typeface="Times New Roman" pitchFamily="18" charset="0"/>
            </a:endParaRPr>
          </a:p>
        </p:txBody>
      </p:sp>
      <p:pic>
        <p:nvPicPr>
          <p:cNvPr id="2051" name="Picture 6" descr="flor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4405312"/>
            <a:ext cx="11509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Froc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0039" y="0"/>
            <a:ext cx="1223962" cy="79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Froc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15480"/>
            <a:ext cx="1223963" cy="79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p:cNvSpPr txBox="1">
            <a:spLocks noChangeArrowheads="1"/>
          </p:cNvSpPr>
          <p:nvPr/>
        </p:nvSpPr>
        <p:spPr bwMode="auto">
          <a:xfrm>
            <a:off x="0" y="1484606"/>
            <a:ext cx="9296400" cy="1107996"/>
          </a:xfrm>
          <a:prstGeom prst="rect">
            <a:avLst/>
          </a:prstGeom>
          <a:gradFill rotWithShape="1">
            <a:gsLst>
              <a:gs pos="0">
                <a:srgbClr val="FFFF00">
                  <a:alpha val="0"/>
                </a:srgbClr>
              </a:gs>
              <a:gs pos="50000">
                <a:srgbClr val="FFFF00">
                  <a:gamma/>
                  <a:tint val="0"/>
                  <a:invGamma/>
                </a:srgbClr>
              </a:gs>
              <a:gs pos="100000">
                <a:srgbClr val="FFFF00">
                  <a:alpha val="0"/>
                </a:srgbClr>
              </a:gs>
            </a:gsLst>
            <a:lin ang="0" scaled="1"/>
          </a:gradFill>
          <a:ln w="9525">
            <a:noFill/>
            <a:miter lim="800000"/>
            <a:headEnd/>
            <a:tailEnd/>
          </a:ln>
          <a:effectLst/>
        </p:spPr>
        <p:txBody>
          <a:bodyPr lIns="68580" tIns="34290" rIns="68580" bIns="34290">
            <a:spAutoFit/>
          </a:bodyPr>
          <a:lstStyle/>
          <a:p>
            <a:pPr algn="ctr">
              <a:spcBef>
                <a:spcPct val="50000"/>
              </a:spcBef>
              <a:defRPr/>
            </a:pP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CHÀO</a:t>
            </a: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MỪNG</a:t>
            </a: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QUÝ</a:t>
            </a: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THẦY</a:t>
            </a:r>
            <a:endPar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endParaRPr>
          </a:p>
          <a:p>
            <a:pPr algn="ctr">
              <a:spcBef>
                <a:spcPct val="50000"/>
              </a:spcBef>
              <a:defRPr/>
            </a:pP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CÔ</a:t>
            </a: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GIÁO</a:t>
            </a: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VỀ</a:t>
            </a: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DỰ</a:t>
            </a: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GIỜ</a:t>
            </a: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THĂM</a:t>
            </a:r>
            <a:r>
              <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rPr>
              <a:t> </a:t>
            </a:r>
            <a:r>
              <a:rPr lang="en-US" sz="2700" b="1" dirty="0" err="1">
                <a:solidFill>
                  <a:srgbClr val="660066"/>
                </a:solidFill>
                <a:effectLst>
                  <a:outerShdw blurRad="38100" dist="38100" dir="2700000" algn="tl">
                    <a:srgbClr val="000000"/>
                  </a:outerShdw>
                </a:effectLst>
                <a:latin typeface="Times New Roman" pitchFamily="18" charset="0"/>
                <a:cs typeface="Times New Roman" pitchFamily="18" charset="0"/>
              </a:rPr>
              <a:t>LỚP</a:t>
            </a:r>
            <a:endParaRPr lang="en-US" sz="2700" b="1" dirty="0">
              <a:solidFill>
                <a:srgbClr val="660066"/>
              </a:solidFill>
              <a:effectLst>
                <a:outerShdw blurRad="38100" dist="38100" dir="2700000" algn="tl">
                  <a:srgbClr val="000000"/>
                </a:outerShdw>
              </a:effectLst>
              <a:latin typeface="Times New Roman" pitchFamily="18" charset="0"/>
              <a:cs typeface="Times New Roman" pitchFamily="18" charset="0"/>
            </a:endParaRPr>
          </a:p>
        </p:txBody>
      </p:sp>
      <p:sp>
        <p:nvSpPr>
          <p:cNvPr id="2057" name="TextBox 6"/>
          <p:cNvSpPr txBox="1">
            <a:spLocks noChangeArrowheads="1"/>
          </p:cNvSpPr>
          <p:nvPr/>
        </p:nvSpPr>
        <p:spPr bwMode="auto">
          <a:xfrm>
            <a:off x="1828800" y="3486151"/>
            <a:ext cx="5562600"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700">
                <a:solidFill>
                  <a:srgbClr val="0070C0"/>
                </a:solidFill>
                <a:latin typeface="Times New Roman" pitchFamily="18" charset="0"/>
                <a:cs typeface="Times New Roman" pitchFamily="18" charset="0"/>
              </a:rPr>
              <a:t>Giáo viên: Nguyễn </a:t>
            </a:r>
            <a:r>
              <a:rPr lang="vi-VN" sz="2700">
                <a:solidFill>
                  <a:srgbClr val="0070C0"/>
                </a:solidFill>
                <a:latin typeface="Times New Roman" pitchFamily="18" charset="0"/>
                <a:cs typeface="Times New Roman" pitchFamily="18" charset="0"/>
              </a:rPr>
              <a:t>Văn</a:t>
            </a:r>
            <a:r>
              <a:rPr lang="en-US" sz="2700">
                <a:solidFill>
                  <a:srgbClr val="0070C0"/>
                </a:solidFill>
                <a:latin typeface="Times New Roman" pitchFamily="18" charset="0"/>
                <a:cs typeface="Times New Roman" pitchFamily="18" charset="0"/>
              </a:rPr>
              <a:t> Hải</a:t>
            </a:r>
          </a:p>
        </p:txBody>
      </p:sp>
    </p:spTree>
    <p:extLst>
      <p:ext uri="{BB962C8B-B14F-4D97-AF65-F5344CB8AC3E}">
        <p14:creationId xmlns:p14="http://schemas.microsoft.com/office/powerpoint/2010/main" val="32337991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repeatCount="indefinite" fill="hold" nodeType="withEffect">
                                  <p:stCondLst>
                                    <p:cond delay="0"/>
                                  </p:stCondLst>
                                  <p:iterate type="lt">
                                    <p:tmPct val="10000"/>
                                  </p:iterate>
                                  <p:childTnLst>
                                    <p:set>
                                      <p:cBhvr>
                                        <p:cTn id="6" dur="1" fill="hold">
                                          <p:stCondLst>
                                            <p:cond delay="0"/>
                                          </p:stCondLst>
                                        </p:cTn>
                                        <p:tgtEl>
                                          <p:spTgt spid="22537"/>
                                        </p:tgtEl>
                                        <p:attrNameLst>
                                          <p:attrName>style.visibility</p:attrName>
                                        </p:attrNameLst>
                                      </p:cBhvr>
                                      <p:to>
                                        <p:strVal val="visible"/>
                                      </p:to>
                                    </p:set>
                                    <p:animEffect transition="in" filter="fade">
                                      <p:cBhvr>
                                        <p:cTn id="7" dur="1000"/>
                                        <p:tgtEl>
                                          <p:spTgt spid="22537"/>
                                        </p:tgtEl>
                                      </p:cBhvr>
                                    </p:animEffect>
                                    <p:anim calcmode="lin" valueType="num">
                                      <p:cBhvr>
                                        <p:cTn id="8" dur="1000" fill="hold"/>
                                        <p:tgtEl>
                                          <p:spTgt spid="22537"/>
                                        </p:tgtEl>
                                        <p:attrNameLst>
                                          <p:attrName>ppt_x</p:attrName>
                                        </p:attrNameLst>
                                      </p:cBhvr>
                                      <p:tavLst>
                                        <p:tav tm="0">
                                          <p:val>
                                            <p:strVal val="#ppt_x-.1"/>
                                          </p:val>
                                        </p:tav>
                                        <p:tav tm="100000">
                                          <p:val>
                                            <p:strVal val="#ppt_x"/>
                                          </p:val>
                                        </p:tav>
                                      </p:tavLst>
                                    </p:anim>
                                    <p:anim calcmode="lin" valueType="num">
                                      <p:cBhvr>
                                        <p:cTn id="9" dur="10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6D1A2BF0-881B-42D1-91F9-6BB61F9E0052}"/>
              </a:ext>
            </a:extLst>
          </p:cNvPr>
          <p:cNvSpPr/>
          <p:nvPr/>
        </p:nvSpPr>
        <p:spPr>
          <a:xfrm>
            <a:off x="1973179" y="-806116"/>
            <a:ext cx="5666874" cy="69783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1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452169" y="565355"/>
            <a:ext cx="840764" cy="446015"/>
          </a:xfrm>
          <a:prstGeom prst="rect">
            <a:avLst/>
          </a:prstGeom>
        </p:spPr>
      </p:pic>
      <p:sp>
        <p:nvSpPr>
          <p:cNvPr id="5" name="Rectangle 4">
            <a:extLst>
              <a:ext uri="{FF2B5EF4-FFF2-40B4-BE49-F238E27FC236}">
                <a16:creationId xmlns:a16="http://schemas.microsoft.com/office/drawing/2014/main" xmlns="" id="{FB93AE99-5BB4-4858-B168-F4DF86584382}"/>
              </a:ext>
            </a:extLst>
          </p:cNvPr>
          <p:cNvSpPr/>
          <p:nvPr/>
        </p:nvSpPr>
        <p:spPr>
          <a:xfrm>
            <a:off x="1349670" y="604451"/>
            <a:ext cx="1769956" cy="392415"/>
          </a:xfrm>
          <a:prstGeom prst="rect">
            <a:avLst/>
          </a:prstGeom>
        </p:spPr>
        <p:txBody>
          <a:bodyPr wrap="none" lIns="68580" tIns="34290" rIns="68580" bIns="34290">
            <a:spAutoFit/>
          </a:bodyPr>
          <a:lstStyle/>
          <a:p>
            <a:r>
              <a:rPr lang="nl-NL" sz="2100">
                <a:latin typeface="Times New Roman" panose="02020603050405020304" pitchFamily="18" charset="0"/>
                <a:ea typeface="Calibri" panose="020F0502020204030204" pitchFamily="34" charset="0"/>
              </a:rPr>
              <a:t>SGK trang 106</a:t>
            </a:r>
            <a:endParaRPr lang="vi-VN" sz="210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68536B75-9C34-4501-A367-0CA000A15DAE}"/>
                  </a:ext>
                </a:extLst>
              </p:cNvPr>
              <p:cNvSpPr/>
              <p:nvPr/>
            </p:nvSpPr>
            <p:spPr>
              <a:xfrm>
                <a:off x="438151" y="1066310"/>
                <a:ext cx="5028080" cy="2927725"/>
              </a:xfrm>
              <a:prstGeom prst="rect">
                <a:avLst/>
              </a:prstGeom>
            </p:spPr>
            <p:txBody>
              <a:bodyPr wrap="square" lIns="68580" tIns="34290" rIns="68580" bIns="34290">
                <a:spAutoFit/>
              </a:bodyPr>
              <a:lstStyle/>
              <a:p>
                <a:pPr algn="just">
                  <a:lnSpc>
                    <a:spcPct val="106000"/>
                  </a:lnSpc>
                  <a:spcAft>
                    <a:spcPts val="600"/>
                  </a:spcAft>
                </a:pPr>
                <a:r>
                  <a:rPr lang="en-US" sz="2100">
                    <a:latin typeface="Times New Roman" panose="02020603050405020304" pitchFamily="18" charset="0"/>
                    <a:ea typeface="Calibri" panose="020F0502020204030204" pitchFamily="34" charset="0"/>
                    <a:cs typeface="Times New Roman" panose="02020603050405020304" pitchFamily="18" charset="0"/>
                  </a:rPr>
                  <a:t>a) Cho </a:t>
                </a:r>
                <a:r>
                  <a:rPr lang="en-US" sz="2100" err="1">
                    <a:latin typeface="Times New Roman" panose="02020603050405020304" pitchFamily="18" charset="0"/>
                    <a:ea typeface="Calibri" panose="020F0502020204030204" pitchFamily="34" charset="0"/>
                    <a:cs typeface="Times New Roman" panose="02020603050405020304" pitchFamily="18" charset="0"/>
                  </a:rPr>
                  <a:t>hình</a:t>
                </a:r>
                <a:r>
                  <a:rPr lang="en-US" sz="2100">
                    <a:latin typeface="Times New Roman" panose="02020603050405020304" pitchFamily="18" charset="0"/>
                    <a:ea typeface="Calibri" panose="020F0502020204030204" pitchFamily="34" charset="0"/>
                    <a:cs typeface="Times New Roman" panose="02020603050405020304" pitchFamily="18" charset="0"/>
                  </a:rPr>
                  <a:t> </a:t>
                </a:r>
                <a:r>
                  <a:rPr lang="en-US" sz="2100" err="1">
                    <a:latin typeface="Times New Roman" panose="02020603050405020304" pitchFamily="18" charset="0"/>
                    <a:ea typeface="Calibri" panose="020F0502020204030204" pitchFamily="34" charset="0"/>
                    <a:cs typeface="Times New Roman" panose="02020603050405020304" pitchFamily="18" charset="0"/>
                  </a:rPr>
                  <a:t>bình</a:t>
                </a:r>
                <a:r>
                  <a:rPr lang="en-US" sz="2100">
                    <a:latin typeface="Times New Roman" panose="02020603050405020304" pitchFamily="18" charset="0"/>
                    <a:ea typeface="Calibri" panose="020F0502020204030204" pitchFamily="34" charset="0"/>
                    <a:cs typeface="Times New Roman" panose="02020603050405020304" pitchFamily="18" charset="0"/>
                  </a:rPr>
                  <a:t> </a:t>
                </a:r>
                <a:r>
                  <a:rPr lang="en-US" sz="2100" err="1">
                    <a:latin typeface="Times New Roman" panose="02020603050405020304" pitchFamily="18" charset="0"/>
                    <a:ea typeface="Calibri" panose="020F0502020204030204" pitchFamily="34" charset="0"/>
                    <a:cs typeface="Times New Roman" panose="02020603050405020304" pitchFamily="18" charset="0"/>
                  </a:rPr>
                  <a:t>hành</a:t>
                </a:r>
                <a:r>
                  <a:rPr lang="en-US" sz="2100">
                    <a:latin typeface="Times New Roman" panose="02020603050405020304" pitchFamily="18" charset="0"/>
                    <a:ea typeface="Calibri" panose="020F0502020204030204" pitchFamily="34" charset="0"/>
                    <a:cs typeface="Times New Roman" panose="02020603050405020304" pitchFamily="18" charset="0"/>
                  </a:rPr>
                  <a:t> ABCD </a:t>
                </a:r>
                <a:r>
                  <a:rPr lang="en-US" sz="2100" err="1">
                    <a:latin typeface="Times New Roman" panose="02020603050405020304" pitchFamily="18" charset="0"/>
                    <a:ea typeface="Calibri" panose="020F0502020204030204" pitchFamily="34" charset="0"/>
                    <a:cs typeface="Times New Roman" panose="02020603050405020304" pitchFamily="18" charset="0"/>
                  </a:rPr>
                  <a:t>có</a:t>
                </a:r>
                <a:r>
                  <a:rPr lang="en-US" sz="21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𝐴</m:t>
                        </m:r>
                      </m:e>
                    </m:acc>
                    <m:r>
                      <a:rPr lang="en-US" sz="21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100" i="1">
                            <a:latin typeface="Cambria Math"/>
                            <a:ea typeface="Calibri" panose="020F0502020204030204" pitchFamily="34" charset="0"/>
                            <a:cs typeface="Times New Roman" panose="02020603050405020304" pitchFamily="18" charset="0"/>
                          </a:rPr>
                        </m:ctrlPr>
                      </m:sSupPr>
                      <m:e>
                        <m:r>
                          <a:rPr lang="en-US" sz="2100" i="1">
                            <a:latin typeface="Cambria Math" panose="02040503050406030204" pitchFamily="18" charset="0"/>
                            <a:ea typeface="Calibri" panose="020F0502020204030204" pitchFamily="34" charset="0"/>
                            <a:cs typeface="Times New Roman" panose="02020603050405020304" pitchFamily="18" charset="0"/>
                          </a:rPr>
                          <m:t>90</m:t>
                        </m:r>
                      </m:e>
                      <m:sup>
                        <m:r>
                          <a:rPr lang="en-US" sz="21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100">
                    <a:latin typeface="Times New Roman" panose="02020603050405020304" pitchFamily="18" charset="0"/>
                    <a:ea typeface="Times New Roman" panose="02020603050405020304" pitchFamily="18" charset="0"/>
                    <a:cs typeface="Times New Roman" panose="02020603050405020304" pitchFamily="18" charset="0"/>
                  </a:rPr>
                  <a:t>. ABCD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100">
                    <a:latin typeface="Times New Roman" panose="02020603050405020304" pitchFamily="18" charset="0"/>
                    <a:ea typeface="Times New Roman" panose="02020603050405020304" pitchFamily="18" charset="0"/>
                    <a:cs typeface="Times New Roman" panose="02020603050405020304" pitchFamily="18" charset="0"/>
                  </a:rPr>
                  <a:t> hay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a:latin typeface="Times New Roman" panose="02020603050405020304" pitchFamily="18" charset="0"/>
                    <a:ea typeface="Times New Roman" panose="02020603050405020304" pitchFamily="18" charset="0"/>
                    <a:cs typeface="Times New Roman" panose="02020603050405020304" pitchFamily="18" charset="0"/>
                  </a:rPr>
                  <a:t>?</a:t>
                </a:r>
                <a:endParaRPr lang="vi-VN" sz="2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600"/>
                  </a:spcAft>
                </a:pPr>
                <a:r>
                  <a:rPr lang="en-US" sz="2100">
                    <a:latin typeface="Times New Roman" panose="02020603050405020304" pitchFamily="18" charset="0"/>
                    <a:ea typeface="Times New Roman" panose="02020603050405020304" pitchFamily="18" charset="0"/>
                    <a:cs typeface="Times New Roman" panose="02020603050405020304" pitchFamily="18" charset="0"/>
                  </a:rPr>
                  <a:t>b) Cho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100">
                    <a:latin typeface="Times New Roman" panose="02020603050405020304" pitchFamily="18" charset="0"/>
                    <a:ea typeface="Times New Roman" panose="02020603050405020304" pitchFamily="18" charset="0"/>
                    <a:cs typeface="Times New Roman" panose="02020603050405020304" pitchFamily="18" charset="0"/>
                  </a:rPr>
                  <a:t> ABCD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100">
                    <a:latin typeface="Times New Roman" panose="02020603050405020304" pitchFamily="18" charset="0"/>
                    <a:ea typeface="Times New Roman" panose="02020603050405020304" pitchFamily="18" charset="0"/>
                    <a:cs typeface="Times New Roman" panose="02020603050405020304" pitchFamily="18" charset="0"/>
                  </a:rPr>
                  <a:t> AC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100">
                    <a:latin typeface="Times New Roman" panose="02020603050405020304" pitchFamily="18" charset="0"/>
                    <a:ea typeface="Times New Roman" panose="02020603050405020304" pitchFamily="18" charset="0"/>
                    <a:cs typeface="Times New Roman" panose="02020603050405020304" pitchFamily="18" charset="0"/>
                  </a:rPr>
                  <a:t> BD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a:latin typeface="Times New Roman" panose="02020603050405020304" pitchFamily="18" charset="0"/>
                    <a:ea typeface="Calibri" panose="020F0502020204030204" pitchFamily="34" charset="0"/>
                    <a:cs typeface="Times New Roman" panose="02020603050405020304" pitchFamily="18" charset="0"/>
                  </a:rPr>
                  <a:t>(</a:t>
                </a:r>
                <a:r>
                  <a:rPr lang="en-US" sz="2100" i="1" err="1">
                    <a:latin typeface="Times New Roman" panose="02020603050405020304" pitchFamily="18" charset="0"/>
                    <a:ea typeface="Calibri" panose="020F0502020204030204" pitchFamily="34" charset="0"/>
                    <a:cs typeface="Times New Roman" panose="02020603050405020304" pitchFamily="18" charset="0"/>
                  </a:rPr>
                  <a:t>Hình</a:t>
                </a:r>
                <a:r>
                  <a:rPr lang="en-US" sz="2100" i="1">
                    <a:latin typeface="Times New Roman" panose="02020603050405020304" pitchFamily="18" charset="0"/>
                    <a:ea typeface="Calibri" panose="020F0502020204030204" pitchFamily="34" charset="0"/>
                    <a:cs typeface="Times New Roman" panose="02020603050405020304" pitchFamily="18" charset="0"/>
                  </a:rPr>
                  <a:t> 50).</a:t>
                </a:r>
              </a:p>
              <a:p>
                <a:pPr lvl="0"/>
                <a:r>
                  <a:rPr lang="en-US" sz="2100">
                    <a:latin typeface="Times New Roman" panose="02020603050405020304" pitchFamily="18" charset="0"/>
                    <a:ea typeface="Calibri" panose="020F0502020204030204" pitchFamily="34" charset="0"/>
                    <a:cs typeface="Times New Roman" panose="02020603050405020304" pitchFamily="18" charset="0"/>
                  </a:rPr>
                  <a:t> </a:t>
                </a:r>
                <a:r>
                  <a:rPr lang="en-US" sz="21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100">
                    <a:latin typeface="Times New Roman" panose="02020603050405020304" pitchFamily="18" charset="0"/>
                    <a:cs typeface="Times New Roman" panose="02020603050405020304" pitchFamily="18" charset="0"/>
                  </a:rPr>
                  <a:t>Hai tam </a:t>
                </a:r>
                <a:r>
                  <a:rPr lang="en-US" sz="2100" err="1">
                    <a:latin typeface="Times New Roman" panose="02020603050405020304" pitchFamily="18" charset="0"/>
                    <a:cs typeface="Times New Roman" panose="02020603050405020304" pitchFamily="18" charset="0"/>
                  </a:rPr>
                  <a:t>giác</a:t>
                </a:r>
                <a:r>
                  <a:rPr lang="en-US" sz="2100">
                    <a:latin typeface="Times New Roman" panose="02020603050405020304" pitchFamily="18" charset="0"/>
                    <a:cs typeface="Times New Roman" panose="02020603050405020304" pitchFamily="18" charset="0"/>
                  </a:rPr>
                  <a:t> ABC </a:t>
                </a:r>
                <a:r>
                  <a:rPr lang="en-US" sz="2100" err="1">
                    <a:latin typeface="Times New Roman" panose="02020603050405020304" pitchFamily="18" charset="0"/>
                    <a:cs typeface="Times New Roman" panose="02020603050405020304" pitchFamily="18" charset="0"/>
                  </a:rPr>
                  <a:t>và</a:t>
                </a:r>
                <a:r>
                  <a:rPr lang="en-US" sz="2100">
                    <a:latin typeface="Times New Roman" panose="02020603050405020304" pitchFamily="18" charset="0"/>
                    <a:cs typeface="Times New Roman" panose="02020603050405020304" pitchFamily="18" charset="0"/>
                  </a:rPr>
                  <a:t> DCB </a:t>
                </a:r>
                <a:r>
                  <a:rPr lang="en-US" sz="2100" err="1">
                    <a:latin typeface="Times New Roman" panose="02020603050405020304" pitchFamily="18" charset="0"/>
                    <a:cs typeface="Times New Roman" panose="02020603050405020304" pitchFamily="18" charset="0"/>
                  </a:rPr>
                  <a:t>có</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bằng</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nhau</a:t>
                </a:r>
                <a:r>
                  <a:rPr lang="en-US" sz="2100">
                    <a:latin typeface="Times New Roman" panose="02020603050405020304" pitchFamily="18" charset="0"/>
                    <a:cs typeface="Times New Roman" panose="02020603050405020304" pitchFamily="18" charset="0"/>
                  </a:rPr>
                  <a:t> hay </a:t>
                </a:r>
                <a:r>
                  <a:rPr lang="en-US" sz="2100" err="1">
                    <a:latin typeface="Times New Roman" panose="02020603050405020304" pitchFamily="18" charset="0"/>
                    <a:cs typeface="Times New Roman" panose="02020603050405020304" pitchFamily="18" charset="0"/>
                  </a:rPr>
                  <a:t>không</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Từ</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đó</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hãy</a:t>
                </a:r>
                <a:r>
                  <a:rPr lang="en-US" sz="2100">
                    <a:latin typeface="Times New Roman" panose="02020603050405020304" pitchFamily="18" charset="0"/>
                    <a:cs typeface="Times New Roman" panose="02020603050405020304" pitchFamily="18" charset="0"/>
                  </a:rPr>
                  <a:t> so </a:t>
                </a:r>
                <a:r>
                  <a:rPr lang="en-US" sz="2100" err="1">
                    <a:latin typeface="Times New Roman" panose="02020603050405020304" pitchFamily="18" charset="0"/>
                    <a:cs typeface="Times New Roman" panose="02020603050405020304" pitchFamily="18" charset="0"/>
                  </a:rPr>
                  <a:t>sánh</a:t>
                </a:r>
                <a:r>
                  <a:rPr lang="en-US" sz="21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100" i="1">
                            <a:latin typeface="Cambria Math"/>
                          </a:rPr>
                        </m:ctrlPr>
                      </m:accPr>
                      <m:e>
                        <m:r>
                          <a:rPr lang="en-US" sz="2100" i="1">
                            <a:latin typeface="Cambria Math" panose="02040503050406030204" pitchFamily="18" charset="0"/>
                          </a:rPr>
                          <m:t>𝐴𝐵𝐶</m:t>
                        </m:r>
                      </m:e>
                    </m:acc>
                  </m:oMath>
                </a14:m>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và</a:t>
                </a:r>
                <a:r>
                  <a:rPr lang="en-US" sz="21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100" i="1">
                            <a:latin typeface="Cambria Math"/>
                          </a:rPr>
                        </m:ctrlPr>
                      </m:accPr>
                      <m:e>
                        <m:r>
                          <a:rPr lang="en-US" sz="2100" i="1">
                            <a:latin typeface="Cambria Math" panose="02040503050406030204" pitchFamily="18" charset="0"/>
                          </a:rPr>
                          <m:t>𝐷𝐶𝐵</m:t>
                        </m:r>
                      </m:e>
                    </m:acc>
                  </m:oMath>
                </a14:m>
                <a:r>
                  <a:rPr lang="en-US" sz="2100">
                    <a:latin typeface="Times New Roman" panose="02020603050405020304" pitchFamily="18" charset="0"/>
                    <a:cs typeface="Times New Roman" panose="02020603050405020304" pitchFamily="18" charset="0"/>
                  </a:rPr>
                  <a:t>.</a:t>
                </a:r>
                <a:endParaRPr lang="vi-VN" sz="2100">
                  <a:latin typeface="Times New Roman" panose="02020603050405020304" pitchFamily="18" charset="0"/>
                  <a:cs typeface="Times New Roman" panose="02020603050405020304" pitchFamily="18" charset="0"/>
                </a:endParaRPr>
              </a:p>
              <a:p>
                <a:pPr lvl="0"/>
                <a:r>
                  <a:rPr lang="en-US" sz="2100">
                    <a:latin typeface="Times New Roman" panose="02020603050405020304" pitchFamily="18" charset="0"/>
                    <a:cs typeface="Times New Roman" panose="02020603050405020304" pitchFamily="18" charset="0"/>
                    <a:sym typeface="Symbol" panose="05050102010706020507" pitchFamily="18" charset="2"/>
                  </a:rPr>
                  <a:t></a:t>
                </a:r>
                <a:r>
                  <a:rPr lang="en-US" sz="2100">
                    <a:latin typeface="Times New Roman" panose="02020603050405020304" pitchFamily="18" charset="0"/>
                    <a:cs typeface="Times New Roman" panose="02020603050405020304" pitchFamily="18" charset="0"/>
                  </a:rPr>
                  <a:t>ABCD </a:t>
                </a:r>
                <a:r>
                  <a:rPr lang="en-US" sz="2100" err="1">
                    <a:latin typeface="Times New Roman" panose="02020603050405020304" pitchFamily="18" charset="0"/>
                    <a:cs typeface="Times New Roman" panose="02020603050405020304" pitchFamily="18" charset="0"/>
                  </a:rPr>
                  <a:t>có</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phải</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hình</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chữ</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nhật</a:t>
                </a:r>
                <a:r>
                  <a:rPr lang="en-US" sz="2100">
                    <a:latin typeface="Times New Roman" panose="02020603050405020304" pitchFamily="18" charset="0"/>
                    <a:cs typeface="Times New Roman" panose="02020603050405020304" pitchFamily="18" charset="0"/>
                  </a:rPr>
                  <a:t> hay </a:t>
                </a:r>
                <a:r>
                  <a:rPr lang="en-US" sz="2100" err="1">
                    <a:latin typeface="Times New Roman" panose="02020603050405020304" pitchFamily="18" charset="0"/>
                    <a:cs typeface="Times New Roman" panose="02020603050405020304" pitchFamily="18" charset="0"/>
                  </a:rPr>
                  <a:t>không</a:t>
                </a:r>
                <a:r>
                  <a:rPr lang="en-US" sz="2100">
                    <a:latin typeface="Times New Roman" panose="02020603050405020304" pitchFamily="18" charset="0"/>
                    <a:cs typeface="Times New Roman" panose="02020603050405020304" pitchFamily="18" charset="0"/>
                  </a:rPr>
                  <a:t>?</a:t>
                </a:r>
                <a:endParaRPr lang="vi-VN" sz="2100">
                  <a:latin typeface="Times New Roman" panose="02020603050405020304" pitchFamily="18" charset="0"/>
                  <a:cs typeface="Times New Roman" panose="02020603050405020304" pitchFamily="18" charset="0"/>
                </a:endParaRPr>
              </a:p>
              <a:p>
                <a:pPr algn="just">
                  <a:lnSpc>
                    <a:spcPct val="106000"/>
                  </a:lnSpc>
                  <a:spcAft>
                    <a:spcPts val="600"/>
                  </a:spcAft>
                </a:pPr>
                <a:endParaRPr lang="vi-VN" sz="21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68536B75-9C34-4501-A367-0CA000A15DAE}"/>
                  </a:ext>
                </a:extLst>
              </p:cNvPr>
              <p:cNvSpPr>
                <a:spLocks noRot="1" noChangeAspect="1" noMove="1" noResize="1" noEditPoints="1" noAdjustHandles="1" noChangeArrowheads="1" noChangeShapeType="1" noTextEdit="1"/>
              </p:cNvSpPr>
              <p:nvPr/>
            </p:nvSpPr>
            <p:spPr>
              <a:xfrm>
                <a:off x="584200" y="1421745"/>
                <a:ext cx="6704106" cy="3873625"/>
              </a:xfrm>
              <a:prstGeom prst="rect">
                <a:avLst/>
              </a:prstGeom>
              <a:blipFill>
                <a:blip r:embed="rId5"/>
                <a:stretch>
                  <a:fillRect l="-1909" t="-1258" r="-1818"/>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xmlns="" id="{7CF6CBD4-68C0-4DD4-97F2-5FE9CEAF376A}"/>
              </a:ext>
            </a:extLst>
          </p:cNvPr>
          <p:cNvGrpSpPr/>
          <p:nvPr/>
        </p:nvGrpSpPr>
        <p:grpSpPr>
          <a:xfrm>
            <a:off x="5797028" y="625289"/>
            <a:ext cx="2815815" cy="1962583"/>
            <a:chOff x="7729369" y="833717"/>
            <a:chExt cx="3754420" cy="2616777"/>
          </a:xfrm>
        </p:grpSpPr>
        <p:grpSp>
          <p:nvGrpSpPr>
            <p:cNvPr id="23" name="Group 22">
              <a:extLst>
                <a:ext uri="{FF2B5EF4-FFF2-40B4-BE49-F238E27FC236}">
                  <a16:creationId xmlns:a16="http://schemas.microsoft.com/office/drawing/2014/main" xmlns="" id="{3AC19651-D4E9-4203-856E-154751A7AA04}"/>
                </a:ext>
              </a:extLst>
            </p:cNvPr>
            <p:cNvGrpSpPr/>
            <p:nvPr/>
          </p:nvGrpSpPr>
          <p:grpSpPr>
            <a:xfrm>
              <a:off x="7729369" y="833717"/>
              <a:ext cx="3754420" cy="2329009"/>
              <a:chOff x="7740127" y="1231750"/>
              <a:chExt cx="3754420" cy="2329009"/>
            </a:xfrm>
          </p:grpSpPr>
          <p:grpSp>
            <p:nvGrpSpPr>
              <p:cNvPr id="13" name="Group 12">
                <a:extLst>
                  <a:ext uri="{FF2B5EF4-FFF2-40B4-BE49-F238E27FC236}">
                    <a16:creationId xmlns:a16="http://schemas.microsoft.com/office/drawing/2014/main" xmlns=""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xmlns=""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xmlns=""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87EA3436-D343-4288-81E8-23AAC38A9F3A}"/>
                  </a:ext>
                </a:extLst>
              </p:cNvPr>
              <p:cNvSpPr txBox="1"/>
              <p:nvPr/>
            </p:nvSpPr>
            <p:spPr>
              <a:xfrm>
                <a:off x="7740127" y="1231750"/>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a:t>
                </a:r>
                <a:endParaRPr lang="vi-VN" sz="21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BBC6487F-D076-4BE4-B90E-84358F7D0FC0}"/>
                  </a:ext>
                </a:extLst>
              </p:cNvPr>
              <p:cNvSpPr txBox="1"/>
              <p:nvPr/>
            </p:nvSpPr>
            <p:spPr>
              <a:xfrm>
                <a:off x="11177196" y="126940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a:t>
                </a:r>
                <a:endParaRPr lang="vi-VN" sz="21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C62D8EA-5269-4663-B952-FA91493C9B10}"/>
                  </a:ext>
                </a:extLst>
              </p:cNvPr>
              <p:cNvSpPr txBox="1"/>
              <p:nvPr/>
            </p:nvSpPr>
            <p:spPr>
              <a:xfrm>
                <a:off x="11177196" y="2942217"/>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C</a:t>
                </a:r>
                <a:endParaRPr lang="vi-VN" sz="21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0027BC8E-714F-4117-B5E1-9D83CA9A8EDE}"/>
                  </a:ext>
                </a:extLst>
              </p:cNvPr>
              <p:cNvSpPr txBox="1"/>
              <p:nvPr/>
            </p:nvSpPr>
            <p:spPr>
              <a:xfrm>
                <a:off x="7756266" y="300676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D</a:t>
                </a:r>
                <a:endParaRPr lang="vi-VN" sz="21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xmlns="" id="{F418A48C-44CC-46CE-867E-909A8A39C9F0}"/>
                </a:ext>
              </a:extLst>
            </p:cNvPr>
            <p:cNvSpPr txBox="1"/>
            <p:nvPr/>
          </p:nvSpPr>
          <p:spPr>
            <a:xfrm>
              <a:off x="9074076" y="2896497"/>
              <a:ext cx="1694331" cy="553997"/>
            </a:xfrm>
            <a:prstGeom prst="rect">
              <a:avLst/>
            </a:prstGeom>
            <a:noFill/>
          </p:spPr>
          <p:txBody>
            <a:bodyPr wrap="square" rtlCol="0">
              <a:spAutoFit/>
            </a:bodyPr>
            <a:lstStyle/>
            <a:p>
              <a:r>
                <a:rPr lang="en-US" sz="2100" err="1">
                  <a:latin typeface="Times New Roman" panose="02020603050405020304" pitchFamily="18" charset="0"/>
                  <a:cs typeface="Times New Roman" panose="02020603050405020304" pitchFamily="18" charset="0"/>
                </a:rPr>
                <a:t>Hình</a:t>
              </a:r>
              <a:r>
                <a:rPr lang="en-US" sz="2100">
                  <a:latin typeface="Times New Roman" panose="02020603050405020304" pitchFamily="18" charset="0"/>
                  <a:cs typeface="Times New Roman" panose="02020603050405020304" pitchFamily="18" charset="0"/>
                </a:rPr>
                <a:t> 50</a:t>
              </a:r>
              <a:endParaRPr lang="vi-VN" sz="21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xmlns="" id="{6DDF417B-01CC-4784-83F6-BA531FC9D85E}"/>
              </a:ext>
            </a:extLst>
          </p:cNvPr>
          <p:cNvSpPr txBox="1"/>
          <p:nvPr/>
        </p:nvSpPr>
        <p:spPr>
          <a:xfrm>
            <a:off x="5678022" y="2712945"/>
            <a:ext cx="2884394" cy="3924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lIns="68580" tIns="34290" rIns="68580" bIns="34290" rtlCol="0">
            <a:spAutoFit/>
          </a:bodyPr>
          <a:lstStyle/>
          <a:p>
            <a:pPr algn="ctr"/>
            <a:r>
              <a:rPr lang="en-US" sz="21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NHÓM</a:t>
            </a:r>
            <a:endParaRPr lang="vi-VN" sz="21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C976D6E1-70F6-4C8A-AEED-BF4381FE88D7}"/>
              </a:ext>
            </a:extLst>
          </p:cNvPr>
          <p:cNvSpPr/>
          <p:nvPr/>
        </p:nvSpPr>
        <p:spPr>
          <a:xfrm>
            <a:off x="5948564" y="3206457"/>
            <a:ext cx="2491307" cy="392415"/>
          </a:xfrm>
          <a:prstGeom prst="rect">
            <a:avLst/>
          </a:prstGeom>
        </p:spPr>
        <p:txBody>
          <a:bodyPr wrap="none" lIns="68580" tIns="34290" rIns="68580" bIns="34290">
            <a:spAutoFit/>
          </a:bodyPr>
          <a:lstStyle/>
          <a:p>
            <a:r>
              <a:rPr lang="nl-NL" sz="2100" b="1">
                <a:solidFill>
                  <a:srgbClr val="0000CC"/>
                </a:solidFill>
                <a:latin typeface="Times New Roman" panose="02020603050405020304" pitchFamily="18" charset="0"/>
                <a:ea typeface="Calibri" panose="020F0502020204030204" pitchFamily="34" charset="0"/>
              </a:rPr>
              <a:t>Nhóm 1: làm phần a</a:t>
            </a:r>
            <a:endParaRPr lang="vi-VN" sz="2100" b="1">
              <a:solidFill>
                <a:srgbClr val="0000CC"/>
              </a:solidFill>
            </a:endParaRPr>
          </a:p>
        </p:txBody>
      </p:sp>
      <p:sp>
        <p:nvSpPr>
          <p:cNvPr id="29" name="Rectangle 28">
            <a:extLst>
              <a:ext uri="{FF2B5EF4-FFF2-40B4-BE49-F238E27FC236}">
                <a16:creationId xmlns:a16="http://schemas.microsoft.com/office/drawing/2014/main" xmlns="" id="{A720DC81-F108-4485-B31C-1E11A36B1108}"/>
              </a:ext>
            </a:extLst>
          </p:cNvPr>
          <p:cNvSpPr/>
          <p:nvPr/>
        </p:nvSpPr>
        <p:spPr>
          <a:xfrm>
            <a:off x="5968733" y="3619954"/>
            <a:ext cx="2506937" cy="392415"/>
          </a:xfrm>
          <a:prstGeom prst="rect">
            <a:avLst/>
          </a:prstGeom>
        </p:spPr>
        <p:txBody>
          <a:bodyPr wrap="none" lIns="68580" tIns="34290" rIns="68580" bIns="34290">
            <a:spAutoFit/>
          </a:bodyPr>
          <a:lstStyle/>
          <a:p>
            <a:r>
              <a:rPr lang="nl-NL" sz="2100" b="1">
                <a:solidFill>
                  <a:srgbClr val="0000CC"/>
                </a:solidFill>
                <a:latin typeface="Times New Roman" panose="02020603050405020304" pitchFamily="18" charset="0"/>
                <a:ea typeface="Calibri" panose="020F0502020204030204" pitchFamily="34" charset="0"/>
              </a:rPr>
              <a:t>Nhóm 2: làm phần b</a:t>
            </a:r>
            <a:endParaRPr lang="vi-VN" sz="2100" b="1">
              <a:solidFill>
                <a:srgbClr val="0000CC"/>
              </a:solidFill>
            </a:endParaRPr>
          </a:p>
        </p:txBody>
      </p:sp>
    </p:spTree>
    <p:extLst>
      <p:ext uri="{BB962C8B-B14F-4D97-AF65-F5344CB8AC3E}">
        <p14:creationId xmlns:p14="http://schemas.microsoft.com/office/powerpoint/2010/main" val="2013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1.11111E-6 L -1.04167E-6 0.16366 " pathEditMode="relative" rAng="0" ptsTypes="AA">
                                      <p:cBhvr>
                                        <p:cTn id="6" dur="1000" fill="hold"/>
                                        <p:tgtEl>
                                          <p:spTgt spid="2"/>
                                        </p:tgtEl>
                                        <p:attrNameLst>
                                          <p:attrName>ppt_x</p:attrName>
                                          <p:attrName>ppt_y</p:attrName>
                                        </p:attrNameLst>
                                      </p:cBhvr>
                                      <p:rCtr x="0" y="819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75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7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25"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6D1A2BF0-881B-42D1-91F9-6BB61F9E0052}"/>
              </a:ext>
            </a:extLst>
          </p:cNvPr>
          <p:cNvSpPr/>
          <p:nvPr/>
        </p:nvSpPr>
        <p:spPr>
          <a:xfrm>
            <a:off x="1862241" y="51134"/>
            <a:ext cx="5666874" cy="69783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1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452169" y="565355"/>
            <a:ext cx="840764" cy="446015"/>
          </a:xfrm>
          <a:prstGeom prst="rect">
            <a:avLst/>
          </a:prstGeom>
        </p:spPr>
      </p:pic>
      <p:sp>
        <p:nvSpPr>
          <p:cNvPr id="5" name="Rectangle 4">
            <a:extLst>
              <a:ext uri="{FF2B5EF4-FFF2-40B4-BE49-F238E27FC236}">
                <a16:creationId xmlns:a16="http://schemas.microsoft.com/office/drawing/2014/main" xmlns="" id="{FB93AE99-5BB4-4858-B168-F4DF86584382}"/>
              </a:ext>
            </a:extLst>
          </p:cNvPr>
          <p:cNvSpPr/>
          <p:nvPr/>
        </p:nvSpPr>
        <p:spPr>
          <a:xfrm>
            <a:off x="1349670" y="604451"/>
            <a:ext cx="1769956" cy="392415"/>
          </a:xfrm>
          <a:prstGeom prst="rect">
            <a:avLst/>
          </a:prstGeom>
        </p:spPr>
        <p:txBody>
          <a:bodyPr wrap="none" lIns="68580" tIns="34290" rIns="68580" bIns="34290">
            <a:spAutoFit/>
          </a:bodyPr>
          <a:lstStyle/>
          <a:p>
            <a:r>
              <a:rPr lang="nl-NL" sz="2100">
                <a:latin typeface="Times New Roman" panose="02020603050405020304" pitchFamily="18" charset="0"/>
                <a:ea typeface="Calibri" panose="020F0502020204030204" pitchFamily="34" charset="0"/>
              </a:rPr>
              <a:t>SGK trang 106</a:t>
            </a:r>
            <a:endParaRPr lang="vi-VN" sz="2100"/>
          </a:p>
        </p:txBody>
      </p:sp>
      <p:grpSp>
        <p:nvGrpSpPr>
          <p:cNvPr id="27" name="Group 26">
            <a:extLst>
              <a:ext uri="{FF2B5EF4-FFF2-40B4-BE49-F238E27FC236}">
                <a16:creationId xmlns:a16="http://schemas.microsoft.com/office/drawing/2014/main" xmlns="" id="{7CF6CBD4-68C0-4DD4-97F2-5FE9CEAF376A}"/>
              </a:ext>
            </a:extLst>
          </p:cNvPr>
          <p:cNvGrpSpPr/>
          <p:nvPr/>
        </p:nvGrpSpPr>
        <p:grpSpPr>
          <a:xfrm>
            <a:off x="5797028" y="625289"/>
            <a:ext cx="2815815" cy="1962583"/>
            <a:chOff x="7729369" y="833717"/>
            <a:chExt cx="3754420" cy="2616777"/>
          </a:xfrm>
        </p:grpSpPr>
        <p:grpSp>
          <p:nvGrpSpPr>
            <p:cNvPr id="23" name="Group 22">
              <a:extLst>
                <a:ext uri="{FF2B5EF4-FFF2-40B4-BE49-F238E27FC236}">
                  <a16:creationId xmlns:a16="http://schemas.microsoft.com/office/drawing/2014/main" xmlns="" id="{3AC19651-D4E9-4203-856E-154751A7AA04}"/>
                </a:ext>
              </a:extLst>
            </p:cNvPr>
            <p:cNvGrpSpPr/>
            <p:nvPr/>
          </p:nvGrpSpPr>
          <p:grpSpPr>
            <a:xfrm>
              <a:off x="7729369" y="833717"/>
              <a:ext cx="3754420" cy="2329009"/>
              <a:chOff x="7740127" y="1231750"/>
              <a:chExt cx="3754420" cy="2329009"/>
            </a:xfrm>
          </p:grpSpPr>
          <p:grpSp>
            <p:nvGrpSpPr>
              <p:cNvPr id="13" name="Group 12">
                <a:extLst>
                  <a:ext uri="{FF2B5EF4-FFF2-40B4-BE49-F238E27FC236}">
                    <a16:creationId xmlns:a16="http://schemas.microsoft.com/office/drawing/2014/main" xmlns=""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xmlns=""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xmlns=""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87EA3436-D343-4288-81E8-23AAC38A9F3A}"/>
                  </a:ext>
                </a:extLst>
              </p:cNvPr>
              <p:cNvSpPr txBox="1"/>
              <p:nvPr/>
            </p:nvSpPr>
            <p:spPr>
              <a:xfrm>
                <a:off x="7740127" y="1231750"/>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a:t>
                </a:r>
                <a:endParaRPr lang="vi-VN" sz="21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BBC6487F-D076-4BE4-B90E-84358F7D0FC0}"/>
                  </a:ext>
                </a:extLst>
              </p:cNvPr>
              <p:cNvSpPr txBox="1"/>
              <p:nvPr/>
            </p:nvSpPr>
            <p:spPr>
              <a:xfrm>
                <a:off x="11177196" y="126940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a:t>
                </a:r>
                <a:endParaRPr lang="vi-VN" sz="21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C62D8EA-5269-4663-B952-FA91493C9B10}"/>
                  </a:ext>
                </a:extLst>
              </p:cNvPr>
              <p:cNvSpPr txBox="1"/>
              <p:nvPr/>
            </p:nvSpPr>
            <p:spPr>
              <a:xfrm>
                <a:off x="11177196" y="2942217"/>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C</a:t>
                </a:r>
                <a:endParaRPr lang="vi-VN" sz="21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0027BC8E-714F-4117-B5E1-9D83CA9A8EDE}"/>
                  </a:ext>
                </a:extLst>
              </p:cNvPr>
              <p:cNvSpPr txBox="1"/>
              <p:nvPr/>
            </p:nvSpPr>
            <p:spPr>
              <a:xfrm>
                <a:off x="7756266" y="300676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D</a:t>
                </a:r>
                <a:endParaRPr lang="vi-VN" sz="21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xmlns="" id="{F418A48C-44CC-46CE-867E-909A8A39C9F0}"/>
                </a:ext>
              </a:extLst>
            </p:cNvPr>
            <p:cNvSpPr txBox="1"/>
            <p:nvPr/>
          </p:nvSpPr>
          <p:spPr>
            <a:xfrm>
              <a:off x="9074076" y="2896497"/>
              <a:ext cx="1694331" cy="553997"/>
            </a:xfrm>
            <a:prstGeom prst="rect">
              <a:avLst/>
            </a:prstGeom>
            <a:noFill/>
          </p:spPr>
          <p:txBody>
            <a:bodyPr wrap="square" rtlCol="0">
              <a:spAutoFit/>
            </a:bodyPr>
            <a:lstStyle/>
            <a:p>
              <a:r>
                <a:rPr lang="en-US" sz="2100" err="1">
                  <a:latin typeface="Times New Roman" panose="02020603050405020304" pitchFamily="18" charset="0"/>
                  <a:cs typeface="Times New Roman" panose="02020603050405020304" pitchFamily="18" charset="0"/>
                </a:rPr>
                <a:t>Hình</a:t>
              </a:r>
              <a:r>
                <a:rPr lang="en-US" sz="2100">
                  <a:latin typeface="Times New Roman" panose="02020603050405020304" pitchFamily="18" charset="0"/>
                  <a:cs typeface="Times New Roman" panose="02020603050405020304" pitchFamily="18" charset="0"/>
                </a:rPr>
                <a:t> 50</a:t>
              </a:r>
              <a:endParaRPr lang="vi-VN" sz="21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xmlns="" id="{D3BC918C-53E9-4AD6-83E0-6D6B9B93B8E8}"/>
              </a:ext>
            </a:extLst>
          </p:cNvPr>
          <p:cNvSpPr txBox="1"/>
          <p:nvPr/>
        </p:nvSpPr>
        <p:spPr>
          <a:xfrm>
            <a:off x="3155310" y="915587"/>
            <a:ext cx="1000594" cy="438581"/>
          </a:xfrm>
          <a:prstGeom prst="rect">
            <a:avLst/>
          </a:prstGeom>
          <a:noFill/>
        </p:spPr>
        <p:txBody>
          <a:bodyPr wrap="square" lIns="68580" tIns="34290" rIns="68580" bIns="34290" rtlCol="0">
            <a:spAutoFit/>
          </a:bodyPr>
          <a:lstStyle/>
          <a:p>
            <a:r>
              <a:rPr lang="en-US" sz="2400" b="1" i="1" u="sng">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5469D4A-B249-4067-A563-ABA94F64B6C2}"/>
                  </a:ext>
                </a:extLst>
              </p:cNvPr>
              <p:cNvSpPr/>
              <p:nvPr/>
            </p:nvSpPr>
            <p:spPr>
              <a:xfrm>
                <a:off x="803462" y="1406755"/>
                <a:ext cx="5429250" cy="3397469"/>
              </a:xfrm>
              <a:prstGeom prst="rect">
                <a:avLst/>
              </a:prstGeom>
            </p:spPr>
            <p:txBody>
              <a:bodyPr wrap="square" lIns="68580" tIns="34290" rIns="68580" bIns="34290">
                <a:spAutoFit/>
              </a:bodyPr>
              <a:lstStyle/>
              <a:p>
                <a:pPr algn="just">
                  <a:lnSpc>
                    <a:spcPct val="106000"/>
                  </a:lnSpc>
                </a:pPr>
                <a:r>
                  <a:rPr lang="nl-NL" sz="2100">
                    <a:latin typeface="Times New Roman" panose="02020603050405020304" pitchFamily="18" charset="0"/>
                    <a:ea typeface="Calibri" panose="020F0502020204030204" pitchFamily="34" charset="0"/>
                    <a:cs typeface="Times New Roman" panose="02020603050405020304" pitchFamily="18" charset="0"/>
                  </a:rPr>
                  <a:t>a) </a:t>
                </a:r>
                <a:r>
                  <a:rPr lang="en-US" sz="2100" err="1">
                    <a:latin typeface="Times New Roman" panose="02020603050405020304" pitchFamily="18" charset="0"/>
                    <a:ea typeface="Calibri" panose="020F0502020204030204" pitchFamily="34" charset="0"/>
                    <a:cs typeface="Times New Roman" panose="02020603050405020304" pitchFamily="18" charset="0"/>
                  </a:rPr>
                  <a:t>Xét</a:t>
                </a:r>
                <a:r>
                  <a:rPr lang="en-US" sz="2100">
                    <a:latin typeface="Times New Roman" panose="02020603050405020304" pitchFamily="18" charset="0"/>
                    <a:ea typeface="Calibri" panose="020F0502020204030204" pitchFamily="34" charset="0"/>
                    <a:cs typeface="Times New Roman" panose="02020603050405020304" pitchFamily="18" charset="0"/>
                  </a:rPr>
                  <a:t> </a:t>
                </a:r>
                <a:r>
                  <a:rPr lang="en-US" sz="2100" err="1">
                    <a:latin typeface="Times New Roman" panose="02020603050405020304" pitchFamily="18" charset="0"/>
                    <a:ea typeface="Calibri" panose="020F0502020204030204" pitchFamily="34" charset="0"/>
                    <a:cs typeface="Times New Roman" panose="02020603050405020304" pitchFamily="18" charset="0"/>
                  </a:rPr>
                  <a:t>hình</a:t>
                </a:r>
                <a:r>
                  <a:rPr lang="en-US" sz="2100">
                    <a:latin typeface="Times New Roman" panose="02020603050405020304" pitchFamily="18" charset="0"/>
                    <a:ea typeface="Calibri" panose="020F0502020204030204" pitchFamily="34" charset="0"/>
                    <a:cs typeface="Times New Roman" panose="02020603050405020304" pitchFamily="18" charset="0"/>
                  </a:rPr>
                  <a:t> </a:t>
                </a:r>
                <a:r>
                  <a:rPr lang="en-US" sz="2100" err="1">
                    <a:latin typeface="Times New Roman" panose="02020603050405020304" pitchFamily="18" charset="0"/>
                    <a:ea typeface="Calibri" panose="020F0502020204030204" pitchFamily="34" charset="0"/>
                    <a:cs typeface="Times New Roman" panose="02020603050405020304" pitchFamily="18" charset="0"/>
                  </a:rPr>
                  <a:t>bình</a:t>
                </a:r>
                <a:r>
                  <a:rPr lang="en-US" sz="2100">
                    <a:latin typeface="Times New Roman" panose="02020603050405020304" pitchFamily="18" charset="0"/>
                    <a:ea typeface="Calibri" panose="020F0502020204030204" pitchFamily="34" charset="0"/>
                    <a:cs typeface="Times New Roman" panose="02020603050405020304" pitchFamily="18" charset="0"/>
                  </a:rPr>
                  <a:t> </a:t>
                </a:r>
                <a:r>
                  <a:rPr lang="en-US" sz="2100" err="1">
                    <a:latin typeface="Times New Roman" panose="02020603050405020304" pitchFamily="18" charset="0"/>
                    <a:ea typeface="Calibri" panose="020F0502020204030204" pitchFamily="34" charset="0"/>
                    <a:cs typeface="Times New Roman" panose="02020603050405020304" pitchFamily="18" charset="0"/>
                  </a:rPr>
                  <a:t>hành</a:t>
                </a:r>
                <a:r>
                  <a:rPr lang="en-US" sz="2100">
                    <a:latin typeface="Times New Roman" panose="02020603050405020304" pitchFamily="18" charset="0"/>
                    <a:ea typeface="Calibri" panose="020F0502020204030204" pitchFamily="34" charset="0"/>
                    <a:cs typeface="Times New Roman" panose="02020603050405020304" pitchFamily="18" charset="0"/>
                  </a:rPr>
                  <a:t> ABCD</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100" err="1">
                    <a:latin typeface="Times New Roman" panose="02020603050405020304" pitchFamily="18" charset="0"/>
                    <a:ea typeface="Calibri" panose="020F0502020204030204" pitchFamily="34" charset="0"/>
                    <a:cs typeface="Times New Roman" panose="02020603050405020304" pitchFamily="18" charset="0"/>
                  </a:rPr>
                  <a:t>Có</a:t>
                </a:r>
                <a:r>
                  <a:rPr lang="en-US" sz="2100">
                    <a:latin typeface="Times New Roman" panose="02020603050405020304" pitchFamily="18" charset="0"/>
                    <a:ea typeface="Calibri" panose="020F0502020204030204" pitchFamily="34" charset="0"/>
                    <a:cs typeface="Times New Roman" panose="02020603050405020304" pitchFamily="18" charset="0"/>
                  </a:rPr>
                  <a:t>: AB // DC; AD // BC (</a:t>
                </a:r>
                <a:r>
                  <a:rPr lang="en-US" sz="2100" err="1">
                    <a:latin typeface="Times New Roman" panose="02020603050405020304" pitchFamily="18" charset="0"/>
                    <a:ea typeface="Calibri" panose="020F0502020204030204" pitchFamily="34" charset="0"/>
                    <a:cs typeface="Times New Roman" panose="02020603050405020304" pitchFamily="18" charset="0"/>
                  </a:rPr>
                  <a:t>định</a:t>
                </a:r>
                <a:r>
                  <a:rPr lang="en-US" sz="2100">
                    <a:latin typeface="Times New Roman" panose="02020603050405020304" pitchFamily="18" charset="0"/>
                    <a:ea typeface="Calibri" panose="020F0502020204030204" pitchFamily="34" charset="0"/>
                    <a:cs typeface="Times New Roman" panose="02020603050405020304" pitchFamily="18" charset="0"/>
                  </a:rPr>
                  <a:t> </a:t>
                </a:r>
                <a:r>
                  <a:rPr lang="en-US" sz="2100" err="1">
                    <a:latin typeface="Times New Roman" panose="02020603050405020304" pitchFamily="18" charset="0"/>
                    <a:ea typeface="Calibri" panose="020F0502020204030204" pitchFamily="34" charset="0"/>
                    <a:cs typeface="Times New Roman" panose="02020603050405020304" pitchFamily="18" charset="0"/>
                  </a:rPr>
                  <a:t>nghĩa</a:t>
                </a:r>
                <a:r>
                  <a:rPr lang="en-US" sz="2100">
                    <a:latin typeface="Times New Roman" panose="02020603050405020304" pitchFamily="18" charset="0"/>
                    <a:ea typeface="Calibri" panose="020F0502020204030204" pitchFamily="34" charset="0"/>
                    <a:cs typeface="Times New Roman" panose="02020603050405020304" pitchFamily="18" charset="0"/>
                  </a:rPr>
                  <a:t>)</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𝐴</m:t>
                        </m:r>
                      </m:e>
                    </m:acc>
                    <m:r>
                      <a:rPr lang="en-US" sz="21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𝐴</m:t>
                        </m:r>
                      </m:e>
                    </m:acc>
                    <m:r>
                      <a:rPr lang="en-US" sz="21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100" i="1">
                            <a:latin typeface="Cambria Math"/>
                            <a:ea typeface="Calibri" panose="020F0502020204030204" pitchFamily="34" charset="0"/>
                            <a:cs typeface="Times New Roman" panose="02020603050405020304" pitchFamily="18" charset="0"/>
                          </a:rPr>
                        </m:ctrlPr>
                      </m:sSupPr>
                      <m:e>
                        <m:r>
                          <a:rPr lang="en-US" sz="2100" i="1">
                            <a:latin typeface="Cambria Math" panose="02040503050406030204" pitchFamily="18" charset="0"/>
                            <a:ea typeface="Calibri" panose="020F0502020204030204" pitchFamily="34" charset="0"/>
                            <a:cs typeface="Times New Roman" panose="02020603050405020304" pitchFamily="18" charset="0"/>
                          </a:rPr>
                          <m:t>90</m:t>
                        </m:r>
                      </m:e>
                      <m:sup>
                        <m:r>
                          <a:rPr lang="en-US" sz="2100" i="1">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1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𝐶</m:t>
                        </m:r>
                      </m:e>
                    </m:acc>
                    <m:r>
                      <a:rPr lang="en-US" sz="21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100" i="1">
                            <a:latin typeface="Cambria Math"/>
                            <a:ea typeface="Calibri" panose="020F0502020204030204" pitchFamily="34" charset="0"/>
                            <a:cs typeface="Times New Roman" panose="02020603050405020304" pitchFamily="18" charset="0"/>
                          </a:rPr>
                        </m:ctrlPr>
                      </m:sSupPr>
                      <m:e>
                        <m:r>
                          <a:rPr lang="en-US" sz="2100" i="1">
                            <a:latin typeface="Cambria Math" panose="02040503050406030204" pitchFamily="18" charset="0"/>
                            <a:ea typeface="Calibri" panose="020F0502020204030204" pitchFamily="34" charset="0"/>
                            <a:cs typeface="Times New Roman" panose="02020603050405020304" pitchFamily="18" charset="0"/>
                          </a:rPr>
                          <m:t>90</m:t>
                        </m:r>
                      </m:e>
                      <m:sup>
                        <m:r>
                          <a:rPr lang="en-US" sz="21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100">
                    <a:latin typeface="Times New Roman" panose="02020603050405020304" pitchFamily="18" charset="0"/>
                    <a:ea typeface="Times New Roman" panose="02020603050405020304" pitchFamily="18" charset="0"/>
                    <a:cs typeface="Times New Roman" panose="02020603050405020304" pitchFamily="18" charset="0"/>
                  </a:rPr>
                  <a:t>               (1)</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𝐵</m:t>
                        </m:r>
                      </m:e>
                    </m:acc>
                    <m:r>
                      <a:rPr lang="en-US" sz="21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𝐷</m:t>
                        </m:r>
                      </m:e>
                    </m:acc>
                  </m:oMath>
                </a14:m>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100">
                    <a:latin typeface="Times New Roman" panose="02020603050405020304" pitchFamily="18" charset="0"/>
                    <a:ea typeface="Times New Roman" panose="02020603050405020304" pitchFamily="18" charset="0"/>
                    <a:cs typeface="Times New Roman" panose="02020603050405020304" pitchFamily="18" charset="0"/>
                  </a:rPr>
                  <a:t>)</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1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100" i="1">
                            <a:latin typeface="Cambria Math"/>
                            <a:ea typeface="Times New Roman" panose="02020603050405020304" pitchFamily="18" charset="0"/>
                            <a:cs typeface="Times New Roman" panose="02020603050405020304" pitchFamily="18" charset="0"/>
                          </a:rPr>
                        </m:ctrlPr>
                      </m:sSupPr>
                      <m:e>
                        <m:r>
                          <a:rPr lang="en-US" sz="21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1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1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100" i="1">
                            <a:latin typeface="Cambria Math"/>
                            <a:ea typeface="Times New Roman" panose="02020603050405020304" pitchFamily="18" charset="0"/>
                            <a:cs typeface="Times New Roman" panose="02020603050405020304" pitchFamily="18" charset="0"/>
                          </a:rPr>
                        </m:ctrlPr>
                      </m:sSupPr>
                      <m:e>
                        <m:r>
                          <a:rPr lang="en-US" sz="21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1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1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100" i="1">
                            <a:latin typeface="Cambria Math"/>
                            <a:ea typeface="Times New Roman" panose="02020603050405020304" pitchFamily="18" charset="0"/>
                            <a:cs typeface="Times New Roman" panose="02020603050405020304" pitchFamily="18" charset="0"/>
                          </a:rPr>
                        </m:ctrlPr>
                      </m:sSupPr>
                      <m:e>
                        <m:r>
                          <a:rPr lang="en-US" sz="21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1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1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100" i="1">
                            <a:latin typeface="Cambria Math"/>
                            <a:ea typeface="Times New Roman" panose="02020603050405020304" pitchFamily="18" charset="0"/>
                            <a:cs typeface="Times New Roman" panose="02020603050405020304" pitchFamily="18" charset="0"/>
                          </a:rPr>
                        </m:ctrlPr>
                      </m:sSupPr>
                      <m:e>
                        <m:r>
                          <a:rPr lang="en-US" sz="21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1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1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100" i="1">
                            <a:latin typeface="Cambria Math"/>
                            <a:ea typeface="Times New Roman" panose="02020603050405020304" pitchFamily="18" charset="0"/>
                            <a:cs typeface="Times New Roman" panose="02020603050405020304" pitchFamily="18" charset="0"/>
                          </a:rPr>
                        </m:ctrlPr>
                      </m:sSupPr>
                      <m:e>
                        <m:r>
                          <a:rPr lang="en-US" sz="2100" i="1">
                            <a:latin typeface="Cambria Math" panose="02040503050406030204" pitchFamily="18" charset="0"/>
                            <a:ea typeface="Times New Roman" panose="02020603050405020304" pitchFamily="18" charset="0"/>
                            <a:cs typeface="Times New Roman" panose="02020603050405020304" pitchFamily="18" charset="0"/>
                          </a:rPr>
                          <m:t>180</m:t>
                        </m:r>
                      </m:e>
                      <m:sup>
                        <m:r>
                          <a:rPr lang="en-US" sz="21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1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𝐵</m:t>
                        </m:r>
                      </m:e>
                    </m:acc>
                    <m:r>
                      <a:rPr lang="en-US" sz="21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𝐷</m:t>
                        </m:r>
                      </m:e>
                    </m:acc>
                    <m:r>
                      <a:rPr lang="en-US" sz="2100" i="1">
                        <a:latin typeface="Cambria Math" panose="02040503050406030204" pitchFamily="18" charset="0"/>
                        <a:ea typeface="Calibri" panose="020F0502020204030204" pitchFamily="34" charset="0"/>
                        <a:cs typeface="Times New Roman" panose="02020603050405020304" pitchFamily="18" charset="0"/>
                      </a:rPr>
                      <m:t>=</m:t>
                    </m:r>
                    <m:f>
                      <m:fPr>
                        <m:ctrlPr>
                          <a:rPr lang="vi-VN" sz="2100" i="1">
                            <a:latin typeface="Cambria Math"/>
                            <a:ea typeface="Calibri" panose="020F0502020204030204" pitchFamily="34" charset="0"/>
                            <a:cs typeface="Times New Roman" panose="02020603050405020304" pitchFamily="18" charset="0"/>
                          </a:rPr>
                        </m:ctrlPr>
                      </m:fPr>
                      <m:num>
                        <m:sSup>
                          <m:sSupPr>
                            <m:ctrlPr>
                              <a:rPr lang="vi-VN" sz="2100" i="1">
                                <a:latin typeface="Cambria Math"/>
                                <a:ea typeface="Calibri" panose="020F0502020204030204" pitchFamily="34" charset="0"/>
                                <a:cs typeface="Times New Roman" panose="02020603050405020304" pitchFamily="18" charset="0"/>
                              </a:rPr>
                            </m:ctrlPr>
                          </m:sSupPr>
                          <m:e>
                            <m:r>
                              <a:rPr lang="en-US" sz="2100" i="1">
                                <a:latin typeface="Cambria Math" panose="02040503050406030204" pitchFamily="18" charset="0"/>
                                <a:ea typeface="Calibri" panose="020F0502020204030204" pitchFamily="34" charset="0"/>
                                <a:cs typeface="Times New Roman" panose="02020603050405020304" pitchFamily="18" charset="0"/>
                              </a:rPr>
                              <m:t>180</m:t>
                            </m:r>
                          </m:e>
                          <m:sup>
                            <m:r>
                              <a:rPr lang="en-US" sz="21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100" i="1">
                            <a:latin typeface="Cambria Math" panose="02040503050406030204" pitchFamily="18" charset="0"/>
                            <a:ea typeface="Calibri" panose="020F0502020204030204" pitchFamily="34" charset="0"/>
                            <a:cs typeface="Times New Roman" panose="02020603050405020304" pitchFamily="18" charset="0"/>
                          </a:rPr>
                          <m:t>2</m:t>
                        </m:r>
                      </m:den>
                    </m:f>
                    <m:r>
                      <a:rPr lang="en-US" sz="21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100" i="1">
                            <a:latin typeface="Cambria Math"/>
                            <a:ea typeface="Calibri" panose="020F0502020204030204" pitchFamily="34" charset="0"/>
                            <a:cs typeface="Times New Roman" panose="02020603050405020304" pitchFamily="18" charset="0"/>
                          </a:rPr>
                        </m:ctrlPr>
                      </m:sSupPr>
                      <m:e>
                        <m:r>
                          <a:rPr lang="en-US" sz="2100" i="1">
                            <a:latin typeface="Cambria Math" panose="02040503050406030204" pitchFamily="18" charset="0"/>
                            <a:ea typeface="Calibri" panose="020F0502020204030204" pitchFamily="34" charset="0"/>
                            <a:cs typeface="Times New Roman" panose="02020603050405020304" pitchFamily="18" charset="0"/>
                          </a:rPr>
                          <m:t>90</m:t>
                        </m:r>
                      </m:e>
                      <m:sup>
                        <m:r>
                          <a:rPr lang="en-US" sz="21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100" i="1">
                    <a:latin typeface="Times New Roman" panose="02020603050405020304" pitchFamily="18" charset="0"/>
                    <a:ea typeface="Times New Roman" panose="02020603050405020304" pitchFamily="18" charset="0"/>
                    <a:cs typeface="Times New Roman" panose="02020603050405020304" pitchFamily="18" charset="0"/>
                  </a:rPr>
                  <a:t>   </a:t>
                </a:r>
                <a:r>
                  <a:rPr lang="en-US" sz="2100">
                    <a:latin typeface="Times New Roman" panose="02020603050405020304" pitchFamily="18" charset="0"/>
                    <a:ea typeface="Times New Roman" panose="02020603050405020304" pitchFamily="18" charset="0"/>
                    <a:cs typeface="Times New Roman" panose="02020603050405020304" pitchFamily="18" charset="0"/>
                  </a:rPr>
                  <a:t>(2)</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nl-NL" sz="2100">
                    <a:latin typeface="Times New Roman" panose="02020603050405020304" pitchFamily="18" charset="0"/>
                    <a:ea typeface="Calibri" panose="020F0502020204030204" pitchFamily="34" charset="0"/>
                    <a:cs typeface="Times New Roman" panose="02020603050405020304" pitchFamily="18" charset="0"/>
                  </a:rPr>
                  <a:t>Từ (1) và (2) suy ra ABCD là hình chữ nhật</a:t>
                </a:r>
                <a:endParaRPr lang="vi-VN" sz="2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85469D4A-B249-4067-A563-ABA94F64B6C2}"/>
                  </a:ext>
                </a:extLst>
              </p:cNvPr>
              <p:cNvSpPr>
                <a:spLocks noRot="1" noChangeAspect="1" noMove="1" noResize="1" noEditPoints="1" noAdjustHandles="1" noChangeArrowheads="1" noChangeShapeType="1" noTextEdit="1"/>
              </p:cNvSpPr>
              <p:nvPr/>
            </p:nvSpPr>
            <p:spPr>
              <a:xfrm>
                <a:off x="1071282" y="1875671"/>
                <a:ext cx="7239000" cy="4508285"/>
              </a:xfrm>
              <a:prstGeom prst="rect">
                <a:avLst/>
              </a:prstGeom>
              <a:blipFill>
                <a:blip r:embed="rId5"/>
                <a:stretch>
                  <a:fillRect l="-1769" t="-1488" b="-2706"/>
                </a:stretch>
              </a:blipFill>
            </p:spPr>
            <p:txBody>
              <a:bodyPr/>
              <a:lstStyle/>
              <a:p>
                <a:r>
                  <a:rPr lang="vi-VN">
                    <a:noFill/>
                  </a:rPr>
                  <a:t> </a:t>
                </a:r>
              </a:p>
            </p:txBody>
          </p:sp>
        </mc:Fallback>
      </mc:AlternateContent>
    </p:spTree>
    <p:extLst>
      <p:ext uri="{BB962C8B-B14F-4D97-AF65-F5344CB8AC3E}">
        <p14:creationId xmlns:p14="http://schemas.microsoft.com/office/powerpoint/2010/main" val="38691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6D1A2BF0-881B-42D1-91F9-6BB61F9E0052}"/>
              </a:ext>
            </a:extLst>
          </p:cNvPr>
          <p:cNvSpPr/>
          <p:nvPr/>
        </p:nvSpPr>
        <p:spPr>
          <a:xfrm>
            <a:off x="1862241" y="51134"/>
            <a:ext cx="5666874" cy="69783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1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452169" y="565355"/>
            <a:ext cx="840764" cy="446015"/>
          </a:xfrm>
          <a:prstGeom prst="rect">
            <a:avLst/>
          </a:prstGeom>
        </p:spPr>
      </p:pic>
      <p:sp>
        <p:nvSpPr>
          <p:cNvPr id="5" name="Rectangle 4">
            <a:extLst>
              <a:ext uri="{FF2B5EF4-FFF2-40B4-BE49-F238E27FC236}">
                <a16:creationId xmlns:a16="http://schemas.microsoft.com/office/drawing/2014/main" xmlns="" id="{FB93AE99-5BB4-4858-B168-F4DF86584382}"/>
              </a:ext>
            </a:extLst>
          </p:cNvPr>
          <p:cNvSpPr/>
          <p:nvPr/>
        </p:nvSpPr>
        <p:spPr>
          <a:xfrm>
            <a:off x="1349670" y="604451"/>
            <a:ext cx="1769956" cy="392415"/>
          </a:xfrm>
          <a:prstGeom prst="rect">
            <a:avLst/>
          </a:prstGeom>
        </p:spPr>
        <p:txBody>
          <a:bodyPr wrap="none" lIns="68580" tIns="34290" rIns="68580" bIns="34290">
            <a:spAutoFit/>
          </a:bodyPr>
          <a:lstStyle/>
          <a:p>
            <a:r>
              <a:rPr lang="nl-NL" sz="2100">
                <a:latin typeface="Times New Roman" panose="02020603050405020304" pitchFamily="18" charset="0"/>
                <a:ea typeface="Calibri" panose="020F0502020204030204" pitchFamily="34" charset="0"/>
              </a:rPr>
              <a:t>SGK trang 106</a:t>
            </a:r>
            <a:endParaRPr lang="vi-VN" sz="2100"/>
          </a:p>
        </p:txBody>
      </p:sp>
      <p:grpSp>
        <p:nvGrpSpPr>
          <p:cNvPr id="27" name="Group 26">
            <a:extLst>
              <a:ext uri="{FF2B5EF4-FFF2-40B4-BE49-F238E27FC236}">
                <a16:creationId xmlns:a16="http://schemas.microsoft.com/office/drawing/2014/main" xmlns="" id="{7CF6CBD4-68C0-4DD4-97F2-5FE9CEAF376A}"/>
              </a:ext>
            </a:extLst>
          </p:cNvPr>
          <p:cNvGrpSpPr/>
          <p:nvPr/>
        </p:nvGrpSpPr>
        <p:grpSpPr>
          <a:xfrm>
            <a:off x="5797028" y="625289"/>
            <a:ext cx="2815815" cy="1962583"/>
            <a:chOff x="7729369" y="833717"/>
            <a:chExt cx="3754420" cy="2616777"/>
          </a:xfrm>
        </p:grpSpPr>
        <p:grpSp>
          <p:nvGrpSpPr>
            <p:cNvPr id="23" name="Group 22">
              <a:extLst>
                <a:ext uri="{FF2B5EF4-FFF2-40B4-BE49-F238E27FC236}">
                  <a16:creationId xmlns:a16="http://schemas.microsoft.com/office/drawing/2014/main" xmlns="" id="{3AC19651-D4E9-4203-856E-154751A7AA04}"/>
                </a:ext>
              </a:extLst>
            </p:cNvPr>
            <p:cNvGrpSpPr/>
            <p:nvPr/>
          </p:nvGrpSpPr>
          <p:grpSpPr>
            <a:xfrm>
              <a:off x="7729369" y="833717"/>
              <a:ext cx="3754420" cy="2329009"/>
              <a:chOff x="7740127" y="1231750"/>
              <a:chExt cx="3754420" cy="2329009"/>
            </a:xfrm>
          </p:grpSpPr>
          <p:grpSp>
            <p:nvGrpSpPr>
              <p:cNvPr id="13" name="Group 12">
                <a:extLst>
                  <a:ext uri="{FF2B5EF4-FFF2-40B4-BE49-F238E27FC236}">
                    <a16:creationId xmlns:a16="http://schemas.microsoft.com/office/drawing/2014/main" xmlns=""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xmlns=""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xmlns=""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87EA3436-D343-4288-81E8-23AAC38A9F3A}"/>
                  </a:ext>
                </a:extLst>
              </p:cNvPr>
              <p:cNvSpPr txBox="1"/>
              <p:nvPr/>
            </p:nvSpPr>
            <p:spPr>
              <a:xfrm>
                <a:off x="7740127" y="1231750"/>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a:t>
                </a:r>
                <a:endParaRPr lang="vi-VN" sz="21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BBC6487F-D076-4BE4-B90E-84358F7D0FC0}"/>
                  </a:ext>
                </a:extLst>
              </p:cNvPr>
              <p:cNvSpPr txBox="1"/>
              <p:nvPr/>
            </p:nvSpPr>
            <p:spPr>
              <a:xfrm>
                <a:off x="11177196" y="126940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a:t>
                </a:r>
                <a:endParaRPr lang="vi-VN" sz="21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C62D8EA-5269-4663-B952-FA91493C9B10}"/>
                  </a:ext>
                </a:extLst>
              </p:cNvPr>
              <p:cNvSpPr txBox="1"/>
              <p:nvPr/>
            </p:nvSpPr>
            <p:spPr>
              <a:xfrm>
                <a:off x="11177196" y="2942217"/>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C</a:t>
                </a:r>
                <a:endParaRPr lang="vi-VN" sz="21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0027BC8E-714F-4117-B5E1-9D83CA9A8EDE}"/>
                  </a:ext>
                </a:extLst>
              </p:cNvPr>
              <p:cNvSpPr txBox="1"/>
              <p:nvPr/>
            </p:nvSpPr>
            <p:spPr>
              <a:xfrm>
                <a:off x="7756266" y="300676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D</a:t>
                </a:r>
                <a:endParaRPr lang="vi-VN" sz="21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xmlns="" id="{F418A48C-44CC-46CE-867E-909A8A39C9F0}"/>
                </a:ext>
              </a:extLst>
            </p:cNvPr>
            <p:cNvSpPr txBox="1"/>
            <p:nvPr/>
          </p:nvSpPr>
          <p:spPr>
            <a:xfrm>
              <a:off x="9074076" y="2896497"/>
              <a:ext cx="1694331" cy="553997"/>
            </a:xfrm>
            <a:prstGeom prst="rect">
              <a:avLst/>
            </a:prstGeom>
            <a:noFill/>
          </p:spPr>
          <p:txBody>
            <a:bodyPr wrap="square" rtlCol="0">
              <a:spAutoFit/>
            </a:bodyPr>
            <a:lstStyle/>
            <a:p>
              <a:r>
                <a:rPr lang="en-US" sz="2100" err="1">
                  <a:latin typeface="Times New Roman" panose="02020603050405020304" pitchFamily="18" charset="0"/>
                  <a:cs typeface="Times New Roman" panose="02020603050405020304" pitchFamily="18" charset="0"/>
                </a:rPr>
                <a:t>Hình</a:t>
              </a:r>
              <a:r>
                <a:rPr lang="en-US" sz="2100">
                  <a:latin typeface="Times New Roman" panose="02020603050405020304" pitchFamily="18" charset="0"/>
                  <a:cs typeface="Times New Roman" panose="02020603050405020304" pitchFamily="18" charset="0"/>
                </a:rPr>
                <a:t> 50</a:t>
              </a:r>
              <a:endParaRPr lang="vi-VN" sz="21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xmlns="" id="{D3BC918C-53E9-4AD6-83E0-6D6B9B93B8E8}"/>
              </a:ext>
            </a:extLst>
          </p:cNvPr>
          <p:cNvSpPr txBox="1"/>
          <p:nvPr/>
        </p:nvSpPr>
        <p:spPr>
          <a:xfrm>
            <a:off x="3155310" y="915587"/>
            <a:ext cx="1000594" cy="438581"/>
          </a:xfrm>
          <a:prstGeom prst="rect">
            <a:avLst/>
          </a:prstGeom>
          <a:noFill/>
        </p:spPr>
        <p:txBody>
          <a:bodyPr wrap="square" lIns="68580" tIns="34290" rIns="68580" bIns="34290" rtlCol="0">
            <a:spAutoFit/>
          </a:bodyPr>
          <a:lstStyle/>
          <a:p>
            <a:r>
              <a:rPr lang="en-US" sz="2400" b="1" i="1" u="sng">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5CB18A3-EDB9-4BFC-A7F9-1D21F0C5FB0A}"/>
                  </a:ext>
                </a:extLst>
              </p:cNvPr>
              <p:cNvSpPr/>
              <p:nvPr/>
            </p:nvSpPr>
            <p:spPr>
              <a:xfrm>
                <a:off x="581585" y="1290108"/>
                <a:ext cx="7607674" cy="3563668"/>
              </a:xfrm>
              <a:prstGeom prst="rect">
                <a:avLst/>
              </a:prstGeom>
            </p:spPr>
            <p:txBody>
              <a:bodyPr wrap="square" lIns="68580" tIns="34290" rIns="68580" bIns="34290">
                <a:spAutoFit/>
              </a:bodyPr>
              <a:lstStyle/>
              <a:p>
                <a:pPr algn="just"/>
                <a:r>
                  <a:rPr lang="nl-NL" sz="2100">
                    <a:latin typeface="Times New Roman" panose="02020603050405020304" pitchFamily="18" charset="0"/>
                    <a:ea typeface="Calibri" panose="020F0502020204030204" pitchFamily="34" charset="0"/>
                    <a:cs typeface="Times New Roman" panose="02020603050405020304" pitchFamily="18" charset="0"/>
                  </a:rPr>
                  <a:t>b) Xét hình bình hành ABCD</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r>
                  <a:rPr lang="nl-NL" sz="2100">
                    <a:latin typeface="Times New Roman" panose="02020603050405020304" pitchFamily="18" charset="0"/>
                    <a:ea typeface="Calibri" panose="020F0502020204030204" pitchFamily="34" charset="0"/>
                    <a:cs typeface="Times New Roman" panose="02020603050405020304" pitchFamily="18" charset="0"/>
                  </a:rPr>
                  <a:t>Có AB = DC (tính chất), AD = BC (tính chất)</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r>
                  <a:rPr lang="nl-NL" sz="2100">
                    <a:latin typeface="Times New Roman" panose="02020603050405020304" pitchFamily="18" charset="0"/>
                    <a:ea typeface="Calibri" panose="020F0502020204030204" pitchFamily="34" charset="0"/>
                    <a:cs typeface="Times New Roman" panose="02020603050405020304" pitchFamily="18" charset="0"/>
                  </a:rPr>
                  <a:t>Xét ∆</a:t>
                </a:r>
                <a:r>
                  <a:rPr lang="en-US" sz="2100">
                    <a:latin typeface="Times New Roman" panose="02020603050405020304" pitchFamily="18" charset="0"/>
                    <a:ea typeface="Calibri" panose="020F0502020204030204" pitchFamily="34" charset="0"/>
                    <a:cs typeface="Times New Roman" panose="02020603050405020304" pitchFamily="18" charset="0"/>
                  </a:rPr>
                  <a:t>ABC </a:t>
                </a:r>
                <a:r>
                  <a:rPr lang="en-US" sz="2100" err="1">
                    <a:latin typeface="Times New Roman" panose="02020603050405020304" pitchFamily="18" charset="0"/>
                    <a:ea typeface="Calibri" panose="020F0502020204030204" pitchFamily="34" charset="0"/>
                    <a:cs typeface="Times New Roman" panose="02020603050405020304" pitchFamily="18" charset="0"/>
                  </a:rPr>
                  <a:t>và</a:t>
                </a:r>
                <a:r>
                  <a:rPr lang="en-US" sz="2100">
                    <a:latin typeface="Times New Roman" panose="02020603050405020304" pitchFamily="18" charset="0"/>
                    <a:ea typeface="Calibri" panose="020F0502020204030204" pitchFamily="34" charset="0"/>
                    <a:cs typeface="Times New Roman" panose="02020603050405020304" pitchFamily="18" charset="0"/>
                  </a:rPr>
                  <a:t> ∆DCB </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r>
                  <a:rPr lang="en-US" sz="2100" err="1">
                    <a:latin typeface="Times New Roman" panose="02020603050405020304" pitchFamily="18" charset="0"/>
                    <a:ea typeface="Calibri" panose="020F0502020204030204" pitchFamily="34" charset="0"/>
                    <a:cs typeface="Times New Roman" panose="02020603050405020304" pitchFamily="18" charset="0"/>
                  </a:rPr>
                  <a:t>Có</a:t>
                </a:r>
                <a:r>
                  <a:rPr lang="en-US" sz="21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vi-VN" sz="2100" i="1">
                            <a:latin typeface="Cambria Math"/>
                            <a:ea typeface="Calibri" panose="020F0502020204030204" pitchFamily="34" charset="0"/>
                            <a:cs typeface="Times New Roman" panose="02020603050405020304" pitchFamily="18" charset="0"/>
                          </a:rPr>
                        </m:ctrlPr>
                      </m:dPr>
                      <m:e>
                        <m:eqArr>
                          <m:eqArrPr>
                            <m:ctrlPr>
                              <a:rPr lang="vi-VN" sz="2100" i="1">
                                <a:latin typeface="Cambria Math"/>
                                <a:ea typeface="Calibri" panose="020F0502020204030204" pitchFamily="34" charset="0"/>
                                <a:cs typeface="Times New Roman" panose="02020603050405020304" pitchFamily="18" charset="0"/>
                              </a:rPr>
                            </m:ctrlPr>
                          </m:eqArrPr>
                          <m:e>
                            <m:r>
                              <m:rPr>
                                <m:sty m:val="p"/>
                              </m:rPr>
                              <a:rPr lang="en-US" sz="2100">
                                <a:latin typeface="Cambria Math" panose="02040503050406030204" pitchFamily="18" charset="0"/>
                                <a:ea typeface="Calibri" panose="020F0502020204030204" pitchFamily="34" charset="0"/>
                                <a:cs typeface="Times New Roman" panose="02020603050405020304" pitchFamily="18" charset="0"/>
                              </a:rPr>
                              <m:t>AC</m:t>
                            </m:r>
                            <m:r>
                              <a:rPr lang="en-US" sz="21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100">
                                <a:latin typeface="Cambria Math" panose="02040503050406030204" pitchFamily="18" charset="0"/>
                                <a:ea typeface="Calibri" panose="020F0502020204030204" pitchFamily="34" charset="0"/>
                                <a:cs typeface="Times New Roman" panose="02020603050405020304" pitchFamily="18" charset="0"/>
                              </a:rPr>
                              <m:t>DB</m:t>
                            </m:r>
                            <m:r>
                              <a:rPr lang="en-US" sz="21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100">
                                <a:latin typeface="Cambria Math" panose="02040503050406030204" pitchFamily="18" charset="0"/>
                                <a:ea typeface="Calibri" panose="020F0502020204030204" pitchFamily="34" charset="0"/>
                                <a:cs typeface="Times New Roman" panose="02020603050405020304" pitchFamily="18" charset="0"/>
                              </a:rPr>
                              <m:t>gi</m:t>
                            </m:r>
                            <m:r>
                              <a:rPr lang="en-US" sz="2100">
                                <a:latin typeface="Cambria Math" panose="02040503050406030204" pitchFamily="18" charset="0"/>
                                <a:ea typeface="Calibri" panose="020F0502020204030204" pitchFamily="34" charset="0"/>
                                <a:cs typeface="Times New Roman" panose="02020603050405020304" pitchFamily="18" charset="0"/>
                              </a:rPr>
                              <m:t>ả </m:t>
                            </m:r>
                            <m:r>
                              <m:rPr>
                                <m:sty m:val="p"/>
                              </m:rPr>
                              <a:rPr lang="en-US" sz="2100">
                                <a:latin typeface="Cambria Math" panose="02040503050406030204" pitchFamily="18" charset="0"/>
                                <a:ea typeface="Calibri" panose="020F0502020204030204" pitchFamily="34" charset="0"/>
                                <a:cs typeface="Times New Roman" panose="02020603050405020304" pitchFamily="18" charset="0"/>
                              </a:rPr>
                              <m:t>thi</m:t>
                            </m:r>
                            <m:r>
                              <a:rPr lang="en-US" sz="2100">
                                <a:latin typeface="Cambria Math" panose="02040503050406030204" pitchFamily="18" charset="0"/>
                                <a:ea typeface="Calibri" panose="020F0502020204030204" pitchFamily="34" charset="0"/>
                                <a:cs typeface="Times New Roman" panose="02020603050405020304" pitchFamily="18" charset="0"/>
                              </a:rPr>
                              <m:t>ế</m:t>
                            </m:r>
                            <m:r>
                              <m:rPr>
                                <m:sty m:val="p"/>
                              </m:rPr>
                              <a:rPr lang="en-US" sz="2100">
                                <a:latin typeface="Cambria Math" panose="02040503050406030204" pitchFamily="18" charset="0"/>
                                <a:ea typeface="Calibri" panose="020F0502020204030204" pitchFamily="34" charset="0"/>
                                <a:cs typeface="Times New Roman" panose="02020603050405020304" pitchFamily="18" charset="0"/>
                              </a:rPr>
                              <m:t>t</m:t>
                            </m:r>
                            <m:r>
                              <a:rPr lang="en-US" sz="2100">
                                <a:latin typeface="Cambria Math" panose="02040503050406030204" pitchFamily="18" charset="0"/>
                                <a:ea typeface="Calibri" panose="020F0502020204030204" pitchFamily="34" charset="0"/>
                                <a:cs typeface="Times New Roman" panose="02020603050405020304" pitchFamily="18" charset="0"/>
                              </a:rPr>
                              <m:t>)</m:t>
                            </m:r>
                          </m:e>
                          <m:e>
                            <m:r>
                              <m:rPr>
                                <m:sty m:val="p"/>
                              </m:rPr>
                              <a:rPr lang="en-US" sz="2100">
                                <a:latin typeface="Cambria Math" panose="02040503050406030204" pitchFamily="18" charset="0"/>
                                <a:ea typeface="Calibri" panose="020F0502020204030204" pitchFamily="34" charset="0"/>
                                <a:cs typeface="Times New Roman" panose="02020603050405020304" pitchFamily="18" charset="0"/>
                              </a:rPr>
                              <m:t>AB</m:t>
                            </m:r>
                            <m:r>
                              <a:rPr lang="en-US" sz="21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100">
                                <a:latin typeface="Cambria Math" panose="02040503050406030204" pitchFamily="18" charset="0"/>
                                <a:ea typeface="Calibri" panose="020F0502020204030204" pitchFamily="34" charset="0"/>
                                <a:cs typeface="Times New Roman" panose="02020603050405020304" pitchFamily="18" charset="0"/>
                              </a:rPr>
                              <m:t>DC</m:t>
                            </m:r>
                            <m:r>
                              <a:rPr lang="en-US" sz="21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100">
                                <a:latin typeface="Cambria Math" panose="02040503050406030204" pitchFamily="18" charset="0"/>
                                <a:ea typeface="Calibri" panose="020F0502020204030204" pitchFamily="34" charset="0"/>
                                <a:cs typeface="Times New Roman" panose="02020603050405020304" pitchFamily="18" charset="0"/>
                              </a:rPr>
                              <m:t>cmt</m:t>
                            </m:r>
                            <m:r>
                              <a:rPr lang="en-US" sz="2100">
                                <a:latin typeface="Cambria Math" panose="02040503050406030204" pitchFamily="18" charset="0"/>
                                <a:ea typeface="Calibri" panose="020F0502020204030204" pitchFamily="34" charset="0"/>
                                <a:cs typeface="Times New Roman" panose="02020603050405020304" pitchFamily="18" charset="0"/>
                              </a:rPr>
                              <m:t>) </m:t>
                            </m:r>
                          </m:e>
                          <m:e>
                            <m:r>
                              <m:rPr>
                                <m:sty m:val="p"/>
                              </m:rPr>
                              <a:rPr lang="en-US" sz="2100">
                                <a:latin typeface="Cambria Math" panose="02040503050406030204" pitchFamily="18" charset="0"/>
                                <a:ea typeface="Calibri" panose="020F0502020204030204" pitchFamily="34" charset="0"/>
                                <a:cs typeface="Times New Roman" panose="02020603050405020304" pitchFamily="18" charset="0"/>
                              </a:rPr>
                              <m:t>AD</m:t>
                            </m:r>
                            <m:r>
                              <a:rPr lang="en-US" sz="21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100">
                                <a:latin typeface="Cambria Math" panose="02040503050406030204" pitchFamily="18" charset="0"/>
                                <a:ea typeface="Calibri" panose="020F0502020204030204" pitchFamily="34" charset="0"/>
                                <a:cs typeface="Times New Roman" panose="02020603050405020304" pitchFamily="18" charset="0"/>
                              </a:rPr>
                              <m:t>BC</m:t>
                            </m:r>
                            <m:r>
                              <a:rPr lang="en-US" sz="21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100">
                                <a:latin typeface="Cambria Math" panose="02040503050406030204" pitchFamily="18" charset="0"/>
                                <a:ea typeface="Calibri" panose="020F0502020204030204" pitchFamily="34" charset="0"/>
                                <a:cs typeface="Times New Roman" panose="02020603050405020304" pitchFamily="18" charset="0"/>
                              </a:rPr>
                              <m:t>cmt</m:t>
                            </m:r>
                            <m:r>
                              <a:rPr lang="en-US" sz="2100">
                                <a:latin typeface="Cambria Math" panose="02040503050406030204" pitchFamily="18" charset="0"/>
                                <a:ea typeface="Calibri" panose="020F0502020204030204" pitchFamily="34" charset="0"/>
                                <a:cs typeface="Times New Roman" panose="02020603050405020304" pitchFamily="18" charset="0"/>
                              </a:rPr>
                              <m:t>)</m:t>
                            </m:r>
                          </m:e>
                        </m:eqArr>
                      </m:e>
                    </m:d>
                  </m:oMath>
                </a14:m>
                <a:r>
                  <a:rPr lang="en-US" sz="21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100">
                    <a:latin typeface="Times New Roman" panose="02020603050405020304" pitchFamily="18" charset="0"/>
                    <a:ea typeface="Calibri" panose="020F0502020204030204" pitchFamily="34" charset="0"/>
                    <a:cs typeface="Times New Roman" panose="02020603050405020304" pitchFamily="18" charset="0"/>
                  </a:rPr>
                  <a:t>∆</a:t>
                </a:r>
                <a:r>
                  <a:rPr lang="en-US" sz="2100">
                    <a:latin typeface="Times New Roman" panose="02020603050405020304" pitchFamily="18" charset="0"/>
                    <a:ea typeface="Calibri" panose="020F0502020204030204" pitchFamily="34" charset="0"/>
                    <a:cs typeface="Times New Roman" panose="02020603050405020304" pitchFamily="18" charset="0"/>
                  </a:rPr>
                  <a:t>ABC = ∆DCB (</a:t>
                </a:r>
                <a:r>
                  <a:rPr lang="en-US" sz="2100" err="1">
                    <a:latin typeface="Times New Roman" panose="02020603050405020304" pitchFamily="18" charset="0"/>
                    <a:ea typeface="Calibri" panose="020F0502020204030204" pitchFamily="34" charset="0"/>
                    <a:cs typeface="Times New Roman" panose="02020603050405020304" pitchFamily="18" charset="0"/>
                  </a:rPr>
                  <a:t>c.c.c</a:t>
                </a:r>
                <a:r>
                  <a:rPr lang="en-US" sz="2100">
                    <a:latin typeface="Times New Roman" panose="02020603050405020304" pitchFamily="18" charset="0"/>
                    <a:ea typeface="Calibri" panose="020F0502020204030204" pitchFamily="34" charset="0"/>
                    <a:cs typeface="Times New Roman" panose="02020603050405020304" pitchFamily="18" charset="0"/>
                  </a:rPr>
                  <a:t>)</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r>
                  <a:rPr lang="en-US" sz="2100" err="1">
                    <a:latin typeface="Times New Roman" panose="02020603050405020304" pitchFamily="18" charset="0"/>
                    <a:ea typeface="Calibri" panose="020F0502020204030204" pitchFamily="34" charset="0"/>
                    <a:cs typeface="Times New Roman" panose="02020603050405020304" pitchFamily="18" charset="0"/>
                  </a:rPr>
                  <a:t>Suy</a:t>
                </a:r>
                <a:r>
                  <a:rPr lang="en-US" sz="2100">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1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𝐷𝐶𝐵</m:t>
                        </m:r>
                      </m:e>
                    </m:acc>
                  </m:oMath>
                </a14:m>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100">
                    <a:latin typeface="Times New Roman" panose="02020603050405020304" pitchFamily="18" charset="0"/>
                    <a:ea typeface="Times New Roman" panose="02020603050405020304" pitchFamily="18" charset="0"/>
                    <a:cs typeface="Times New Roman" panose="02020603050405020304" pitchFamily="18" charset="0"/>
                  </a:rPr>
                  <a:t>).</a:t>
                </a:r>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r>
                  <a:rPr lang="en-US" sz="21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en-US" sz="21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r>
                  <a:rPr lang="en-US" sz="21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r>
                  <a:rPr lang="en-US" sz="21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1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100" i="1">
                            <a:latin typeface="Cambria Math"/>
                            <a:ea typeface="Times New Roman" panose="02020603050405020304" pitchFamily="18" charset="0"/>
                            <a:cs typeface="Times New Roman" panose="02020603050405020304" pitchFamily="18" charset="0"/>
                          </a:rPr>
                        </m:ctrlPr>
                      </m:accPr>
                      <m:e>
                        <m:r>
                          <a:rPr lang="en-US" sz="21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1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100" i="1">
                            <a:latin typeface="Cambria Math"/>
                            <a:ea typeface="Times New Roman" panose="02020603050405020304" pitchFamily="18" charset="0"/>
                            <a:cs typeface="Times New Roman" panose="02020603050405020304" pitchFamily="18" charset="0"/>
                          </a:rPr>
                        </m:ctrlPr>
                      </m:sSupPr>
                      <m:e>
                        <m:r>
                          <a:rPr lang="en-US" sz="21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100" i="1">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lang="en-US" sz="2100">
                    <a:latin typeface="Calibri" panose="020F0502020204030204" pitchFamily="34" charset="0"/>
                    <a:ea typeface="Calibri" panose="020F0502020204030204" pitchFamily="34" charset="0"/>
                    <a:cs typeface="Times New Roman" panose="02020603050405020304" pitchFamily="18" charset="0"/>
                  </a:rPr>
                  <a:t>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solidFill>
                              <a:srgbClr val="000000"/>
                            </a:solidFill>
                            <a:latin typeface="Cambria Math"/>
                            <a:ea typeface="Calibri" panose="020F0502020204030204" pitchFamily="34" charset="0"/>
                            <a:cs typeface="Times New Roman" panose="02020603050405020304" pitchFamily="18" charset="0"/>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solidFill>
                              <a:srgbClr val="000000"/>
                            </a:solidFill>
                            <a:latin typeface="Cambria Math"/>
                            <a:ea typeface="Calibri" panose="020F0502020204030204" pitchFamily="34" charset="0"/>
                            <a:cs typeface="Times New Roman" panose="02020603050405020304" pitchFamily="18" charset="0"/>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𝐶</m:t>
                        </m:r>
                      </m:e>
                    </m:acc>
                    <m:r>
                      <a:rPr lang="en-US" sz="21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latin typeface="Cambria Math"/>
                            <a:ea typeface="Calibri" panose="020F0502020204030204" pitchFamily="34" charset="0"/>
                            <a:cs typeface="Times New Roman" panose="02020603050405020304" pitchFamily="18" charset="0"/>
                          </a:rPr>
                        </m:ctrlPr>
                      </m:accPr>
                      <m:e>
                        <m:r>
                          <a:rPr lang="en-US" sz="2100" i="1">
                            <a:latin typeface="Cambria Math" panose="02040503050406030204" pitchFamily="18" charset="0"/>
                            <a:ea typeface="Calibri" panose="020F0502020204030204" pitchFamily="34" charset="0"/>
                            <a:cs typeface="Times New Roman" panose="02020603050405020304" pitchFamily="18" charset="0"/>
                          </a:rPr>
                          <m:t>𝐷</m:t>
                        </m:r>
                      </m:e>
                    </m:acc>
                    <m:r>
                      <a:rPr lang="en-US" sz="2100" i="1">
                        <a:latin typeface="Cambria Math" panose="02040503050406030204" pitchFamily="18" charset="0"/>
                        <a:ea typeface="Calibri" panose="020F0502020204030204" pitchFamily="34" charset="0"/>
                        <a:cs typeface="Times New Roman" panose="02020603050405020304" pitchFamily="18" charset="0"/>
                      </a:rPr>
                      <m:t>=</m:t>
                    </m:r>
                    <m:f>
                      <m:fPr>
                        <m:ctrlPr>
                          <a:rPr lang="vi-VN" sz="2100" i="1">
                            <a:latin typeface="Cambria Math"/>
                            <a:ea typeface="Calibri" panose="020F0502020204030204" pitchFamily="34" charset="0"/>
                            <a:cs typeface="Times New Roman" panose="02020603050405020304" pitchFamily="18" charset="0"/>
                          </a:rPr>
                        </m:ctrlPr>
                      </m:fPr>
                      <m:num>
                        <m:sSup>
                          <m:sSupPr>
                            <m:ctrlPr>
                              <a:rPr lang="vi-VN" sz="2100" i="1">
                                <a:latin typeface="Cambria Math"/>
                                <a:ea typeface="Calibri" panose="020F0502020204030204" pitchFamily="34" charset="0"/>
                                <a:cs typeface="Times New Roman" panose="02020603050405020304" pitchFamily="18" charset="0"/>
                              </a:rPr>
                            </m:ctrlPr>
                          </m:sSupPr>
                          <m:e>
                            <m:r>
                              <a:rPr lang="en-US" sz="2100" i="1">
                                <a:latin typeface="Cambria Math" panose="02040503050406030204" pitchFamily="18" charset="0"/>
                                <a:ea typeface="Calibri" panose="020F0502020204030204" pitchFamily="34" charset="0"/>
                                <a:cs typeface="Times New Roman" panose="02020603050405020304" pitchFamily="18" charset="0"/>
                              </a:rPr>
                              <m:t>360</m:t>
                            </m:r>
                          </m:e>
                          <m:sup>
                            <m:r>
                              <a:rPr lang="en-US" sz="21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100" i="1">
                            <a:latin typeface="Cambria Math" panose="02040503050406030204" pitchFamily="18" charset="0"/>
                            <a:ea typeface="Calibri" panose="020F0502020204030204" pitchFamily="34" charset="0"/>
                            <a:cs typeface="Times New Roman" panose="02020603050405020304" pitchFamily="18" charset="0"/>
                          </a:rPr>
                          <m:t>4</m:t>
                        </m:r>
                      </m:den>
                    </m:f>
                    <m:r>
                      <a:rPr lang="en-US" sz="21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100" i="1">
                            <a:latin typeface="Cambria Math"/>
                            <a:ea typeface="Calibri" panose="020F0502020204030204" pitchFamily="34" charset="0"/>
                            <a:cs typeface="Times New Roman" panose="02020603050405020304" pitchFamily="18" charset="0"/>
                          </a:rPr>
                        </m:ctrlPr>
                      </m:sSupPr>
                      <m:e>
                        <m:r>
                          <a:rPr lang="en-US" sz="2100" i="1">
                            <a:latin typeface="Cambria Math" panose="02040503050406030204" pitchFamily="18" charset="0"/>
                            <a:ea typeface="Calibri" panose="020F0502020204030204" pitchFamily="34" charset="0"/>
                            <a:cs typeface="Times New Roman" panose="02020603050405020304" pitchFamily="18" charset="0"/>
                          </a:rPr>
                          <m:t>90</m:t>
                        </m:r>
                      </m:e>
                      <m:sup>
                        <m:r>
                          <a:rPr lang="en-US" sz="2100" i="1">
                            <a:latin typeface="Cambria Math" panose="02040503050406030204" pitchFamily="18" charset="0"/>
                            <a:ea typeface="Calibri" panose="020F0502020204030204" pitchFamily="34" charset="0"/>
                            <a:cs typeface="Times New Roman" panose="02020603050405020304" pitchFamily="18" charset="0"/>
                          </a:rPr>
                          <m:t>0</m:t>
                        </m:r>
                      </m:sup>
                    </m:sSup>
                    <m:r>
                      <a:rPr lang="en-US" sz="2100" i="1">
                        <a:latin typeface="Cambria Math" panose="02040503050406030204" pitchFamily="18" charset="0"/>
                        <a:ea typeface="Calibri" panose="020F0502020204030204" pitchFamily="34" charset="0"/>
                        <a:cs typeface="Times New Roman" panose="02020603050405020304" pitchFamily="18" charset="0"/>
                      </a:rPr>
                      <m:t> </m:t>
                    </m:r>
                  </m:oMath>
                </a14:m>
                <a:endParaRPr lang="vi-VN" sz="2100">
                  <a:latin typeface="Calibri" panose="020F0502020204030204" pitchFamily="34" charset="0"/>
                  <a:ea typeface="Calibri" panose="020F0502020204030204" pitchFamily="34" charset="0"/>
                  <a:cs typeface="Times New Roman" panose="02020603050405020304" pitchFamily="18" charset="0"/>
                </a:endParaRPr>
              </a:p>
              <a:p>
                <a:pPr algn="just"/>
                <a:r>
                  <a:rPr lang="nl-NL" sz="2100">
                    <a:latin typeface="Times New Roman" panose="02020603050405020304" pitchFamily="18" charset="0"/>
                    <a:ea typeface="Calibri" panose="020F0502020204030204" pitchFamily="34" charset="0"/>
                    <a:cs typeface="Times New Roman" panose="02020603050405020304" pitchFamily="18" charset="0"/>
                  </a:rPr>
                  <a:t>suy ra ABCD là hình chữ nhật </a:t>
                </a:r>
                <a:endParaRPr lang="vi-VN" sz="2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5CB18A3-EDB9-4BFC-A7F9-1D21F0C5FB0A}"/>
                  </a:ext>
                </a:extLst>
              </p:cNvPr>
              <p:cNvSpPr>
                <a:spLocks noRot="1" noChangeAspect="1" noMove="1" noResize="1" noEditPoints="1" noAdjustHandles="1" noChangeArrowheads="1" noChangeShapeType="1" noTextEdit="1"/>
              </p:cNvSpPr>
              <p:nvPr/>
            </p:nvSpPr>
            <p:spPr>
              <a:xfrm>
                <a:off x="775445" y="1720144"/>
                <a:ext cx="10143565" cy="4971426"/>
              </a:xfrm>
              <a:prstGeom prst="rect">
                <a:avLst/>
              </a:prstGeom>
              <a:blipFill>
                <a:blip r:embed="rId5"/>
                <a:stretch>
                  <a:fillRect l="-1202" t="-1348" b="-2328"/>
                </a:stretch>
              </a:blipFill>
            </p:spPr>
            <p:txBody>
              <a:bodyPr/>
              <a:lstStyle/>
              <a:p>
                <a:r>
                  <a:rPr lang="vi-VN">
                    <a:noFill/>
                  </a:rPr>
                  <a:t> </a:t>
                </a:r>
              </a:p>
            </p:txBody>
          </p:sp>
        </mc:Fallback>
      </mc:AlternateContent>
    </p:spTree>
    <p:extLst>
      <p:ext uri="{BB962C8B-B14F-4D97-AF65-F5344CB8AC3E}">
        <p14:creationId xmlns:p14="http://schemas.microsoft.com/office/powerpoint/2010/main" val="26413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6D1A2BF0-881B-42D1-91F9-6BB61F9E0052}"/>
              </a:ext>
            </a:extLst>
          </p:cNvPr>
          <p:cNvSpPr/>
          <p:nvPr/>
        </p:nvSpPr>
        <p:spPr>
          <a:xfrm>
            <a:off x="1862241" y="51134"/>
            <a:ext cx="5666874" cy="69783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1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5F30BE1-DB64-45E2-AF6C-306AB45A3966}"/>
              </a:ext>
            </a:extLst>
          </p:cNvPr>
          <p:cNvSpPr txBox="1"/>
          <p:nvPr/>
        </p:nvSpPr>
        <p:spPr>
          <a:xfrm>
            <a:off x="816909" y="907677"/>
            <a:ext cx="3197038" cy="392415"/>
          </a:xfrm>
          <a:prstGeom prst="rect">
            <a:avLst/>
          </a:prstGeom>
          <a:noFill/>
        </p:spPr>
        <p:txBody>
          <a:bodyPr wrap="square" lIns="68580" tIns="34290" rIns="68580" bIns="34290" rtlCol="0">
            <a:spAutoFit/>
          </a:bodyPr>
          <a:lstStyle/>
          <a:p>
            <a:r>
              <a:rPr lang="en-US" sz="2100" b="1" i="1">
                <a:latin typeface="Times New Roman" panose="02020603050405020304" pitchFamily="18" charset="0"/>
                <a:cs typeface="Times New Roman" panose="02020603050405020304" pitchFamily="18" charset="0"/>
              </a:rPr>
              <a:t>*</a:t>
            </a:r>
            <a:r>
              <a:rPr lang="en-US" sz="2100" b="1" i="1" err="1">
                <a:latin typeface="Times New Roman" panose="02020603050405020304" pitchFamily="18" charset="0"/>
                <a:cs typeface="Times New Roman" panose="02020603050405020304" pitchFamily="18" charset="0"/>
              </a:rPr>
              <a:t>Dấu</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hiệu</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nhận</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biết</a:t>
            </a:r>
            <a:r>
              <a:rPr lang="en-US" sz="2100" b="1" i="1">
                <a:latin typeface="Times New Roman" panose="02020603050405020304" pitchFamily="18" charset="0"/>
                <a:cs typeface="Times New Roman" panose="02020603050405020304" pitchFamily="18" charset="0"/>
              </a:rPr>
              <a:t>:</a:t>
            </a:r>
            <a:endParaRPr lang="vi-VN" sz="2100" b="1" i="1">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324A5428-01B4-49A9-B62C-13510EFFF94A}"/>
              </a:ext>
            </a:extLst>
          </p:cNvPr>
          <p:cNvGrpSpPr/>
          <p:nvPr/>
        </p:nvGrpSpPr>
        <p:grpSpPr>
          <a:xfrm>
            <a:off x="584949" y="1320206"/>
            <a:ext cx="7916956" cy="2058370"/>
            <a:chOff x="0" y="1776585"/>
            <a:chExt cx="10555941" cy="2744493"/>
          </a:xfrm>
        </p:grpSpPr>
        <p:grpSp>
          <p:nvGrpSpPr>
            <p:cNvPr id="28" name="Group 27">
              <a:extLst>
                <a:ext uri="{FF2B5EF4-FFF2-40B4-BE49-F238E27FC236}">
                  <a16:creationId xmlns:a16="http://schemas.microsoft.com/office/drawing/2014/main" xmlns="" id="{6F202D51-01BC-416E-900B-B3864F6098AE}"/>
                </a:ext>
              </a:extLst>
            </p:cNvPr>
            <p:cNvGrpSpPr/>
            <p:nvPr/>
          </p:nvGrpSpPr>
          <p:grpSpPr>
            <a:xfrm>
              <a:off x="0" y="1776585"/>
              <a:ext cx="10555941" cy="2744493"/>
              <a:chOff x="-157227" y="2625290"/>
              <a:chExt cx="16356857" cy="3915363"/>
            </a:xfrm>
          </p:grpSpPr>
          <p:sp>
            <p:nvSpPr>
              <p:cNvPr id="30" name="Rectangle: Rounded Corners 29">
                <a:extLst>
                  <a:ext uri="{FF2B5EF4-FFF2-40B4-BE49-F238E27FC236}">
                    <a16:creationId xmlns:a16="http://schemas.microsoft.com/office/drawing/2014/main" xmlns="" id="{E4E9D446-E793-4535-9C49-B8C1B22E74F2}"/>
                  </a:ext>
                </a:extLst>
              </p:cNvPr>
              <p:cNvSpPr/>
              <p:nvPr/>
            </p:nvSpPr>
            <p:spPr>
              <a:xfrm>
                <a:off x="101597" y="2728686"/>
                <a:ext cx="16098033" cy="381196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60EDD466-DDA2-45B6-9B94-B7B03A11FF44}"/>
                  </a:ext>
                </a:extLst>
              </p:cNvPr>
              <p:cNvSpPr/>
              <p:nvPr/>
            </p:nvSpPr>
            <p:spPr>
              <a:xfrm>
                <a:off x="101597" y="2714172"/>
                <a:ext cx="16098033"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2" name="Picture 31">
                <a:extLst>
                  <a:ext uri="{FF2B5EF4-FFF2-40B4-BE49-F238E27FC236}">
                    <a16:creationId xmlns:a16="http://schemas.microsoft.com/office/drawing/2014/main" xmlns="" id="{91221418-B243-499A-944D-20A9DCAD58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9" name="TextBox 28">
              <a:extLst>
                <a:ext uri="{FF2B5EF4-FFF2-40B4-BE49-F238E27FC236}">
                  <a16:creationId xmlns:a16="http://schemas.microsoft.com/office/drawing/2014/main" xmlns="" id="{0BF843FF-FF56-4C4B-AF41-80BD4961F8F4}"/>
                </a:ext>
              </a:extLst>
            </p:cNvPr>
            <p:cNvSpPr txBox="1"/>
            <p:nvPr/>
          </p:nvSpPr>
          <p:spPr>
            <a:xfrm>
              <a:off x="169859" y="2770704"/>
              <a:ext cx="10305400" cy="1224267"/>
            </a:xfrm>
            <a:prstGeom prst="rect">
              <a:avLst/>
            </a:prstGeom>
            <a:noFill/>
          </p:spPr>
          <p:txBody>
            <a:bodyPr wrap="square" rtlCol="0">
              <a:spAutoFit/>
            </a:bodyPr>
            <a:lstStyle/>
            <a:p>
              <a:pPr marL="385763" indent="-385763">
                <a:spcBef>
                  <a:spcPts val="450"/>
                </a:spcBef>
                <a:spcAft>
                  <a:spcPts val="900"/>
                </a:spcAft>
                <a:buAutoNum type="alphaLcParenR"/>
              </a:pPr>
              <a:r>
                <a:rPr lang="en-US" sz="2100" b="1" i="1" err="1">
                  <a:latin typeface="Times New Roman" panose="02020603050405020304" pitchFamily="18" charset="0"/>
                  <a:cs typeface="Times New Roman" panose="02020603050405020304" pitchFamily="18" charset="0"/>
                </a:rPr>
                <a:t>Hình</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bình</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hành</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có</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một</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góc</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vuông</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là</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hình</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chữ</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nhật</a:t>
              </a:r>
              <a:r>
                <a:rPr lang="en-US" sz="2100" b="1" i="1">
                  <a:latin typeface="Times New Roman" panose="02020603050405020304" pitchFamily="18" charset="0"/>
                  <a:cs typeface="Times New Roman" panose="02020603050405020304" pitchFamily="18" charset="0"/>
                </a:rPr>
                <a:t>.</a:t>
              </a:r>
            </a:p>
            <a:p>
              <a:pPr marL="385763" indent="-385763">
                <a:spcBef>
                  <a:spcPts val="450"/>
                </a:spcBef>
                <a:spcAft>
                  <a:spcPts val="900"/>
                </a:spcAft>
                <a:buAutoNum type="alphaLcParenR"/>
              </a:pPr>
              <a:r>
                <a:rPr lang="en-US" sz="2100" b="1" i="1" err="1">
                  <a:latin typeface="Times New Roman" panose="02020603050405020304" pitchFamily="18" charset="0"/>
                  <a:cs typeface="Times New Roman" panose="02020603050405020304" pitchFamily="18" charset="0"/>
                </a:rPr>
                <a:t>Hình</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bình</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hành</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có</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hai</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đường</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chéo</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bằng</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nhau</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là</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hình</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chữ</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nhật</a:t>
              </a:r>
              <a:r>
                <a:rPr lang="en-US" sz="2100" b="1" i="1">
                  <a:latin typeface="Times New Roman" panose="02020603050405020304" pitchFamily="18" charset="0"/>
                  <a:cs typeface="Times New Roman" panose="02020603050405020304" pitchFamily="18" charset="0"/>
                </a:rPr>
                <a:t>.</a:t>
              </a:r>
              <a:r>
                <a:rPr lang="en-US" sz="2100">
                  <a:latin typeface="Times New Roman" panose="02020603050405020304" pitchFamily="18" charset="0"/>
                  <a:cs typeface="Times New Roman" panose="02020603050405020304" pitchFamily="18" charset="0"/>
                </a:rPr>
                <a:t> </a:t>
              </a:r>
              <a:endParaRPr lang="vi-VN" sz="21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520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1962648A-AC50-4FE2-8096-D1394E799B4B}"/>
              </a:ext>
            </a:extLst>
          </p:cNvPr>
          <p:cNvGrpSpPr/>
          <p:nvPr/>
        </p:nvGrpSpPr>
        <p:grpSpPr>
          <a:xfrm>
            <a:off x="506100" y="106457"/>
            <a:ext cx="1181506" cy="415498"/>
            <a:chOff x="624000" y="1138350"/>
            <a:chExt cx="1656000" cy="609180"/>
          </a:xfrm>
        </p:grpSpPr>
        <p:sp>
          <p:nvSpPr>
            <p:cNvPr id="11" name="Flowchart: Data 10">
              <a:extLst>
                <a:ext uri="{FF2B5EF4-FFF2-40B4-BE49-F238E27FC236}">
                  <a16:creationId xmlns:a16="http://schemas.microsoft.com/office/drawing/2014/main" xmlns=""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E9890D43-93BB-4BF9-B864-3C22829D1454}"/>
                </a:ext>
              </a:extLst>
            </p:cNvPr>
            <p:cNvSpPr txBox="1"/>
            <p:nvPr/>
          </p:nvSpPr>
          <p:spPr>
            <a:xfrm>
              <a:off x="774282" y="1138350"/>
              <a:ext cx="1440001" cy="609180"/>
            </a:xfrm>
            <a:prstGeom prst="rect">
              <a:avLst/>
            </a:prstGeom>
            <a:noFill/>
          </p:spPr>
          <p:txBody>
            <a:bodyPr wrap="square" rtlCol="0">
              <a:spAutoFit/>
            </a:bodyPr>
            <a:lstStyle/>
            <a:p>
              <a:r>
                <a:rPr lang="en-US" sz="2100" b="1" i="1" err="1">
                  <a:latin typeface="Times New Roman" panose="02020603050405020304" pitchFamily="18" charset="0"/>
                  <a:cs typeface="Times New Roman" panose="02020603050405020304" pitchFamily="18" charset="0"/>
                </a:rPr>
                <a:t>Ví</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dụ</a:t>
              </a:r>
              <a:r>
                <a:rPr lang="en-US" sz="2100" b="1" i="1">
                  <a:latin typeface="Times New Roman" panose="02020603050405020304" pitchFamily="18" charset="0"/>
                  <a:cs typeface="Times New Roman" panose="02020603050405020304" pitchFamily="18" charset="0"/>
                </a:rPr>
                <a:t> 3</a:t>
              </a:r>
              <a:endParaRPr lang="vi-VN" sz="2100" b="1" i="1">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40C4365B-B76A-4483-9457-E7B951DE92B5}"/>
                  </a:ext>
                </a:extLst>
              </p:cNvPr>
              <p:cNvSpPr/>
              <p:nvPr/>
            </p:nvSpPr>
            <p:spPr>
              <a:xfrm>
                <a:off x="490818" y="453837"/>
                <a:ext cx="7950574" cy="1923075"/>
              </a:xfrm>
              <a:prstGeom prst="rect">
                <a:avLst/>
              </a:prstGeom>
            </p:spPr>
            <p:txBody>
              <a:bodyPr wrap="square" lIns="68580" tIns="34290" rIns="68580" bIns="34290">
                <a:spAutoFit/>
              </a:bodyPr>
              <a:lstStyle/>
              <a:p>
                <a:pPr>
                  <a:lnSpc>
                    <a:spcPct val="106000"/>
                  </a:lnSpc>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đường trung tuyến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100" i="1">
                            <a:solidFill>
                              <a:srgbClr val="000000"/>
                            </a:solidFill>
                            <a:latin typeface="Cambria Math"/>
                            <a:ea typeface="Calibri" panose="020F0502020204030204" pitchFamily="34" charset="0"/>
                            <a:cs typeface="Times New Roman" panose="02020603050405020304" pitchFamily="18" charset="0"/>
                          </a:rPr>
                        </m:ctrlPr>
                      </m:fPr>
                      <m:num>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6000"/>
                  </a:lnSpc>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tia đối của tia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điểm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cho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MD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(Hình 51). </a:t>
                </a:r>
              </a:p>
              <a:p>
                <a:pPr>
                  <a:lnSpc>
                    <a:spcPct val="106000"/>
                  </a:lnSpc>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 minh:</a:t>
                </a:r>
                <a:b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Tứ giác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ABDC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b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100">
                    <a:latin typeface="Times New Roman" panose="02020603050405020304" pitchFamily="18" charset="0"/>
                    <a:ea typeface="Calibri" panose="020F0502020204030204" pitchFamily="34" charset="0"/>
                    <a:cs typeface="Times New Roman" panose="02020603050405020304" pitchFamily="18" charset="0"/>
                  </a:rPr>
                  <a:t> </a:t>
                </a:r>
                <a:endParaRPr lang="vi-VN" sz="2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0C4365B-B76A-4483-9457-E7B951DE92B5}"/>
                  </a:ext>
                </a:extLst>
              </p:cNvPr>
              <p:cNvSpPr>
                <a:spLocks noRot="1" noChangeAspect="1" noMove="1" noResize="1" noEditPoints="1" noAdjustHandles="1" noChangeArrowheads="1" noChangeShapeType="1" noTextEdit="1"/>
              </p:cNvSpPr>
              <p:nvPr/>
            </p:nvSpPr>
            <p:spPr>
              <a:xfrm>
                <a:off x="654423" y="605114"/>
                <a:ext cx="10600765" cy="2542427"/>
              </a:xfrm>
              <a:prstGeom prst="rect">
                <a:avLst/>
              </a:prstGeom>
              <a:blipFill>
                <a:blip r:embed="rId3"/>
                <a:stretch>
                  <a:fillRect l="-1150" b="-5516"/>
                </a:stretch>
              </a:blipFill>
            </p:spPr>
            <p:txBody>
              <a:bodyPr/>
              <a:lstStyle/>
              <a:p>
                <a:r>
                  <a:rPr lang="vi-VN">
                    <a:noFill/>
                  </a:rPr>
                  <a:t> </a:t>
                </a:r>
              </a:p>
            </p:txBody>
          </p:sp>
        </mc:Fallback>
      </mc:AlternateContent>
      <p:grpSp>
        <p:nvGrpSpPr>
          <p:cNvPr id="15" name="Group 14">
            <a:extLst>
              <a:ext uri="{FF2B5EF4-FFF2-40B4-BE49-F238E27FC236}">
                <a16:creationId xmlns:a16="http://schemas.microsoft.com/office/drawing/2014/main" xmlns="" id="{4719207F-48EA-4E1A-8B5F-B8A62D7B0FB8}"/>
              </a:ext>
            </a:extLst>
          </p:cNvPr>
          <p:cNvGrpSpPr/>
          <p:nvPr/>
        </p:nvGrpSpPr>
        <p:grpSpPr>
          <a:xfrm>
            <a:off x="5635663" y="1593476"/>
            <a:ext cx="2815815" cy="1962583"/>
            <a:chOff x="7729369" y="833717"/>
            <a:chExt cx="3754420" cy="2616777"/>
          </a:xfrm>
        </p:grpSpPr>
        <p:grpSp>
          <p:nvGrpSpPr>
            <p:cNvPr id="16" name="Group 15">
              <a:extLst>
                <a:ext uri="{FF2B5EF4-FFF2-40B4-BE49-F238E27FC236}">
                  <a16:creationId xmlns:a16="http://schemas.microsoft.com/office/drawing/2014/main" xmlns="" id="{2DD5E477-D0F2-4A63-BBFD-B021D9543CA4}"/>
                </a:ext>
              </a:extLst>
            </p:cNvPr>
            <p:cNvGrpSpPr/>
            <p:nvPr/>
          </p:nvGrpSpPr>
          <p:grpSpPr>
            <a:xfrm>
              <a:off x="7729369" y="833717"/>
              <a:ext cx="3754420" cy="2329009"/>
              <a:chOff x="7740127" y="1231750"/>
              <a:chExt cx="3754420" cy="2329009"/>
            </a:xfrm>
          </p:grpSpPr>
          <p:grpSp>
            <p:nvGrpSpPr>
              <p:cNvPr id="18" name="Group 17">
                <a:extLst>
                  <a:ext uri="{FF2B5EF4-FFF2-40B4-BE49-F238E27FC236}">
                    <a16:creationId xmlns:a16="http://schemas.microsoft.com/office/drawing/2014/main" xmlns=""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xmlns=""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xmlns=""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F742801B-B21F-47B9-97CF-DD636DDABC13}"/>
                  </a:ext>
                </a:extLst>
              </p:cNvPr>
              <p:cNvSpPr txBox="1"/>
              <p:nvPr/>
            </p:nvSpPr>
            <p:spPr>
              <a:xfrm>
                <a:off x="7740127" y="1231750"/>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a:t>
                </a:r>
                <a:endParaRPr lang="vi-VN" sz="21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52A136D2-0B40-4C98-BAD9-AE32B5707E8E}"/>
                  </a:ext>
                </a:extLst>
              </p:cNvPr>
              <p:cNvSpPr txBox="1"/>
              <p:nvPr/>
            </p:nvSpPr>
            <p:spPr>
              <a:xfrm>
                <a:off x="11177196" y="126940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a:t>
                </a:r>
                <a:endParaRPr lang="vi-VN" sz="21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975699F-C337-49AC-B1C3-30D4002AAC3F}"/>
                  </a:ext>
                </a:extLst>
              </p:cNvPr>
              <p:cNvSpPr txBox="1"/>
              <p:nvPr/>
            </p:nvSpPr>
            <p:spPr>
              <a:xfrm>
                <a:off x="11177196" y="2942217"/>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C</a:t>
                </a:r>
                <a:endParaRPr lang="vi-VN" sz="21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57C889B-37FB-4C2E-83DC-7634AB5AE1B3}"/>
                  </a:ext>
                </a:extLst>
              </p:cNvPr>
              <p:cNvSpPr txBox="1"/>
              <p:nvPr/>
            </p:nvSpPr>
            <p:spPr>
              <a:xfrm>
                <a:off x="7756266" y="300676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D</a:t>
                </a:r>
                <a:endParaRPr lang="vi-VN" sz="21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69E5E75E-7C50-4590-8F2C-9DAB0DFF3018}"/>
                  </a:ext>
                </a:extLst>
              </p:cNvPr>
              <p:cNvSpPr txBox="1"/>
              <p:nvPr/>
            </p:nvSpPr>
            <p:spPr>
              <a:xfrm>
                <a:off x="9469419" y="2479638"/>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M</a:t>
                </a:r>
                <a:endParaRPr lang="vi-VN" sz="21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B603A899-3515-4544-9A06-14742FD155A2}"/>
                  </a:ext>
                </a:extLst>
              </p:cNvPr>
              <p:cNvSpPr txBox="1"/>
              <p:nvPr/>
            </p:nvSpPr>
            <p:spPr>
              <a:xfrm>
                <a:off x="10209007" y="1901414"/>
                <a:ext cx="5459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t>
                </a:r>
                <a:endParaRPr lang="vi-VN" sz="21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73B27CB1-1205-410B-A23D-8AC675FBF73B}"/>
                  </a:ext>
                </a:extLst>
              </p:cNvPr>
              <p:cNvSpPr txBox="1"/>
              <p:nvPr/>
            </p:nvSpPr>
            <p:spPr>
              <a:xfrm>
                <a:off x="8756726" y="2573767"/>
                <a:ext cx="5459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t>
                </a:r>
                <a:endParaRPr lang="vi-VN" sz="21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xmlns="" id="{30CD18F1-42D0-4B40-AFCC-3E7ADD57196D}"/>
                </a:ext>
              </a:extLst>
            </p:cNvPr>
            <p:cNvSpPr txBox="1"/>
            <p:nvPr/>
          </p:nvSpPr>
          <p:spPr>
            <a:xfrm>
              <a:off x="9074076" y="2896497"/>
              <a:ext cx="1694331" cy="553997"/>
            </a:xfrm>
            <a:prstGeom prst="rect">
              <a:avLst/>
            </a:prstGeom>
            <a:noFill/>
          </p:spPr>
          <p:txBody>
            <a:bodyPr wrap="square" rtlCol="0">
              <a:spAutoFit/>
            </a:bodyPr>
            <a:lstStyle/>
            <a:p>
              <a:r>
                <a:rPr lang="en-US" sz="2100" err="1">
                  <a:latin typeface="Times New Roman" panose="02020603050405020304" pitchFamily="18" charset="0"/>
                  <a:cs typeface="Times New Roman" panose="02020603050405020304" pitchFamily="18" charset="0"/>
                </a:rPr>
                <a:t>Hình</a:t>
              </a:r>
              <a:r>
                <a:rPr lang="en-US" sz="2100">
                  <a:latin typeface="Times New Roman" panose="02020603050405020304" pitchFamily="18" charset="0"/>
                  <a:cs typeface="Times New Roman" panose="02020603050405020304" pitchFamily="18" charset="0"/>
                </a:rPr>
                <a:t> 51</a:t>
              </a:r>
              <a:endParaRPr lang="vi-VN" sz="21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056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1962648A-AC50-4FE2-8096-D1394E799B4B}"/>
              </a:ext>
            </a:extLst>
          </p:cNvPr>
          <p:cNvGrpSpPr/>
          <p:nvPr/>
        </p:nvGrpSpPr>
        <p:grpSpPr>
          <a:xfrm>
            <a:off x="506100" y="106457"/>
            <a:ext cx="1181506" cy="415498"/>
            <a:chOff x="624000" y="1138350"/>
            <a:chExt cx="1656000" cy="609180"/>
          </a:xfrm>
        </p:grpSpPr>
        <p:sp>
          <p:nvSpPr>
            <p:cNvPr id="11" name="Flowchart: Data 10">
              <a:extLst>
                <a:ext uri="{FF2B5EF4-FFF2-40B4-BE49-F238E27FC236}">
                  <a16:creationId xmlns:a16="http://schemas.microsoft.com/office/drawing/2014/main" xmlns=""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E9890D43-93BB-4BF9-B864-3C22829D1454}"/>
                </a:ext>
              </a:extLst>
            </p:cNvPr>
            <p:cNvSpPr txBox="1"/>
            <p:nvPr/>
          </p:nvSpPr>
          <p:spPr>
            <a:xfrm>
              <a:off x="774282" y="1138350"/>
              <a:ext cx="1440001" cy="609180"/>
            </a:xfrm>
            <a:prstGeom prst="rect">
              <a:avLst/>
            </a:prstGeom>
            <a:noFill/>
          </p:spPr>
          <p:txBody>
            <a:bodyPr wrap="square" rtlCol="0">
              <a:spAutoFit/>
            </a:bodyPr>
            <a:lstStyle/>
            <a:p>
              <a:r>
                <a:rPr lang="en-US" sz="2100" b="1" i="1" err="1">
                  <a:latin typeface="Times New Roman" panose="02020603050405020304" pitchFamily="18" charset="0"/>
                  <a:cs typeface="Times New Roman" panose="02020603050405020304" pitchFamily="18" charset="0"/>
                </a:rPr>
                <a:t>Ví</a:t>
              </a:r>
              <a:r>
                <a:rPr lang="en-US" sz="2100" b="1" i="1">
                  <a:latin typeface="Times New Roman" panose="02020603050405020304" pitchFamily="18" charset="0"/>
                  <a:cs typeface="Times New Roman" panose="02020603050405020304" pitchFamily="18" charset="0"/>
                </a:rPr>
                <a:t> </a:t>
              </a:r>
              <a:r>
                <a:rPr lang="en-US" sz="2100" b="1" i="1" err="1">
                  <a:latin typeface="Times New Roman" panose="02020603050405020304" pitchFamily="18" charset="0"/>
                  <a:cs typeface="Times New Roman" panose="02020603050405020304" pitchFamily="18" charset="0"/>
                </a:rPr>
                <a:t>dụ</a:t>
              </a:r>
              <a:r>
                <a:rPr lang="en-US" sz="2100" b="1" i="1">
                  <a:latin typeface="Times New Roman" panose="02020603050405020304" pitchFamily="18" charset="0"/>
                  <a:cs typeface="Times New Roman" panose="02020603050405020304" pitchFamily="18" charset="0"/>
                </a:rPr>
                <a:t> 3</a:t>
              </a:r>
              <a:endParaRPr lang="vi-VN" sz="2100" b="1" i="1">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xmlns="" id="{4719207F-48EA-4E1A-8B5F-B8A62D7B0FB8}"/>
              </a:ext>
            </a:extLst>
          </p:cNvPr>
          <p:cNvGrpSpPr/>
          <p:nvPr/>
        </p:nvGrpSpPr>
        <p:grpSpPr>
          <a:xfrm>
            <a:off x="5756686" y="504264"/>
            <a:ext cx="2815815" cy="1962583"/>
            <a:chOff x="7729369" y="833717"/>
            <a:chExt cx="3754420" cy="2616777"/>
          </a:xfrm>
        </p:grpSpPr>
        <p:grpSp>
          <p:nvGrpSpPr>
            <p:cNvPr id="16" name="Group 15">
              <a:extLst>
                <a:ext uri="{FF2B5EF4-FFF2-40B4-BE49-F238E27FC236}">
                  <a16:creationId xmlns:a16="http://schemas.microsoft.com/office/drawing/2014/main" xmlns="" id="{2DD5E477-D0F2-4A63-BBFD-B021D9543CA4}"/>
                </a:ext>
              </a:extLst>
            </p:cNvPr>
            <p:cNvGrpSpPr/>
            <p:nvPr/>
          </p:nvGrpSpPr>
          <p:grpSpPr>
            <a:xfrm>
              <a:off x="7729369" y="833717"/>
              <a:ext cx="3754420" cy="2329009"/>
              <a:chOff x="7740127" y="1231750"/>
              <a:chExt cx="3754420" cy="2329009"/>
            </a:xfrm>
          </p:grpSpPr>
          <p:grpSp>
            <p:nvGrpSpPr>
              <p:cNvPr id="18" name="Group 17">
                <a:extLst>
                  <a:ext uri="{FF2B5EF4-FFF2-40B4-BE49-F238E27FC236}">
                    <a16:creationId xmlns:a16="http://schemas.microsoft.com/office/drawing/2014/main" xmlns=""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xmlns=""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xmlns=""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F742801B-B21F-47B9-97CF-DD636DDABC13}"/>
                  </a:ext>
                </a:extLst>
              </p:cNvPr>
              <p:cNvSpPr txBox="1"/>
              <p:nvPr/>
            </p:nvSpPr>
            <p:spPr>
              <a:xfrm>
                <a:off x="7740127" y="1231750"/>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a:t>
                </a:r>
                <a:endParaRPr lang="vi-VN" sz="21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52A136D2-0B40-4C98-BAD9-AE32B5707E8E}"/>
                  </a:ext>
                </a:extLst>
              </p:cNvPr>
              <p:cNvSpPr txBox="1"/>
              <p:nvPr/>
            </p:nvSpPr>
            <p:spPr>
              <a:xfrm>
                <a:off x="11177196" y="126940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a:t>
                </a:r>
                <a:endParaRPr lang="vi-VN" sz="21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975699F-C337-49AC-B1C3-30D4002AAC3F}"/>
                  </a:ext>
                </a:extLst>
              </p:cNvPr>
              <p:cNvSpPr txBox="1"/>
              <p:nvPr/>
            </p:nvSpPr>
            <p:spPr>
              <a:xfrm>
                <a:off x="11177196" y="2942217"/>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C</a:t>
                </a:r>
                <a:endParaRPr lang="vi-VN" sz="21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57C889B-37FB-4C2E-83DC-7634AB5AE1B3}"/>
                  </a:ext>
                </a:extLst>
              </p:cNvPr>
              <p:cNvSpPr txBox="1"/>
              <p:nvPr/>
            </p:nvSpPr>
            <p:spPr>
              <a:xfrm>
                <a:off x="7756266" y="3006762"/>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D</a:t>
                </a:r>
                <a:endParaRPr lang="vi-VN" sz="21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69E5E75E-7C50-4590-8F2C-9DAB0DFF3018}"/>
                  </a:ext>
                </a:extLst>
              </p:cNvPr>
              <p:cNvSpPr txBox="1"/>
              <p:nvPr/>
            </p:nvSpPr>
            <p:spPr>
              <a:xfrm>
                <a:off x="9469419" y="2479638"/>
                <a:ext cx="3173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M</a:t>
                </a:r>
                <a:endParaRPr lang="vi-VN" sz="21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B603A899-3515-4544-9A06-14742FD155A2}"/>
                  </a:ext>
                </a:extLst>
              </p:cNvPr>
              <p:cNvSpPr txBox="1"/>
              <p:nvPr/>
            </p:nvSpPr>
            <p:spPr>
              <a:xfrm>
                <a:off x="10209007" y="1901414"/>
                <a:ext cx="5459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t>
                </a:r>
                <a:endParaRPr lang="vi-VN" sz="21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73B27CB1-1205-410B-A23D-8AC675FBF73B}"/>
                  </a:ext>
                </a:extLst>
              </p:cNvPr>
              <p:cNvSpPr txBox="1"/>
              <p:nvPr/>
            </p:nvSpPr>
            <p:spPr>
              <a:xfrm>
                <a:off x="8756726" y="2573767"/>
                <a:ext cx="545951"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t>
                </a:r>
                <a:endParaRPr lang="vi-VN" sz="21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xmlns="" id="{30CD18F1-42D0-4B40-AFCC-3E7ADD57196D}"/>
                </a:ext>
              </a:extLst>
            </p:cNvPr>
            <p:cNvSpPr txBox="1"/>
            <p:nvPr/>
          </p:nvSpPr>
          <p:spPr>
            <a:xfrm>
              <a:off x="9074076" y="2896497"/>
              <a:ext cx="1694331" cy="553997"/>
            </a:xfrm>
            <a:prstGeom prst="rect">
              <a:avLst/>
            </a:prstGeom>
            <a:noFill/>
          </p:spPr>
          <p:txBody>
            <a:bodyPr wrap="square" rtlCol="0">
              <a:spAutoFit/>
            </a:bodyPr>
            <a:lstStyle/>
            <a:p>
              <a:r>
                <a:rPr lang="en-US" sz="2100" err="1">
                  <a:latin typeface="Times New Roman" panose="02020603050405020304" pitchFamily="18" charset="0"/>
                  <a:cs typeface="Times New Roman" panose="02020603050405020304" pitchFamily="18" charset="0"/>
                </a:rPr>
                <a:t>Hình</a:t>
              </a:r>
              <a:r>
                <a:rPr lang="en-US" sz="2100">
                  <a:latin typeface="Times New Roman" panose="02020603050405020304" pitchFamily="18" charset="0"/>
                  <a:cs typeface="Times New Roman" panose="02020603050405020304" pitchFamily="18" charset="0"/>
                </a:rPr>
                <a:t> 51</a:t>
              </a:r>
              <a:endParaRPr lang="vi-VN" sz="21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xmlns="" id="{AE75E9E0-AC47-493F-B003-B74AF2C4BAFE}"/>
              </a:ext>
            </a:extLst>
          </p:cNvPr>
          <p:cNvSpPr txBox="1"/>
          <p:nvPr/>
        </p:nvSpPr>
        <p:spPr>
          <a:xfrm>
            <a:off x="2812410" y="340726"/>
            <a:ext cx="1000594" cy="438581"/>
          </a:xfrm>
          <a:prstGeom prst="rect">
            <a:avLst/>
          </a:prstGeom>
          <a:noFill/>
        </p:spPr>
        <p:txBody>
          <a:bodyPr wrap="square" lIns="68580" tIns="34290" rIns="68580" bIns="34290" rtlCol="0">
            <a:spAutoFit/>
          </a:bodyPr>
          <a:lstStyle/>
          <a:p>
            <a:r>
              <a:rPr lang="en-US" sz="2400" b="1" i="1" u="sng">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EA203DDE-F936-444D-9EFA-CF356CC19551}"/>
                  </a:ext>
                </a:extLst>
              </p:cNvPr>
              <p:cNvSpPr/>
              <p:nvPr/>
            </p:nvSpPr>
            <p:spPr>
              <a:xfrm>
                <a:off x="440392" y="846420"/>
                <a:ext cx="5499848" cy="2464521"/>
              </a:xfrm>
              <a:prstGeom prst="rect">
                <a:avLst/>
              </a:prstGeom>
            </p:spPr>
            <p:txBody>
              <a:bodyPr wrap="square" lIns="68580" tIns="34290" rIns="68580" bIns="34290">
                <a:spAutoFit/>
              </a:bodyPr>
              <a:lstStyle/>
              <a:p>
                <a:pPr marL="385763" indent="-385763">
                  <a:buAutoNum type="alphaLcParenR"/>
                </a:pPr>
                <a:r>
                  <a:rPr lang="en-US" sz="2100">
                    <a:solidFill>
                      <a:srgbClr val="000000"/>
                    </a:solidFill>
                    <a:latin typeface="Times New Roman" panose="02020603050405020304" pitchFamily="18" charset="0"/>
                    <a:ea typeface="Calibri" panose="020F0502020204030204" pitchFamily="34" charset="0"/>
                  </a:rPr>
                  <a:t>Vì tứ giác </a:t>
                </a:r>
                <a:r>
                  <a:rPr lang="en-US" sz="2100" i="1">
                    <a:solidFill>
                      <a:srgbClr val="000000"/>
                    </a:solidFill>
                    <a:latin typeface="Times New Roman" panose="02020603050405020304" pitchFamily="18" charset="0"/>
                    <a:ea typeface="Calibri" panose="020F0502020204030204" pitchFamily="34" charset="0"/>
                  </a:rPr>
                  <a:t>ABDC </a:t>
                </a:r>
                <a:r>
                  <a:rPr lang="en-US" sz="2100">
                    <a:solidFill>
                      <a:srgbClr val="000000"/>
                    </a:solidFill>
                    <a:latin typeface="Times New Roman" panose="02020603050405020304" pitchFamily="18" charset="0"/>
                    <a:ea typeface="Calibri" panose="020F0502020204030204" pitchFamily="34" charset="0"/>
                  </a:rPr>
                  <a:t>có hai đường chéo </a:t>
                </a:r>
                <a:r>
                  <a:rPr lang="en-US" sz="2100" i="1">
                    <a:solidFill>
                      <a:srgbClr val="000000"/>
                    </a:solidFill>
                    <a:latin typeface="Times New Roman" panose="02020603050405020304" pitchFamily="18" charset="0"/>
                    <a:ea typeface="Calibri" panose="020F0502020204030204" pitchFamily="34" charset="0"/>
                  </a:rPr>
                  <a:t>AD</a:t>
                </a:r>
                <a:r>
                  <a:rPr lang="en-US" sz="2100">
                    <a:solidFill>
                      <a:srgbClr val="000000"/>
                    </a:solidFill>
                    <a:latin typeface="Times New Roman" panose="02020603050405020304" pitchFamily="18" charset="0"/>
                    <a:ea typeface="Calibri" panose="020F0502020204030204" pitchFamily="34" charset="0"/>
                  </a:rPr>
                  <a:t>, </a:t>
                </a:r>
                <a:r>
                  <a:rPr lang="en-US" sz="2100" i="1">
                    <a:solidFill>
                      <a:srgbClr val="000000"/>
                    </a:solidFill>
                    <a:latin typeface="Times New Roman" panose="02020603050405020304" pitchFamily="18" charset="0"/>
                    <a:ea typeface="Calibri" panose="020F0502020204030204" pitchFamily="34" charset="0"/>
                  </a:rPr>
                  <a:t>BC </a:t>
                </a:r>
                <a:r>
                  <a:rPr lang="en-US" sz="2100">
                    <a:solidFill>
                      <a:srgbClr val="000000"/>
                    </a:solidFill>
                    <a:latin typeface="Times New Roman" panose="02020603050405020304" pitchFamily="18" charset="0"/>
                    <a:ea typeface="Calibri" panose="020F0502020204030204" pitchFamily="34" charset="0"/>
                  </a:rPr>
                  <a:t>cắt nhau tại trung điểm </a:t>
                </a:r>
                <a:r>
                  <a:rPr lang="en-US" sz="2100" i="1">
                    <a:solidFill>
                      <a:srgbClr val="000000"/>
                    </a:solidFill>
                    <a:latin typeface="Times New Roman" panose="02020603050405020304" pitchFamily="18" charset="0"/>
                    <a:ea typeface="Calibri" panose="020F0502020204030204" pitchFamily="34" charset="0"/>
                  </a:rPr>
                  <a:t>M </a:t>
                </a:r>
                <a:r>
                  <a:rPr lang="en-US" sz="2100">
                    <a:solidFill>
                      <a:srgbClr val="000000"/>
                    </a:solidFill>
                    <a:latin typeface="Times New Roman" panose="02020603050405020304" pitchFamily="18" charset="0"/>
                    <a:ea typeface="Calibri" panose="020F0502020204030204" pitchFamily="34" charset="0"/>
                  </a:rPr>
                  <a:t>của mỗi đường nên </a:t>
                </a:r>
                <a:r>
                  <a:rPr lang="en-US" sz="2100" i="1">
                    <a:solidFill>
                      <a:srgbClr val="000000"/>
                    </a:solidFill>
                    <a:latin typeface="Times New Roman" panose="02020603050405020304" pitchFamily="18" charset="0"/>
                    <a:ea typeface="Calibri" panose="020F0502020204030204" pitchFamily="34" charset="0"/>
                  </a:rPr>
                  <a:t>ABDC </a:t>
                </a:r>
                <a:r>
                  <a:rPr lang="en-US" sz="2100">
                    <a:solidFill>
                      <a:srgbClr val="000000"/>
                    </a:solidFill>
                    <a:latin typeface="Times New Roman" panose="02020603050405020304" pitchFamily="18" charset="0"/>
                    <a:ea typeface="Calibri" panose="020F0502020204030204" pitchFamily="34" charset="0"/>
                  </a:rPr>
                  <a:t>là hình bình hành.</a:t>
                </a:r>
                <a:br>
                  <a:rPr lang="en-US" sz="2100">
                    <a:solidFill>
                      <a:srgbClr val="000000"/>
                    </a:solidFill>
                    <a:latin typeface="Times New Roman" panose="02020603050405020304" pitchFamily="18" charset="0"/>
                    <a:ea typeface="Calibri" panose="020F0502020204030204" pitchFamily="34" charset="0"/>
                  </a:rPr>
                </a:br>
                <a:r>
                  <a:rPr lang="en-US" sz="2100">
                    <a:solidFill>
                      <a:srgbClr val="000000"/>
                    </a:solidFill>
                    <a:latin typeface="Times New Roman" panose="02020603050405020304" pitchFamily="18" charset="0"/>
                    <a:ea typeface="Calibri" panose="020F0502020204030204" pitchFamily="34" charset="0"/>
                  </a:rPr>
                  <a:t>Do </a:t>
                </a:r>
                <a:r>
                  <a:rPr lang="en-US" sz="2100" i="1">
                    <a:solidFill>
                      <a:srgbClr val="000000"/>
                    </a:solidFill>
                    <a:latin typeface="Times New Roman" panose="02020603050405020304" pitchFamily="18" charset="0"/>
                    <a:ea typeface="Calibri" panose="020F0502020204030204" pitchFamily="34" charset="0"/>
                  </a:rPr>
                  <a:t>AM </a:t>
                </a:r>
                <a:r>
                  <a:rPr lang="en-US" sz="21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100" i="1">
                            <a:solidFill>
                              <a:srgbClr val="000000"/>
                            </a:solidFill>
                            <a:latin typeface="Cambria Math"/>
                            <a:cs typeface="Times New Roman" panose="02020603050405020304" pitchFamily="18" charset="0"/>
                          </a:rPr>
                        </m:ctrlPr>
                      </m:fPr>
                      <m:num>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100" i="1">
                    <a:solidFill>
                      <a:srgbClr val="000000"/>
                    </a:solidFill>
                    <a:latin typeface="Times New Roman" panose="02020603050405020304" pitchFamily="18" charset="0"/>
                    <a:ea typeface="Calibri" panose="020F0502020204030204" pitchFamily="34" charset="0"/>
                  </a:rPr>
                  <a:t>BC </a:t>
                </a:r>
                <a:r>
                  <a:rPr lang="en-US" sz="2100">
                    <a:solidFill>
                      <a:srgbClr val="000000"/>
                    </a:solidFill>
                    <a:latin typeface="Times New Roman" panose="02020603050405020304" pitchFamily="18" charset="0"/>
                    <a:ea typeface="Calibri" panose="020F0502020204030204" pitchFamily="34" charset="0"/>
                  </a:rPr>
                  <a:t>và </a:t>
                </a:r>
                <a:r>
                  <a:rPr lang="en-US" sz="2100" i="1">
                    <a:solidFill>
                      <a:srgbClr val="000000"/>
                    </a:solidFill>
                    <a:latin typeface="Times New Roman" panose="02020603050405020304" pitchFamily="18" charset="0"/>
                    <a:ea typeface="Calibri" panose="020F0502020204030204" pitchFamily="34" charset="0"/>
                  </a:rPr>
                  <a:t>AM </a:t>
                </a:r>
                <a:r>
                  <a:rPr lang="en-US" sz="21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100" i="1">
                            <a:solidFill>
                              <a:srgbClr val="000000"/>
                            </a:solidFill>
                            <a:latin typeface="Cambria Math"/>
                            <a:cs typeface="Times New Roman" panose="02020603050405020304" pitchFamily="18" charset="0"/>
                          </a:rPr>
                        </m:ctrlPr>
                      </m:fPr>
                      <m:num>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100" i="1">
                    <a:solidFill>
                      <a:srgbClr val="000000"/>
                    </a:solidFill>
                    <a:latin typeface="Times New Roman" panose="02020603050405020304" pitchFamily="18" charset="0"/>
                    <a:ea typeface="Calibri" panose="020F0502020204030204" pitchFamily="34" charset="0"/>
                  </a:rPr>
                  <a:t>AD </a:t>
                </a:r>
              </a:p>
              <a:p>
                <a:r>
                  <a:rPr lang="en-US" sz="2100">
                    <a:solidFill>
                      <a:srgbClr val="000000"/>
                    </a:solidFill>
                    <a:latin typeface="Times New Roman" panose="02020603050405020304" pitchFamily="18" charset="0"/>
                    <a:ea typeface="Calibri" panose="020F0502020204030204" pitchFamily="34" charset="0"/>
                  </a:rPr>
                  <a:t>(vì </a:t>
                </a:r>
                <a:r>
                  <a:rPr lang="en-US" sz="2100" i="1">
                    <a:solidFill>
                      <a:srgbClr val="000000"/>
                    </a:solidFill>
                    <a:latin typeface="Times New Roman" panose="02020603050405020304" pitchFamily="18" charset="0"/>
                    <a:ea typeface="Calibri" panose="020F0502020204030204" pitchFamily="34" charset="0"/>
                  </a:rPr>
                  <a:t>M </a:t>
                </a:r>
                <a:r>
                  <a:rPr lang="en-US" sz="2100">
                    <a:solidFill>
                      <a:srgbClr val="000000"/>
                    </a:solidFill>
                    <a:latin typeface="Times New Roman" panose="02020603050405020304" pitchFamily="18" charset="0"/>
                    <a:ea typeface="Calibri" panose="020F0502020204030204" pitchFamily="34" charset="0"/>
                  </a:rPr>
                  <a:t>là trung điểm của </a:t>
                </a:r>
                <a:r>
                  <a:rPr lang="en-US" sz="2100" i="1">
                    <a:solidFill>
                      <a:srgbClr val="000000"/>
                    </a:solidFill>
                    <a:latin typeface="Times New Roman" panose="02020603050405020304" pitchFamily="18" charset="0"/>
                    <a:ea typeface="Calibri" panose="020F0502020204030204" pitchFamily="34" charset="0"/>
                  </a:rPr>
                  <a:t>AD</a:t>
                </a:r>
                <a:r>
                  <a:rPr lang="en-US" sz="2100">
                    <a:solidFill>
                      <a:srgbClr val="000000"/>
                    </a:solidFill>
                    <a:latin typeface="Times New Roman" panose="02020603050405020304" pitchFamily="18" charset="0"/>
                    <a:ea typeface="Calibri" panose="020F0502020204030204" pitchFamily="34" charset="0"/>
                  </a:rPr>
                  <a:t>) nên </a:t>
                </a:r>
                <a:r>
                  <a:rPr lang="en-US" sz="2100" i="1">
                    <a:solidFill>
                      <a:srgbClr val="000000"/>
                    </a:solidFill>
                    <a:latin typeface="Times New Roman" panose="02020603050405020304" pitchFamily="18" charset="0"/>
                    <a:ea typeface="Calibri" panose="020F0502020204030204" pitchFamily="34" charset="0"/>
                  </a:rPr>
                  <a:t>BC </a:t>
                </a:r>
                <a:r>
                  <a:rPr lang="en-US" sz="2100">
                    <a:solidFill>
                      <a:srgbClr val="000000"/>
                    </a:solidFill>
                    <a:latin typeface="Times New Roman" panose="02020603050405020304" pitchFamily="18" charset="0"/>
                    <a:ea typeface="Calibri" panose="020F0502020204030204" pitchFamily="34" charset="0"/>
                  </a:rPr>
                  <a:t>= </a:t>
                </a:r>
                <a:r>
                  <a:rPr lang="en-US" sz="2100" i="1">
                    <a:solidFill>
                      <a:srgbClr val="000000"/>
                    </a:solidFill>
                    <a:latin typeface="Times New Roman" panose="02020603050405020304" pitchFamily="18" charset="0"/>
                    <a:ea typeface="Calibri" panose="020F0502020204030204" pitchFamily="34" charset="0"/>
                  </a:rPr>
                  <a:t>AD</a:t>
                </a:r>
                <a:r>
                  <a:rPr lang="en-US" sz="2100">
                    <a:solidFill>
                      <a:srgbClr val="000000"/>
                    </a:solidFill>
                    <a:latin typeface="Times New Roman" panose="02020603050405020304" pitchFamily="18" charset="0"/>
                    <a:ea typeface="Calibri" panose="020F0502020204030204" pitchFamily="34" charset="0"/>
                  </a:rPr>
                  <a:t>.</a:t>
                </a:r>
                <a:br>
                  <a:rPr lang="en-US" sz="2100">
                    <a:solidFill>
                      <a:srgbClr val="000000"/>
                    </a:solidFill>
                    <a:latin typeface="Times New Roman" panose="02020603050405020304" pitchFamily="18" charset="0"/>
                    <a:ea typeface="Calibri" panose="020F0502020204030204" pitchFamily="34" charset="0"/>
                  </a:rPr>
                </a:br>
                <a:r>
                  <a:rPr lang="en-US" sz="2100">
                    <a:solidFill>
                      <a:srgbClr val="000000"/>
                    </a:solidFill>
                    <a:latin typeface="Times New Roman" panose="02020603050405020304" pitchFamily="18" charset="0"/>
                    <a:ea typeface="Calibri" panose="020F0502020204030204" pitchFamily="34" charset="0"/>
                  </a:rPr>
                  <a:t>Hình bình hành </a:t>
                </a:r>
                <a:r>
                  <a:rPr lang="en-US" sz="2100" i="1">
                    <a:solidFill>
                      <a:srgbClr val="000000"/>
                    </a:solidFill>
                    <a:latin typeface="Times New Roman" panose="02020603050405020304" pitchFamily="18" charset="0"/>
                    <a:ea typeface="Calibri" panose="020F0502020204030204" pitchFamily="34" charset="0"/>
                  </a:rPr>
                  <a:t>ABDC </a:t>
                </a:r>
                <a:r>
                  <a:rPr lang="en-US" sz="2100">
                    <a:solidFill>
                      <a:srgbClr val="000000"/>
                    </a:solidFill>
                    <a:latin typeface="Times New Roman" panose="02020603050405020304" pitchFamily="18" charset="0"/>
                    <a:ea typeface="Calibri" panose="020F0502020204030204" pitchFamily="34" charset="0"/>
                  </a:rPr>
                  <a:t>có hai đường chéo </a:t>
                </a:r>
                <a:r>
                  <a:rPr lang="en-US" sz="2100" i="1">
                    <a:solidFill>
                      <a:srgbClr val="000000"/>
                    </a:solidFill>
                    <a:latin typeface="Times New Roman" panose="02020603050405020304" pitchFamily="18" charset="0"/>
                    <a:ea typeface="Calibri" panose="020F0502020204030204" pitchFamily="34" charset="0"/>
                  </a:rPr>
                  <a:t>BC</a:t>
                </a:r>
                <a:r>
                  <a:rPr lang="en-US" sz="2100">
                    <a:solidFill>
                      <a:srgbClr val="000000"/>
                    </a:solidFill>
                    <a:latin typeface="Times New Roman" panose="02020603050405020304" pitchFamily="18" charset="0"/>
                    <a:ea typeface="Calibri" panose="020F0502020204030204" pitchFamily="34" charset="0"/>
                  </a:rPr>
                  <a:t>, </a:t>
                </a:r>
                <a:r>
                  <a:rPr lang="en-US" sz="2100" i="1">
                    <a:solidFill>
                      <a:srgbClr val="000000"/>
                    </a:solidFill>
                    <a:latin typeface="Times New Roman" panose="02020603050405020304" pitchFamily="18" charset="0"/>
                    <a:ea typeface="Calibri" panose="020F0502020204030204" pitchFamily="34" charset="0"/>
                  </a:rPr>
                  <a:t>AD </a:t>
                </a:r>
                <a:r>
                  <a:rPr lang="en-US" sz="2100">
                    <a:solidFill>
                      <a:srgbClr val="000000"/>
                    </a:solidFill>
                    <a:latin typeface="Times New Roman" panose="02020603050405020304" pitchFamily="18" charset="0"/>
                    <a:ea typeface="Calibri" panose="020F0502020204030204" pitchFamily="34" charset="0"/>
                  </a:rPr>
                  <a:t>bằng nhau nên </a:t>
                </a:r>
                <a:r>
                  <a:rPr lang="en-US" sz="2100" i="1">
                    <a:solidFill>
                      <a:srgbClr val="000000"/>
                    </a:solidFill>
                    <a:latin typeface="Times New Roman" panose="02020603050405020304" pitchFamily="18" charset="0"/>
                    <a:ea typeface="Calibri" panose="020F0502020204030204" pitchFamily="34" charset="0"/>
                  </a:rPr>
                  <a:t>ABDC </a:t>
                </a:r>
                <a:r>
                  <a:rPr lang="en-US" sz="2100">
                    <a:solidFill>
                      <a:srgbClr val="000000"/>
                    </a:solidFill>
                    <a:latin typeface="Times New Roman" panose="02020603050405020304" pitchFamily="18" charset="0"/>
                    <a:ea typeface="Calibri" panose="020F0502020204030204" pitchFamily="34" charset="0"/>
                  </a:rPr>
                  <a:t>là hình chữ nhật.</a:t>
                </a:r>
                <a:endParaRPr lang="vi-VN" sz="2100"/>
              </a:p>
            </p:txBody>
          </p:sp>
        </mc:Choice>
        <mc:Fallback xmlns="">
          <p:sp>
            <p:nvSpPr>
              <p:cNvPr id="3" name="Rectangle 2">
                <a:extLst>
                  <a:ext uri="{FF2B5EF4-FFF2-40B4-BE49-F238E27FC236}">
                    <a16:creationId xmlns:a16="http://schemas.microsoft.com/office/drawing/2014/main" id="{EA203DDE-F936-444D-9EFA-CF356CC19551}"/>
                  </a:ext>
                </a:extLst>
              </p:cNvPr>
              <p:cNvSpPr>
                <a:spLocks noRot="1" noChangeAspect="1" noMove="1" noResize="1" noEditPoints="1" noAdjustHandles="1" noChangeArrowheads="1" noChangeShapeType="1" noTextEdit="1"/>
              </p:cNvSpPr>
              <p:nvPr/>
            </p:nvSpPr>
            <p:spPr>
              <a:xfrm>
                <a:off x="587188" y="1128559"/>
                <a:ext cx="7333130" cy="3286028"/>
              </a:xfrm>
              <a:prstGeom prst="rect">
                <a:avLst/>
              </a:prstGeom>
              <a:blipFill>
                <a:blip r:embed="rId3"/>
                <a:stretch>
                  <a:fillRect l="-1663" t="-1855" r="-2660" b="-42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E8F1D94E-E0EF-47FE-B43D-74DF2627294A}"/>
                  </a:ext>
                </a:extLst>
              </p:cNvPr>
              <p:cNvSpPr/>
              <p:nvPr/>
            </p:nvSpPr>
            <p:spPr>
              <a:xfrm>
                <a:off x="490817" y="3283993"/>
                <a:ext cx="5741895" cy="726353"/>
              </a:xfrm>
              <a:prstGeom prst="rect">
                <a:avLst/>
              </a:prstGeom>
            </p:spPr>
            <p:txBody>
              <a:bodyPr wrap="square" lIns="68580" tIns="34290" rIns="68580" bIns="34290">
                <a:spAutoFit/>
              </a:bodyPr>
              <a:lstStyle/>
              <a:p>
                <a:r>
                  <a:rPr lang="en-US" sz="2100">
                    <a:solidFill>
                      <a:srgbClr val="000000"/>
                    </a:solidFill>
                    <a:latin typeface="Times New Roman" panose="02020603050405020304" pitchFamily="18" charset="0"/>
                    <a:ea typeface="Calibri" panose="020F0502020204030204" pitchFamily="34" charset="0"/>
                  </a:rPr>
                  <a:t>b) Do </a:t>
                </a:r>
                <a:r>
                  <a:rPr lang="en-US" sz="2100" i="1">
                    <a:solidFill>
                      <a:srgbClr val="000000"/>
                    </a:solidFill>
                    <a:latin typeface="Times New Roman" panose="02020603050405020304" pitchFamily="18" charset="0"/>
                    <a:ea typeface="Calibri" panose="020F0502020204030204" pitchFamily="34" charset="0"/>
                  </a:rPr>
                  <a:t>ABDC </a:t>
                </a:r>
                <a:r>
                  <a:rPr lang="en-US" sz="2100">
                    <a:solidFill>
                      <a:srgbClr val="000000"/>
                    </a:solidFill>
                    <a:latin typeface="Times New Roman" panose="02020603050405020304" pitchFamily="18" charset="0"/>
                    <a:ea typeface="Calibri" panose="020F0502020204030204" pitchFamily="34" charset="0"/>
                  </a:rPr>
                  <a:t>là hình chữ nhật nên </a:t>
                </a:r>
                <a14:m>
                  <m:oMath xmlns:m="http://schemas.openxmlformats.org/officeDocument/2006/math">
                    <m:acc>
                      <m:accPr>
                        <m:chr m:val="̂"/>
                        <m:ctrlPr>
                          <a:rPr lang="vi-VN" sz="2100" i="1">
                            <a:solidFill>
                              <a:srgbClr val="000000"/>
                            </a:solidFill>
                            <a:latin typeface="Cambria Math"/>
                            <a:cs typeface="Times New Roman" panose="02020603050405020304" pitchFamily="18" charset="0"/>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100">
                    <a:solidFill>
                      <a:srgbClr val="000000"/>
                    </a:solidFill>
                    <a:latin typeface="Times New Roman" panose="02020603050405020304" pitchFamily="18" charset="0"/>
                    <a:ea typeface="Calibri" panose="020F0502020204030204" pitchFamily="34" charset="0"/>
                  </a:rPr>
                  <a:t>= 90</a:t>
                </a:r>
                <a:r>
                  <a:rPr lang="en-US" sz="2100" baseline="30000">
                    <a:solidFill>
                      <a:srgbClr val="000000"/>
                    </a:solidFill>
                    <a:latin typeface="Times New Roman" panose="02020603050405020304" pitchFamily="18" charset="0"/>
                    <a:ea typeface="Calibri" panose="020F0502020204030204" pitchFamily="34" charset="0"/>
                  </a:rPr>
                  <a:t>0</a:t>
                </a:r>
                <a:r>
                  <a:rPr lang="en-US" sz="2100">
                    <a:solidFill>
                      <a:srgbClr val="000000"/>
                    </a:solidFill>
                    <a:latin typeface="Times New Roman" panose="02020603050405020304" pitchFamily="18" charset="0"/>
                    <a:ea typeface="Calibri" panose="020F0502020204030204" pitchFamily="34" charset="0"/>
                  </a:rPr>
                  <a:t>. </a:t>
                </a:r>
              </a:p>
              <a:p>
                <a:r>
                  <a:rPr lang="en-US" sz="2100">
                    <a:solidFill>
                      <a:srgbClr val="000000"/>
                    </a:solidFill>
                    <a:latin typeface="Times New Roman" panose="02020603050405020304" pitchFamily="18" charset="0"/>
                    <a:ea typeface="Calibri" panose="020F0502020204030204" pitchFamily="34" charset="0"/>
                  </a:rPr>
                  <a:t>Suy ra tam giác </a:t>
                </a:r>
                <a:r>
                  <a:rPr lang="en-US" sz="2100" i="1">
                    <a:solidFill>
                      <a:srgbClr val="000000"/>
                    </a:solidFill>
                    <a:latin typeface="Times New Roman" panose="02020603050405020304" pitchFamily="18" charset="0"/>
                    <a:ea typeface="Calibri" panose="020F0502020204030204" pitchFamily="34" charset="0"/>
                  </a:rPr>
                  <a:t>ABC </a:t>
                </a:r>
                <a:r>
                  <a:rPr lang="en-US" sz="2100">
                    <a:solidFill>
                      <a:srgbClr val="000000"/>
                    </a:solidFill>
                    <a:latin typeface="Times New Roman" panose="02020603050405020304" pitchFamily="18" charset="0"/>
                    <a:ea typeface="Calibri" panose="020F0502020204030204" pitchFamily="34" charset="0"/>
                  </a:rPr>
                  <a:t>vuông tại </a:t>
                </a:r>
                <a:r>
                  <a:rPr lang="en-US" sz="2100" i="1">
                    <a:solidFill>
                      <a:srgbClr val="000000"/>
                    </a:solidFill>
                    <a:latin typeface="Times New Roman" panose="02020603050405020304" pitchFamily="18" charset="0"/>
                    <a:ea typeface="Calibri" panose="020F0502020204030204" pitchFamily="34" charset="0"/>
                  </a:rPr>
                  <a:t>A</a:t>
                </a:r>
                <a:r>
                  <a:rPr lang="en-US" sz="2100">
                    <a:solidFill>
                      <a:srgbClr val="000000"/>
                    </a:solidFill>
                    <a:latin typeface="Times New Roman" panose="02020603050405020304" pitchFamily="18" charset="0"/>
                    <a:ea typeface="Calibri" panose="020F0502020204030204" pitchFamily="34" charset="0"/>
                  </a:rPr>
                  <a:t>.</a:t>
                </a:r>
                <a:r>
                  <a:rPr lang="en-US" sz="2100">
                    <a:latin typeface="Times New Roman" panose="02020603050405020304" pitchFamily="18" charset="0"/>
                    <a:ea typeface="Calibri" panose="020F0502020204030204" pitchFamily="34" charset="0"/>
                  </a:rPr>
                  <a:t> </a:t>
                </a:r>
                <a:endParaRPr lang="vi-VN" sz="2100"/>
              </a:p>
            </p:txBody>
          </p:sp>
        </mc:Choice>
        <mc:Fallback xmlns="">
          <p:sp>
            <p:nvSpPr>
              <p:cNvPr id="6" name="Rectangle 5">
                <a:extLst>
                  <a:ext uri="{FF2B5EF4-FFF2-40B4-BE49-F238E27FC236}">
                    <a16:creationId xmlns:a16="http://schemas.microsoft.com/office/drawing/2014/main" id="{E8F1D94E-E0EF-47FE-B43D-74DF2627294A}"/>
                  </a:ext>
                </a:extLst>
              </p:cNvPr>
              <p:cNvSpPr>
                <a:spLocks noRot="1" noChangeAspect="1" noMove="1" noResize="1" noEditPoints="1" noAdjustHandles="1" noChangeArrowheads="1" noChangeShapeType="1" noTextEdit="1"/>
              </p:cNvSpPr>
              <p:nvPr/>
            </p:nvSpPr>
            <p:spPr>
              <a:xfrm>
                <a:off x="654423" y="4378656"/>
                <a:ext cx="7655860" cy="968470"/>
              </a:xfrm>
              <a:prstGeom prst="rect">
                <a:avLst/>
              </a:prstGeom>
              <a:blipFill>
                <a:blip r:embed="rId4"/>
                <a:stretch>
                  <a:fillRect l="-1592" t="-4403" b="-16981"/>
                </a:stretch>
              </a:blipFill>
            </p:spPr>
            <p:txBody>
              <a:bodyPr/>
              <a:lstStyle/>
              <a:p>
                <a:r>
                  <a:rPr lang="vi-VN">
                    <a:noFill/>
                  </a:rPr>
                  <a:t> </a:t>
                </a:r>
              </a:p>
            </p:txBody>
          </p:sp>
        </mc:Fallback>
      </mc:AlternateContent>
      <p:sp>
        <p:nvSpPr>
          <p:cNvPr id="7" name="Arrow: Right 6">
            <a:extLst>
              <a:ext uri="{FF2B5EF4-FFF2-40B4-BE49-F238E27FC236}">
                <a16:creationId xmlns:a16="http://schemas.microsoft.com/office/drawing/2014/main" xmlns="" id="{4E9BD17D-CD3B-4265-B5B9-455E09DD078F}"/>
              </a:ext>
            </a:extLst>
          </p:cNvPr>
          <p:cNvSpPr/>
          <p:nvPr/>
        </p:nvSpPr>
        <p:spPr>
          <a:xfrm>
            <a:off x="584948" y="4074461"/>
            <a:ext cx="1442197" cy="695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i="1">
                <a:solidFill>
                  <a:srgbClr val="FFFF00"/>
                </a:solidFill>
                <a:latin typeface="Times New Roman" panose="02020603050405020304" pitchFamily="18" charset="0"/>
                <a:cs typeface="Times New Roman" panose="02020603050405020304" pitchFamily="18" charset="0"/>
              </a:rPr>
              <a:t>Nhận xét</a:t>
            </a:r>
            <a:endParaRPr lang="vi-VN" sz="2100" b="1" i="1">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FE2A04A-2E75-4426-90C8-3CD0CF1BC8E5}"/>
              </a:ext>
            </a:extLst>
          </p:cNvPr>
          <p:cNvSpPr/>
          <p:nvPr/>
        </p:nvSpPr>
        <p:spPr>
          <a:xfrm>
            <a:off x="2043953" y="4050942"/>
            <a:ext cx="6659657" cy="715580"/>
          </a:xfrm>
          <a:prstGeom prst="rect">
            <a:avLst/>
          </a:prstGeom>
          <a:solidFill>
            <a:schemeClr val="accent6">
              <a:lumMod val="40000"/>
              <a:lumOff val="60000"/>
            </a:schemeClr>
          </a:solidFill>
        </p:spPr>
        <p:txBody>
          <a:bodyPr wrap="square" lIns="68580" tIns="34290" rIns="68580" bIns="34290">
            <a:spAutoFit/>
          </a:bodyPr>
          <a:lstStyle/>
          <a:p>
            <a:r>
              <a:rPr lang="en-US" sz="2100" b="1" i="1">
                <a:solidFill>
                  <a:srgbClr val="0070C0"/>
                </a:solidFill>
                <a:latin typeface="Times New Roman" panose="02020603050405020304" pitchFamily="18" charset="0"/>
                <a:ea typeface="Calibri" panose="020F0502020204030204" pitchFamily="34" charset="0"/>
              </a:rPr>
              <a:t>Nếu một tam giác có đường trung tuyến ứng với một cạnh bằng nửa cạnh ấy thì tam giác đó là tam giác vuông</a:t>
            </a:r>
            <a:endParaRPr lang="vi-VN" sz="2100" b="1"/>
          </a:p>
        </p:txBody>
      </p:sp>
    </p:spTree>
    <p:extLst>
      <p:ext uri="{BB962C8B-B14F-4D97-AF65-F5344CB8AC3E}">
        <p14:creationId xmlns:p14="http://schemas.microsoft.com/office/powerpoint/2010/main" val="9288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2DD5E477-D0F2-4A63-BBFD-B021D9543CA4}"/>
              </a:ext>
            </a:extLst>
          </p:cNvPr>
          <p:cNvGrpSpPr/>
          <p:nvPr/>
        </p:nvGrpSpPr>
        <p:grpSpPr>
          <a:xfrm>
            <a:off x="6343651" y="342900"/>
            <a:ext cx="2269190" cy="1583888"/>
            <a:chOff x="7740127" y="1231750"/>
            <a:chExt cx="3754420" cy="2406234"/>
          </a:xfrm>
        </p:grpSpPr>
        <p:grpSp>
          <p:nvGrpSpPr>
            <p:cNvPr id="18" name="Group 17">
              <a:extLst>
                <a:ext uri="{FF2B5EF4-FFF2-40B4-BE49-F238E27FC236}">
                  <a16:creationId xmlns:a16="http://schemas.microsoft.com/office/drawing/2014/main" xmlns=""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xmlns=""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xmlns=""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F742801B-B21F-47B9-97CF-DD636DDABC13}"/>
                </a:ext>
              </a:extLst>
            </p:cNvPr>
            <p:cNvSpPr txBox="1"/>
            <p:nvPr/>
          </p:nvSpPr>
          <p:spPr>
            <a:xfrm>
              <a:off x="7740127" y="1231750"/>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a:t>
              </a:r>
              <a:endParaRPr lang="vi-VN" sz="21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52A136D2-0B40-4C98-BAD9-AE32B5707E8E}"/>
                </a:ext>
              </a:extLst>
            </p:cNvPr>
            <p:cNvSpPr txBox="1"/>
            <p:nvPr/>
          </p:nvSpPr>
          <p:spPr>
            <a:xfrm>
              <a:off x="11177195" y="1269402"/>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a:t>
              </a:r>
              <a:endParaRPr lang="vi-VN" sz="21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975699F-C337-49AC-B1C3-30D4002AAC3F}"/>
                </a:ext>
              </a:extLst>
            </p:cNvPr>
            <p:cNvSpPr txBox="1"/>
            <p:nvPr/>
          </p:nvSpPr>
          <p:spPr>
            <a:xfrm>
              <a:off x="11177195" y="2942216"/>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C</a:t>
              </a:r>
              <a:endParaRPr lang="vi-VN" sz="21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57C889B-37FB-4C2E-83DC-7634AB5AE1B3}"/>
                </a:ext>
              </a:extLst>
            </p:cNvPr>
            <p:cNvSpPr txBox="1"/>
            <p:nvPr/>
          </p:nvSpPr>
          <p:spPr>
            <a:xfrm>
              <a:off x="7756265" y="3006762"/>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D</a:t>
              </a:r>
              <a:endParaRPr lang="vi-VN" sz="21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69E5E75E-7C50-4590-8F2C-9DAB0DFF3018}"/>
                </a:ext>
              </a:extLst>
            </p:cNvPr>
            <p:cNvSpPr txBox="1"/>
            <p:nvPr/>
          </p:nvSpPr>
          <p:spPr>
            <a:xfrm>
              <a:off x="9469420" y="2479639"/>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O</a:t>
              </a:r>
              <a:endParaRPr lang="vi-VN" sz="21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CF7189ED-9453-470A-B111-3433845EB1E9}"/>
                </a:ext>
              </a:extLst>
            </p:cNvPr>
            <p:cNvSpPr txBox="1"/>
            <p:nvPr/>
          </p:nvSpPr>
          <p:spPr>
            <a:xfrm>
              <a:off x="8471410" y="1551506"/>
              <a:ext cx="317352" cy="490951"/>
            </a:xfrm>
            <a:prstGeom prst="rect">
              <a:avLst/>
            </a:prstGeom>
            <a:noFill/>
          </p:spPr>
          <p:txBody>
            <a:bodyPr wrap="square" rtlCol="0">
              <a:spAutoFit/>
            </a:bodyPr>
            <a:lstStyle/>
            <a:p>
              <a:r>
                <a:rPr lang="en-US" sz="1500">
                  <a:latin typeface="Times New Roman" panose="02020603050405020304" pitchFamily="18" charset="0"/>
                  <a:cs typeface="Times New Roman" panose="02020603050405020304" pitchFamily="18" charset="0"/>
                </a:rPr>
                <a:t>)</a:t>
              </a:r>
              <a:endParaRPr lang="vi-VN" sz="15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390E1F41-42E9-4D4D-9497-E6782A526E96}"/>
                </a:ext>
              </a:extLst>
            </p:cNvPr>
            <p:cNvSpPr txBox="1"/>
            <p:nvPr/>
          </p:nvSpPr>
          <p:spPr>
            <a:xfrm>
              <a:off x="8534776" y="2892140"/>
              <a:ext cx="317352" cy="490951"/>
            </a:xfrm>
            <a:prstGeom prst="rect">
              <a:avLst/>
            </a:prstGeom>
            <a:noFill/>
          </p:spPr>
          <p:txBody>
            <a:bodyPr wrap="square" rtlCol="0">
              <a:spAutoFit/>
            </a:bodyPr>
            <a:lstStyle/>
            <a:p>
              <a:r>
                <a:rPr lang="en-US" sz="1500">
                  <a:latin typeface="Times New Roman" panose="02020603050405020304" pitchFamily="18" charset="0"/>
                  <a:cs typeface="Times New Roman" panose="02020603050405020304" pitchFamily="18" charset="0"/>
                </a:rPr>
                <a:t>)</a:t>
              </a:r>
              <a:endParaRPr lang="vi-VN" sz="15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xmlns="" id="{AE75E9E0-AC47-493F-B003-B74AF2C4BAFE}"/>
              </a:ext>
            </a:extLst>
          </p:cNvPr>
          <p:cNvSpPr txBox="1"/>
          <p:nvPr/>
        </p:nvSpPr>
        <p:spPr>
          <a:xfrm>
            <a:off x="3629319" y="1450107"/>
            <a:ext cx="1000594" cy="438581"/>
          </a:xfrm>
          <a:prstGeom prst="rect">
            <a:avLst/>
          </a:prstGeom>
          <a:noFill/>
        </p:spPr>
        <p:txBody>
          <a:bodyPr wrap="square" lIns="68580" tIns="34290" rIns="68580" bIns="34290" rtlCol="0">
            <a:spAutoFit/>
          </a:bodyPr>
          <a:lstStyle/>
          <a:p>
            <a:r>
              <a:rPr lang="en-US" sz="2400" b="1" i="1" u="sng">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xmlns="" id="{B816BD3D-56B9-4795-A029-85D38CE292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8868" y="0"/>
            <a:ext cx="1028701" cy="1144844"/>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7B79FDCC-553E-4727-A784-C9B53C62D6DB}"/>
                  </a:ext>
                </a:extLst>
              </p:cNvPr>
              <p:cNvSpPr/>
              <p:nvPr/>
            </p:nvSpPr>
            <p:spPr>
              <a:xfrm>
                <a:off x="988361" y="413151"/>
                <a:ext cx="5375461" cy="1119665"/>
              </a:xfrm>
              <a:prstGeom prst="rect">
                <a:avLst/>
              </a:prstGeom>
            </p:spPr>
            <p:txBody>
              <a:bodyPr wrap="square" lIns="68580" tIns="34290" rIns="68580" bIns="34290">
                <a:spAutoFit/>
              </a:bodyPr>
              <a:lstStyle/>
              <a:p>
                <a:pPr>
                  <a:lnSpc>
                    <a:spcPct val="106000"/>
                  </a:lnSpc>
                  <a:spcAft>
                    <a:spcPts val="600"/>
                  </a:spcAft>
                </a:pP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bình hành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14:m>
                  <m:oMath xmlns:m="http://schemas.openxmlformats.org/officeDocument/2006/math">
                    <m:acc>
                      <m:accPr>
                        <m:chr m:val="̂"/>
                        <m:ctrlPr>
                          <a:rPr lang="vi-VN" sz="2100" i="1">
                            <a:solidFill>
                              <a:srgbClr val="000000"/>
                            </a:solidFill>
                            <a:latin typeface="Cambria Math"/>
                            <a:ea typeface="Calibri" panose="020F0502020204030204" pitchFamily="34" charset="0"/>
                            <a:cs typeface="Times New Roman" panose="02020603050405020304" pitchFamily="18" charset="0"/>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𝑂𝐴𝐵</m:t>
                        </m:r>
                      </m:e>
                    </m:acc>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solidFill>
                              <a:srgbClr val="000000"/>
                            </a:solidFill>
                            <a:latin typeface="Cambria Math"/>
                            <a:ea typeface="Calibri" panose="020F0502020204030204" pitchFamily="34" charset="0"/>
                            <a:cs typeface="Times New Roman" panose="02020603050405020304" pitchFamily="18" charset="0"/>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𝑂𝐷𝐶</m:t>
                        </m:r>
                      </m:e>
                    </m:acc>
                  </m:oMath>
                </a14:m>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Chứng minh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B79FDCC-553E-4727-A784-C9B53C62D6DB}"/>
                  </a:ext>
                </a:extLst>
              </p:cNvPr>
              <p:cNvSpPr>
                <a:spLocks noRot="1" noChangeAspect="1" noMove="1" noResize="1" noEditPoints="1" noAdjustHandles="1" noChangeArrowheads="1" noChangeShapeType="1" noTextEdit="1"/>
              </p:cNvSpPr>
              <p:nvPr/>
            </p:nvSpPr>
            <p:spPr>
              <a:xfrm>
                <a:off x="1317813" y="550868"/>
                <a:ext cx="7167281" cy="1456104"/>
              </a:xfrm>
              <a:prstGeom prst="rect">
                <a:avLst/>
              </a:prstGeom>
              <a:blipFill>
                <a:blip r:embed="rId5"/>
                <a:stretch>
                  <a:fillRect l="-1701" t="-4184" r="-2806" b="-10460"/>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xmlns="" id="{6F2B7175-0881-4B9C-A457-FC4BE2A7C9DA}"/>
              </a:ext>
            </a:extLst>
          </p:cNvPr>
          <p:cNvSpPr/>
          <p:nvPr/>
        </p:nvSpPr>
        <p:spPr>
          <a:xfrm>
            <a:off x="577118" y="1646598"/>
            <a:ext cx="866295" cy="392415"/>
          </a:xfrm>
          <a:prstGeom prst="rect">
            <a:avLst/>
          </a:prstGeom>
        </p:spPr>
        <p:txBody>
          <a:bodyPr wrap="none" lIns="68580" tIns="34290" rIns="68580" bIns="34290">
            <a:spAutoFit/>
          </a:bodyPr>
          <a:lstStyle/>
          <a:p>
            <a:r>
              <a:rPr lang="en-US" sz="2100">
                <a:solidFill>
                  <a:srgbClr val="000000"/>
                </a:solidFill>
                <a:latin typeface="Times New Roman" panose="02020603050405020304" pitchFamily="18" charset="0"/>
                <a:ea typeface="Times New Roman" panose="02020603050405020304" pitchFamily="18" charset="0"/>
              </a:rPr>
              <a:t>Ta có: </a:t>
            </a:r>
            <a:endParaRPr lang="vi-VN" sz="210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EA5E6D61-2E68-4792-B4D4-00D185E6625B}"/>
                  </a:ext>
                </a:extLst>
              </p:cNvPr>
              <p:cNvSpPr/>
              <p:nvPr/>
            </p:nvSpPr>
            <p:spPr>
              <a:xfrm>
                <a:off x="421352" y="1974866"/>
                <a:ext cx="2867035" cy="687111"/>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d>
                        <m:dPr>
                          <m:begChr m:val="{"/>
                          <m:endChr m:val=""/>
                          <m:ctrlPr>
                            <a:rPr lang="vi-VN" sz="1800" i="1">
                              <a:latin typeface="Cambria Math"/>
                            </a:rPr>
                          </m:ctrlPr>
                        </m:dPr>
                        <m:e>
                          <m:eqArr>
                            <m:eqArrPr>
                              <m:ctrlPr>
                                <a:rPr lang="vi-VN" sz="1800" i="1">
                                  <a:latin typeface="Cambria Math"/>
                                </a:rPr>
                              </m:ctrlPr>
                            </m:eqArrPr>
                            <m:e>
                              <m:r>
                                <a:rPr lang="vi-VN" sz="1800">
                                  <a:latin typeface="Cambria Math" panose="02040503050406030204" pitchFamily="18" charset="0"/>
                                </a:rPr>
                                <m:t>&amp;</m:t>
                              </m:r>
                              <m:acc>
                                <m:accPr>
                                  <m:chr m:val="̂"/>
                                  <m:ctrlPr>
                                    <a:rPr lang="vi-VN" sz="1800" i="1">
                                      <a:latin typeface="Cambria Math"/>
                                    </a:rPr>
                                  </m:ctrlPr>
                                </m:accPr>
                                <m:e>
                                  <m:r>
                                    <a:rPr lang="vi-VN" sz="1800" i="1">
                                      <a:latin typeface="Cambria Math" panose="02040503050406030204" pitchFamily="18" charset="0"/>
                                    </a:rPr>
                                    <m:t>𝑂𝐴𝐵</m:t>
                                  </m:r>
                                </m:e>
                              </m:acc>
                              <m:r>
                                <a:rPr lang="vi-VN" sz="1800">
                                  <a:latin typeface="Cambria Math" panose="02040503050406030204" pitchFamily="18" charset="0"/>
                                </a:rPr>
                                <m:t>=</m:t>
                              </m:r>
                              <m:acc>
                                <m:accPr>
                                  <m:chr m:val="̂"/>
                                  <m:ctrlPr>
                                    <a:rPr lang="vi-VN" sz="1800" i="1">
                                      <a:latin typeface="Cambria Math"/>
                                    </a:rPr>
                                  </m:ctrlPr>
                                </m:accPr>
                                <m:e>
                                  <m:r>
                                    <a:rPr lang="vi-VN" sz="1800" i="1">
                                      <a:latin typeface="Cambria Math" panose="02040503050406030204" pitchFamily="18" charset="0"/>
                                    </a:rPr>
                                    <m:t>𝑂𝐷𝐶</m:t>
                                  </m:r>
                                </m:e>
                              </m:acc>
                            </m:e>
                            <m:e>
                              <m:r>
                                <a:rPr lang="vi-VN" sz="1800">
                                  <a:latin typeface="Cambria Math" panose="02040503050406030204" pitchFamily="18" charset="0"/>
                                </a:rPr>
                                <m:t>&amp;</m:t>
                              </m:r>
                              <m:d>
                                <m:dPr>
                                  <m:begChr m:val=""/>
                                  <m:ctrlPr>
                                    <a:rPr lang="vi-VN" sz="1800" i="1">
                                      <a:latin typeface="Cambria Math"/>
                                    </a:rPr>
                                  </m:ctrlPr>
                                </m:dPr>
                                <m:e>
                                  <m:acc>
                                    <m:accPr>
                                      <m:chr m:val="̂"/>
                                      <m:ctrlPr>
                                        <a:rPr lang="vi-VN" sz="1800" i="1">
                                          <a:latin typeface="Cambria Math"/>
                                        </a:rPr>
                                      </m:ctrlPr>
                                    </m:accPr>
                                    <m:e>
                                      <m:r>
                                        <a:rPr lang="vi-VN" sz="1800" i="1">
                                          <a:latin typeface="Cambria Math" panose="02040503050406030204" pitchFamily="18" charset="0"/>
                                        </a:rPr>
                                        <m:t>𝑂𝐷𝐶</m:t>
                                      </m:r>
                                    </m:e>
                                  </m:acc>
                                  <m:r>
                                    <a:rPr lang="vi-VN" sz="1800">
                                      <a:latin typeface="Cambria Math" panose="02040503050406030204" pitchFamily="18" charset="0"/>
                                    </a:rPr>
                                    <m:t>=</m:t>
                                  </m:r>
                                  <m:acc>
                                    <m:accPr>
                                      <m:chr m:val="̂"/>
                                      <m:ctrlPr>
                                        <a:rPr lang="vi-VN" sz="1800" i="1">
                                          <a:latin typeface="Cambria Math"/>
                                        </a:rPr>
                                      </m:ctrlPr>
                                    </m:accPr>
                                    <m:e>
                                      <m:r>
                                        <a:rPr lang="vi-VN" sz="1800" i="1">
                                          <a:latin typeface="Cambria Math" panose="02040503050406030204" pitchFamily="18" charset="0"/>
                                        </a:rPr>
                                        <m:t>𝑂𝐵𝐴</m:t>
                                      </m:r>
                                    </m:e>
                                  </m:acc>
                                  <m:r>
                                    <a:rPr lang="vi-VN" sz="1800">
                                      <a:latin typeface="Cambria Math" panose="02040503050406030204" pitchFamily="18" charset="0"/>
                                    </a:rPr>
                                    <m:t>(</m:t>
                                  </m:r>
                                  <m:r>
                                    <a:rPr lang="vi-VN" sz="1800" i="1">
                                      <a:latin typeface="Cambria Math" panose="02040503050406030204" pitchFamily="18" charset="0"/>
                                    </a:rPr>
                                    <m:t>𝑠𝑜</m:t>
                                  </m:r>
                                  <m:r>
                                    <a:rPr lang="vi-VN" sz="1800">
                                      <a:latin typeface="Cambria Math" panose="02040503050406030204" pitchFamily="18" charset="0"/>
                                    </a:rPr>
                                    <m:t> </m:t>
                                  </m:r>
                                  <m:r>
                                    <a:rPr lang="vi-VN" sz="1800" i="1">
                                      <a:latin typeface="Cambria Math" panose="02040503050406030204" pitchFamily="18" charset="0"/>
                                    </a:rPr>
                                    <m:t>𝑙𝑒</m:t>
                                  </m:r>
                                  <m:r>
                                    <a:rPr lang="vi-VN" sz="1800">
                                      <a:latin typeface="Cambria Math" panose="02040503050406030204" pitchFamily="18" charset="0"/>
                                    </a:rPr>
                                    <m:t> </m:t>
                                  </m:r>
                                  <m:r>
                                    <a:rPr lang="vi-VN" sz="1800" i="1">
                                      <a:latin typeface="Cambria Math" panose="02040503050406030204" pitchFamily="18" charset="0"/>
                                    </a:rPr>
                                    <m:t>𝑡𝑟𝑜𝑛𝑔</m:t>
                                  </m:r>
                                </m:e>
                              </m:d>
                            </m:e>
                          </m:eqArr>
                        </m:e>
                      </m:d>
                    </m:oMath>
                  </m:oMathPara>
                </a14:m>
                <a:endParaRPr lang="vi-VN" sz="2100"/>
              </a:p>
            </p:txBody>
          </p:sp>
        </mc:Choice>
        <mc:Fallback xmlns="">
          <p:sp>
            <p:nvSpPr>
              <p:cNvPr id="32" name="Rectangle 31">
                <a:extLst>
                  <a:ext uri="{FF2B5EF4-FFF2-40B4-BE49-F238E27FC236}">
                    <a16:creationId xmlns:a16="http://schemas.microsoft.com/office/drawing/2014/main" id="{EA5E6D61-2E68-4792-B4D4-00D185E6625B}"/>
                  </a:ext>
                </a:extLst>
              </p:cNvPr>
              <p:cNvSpPr>
                <a:spLocks noRot="1" noChangeAspect="1" noMove="1" noResize="1" noEditPoints="1" noAdjustHandles="1" noChangeArrowheads="1" noChangeShapeType="1" noTextEdit="1"/>
              </p:cNvSpPr>
              <p:nvPr/>
            </p:nvSpPr>
            <p:spPr>
              <a:xfrm>
                <a:off x="561800" y="2633155"/>
                <a:ext cx="3791423" cy="105157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1A1C3E64-6AB3-4B5D-A015-994BFFEECF2F}"/>
                  </a:ext>
                </a:extLst>
              </p:cNvPr>
              <p:cNvSpPr/>
              <p:nvPr/>
            </p:nvSpPr>
            <p:spPr>
              <a:xfrm>
                <a:off x="510460" y="2681896"/>
                <a:ext cx="1613279" cy="355482"/>
              </a:xfrm>
              <a:prstGeom prst="rect">
                <a:avLst/>
              </a:prstGeom>
            </p:spPr>
            <p:txBody>
              <a:bodyPr wrap="none" lIns="68580" tIns="34290" rIns="68580" bIns="34290">
                <a:spAutoFit/>
              </a:bodyPr>
              <a:lstStyle/>
              <a:p>
                <a:r>
                  <a:rPr lang="en-US" sz="1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1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1800" i="1">
                            <a:solidFill>
                              <a:srgbClr val="000000"/>
                            </a:solidFill>
                            <a:latin typeface="Cambria Math"/>
                            <a:ea typeface="Times New Roman" panose="02020603050405020304" pitchFamily="18" charset="0"/>
                            <a:cs typeface="Times New Roman" panose="02020603050405020304" pitchFamily="18" charset="0"/>
                          </a:rPr>
                        </m:ctrlPr>
                      </m:accPr>
                      <m:e>
                        <m:r>
                          <a:rPr lang="en-US" sz="1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𝑂𝐴𝐵</m:t>
                        </m:r>
                      </m:e>
                    </m:acc>
                    <m:r>
                      <a:rPr lang="en-US" sz="1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1800" i="1">
                            <a:solidFill>
                              <a:srgbClr val="000000"/>
                            </a:solidFill>
                            <a:latin typeface="Cambria Math"/>
                            <a:ea typeface="Times New Roman" panose="02020603050405020304" pitchFamily="18" charset="0"/>
                            <a:cs typeface="Times New Roman" panose="02020603050405020304" pitchFamily="18" charset="0"/>
                          </a:rPr>
                        </m:ctrlPr>
                      </m:accPr>
                      <m:e>
                        <m:r>
                          <a:rPr lang="en-US" sz="1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𝑂𝐵𝐴</m:t>
                        </m:r>
                      </m:e>
                    </m:acc>
                  </m:oMath>
                </a14:m>
                <a:endParaRPr lang="vi-VN" sz="1800"/>
              </a:p>
            </p:txBody>
          </p:sp>
        </mc:Choice>
        <mc:Fallback xmlns="">
          <p:sp>
            <p:nvSpPr>
              <p:cNvPr id="36" name="Rectangle 35">
                <a:extLst>
                  <a:ext uri="{FF2B5EF4-FFF2-40B4-BE49-F238E27FC236}">
                    <a16:creationId xmlns:a16="http://schemas.microsoft.com/office/drawing/2014/main" id="{1A1C3E64-6AB3-4B5D-A015-994BFFEECF2F}"/>
                  </a:ext>
                </a:extLst>
              </p:cNvPr>
              <p:cNvSpPr>
                <a:spLocks noRot="1" noChangeAspect="1" noMove="1" noResize="1" noEditPoints="1" noAdjustHandles="1" noChangeArrowheads="1" noChangeShapeType="1" noTextEdit="1"/>
              </p:cNvSpPr>
              <p:nvPr/>
            </p:nvSpPr>
            <p:spPr>
              <a:xfrm>
                <a:off x="680614" y="3575862"/>
                <a:ext cx="2151038" cy="473976"/>
              </a:xfrm>
              <a:prstGeom prst="rect">
                <a:avLst/>
              </a:prstGeom>
              <a:blipFill>
                <a:blip r:embed="rId7"/>
                <a:stretch>
                  <a:fillRect l="-4533" t="-9091" b="-28571"/>
                </a:stretch>
              </a:blipFill>
            </p:spPr>
            <p:txBody>
              <a:bodyPr/>
              <a:lstStyle/>
              <a:p>
                <a:r>
                  <a:rPr lang="vi-VN">
                    <a:noFill/>
                  </a:rPr>
                  <a:t> </a:t>
                </a:r>
              </a:p>
            </p:txBody>
          </p:sp>
        </mc:Fallback>
      </mc:AlternateContent>
      <p:sp>
        <p:nvSpPr>
          <p:cNvPr id="38" name="Rectangle 37">
            <a:extLst>
              <a:ext uri="{FF2B5EF4-FFF2-40B4-BE49-F238E27FC236}">
                <a16:creationId xmlns:a16="http://schemas.microsoft.com/office/drawing/2014/main" xmlns="" id="{9EAC31E8-5C5E-4E88-A492-B4BE4D5BD8FB}"/>
              </a:ext>
            </a:extLst>
          </p:cNvPr>
          <p:cNvSpPr/>
          <p:nvPr/>
        </p:nvSpPr>
        <p:spPr>
          <a:xfrm>
            <a:off x="464617" y="2976967"/>
            <a:ext cx="4144364" cy="411796"/>
          </a:xfrm>
          <a:prstGeom prst="rect">
            <a:avLst/>
          </a:prstGeom>
        </p:spPr>
        <p:txBody>
          <a:bodyPr wrap="square" lIns="68580" tIns="34290" rIns="68580" bIns="34290">
            <a:spAutoFit/>
          </a:bodyPr>
          <a:lstStyle/>
          <a:p>
            <a:pPr>
              <a:lnSpc>
                <a:spcPct val="106000"/>
              </a:lnSpc>
              <a:spcAft>
                <a:spcPts val="600"/>
              </a:spcAft>
            </a:pPr>
            <a:r>
              <a:rPr lang="en-US" sz="21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OAB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1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OA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100">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xmlns="" id="{82FEFA81-0621-4B86-82D9-6FED65C0F647}"/>
              </a:ext>
            </a:extLst>
          </p:cNvPr>
          <p:cNvSpPr/>
          <p:nvPr/>
        </p:nvSpPr>
        <p:spPr>
          <a:xfrm>
            <a:off x="480734" y="3350840"/>
            <a:ext cx="4178673" cy="1096887"/>
          </a:xfrm>
          <a:prstGeom prst="rect">
            <a:avLst/>
          </a:prstGeom>
        </p:spPr>
        <p:txBody>
          <a:bodyPr wrap="square" lIns="68580" tIns="34290" rIns="68580" bIns="34290">
            <a:spAutoFit/>
          </a:bodyPr>
          <a:lstStyle/>
          <a:p>
            <a:pPr algn="just">
              <a:lnSpc>
                <a:spcPct val="106000"/>
              </a:lnSpc>
              <a:spcAft>
                <a:spcPts val="600"/>
              </a:spcAft>
            </a:pP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giao điểm của hai đường chéo hình bình hành </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điểm của </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 </a:t>
            </a:r>
            <a:endParaRPr lang="vi-VN" sz="2100">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xmlns="" id="{D2F062EE-393E-4E57-8DD0-1AD38C02F178}"/>
              </a:ext>
            </a:extLst>
          </p:cNvPr>
          <p:cNvSpPr/>
          <p:nvPr/>
        </p:nvSpPr>
        <p:spPr>
          <a:xfrm>
            <a:off x="412693" y="4388909"/>
            <a:ext cx="4078280" cy="411796"/>
          </a:xfrm>
          <a:prstGeom prst="rect">
            <a:avLst/>
          </a:prstGeom>
        </p:spPr>
        <p:txBody>
          <a:bodyPr wrap="none" lIns="68580" tIns="34290" rIns="68580" bIns="34290">
            <a:spAutoFit/>
          </a:bodyPr>
          <a:lstStyle/>
          <a:p>
            <a:pPr>
              <a:lnSpc>
                <a:spcPct val="106000"/>
              </a:lnSpc>
              <a:spcAft>
                <a:spcPts val="600"/>
              </a:spcAft>
            </a:pPr>
            <a:r>
              <a:rPr lang="en-US" sz="21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OB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100">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xmlns="" id="{D24DBEA0-D2B1-4D89-B535-16008F41B3B8}"/>
              </a:ext>
            </a:extLst>
          </p:cNvPr>
          <p:cNvCxnSpPr/>
          <p:nvPr/>
        </p:nvCxnSpPr>
        <p:spPr>
          <a:xfrm>
            <a:off x="4679576" y="1936379"/>
            <a:ext cx="0" cy="2813797"/>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BAB22442-5454-482C-8538-D0BE9D140710}"/>
                  </a:ext>
                </a:extLst>
              </p:cNvPr>
              <p:cNvSpPr/>
              <p:nvPr/>
            </p:nvSpPr>
            <p:spPr>
              <a:xfrm>
                <a:off x="4703777" y="1855930"/>
                <a:ext cx="3291959" cy="848694"/>
              </a:xfrm>
              <a:prstGeom prst="rect">
                <a:avLst/>
              </a:prstGeom>
            </p:spPr>
            <p:txBody>
              <a:bodyPr wrap="none" lIns="68580" tIns="34290" rIns="68580" bIns="34290">
                <a:spAutoFit/>
              </a:bodyPr>
              <a:lstStyle/>
              <a:p>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(1) và (2) </a:t>
                </a:r>
              </a:p>
              <a:p>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100" i="1">
                            <a:solidFill>
                              <a:srgbClr val="000000"/>
                            </a:solidFill>
                            <a:latin typeface="Cambria Math"/>
                            <a:ea typeface="Times New Roman" panose="02020603050405020304" pitchFamily="18" charset="0"/>
                            <a:cs typeface="Times New Roman" panose="02020603050405020304" pitchFamily="18" charset="0"/>
                          </a:rPr>
                        </m:ctrlPr>
                      </m:fPr>
                      <m:num>
                        <m:r>
                          <a:rPr lang="en-US" sz="21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1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1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a:t>
                </a:r>
                <a:endParaRPr lang="vi-VN" sz="2100">
                  <a:latin typeface="Times New Roman" panose="02020603050405020304" pitchFamily="18"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BAB22442-5454-482C-8538-D0BE9D140710}"/>
                  </a:ext>
                </a:extLst>
              </p:cNvPr>
              <p:cNvSpPr>
                <a:spLocks noRot="1" noChangeAspect="1" noMove="1" noResize="1" noEditPoints="1" noAdjustHandles="1" noChangeArrowheads="1" noChangeShapeType="1" noTextEdit="1"/>
              </p:cNvSpPr>
              <p:nvPr/>
            </p:nvSpPr>
            <p:spPr>
              <a:xfrm>
                <a:off x="6271701" y="2474573"/>
                <a:ext cx="4389279" cy="1131592"/>
              </a:xfrm>
              <a:prstGeom prst="rect">
                <a:avLst/>
              </a:prstGeom>
              <a:blipFill>
                <a:blip r:embed="rId8"/>
                <a:stretch>
                  <a:fillRect l="-2917" t="-5914" r="-1667" b="-59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xmlns="" id="{BB6C980D-16F0-4070-A5D2-6BFDE5DBAB7B}"/>
                  </a:ext>
                </a:extLst>
              </p:cNvPr>
              <p:cNvSpPr/>
              <p:nvPr/>
            </p:nvSpPr>
            <p:spPr>
              <a:xfrm>
                <a:off x="4709831" y="2659733"/>
                <a:ext cx="3913095" cy="1171859"/>
              </a:xfrm>
              <a:prstGeom prst="rect">
                <a:avLst/>
              </a:prstGeom>
            </p:spPr>
            <p:txBody>
              <a:bodyPr wrap="square" lIns="68580" tIns="34290" rIns="68580" bIns="34290">
                <a:spAutoFit/>
              </a:bodyPr>
              <a:lstStyle/>
              <a:p>
                <a:r>
                  <a:rPr lang="en-US" sz="2100">
                    <a:solidFill>
                      <a:srgbClr val="000000"/>
                    </a:solidFill>
                    <a:latin typeface="Times New Roman" panose="02020603050405020304" pitchFamily="18" charset="0"/>
                    <a:ea typeface="Times New Roman" panose="02020603050405020304" pitchFamily="18" charset="0"/>
                  </a:rPr>
                  <a:t>Ta có </a:t>
                </a:r>
                <a:r>
                  <a:rPr lang="en-US" sz="21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100" i="1">
                    <a:solidFill>
                      <a:srgbClr val="000000"/>
                    </a:solidFill>
                    <a:latin typeface="Times New Roman" panose="02020603050405020304" pitchFamily="18" charset="0"/>
                    <a:ea typeface="Times New Roman" panose="02020603050405020304" pitchFamily="18" charset="0"/>
                  </a:rPr>
                  <a:t>ABD </a:t>
                </a:r>
                <a:r>
                  <a:rPr lang="en-US" sz="2100">
                    <a:solidFill>
                      <a:srgbClr val="000000"/>
                    </a:solidFill>
                    <a:latin typeface="Times New Roman" panose="02020603050405020304" pitchFamily="18" charset="0"/>
                    <a:ea typeface="Times New Roman" panose="02020603050405020304" pitchFamily="18" charset="0"/>
                  </a:rPr>
                  <a:t>có </a:t>
                </a:r>
                <a:r>
                  <a:rPr lang="en-US" sz="2100" i="1">
                    <a:solidFill>
                      <a:srgbClr val="000000"/>
                    </a:solidFill>
                    <a:latin typeface="Times New Roman" panose="02020603050405020304" pitchFamily="18" charset="0"/>
                    <a:ea typeface="Times New Roman" panose="02020603050405020304" pitchFamily="18" charset="0"/>
                  </a:rPr>
                  <a:t>AO </a:t>
                </a:r>
                <a:r>
                  <a:rPr lang="en-US" sz="2100">
                    <a:solidFill>
                      <a:srgbClr val="000000"/>
                    </a:solidFill>
                    <a:latin typeface="Times New Roman" panose="02020603050405020304" pitchFamily="18" charset="0"/>
                    <a:ea typeface="Times New Roman" panose="02020603050405020304" pitchFamily="18" charset="0"/>
                  </a:rPr>
                  <a:t>là đường trung tuyến và </a:t>
                </a:r>
                <a:r>
                  <a:rPr lang="en-US" sz="2100" i="1">
                    <a:solidFill>
                      <a:srgbClr val="000000"/>
                    </a:solidFill>
                    <a:latin typeface="Times New Roman" panose="02020603050405020304" pitchFamily="18" charset="0"/>
                    <a:ea typeface="Times New Roman" panose="02020603050405020304" pitchFamily="18" charset="0"/>
                  </a:rPr>
                  <a:t>AO </a:t>
                </a:r>
                <a:r>
                  <a:rPr lang="en-US" sz="21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vi-VN" sz="2100" i="1">
                            <a:solidFill>
                              <a:srgbClr val="000000"/>
                            </a:solidFill>
                            <a:latin typeface="Cambria Math"/>
                            <a:ea typeface="Times New Roman" panose="02020603050405020304" pitchFamily="18" charset="0"/>
                            <a:cs typeface="Times New Roman" panose="02020603050405020304" pitchFamily="18" charset="0"/>
                          </a:rPr>
                        </m:ctrlPr>
                      </m:fPr>
                      <m:num>
                        <m:r>
                          <a:rPr lang="en-US" sz="21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1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100" i="1">
                    <a:solidFill>
                      <a:srgbClr val="000000"/>
                    </a:solidFill>
                    <a:latin typeface="Times New Roman" panose="02020603050405020304" pitchFamily="18" charset="0"/>
                    <a:ea typeface="Times New Roman" panose="02020603050405020304" pitchFamily="18" charset="0"/>
                  </a:rPr>
                  <a:t>DB  </a:t>
                </a:r>
                <a:r>
                  <a:rPr lang="en-US" sz="2100">
                    <a:solidFill>
                      <a:srgbClr val="000000"/>
                    </a:solidFill>
                    <a:latin typeface="Times New Roman" panose="02020603050405020304" pitchFamily="18" charset="0"/>
                    <a:ea typeface="Times New Roman" panose="02020603050405020304" pitchFamily="18" charset="0"/>
                  </a:rPr>
                  <a:t>nên </a:t>
                </a:r>
                <a:r>
                  <a:rPr lang="en-US" sz="21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100" i="1">
                    <a:solidFill>
                      <a:srgbClr val="000000"/>
                    </a:solidFill>
                    <a:latin typeface="Times New Roman" panose="02020603050405020304" pitchFamily="18" charset="0"/>
                    <a:ea typeface="Times New Roman" panose="02020603050405020304" pitchFamily="18" charset="0"/>
                  </a:rPr>
                  <a:t>ADB </a:t>
                </a:r>
                <a:r>
                  <a:rPr lang="en-US" sz="2100">
                    <a:solidFill>
                      <a:srgbClr val="000000"/>
                    </a:solidFill>
                    <a:latin typeface="Times New Roman" panose="02020603050405020304" pitchFamily="18" charset="0"/>
                    <a:ea typeface="Times New Roman" panose="02020603050405020304" pitchFamily="18" charset="0"/>
                  </a:rPr>
                  <a:t>vuông tại </a:t>
                </a:r>
                <a:r>
                  <a:rPr lang="en-US" sz="2100" i="1">
                    <a:solidFill>
                      <a:srgbClr val="000000"/>
                    </a:solidFill>
                    <a:latin typeface="Times New Roman" panose="02020603050405020304" pitchFamily="18" charset="0"/>
                    <a:ea typeface="Times New Roman" panose="02020603050405020304" pitchFamily="18" charset="0"/>
                  </a:rPr>
                  <a:t>A</a:t>
                </a:r>
                <a:endParaRPr lang="vi-VN" sz="2100"/>
              </a:p>
            </p:txBody>
          </p:sp>
        </mc:Choice>
        <mc:Fallback xmlns="">
          <p:sp>
            <p:nvSpPr>
              <p:cNvPr id="49" name="Rectangle 48">
                <a:extLst>
                  <a:ext uri="{FF2B5EF4-FFF2-40B4-BE49-F238E27FC236}">
                    <a16:creationId xmlns:a16="http://schemas.microsoft.com/office/drawing/2014/main" id="{BB6C980D-16F0-4070-A5D2-6BFDE5DBAB7B}"/>
                  </a:ext>
                </a:extLst>
              </p:cNvPr>
              <p:cNvSpPr>
                <a:spLocks noRot="1" noChangeAspect="1" noMove="1" noResize="1" noEditPoints="1" noAdjustHandles="1" noChangeArrowheads="1" noChangeShapeType="1" noTextEdit="1"/>
              </p:cNvSpPr>
              <p:nvPr/>
            </p:nvSpPr>
            <p:spPr>
              <a:xfrm>
                <a:off x="6279775" y="3546309"/>
                <a:ext cx="5217460" cy="1562479"/>
              </a:xfrm>
              <a:prstGeom prst="rect">
                <a:avLst/>
              </a:prstGeom>
              <a:blipFill>
                <a:blip r:embed="rId9"/>
                <a:stretch>
                  <a:fillRect l="-2336" t="-4688" r="-3154" b="-101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16D20093-907A-4B3A-B056-8461EAB843C9}"/>
                  </a:ext>
                </a:extLst>
              </p:cNvPr>
              <p:cNvSpPr/>
              <p:nvPr/>
            </p:nvSpPr>
            <p:spPr>
              <a:xfrm>
                <a:off x="4699747" y="3798343"/>
                <a:ext cx="4165226" cy="726353"/>
              </a:xfrm>
              <a:prstGeom prst="rect">
                <a:avLst/>
              </a:prstGeom>
            </p:spPr>
            <p:txBody>
              <a:bodyPr wrap="square" lIns="68580" tIns="34290" rIns="68580" bIns="34290">
                <a:spAutoFit/>
              </a:bodyPr>
              <a:lstStyle/>
              <a:p>
                <a:r>
                  <a:rPr lang="en-US" sz="2100">
                    <a:solidFill>
                      <a:srgbClr val="000000"/>
                    </a:solidFill>
                    <a:latin typeface="Times New Roman" panose="02020603050405020304" pitchFamily="18" charset="0"/>
                    <a:ea typeface="Times New Roman" panose="02020603050405020304" pitchFamily="18" charset="0"/>
                  </a:rPr>
                  <a:t>Hình bình hành </a:t>
                </a:r>
                <a:r>
                  <a:rPr lang="en-US" sz="2100" i="1">
                    <a:solidFill>
                      <a:srgbClr val="000000"/>
                    </a:solidFill>
                    <a:latin typeface="Times New Roman" panose="02020603050405020304" pitchFamily="18" charset="0"/>
                    <a:ea typeface="Times New Roman" panose="02020603050405020304" pitchFamily="18" charset="0"/>
                  </a:rPr>
                  <a:t>ABCD </a:t>
                </a:r>
                <a:r>
                  <a:rPr lang="en-US" sz="2100">
                    <a:solidFill>
                      <a:srgbClr val="000000"/>
                    </a:solidFill>
                    <a:latin typeface="Times New Roman" panose="02020603050405020304" pitchFamily="18" charset="0"/>
                    <a:ea typeface="Times New Roman" panose="02020603050405020304" pitchFamily="18" charset="0"/>
                  </a:rPr>
                  <a:t>có </a:t>
                </a:r>
                <a14:m>
                  <m:oMath xmlns:m="http://schemas.openxmlformats.org/officeDocument/2006/math">
                    <m:acc>
                      <m:accPr>
                        <m:chr m:val="̂"/>
                        <m:ctrlPr>
                          <a:rPr lang="vi-VN" sz="2100" i="1">
                            <a:solidFill>
                              <a:srgbClr val="000000"/>
                            </a:solidFill>
                            <a:latin typeface="Cambria Math"/>
                            <a:ea typeface="Times New Roman" panose="02020603050405020304" pitchFamily="18" charset="0"/>
                            <a:cs typeface="Times New Roman" panose="02020603050405020304" pitchFamily="18" charset="0"/>
                          </a:rPr>
                        </m:ctrlPr>
                      </m:accPr>
                      <m:e>
                        <m:r>
                          <a:rPr lang="en-US" sz="21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𝐵𝐴𝐷</m:t>
                        </m:r>
                      </m:e>
                    </m:acc>
                  </m:oMath>
                </a14:m>
                <a:r>
                  <a:rPr lang="en-US" sz="2100" i="1">
                    <a:solidFill>
                      <a:srgbClr val="000000"/>
                    </a:solidFill>
                    <a:latin typeface="Times New Roman" panose="02020603050405020304" pitchFamily="18" charset="0"/>
                    <a:ea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 90</a:t>
                </a:r>
                <a:r>
                  <a:rPr lang="en-US" sz="2100" i="1" baseline="30000">
                    <a:solidFill>
                      <a:srgbClr val="000000"/>
                    </a:solidFill>
                    <a:latin typeface="Times New Roman" panose="02020603050405020304" pitchFamily="18" charset="0"/>
                    <a:ea typeface="Times New Roman" panose="02020603050405020304" pitchFamily="18" charset="0"/>
                  </a:rPr>
                  <a:t>0</a:t>
                </a:r>
                <a:r>
                  <a:rPr lang="en-US" sz="2100" i="1">
                    <a:solidFill>
                      <a:srgbClr val="000000"/>
                    </a:solidFill>
                    <a:latin typeface="Times New Roman" panose="02020603050405020304" pitchFamily="18" charset="0"/>
                    <a:ea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rPr>
                  <a:t>nên </a:t>
                </a:r>
                <a:r>
                  <a:rPr lang="en-US" sz="2100" i="1">
                    <a:solidFill>
                      <a:srgbClr val="000000"/>
                    </a:solidFill>
                    <a:latin typeface="Times New Roman" panose="02020603050405020304" pitchFamily="18" charset="0"/>
                    <a:ea typeface="Times New Roman" panose="02020603050405020304" pitchFamily="18" charset="0"/>
                  </a:rPr>
                  <a:t>ABCD </a:t>
                </a:r>
                <a:r>
                  <a:rPr lang="en-US" sz="2100">
                    <a:solidFill>
                      <a:srgbClr val="000000"/>
                    </a:solidFill>
                    <a:latin typeface="Times New Roman" panose="02020603050405020304" pitchFamily="18" charset="0"/>
                    <a:ea typeface="Times New Roman" panose="02020603050405020304" pitchFamily="18" charset="0"/>
                  </a:rPr>
                  <a:t>là hình chữ nhật</a:t>
                </a:r>
                <a:endParaRPr lang="vi-VN" sz="2100"/>
              </a:p>
            </p:txBody>
          </p:sp>
        </mc:Choice>
        <mc:Fallback xmlns="">
          <p:sp>
            <p:nvSpPr>
              <p:cNvPr id="51" name="Rectangle 50">
                <a:extLst>
                  <a:ext uri="{FF2B5EF4-FFF2-40B4-BE49-F238E27FC236}">
                    <a16:creationId xmlns:a16="http://schemas.microsoft.com/office/drawing/2014/main" id="{16D20093-907A-4B3A-B056-8461EAB843C9}"/>
                  </a:ext>
                </a:extLst>
              </p:cNvPr>
              <p:cNvSpPr>
                <a:spLocks noRot="1" noChangeAspect="1" noMove="1" noResize="1" noEditPoints="1" noAdjustHandles="1" noChangeArrowheads="1" noChangeShapeType="1" noTextEdit="1"/>
              </p:cNvSpPr>
              <p:nvPr/>
            </p:nvSpPr>
            <p:spPr>
              <a:xfrm>
                <a:off x="6266330" y="5064457"/>
                <a:ext cx="5553634" cy="968470"/>
              </a:xfrm>
              <a:prstGeom prst="rect">
                <a:avLst/>
              </a:prstGeom>
              <a:blipFill>
                <a:blip r:embed="rId10"/>
                <a:stretch>
                  <a:fillRect l="-2305" t="-5031" b="-16981"/>
                </a:stretch>
              </a:blipFill>
            </p:spPr>
            <p:txBody>
              <a:bodyPr/>
              <a:lstStyle/>
              <a:p>
                <a:r>
                  <a:rPr lang="vi-VN">
                    <a:noFill/>
                  </a:rPr>
                  <a:t> </a:t>
                </a:r>
              </a:p>
            </p:txBody>
          </p:sp>
        </mc:Fallback>
      </mc:AlternateContent>
    </p:spTree>
    <p:extLst>
      <p:ext uri="{BB962C8B-B14F-4D97-AF65-F5344CB8AC3E}">
        <p14:creationId xmlns:p14="http://schemas.microsoft.com/office/powerpoint/2010/main" val="25820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32" grpId="0"/>
      <p:bldP spid="36" grpId="0"/>
      <p:bldP spid="38" grpId="0"/>
      <p:bldP spid="40" grpId="0"/>
      <p:bldP spid="42" grpId="0"/>
      <p:bldP spid="46" grpId="0"/>
      <p:bldP spid="49"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13000" b="8000"/>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xmlns="" id="{C1423558-B5DD-488A-BFF5-6491DB83A403}"/>
              </a:ext>
            </a:extLst>
          </p:cNvPr>
          <p:cNvSpPr/>
          <p:nvPr/>
        </p:nvSpPr>
        <p:spPr>
          <a:xfrm>
            <a:off x="377358" y="638737"/>
            <a:ext cx="1290918" cy="907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ý </a:t>
            </a:r>
            <a:endParaRPr lang="vi-VN" sz="24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xmlns="" id="{2EA20E65-C4FB-4910-A7D9-1E0A6F7CFC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6331960" y="1514475"/>
            <a:ext cx="3908282" cy="3908282"/>
          </a:xfrm>
          <a:prstGeom prst="rect">
            <a:avLst/>
          </a:prstGeom>
        </p:spPr>
      </p:pic>
      <p:sp>
        <p:nvSpPr>
          <p:cNvPr id="6" name="Rectangle 5">
            <a:extLst>
              <a:ext uri="{FF2B5EF4-FFF2-40B4-BE49-F238E27FC236}">
                <a16:creationId xmlns:a16="http://schemas.microsoft.com/office/drawing/2014/main" xmlns="" id="{E8ADEF45-5679-4BFD-98D1-CC05CC4A42EF}"/>
              </a:ext>
            </a:extLst>
          </p:cNvPr>
          <p:cNvSpPr/>
          <p:nvPr/>
        </p:nvSpPr>
        <p:spPr>
          <a:xfrm>
            <a:off x="1657351" y="866515"/>
            <a:ext cx="5586413" cy="807914"/>
          </a:xfrm>
          <a:prstGeom prst="rect">
            <a:avLst/>
          </a:prstGeom>
        </p:spPr>
        <p:txBody>
          <a:bodyPr wrap="square" lIns="68580" tIns="34290" rIns="68580" bIns="34290">
            <a:spAutoFit/>
          </a:bodyPr>
          <a:lstStyle/>
          <a:p>
            <a:pPr marL="257175" indent="-257175" algn="just">
              <a:buFont typeface="Symbol" panose="05050102010706020507" pitchFamily="18" charset="2"/>
              <a:buChar char=""/>
            </a:pPr>
            <a:r>
              <a:rPr lang="en-US" sz="24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 thang cân có một góc vuông là hình chữ nhật</a:t>
            </a:r>
            <a:endParaRPr lang="vi-VN" sz="24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FB4EE8F2-A605-430F-8BEE-6A36C0AD7019}"/>
              </a:ext>
            </a:extLst>
          </p:cNvPr>
          <p:cNvSpPr/>
          <p:nvPr/>
        </p:nvSpPr>
        <p:spPr>
          <a:xfrm>
            <a:off x="1600201" y="1766627"/>
            <a:ext cx="5929313" cy="807914"/>
          </a:xfrm>
          <a:prstGeom prst="rect">
            <a:avLst/>
          </a:prstGeom>
        </p:spPr>
        <p:txBody>
          <a:bodyPr wrap="square" lIns="68580" tIns="34290" rIns="68580" bIns="34290">
            <a:spAutoFit/>
          </a:bodyPr>
          <a:lstStyle/>
          <a:p>
            <a:pPr marL="271463" indent="-271463" algn="just"/>
            <a:r>
              <a:rPr 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 tam giác vuông, đường trung tuyến ứng với cạnh huyền bằng nửa cạnh huyền.</a:t>
            </a:r>
            <a:endParaRPr lang="vi-VN" sz="24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up)">
                                      <p:cBhvr>
                                        <p:cTn id="1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1471613" y="342900"/>
            <a:ext cx="1428750" cy="392415"/>
          </a:xfrm>
          <a:prstGeom prst="rect">
            <a:avLst/>
          </a:prstGeom>
          <a:noFill/>
        </p:spPr>
        <p:txBody>
          <a:bodyPr wrap="square" lIns="68580" tIns="34290" rIns="68580" bIns="34290" rtlCol="0">
            <a:spAutoFit/>
          </a:bodyPr>
          <a:lstStyle/>
          <a:p>
            <a:r>
              <a:rPr lang="en-US"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849204DD-AD6D-4322-A7D0-F06F97D2484B}"/>
                  </a:ext>
                </a:extLst>
              </p:cNvPr>
              <p:cNvSpPr txBox="1"/>
              <p:nvPr/>
            </p:nvSpPr>
            <p:spPr>
              <a:xfrm>
                <a:off x="2357438" y="357188"/>
                <a:ext cx="5986463" cy="726497"/>
              </a:xfrm>
              <a:prstGeom prst="rect">
                <a:avLst/>
              </a:prstGeom>
              <a:noFill/>
            </p:spPr>
            <p:txBody>
              <a:bodyPr wrap="square" lIns="68580" tIns="34290" rIns="68580" bIns="34290" rtlCol="0">
                <a:spAutoFit/>
              </a:bodyPr>
              <a:lstStyle/>
              <a:p>
                <a:r>
                  <a:rPr lang="en-US" sz="2100">
                    <a:latin typeface="Times New Roman" panose="02020603050405020304" pitchFamily="18" charset="0"/>
                    <a:cs typeface="Times New Roman" panose="02020603050405020304" pitchFamily="18" charset="0"/>
                  </a:rPr>
                  <a:t>Cho hình thang cân ABCD có AB // CD , </a:t>
                </a:r>
                <a14:m>
                  <m:oMath xmlns:m="http://schemas.openxmlformats.org/officeDocument/2006/math">
                    <m:acc>
                      <m:accPr>
                        <m:chr m:val="̂"/>
                        <m:ctrlPr>
                          <a:rPr lang="en-US" sz="2100" i="1">
                            <a:latin typeface="Cambria Math"/>
                          </a:rPr>
                        </m:ctrlPr>
                      </m:accPr>
                      <m:e>
                        <m:r>
                          <a:rPr lang="en-US" sz="2100" i="1">
                            <a:latin typeface="Cambria Math" panose="02040503050406030204" pitchFamily="18" charset="0"/>
                          </a:rPr>
                          <m:t>𝐴</m:t>
                        </m:r>
                      </m:e>
                    </m:acc>
                    <m:r>
                      <a:rPr lang="en-US" sz="2100" i="1">
                        <a:latin typeface="Cambria Math" panose="02040503050406030204" pitchFamily="18" charset="0"/>
                      </a:rPr>
                      <m:t>=</m:t>
                    </m:r>
                    <m:sSup>
                      <m:sSupPr>
                        <m:ctrlPr>
                          <a:rPr lang="en-US" sz="2100" i="1">
                            <a:latin typeface="Cambria Math"/>
                          </a:rPr>
                        </m:ctrlPr>
                      </m:sSupPr>
                      <m:e>
                        <m:r>
                          <a:rPr lang="en-US" sz="2100" i="1">
                            <a:latin typeface="Cambria Math" panose="02040503050406030204" pitchFamily="18" charset="0"/>
                          </a:rPr>
                          <m:t>90</m:t>
                        </m:r>
                      </m:e>
                      <m:sup>
                        <m:r>
                          <a:rPr lang="en-US" sz="2100" i="1">
                            <a:latin typeface="Cambria Math" panose="02040503050406030204" pitchFamily="18" charset="0"/>
                          </a:rPr>
                          <m:t>0</m:t>
                        </m:r>
                      </m:sup>
                    </m:sSup>
                  </m:oMath>
                </a14:m>
                <a:endParaRPr lang="en-US" sz="2100">
                  <a:latin typeface="Times New Roman" panose="02020603050405020304" pitchFamily="18" charset="0"/>
                  <a:cs typeface="Times New Roman" panose="02020603050405020304" pitchFamily="18" charset="0"/>
                </a:endParaRPr>
              </a:p>
              <a:p>
                <a:r>
                  <a:rPr lang="en-US" sz="2100">
                    <a:latin typeface="Times New Roman" panose="02020603050405020304" pitchFamily="18" charset="0"/>
                    <a:cs typeface="Times New Roman" panose="02020603050405020304" pitchFamily="18" charset="0"/>
                  </a:rPr>
                  <a:t>Chứng minh ABCD là hình chữ nhật.</a:t>
                </a:r>
                <a:endParaRPr lang="vi-VN" sz="210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49204DD-AD6D-4322-A7D0-F06F97D2484B}"/>
                  </a:ext>
                </a:extLst>
              </p:cNvPr>
              <p:cNvSpPr txBox="1">
                <a:spLocks noRot="1" noChangeAspect="1" noMove="1" noResize="1" noEditPoints="1" noAdjustHandles="1" noChangeArrowheads="1" noChangeShapeType="1" noTextEdit="1"/>
              </p:cNvSpPr>
              <p:nvPr/>
            </p:nvSpPr>
            <p:spPr>
              <a:xfrm>
                <a:off x="3143250" y="476250"/>
                <a:ext cx="7981950" cy="968663"/>
              </a:xfrm>
              <a:prstGeom prst="rect">
                <a:avLst/>
              </a:prstGeom>
              <a:blipFill>
                <a:blip r:embed="rId3"/>
                <a:stretch>
                  <a:fillRect l="-1604" t="-4403" b="-16981"/>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xmlns="" id="{0B4730D3-E358-4E92-A32B-626CCB501C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61222" y="1356360"/>
            <a:ext cx="2425541" cy="1815465"/>
          </a:xfrm>
          <a:prstGeom prst="rect">
            <a:avLst/>
          </a:prstGeom>
          <a:noFill/>
          <a:ln>
            <a:noFill/>
          </a:ln>
        </p:spPr>
      </p:pic>
      <p:sp>
        <p:nvSpPr>
          <p:cNvPr id="7" name="TextBox 6">
            <a:extLst>
              <a:ext uri="{FF2B5EF4-FFF2-40B4-BE49-F238E27FC236}">
                <a16:creationId xmlns:a16="http://schemas.microsoft.com/office/drawing/2014/main" xmlns="" id="{F3826B3E-F301-4F8C-A87C-8AD8248D8401}"/>
              </a:ext>
            </a:extLst>
          </p:cNvPr>
          <p:cNvSpPr txBox="1"/>
          <p:nvPr/>
        </p:nvSpPr>
        <p:spPr>
          <a:xfrm>
            <a:off x="2714918" y="1078632"/>
            <a:ext cx="1000594" cy="438581"/>
          </a:xfrm>
          <a:prstGeom prst="rect">
            <a:avLst/>
          </a:prstGeom>
          <a:noFill/>
        </p:spPr>
        <p:txBody>
          <a:bodyPr wrap="square" lIns="68580" tIns="34290" rIns="68580" bIns="34290" rtlCol="0">
            <a:spAutoFit/>
          </a:bodyPr>
          <a:lstStyle/>
          <a:p>
            <a:r>
              <a:rPr lang="en-US" sz="2400" b="1" i="1" u="sng">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ADEF7D75-8093-4B8F-B302-696765FCB9F9}"/>
                  </a:ext>
                </a:extLst>
              </p:cNvPr>
              <p:cNvSpPr/>
              <p:nvPr/>
            </p:nvSpPr>
            <p:spPr>
              <a:xfrm>
                <a:off x="416408" y="1572516"/>
                <a:ext cx="5111399" cy="403187"/>
              </a:xfrm>
              <a:prstGeom prst="rect">
                <a:avLst/>
              </a:prstGeom>
            </p:spPr>
            <p:txBody>
              <a:bodyPr wrap="none" lIns="68580" tIns="34290" rIns="68580" bIns="34290">
                <a:spAutoFit/>
              </a:bodyPr>
              <a:lstStyle/>
              <a:p>
                <a:r>
                  <a:rPr lang="en-US" sz="21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thang cân </a:t>
                </a:r>
                <a:r>
                  <a:rPr lang="en-US" sz="21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solidFill>
                              <a:srgbClr val="0000CC"/>
                            </a:solidFill>
                            <a:latin typeface="Cambria Math"/>
                            <a:cs typeface="Times New Roman" panose="02020603050405020304" pitchFamily="18" charset="0"/>
                          </a:rPr>
                        </m:ctrlPr>
                      </m:accPr>
                      <m:e>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𝐷𝐴𝐵</m:t>
                        </m:r>
                      </m:e>
                    </m:acc>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solidFill>
                              <a:srgbClr val="0000CC"/>
                            </a:solidFill>
                            <a:latin typeface="Cambria Math"/>
                            <a:cs typeface="Times New Roman" panose="02020603050405020304" pitchFamily="18" charset="0"/>
                          </a:rPr>
                        </m:ctrlPr>
                      </m:accPr>
                      <m:e>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1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10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ADEF7D75-8093-4B8F-B302-696765FCB9F9}"/>
                  </a:ext>
                </a:extLst>
              </p:cNvPr>
              <p:cNvSpPr>
                <a:spLocks noRot="1" noChangeAspect="1" noMove="1" noResize="1" noEditPoints="1" noAdjustHandles="1" noChangeArrowheads="1" noChangeShapeType="1" noTextEdit="1"/>
              </p:cNvSpPr>
              <p:nvPr/>
            </p:nvSpPr>
            <p:spPr>
              <a:xfrm>
                <a:off x="555209" y="2096685"/>
                <a:ext cx="6815199" cy="537583"/>
              </a:xfrm>
              <a:prstGeom prst="rect">
                <a:avLst/>
              </a:prstGeom>
              <a:blipFill>
                <a:blip r:embed="rId5"/>
                <a:stretch>
                  <a:fillRect l="-1789"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F18B94F9-6F6E-491A-B1B3-D679C863A0AF}"/>
                  </a:ext>
                </a:extLst>
              </p:cNvPr>
              <p:cNvSpPr/>
              <p:nvPr/>
            </p:nvSpPr>
            <p:spPr>
              <a:xfrm>
                <a:off x="405191" y="2019679"/>
                <a:ext cx="3222998" cy="620843"/>
              </a:xfrm>
              <a:prstGeom prst="rect">
                <a:avLst/>
              </a:prstGeom>
            </p:spPr>
            <p:txBody>
              <a:bodyPr wrap="none" lIns="68580" tIns="34290" rIns="68580" bIns="34290">
                <a:spAutoFit/>
              </a:bodyPr>
              <a:lstStyle/>
              <a:p>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14:m>
                  <m:oMath xmlns:m="http://schemas.openxmlformats.org/officeDocument/2006/math">
                    <m:d>
                      <m:dPr>
                        <m:begChr m:val="{"/>
                        <m:endChr m:val=""/>
                        <m:ctrlPr>
                          <a:rPr lang="vi-VN" sz="2100" i="1">
                            <a:solidFill>
                              <a:srgbClr val="0000CC"/>
                            </a:solidFill>
                            <a:latin typeface="Cambria Math"/>
                            <a:cs typeface="Times New Roman" panose="02020603050405020304" pitchFamily="18" charset="0"/>
                          </a:rPr>
                        </m:ctrlPr>
                      </m:dPr>
                      <m:e>
                        <m:eqArr>
                          <m:eqArrPr>
                            <m:ctrlPr>
                              <a:rPr lang="vi-VN" sz="2100" i="1">
                                <a:solidFill>
                                  <a:srgbClr val="0000CC"/>
                                </a:solidFill>
                                <a:latin typeface="Cambria Math"/>
                                <a:cs typeface="Times New Roman" panose="02020603050405020304" pitchFamily="18" charset="0"/>
                              </a:rPr>
                            </m:ctrlPr>
                          </m:eqArrPr>
                          <m:e>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𝐶𝐷</m:t>
                            </m:r>
                          </m:e>
                          <m:e>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m:t>
                            </m:r>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e>
                        </m:eqArr>
                      </m:e>
                    </m:d>
                  </m:oMath>
                </a14:m>
                <a:r>
                  <a:rPr lang="en-US" sz="21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AD ⊥ CD</a:t>
                </a:r>
                <a:endParaRPr lang="vi-VN" sz="2100">
                  <a:solidFill>
                    <a:srgbClr val="0000CC"/>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F18B94F9-6F6E-491A-B1B3-D679C863A0AF}"/>
                  </a:ext>
                </a:extLst>
              </p:cNvPr>
              <p:cNvSpPr>
                <a:spLocks noRot="1" noChangeAspect="1" noMove="1" noResize="1" noEditPoints="1" noAdjustHandles="1" noChangeArrowheads="1" noChangeShapeType="1" noTextEdit="1"/>
              </p:cNvSpPr>
              <p:nvPr/>
            </p:nvSpPr>
            <p:spPr>
              <a:xfrm>
                <a:off x="540254" y="2692903"/>
                <a:ext cx="4324004" cy="1053494"/>
              </a:xfrm>
              <a:prstGeom prst="rect">
                <a:avLst/>
              </a:prstGeom>
              <a:blipFill>
                <a:blip r:embed="rId6"/>
                <a:stretch>
                  <a:fillRect l="-2962" r="-18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9EC40025-8E03-4D7F-9620-5932FAF85A13}"/>
                  </a:ext>
                </a:extLst>
              </p:cNvPr>
              <p:cNvSpPr/>
              <p:nvPr/>
            </p:nvSpPr>
            <p:spPr>
              <a:xfrm>
                <a:off x="330044" y="2815528"/>
                <a:ext cx="4981748" cy="403187"/>
              </a:xfrm>
              <a:prstGeom prst="rect">
                <a:avLst/>
              </a:prstGeom>
            </p:spPr>
            <p:txBody>
              <a:bodyPr wrap="none" lIns="68580" tIns="34290" rIns="68580" bIns="34290">
                <a:spAutoFit/>
              </a:bodyPr>
              <a:lstStyle/>
              <a:p>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1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vi-VN" sz="2100" i="1">
                            <a:solidFill>
                              <a:srgbClr val="0000CC"/>
                            </a:solidFill>
                            <a:latin typeface="Cambria Math"/>
                            <a:cs typeface="Times New Roman" panose="02020603050405020304" pitchFamily="18" charset="0"/>
                          </a:rPr>
                        </m:ctrlPr>
                      </m:accPr>
                      <m:e>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𝐷𝐴𝐶</m:t>
                        </m:r>
                      </m:e>
                    </m:acc>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solidFill>
                              <a:srgbClr val="0000CC"/>
                            </a:solidFill>
                            <a:latin typeface="Cambria Math"/>
                            <a:cs typeface="Times New Roman" panose="02020603050405020304" pitchFamily="18" charset="0"/>
                          </a:rPr>
                        </m:ctrlPr>
                      </m:accPr>
                      <m:e>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solidFill>
                              <a:srgbClr val="0000CC"/>
                            </a:solidFill>
                            <a:latin typeface="Cambria Math"/>
                            <a:cs typeface="Times New Roman" panose="02020603050405020304" pitchFamily="18" charset="0"/>
                          </a:rPr>
                        </m:ctrlPr>
                      </m:accPr>
                      <m:e>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𝐴𝐷𝐶</m:t>
                        </m:r>
                      </m:e>
                    </m:acc>
                  </m:oMath>
                </a14:m>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1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100">
                  <a:solidFill>
                    <a:srgbClr val="0000CC"/>
                  </a:solidFill>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9EC40025-8E03-4D7F-9620-5932FAF85A13}"/>
                  </a:ext>
                </a:extLst>
              </p:cNvPr>
              <p:cNvSpPr>
                <a:spLocks noRot="1" noChangeAspect="1" noMove="1" noResize="1" noEditPoints="1" noAdjustHandles="1" noChangeArrowheads="1" noChangeShapeType="1" noTextEdit="1"/>
              </p:cNvSpPr>
              <p:nvPr/>
            </p:nvSpPr>
            <p:spPr>
              <a:xfrm>
                <a:off x="440057" y="3754035"/>
                <a:ext cx="6642331" cy="537583"/>
              </a:xfrm>
              <a:prstGeom prst="rect">
                <a:avLst/>
              </a:prstGeom>
              <a:blipFill>
                <a:blip r:embed="rId7"/>
                <a:stretch>
                  <a:fillRect l="-1835" t="-9091" b="-31818"/>
                </a:stretch>
              </a:blipFill>
            </p:spPr>
            <p:txBody>
              <a:bodyPr/>
              <a:lstStyle/>
              <a:p>
                <a:r>
                  <a:rPr lang="vi-VN">
                    <a:noFill/>
                  </a:rPr>
                  <a:t> </a:t>
                </a:r>
              </a:p>
            </p:txBody>
          </p:sp>
        </mc:Fallback>
      </mc:AlternateContent>
      <p:sp>
        <p:nvSpPr>
          <p:cNvPr id="15" name="Rectangle 14">
            <a:extLst>
              <a:ext uri="{FF2B5EF4-FFF2-40B4-BE49-F238E27FC236}">
                <a16:creationId xmlns:a16="http://schemas.microsoft.com/office/drawing/2014/main" xmlns="" id="{1B448554-10C0-4961-B5EF-9FC3A88D50CE}"/>
              </a:ext>
            </a:extLst>
          </p:cNvPr>
          <p:cNvSpPr/>
          <p:nvPr/>
        </p:nvSpPr>
        <p:spPr>
          <a:xfrm>
            <a:off x="400420" y="3276213"/>
            <a:ext cx="2940902" cy="392415"/>
          </a:xfrm>
          <a:prstGeom prst="rect">
            <a:avLst/>
          </a:prstGeom>
        </p:spPr>
        <p:txBody>
          <a:bodyPr wrap="none" lIns="68580" tIns="34290" rIns="68580" bIns="34290">
            <a:spAutoFit/>
          </a:bodyPr>
          <a:lstStyle/>
          <a:p>
            <a:r>
              <a:rPr lang="en-US" sz="21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ABCD </a:t>
            </a:r>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1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1400175" y="214313"/>
            <a:ext cx="1428750" cy="392415"/>
          </a:xfrm>
          <a:prstGeom prst="rect">
            <a:avLst/>
          </a:prstGeom>
          <a:noFill/>
        </p:spPr>
        <p:txBody>
          <a:bodyPr wrap="square" lIns="68580" tIns="34290" rIns="68580" bIns="34290" rtlCol="0">
            <a:spAutoFit/>
          </a:bodyPr>
          <a:lstStyle/>
          <a:p>
            <a:r>
              <a:rPr lang="en-US"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312E64A-8FA9-455D-AE16-A2B341F0F236}"/>
                  </a:ext>
                </a:extLst>
              </p:cNvPr>
              <p:cNvSpPr txBox="1"/>
              <p:nvPr/>
            </p:nvSpPr>
            <p:spPr>
              <a:xfrm>
                <a:off x="1371601" y="585790"/>
                <a:ext cx="7058025" cy="1171859"/>
              </a:xfrm>
              <a:prstGeom prst="rect">
                <a:avLst/>
              </a:prstGeom>
              <a:noFill/>
            </p:spPr>
            <p:txBody>
              <a:bodyPr wrap="square" lIns="68580" tIns="34290" rIns="68580" bIns="34290" rtlCol="0">
                <a:spAutoFit/>
              </a:bodyPr>
              <a:lstStyle/>
              <a:p>
                <a:r>
                  <a:rPr lang="en-US" sz="2100">
                    <a:latin typeface="Times New Roman" panose="02020603050405020304" pitchFamily="18" charset="0"/>
                    <a:cs typeface="Times New Roman" panose="02020603050405020304" pitchFamily="18" charset="0"/>
                  </a:rPr>
                  <a:t>Cho tam giác ABC vuông tại A có M là trung điểm của cạnh BC. Trên tia đối của tia MA lấy điểm D sao cho MD = MA. </a:t>
                </a:r>
              </a:p>
              <a:p>
                <a:r>
                  <a:rPr lang="en-US" sz="2100">
                    <a:latin typeface="Times New Roman" panose="02020603050405020304" pitchFamily="18" charset="0"/>
                    <a:cs typeface="Times New Roman" panose="02020603050405020304" pitchFamily="18" charset="0"/>
                  </a:rPr>
                  <a:t>Chứng minh tứ giác ABDC là hình chữ nhật và AM = </a:t>
                </a:r>
                <a14:m>
                  <m:oMath xmlns:m="http://schemas.openxmlformats.org/officeDocument/2006/math">
                    <m:f>
                      <m:fPr>
                        <m:ctrlPr>
                          <a:rPr lang="en-US" sz="2100" i="1">
                            <a:latin typeface="Cambria Math"/>
                          </a:rPr>
                        </m:ctrlPr>
                      </m:fPr>
                      <m:num>
                        <m:r>
                          <a:rPr lang="en-US" sz="2100" i="1">
                            <a:latin typeface="Cambria Math" panose="02040503050406030204" pitchFamily="18" charset="0"/>
                          </a:rPr>
                          <m:t>1</m:t>
                        </m:r>
                      </m:num>
                      <m:den>
                        <m:r>
                          <a:rPr lang="en-US" sz="2100" i="1">
                            <a:latin typeface="Cambria Math" panose="02040503050406030204" pitchFamily="18" charset="0"/>
                          </a:rPr>
                          <m:t>2</m:t>
                        </m:r>
                      </m:den>
                    </m:f>
                    <m:r>
                      <a:rPr lang="en-US" sz="2100" i="1">
                        <a:latin typeface="Cambria Math" panose="02040503050406030204" pitchFamily="18" charset="0"/>
                      </a:rPr>
                      <m:t> </m:t>
                    </m:r>
                    <m:r>
                      <a:rPr lang="en-US" sz="2100" i="1">
                        <a:latin typeface="Cambria Math" panose="02040503050406030204" pitchFamily="18" charset="0"/>
                      </a:rPr>
                      <m:t>𝐵𝐶</m:t>
                    </m:r>
                  </m:oMath>
                </a14:m>
                <a:endParaRPr lang="vi-VN" sz="21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312E64A-8FA9-455D-AE16-A2B341F0F236}"/>
                  </a:ext>
                </a:extLst>
              </p:cNvPr>
              <p:cNvSpPr txBox="1">
                <a:spLocks noRot="1" noChangeAspect="1" noMove="1" noResize="1" noEditPoints="1" noAdjustHandles="1" noChangeArrowheads="1" noChangeShapeType="1" noTextEdit="1"/>
              </p:cNvSpPr>
              <p:nvPr/>
            </p:nvSpPr>
            <p:spPr>
              <a:xfrm>
                <a:off x="1828800" y="781050"/>
                <a:ext cx="9410700" cy="1562479"/>
              </a:xfrm>
              <a:prstGeom prst="rect">
                <a:avLst/>
              </a:prstGeom>
              <a:blipFill>
                <a:blip r:embed="rId3"/>
                <a:stretch>
                  <a:fillRect l="-1295" t="-3906" r="-2137" b="-429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xmlns="" id="{4A3F39D4-ED8D-4E43-A7AE-331C4ADF0718}"/>
              </a:ext>
            </a:extLst>
          </p:cNvPr>
          <p:cNvSpPr txBox="1"/>
          <p:nvPr/>
        </p:nvSpPr>
        <p:spPr>
          <a:xfrm>
            <a:off x="3700757" y="1635844"/>
            <a:ext cx="1000594" cy="438581"/>
          </a:xfrm>
          <a:prstGeom prst="rect">
            <a:avLst/>
          </a:prstGeom>
          <a:noFill/>
        </p:spPr>
        <p:txBody>
          <a:bodyPr wrap="square" lIns="68580" tIns="34290" rIns="68580" bIns="34290" rtlCol="0">
            <a:spAutoFit/>
          </a:bodyPr>
          <a:lstStyle/>
          <a:p>
            <a:r>
              <a:rPr lang="en-US" sz="2400" b="1" i="1" u="sng">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xmlns="" id="{5A619DDA-7521-4176-9908-E4A9B2D6CDA9}"/>
              </a:ext>
            </a:extLst>
          </p:cNvPr>
          <p:cNvGrpSpPr/>
          <p:nvPr/>
        </p:nvGrpSpPr>
        <p:grpSpPr>
          <a:xfrm>
            <a:off x="6448858" y="1620982"/>
            <a:ext cx="2269190" cy="1583888"/>
            <a:chOff x="8362950" y="2285997"/>
            <a:chExt cx="3025587" cy="2111850"/>
          </a:xfrm>
        </p:grpSpPr>
        <p:grpSp>
          <p:nvGrpSpPr>
            <p:cNvPr id="8" name="Group 7">
              <a:extLst>
                <a:ext uri="{FF2B5EF4-FFF2-40B4-BE49-F238E27FC236}">
                  <a16:creationId xmlns:a16="http://schemas.microsoft.com/office/drawing/2014/main" xmlns="" id="{FCE95ECF-59AA-4EB9-ADB1-215F44CE8B0E}"/>
                </a:ext>
              </a:extLst>
            </p:cNvPr>
            <p:cNvGrpSpPr/>
            <p:nvPr/>
          </p:nvGrpSpPr>
          <p:grpSpPr>
            <a:xfrm>
              <a:off x="8362950" y="2285997"/>
              <a:ext cx="3025587" cy="2111850"/>
              <a:chOff x="7740127" y="1231750"/>
              <a:chExt cx="3754420" cy="2406234"/>
            </a:xfrm>
          </p:grpSpPr>
          <p:grpSp>
            <p:nvGrpSpPr>
              <p:cNvPr id="9" name="Group 8">
                <a:extLst>
                  <a:ext uri="{FF2B5EF4-FFF2-40B4-BE49-F238E27FC236}">
                    <a16:creationId xmlns:a16="http://schemas.microsoft.com/office/drawing/2014/main" xmlns="" id="{C261747F-7DBE-4D14-AEAA-89C1BC6FC1B1}"/>
                  </a:ext>
                </a:extLst>
              </p:cNvPr>
              <p:cNvGrpSpPr/>
              <p:nvPr/>
            </p:nvGrpSpPr>
            <p:grpSpPr>
              <a:xfrm>
                <a:off x="8115300" y="1689100"/>
                <a:ext cx="3111500" cy="1574800"/>
                <a:chOff x="8115300" y="1689100"/>
                <a:chExt cx="3111500" cy="1574800"/>
              </a:xfrm>
            </p:grpSpPr>
            <p:sp>
              <p:nvSpPr>
                <p:cNvPr id="17" name="Rectangle 16">
                  <a:extLst>
                    <a:ext uri="{FF2B5EF4-FFF2-40B4-BE49-F238E27FC236}">
                      <a16:creationId xmlns:a16="http://schemas.microsoft.com/office/drawing/2014/main" xmlns="" id="{5EEC6C6F-DBD3-440E-931C-13E48B6FA968}"/>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Straight Connector 17">
                  <a:extLst>
                    <a:ext uri="{FF2B5EF4-FFF2-40B4-BE49-F238E27FC236}">
                      <a16:creationId xmlns:a16="http://schemas.microsoft.com/office/drawing/2014/main" xmlns="" id="{C5602C4F-C51A-4763-A40F-5AAE988C7300}"/>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2288645-91EB-4242-9592-A8FD3F205507}"/>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xmlns="" id="{03CD349B-D873-4BD6-8C7F-592068483E00}"/>
                  </a:ext>
                </a:extLst>
              </p:cNvPr>
              <p:cNvSpPr txBox="1"/>
              <p:nvPr/>
            </p:nvSpPr>
            <p:spPr>
              <a:xfrm>
                <a:off x="7740127" y="1231750"/>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a:t>
                </a:r>
                <a:endParaRPr lang="vi-VN" sz="21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DAC94183-7F6A-444D-BC4A-23F07BA41693}"/>
                  </a:ext>
                </a:extLst>
              </p:cNvPr>
              <p:cNvSpPr txBox="1"/>
              <p:nvPr/>
            </p:nvSpPr>
            <p:spPr>
              <a:xfrm>
                <a:off x="11177195" y="1269402"/>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D</a:t>
                </a:r>
                <a:endParaRPr lang="vi-VN" sz="21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034EE9A-B129-4306-BD34-A416D3BBBFC6}"/>
                  </a:ext>
                </a:extLst>
              </p:cNvPr>
              <p:cNvSpPr txBox="1"/>
              <p:nvPr/>
            </p:nvSpPr>
            <p:spPr>
              <a:xfrm>
                <a:off x="11177195" y="2942216"/>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C</a:t>
                </a:r>
                <a:endParaRPr lang="vi-VN" sz="21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94572A79-4CF8-4C73-93E5-24D733ED2B83}"/>
                  </a:ext>
                </a:extLst>
              </p:cNvPr>
              <p:cNvSpPr txBox="1"/>
              <p:nvPr/>
            </p:nvSpPr>
            <p:spPr>
              <a:xfrm>
                <a:off x="7756265" y="3006762"/>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a:t>
                </a:r>
                <a:endParaRPr lang="vi-VN" sz="21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B75DD147-4A77-4B96-A4A8-3D00F89B731B}"/>
                  </a:ext>
                </a:extLst>
              </p:cNvPr>
              <p:cNvSpPr txBox="1"/>
              <p:nvPr/>
            </p:nvSpPr>
            <p:spPr>
              <a:xfrm>
                <a:off x="9469420" y="2479639"/>
                <a:ext cx="317352" cy="631222"/>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M</a:t>
                </a:r>
                <a:endParaRPr lang="vi-VN" sz="21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4AE21BF-144C-4C69-A06C-C8251FCE4E72}"/>
                  </a:ext>
                </a:extLst>
              </p:cNvPr>
              <p:cNvSpPr txBox="1"/>
              <p:nvPr/>
            </p:nvSpPr>
            <p:spPr>
              <a:xfrm>
                <a:off x="10173415" y="1965579"/>
                <a:ext cx="317353" cy="490951"/>
              </a:xfrm>
              <a:prstGeom prst="rect">
                <a:avLst/>
              </a:prstGeom>
              <a:noFill/>
            </p:spPr>
            <p:txBody>
              <a:bodyPr wrap="square" rtlCol="0">
                <a:spAutoFit/>
              </a:bodyPr>
              <a:lstStyle/>
              <a:p>
                <a:r>
                  <a:rPr lang="en-US" sz="1500">
                    <a:latin typeface="Times New Roman" panose="02020603050405020304" pitchFamily="18" charset="0"/>
                    <a:cs typeface="Times New Roman" panose="02020603050405020304" pitchFamily="18" charset="0"/>
                  </a:rPr>
                  <a:t>\</a:t>
                </a:r>
                <a:endParaRPr lang="vi-VN" sz="15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2B14D035-B245-413E-8F3C-4CA8462A83F0}"/>
                  </a:ext>
                </a:extLst>
              </p:cNvPr>
              <p:cNvSpPr txBox="1"/>
              <p:nvPr/>
            </p:nvSpPr>
            <p:spPr>
              <a:xfrm>
                <a:off x="8922367" y="2593371"/>
                <a:ext cx="317353" cy="490951"/>
              </a:xfrm>
              <a:prstGeom prst="rect">
                <a:avLst/>
              </a:prstGeom>
              <a:noFill/>
            </p:spPr>
            <p:txBody>
              <a:bodyPr wrap="square" rtlCol="0">
                <a:spAutoFit/>
              </a:bodyPr>
              <a:lstStyle/>
              <a:p>
                <a:r>
                  <a:rPr lang="en-US" sz="1500">
                    <a:latin typeface="Times New Roman" panose="02020603050405020304" pitchFamily="18" charset="0"/>
                    <a:cs typeface="Times New Roman" panose="02020603050405020304" pitchFamily="18" charset="0"/>
                  </a:rPr>
                  <a:t>\</a:t>
                </a:r>
                <a:endParaRPr lang="vi-VN" sz="15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9284A66F-20C0-4B66-9460-F0DB2FD47EC8}"/>
                  </a:ext>
                </a:extLst>
              </p:cNvPr>
              <p:cNvSpPr txBox="1"/>
              <p:nvPr/>
            </p:nvSpPr>
            <p:spPr>
              <a:xfrm>
                <a:off x="8890364" y="1933522"/>
                <a:ext cx="317353" cy="490951"/>
              </a:xfrm>
              <a:prstGeom prst="rect">
                <a:avLst/>
              </a:prstGeom>
              <a:noFill/>
            </p:spPr>
            <p:txBody>
              <a:bodyPr wrap="square" rtlCol="0">
                <a:spAutoFit/>
              </a:bodyPr>
              <a:lstStyle/>
              <a:p>
                <a:r>
                  <a:rPr lang="en-US" sz="1500">
                    <a:latin typeface="Times New Roman" panose="02020603050405020304" pitchFamily="18" charset="0"/>
                    <a:cs typeface="Times New Roman" panose="02020603050405020304" pitchFamily="18" charset="0"/>
                  </a:rPr>
                  <a:t>/</a:t>
                </a:r>
                <a:endParaRPr lang="vi-VN" sz="15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9DAFD6AD-C12B-4144-B5D3-9452EFBB9EAD}"/>
                  </a:ext>
                </a:extLst>
              </p:cNvPr>
              <p:cNvSpPr txBox="1"/>
              <p:nvPr/>
            </p:nvSpPr>
            <p:spPr>
              <a:xfrm>
                <a:off x="10243240" y="2606727"/>
                <a:ext cx="317353" cy="490951"/>
              </a:xfrm>
              <a:prstGeom prst="rect">
                <a:avLst/>
              </a:prstGeom>
              <a:noFill/>
            </p:spPr>
            <p:txBody>
              <a:bodyPr wrap="square" rtlCol="0">
                <a:spAutoFit/>
              </a:bodyPr>
              <a:lstStyle/>
              <a:p>
                <a:r>
                  <a:rPr lang="en-US" sz="1500">
                    <a:latin typeface="Times New Roman" panose="02020603050405020304" pitchFamily="18" charset="0"/>
                    <a:cs typeface="Times New Roman" panose="02020603050405020304" pitchFamily="18" charset="0"/>
                  </a:rPr>
                  <a:t>/</a:t>
                </a:r>
                <a:endParaRPr lang="vi-VN" sz="150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xmlns="" id="{46B3F849-556D-404A-BCDA-142E7ECD6747}"/>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Rectangle 25">
            <a:extLst>
              <a:ext uri="{FF2B5EF4-FFF2-40B4-BE49-F238E27FC236}">
                <a16:creationId xmlns:a16="http://schemas.microsoft.com/office/drawing/2014/main" xmlns="" id="{240D862C-F8E7-43F4-A12D-8DE3D053B70E}"/>
              </a:ext>
            </a:extLst>
          </p:cNvPr>
          <p:cNvSpPr/>
          <p:nvPr/>
        </p:nvSpPr>
        <p:spPr>
          <a:xfrm>
            <a:off x="335310" y="2225432"/>
            <a:ext cx="5887670" cy="392415"/>
          </a:xfrm>
          <a:prstGeom prst="rect">
            <a:avLst/>
          </a:prstGeom>
        </p:spPr>
        <p:txBody>
          <a:bodyPr wrap="none" lIns="68580" tIns="34290" rIns="68580" bIns="34290">
            <a:spAutoFit/>
          </a:bodyPr>
          <a:lstStyle/>
          <a:p>
            <a:r>
              <a:rPr lang="en-US" sz="2100">
                <a:solidFill>
                  <a:srgbClr val="0000CC"/>
                </a:solidFill>
                <a:latin typeface="Times New Roman" panose="02020603050405020304" pitchFamily="18" charset="0"/>
                <a:ea typeface="Calibri" panose="020F0502020204030204" pitchFamily="34" charset="0"/>
              </a:rPr>
              <a:t>Tứ giác </a:t>
            </a:r>
            <a:r>
              <a:rPr lang="en-US" sz="2100" i="1">
                <a:solidFill>
                  <a:srgbClr val="0000CC"/>
                </a:solidFill>
                <a:latin typeface="Times New Roman" panose="02020603050405020304" pitchFamily="18" charset="0"/>
                <a:ea typeface="Calibri" panose="020F0502020204030204" pitchFamily="34" charset="0"/>
              </a:rPr>
              <a:t>ABDC </a:t>
            </a:r>
            <a:r>
              <a:rPr lang="en-US" sz="2100">
                <a:solidFill>
                  <a:srgbClr val="0000CC"/>
                </a:solidFill>
                <a:latin typeface="Times New Roman" panose="02020603050405020304" pitchFamily="18" charset="0"/>
                <a:ea typeface="Calibri" panose="020F0502020204030204" pitchFamily="34" charset="0"/>
              </a:rPr>
              <a:t>có </a:t>
            </a:r>
            <a:r>
              <a:rPr lang="en-US" sz="2100" i="1">
                <a:solidFill>
                  <a:srgbClr val="0000CC"/>
                </a:solidFill>
                <a:latin typeface="Times New Roman" panose="02020603050405020304" pitchFamily="18" charset="0"/>
                <a:ea typeface="Calibri" panose="020F0502020204030204" pitchFamily="34" charset="0"/>
              </a:rPr>
              <a:t>M </a:t>
            </a:r>
            <a:r>
              <a:rPr lang="en-US" sz="2100">
                <a:solidFill>
                  <a:srgbClr val="0000CC"/>
                </a:solidFill>
                <a:latin typeface="Times New Roman" panose="02020603050405020304" pitchFamily="18" charset="0"/>
                <a:ea typeface="Calibri" panose="020F0502020204030204" pitchFamily="34" charset="0"/>
              </a:rPr>
              <a:t>là trung điểm của </a:t>
            </a:r>
            <a:r>
              <a:rPr lang="en-US" sz="2100" i="1">
                <a:solidFill>
                  <a:srgbClr val="0000CC"/>
                </a:solidFill>
                <a:latin typeface="Times New Roman" panose="02020603050405020304" pitchFamily="18" charset="0"/>
                <a:ea typeface="Calibri" panose="020F0502020204030204" pitchFamily="34" charset="0"/>
              </a:rPr>
              <a:t>AD </a:t>
            </a:r>
            <a:r>
              <a:rPr lang="en-US" sz="2100">
                <a:solidFill>
                  <a:srgbClr val="0000CC"/>
                </a:solidFill>
                <a:latin typeface="Times New Roman" panose="02020603050405020304" pitchFamily="18" charset="0"/>
                <a:ea typeface="Calibri" panose="020F0502020204030204" pitchFamily="34" charset="0"/>
              </a:rPr>
              <a:t>và của </a:t>
            </a:r>
            <a:r>
              <a:rPr lang="en-US" sz="2100" i="1">
                <a:solidFill>
                  <a:srgbClr val="0000CC"/>
                </a:solidFill>
                <a:latin typeface="Times New Roman" panose="02020603050405020304" pitchFamily="18" charset="0"/>
                <a:ea typeface="Calibri" panose="020F0502020204030204" pitchFamily="34" charset="0"/>
              </a:rPr>
              <a:t>BC</a:t>
            </a:r>
            <a:endParaRPr lang="vi-VN" sz="2100">
              <a:solidFill>
                <a:srgbClr val="0000CC"/>
              </a:solidFill>
            </a:endParaRPr>
          </a:p>
        </p:txBody>
      </p:sp>
      <p:sp>
        <p:nvSpPr>
          <p:cNvPr id="28" name="Rectangle 27">
            <a:extLst>
              <a:ext uri="{FF2B5EF4-FFF2-40B4-BE49-F238E27FC236}">
                <a16:creationId xmlns:a16="http://schemas.microsoft.com/office/drawing/2014/main" xmlns="" id="{0DD4F91C-A05D-48EB-AE9F-C6D76999E9B2}"/>
              </a:ext>
            </a:extLst>
          </p:cNvPr>
          <p:cNvSpPr/>
          <p:nvPr/>
        </p:nvSpPr>
        <p:spPr>
          <a:xfrm>
            <a:off x="363681" y="2703451"/>
            <a:ext cx="4572000" cy="392415"/>
          </a:xfrm>
          <a:prstGeom prst="rect">
            <a:avLst/>
          </a:prstGeom>
        </p:spPr>
        <p:txBody>
          <a:bodyPr lIns="68580" tIns="34290" rIns="68580" bIns="34290">
            <a:spAutoFit/>
          </a:bodyPr>
          <a:lstStyle/>
          <a:p>
            <a:r>
              <a:rPr lang="en-US" sz="21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CC"/>
                </a:solidFill>
                <a:latin typeface="Times New Roman" panose="02020603050405020304" pitchFamily="18" charset="0"/>
                <a:ea typeface="Calibri" panose="020F0502020204030204" pitchFamily="34" charset="0"/>
              </a:rPr>
              <a:t> </a:t>
            </a:r>
            <a:r>
              <a:rPr lang="en-US" sz="2100">
                <a:solidFill>
                  <a:srgbClr val="0000CC"/>
                </a:solidFill>
                <a:latin typeface="Times New Roman" panose="02020603050405020304" pitchFamily="18" charset="0"/>
                <a:ea typeface="Calibri" panose="020F0502020204030204" pitchFamily="34" charset="0"/>
              </a:rPr>
              <a:t>tứ giác </a:t>
            </a:r>
            <a:r>
              <a:rPr lang="en-US" sz="2100" i="1">
                <a:solidFill>
                  <a:srgbClr val="0000CC"/>
                </a:solidFill>
                <a:latin typeface="Times New Roman" panose="02020603050405020304" pitchFamily="18" charset="0"/>
                <a:ea typeface="Calibri" panose="020F0502020204030204" pitchFamily="34" charset="0"/>
              </a:rPr>
              <a:t>ABDC </a:t>
            </a:r>
            <a:r>
              <a:rPr lang="en-US" sz="2100">
                <a:solidFill>
                  <a:srgbClr val="0000CC"/>
                </a:solidFill>
                <a:latin typeface="Times New Roman" panose="02020603050405020304" pitchFamily="18" charset="0"/>
                <a:ea typeface="Calibri" panose="020F0502020204030204" pitchFamily="34" charset="0"/>
              </a:rPr>
              <a:t>là hình bình hành.</a:t>
            </a:r>
            <a:endParaRPr lang="vi-VN" sz="2100">
              <a:solidFill>
                <a:srgbClr val="0000CC"/>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DEE4AD61-5126-4821-953F-32572377D566}"/>
                  </a:ext>
                </a:extLst>
              </p:cNvPr>
              <p:cNvSpPr/>
              <p:nvPr/>
            </p:nvSpPr>
            <p:spPr>
              <a:xfrm>
                <a:off x="369643" y="3146739"/>
                <a:ext cx="6397232" cy="403187"/>
              </a:xfrm>
              <a:prstGeom prst="rect">
                <a:avLst/>
              </a:prstGeom>
            </p:spPr>
            <p:txBody>
              <a:bodyPr wrap="none" lIns="68580" tIns="34290" rIns="68580" bIns="34290">
                <a:spAutoFit/>
              </a:bodyPr>
              <a:lstStyle/>
              <a:p>
                <a:r>
                  <a:rPr lang="en-US" sz="2100">
                    <a:solidFill>
                      <a:srgbClr val="0000CC"/>
                    </a:solidFill>
                    <a:latin typeface="Times New Roman" panose="02020603050405020304" pitchFamily="18" charset="0"/>
                    <a:ea typeface="Calibri" panose="020F0502020204030204" pitchFamily="34" charset="0"/>
                  </a:rPr>
                  <a:t>Hình bình hành </a:t>
                </a:r>
                <a:r>
                  <a:rPr lang="en-US" sz="2100" i="1">
                    <a:solidFill>
                      <a:srgbClr val="0000CC"/>
                    </a:solidFill>
                    <a:latin typeface="Times New Roman" panose="02020603050405020304" pitchFamily="18" charset="0"/>
                    <a:ea typeface="Calibri" panose="020F0502020204030204" pitchFamily="34" charset="0"/>
                  </a:rPr>
                  <a:t>ABDC </a:t>
                </a:r>
                <a:r>
                  <a:rPr lang="en-US" sz="2100">
                    <a:solidFill>
                      <a:srgbClr val="0000CC"/>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100" i="1">
                            <a:solidFill>
                              <a:srgbClr val="0000CC"/>
                            </a:solidFill>
                            <a:latin typeface="Cambria Math"/>
                            <a:cs typeface="Times New Roman" panose="02020603050405020304" pitchFamily="18" charset="0"/>
                          </a:rPr>
                        </m:ctrlPr>
                      </m:accPr>
                      <m:e>
                        <m:r>
                          <a:rPr lang="en-US" sz="21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100">
                    <a:solidFill>
                      <a:srgbClr val="0000CC"/>
                    </a:solidFill>
                    <a:latin typeface="Times New Roman" panose="02020603050405020304" pitchFamily="18" charset="0"/>
                    <a:ea typeface="Calibri" panose="020F0502020204030204" pitchFamily="34" charset="0"/>
                  </a:rPr>
                  <a:t> = 90</a:t>
                </a:r>
                <a:r>
                  <a:rPr lang="en-US" sz="2100" baseline="30000">
                    <a:solidFill>
                      <a:srgbClr val="0000CC"/>
                    </a:solidFill>
                    <a:latin typeface="Times New Roman" panose="02020603050405020304" pitchFamily="18" charset="0"/>
                    <a:ea typeface="Calibri" panose="020F0502020204030204" pitchFamily="34" charset="0"/>
                  </a:rPr>
                  <a:t>0</a:t>
                </a:r>
                <a:r>
                  <a:rPr lang="en-US" sz="2100">
                    <a:solidFill>
                      <a:srgbClr val="0000CC"/>
                    </a:solidFill>
                    <a:latin typeface="Times New Roman" panose="02020603050405020304" pitchFamily="18" charset="0"/>
                    <a:ea typeface="Calibri" panose="020F0502020204030204" pitchFamily="34" charset="0"/>
                  </a:rPr>
                  <a:t> nên là hình chữ nhật</a:t>
                </a:r>
                <a:endParaRPr lang="vi-VN" sz="2100">
                  <a:solidFill>
                    <a:srgbClr val="0000CC"/>
                  </a:solidFill>
                </a:endParaRPr>
              </a:p>
            </p:txBody>
          </p:sp>
        </mc:Choice>
        <mc:Fallback xmlns="">
          <p:sp>
            <p:nvSpPr>
              <p:cNvPr id="31" name="Rectangle 30">
                <a:extLst>
                  <a:ext uri="{FF2B5EF4-FFF2-40B4-BE49-F238E27FC236}">
                    <a16:creationId xmlns:a16="http://schemas.microsoft.com/office/drawing/2014/main" id="{DEE4AD61-5126-4821-953F-32572377D566}"/>
                  </a:ext>
                </a:extLst>
              </p:cNvPr>
              <p:cNvSpPr>
                <a:spLocks noRot="1" noChangeAspect="1" noMove="1" noResize="1" noEditPoints="1" noAdjustHandles="1" noChangeArrowheads="1" noChangeShapeType="1" noTextEdit="1"/>
              </p:cNvSpPr>
              <p:nvPr/>
            </p:nvSpPr>
            <p:spPr>
              <a:xfrm>
                <a:off x="492855" y="4195649"/>
                <a:ext cx="8529643" cy="537583"/>
              </a:xfrm>
              <a:prstGeom prst="rect">
                <a:avLst/>
              </a:prstGeom>
              <a:blipFill>
                <a:blip r:embed="rId4"/>
                <a:stretch>
                  <a:fillRect l="-1501" t="-7955" r="-35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B236560B-2828-4BBD-8675-39A45011FB68}"/>
                  </a:ext>
                </a:extLst>
              </p:cNvPr>
              <p:cNvSpPr/>
              <p:nvPr/>
            </p:nvSpPr>
            <p:spPr>
              <a:xfrm>
                <a:off x="340472" y="3628010"/>
                <a:ext cx="4400724" cy="1100975"/>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100" i="1">
                              <a:solidFill>
                                <a:srgbClr val="0000CC"/>
                              </a:solidFill>
                              <a:latin typeface="Cambria Math"/>
                            </a:rPr>
                          </m:ctrlPr>
                        </m:dPr>
                        <m:e>
                          <m:eqArr>
                            <m:eqArrPr>
                              <m:ctrlPr>
                                <a:rPr lang="vi-VN" sz="2100" i="1">
                                  <a:solidFill>
                                    <a:srgbClr val="0000CC"/>
                                  </a:solidFill>
                                  <a:latin typeface="Cambria Math"/>
                                </a:rPr>
                              </m:ctrlPr>
                            </m:eqArrPr>
                            <m:e>
                              <m:r>
                                <a:rPr lang="vi-VN" sz="2100">
                                  <a:solidFill>
                                    <a:srgbClr val="0000CC"/>
                                  </a:solidFill>
                                  <a:latin typeface="Cambria Math" panose="02040503050406030204" pitchFamily="18" charset="0"/>
                                </a:rPr>
                                <m:t>&amp;</m:t>
                              </m:r>
                              <m:d>
                                <m:dPr>
                                  <m:begChr m:val=""/>
                                  <m:ctrlPr>
                                    <a:rPr lang="vi-VN" sz="2100" i="1">
                                      <a:solidFill>
                                        <a:srgbClr val="0000CC"/>
                                      </a:solidFill>
                                      <a:latin typeface="Cambria Math"/>
                                    </a:rPr>
                                  </m:ctrlPr>
                                </m:dPr>
                                <m:e>
                                  <m:r>
                                    <a:rPr lang="vi-VN" sz="2100" i="1">
                                      <a:solidFill>
                                        <a:srgbClr val="0000CC"/>
                                      </a:solidFill>
                                      <a:latin typeface="Cambria Math" panose="02040503050406030204" pitchFamily="18" charset="0"/>
                                    </a:rPr>
                                    <m:t>𝐴𝐷</m:t>
                                  </m:r>
                                  <m:r>
                                    <a:rPr lang="vi-VN" sz="2100">
                                      <a:solidFill>
                                        <a:srgbClr val="0000CC"/>
                                      </a:solidFill>
                                      <a:latin typeface="Cambria Math" panose="02040503050406030204" pitchFamily="18" charset="0"/>
                                    </a:rPr>
                                    <m:t>=</m:t>
                                  </m:r>
                                  <m:r>
                                    <a:rPr lang="vi-VN" sz="2100" i="1">
                                      <a:solidFill>
                                        <a:srgbClr val="0000CC"/>
                                      </a:solidFill>
                                      <a:latin typeface="Cambria Math" panose="02040503050406030204" pitchFamily="18" charset="0"/>
                                    </a:rPr>
                                    <m:t>𝐵𝐶</m:t>
                                  </m:r>
                                  <m:r>
                                    <a:rPr lang="vi-VN" sz="2100">
                                      <a:solidFill>
                                        <a:srgbClr val="0000CC"/>
                                      </a:solidFill>
                                      <a:latin typeface="Cambria Math" panose="02040503050406030204" pitchFamily="18" charset="0"/>
                                    </a:rPr>
                                    <m:t> (</m:t>
                                  </m:r>
                                  <m:r>
                                    <a:rPr lang="vi-VN" sz="2100" i="1">
                                      <a:solidFill>
                                        <a:srgbClr val="0000CC"/>
                                      </a:solidFill>
                                      <a:latin typeface="Cambria Math" panose="02040503050406030204" pitchFamily="18" charset="0"/>
                                    </a:rPr>
                                    <m:t>𝐴𝐵𝐷𝐶</m:t>
                                  </m:r>
                                  <m:r>
                                    <a:rPr lang="vi-VN" sz="2100">
                                      <a:solidFill>
                                        <a:srgbClr val="0000CC"/>
                                      </a:solidFill>
                                      <a:latin typeface="Cambria Math" panose="02040503050406030204" pitchFamily="18" charset="0"/>
                                    </a:rPr>
                                    <m:t> </m:t>
                                  </m:r>
                                  <m:r>
                                    <a:rPr lang="vi-VN" sz="2100" i="1">
                                      <a:solidFill>
                                        <a:srgbClr val="0000CC"/>
                                      </a:solidFill>
                                      <a:latin typeface="Cambria Math" panose="02040503050406030204" pitchFamily="18" charset="0"/>
                                    </a:rPr>
                                    <m:t>𝑙</m:t>
                                  </m:r>
                                  <m:r>
                                    <a:rPr lang="vi-VN" sz="2100">
                                      <a:solidFill>
                                        <a:srgbClr val="0000CC"/>
                                      </a:solidFill>
                                      <a:latin typeface="Cambria Math" panose="02040503050406030204" pitchFamily="18" charset="0"/>
                                    </a:rPr>
                                    <m:t>à </m:t>
                                  </m:r>
                                  <m:r>
                                    <a:rPr lang="vi-VN" sz="2100" i="1">
                                      <a:solidFill>
                                        <a:srgbClr val="0000CC"/>
                                      </a:solidFill>
                                      <a:latin typeface="Cambria Math" panose="02040503050406030204" pitchFamily="18" charset="0"/>
                                    </a:rPr>
                                    <m:t>h</m:t>
                                  </m:r>
                                  <m:r>
                                    <a:rPr lang="vi-VN" sz="2100">
                                      <a:solidFill>
                                        <a:srgbClr val="0000CC"/>
                                      </a:solidFill>
                                      <a:latin typeface="Cambria Math" panose="02040503050406030204" pitchFamily="18" charset="0"/>
                                    </a:rPr>
                                    <m:t>ì</m:t>
                                  </m:r>
                                  <m:r>
                                    <a:rPr lang="vi-VN" sz="2100" i="1">
                                      <a:solidFill>
                                        <a:srgbClr val="0000CC"/>
                                      </a:solidFill>
                                      <a:latin typeface="Cambria Math" panose="02040503050406030204" pitchFamily="18" charset="0"/>
                                    </a:rPr>
                                    <m:t>𝑛h</m:t>
                                  </m:r>
                                  <m:r>
                                    <a:rPr lang="vi-VN" sz="2100">
                                      <a:solidFill>
                                        <a:srgbClr val="0000CC"/>
                                      </a:solidFill>
                                      <a:latin typeface="Cambria Math" panose="02040503050406030204" pitchFamily="18" charset="0"/>
                                    </a:rPr>
                                    <m:t> </m:t>
                                  </m:r>
                                  <m:r>
                                    <a:rPr lang="vi-VN" sz="2100" i="1">
                                      <a:solidFill>
                                        <a:srgbClr val="0000CC"/>
                                      </a:solidFill>
                                      <a:latin typeface="Cambria Math" panose="02040503050406030204" pitchFamily="18" charset="0"/>
                                    </a:rPr>
                                    <m:t>𝑐h</m:t>
                                  </m:r>
                                  <m:r>
                                    <a:rPr lang="vi-VN" sz="2100">
                                      <a:solidFill>
                                        <a:srgbClr val="0000CC"/>
                                      </a:solidFill>
                                      <a:latin typeface="Cambria Math" panose="02040503050406030204" pitchFamily="18" charset="0"/>
                                    </a:rPr>
                                    <m:t>ữ </m:t>
                                  </m:r>
                                  <m:r>
                                    <a:rPr lang="vi-VN" sz="2100" i="1">
                                      <a:solidFill>
                                        <a:srgbClr val="0000CC"/>
                                      </a:solidFill>
                                      <a:latin typeface="Cambria Math" panose="02040503050406030204" pitchFamily="18" charset="0"/>
                                    </a:rPr>
                                    <m:t>𝑛h</m:t>
                                  </m:r>
                                  <m:r>
                                    <a:rPr lang="vi-VN" sz="2100">
                                      <a:solidFill>
                                        <a:srgbClr val="0000CC"/>
                                      </a:solidFill>
                                      <a:latin typeface="Cambria Math" panose="02040503050406030204" pitchFamily="18" charset="0"/>
                                    </a:rPr>
                                    <m:t>ậ</m:t>
                                  </m:r>
                                  <m:r>
                                    <a:rPr lang="vi-VN" sz="2100" i="1">
                                      <a:solidFill>
                                        <a:srgbClr val="0000CC"/>
                                      </a:solidFill>
                                      <a:latin typeface="Cambria Math" panose="02040503050406030204" pitchFamily="18" charset="0"/>
                                    </a:rPr>
                                    <m:t>𝑡</m:t>
                                  </m:r>
                                </m:e>
                              </m:d>
                            </m:e>
                            <m:e>
                              <m:r>
                                <a:rPr lang="vi-VN" sz="2100">
                                  <a:solidFill>
                                    <a:srgbClr val="0000CC"/>
                                  </a:solidFill>
                                  <a:latin typeface="Cambria Math" panose="02040503050406030204" pitchFamily="18" charset="0"/>
                                </a:rPr>
                                <m:t>&amp;</m:t>
                              </m:r>
                              <m:r>
                                <a:rPr lang="vi-VN" sz="2100" i="1">
                                  <a:solidFill>
                                    <a:srgbClr val="0000CC"/>
                                  </a:solidFill>
                                  <a:latin typeface="Cambria Math" panose="02040503050406030204" pitchFamily="18" charset="0"/>
                                </a:rPr>
                                <m:t>𝐴𝑀</m:t>
                              </m:r>
                              <m:r>
                                <a:rPr lang="vi-VN" sz="2100">
                                  <a:solidFill>
                                    <a:srgbClr val="0000CC"/>
                                  </a:solidFill>
                                  <a:latin typeface="Cambria Math" panose="02040503050406030204" pitchFamily="18" charset="0"/>
                                </a:rPr>
                                <m:t>= </m:t>
                              </m:r>
                              <m:f>
                                <m:fPr>
                                  <m:ctrlPr>
                                    <a:rPr lang="vi-VN" sz="2100" i="1">
                                      <a:solidFill>
                                        <a:srgbClr val="0000CC"/>
                                      </a:solidFill>
                                      <a:latin typeface="Cambria Math"/>
                                    </a:rPr>
                                  </m:ctrlPr>
                                </m:fPr>
                                <m:num>
                                  <m:r>
                                    <a:rPr lang="vi-VN" sz="2100">
                                      <a:solidFill>
                                        <a:srgbClr val="0000CC"/>
                                      </a:solidFill>
                                      <a:latin typeface="Cambria Math" panose="02040503050406030204" pitchFamily="18" charset="0"/>
                                    </a:rPr>
                                    <m:t>1</m:t>
                                  </m:r>
                                </m:num>
                                <m:den>
                                  <m:r>
                                    <a:rPr lang="vi-VN" sz="2100">
                                      <a:solidFill>
                                        <a:srgbClr val="0000CC"/>
                                      </a:solidFill>
                                      <a:latin typeface="Cambria Math" panose="02040503050406030204" pitchFamily="18" charset="0"/>
                                    </a:rPr>
                                    <m:t>2</m:t>
                                  </m:r>
                                </m:den>
                              </m:f>
                              <m:r>
                                <a:rPr lang="vi-VN" sz="2100" i="1">
                                  <a:solidFill>
                                    <a:srgbClr val="0000CC"/>
                                  </a:solidFill>
                                  <a:latin typeface="Cambria Math" panose="02040503050406030204" pitchFamily="18" charset="0"/>
                                </a:rPr>
                                <m:t>𝐴𝐷</m:t>
                              </m:r>
                            </m:e>
                          </m:eqArr>
                        </m:e>
                      </m:d>
                    </m:oMath>
                  </m:oMathPara>
                </a14:m>
                <a:endParaRPr lang="vi-VN" sz="2100">
                  <a:solidFill>
                    <a:srgbClr val="0000CC"/>
                  </a:solidFill>
                </a:endParaRPr>
              </a:p>
            </p:txBody>
          </p:sp>
        </mc:Choice>
        <mc:Fallback xmlns="">
          <p:sp>
            <p:nvSpPr>
              <p:cNvPr id="33" name="Rectangle 32">
                <a:extLst>
                  <a:ext uri="{FF2B5EF4-FFF2-40B4-BE49-F238E27FC236}">
                    <a16:creationId xmlns:a16="http://schemas.microsoft.com/office/drawing/2014/main" id="{B236560B-2828-4BBD-8675-39A45011FB68}"/>
                  </a:ext>
                </a:extLst>
              </p:cNvPr>
              <p:cNvSpPr>
                <a:spLocks noRot="1" noChangeAspect="1" noMove="1" noResize="1" noEditPoints="1" noAdjustHandles="1" noChangeArrowheads="1" noChangeShapeType="1" noTextEdit="1"/>
              </p:cNvSpPr>
              <p:nvPr/>
            </p:nvSpPr>
            <p:spPr>
              <a:xfrm>
                <a:off x="453960" y="4837347"/>
                <a:ext cx="5885907" cy="168783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89648A4A-311A-4418-B18C-C091BEA48231}"/>
                  </a:ext>
                </a:extLst>
              </p:cNvPr>
              <p:cNvSpPr/>
              <p:nvPr/>
            </p:nvSpPr>
            <p:spPr>
              <a:xfrm>
                <a:off x="5039901" y="3980262"/>
                <a:ext cx="1699023" cy="525529"/>
              </a:xfrm>
              <a:prstGeom prst="rect">
                <a:avLst/>
              </a:prstGeom>
            </p:spPr>
            <p:txBody>
              <a:bodyPr wrap="none" lIns="68580" tIns="34290" rIns="68580" bIns="34290">
                <a:spAutoFit/>
              </a:bodyPr>
              <a:lstStyle/>
              <a:p>
                <a:r>
                  <a:rPr lang="en-US" sz="21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CC"/>
                    </a:solidFill>
                    <a:latin typeface="Times New Roman" panose="02020603050405020304" pitchFamily="18" charset="0"/>
                    <a:ea typeface="Calibri" panose="020F0502020204030204" pitchFamily="34" charset="0"/>
                  </a:rPr>
                  <a:t> </a:t>
                </a:r>
                <a:r>
                  <a:rPr lang="en-US" sz="2100">
                    <a:solidFill>
                      <a:srgbClr val="0000CC"/>
                    </a:solidFill>
                    <a:latin typeface="Times New Roman" panose="02020603050405020304" pitchFamily="18" charset="0"/>
                    <a:ea typeface="Calibri" panose="020F0502020204030204" pitchFamily="34" charset="0"/>
                  </a:rPr>
                  <a:t>AM = </a:t>
                </a:r>
                <a14:m>
                  <m:oMath xmlns:m="http://schemas.openxmlformats.org/officeDocument/2006/math">
                    <m:f>
                      <m:fPr>
                        <m:ctrlPr>
                          <a:rPr lang="vi-VN" sz="2100" i="1">
                            <a:solidFill>
                              <a:srgbClr val="0000CC"/>
                            </a:solidFill>
                            <a:latin typeface="Cambria Math"/>
                            <a:cs typeface="Times New Roman" panose="02020603050405020304" pitchFamily="18" charset="0"/>
                          </a:rPr>
                        </m:ctrlPr>
                      </m:fPr>
                      <m:num>
                        <m:r>
                          <a:rPr lang="en-US" sz="2100">
                            <a:solidFill>
                              <a:srgbClr val="0000CC"/>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100">
                            <a:solidFill>
                              <a:srgbClr val="0000CC"/>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100">
                    <a:solidFill>
                      <a:srgbClr val="0000CC"/>
                    </a:solidFill>
                    <a:latin typeface="Times New Roman" panose="02020603050405020304" pitchFamily="18" charset="0"/>
                    <a:ea typeface="Calibri" panose="020F0502020204030204" pitchFamily="34" charset="0"/>
                  </a:rPr>
                  <a:t>BC</a:t>
                </a:r>
                <a:r>
                  <a:rPr lang="en-US" sz="2100" i="1">
                    <a:solidFill>
                      <a:srgbClr val="0000CC"/>
                    </a:solidFill>
                    <a:latin typeface="Times New Roman" panose="02020603050405020304" pitchFamily="18" charset="0"/>
                    <a:ea typeface="Calibri" panose="020F0502020204030204" pitchFamily="34" charset="0"/>
                  </a:rPr>
                  <a:t> </a:t>
                </a:r>
                <a:endParaRPr lang="vi-VN" sz="2100">
                  <a:solidFill>
                    <a:srgbClr val="0000CC"/>
                  </a:solidFill>
                </a:endParaRPr>
              </a:p>
            </p:txBody>
          </p:sp>
        </mc:Choice>
        <mc:Fallback xmlns="">
          <p:sp>
            <p:nvSpPr>
              <p:cNvPr id="35" name="Rectangle 34">
                <a:extLst>
                  <a:ext uri="{FF2B5EF4-FFF2-40B4-BE49-F238E27FC236}">
                    <a16:creationId xmlns:a16="http://schemas.microsoft.com/office/drawing/2014/main" id="{89648A4A-311A-4418-B18C-C091BEA48231}"/>
                  </a:ext>
                </a:extLst>
              </p:cNvPr>
              <p:cNvSpPr>
                <a:spLocks noRot="1" noChangeAspect="1" noMove="1" noResize="1" noEditPoints="1" noAdjustHandles="1" noChangeArrowheads="1" noChangeShapeType="1" noTextEdit="1"/>
              </p:cNvSpPr>
              <p:nvPr/>
            </p:nvSpPr>
            <p:spPr>
              <a:xfrm>
                <a:off x="6719868" y="5307014"/>
                <a:ext cx="2265364" cy="700705"/>
              </a:xfrm>
              <a:prstGeom prst="rect">
                <a:avLst/>
              </a:prstGeom>
              <a:blipFill>
                <a:blip r:embed="rId6"/>
                <a:stretch>
                  <a:fillRect l="-5376" r="-538" b="-10435"/>
                </a:stretch>
              </a:blipFill>
            </p:spPr>
            <p:txBody>
              <a:bodyPr/>
              <a:lstStyle/>
              <a:p>
                <a:r>
                  <a:rPr lang="vi-VN">
                    <a:noFill/>
                  </a:rPr>
                  <a:t> </a:t>
                </a:r>
              </a:p>
            </p:txBody>
          </p:sp>
        </mc:Fallback>
      </mc:AlternateContent>
    </p:spTree>
    <p:extLst>
      <p:ext uri="{BB962C8B-B14F-4D97-AF65-F5344CB8AC3E}">
        <p14:creationId xmlns:p14="http://schemas.microsoft.com/office/powerpoint/2010/main" val="7573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p:bldP spid="31" grpId="0"/>
      <p:bldP spid="33"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xmlns="" id="{78F6ADED-8B32-4652-BD0B-5FDB8F105262}"/>
              </a:ext>
            </a:extLst>
          </p:cNvPr>
          <p:cNvSpPr/>
          <p:nvPr/>
        </p:nvSpPr>
        <p:spPr>
          <a:xfrm>
            <a:off x="5085124" y="1293019"/>
            <a:ext cx="4230326" cy="794795"/>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5" name="Flowchart: Connector 4">
            <a:extLst>
              <a:ext uri="{FF2B5EF4-FFF2-40B4-BE49-F238E27FC236}">
                <a16:creationId xmlns:a16="http://schemas.microsoft.com/office/drawing/2014/main" xmlns="" id="{69EFECFF-1810-4038-8E03-FB9B7436BCE8}"/>
              </a:ext>
            </a:extLst>
          </p:cNvPr>
          <p:cNvSpPr/>
          <p:nvPr/>
        </p:nvSpPr>
        <p:spPr>
          <a:xfrm>
            <a:off x="5177858" y="1399496"/>
            <a:ext cx="578644" cy="578644"/>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a:latin typeface="Times New Roman" panose="02020603050405020304" pitchFamily="18" charset="0"/>
                <a:cs typeface="Times New Roman" panose="02020603050405020304" pitchFamily="18" charset="0"/>
              </a:rPr>
              <a:t>I</a:t>
            </a:r>
            <a:endParaRPr lang="vi-VN" sz="21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FD4AFD9-5283-47AF-B439-284914B9CCCE}"/>
              </a:ext>
            </a:extLst>
          </p:cNvPr>
          <p:cNvSpPr txBox="1"/>
          <p:nvPr/>
        </p:nvSpPr>
        <p:spPr>
          <a:xfrm>
            <a:off x="5856515" y="1499507"/>
            <a:ext cx="2571750" cy="392415"/>
          </a:xfrm>
          <a:prstGeom prst="rect">
            <a:avLst/>
          </a:prstGeom>
          <a:noFill/>
        </p:spPr>
        <p:txBody>
          <a:bodyPr wrap="square" lIns="68580" tIns="34290" rIns="68580" bIns="34290" rtlCol="0">
            <a:spAutoFit/>
          </a:bodyPr>
          <a:lstStyle/>
          <a:p>
            <a:r>
              <a:rPr lang="en-US" sz="2100" b="1">
                <a:solidFill>
                  <a:schemeClr val="bg1">
                    <a:lumMod val="95000"/>
                  </a:schemeClr>
                </a:solidFill>
                <a:latin typeface="Times New Roman" panose="02020603050405020304" pitchFamily="18" charset="0"/>
                <a:cs typeface="Times New Roman" panose="02020603050405020304" pitchFamily="18" charset="0"/>
              </a:rPr>
              <a:t>ĐỊNH NGHĨA</a:t>
            </a:r>
            <a:endParaRPr lang="vi-VN" sz="21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328B6F81-02FC-4132-8391-C227327780DE}"/>
              </a:ext>
            </a:extLst>
          </p:cNvPr>
          <p:cNvSpPr txBox="1"/>
          <p:nvPr/>
        </p:nvSpPr>
        <p:spPr>
          <a:xfrm>
            <a:off x="2471738" y="114300"/>
            <a:ext cx="4286250" cy="438581"/>
          </a:xfrm>
          <a:prstGeom prst="rect">
            <a:avLst/>
          </a:prstGeom>
          <a:noFill/>
        </p:spPr>
        <p:txBody>
          <a:bodyPr wrap="square" lIns="68580" tIns="34290" rIns="68580" bIns="34290" rtlCol="0">
            <a:spAutoFit/>
          </a:bodyP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HÌNH CHỮ NHẬT</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xmlns="" id="{B4EA3D11-6B02-4DD2-AB32-EAA7C0BB8F15}"/>
              </a:ext>
            </a:extLst>
          </p:cNvPr>
          <p:cNvSpPr/>
          <p:nvPr/>
        </p:nvSpPr>
        <p:spPr>
          <a:xfrm>
            <a:off x="5080968" y="2161699"/>
            <a:ext cx="4230326" cy="794795"/>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18" name="Flowchart: Connector 17">
            <a:extLst>
              <a:ext uri="{FF2B5EF4-FFF2-40B4-BE49-F238E27FC236}">
                <a16:creationId xmlns:a16="http://schemas.microsoft.com/office/drawing/2014/main" xmlns="" id="{E6643FB2-9770-4878-904F-D21868F98840}"/>
              </a:ext>
            </a:extLst>
          </p:cNvPr>
          <p:cNvSpPr/>
          <p:nvPr/>
        </p:nvSpPr>
        <p:spPr>
          <a:xfrm>
            <a:off x="5173702" y="2268176"/>
            <a:ext cx="578644" cy="578644"/>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a:latin typeface="Times New Roman" panose="02020603050405020304" pitchFamily="18" charset="0"/>
                <a:cs typeface="Times New Roman" panose="02020603050405020304" pitchFamily="18" charset="0"/>
              </a:rPr>
              <a:t>II</a:t>
            </a:r>
            <a:endParaRPr lang="vi-VN" sz="21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BDFE480F-9558-4FB2-A840-1D3541A66955}"/>
              </a:ext>
            </a:extLst>
          </p:cNvPr>
          <p:cNvSpPr txBox="1"/>
          <p:nvPr/>
        </p:nvSpPr>
        <p:spPr>
          <a:xfrm>
            <a:off x="5852358" y="2368187"/>
            <a:ext cx="2571750" cy="392415"/>
          </a:xfrm>
          <a:prstGeom prst="rect">
            <a:avLst/>
          </a:prstGeom>
          <a:noFill/>
        </p:spPr>
        <p:txBody>
          <a:bodyPr wrap="square" lIns="68580" tIns="34290" rIns="68580" bIns="34290" rtlCol="0">
            <a:spAutoFit/>
          </a:bodyPr>
          <a:lstStyle/>
          <a:p>
            <a:r>
              <a:rPr lang="en-US" sz="2100" b="1">
                <a:solidFill>
                  <a:schemeClr val="bg1">
                    <a:lumMod val="95000"/>
                  </a:schemeClr>
                </a:solidFill>
                <a:latin typeface="Times New Roman" panose="02020603050405020304" pitchFamily="18" charset="0"/>
                <a:cs typeface="Times New Roman" panose="02020603050405020304" pitchFamily="18" charset="0"/>
              </a:rPr>
              <a:t>TÍNH CHẤT</a:t>
            </a:r>
            <a:endParaRPr lang="vi-VN" sz="21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xmlns="" id="{2CF5A88C-005F-46B6-AC46-F08E55559E44}"/>
              </a:ext>
            </a:extLst>
          </p:cNvPr>
          <p:cNvSpPr/>
          <p:nvPr/>
        </p:nvSpPr>
        <p:spPr>
          <a:xfrm>
            <a:off x="5080968" y="3013753"/>
            <a:ext cx="4230326" cy="794795"/>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21" name="Flowchart: Connector 20">
            <a:extLst>
              <a:ext uri="{FF2B5EF4-FFF2-40B4-BE49-F238E27FC236}">
                <a16:creationId xmlns:a16="http://schemas.microsoft.com/office/drawing/2014/main" xmlns="" id="{96956272-7C6E-43CB-A4B5-6145265AE714}"/>
              </a:ext>
            </a:extLst>
          </p:cNvPr>
          <p:cNvSpPr/>
          <p:nvPr/>
        </p:nvSpPr>
        <p:spPr>
          <a:xfrm>
            <a:off x="5173702" y="3120231"/>
            <a:ext cx="578644" cy="578644"/>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a:latin typeface="Times New Roman" panose="02020603050405020304" pitchFamily="18" charset="0"/>
                <a:cs typeface="Times New Roman" panose="02020603050405020304" pitchFamily="18" charset="0"/>
              </a:rPr>
              <a:t>III</a:t>
            </a:r>
            <a:endParaRPr lang="vi-VN" sz="21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87CC5E16-6CD1-442B-9076-76E33AAA9E0A}"/>
              </a:ext>
            </a:extLst>
          </p:cNvPr>
          <p:cNvSpPr txBox="1"/>
          <p:nvPr/>
        </p:nvSpPr>
        <p:spPr>
          <a:xfrm>
            <a:off x="5852359" y="3220242"/>
            <a:ext cx="3142013" cy="392415"/>
          </a:xfrm>
          <a:prstGeom prst="rect">
            <a:avLst/>
          </a:prstGeom>
          <a:noFill/>
        </p:spPr>
        <p:txBody>
          <a:bodyPr wrap="square" lIns="68580" tIns="34290" rIns="68580" bIns="34290" rtlCol="0">
            <a:spAutoFit/>
          </a:bodyPr>
          <a:lstStyle/>
          <a:p>
            <a:r>
              <a:rPr lang="en-US" sz="2100" b="1">
                <a:solidFill>
                  <a:schemeClr val="bg1">
                    <a:lumMod val="95000"/>
                  </a:schemeClr>
                </a:solidFill>
                <a:latin typeface="Times New Roman" panose="02020603050405020304" pitchFamily="18" charset="0"/>
                <a:cs typeface="Times New Roman" panose="02020603050405020304" pitchFamily="18" charset="0"/>
              </a:rPr>
              <a:t>DẤU HIỆU NHẬN BIẾT</a:t>
            </a:r>
            <a:endParaRPr lang="vi-VN" sz="21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xmlns="" id="{59CB744B-6D7F-43CC-B620-5B0D22C4A1AC}"/>
              </a:ext>
            </a:extLst>
          </p:cNvPr>
          <p:cNvSpPr/>
          <p:nvPr/>
        </p:nvSpPr>
        <p:spPr>
          <a:xfrm>
            <a:off x="5085124" y="3874120"/>
            <a:ext cx="4230326" cy="794795"/>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24" name="Flowchart: Connector 23">
            <a:extLst>
              <a:ext uri="{FF2B5EF4-FFF2-40B4-BE49-F238E27FC236}">
                <a16:creationId xmlns:a16="http://schemas.microsoft.com/office/drawing/2014/main" xmlns="" id="{BE54AC48-691E-4A5D-A72E-12B1E7347B99}"/>
              </a:ext>
            </a:extLst>
          </p:cNvPr>
          <p:cNvSpPr/>
          <p:nvPr/>
        </p:nvSpPr>
        <p:spPr>
          <a:xfrm>
            <a:off x="5177859" y="3980598"/>
            <a:ext cx="611957" cy="578644"/>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a:latin typeface="Times New Roman" panose="02020603050405020304" pitchFamily="18" charset="0"/>
                <a:cs typeface="Times New Roman" panose="02020603050405020304" pitchFamily="18" charset="0"/>
              </a:rPr>
              <a:t>IV</a:t>
            </a:r>
            <a:endParaRPr lang="vi-VN" sz="21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293F3295-604E-422A-B001-7AB596E46948}"/>
              </a:ext>
            </a:extLst>
          </p:cNvPr>
          <p:cNvSpPr txBox="1"/>
          <p:nvPr/>
        </p:nvSpPr>
        <p:spPr>
          <a:xfrm>
            <a:off x="5856515" y="4080608"/>
            <a:ext cx="2571750" cy="392415"/>
          </a:xfrm>
          <a:prstGeom prst="rect">
            <a:avLst/>
          </a:prstGeom>
          <a:noFill/>
        </p:spPr>
        <p:txBody>
          <a:bodyPr wrap="square" lIns="68580" tIns="34290" rIns="68580" bIns="34290" rtlCol="0">
            <a:spAutoFit/>
          </a:bodyPr>
          <a:lstStyle/>
          <a:p>
            <a:r>
              <a:rPr lang="en-US" sz="2100" b="1">
                <a:solidFill>
                  <a:schemeClr val="bg1">
                    <a:lumMod val="95000"/>
                  </a:schemeClr>
                </a:solidFill>
                <a:latin typeface="Times New Roman" panose="02020603050405020304" pitchFamily="18" charset="0"/>
                <a:cs typeface="Times New Roman" panose="02020603050405020304" pitchFamily="18" charset="0"/>
              </a:rPr>
              <a:t>LUYỆN TẬP</a:t>
            </a:r>
            <a:endParaRPr lang="vi-VN" sz="2100" b="1">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4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16"/>
                                        </p:tgtEl>
                                      </p:cBhvr>
                                      <p:by x="150000" y="150000"/>
                                    </p:animScale>
                                  </p:childTnLst>
                                </p:cTn>
                              </p:par>
                            </p:childTnLst>
                          </p:cTn>
                        </p:par>
                        <p:par>
                          <p:cTn id="7" fill="hold">
                            <p:stCondLst>
                              <p:cond delay="75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p:bldP spid="18" grpId="0" animBg="1"/>
      <p:bldP spid="19" grpId="0"/>
      <p:bldP spid="21" grpId="0" animBg="1"/>
      <p:bldP spid="22"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1378094" y="322118"/>
            <a:ext cx="1428750" cy="392415"/>
          </a:xfrm>
          <a:prstGeom prst="rect">
            <a:avLst/>
          </a:prstGeom>
          <a:noFill/>
        </p:spPr>
        <p:txBody>
          <a:bodyPr wrap="square" lIns="68580" tIns="34290" rIns="68580" bIns="34290" rtlCol="0">
            <a:spAutoFit/>
          </a:bodyPr>
          <a:lstStyle/>
          <a:p>
            <a:r>
              <a:rPr lang="en-US"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a:t>
            </a:r>
            <a:endParaRPr lang="vi-VN"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B269414-9E70-449E-B842-A51C771968FA}"/>
                  </a:ext>
                </a:extLst>
              </p:cNvPr>
              <p:cNvSpPr txBox="1"/>
              <p:nvPr/>
            </p:nvSpPr>
            <p:spPr>
              <a:xfrm>
                <a:off x="2182093" y="311728"/>
                <a:ext cx="6151418" cy="1060290"/>
              </a:xfrm>
              <a:prstGeom prst="rect">
                <a:avLst/>
              </a:prstGeom>
              <a:noFill/>
            </p:spPr>
            <p:txBody>
              <a:bodyPr wrap="square" lIns="68580" tIns="34290" rIns="68580" bIns="34290" rtlCol="0">
                <a:spAutoFit/>
              </a:bodyPr>
              <a:lstStyle/>
              <a:p>
                <a:r>
                  <a:rPr lang="en-US" sz="2100">
                    <a:latin typeface="Times New Roman" panose="02020603050405020304" pitchFamily="18" charset="0"/>
                    <a:cs typeface="Times New Roman" panose="02020603050405020304" pitchFamily="18" charset="0"/>
                  </a:rPr>
                  <a:t>Cho hình chữ nhật ABCD có điểm E nằm trên cạnh CD sao cho </a:t>
                </a:r>
                <a14:m>
                  <m:oMath xmlns:m="http://schemas.openxmlformats.org/officeDocument/2006/math">
                    <m:acc>
                      <m:accPr>
                        <m:chr m:val="̂"/>
                        <m:ctrlPr>
                          <a:rPr lang="en-US" sz="2100" i="1">
                            <a:latin typeface="Cambria Math"/>
                          </a:rPr>
                        </m:ctrlPr>
                      </m:accPr>
                      <m:e>
                        <m:r>
                          <a:rPr lang="en-US" sz="2100" i="1">
                            <a:latin typeface="Cambria Math" panose="02040503050406030204" pitchFamily="18" charset="0"/>
                          </a:rPr>
                          <m:t>𝐴𝐸𝐵</m:t>
                        </m:r>
                      </m:e>
                    </m:acc>
                    <m:r>
                      <a:rPr lang="en-US" sz="2100" i="1">
                        <a:latin typeface="Cambria Math" panose="02040503050406030204" pitchFamily="18" charset="0"/>
                      </a:rPr>
                      <m:t>=</m:t>
                    </m:r>
                    <m:sSup>
                      <m:sSupPr>
                        <m:ctrlPr>
                          <a:rPr lang="en-US" sz="2100" i="1">
                            <a:latin typeface="Cambria Math"/>
                          </a:rPr>
                        </m:ctrlPr>
                      </m:sSupPr>
                      <m:e>
                        <m:r>
                          <a:rPr lang="en-US" sz="2100" i="1">
                            <a:latin typeface="Cambria Math" panose="02040503050406030204" pitchFamily="18" charset="0"/>
                          </a:rPr>
                          <m:t>78</m:t>
                        </m:r>
                      </m:e>
                      <m:sup>
                        <m:r>
                          <a:rPr lang="en-US" sz="2100" i="1">
                            <a:latin typeface="Cambria Math" panose="02040503050406030204" pitchFamily="18" charset="0"/>
                          </a:rPr>
                          <m:t>0</m:t>
                        </m:r>
                      </m:sup>
                    </m:sSup>
                  </m:oMath>
                </a14:m>
                <a:r>
                  <a:rPr lang="en-US" sz="21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100" i="1">
                            <a:latin typeface="Cambria Math"/>
                          </a:rPr>
                        </m:ctrlPr>
                      </m:accPr>
                      <m:e>
                        <m:r>
                          <a:rPr lang="en-US" sz="2100" i="1">
                            <a:latin typeface="Cambria Math" panose="02040503050406030204" pitchFamily="18" charset="0"/>
                          </a:rPr>
                          <m:t>𝐸𝐵𝐶</m:t>
                        </m:r>
                      </m:e>
                    </m:acc>
                    <m:r>
                      <a:rPr lang="en-US" sz="2100" i="1">
                        <a:latin typeface="Cambria Math" panose="02040503050406030204" pitchFamily="18" charset="0"/>
                      </a:rPr>
                      <m:t>= </m:t>
                    </m:r>
                    <m:sSup>
                      <m:sSupPr>
                        <m:ctrlPr>
                          <a:rPr lang="en-US" sz="2100" i="1">
                            <a:latin typeface="Cambria Math"/>
                          </a:rPr>
                        </m:ctrlPr>
                      </m:sSupPr>
                      <m:e>
                        <m:r>
                          <a:rPr lang="en-US" sz="2100" i="1">
                            <a:latin typeface="Cambria Math" panose="02040503050406030204" pitchFamily="18" charset="0"/>
                          </a:rPr>
                          <m:t>39</m:t>
                        </m:r>
                      </m:e>
                      <m:sup>
                        <m:r>
                          <a:rPr lang="en-US" sz="2100" i="1">
                            <a:latin typeface="Cambria Math" panose="02040503050406030204" pitchFamily="18" charset="0"/>
                          </a:rPr>
                          <m:t>0</m:t>
                        </m:r>
                      </m:sup>
                    </m:sSup>
                  </m:oMath>
                </a14:m>
                <a:r>
                  <a:rPr lang="en-US" sz="2100">
                    <a:latin typeface="Times New Roman" panose="02020603050405020304" pitchFamily="18" charset="0"/>
                    <a:cs typeface="Times New Roman" panose="02020603050405020304" pitchFamily="18" charset="0"/>
                  </a:rPr>
                  <a:t>.</a:t>
                </a:r>
              </a:p>
              <a:p>
                <a:r>
                  <a:rPr lang="en-US" sz="2100">
                    <a:latin typeface="Times New Roman" panose="02020603050405020304" pitchFamily="18" charset="0"/>
                    <a:cs typeface="Times New Roman" panose="02020603050405020304" pitchFamily="18" charset="0"/>
                  </a:rPr>
                  <a:t>Tính số đo của </a:t>
                </a:r>
                <a14:m>
                  <m:oMath xmlns:m="http://schemas.openxmlformats.org/officeDocument/2006/math">
                    <m:acc>
                      <m:accPr>
                        <m:chr m:val="̂"/>
                        <m:ctrlPr>
                          <a:rPr lang="en-US" sz="2100" i="1">
                            <a:latin typeface="Cambria Math"/>
                          </a:rPr>
                        </m:ctrlPr>
                      </m:accPr>
                      <m:e>
                        <m:r>
                          <a:rPr lang="en-US" sz="2100" i="1">
                            <a:latin typeface="Cambria Math" panose="02040503050406030204" pitchFamily="18" charset="0"/>
                          </a:rPr>
                          <m:t>𝐵𝐸𝐶</m:t>
                        </m:r>
                      </m:e>
                    </m:acc>
                    <m:r>
                      <a:rPr lang="en-US" sz="2100" i="1">
                        <a:latin typeface="Cambria Math" panose="02040503050406030204" pitchFamily="18" charset="0"/>
                      </a:rPr>
                      <m:t> </m:t>
                    </m:r>
                    <m:r>
                      <a:rPr lang="en-US" sz="2100" i="1">
                        <a:latin typeface="Cambria Math" panose="02040503050406030204" pitchFamily="18" charset="0"/>
                      </a:rPr>
                      <m:t>𝑣</m:t>
                    </m:r>
                    <m:r>
                      <a:rPr lang="en-US" sz="2100" i="1">
                        <a:latin typeface="Cambria Math" panose="02040503050406030204" pitchFamily="18" charset="0"/>
                      </a:rPr>
                      <m:t>à </m:t>
                    </m:r>
                    <m:acc>
                      <m:accPr>
                        <m:chr m:val="̂"/>
                        <m:ctrlPr>
                          <a:rPr lang="en-US" sz="2100" i="1">
                            <a:latin typeface="Cambria Math"/>
                          </a:rPr>
                        </m:ctrlPr>
                      </m:accPr>
                      <m:e>
                        <m:r>
                          <a:rPr lang="en-US" sz="2100" i="1">
                            <a:latin typeface="Cambria Math" panose="02040503050406030204" pitchFamily="18" charset="0"/>
                          </a:rPr>
                          <m:t>𝐸𝐴𝐵</m:t>
                        </m:r>
                      </m:e>
                    </m:acc>
                  </m:oMath>
                </a14:m>
                <a:endParaRPr lang="vi-VN" sz="21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B269414-9E70-449E-B842-A51C771968FA}"/>
                  </a:ext>
                </a:extLst>
              </p:cNvPr>
              <p:cNvSpPr txBox="1">
                <a:spLocks noRot="1" noChangeAspect="1" noMove="1" noResize="1" noEditPoints="1" noAdjustHandles="1" noChangeArrowheads="1" noChangeShapeType="1" noTextEdit="1"/>
              </p:cNvSpPr>
              <p:nvPr/>
            </p:nvSpPr>
            <p:spPr>
              <a:xfrm>
                <a:off x="2909455" y="415637"/>
                <a:ext cx="8201891" cy="1413720"/>
              </a:xfrm>
              <a:prstGeom prst="rect">
                <a:avLst/>
              </a:prstGeom>
              <a:blipFill>
                <a:blip r:embed="rId3"/>
                <a:stretch>
                  <a:fillRect l="-1486" t="-4310" r="-1114" b="-1120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xmlns="" id="{FC5EF2B9-E64B-467D-8EC7-BA344F348514}"/>
              </a:ext>
            </a:extLst>
          </p:cNvPr>
          <p:cNvSpPr txBox="1"/>
          <p:nvPr/>
        </p:nvSpPr>
        <p:spPr>
          <a:xfrm>
            <a:off x="3825447" y="1303336"/>
            <a:ext cx="1000594" cy="438581"/>
          </a:xfrm>
          <a:prstGeom prst="rect">
            <a:avLst/>
          </a:prstGeom>
          <a:noFill/>
        </p:spPr>
        <p:txBody>
          <a:bodyPr wrap="square" lIns="68580" tIns="34290" rIns="68580" bIns="34290" rtlCol="0">
            <a:spAutoFit/>
          </a:bodyPr>
          <a:lstStyle/>
          <a:p>
            <a:r>
              <a:rPr lang="en-US" sz="2400" b="1" i="1" u="sng">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xmlns="" id="{27B8B9BA-9D15-414F-892B-75CDC4FDE516}"/>
              </a:ext>
            </a:extLst>
          </p:cNvPr>
          <p:cNvGrpSpPr/>
          <p:nvPr/>
        </p:nvGrpSpPr>
        <p:grpSpPr>
          <a:xfrm>
            <a:off x="6650120" y="749903"/>
            <a:ext cx="1901277" cy="1952123"/>
            <a:chOff x="7980563" y="964701"/>
            <a:chExt cx="2535036" cy="2602830"/>
          </a:xfrm>
        </p:grpSpPr>
        <p:grpSp>
          <p:nvGrpSpPr>
            <p:cNvPr id="8" name="Group 7">
              <a:extLst>
                <a:ext uri="{FF2B5EF4-FFF2-40B4-BE49-F238E27FC236}">
                  <a16:creationId xmlns:a16="http://schemas.microsoft.com/office/drawing/2014/main" xmlns="" id="{37EE46F2-2805-48A7-89C3-EA8DD444C229}"/>
                </a:ext>
              </a:extLst>
            </p:cNvPr>
            <p:cNvGrpSpPr/>
            <p:nvPr/>
          </p:nvGrpSpPr>
          <p:grpSpPr>
            <a:xfrm>
              <a:off x="7980563" y="964701"/>
              <a:ext cx="2535036" cy="2602830"/>
              <a:chOff x="8271508" y="1941338"/>
              <a:chExt cx="2535036" cy="2602830"/>
            </a:xfrm>
          </p:grpSpPr>
          <p:grpSp>
            <p:nvGrpSpPr>
              <p:cNvPr id="9" name="Group 8">
                <a:extLst>
                  <a:ext uri="{FF2B5EF4-FFF2-40B4-BE49-F238E27FC236}">
                    <a16:creationId xmlns:a16="http://schemas.microsoft.com/office/drawing/2014/main" xmlns="" id="{D225A762-0092-4919-B874-1E34311F4BE4}"/>
                  </a:ext>
                </a:extLst>
              </p:cNvPr>
              <p:cNvGrpSpPr/>
              <p:nvPr/>
            </p:nvGrpSpPr>
            <p:grpSpPr>
              <a:xfrm>
                <a:off x="8271508" y="1941338"/>
                <a:ext cx="2535036" cy="2602830"/>
                <a:chOff x="7626660" y="839047"/>
                <a:chExt cx="3145701" cy="2965657"/>
              </a:xfrm>
            </p:grpSpPr>
            <p:sp>
              <p:nvSpPr>
                <p:cNvPr id="21" name="Rectangle 20">
                  <a:extLst>
                    <a:ext uri="{FF2B5EF4-FFF2-40B4-BE49-F238E27FC236}">
                      <a16:creationId xmlns:a16="http://schemas.microsoft.com/office/drawing/2014/main" xmlns="" id="{A46C0F2D-4838-46FE-AAD9-56FED104E076}"/>
                    </a:ext>
                  </a:extLst>
                </p:cNvPr>
                <p:cNvSpPr/>
                <p:nvPr/>
              </p:nvSpPr>
              <p:spPr>
                <a:xfrm>
                  <a:off x="8128001" y="1126353"/>
                  <a:ext cx="2216674" cy="2137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1936C517-8378-47DD-8E52-66FD479E4ECA}"/>
                    </a:ext>
                  </a:extLst>
                </p:cNvPr>
                <p:cNvSpPr txBox="1"/>
                <p:nvPr/>
              </p:nvSpPr>
              <p:spPr>
                <a:xfrm>
                  <a:off x="7626660" y="839047"/>
                  <a:ext cx="483590" cy="631223"/>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A</a:t>
                  </a:r>
                  <a:endParaRPr lang="vi-VN" sz="21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4393A6D7-00ED-4C09-8E89-2900D07A0FD7}"/>
                    </a:ext>
                  </a:extLst>
                </p:cNvPr>
                <p:cNvSpPr txBox="1"/>
                <p:nvPr/>
              </p:nvSpPr>
              <p:spPr>
                <a:xfrm>
                  <a:off x="10313099" y="844644"/>
                  <a:ext cx="317350" cy="631223"/>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a:t>
                  </a:r>
                  <a:endParaRPr lang="vi-VN" sz="21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16D07866-22F9-442E-B484-E24CACC6ADC7}"/>
                    </a:ext>
                  </a:extLst>
                </p:cNvPr>
                <p:cNvSpPr txBox="1"/>
                <p:nvPr/>
              </p:nvSpPr>
              <p:spPr>
                <a:xfrm>
                  <a:off x="10269461" y="2942216"/>
                  <a:ext cx="317350" cy="631223"/>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C</a:t>
                  </a:r>
                  <a:endParaRPr lang="vi-VN" sz="21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D10823C3-C6D0-4915-BA59-F560799880D2}"/>
                    </a:ext>
                  </a:extLst>
                </p:cNvPr>
                <p:cNvSpPr txBox="1"/>
                <p:nvPr/>
              </p:nvSpPr>
              <p:spPr>
                <a:xfrm>
                  <a:off x="7642798" y="2998747"/>
                  <a:ext cx="467452" cy="631223"/>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D</a:t>
                  </a:r>
                  <a:endParaRPr lang="vi-VN" sz="21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9C30BEFA-635B-45B5-8993-A748F5BB757B}"/>
                    </a:ext>
                  </a:extLst>
                </p:cNvPr>
                <p:cNvSpPr txBox="1"/>
                <p:nvPr/>
              </p:nvSpPr>
              <p:spPr>
                <a:xfrm>
                  <a:off x="9053637" y="3173481"/>
                  <a:ext cx="632454" cy="631223"/>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E</a:t>
                  </a:r>
                  <a:endParaRPr lang="vi-VN" sz="21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AA8B0694-A42D-4D0A-8847-9B90454D132C}"/>
                    </a:ext>
                  </a:extLst>
                </p:cNvPr>
                <p:cNvSpPr txBox="1"/>
                <p:nvPr/>
              </p:nvSpPr>
              <p:spPr>
                <a:xfrm>
                  <a:off x="9830449" y="1722885"/>
                  <a:ext cx="941912" cy="467574"/>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39</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5E731CCE-59EB-4E50-AF0D-9B4F39867FC6}"/>
                    </a:ext>
                  </a:extLst>
                </p:cNvPr>
                <p:cNvSpPr txBox="1"/>
                <p:nvPr/>
              </p:nvSpPr>
              <p:spPr>
                <a:xfrm>
                  <a:off x="9001268" y="2444175"/>
                  <a:ext cx="941912" cy="467574"/>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78</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2B004C81-50FC-4EFD-AB28-590B70538794}"/>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27" name="Straight Connector 26">
              <a:extLst>
                <a:ext uri="{FF2B5EF4-FFF2-40B4-BE49-F238E27FC236}">
                  <a16:creationId xmlns:a16="http://schemas.microsoft.com/office/drawing/2014/main" xmlns="" id="{04024FFE-31E0-4629-8F9C-E5789A6120D9}"/>
                </a:ext>
              </a:extLst>
            </p:cNvPr>
            <p:cNvCxnSpPr>
              <a:cxnSpLocks/>
            </p:cNvCxnSpPr>
            <p:nvPr/>
          </p:nvCxnSpPr>
          <p:spPr>
            <a:xfrm flipH="1">
              <a:off x="9298746" y="1209822"/>
              <a:ext cx="865162" cy="1871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0FA30BD-2739-4E6B-8AB3-72E225535BE5}"/>
                </a:ext>
              </a:extLst>
            </p:cNvPr>
            <p:cNvCxnSpPr>
              <a:cxnSpLocks/>
            </p:cNvCxnSpPr>
            <p:nvPr/>
          </p:nvCxnSpPr>
          <p:spPr>
            <a:xfrm flipH="1" flipV="1">
              <a:off x="8384345" y="1216855"/>
              <a:ext cx="914401" cy="185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xmlns="" id="{9C8B85B1-ABEC-43EF-B1D9-CD6B5500EF21}"/>
              </a:ext>
            </a:extLst>
          </p:cNvPr>
          <p:cNvSpPr/>
          <p:nvPr/>
        </p:nvSpPr>
        <p:spPr>
          <a:xfrm>
            <a:off x="764655" y="1798630"/>
            <a:ext cx="2617400" cy="392415"/>
          </a:xfrm>
          <a:prstGeom prst="rect">
            <a:avLst/>
          </a:prstGeom>
        </p:spPr>
        <p:txBody>
          <a:bodyPr wrap="square" lIns="68580" tIns="34290" rIns="68580" bIns="34290">
            <a:spAutoFit/>
          </a:bodyPr>
          <a:lstStyle/>
          <a:p>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vi-VN" sz="21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B868DADE-FF62-40CA-B2C0-6D0DEC703C32}"/>
                  </a:ext>
                </a:extLst>
              </p:cNvPr>
              <p:cNvSpPr/>
              <p:nvPr/>
            </p:nvSpPr>
            <p:spPr>
              <a:xfrm>
                <a:off x="713141" y="2122690"/>
                <a:ext cx="2741023" cy="403187"/>
              </a:xfrm>
              <a:prstGeom prst="rect">
                <a:avLst/>
              </a:prstGeom>
            </p:spPr>
            <p:txBody>
              <a:bodyPr wrap="square" lIns="68580" tIns="34290" rIns="68580" bIns="34290">
                <a:spAutoFit/>
              </a:bodyPr>
              <a:lstStyle/>
              <a:p>
                <a14:m>
                  <m:oMath xmlns:m="http://schemas.openxmlformats.org/officeDocument/2006/math">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𝐸𝐵𝐶</m:t>
                        </m:r>
                      </m:e>
                    </m:acc>
                  </m:oMath>
                </a14:m>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90</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100">
                  <a:latin typeface="Times New Roman" panose="02020603050405020304" pitchFamily="18"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B868DADE-FF62-40CA-B2C0-6D0DEC703C32}"/>
                  </a:ext>
                </a:extLst>
              </p:cNvPr>
              <p:cNvSpPr>
                <a:spLocks noRot="1" noChangeAspect="1" noMove="1" noResize="1" noEditPoints="1" noAdjustHandles="1" noChangeArrowheads="1" noChangeShapeType="1" noTextEdit="1"/>
              </p:cNvSpPr>
              <p:nvPr/>
            </p:nvSpPr>
            <p:spPr>
              <a:xfrm>
                <a:off x="950853" y="2830252"/>
                <a:ext cx="3654697" cy="537583"/>
              </a:xfrm>
              <a:prstGeom prst="rect">
                <a:avLst/>
              </a:prstGeom>
              <a:blipFill>
                <a:blip r:embed="rId4"/>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1C18BD8D-597B-4141-BE3F-280CFB1FD351}"/>
                  </a:ext>
                </a:extLst>
              </p:cNvPr>
              <p:cNvSpPr/>
              <p:nvPr/>
            </p:nvSpPr>
            <p:spPr>
              <a:xfrm>
                <a:off x="647142" y="2470708"/>
                <a:ext cx="2843168" cy="403187"/>
              </a:xfrm>
              <a:prstGeom prst="rect">
                <a:avLst/>
              </a:prstGeom>
            </p:spPr>
            <p:txBody>
              <a:bodyPr wrap="square" lIns="68580" tIns="34290" rIns="68580" bIns="34290">
                <a:spAutoFit/>
              </a:bodyPr>
              <a:lstStyle/>
              <a:p>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+ 39</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100">
                  <a:latin typeface="Times New Roman" panose="02020603050405020304" pitchFamily="18" charset="0"/>
                  <a:cs typeface="Times New Roman" panose="02020603050405020304" pitchFamily="18" charset="0"/>
                </a:endParaRPr>
              </a:p>
            </p:txBody>
          </p:sp>
        </mc:Choice>
        <mc:Fallback xmlns="">
          <p:sp>
            <p:nvSpPr>
              <p:cNvPr id="41" name="Rectangle 40">
                <a:extLst>
                  <a:ext uri="{FF2B5EF4-FFF2-40B4-BE49-F238E27FC236}">
                    <a16:creationId xmlns:a16="http://schemas.microsoft.com/office/drawing/2014/main" id="{1C18BD8D-597B-4141-BE3F-280CFB1FD351}"/>
                  </a:ext>
                </a:extLst>
              </p:cNvPr>
              <p:cNvSpPr>
                <a:spLocks noRot="1" noChangeAspect="1" noMove="1" noResize="1" noEditPoints="1" noAdjustHandles="1" noChangeArrowheads="1" noChangeShapeType="1" noTextEdit="1"/>
              </p:cNvSpPr>
              <p:nvPr/>
            </p:nvSpPr>
            <p:spPr>
              <a:xfrm>
                <a:off x="862855" y="3294276"/>
                <a:ext cx="3790890" cy="537583"/>
              </a:xfrm>
              <a:prstGeom prst="rect">
                <a:avLst/>
              </a:prstGeom>
              <a:blipFill>
                <a:blip r:embed="rId5"/>
                <a:stretch>
                  <a:fillRect l="-3382" t="-8989" b="-303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C87682A9-2FEF-4257-9D43-9706EC1E4D3C}"/>
                  </a:ext>
                </a:extLst>
              </p:cNvPr>
              <p:cNvSpPr/>
              <p:nvPr/>
            </p:nvSpPr>
            <p:spPr>
              <a:xfrm>
                <a:off x="627798" y="2806975"/>
                <a:ext cx="2897105" cy="403187"/>
              </a:xfrm>
              <a:prstGeom prst="rect">
                <a:avLst/>
              </a:prstGeom>
            </p:spPr>
            <p:txBody>
              <a:bodyPr wrap="square" lIns="68580" tIns="34290" rIns="68580" bIns="34290">
                <a:spAutoFit/>
              </a:bodyPr>
              <a:lstStyle/>
              <a:p>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100">
                  <a:latin typeface="Times New Roman" panose="02020603050405020304" pitchFamily="18" charset="0"/>
                  <a:cs typeface="Times New Roman" panose="02020603050405020304" pitchFamily="18" charset="0"/>
                </a:endParaRPr>
              </a:p>
            </p:txBody>
          </p:sp>
        </mc:Choice>
        <mc:Fallback xmlns="">
          <p:sp>
            <p:nvSpPr>
              <p:cNvPr id="43" name="Rectangle 42">
                <a:extLst>
                  <a:ext uri="{FF2B5EF4-FFF2-40B4-BE49-F238E27FC236}">
                    <a16:creationId xmlns:a16="http://schemas.microsoft.com/office/drawing/2014/main" id="{C87682A9-2FEF-4257-9D43-9706EC1E4D3C}"/>
                  </a:ext>
                </a:extLst>
              </p:cNvPr>
              <p:cNvSpPr>
                <a:spLocks noRot="1" noChangeAspect="1" noMove="1" noResize="1" noEditPoints="1" noAdjustHandles="1" noChangeArrowheads="1" noChangeShapeType="1" noTextEdit="1"/>
              </p:cNvSpPr>
              <p:nvPr/>
            </p:nvSpPr>
            <p:spPr>
              <a:xfrm>
                <a:off x="837063" y="3742631"/>
                <a:ext cx="3862806" cy="537583"/>
              </a:xfrm>
              <a:prstGeom prst="rect">
                <a:avLst/>
              </a:prstGeom>
              <a:blipFill>
                <a:blip r:embed="rId6"/>
                <a:stretch>
                  <a:fillRect l="-3155"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59057E8D-DDD3-4D79-AD05-56A6E7DF2DAD}"/>
                  </a:ext>
                </a:extLst>
              </p:cNvPr>
              <p:cNvSpPr/>
              <p:nvPr/>
            </p:nvSpPr>
            <p:spPr>
              <a:xfrm>
                <a:off x="638033" y="3144756"/>
                <a:ext cx="4981433" cy="403187"/>
              </a:xfrm>
              <a:prstGeom prst="rect">
                <a:avLst/>
              </a:prstGeom>
            </p:spPr>
            <p:txBody>
              <a:bodyPr wrap="square" lIns="68580" tIns="34290" rIns="68580" bIns="34290">
                <a:spAutoFit/>
              </a:bodyPr>
              <a:lstStyle/>
              <a:p>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𝐴𝐸𝐵</m:t>
                        </m:r>
                      </m:e>
                    </m:acc>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𝐶𝐸𝐵</m:t>
                        </m:r>
                      </m:e>
                    </m:acc>
                  </m:oMath>
                </a14:m>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180</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100">
                  <a:latin typeface="Times New Roman" panose="02020603050405020304" pitchFamily="18"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59057E8D-DDD3-4D79-AD05-56A6E7DF2DAD}"/>
                  </a:ext>
                </a:extLst>
              </p:cNvPr>
              <p:cNvSpPr>
                <a:spLocks noRot="1" noChangeAspect="1" noMove="1" noResize="1" noEditPoints="1" noAdjustHandles="1" noChangeArrowheads="1" noChangeShapeType="1" noTextEdit="1"/>
              </p:cNvSpPr>
              <p:nvPr/>
            </p:nvSpPr>
            <p:spPr>
              <a:xfrm>
                <a:off x="850709" y="4193006"/>
                <a:ext cx="6641911" cy="537583"/>
              </a:xfrm>
              <a:prstGeom prst="rect">
                <a:avLst/>
              </a:prstGeom>
              <a:blipFill>
                <a:blip r:embed="rId7"/>
                <a:stretch>
                  <a:fillRect l="-1928" t="-9091"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899367E9-CAE3-4A26-8730-5D555D8B359B}"/>
                  </a:ext>
                </a:extLst>
              </p:cNvPr>
              <p:cNvSpPr/>
              <p:nvPr/>
            </p:nvSpPr>
            <p:spPr>
              <a:xfrm>
                <a:off x="654244" y="3504526"/>
                <a:ext cx="3846457" cy="403187"/>
              </a:xfrm>
              <a:prstGeom prst="rect">
                <a:avLst/>
              </a:prstGeom>
            </p:spPr>
            <p:txBody>
              <a:bodyPr wrap="square" lIns="68580" tIns="34290" rIns="68580" bIns="34290">
                <a:spAutoFit/>
              </a:bodyPr>
              <a:lstStyle/>
              <a:p>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+ 78</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+ 51</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180</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100">
                  <a:latin typeface="Times New Roman" panose="02020603050405020304" pitchFamily="18" charset="0"/>
                  <a:cs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899367E9-CAE3-4A26-8730-5D555D8B359B}"/>
                  </a:ext>
                </a:extLst>
              </p:cNvPr>
              <p:cNvSpPr>
                <a:spLocks noRot="1" noChangeAspect="1" noMove="1" noResize="1" noEditPoints="1" noAdjustHandles="1" noChangeArrowheads="1" noChangeShapeType="1" noTextEdit="1"/>
              </p:cNvSpPr>
              <p:nvPr/>
            </p:nvSpPr>
            <p:spPr>
              <a:xfrm>
                <a:off x="872324" y="4672700"/>
                <a:ext cx="5128609" cy="537583"/>
              </a:xfrm>
              <a:prstGeom prst="rect">
                <a:avLst/>
              </a:prstGeom>
              <a:blipFill>
                <a:blip r:embed="rId8"/>
                <a:stretch>
                  <a:fillRect l="-2378"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xmlns="" id="{C13B6D6A-5400-468D-8B95-B39E473B2BD7}"/>
                  </a:ext>
                </a:extLst>
              </p:cNvPr>
              <p:cNvSpPr/>
              <p:nvPr/>
            </p:nvSpPr>
            <p:spPr>
              <a:xfrm>
                <a:off x="658505" y="3861265"/>
                <a:ext cx="5917866" cy="403187"/>
              </a:xfrm>
              <a:prstGeom prst="rect">
                <a:avLst/>
              </a:prstGeom>
            </p:spPr>
            <p:txBody>
              <a:bodyPr wrap="square" lIns="68580" tIns="34290" rIns="68580" bIns="34290">
                <a:spAutoFit/>
              </a:bodyPr>
              <a:lstStyle/>
              <a:p>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vi-VN" sz="2100">
                  <a:latin typeface="Times New Roman" panose="02020603050405020304" pitchFamily="18" charset="0"/>
                  <a:cs typeface="Times New Roman" panose="02020603050405020304" pitchFamily="18" charset="0"/>
                </a:endParaRPr>
              </a:p>
            </p:txBody>
          </p:sp>
        </mc:Choice>
        <mc:Fallback xmlns="">
          <p:sp>
            <p:nvSpPr>
              <p:cNvPr id="49" name="Rectangle 48">
                <a:extLst>
                  <a:ext uri="{FF2B5EF4-FFF2-40B4-BE49-F238E27FC236}">
                    <a16:creationId xmlns:a16="http://schemas.microsoft.com/office/drawing/2014/main" id="{C13B6D6A-5400-468D-8B95-B39E473B2BD7}"/>
                  </a:ext>
                </a:extLst>
              </p:cNvPr>
              <p:cNvSpPr>
                <a:spLocks noRot="1" noChangeAspect="1" noMove="1" noResize="1" noEditPoints="1" noAdjustHandles="1" noChangeArrowheads="1" noChangeShapeType="1" noTextEdit="1"/>
              </p:cNvSpPr>
              <p:nvPr/>
            </p:nvSpPr>
            <p:spPr>
              <a:xfrm>
                <a:off x="878006" y="5148351"/>
                <a:ext cx="7890488" cy="537583"/>
              </a:xfrm>
              <a:prstGeom prst="rect">
                <a:avLst/>
              </a:prstGeom>
              <a:blipFill>
                <a:blip r:embed="rId9"/>
                <a:stretch>
                  <a:fillRect l="-1546"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889ED10D-5E63-4C80-A701-56812D8C3E18}"/>
                  </a:ext>
                </a:extLst>
              </p:cNvPr>
              <p:cNvSpPr/>
              <p:nvPr/>
            </p:nvSpPr>
            <p:spPr>
              <a:xfrm>
                <a:off x="683229" y="4200563"/>
                <a:ext cx="6481846" cy="403187"/>
              </a:xfrm>
              <a:prstGeom prst="rect">
                <a:avLst/>
              </a:prstGeom>
            </p:spPr>
            <p:txBody>
              <a:bodyPr wrap="square" lIns="68580" tIns="34290" rIns="68580" bIns="34290">
                <a:spAutoFit/>
              </a:bodyPr>
              <a:lstStyle/>
              <a:p>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(1), (2) </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vi-VN" sz="2100" i="1">
                            <a:solidFill>
                              <a:srgbClr val="000000"/>
                            </a:solidFill>
                            <a:latin typeface="Cambria Math"/>
                          </a:rPr>
                        </m:ctrlPr>
                      </m:accPr>
                      <m:e>
                        <m:r>
                          <a:rPr lang="en-US" sz="21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𝐸𝐴𝐵</m:t>
                        </m:r>
                      </m:e>
                    </m:acc>
                  </m:oMath>
                </a14:m>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1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1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le trong).</a:t>
                </a:r>
                <a:r>
                  <a:rPr lang="en-US" sz="2100">
                    <a:latin typeface="Times New Roman" panose="02020603050405020304" pitchFamily="18" charset="0"/>
                    <a:ea typeface="Calibri" panose="020F0502020204030204" pitchFamily="34" charset="0"/>
                    <a:cs typeface="Times New Roman" panose="02020603050405020304" pitchFamily="18" charset="0"/>
                  </a:rPr>
                  <a:t> </a:t>
                </a:r>
                <a:endParaRPr lang="vi-VN" sz="2100">
                  <a:latin typeface="Times New Roman" panose="02020603050405020304" pitchFamily="18"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889ED10D-5E63-4C80-A701-56812D8C3E18}"/>
                  </a:ext>
                </a:extLst>
              </p:cNvPr>
              <p:cNvSpPr>
                <a:spLocks noRot="1" noChangeAspect="1" noMove="1" noResize="1" noEditPoints="1" noAdjustHandles="1" noChangeArrowheads="1" noChangeShapeType="1" noTextEdit="1"/>
              </p:cNvSpPr>
              <p:nvPr/>
            </p:nvSpPr>
            <p:spPr>
              <a:xfrm>
                <a:off x="910971" y="5600749"/>
                <a:ext cx="8642461" cy="537583"/>
              </a:xfrm>
              <a:prstGeom prst="rect">
                <a:avLst/>
              </a:prstGeom>
              <a:blipFill>
                <a:blip r:embed="rId10"/>
                <a:stretch>
                  <a:fillRect l="-1410" t="-10227" b="-31818"/>
                </a:stretch>
              </a:blipFill>
            </p:spPr>
            <p:txBody>
              <a:bodyPr/>
              <a:lstStyle/>
              <a:p>
                <a:r>
                  <a:rPr lang="vi-VN">
                    <a:noFill/>
                  </a:rPr>
                  <a:t> </a:t>
                </a:r>
              </a:p>
            </p:txBody>
          </p:sp>
        </mc:Fallback>
      </mc:AlternateContent>
    </p:spTree>
    <p:extLst>
      <p:ext uri="{BB962C8B-B14F-4D97-AF65-F5344CB8AC3E}">
        <p14:creationId xmlns:p14="http://schemas.microsoft.com/office/powerpoint/2010/main" val="27918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7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9" grpId="0"/>
      <p:bldP spid="41" grpId="0"/>
      <p:bldP spid="43" grpId="0"/>
      <p:bldP spid="45" grpId="0"/>
      <p:bldP spid="47" grpId="0"/>
      <p:bldP spid="49"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7DF42EF-911D-456C-BE99-CCC27C40C7F7}"/>
              </a:ext>
            </a:extLst>
          </p:cNvPr>
          <p:cNvSpPr txBox="1"/>
          <p:nvPr/>
        </p:nvSpPr>
        <p:spPr>
          <a:xfrm>
            <a:off x="1330657" y="317312"/>
            <a:ext cx="7461914" cy="1685077"/>
          </a:xfrm>
          <a:prstGeom prst="rect">
            <a:avLst/>
          </a:prstGeom>
          <a:noFill/>
        </p:spPr>
        <p:txBody>
          <a:bodyPr wrap="square" lIns="68580" tIns="34290" rIns="68580" bIns="34290" rtlCol="0">
            <a:spAutoFit/>
          </a:bodyPr>
          <a:lstStyle/>
          <a:p>
            <a:pPr algn="just"/>
            <a:r>
              <a:rPr lang="en-US"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r>
              <a:rPr lang="en-US" sz="2100">
                <a:solidFill>
                  <a:schemeClr val="accent6">
                    <a:lumMod val="75000"/>
                  </a:schemeClr>
                </a:solidFill>
                <a:latin typeface="Times New Roman" panose="02020603050405020304" pitchFamily="18" charset="0"/>
                <a:cs typeface="Times New Roman" panose="02020603050405020304" pitchFamily="18" charset="0"/>
              </a:rPr>
              <a:t>:  </a:t>
            </a:r>
            <a:r>
              <a:rPr lang="en-US" sz="2100">
                <a:latin typeface="Times New Roman" panose="02020603050405020304" pitchFamily="18" charset="0"/>
                <a:cs typeface="Times New Roman" panose="02020603050405020304" pitchFamily="18" charset="0"/>
              </a:rPr>
              <a:t>Một khu v</a:t>
            </a:r>
            <a:r>
              <a:rPr lang="vi-VN" sz="2100">
                <a:latin typeface="Times New Roman" panose="02020603050405020304" pitchFamily="18" charset="0"/>
                <a:cs typeface="Times New Roman" panose="02020603050405020304" pitchFamily="18" charset="0"/>
              </a:rPr>
              <a:t>ườn có dạng tứ giác ABCD với các góc A, B, C, D là góc vuông. AB = 400m, AD = 300m. Người ta đã làm một cái hố nước có dạng hình tròn. Khi đó vị trí C không còn nằm trong khu vườn nữa (Hình 52). Tính khoảng cách từ vị trí C đến mỗi vị trí A, B, C, D </a:t>
            </a:r>
          </a:p>
        </p:txBody>
      </p:sp>
      <p:grpSp>
        <p:nvGrpSpPr>
          <p:cNvPr id="17" name="Group 16">
            <a:extLst>
              <a:ext uri="{FF2B5EF4-FFF2-40B4-BE49-F238E27FC236}">
                <a16:creationId xmlns:a16="http://schemas.microsoft.com/office/drawing/2014/main" xmlns="" id="{37F090E6-E917-4E91-81E3-CF40F9A44A74}"/>
              </a:ext>
            </a:extLst>
          </p:cNvPr>
          <p:cNvGrpSpPr/>
          <p:nvPr/>
        </p:nvGrpSpPr>
        <p:grpSpPr>
          <a:xfrm>
            <a:off x="5957248" y="1740090"/>
            <a:ext cx="2999094" cy="2395182"/>
            <a:chOff x="7806520" y="2361063"/>
            <a:chExt cx="3998792" cy="3193576"/>
          </a:xfrm>
        </p:grpSpPr>
        <p:pic>
          <p:nvPicPr>
            <p:cNvPr id="13" name="Picture 12">
              <a:extLst>
                <a:ext uri="{FF2B5EF4-FFF2-40B4-BE49-F238E27FC236}">
                  <a16:creationId xmlns:a16="http://schemas.microsoft.com/office/drawing/2014/main" xmlns="" id="{B1A9CEE8-37DB-431E-9206-54696E3963AD}"/>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83941" y="2361063"/>
              <a:ext cx="3821371" cy="3193576"/>
            </a:xfrm>
            <a:prstGeom prst="rect">
              <a:avLst/>
            </a:prstGeom>
            <a:noFill/>
            <a:ln>
              <a:noFill/>
            </a:ln>
          </p:spPr>
        </p:pic>
        <p:sp>
          <p:nvSpPr>
            <p:cNvPr id="14" name="TextBox 13">
              <a:extLst>
                <a:ext uri="{FF2B5EF4-FFF2-40B4-BE49-F238E27FC236}">
                  <a16:creationId xmlns:a16="http://schemas.microsoft.com/office/drawing/2014/main" xmlns="" id="{FFCA0749-D58D-4E31-8873-747263BE22B2}"/>
                </a:ext>
              </a:extLst>
            </p:cNvPr>
            <p:cNvSpPr txBox="1"/>
            <p:nvPr/>
          </p:nvSpPr>
          <p:spPr>
            <a:xfrm>
              <a:off x="7833815" y="2483892"/>
              <a:ext cx="586855" cy="553997"/>
            </a:xfrm>
            <a:prstGeom prst="rect">
              <a:avLst/>
            </a:prstGeom>
            <a:noFill/>
          </p:spPr>
          <p:txBody>
            <a:bodyPr wrap="square" rtlCol="0">
              <a:spAutoFit/>
            </a:bodyPr>
            <a:lstStyle/>
            <a:p>
              <a:r>
                <a:rPr lang="vi-VN" sz="2100"/>
                <a:t>A</a:t>
              </a:r>
            </a:p>
          </p:txBody>
        </p:sp>
        <p:sp>
          <p:nvSpPr>
            <p:cNvPr id="15" name="TextBox 14">
              <a:extLst>
                <a:ext uri="{FF2B5EF4-FFF2-40B4-BE49-F238E27FC236}">
                  <a16:creationId xmlns:a16="http://schemas.microsoft.com/office/drawing/2014/main" xmlns="" id="{D3649B4E-D0FE-48A1-8529-DC3A43CF04EA}"/>
                </a:ext>
              </a:extLst>
            </p:cNvPr>
            <p:cNvSpPr txBox="1"/>
            <p:nvPr/>
          </p:nvSpPr>
          <p:spPr>
            <a:xfrm>
              <a:off x="10849971" y="2429300"/>
              <a:ext cx="586855" cy="553997"/>
            </a:xfrm>
            <a:prstGeom prst="rect">
              <a:avLst/>
            </a:prstGeom>
            <a:noFill/>
          </p:spPr>
          <p:txBody>
            <a:bodyPr wrap="square" rtlCol="0">
              <a:spAutoFit/>
            </a:bodyPr>
            <a:lstStyle/>
            <a:p>
              <a:r>
                <a:rPr lang="vi-VN" sz="2100"/>
                <a:t>B</a:t>
              </a:r>
            </a:p>
          </p:txBody>
        </p:sp>
        <p:sp>
          <p:nvSpPr>
            <p:cNvPr id="16" name="TextBox 15">
              <a:extLst>
                <a:ext uri="{FF2B5EF4-FFF2-40B4-BE49-F238E27FC236}">
                  <a16:creationId xmlns:a16="http://schemas.microsoft.com/office/drawing/2014/main" xmlns="" id="{41006017-B57E-4E89-A59B-6E7EA6BD1C4B}"/>
                </a:ext>
              </a:extLst>
            </p:cNvPr>
            <p:cNvSpPr txBox="1"/>
            <p:nvPr/>
          </p:nvSpPr>
          <p:spPr>
            <a:xfrm>
              <a:off x="7806520" y="4380930"/>
              <a:ext cx="586855" cy="553997"/>
            </a:xfrm>
            <a:prstGeom prst="rect">
              <a:avLst/>
            </a:prstGeom>
            <a:noFill/>
          </p:spPr>
          <p:txBody>
            <a:bodyPr wrap="square" rtlCol="0">
              <a:spAutoFit/>
            </a:bodyPr>
            <a:lstStyle/>
            <a:p>
              <a:r>
                <a:rPr lang="vi-VN" sz="2100"/>
                <a:t>D</a:t>
              </a:r>
            </a:p>
          </p:txBody>
        </p:sp>
      </p:grpSp>
      <p:sp>
        <p:nvSpPr>
          <p:cNvPr id="18" name="TextBox 17">
            <a:extLst>
              <a:ext uri="{FF2B5EF4-FFF2-40B4-BE49-F238E27FC236}">
                <a16:creationId xmlns:a16="http://schemas.microsoft.com/office/drawing/2014/main" xmlns="" id="{296D9B6E-CFB7-4FE3-8DDA-ACB882F3B6A7}"/>
              </a:ext>
            </a:extLst>
          </p:cNvPr>
          <p:cNvSpPr txBox="1"/>
          <p:nvPr/>
        </p:nvSpPr>
        <p:spPr>
          <a:xfrm>
            <a:off x="3559317" y="1692297"/>
            <a:ext cx="1000594" cy="438581"/>
          </a:xfrm>
          <a:prstGeom prst="rect">
            <a:avLst/>
          </a:prstGeom>
          <a:noFill/>
        </p:spPr>
        <p:txBody>
          <a:bodyPr wrap="square" lIns="68580" tIns="34290" rIns="68580" bIns="34290" rtlCol="0">
            <a:spAutoFit/>
          </a:bodyPr>
          <a:lstStyle/>
          <a:p>
            <a:r>
              <a:rPr lang="en-US" sz="2400" b="1" i="1" u="sng">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CA110548-250D-48CD-9D57-CFD5C42C3BB6}"/>
              </a:ext>
            </a:extLst>
          </p:cNvPr>
          <p:cNvSpPr/>
          <p:nvPr/>
        </p:nvSpPr>
        <p:spPr>
          <a:xfrm>
            <a:off x="436941" y="2208062"/>
            <a:ext cx="3992920" cy="392415"/>
          </a:xfrm>
          <a:prstGeom prst="rect">
            <a:avLst/>
          </a:prstGeom>
        </p:spPr>
        <p:txBody>
          <a:bodyPr wrap="none" lIns="68580" tIns="34290" rIns="68580" bIns="34290">
            <a:spAutoFit/>
          </a:bodyPr>
          <a:lstStyle/>
          <a:p>
            <a:r>
              <a:rPr lang="en-US" sz="2100">
                <a:solidFill>
                  <a:srgbClr val="0000CC"/>
                </a:solidFill>
                <a:latin typeface="Times New Roman" panose="02020603050405020304" pitchFamily="18" charset="0"/>
                <a:ea typeface="Calibri" panose="020F0502020204030204" pitchFamily="34" charset="0"/>
              </a:rPr>
              <a:t>Tứ giác </a:t>
            </a:r>
            <a:r>
              <a:rPr lang="en-US" sz="2100" i="1">
                <a:solidFill>
                  <a:srgbClr val="0000CC"/>
                </a:solidFill>
                <a:latin typeface="Times New Roman" panose="02020603050405020304" pitchFamily="18" charset="0"/>
                <a:ea typeface="Calibri" panose="020F0502020204030204" pitchFamily="34" charset="0"/>
              </a:rPr>
              <a:t>ABCD </a:t>
            </a:r>
            <a:r>
              <a:rPr lang="en-US" sz="2100">
                <a:solidFill>
                  <a:srgbClr val="0000CC"/>
                </a:solidFill>
                <a:latin typeface="Times New Roman" panose="02020603050405020304" pitchFamily="18" charset="0"/>
                <a:ea typeface="Calibri" panose="020F0502020204030204" pitchFamily="34" charset="0"/>
              </a:rPr>
              <a:t>là hình chữ nhật nên</a:t>
            </a:r>
            <a:endParaRPr lang="vi-VN" sz="2100">
              <a:solidFill>
                <a:srgbClr val="0000CC"/>
              </a:solidFill>
            </a:endParaRPr>
          </a:p>
        </p:txBody>
      </p:sp>
      <p:sp>
        <p:nvSpPr>
          <p:cNvPr id="22" name="Rectangle 21">
            <a:extLst>
              <a:ext uri="{FF2B5EF4-FFF2-40B4-BE49-F238E27FC236}">
                <a16:creationId xmlns:a16="http://schemas.microsoft.com/office/drawing/2014/main" xmlns="" id="{E4D78942-6B55-4C4F-BB04-29E38155DE4F}"/>
              </a:ext>
            </a:extLst>
          </p:cNvPr>
          <p:cNvSpPr/>
          <p:nvPr/>
        </p:nvSpPr>
        <p:spPr>
          <a:xfrm>
            <a:off x="443553" y="2513622"/>
            <a:ext cx="4572000" cy="392415"/>
          </a:xfrm>
          <a:prstGeom prst="rect">
            <a:avLst/>
          </a:prstGeom>
        </p:spPr>
        <p:txBody>
          <a:bodyPr lIns="68580" tIns="34290" rIns="68580" bIns="34290">
            <a:spAutoFit/>
          </a:bodyPr>
          <a:lstStyle/>
          <a:p>
            <a:r>
              <a:rPr lang="en-US" sz="2100" i="1">
                <a:solidFill>
                  <a:srgbClr val="0000CC"/>
                </a:solidFill>
                <a:latin typeface="Times New Roman" panose="02020603050405020304" pitchFamily="18" charset="0"/>
                <a:ea typeface="Calibri" panose="020F0502020204030204" pitchFamily="34" charset="0"/>
              </a:rPr>
              <a:t>CB </a:t>
            </a:r>
            <a:r>
              <a:rPr lang="en-US" sz="2100">
                <a:solidFill>
                  <a:srgbClr val="0000CC"/>
                </a:solidFill>
                <a:latin typeface="Times New Roman" panose="02020603050405020304" pitchFamily="18" charset="0"/>
                <a:ea typeface="Calibri" panose="020F0502020204030204" pitchFamily="34" charset="0"/>
              </a:rPr>
              <a:t>= </a:t>
            </a:r>
            <a:r>
              <a:rPr lang="en-US" sz="2100" i="1">
                <a:solidFill>
                  <a:srgbClr val="0000CC"/>
                </a:solidFill>
                <a:latin typeface="Times New Roman" panose="02020603050405020304" pitchFamily="18" charset="0"/>
                <a:ea typeface="Calibri" panose="020F0502020204030204" pitchFamily="34" charset="0"/>
              </a:rPr>
              <a:t>AD </a:t>
            </a:r>
            <a:r>
              <a:rPr lang="en-US" sz="2100">
                <a:solidFill>
                  <a:srgbClr val="0000CC"/>
                </a:solidFill>
                <a:latin typeface="Times New Roman" panose="02020603050405020304" pitchFamily="18" charset="0"/>
                <a:ea typeface="Calibri" panose="020F0502020204030204" pitchFamily="34" charset="0"/>
              </a:rPr>
              <a:t>= 300 m , </a:t>
            </a:r>
            <a:r>
              <a:rPr lang="en-US" sz="2100" i="1">
                <a:solidFill>
                  <a:srgbClr val="0000CC"/>
                </a:solidFill>
                <a:latin typeface="Times New Roman" panose="02020603050405020304" pitchFamily="18" charset="0"/>
                <a:ea typeface="Calibri" panose="020F0502020204030204" pitchFamily="34" charset="0"/>
              </a:rPr>
              <a:t>CD </a:t>
            </a:r>
            <a:r>
              <a:rPr lang="en-US" sz="2100">
                <a:solidFill>
                  <a:srgbClr val="0000CC"/>
                </a:solidFill>
                <a:latin typeface="Times New Roman" panose="02020603050405020304" pitchFamily="18" charset="0"/>
                <a:ea typeface="Calibri" panose="020F0502020204030204" pitchFamily="34" charset="0"/>
              </a:rPr>
              <a:t>= </a:t>
            </a:r>
            <a:r>
              <a:rPr lang="en-US" sz="2100" i="1">
                <a:solidFill>
                  <a:srgbClr val="0000CC"/>
                </a:solidFill>
                <a:latin typeface="Times New Roman" panose="02020603050405020304" pitchFamily="18" charset="0"/>
                <a:ea typeface="Calibri" panose="020F0502020204030204" pitchFamily="34" charset="0"/>
              </a:rPr>
              <a:t>AB </a:t>
            </a:r>
            <a:r>
              <a:rPr lang="en-US" sz="2100">
                <a:solidFill>
                  <a:srgbClr val="0000CC"/>
                </a:solidFill>
                <a:latin typeface="Times New Roman" panose="02020603050405020304" pitchFamily="18" charset="0"/>
                <a:ea typeface="Calibri" panose="020F0502020204030204" pitchFamily="34" charset="0"/>
              </a:rPr>
              <a:t>= 400 m.</a:t>
            </a:r>
            <a:endParaRPr lang="vi-VN" sz="2100">
              <a:solidFill>
                <a:srgbClr val="0000CC"/>
              </a:solidFill>
            </a:endParaRPr>
          </a:p>
        </p:txBody>
      </p:sp>
      <p:sp>
        <p:nvSpPr>
          <p:cNvPr id="25" name="Rectangle 24">
            <a:extLst>
              <a:ext uri="{FF2B5EF4-FFF2-40B4-BE49-F238E27FC236}">
                <a16:creationId xmlns:a16="http://schemas.microsoft.com/office/drawing/2014/main" xmlns="" id="{797DF48E-66C6-4E93-993B-AB5B8825B11F}"/>
              </a:ext>
            </a:extLst>
          </p:cNvPr>
          <p:cNvSpPr/>
          <p:nvPr/>
        </p:nvSpPr>
        <p:spPr>
          <a:xfrm>
            <a:off x="470554" y="2791504"/>
            <a:ext cx="2650005" cy="392415"/>
          </a:xfrm>
          <a:prstGeom prst="rect">
            <a:avLst/>
          </a:prstGeom>
        </p:spPr>
        <p:txBody>
          <a:bodyPr wrap="none" lIns="68580" tIns="34290" rIns="68580" bIns="34290">
            <a:spAutoFit/>
          </a:bodyPr>
          <a:lstStyle/>
          <a:p>
            <a:r>
              <a:rPr lang="en-US" sz="2100">
                <a:solidFill>
                  <a:srgbClr val="0000CC"/>
                </a:solidFill>
                <a:latin typeface="Times New Roman" panose="02020603050405020304" pitchFamily="18" charset="0"/>
                <a:ea typeface="Calibri" panose="020F0502020204030204" pitchFamily="34" charset="0"/>
              </a:rPr>
              <a:t>Xét </a:t>
            </a:r>
            <a:r>
              <a:rPr lang="en-US" sz="21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CC"/>
                </a:solidFill>
                <a:latin typeface="Times New Roman" panose="02020603050405020304" pitchFamily="18" charset="0"/>
                <a:ea typeface="Calibri" panose="020F0502020204030204" pitchFamily="34" charset="0"/>
              </a:rPr>
              <a:t>BCD </a:t>
            </a:r>
            <a:r>
              <a:rPr lang="en-US" sz="2100">
                <a:solidFill>
                  <a:srgbClr val="0000CC"/>
                </a:solidFill>
                <a:latin typeface="Times New Roman" panose="02020603050405020304" pitchFamily="18" charset="0"/>
                <a:ea typeface="Calibri" panose="020F0502020204030204" pitchFamily="34" charset="0"/>
              </a:rPr>
              <a:t>vuông tại </a:t>
            </a:r>
            <a:r>
              <a:rPr lang="en-US" sz="2100" i="1">
                <a:solidFill>
                  <a:srgbClr val="0000CC"/>
                </a:solidFill>
                <a:latin typeface="Times New Roman" panose="02020603050405020304" pitchFamily="18" charset="0"/>
                <a:ea typeface="Calibri" panose="020F0502020204030204" pitchFamily="34" charset="0"/>
              </a:rPr>
              <a:t>C</a:t>
            </a:r>
            <a:endParaRPr lang="vi-VN" sz="2100">
              <a:solidFill>
                <a:srgbClr val="0000CC"/>
              </a:solidFill>
            </a:endParaRPr>
          </a:p>
        </p:txBody>
      </p:sp>
      <p:sp>
        <p:nvSpPr>
          <p:cNvPr id="27" name="Rectangle 26">
            <a:extLst>
              <a:ext uri="{FF2B5EF4-FFF2-40B4-BE49-F238E27FC236}">
                <a16:creationId xmlns:a16="http://schemas.microsoft.com/office/drawing/2014/main" xmlns="" id="{41B8BD30-88A6-4E8A-AADC-7C159AADC825}"/>
              </a:ext>
            </a:extLst>
          </p:cNvPr>
          <p:cNvSpPr/>
          <p:nvPr/>
        </p:nvSpPr>
        <p:spPr>
          <a:xfrm>
            <a:off x="447144" y="3108815"/>
            <a:ext cx="3936415" cy="392415"/>
          </a:xfrm>
          <a:prstGeom prst="rect">
            <a:avLst/>
          </a:prstGeom>
        </p:spPr>
        <p:txBody>
          <a:bodyPr wrap="none" lIns="68580" tIns="34290" rIns="68580" bIns="34290">
            <a:spAutoFit/>
          </a:bodyPr>
          <a:lstStyle/>
          <a:p>
            <a:r>
              <a:rPr lang="en-US" sz="2100" i="1">
                <a:solidFill>
                  <a:srgbClr val="0000CC"/>
                </a:solidFill>
                <a:latin typeface="Times New Roman" panose="02020603050405020304" pitchFamily="18" charset="0"/>
                <a:ea typeface="Calibri" panose="020F0502020204030204" pitchFamily="34" charset="0"/>
              </a:rPr>
              <a:t>BD</a:t>
            </a:r>
            <a:r>
              <a:rPr lang="en-US" sz="2100" baseline="30000">
                <a:solidFill>
                  <a:srgbClr val="0000CC"/>
                </a:solidFill>
                <a:latin typeface="Times New Roman" panose="02020603050405020304" pitchFamily="18" charset="0"/>
                <a:ea typeface="Calibri" panose="020F0502020204030204" pitchFamily="34" charset="0"/>
              </a:rPr>
              <a:t>2</a:t>
            </a:r>
            <a:r>
              <a:rPr lang="en-US" sz="2100">
                <a:solidFill>
                  <a:srgbClr val="0000CC"/>
                </a:solidFill>
                <a:latin typeface="Times New Roman" panose="02020603050405020304" pitchFamily="18" charset="0"/>
                <a:ea typeface="Calibri" panose="020F0502020204030204" pitchFamily="34" charset="0"/>
              </a:rPr>
              <a:t> = </a:t>
            </a:r>
            <a:r>
              <a:rPr lang="en-US" sz="2100" i="1">
                <a:solidFill>
                  <a:srgbClr val="0000CC"/>
                </a:solidFill>
                <a:latin typeface="Times New Roman" panose="02020603050405020304" pitchFamily="18" charset="0"/>
                <a:ea typeface="Calibri" panose="020F0502020204030204" pitchFamily="34" charset="0"/>
              </a:rPr>
              <a:t>CD</a:t>
            </a:r>
            <a:r>
              <a:rPr lang="en-US" sz="2100" baseline="30000">
                <a:solidFill>
                  <a:srgbClr val="0000CC"/>
                </a:solidFill>
                <a:latin typeface="Times New Roman" panose="02020603050405020304" pitchFamily="18" charset="0"/>
                <a:ea typeface="Calibri" panose="020F0502020204030204" pitchFamily="34" charset="0"/>
              </a:rPr>
              <a:t>2</a:t>
            </a:r>
            <a:r>
              <a:rPr lang="en-US" sz="2100">
                <a:solidFill>
                  <a:srgbClr val="0000CC"/>
                </a:solidFill>
                <a:latin typeface="Times New Roman" panose="02020603050405020304" pitchFamily="18" charset="0"/>
                <a:ea typeface="Calibri" panose="020F0502020204030204" pitchFamily="34" charset="0"/>
              </a:rPr>
              <a:t> + </a:t>
            </a:r>
            <a:r>
              <a:rPr lang="en-US" sz="2100" i="1">
                <a:solidFill>
                  <a:srgbClr val="0000CC"/>
                </a:solidFill>
                <a:latin typeface="Times New Roman" panose="02020603050405020304" pitchFamily="18" charset="0"/>
                <a:ea typeface="Calibri" panose="020F0502020204030204" pitchFamily="34" charset="0"/>
              </a:rPr>
              <a:t>CB</a:t>
            </a:r>
            <a:r>
              <a:rPr lang="en-US" sz="2100" baseline="30000">
                <a:solidFill>
                  <a:srgbClr val="0000CC"/>
                </a:solidFill>
                <a:latin typeface="Times New Roman" panose="02020603050405020304" pitchFamily="18" charset="0"/>
                <a:ea typeface="Calibri" panose="020F0502020204030204" pitchFamily="34" charset="0"/>
              </a:rPr>
              <a:t>2</a:t>
            </a:r>
            <a:r>
              <a:rPr lang="en-US" sz="2100">
                <a:solidFill>
                  <a:srgbClr val="0000CC"/>
                </a:solidFill>
                <a:latin typeface="Times New Roman" panose="02020603050405020304" pitchFamily="18" charset="0"/>
                <a:ea typeface="Calibri" panose="020F0502020204030204" pitchFamily="34" charset="0"/>
              </a:rPr>
              <a:t> (Định lý Pytago)</a:t>
            </a:r>
            <a:endParaRPr lang="vi-VN" sz="2100">
              <a:solidFill>
                <a:srgbClr val="0000CC"/>
              </a:solidFill>
            </a:endParaRPr>
          </a:p>
        </p:txBody>
      </p:sp>
      <p:sp>
        <p:nvSpPr>
          <p:cNvPr id="30" name="Rectangle 29">
            <a:extLst>
              <a:ext uri="{FF2B5EF4-FFF2-40B4-BE49-F238E27FC236}">
                <a16:creationId xmlns:a16="http://schemas.microsoft.com/office/drawing/2014/main" xmlns="" id="{702FB5F6-8A78-4BC6-B7DA-A14714253D96}"/>
              </a:ext>
            </a:extLst>
          </p:cNvPr>
          <p:cNvSpPr/>
          <p:nvPr/>
        </p:nvSpPr>
        <p:spPr>
          <a:xfrm>
            <a:off x="443953" y="3405653"/>
            <a:ext cx="2449229" cy="392415"/>
          </a:xfrm>
          <a:prstGeom prst="rect">
            <a:avLst/>
          </a:prstGeom>
        </p:spPr>
        <p:txBody>
          <a:bodyPr wrap="none" lIns="68580" tIns="34290" rIns="68580" bIns="34290">
            <a:spAutoFit/>
          </a:bodyPr>
          <a:lstStyle/>
          <a:p>
            <a:r>
              <a:rPr lang="en-US" sz="21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CC"/>
                </a:solidFill>
                <a:latin typeface="Times New Roman" panose="02020603050405020304" pitchFamily="18" charset="0"/>
                <a:ea typeface="Calibri" panose="020F0502020204030204" pitchFamily="34" charset="0"/>
              </a:rPr>
              <a:t> BD</a:t>
            </a:r>
            <a:r>
              <a:rPr lang="en-US" sz="2100" baseline="30000">
                <a:solidFill>
                  <a:srgbClr val="0000CC"/>
                </a:solidFill>
                <a:latin typeface="Times New Roman" panose="02020603050405020304" pitchFamily="18" charset="0"/>
                <a:ea typeface="Calibri" panose="020F0502020204030204" pitchFamily="34" charset="0"/>
              </a:rPr>
              <a:t>2</a:t>
            </a:r>
            <a:r>
              <a:rPr lang="en-US" sz="2100">
                <a:solidFill>
                  <a:srgbClr val="0000CC"/>
                </a:solidFill>
                <a:latin typeface="Times New Roman" panose="02020603050405020304" pitchFamily="18" charset="0"/>
                <a:ea typeface="Calibri" panose="020F0502020204030204" pitchFamily="34" charset="0"/>
              </a:rPr>
              <a:t> = 300</a:t>
            </a:r>
            <a:r>
              <a:rPr lang="en-US" sz="2100" baseline="30000">
                <a:solidFill>
                  <a:srgbClr val="0000CC"/>
                </a:solidFill>
                <a:latin typeface="Times New Roman" panose="02020603050405020304" pitchFamily="18" charset="0"/>
                <a:ea typeface="Calibri" panose="020F0502020204030204" pitchFamily="34" charset="0"/>
              </a:rPr>
              <a:t>2</a:t>
            </a:r>
            <a:r>
              <a:rPr lang="en-US" sz="2100">
                <a:solidFill>
                  <a:srgbClr val="0000CC"/>
                </a:solidFill>
                <a:latin typeface="Times New Roman" panose="02020603050405020304" pitchFamily="18" charset="0"/>
                <a:ea typeface="Calibri" panose="020F0502020204030204" pitchFamily="34" charset="0"/>
              </a:rPr>
              <a:t> + 400</a:t>
            </a:r>
            <a:r>
              <a:rPr lang="en-US" sz="2100" baseline="30000">
                <a:solidFill>
                  <a:srgbClr val="0000CC"/>
                </a:solidFill>
                <a:latin typeface="Times New Roman" panose="02020603050405020304" pitchFamily="18" charset="0"/>
                <a:ea typeface="Calibri" panose="020F0502020204030204" pitchFamily="34" charset="0"/>
              </a:rPr>
              <a:t>2</a:t>
            </a:r>
            <a:endParaRPr lang="vi-VN" sz="2100">
              <a:solidFill>
                <a:srgbClr val="0000CC"/>
              </a:solidFill>
            </a:endParaRPr>
          </a:p>
        </p:txBody>
      </p:sp>
      <p:sp>
        <p:nvSpPr>
          <p:cNvPr id="32" name="Rectangle 31">
            <a:extLst>
              <a:ext uri="{FF2B5EF4-FFF2-40B4-BE49-F238E27FC236}">
                <a16:creationId xmlns:a16="http://schemas.microsoft.com/office/drawing/2014/main" xmlns="" id="{EC5F1889-D040-451E-B747-80192BA76639}"/>
              </a:ext>
            </a:extLst>
          </p:cNvPr>
          <p:cNvSpPr/>
          <p:nvPr/>
        </p:nvSpPr>
        <p:spPr>
          <a:xfrm>
            <a:off x="438930" y="3692256"/>
            <a:ext cx="2050081" cy="392415"/>
          </a:xfrm>
          <a:prstGeom prst="rect">
            <a:avLst/>
          </a:prstGeom>
        </p:spPr>
        <p:txBody>
          <a:bodyPr wrap="none" lIns="68580" tIns="34290" rIns="68580" bIns="34290">
            <a:spAutoFit/>
          </a:bodyPr>
          <a:lstStyle/>
          <a:p>
            <a:r>
              <a:rPr lang="en-US" sz="21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CC"/>
                </a:solidFill>
                <a:latin typeface="Times New Roman" panose="02020603050405020304" pitchFamily="18" charset="0"/>
                <a:ea typeface="Calibri" panose="020F0502020204030204" pitchFamily="34" charset="0"/>
              </a:rPr>
              <a:t> BD</a:t>
            </a:r>
            <a:r>
              <a:rPr lang="en-US" sz="2100" baseline="30000">
                <a:solidFill>
                  <a:srgbClr val="0000CC"/>
                </a:solidFill>
                <a:latin typeface="Times New Roman" panose="02020603050405020304" pitchFamily="18" charset="0"/>
                <a:ea typeface="Calibri" panose="020F0502020204030204" pitchFamily="34" charset="0"/>
              </a:rPr>
              <a:t>2</a:t>
            </a:r>
            <a:r>
              <a:rPr lang="en-US" sz="2100">
                <a:solidFill>
                  <a:srgbClr val="0000CC"/>
                </a:solidFill>
                <a:latin typeface="Times New Roman" panose="02020603050405020304" pitchFamily="18" charset="0"/>
                <a:ea typeface="Calibri" panose="020F0502020204030204" pitchFamily="34" charset="0"/>
              </a:rPr>
              <a:t> = 250 000</a:t>
            </a:r>
            <a:endParaRPr lang="vi-VN" sz="2100">
              <a:solidFill>
                <a:srgbClr val="0000CC"/>
              </a:solidFill>
            </a:endParaRPr>
          </a:p>
        </p:txBody>
      </p:sp>
      <p:sp>
        <p:nvSpPr>
          <p:cNvPr id="34" name="Rectangle 33">
            <a:extLst>
              <a:ext uri="{FF2B5EF4-FFF2-40B4-BE49-F238E27FC236}">
                <a16:creationId xmlns:a16="http://schemas.microsoft.com/office/drawing/2014/main" xmlns="" id="{6CC9E03B-DF95-44C0-B9EF-970AC99F379E}"/>
              </a:ext>
            </a:extLst>
          </p:cNvPr>
          <p:cNvSpPr/>
          <p:nvPr/>
        </p:nvSpPr>
        <p:spPr>
          <a:xfrm>
            <a:off x="2986898" y="3682021"/>
            <a:ext cx="1765147" cy="392415"/>
          </a:xfrm>
          <a:prstGeom prst="rect">
            <a:avLst/>
          </a:prstGeom>
        </p:spPr>
        <p:txBody>
          <a:bodyPr wrap="none" lIns="68580" tIns="34290" rIns="68580" bIns="34290">
            <a:spAutoFit/>
          </a:bodyPr>
          <a:lstStyle/>
          <a:p>
            <a:r>
              <a:rPr lang="en-US" sz="21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100" i="1">
                <a:solidFill>
                  <a:srgbClr val="0000CC"/>
                </a:solidFill>
                <a:latin typeface="Times New Roman" panose="02020603050405020304" pitchFamily="18" charset="0"/>
                <a:ea typeface="Calibri" panose="020F0502020204030204" pitchFamily="34" charset="0"/>
              </a:rPr>
              <a:t> BD </a:t>
            </a:r>
            <a:r>
              <a:rPr lang="en-US" sz="2100">
                <a:solidFill>
                  <a:srgbClr val="0000CC"/>
                </a:solidFill>
                <a:latin typeface="Times New Roman" panose="02020603050405020304" pitchFamily="18" charset="0"/>
                <a:ea typeface="Calibri" panose="020F0502020204030204" pitchFamily="34" charset="0"/>
              </a:rPr>
              <a:t>= 500 m</a:t>
            </a:r>
            <a:endParaRPr lang="vi-VN" sz="2100">
              <a:solidFill>
                <a:srgbClr val="0000CC"/>
              </a:solidFill>
            </a:endParaRPr>
          </a:p>
        </p:txBody>
      </p:sp>
      <p:sp>
        <p:nvSpPr>
          <p:cNvPr id="36" name="Rectangle 35">
            <a:extLst>
              <a:ext uri="{FF2B5EF4-FFF2-40B4-BE49-F238E27FC236}">
                <a16:creationId xmlns:a16="http://schemas.microsoft.com/office/drawing/2014/main" xmlns="" id="{593F2329-0FB8-462B-B9E1-5ED0A783B15B}"/>
              </a:ext>
            </a:extLst>
          </p:cNvPr>
          <p:cNvSpPr/>
          <p:nvPr/>
        </p:nvSpPr>
        <p:spPr>
          <a:xfrm>
            <a:off x="412845" y="4048995"/>
            <a:ext cx="6936474" cy="392415"/>
          </a:xfrm>
          <a:prstGeom prst="rect">
            <a:avLst/>
          </a:prstGeom>
        </p:spPr>
        <p:txBody>
          <a:bodyPr wrap="square" lIns="68580" tIns="34290" rIns="68580" bIns="34290">
            <a:spAutoFit/>
          </a:bodyPr>
          <a:lstStyle/>
          <a:p>
            <a:r>
              <a:rPr lang="en-US" sz="2100">
                <a:solidFill>
                  <a:srgbClr val="0000CC"/>
                </a:solidFill>
                <a:latin typeface="Times New Roman" panose="02020603050405020304" pitchFamily="18" charset="0"/>
                <a:ea typeface="Calibri" panose="020F0502020204030204" pitchFamily="34" charset="0"/>
              </a:rPr>
              <a:t>Vậy </a:t>
            </a:r>
            <a:r>
              <a:rPr lang="en-US" sz="2100" i="1">
                <a:solidFill>
                  <a:srgbClr val="0000CC"/>
                </a:solidFill>
                <a:latin typeface="Times New Roman" panose="02020603050405020304" pitchFamily="18" charset="0"/>
                <a:ea typeface="Calibri" panose="020F0502020204030204" pitchFamily="34" charset="0"/>
              </a:rPr>
              <a:t>AC </a:t>
            </a:r>
            <a:r>
              <a:rPr lang="en-US" sz="2100">
                <a:solidFill>
                  <a:srgbClr val="0000CC"/>
                </a:solidFill>
                <a:latin typeface="Times New Roman" panose="02020603050405020304" pitchFamily="18" charset="0"/>
                <a:ea typeface="Calibri" panose="020F0502020204030204" pitchFamily="34" charset="0"/>
              </a:rPr>
              <a:t>= </a:t>
            </a:r>
            <a:r>
              <a:rPr lang="en-US" sz="2100" i="1">
                <a:solidFill>
                  <a:srgbClr val="0000CC"/>
                </a:solidFill>
                <a:latin typeface="Times New Roman" panose="02020603050405020304" pitchFamily="18" charset="0"/>
                <a:ea typeface="Calibri" panose="020F0502020204030204" pitchFamily="34" charset="0"/>
              </a:rPr>
              <a:t>BD </a:t>
            </a:r>
            <a:r>
              <a:rPr lang="en-US" sz="2100">
                <a:solidFill>
                  <a:srgbClr val="0000CC"/>
                </a:solidFill>
                <a:latin typeface="Times New Roman" panose="02020603050405020304" pitchFamily="18" charset="0"/>
                <a:ea typeface="Calibri" panose="020F0502020204030204" pitchFamily="34" charset="0"/>
              </a:rPr>
              <a:t>= 500 m. Khoảng cách từ </a:t>
            </a:r>
            <a:r>
              <a:rPr lang="en-US" sz="2100" i="1">
                <a:solidFill>
                  <a:srgbClr val="0000CC"/>
                </a:solidFill>
                <a:latin typeface="Times New Roman" panose="02020603050405020304" pitchFamily="18" charset="0"/>
                <a:ea typeface="Calibri" panose="020F0502020204030204" pitchFamily="34" charset="0"/>
              </a:rPr>
              <a:t>C </a:t>
            </a:r>
            <a:r>
              <a:rPr lang="en-US" sz="2100">
                <a:solidFill>
                  <a:srgbClr val="0000CC"/>
                </a:solidFill>
                <a:latin typeface="Times New Roman" panose="02020603050405020304" pitchFamily="18" charset="0"/>
                <a:ea typeface="Calibri" panose="020F0502020204030204" pitchFamily="34" charset="0"/>
              </a:rPr>
              <a:t>đến </a:t>
            </a:r>
            <a:r>
              <a:rPr lang="en-US" sz="2100" i="1">
                <a:solidFill>
                  <a:srgbClr val="0000CC"/>
                </a:solidFill>
                <a:latin typeface="Times New Roman" panose="02020603050405020304" pitchFamily="18" charset="0"/>
                <a:ea typeface="Calibri" panose="020F0502020204030204" pitchFamily="34" charset="0"/>
              </a:rPr>
              <a:t>B </a:t>
            </a:r>
            <a:r>
              <a:rPr lang="en-US" sz="2100">
                <a:solidFill>
                  <a:srgbClr val="0000CC"/>
                </a:solidFill>
                <a:latin typeface="Times New Roman" panose="02020603050405020304" pitchFamily="18" charset="0"/>
                <a:ea typeface="Calibri" panose="020F0502020204030204" pitchFamily="34" charset="0"/>
              </a:rPr>
              <a:t>là 300 m.</a:t>
            </a:r>
            <a:endParaRPr lang="vi-VN" sz="2100">
              <a:solidFill>
                <a:srgbClr val="0000CC"/>
              </a:solidFill>
            </a:endParaRPr>
          </a:p>
        </p:txBody>
      </p:sp>
      <p:sp>
        <p:nvSpPr>
          <p:cNvPr id="39" name="Rectangle 38">
            <a:extLst>
              <a:ext uri="{FF2B5EF4-FFF2-40B4-BE49-F238E27FC236}">
                <a16:creationId xmlns:a16="http://schemas.microsoft.com/office/drawing/2014/main" xmlns="" id="{60D173C2-149E-4139-9314-DE453AED9D09}"/>
              </a:ext>
            </a:extLst>
          </p:cNvPr>
          <p:cNvSpPr/>
          <p:nvPr/>
        </p:nvSpPr>
        <p:spPr>
          <a:xfrm>
            <a:off x="2993392" y="4357585"/>
            <a:ext cx="3810178" cy="392415"/>
          </a:xfrm>
          <a:prstGeom prst="rect">
            <a:avLst/>
          </a:prstGeom>
        </p:spPr>
        <p:txBody>
          <a:bodyPr wrap="none" lIns="68580" tIns="34290" rIns="68580" bIns="34290">
            <a:spAutoFit/>
          </a:bodyPr>
          <a:lstStyle/>
          <a:p>
            <a:r>
              <a:rPr lang="en-US" sz="2100">
                <a:solidFill>
                  <a:srgbClr val="0000CC"/>
                </a:solidFill>
                <a:latin typeface="Times New Roman" panose="02020603050405020304" pitchFamily="18" charset="0"/>
                <a:ea typeface="Calibri" panose="020F0502020204030204" pitchFamily="34" charset="0"/>
              </a:rPr>
              <a:t>Khoảng cách từ </a:t>
            </a:r>
            <a:r>
              <a:rPr lang="en-US" sz="2100" i="1">
                <a:solidFill>
                  <a:srgbClr val="0000CC"/>
                </a:solidFill>
                <a:latin typeface="Times New Roman" panose="02020603050405020304" pitchFamily="18" charset="0"/>
                <a:ea typeface="Calibri" panose="020F0502020204030204" pitchFamily="34" charset="0"/>
              </a:rPr>
              <a:t>C </a:t>
            </a:r>
            <a:r>
              <a:rPr lang="en-US" sz="2100">
                <a:solidFill>
                  <a:srgbClr val="0000CC"/>
                </a:solidFill>
                <a:latin typeface="Times New Roman" panose="02020603050405020304" pitchFamily="18" charset="0"/>
                <a:ea typeface="Calibri" panose="020F0502020204030204" pitchFamily="34" charset="0"/>
              </a:rPr>
              <a:t>đến </a:t>
            </a:r>
            <a:r>
              <a:rPr lang="en-US" sz="2100" i="1">
                <a:solidFill>
                  <a:srgbClr val="0000CC"/>
                </a:solidFill>
                <a:latin typeface="Times New Roman" panose="02020603050405020304" pitchFamily="18" charset="0"/>
                <a:ea typeface="Calibri" panose="020F0502020204030204" pitchFamily="34" charset="0"/>
              </a:rPr>
              <a:t>D </a:t>
            </a:r>
            <a:r>
              <a:rPr lang="en-US" sz="2100">
                <a:solidFill>
                  <a:srgbClr val="0000CC"/>
                </a:solidFill>
                <a:latin typeface="Times New Roman" panose="02020603050405020304" pitchFamily="18" charset="0"/>
                <a:ea typeface="Calibri" panose="020F0502020204030204" pitchFamily="34" charset="0"/>
              </a:rPr>
              <a:t>là 400 m</a:t>
            </a:r>
            <a:endParaRPr lang="vi-VN" sz="2100">
              <a:solidFill>
                <a:srgbClr val="0000CC"/>
              </a:solidFill>
            </a:endParaRPr>
          </a:p>
        </p:txBody>
      </p:sp>
      <p:sp>
        <p:nvSpPr>
          <p:cNvPr id="41" name="Rectangle 40">
            <a:extLst>
              <a:ext uri="{FF2B5EF4-FFF2-40B4-BE49-F238E27FC236}">
                <a16:creationId xmlns:a16="http://schemas.microsoft.com/office/drawing/2014/main" xmlns="" id="{A282F91B-03CB-4889-BC4A-3637B5D7ECF5}"/>
              </a:ext>
            </a:extLst>
          </p:cNvPr>
          <p:cNvSpPr/>
          <p:nvPr/>
        </p:nvSpPr>
        <p:spPr>
          <a:xfrm>
            <a:off x="3003403" y="4663650"/>
            <a:ext cx="3842591" cy="411796"/>
          </a:xfrm>
          <a:prstGeom prst="rect">
            <a:avLst/>
          </a:prstGeom>
        </p:spPr>
        <p:txBody>
          <a:bodyPr wrap="none" lIns="68580" tIns="34290" rIns="68580" bIns="34290">
            <a:spAutoFit/>
          </a:bodyPr>
          <a:lstStyle/>
          <a:p>
            <a:pPr>
              <a:lnSpc>
                <a:spcPct val="106000"/>
              </a:lnSpc>
            </a:pPr>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Khoảng cách từ </a:t>
            </a:r>
            <a:r>
              <a:rPr lang="en-US" sz="21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 </a:t>
            </a:r>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đến </a:t>
            </a:r>
            <a:r>
              <a:rPr lang="en-US" sz="21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1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500 m.</a:t>
            </a:r>
            <a:endParaRPr lang="vi-VN" sz="2100">
              <a:solidFill>
                <a:srgbClr val="0000C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5" grpId="0"/>
      <p:bldP spid="27" grpId="0"/>
      <p:bldP spid="30" grpId="0"/>
      <p:bldP spid="32" grpId="0"/>
      <p:bldP spid="34" grpId="0"/>
      <p:bldP spid="36" grpId="0"/>
      <p:bldP spid="39"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1758215" y="363372"/>
            <a:ext cx="1428750" cy="392415"/>
          </a:xfrm>
          <a:prstGeom prst="rect">
            <a:avLst/>
          </a:prstGeom>
          <a:noFill/>
        </p:spPr>
        <p:txBody>
          <a:bodyPr wrap="square" lIns="68580" tIns="34290" rIns="68580" bIns="34290" rtlCol="0">
            <a:spAutoFit/>
          </a:bodyPr>
          <a:lstStyle/>
          <a:p>
            <a:r>
              <a:rPr lang="en-US"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DDC919B6-FD25-4BE2-83E7-3BE5C2918D17}"/>
              </a:ext>
            </a:extLst>
          </p:cNvPr>
          <p:cNvGrpSpPr/>
          <p:nvPr/>
        </p:nvGrpSpPr>
        <p:grpSpPr>
          <a:xfrm>
            <a:off x="6817059" y="258808"/>
            <a:ext cx="1873154" cy="1778122"/>
            <a:chOff x="9089410" y="345075"/>
            <a:chExt cx="2770495" cy="2783205"/>
          </a:xfrm>
        </p:grpSpPr>
        <p:pic>
          <p:nvPicPr>
            <p:cNvPr id="8" name="Picture 7">
              <a:extLst>
                <a:ext uri="{FF2B5EF4-FFF2-40B4-BE49-F238E27FC236}">
                  <a16:creationId xmlns:a16="http://schemas.microsoft.com/office/drawing/2014/main" xmlns=""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xmlns="" id="{D3E584E3-0CE0-4398-9329-585C1F533D3D}"/>
                </a:ext>
              </a:extLst>
            </p:cNvPr>
            <p:cNvSpPr txBox="1"/>
            <p:nvPr/>
          </p:nvSpPr>
          <p:spPr>
            <a:xfrm>
              <a:off x="9103057" y="586854"/>
              <a:ext cx="573206" cy="650358"/>
            </a:xfrm>
            <a:prstGeom prst="rect">
              <a:avLst/>
            </a:prstGeom>
            <a:noFill/>
          </p:spPr>
          <p:txBody>
            <a:bodyPr wrap="square" rtlCol="0">
              <a:spAutoFit/>
            </a:bodyPr>
            <a:lstStyle/>
            <a:p>
              <a:r>
                <a:rPr lang="en-US" sz="2100"/>
                <a:t>A</a:t>
              </a:r>
              <a:endParaRPr lang="vi-VN" sz="2100"/>
            </a:p>
          </p:txBody>
        </p:sp>
        <p:sp>
          <p:nvSpPr>
            <p:cNvPr id="9" name="TextBox 8">
              <a:extLst>
                <a:ext uri="{FF2B5EF4-FFF2-40B4-BE49-F238E27FC236}">
                  <a16:creationId xmlns:a16="http://schemas.microsoft.com/office/drawing/2014/main" xmlns="" id="{D0941B95-B464-4D58-8818-8F26BCFD8B4E}"/>
                </a:ext>
              </a:extLst>
            </p:cNvPr>
            <p:cNvSpPr txBox="1"/>
            <p:nvPr/>
          </p:nvSpPr>
          <p:spPr>
            <a:xfrm>
              <a:off x="11286699" y="573205"/>
              <a:ext cx="573206" cy="650358"/>
            </a:xfrm>
            <a:prstGeom prst="rect">
              <a:avLst/>
            </a:prstGeom>
            <a:noFill/>
          </p:spPr>
          <p:txBody>
            <a:bodyPr wrap="square" rtlCol="0">
              <a:spAutoFit/>
            </a:bodyPr>
            <a:lstStyle/>
            <a:p>
              <a:r>
                <a:rPr lang="en-US" sz="2100"/>
                <a:t>B</a:t>
              </a:r>
              <a:endParaRPr lang="vi-VN" sz="2100"/>
            </a:p>
          </p:txBody>
        </p:sp>
        <p:sp>
          <p:nvSpPr>
            <p:cNvPr id="10" name="TextBox 9">
              <a:extLst>
                <a:ext uri="{FF2B5EF4-FFF2-40B4-BE49-F238E27FC236}">
                  <a16:creationId xmlns:a16="http://schemas.microsoft.com/office/drawing/2014/main" xmlns="" id="{73D96C39-D185-4C33-8F0F-CF93F9F3947F}"/>
                </a:ext>
              </a:extLst>
            </p:cNvPr>
            <p:cNvSpPr txBox="1"/>
            <p:nvPr/>
          </p:nvSpPr>
          <p:spPr>
            <a:xfrm>
              <a:off x="11218462" y="2224585"/>
              <a:ext cx="573206" cy="650358"/>
            </a:xfrm>
            <a:prstGeom prst="rect">
              <a:avLst/>
            </a:prstGeom>
            <a:noFill/>
          </p:spPr>
          <p:txBody>
            <a:bodyPr wrap="square" rtlCol="0">
              <a:spAutoFit/>
            </a:bodyPr>
            <a:lstStyle/>
            <a:p>
              <a:r>
                <a:rPr lang="en-US" sz="2100"/>
                <a:t>C</a:t>
              </a:r>
              <a:endParaRPr lang="vi-VN" sz="2100"/>
            </a:p>
          </p:txBody>
        </p:sp>
        <p:sp>
          <p:nvSpPr>
            <p:cNvPr id="11" name="TextBox 10">
              <a:extLst>
                <a:ext uri="{FF2B5EF4-FFF2-40B4-BE49-F238E27FC236}">
                  <a16:creationId xmlns:a16="http://schemas.microsoft.com/office/drawing/2014/main" xmlns="" id="{5EDAF954-A866-482B-94BA-C03BD3FEB621}"/>
                </a:ext>
              </a:extLst>
            </p:cNvPr>
            <p:cNvSpPr txBox="1"/>
            <p:nvPr/>
          </p:nvSpPr>
          <p:spPr>
            <a:xfrm>
              <a:off x="9089410" y="2142699"/>
              <a:ext cx="573206" cy="650358"/>
            </a:xfrm>
            <a:prstGeom prst="rect">
              <a:avLst/>
            </a:prstGeom>
            <a:noFill/>
          </p:spPr>
          <p:txBody>
            <a:bodyPr wrap="square" rtlCol="0">
              <a:spAutoFit/>
            </a:bodyPr>
            <a:lstStyle/>
            <a:p>
              <a:r>
                <a:rPr lang="en-US" sz="2100"/>
                <a:t>D</a:t>
              </a:r>
              <a:endParaRPr lang="vi-VN" sz="2100"/>
            </a:p>
          </p:txBody>
        </p:sp>
      </p:grpSp>
      <p:sp>
        <p:nvSpPr>
          <p:cNvPr id="13" name="TextBox 12">
            <a:extLst>
              <a:ext uri="{FF2B5EF4-FFF2-40B4-BE49-F238E27FC236}">
                <a16:creationId xmlns:a16="http://schemas.microsoft.com/office/drawing/2014/main" xmlns="" id="{9CE76C6D-39B9-49BB-B71C-6FE612A246EE}"/>
              </a:ext>
            </a:extLst>
          </p:cNvPr>
          <p:cNvSpPr txBox="1"/>
          <p:nvPr/>
        </p:nvSpPr>
        <p:spPr>
          <a:xfrm>
            <a:off x="337783" y="777924"/>
            <a:ext cx="6417860" cy="1038746"/>
          </a:xfrm>
          <a:prstGeom prst="rect">
            <a:avLst/>
          </a:prstGeom>
          <a:noFill/>
        </p:spPr>
        <p:txBody>
          <a:bodyPr wrap="square" lIns="68580" tIns="34290" rIns="68580" bIns="34290" rtlCol="0">
            <a:spAutoFit/>
          </a:bodyPr>
          <a:lstStyle/>
          <a:p>
            <a:r>
              <a:rPr lang="en-US" sz="2100">
                <a:latin typeface="Times New Roman" panose="02020603050405020304" pitchFamily="18" charset="0"/>
                <a:cs typeface="Times New Roman" panose="02020603050405020304" pitchFamily="18" charset="0"/>
              </a:rPr>
              <a:t>Bạn Linh có một mảnh giấy dạng hình tròn. Bạn Linh đố bạn Bình: Làm thế nào có thể chọn ra 4 vị trí trên đ</a:t>
            </a:r>
            <a:r>
              <a:rPr lang="vi-VN" sz="2100">
                <a:latin typeface="Times New Roman" panose="02020603050405020304" pitchFamily="18" charset="0"/>
                <a:cs typeface="Times New Roman" panose="02020603050405020304" pitchFamily="18" charset="0"/>
              </a:rPr>
              <a:t>ường đó để chúng là 4 đỉnh của một hình chữ nhật?</a:t>
            </a:r>
          </a:p>
        </p:txBody>
      </p:sp>
      <p:sp>
        <p:nvSpPr>
          <p:cNvPr id="14" name="TextBox 13">
            <a:extLst>
              <a:ext uri="{FF2B5EF4-FFF2-40B4-BE49-F238E27FC236}">
                <a16:creationId xmlns:a16="http://schemas.microsoft.com/office/drawing/2014/main" xmlns="" id="{BB51A173-9734-4314-8FB1-79BB49984E53}"/>
              </a:ext>
            </a:extLst>
          </p:cNvPr>
          <p:cNvSpPr txBox="1"/>
          <p:nvPr/>
        </p:nvSpPr>
        <p:spPr>
          <a:xfrm>
            <a:off x="327547" y="1781033"/>
            <a:ext cx="2866031" cy="392415"/>
          </a:xfrm>
          <a:prstGeom prst="rect">
            <a:avLst/>
          </a:prstGeom>
          <a:noFill/>
        </p:spPr>
        <p:txBody>
          <a:bodyPr wrap="square" lIns="68580" tIns="34290" rIns="68580" bIns="34290" rtlCol="0">
            <a:spAutoFit/>
          </a:bodyPr>
          <a:lstStyle/>
          <a:p>
            <a:r>
              <a:rPr lang="en-US" sz="2100">
                <a:latin typeface="Times New Roman" panose="02020603050405020304" pitchFamily="18" charset="0"/>
                <a:cs typeface="Times New Roman" panose="02020603050405020304" pitchFamily="18" charset="0"/>
              </a:rPr>
              <a:t>Bạn làm nh</a:t>
            </a:r>
            <a:r>
              <a:rPr lang="vi-VN" sz="2100">
                <a:latin typeface="Times New Roman" panose="02020603050405020304" pitchFamily="18" charset="0"/>
                <a:cs typeface="Times New Roman" panose="02020603050405020304" pitchFamily="18" charset="0"/>
              </a:rPr>
              <a:t>ư</a:t>
            </a:r>
            <a:r>
              <a:rPr lang="en-US" sz="2100">
                <a:latin typeface="Times New Roman" panose="02020603050405020304" pitchFamily="18" charset="0"/>
                <a:cs typeface="Times New Roman" panose="02020603050405020304" pitchFamily="18" charset="0"/>
              </a:rPr>
              <a:t> sau:</a:t>
            </a:r>
            <a:endParaRPr lang="vi-VN" sz="21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9B8144E-BC72-491D-801B-40C7E9ACFA73}"/>
              </a:ext>
            </a:extLst>
          </p:cNvPr>
          <p:cNvSpPr txBox="1"/>
          <p:nvPr/>
        </p:nvSpPr>
        <p:spPr>
          <a:xfrm>
            <a:off x="614148" y="2180231"/>
            <a:ext cx="8137480" cy="1038746"/>
          </a:xfrm>
          <a:prstGeom prst="rect">
            <a:avLst/>
          </a:prstGeom>
          <a:noFill/>
        </p:spPr>
        <p:txBody>
          <a:bodyPr wrap="square" lIns="68580" tIns="34290" rIns="68580" bIns="34290" rtlCol="0">
            <a:spAutoFit/>
          </a:bodyPr>
          <a:lstStyle/>
          <a:p>
            <a:pPr algn="just"/>
            <a:r>
              <a:rPr lang="en-US" sz="2100" b="1" i="1" u="sng">
                <a:solidFill>
                  <a:srgbClr val="0000CC"/>
                </a:solidFill>
                <a:latin typeface="Times New Roman" panose="02020603050405020304" pitchFamily="18" charset="0"/>
                <a:cs typeface="Times New Roman" panose="02020603050405020304" pitchFamily="18" charset="0"/>
              </a:rPr>
              <a:t>B</a:t>
            </a:r>
            <a:r>
              <a:rPr lang="vi-VN" sz="2100" b="1" i="1" u="sng">
                <a:solidFill>
                  <a:srgbClr val="0000CC"/>
                </a:solidFill>
                <a:latin typeface="Times New Roman" panose="02020603050405020304" pitchFamily="18" charset="0"/>
                <a:cs typeface="Times New Roman" panose="02020603050405020304" pitchFamily="18" charset="0"/>
              </a:rPr>
              <a:t>ước 1</a:t>
            </a:r>
            <a:r>
              <a:rPr lang="vi-VN" sz="2100">
                <a:latin typeface="Times New Roman" panose="02020603050405020304" pitchFamily="18" charset="0"/>
                <a:cs typeface="Times New Roman" panose="02020603050405020304" pitchFamily="18" charset="0"/>
              </a:rPr>
              <a:t>: Gấp mảnh giấy sao cho hai nửa hình tròn trùng khít nhau. Nét gấp thẳng tạo thành đường kính của hình tròn. Ta đánh dấu hai đầu mút của đường kính đó là hai điểm A, C</a:t>
            </a:r>
          </a:p>
        </p:txBody>
      </p:sp>
      <p:sp>
        <p:nvSpPr>
          <p:cNvPr id="16" name="TextBox 15">
            <a:extLst>
              <a:ext uri="{FF2B5EF4-FFF2-40B4-BE49-F238E27FC236}">
                <a16:creationId xmlns:a16="http://schemas.microsoft.com/office/drawing/2014/main" xmlns="" id="{F705084F-AF66-4411-AED8-D25F87F8ABC1}"/>
              </a:ext>
            </a:extLst>
          </p:cNvPr>
          <p:cNvSpPr txBox="1"/>
          <p:nvPr/>
        </p:nvSpPr>
        <p:spPr>
          <a:xfrm>
            <a:off x="644856" y="3306172"/>
            <a:ext cx="8137480" cy="1038746"/>
          </a:xfrm>
          <a:prstGeom prst="rect">
            <a:avLst/>
          </a:prstGeom>
          <a:noFill/>
        </p:spPr>
        <p:txBody>
          <a:bodyPr wrap="square" lIns="68580" tIns="34290" rIns="68580" bIns="34290" rtlCol="0">
            <a:spAutoFit/>
          </a:bodyPr>
          <a:lstStyle/>
          <a:p>
            <a:pPr algn="just"/>
            <a:r>
              <a:rPr lang="en-US" sz="2100" b="1" i="1" u="sng">
                <a:solidFill>
                  <a:srgbClr val="0000CC"/>
                </a:solidFill>
                <a:latin typeface="Times New Roman" panose="02020603050405020304" pitchFamily="18" charset="0"/>
                <a:cs typeface="Times New Roman" panose="02020603050405020304" pitchFamily="18" charset="0"/>
              </a:rPr>
              <a:t>B</a:t>
            </a:r>
            <a:r>
              <a:rPr lang="vi-VN" sz="2100" b="1" i="1" u="sng">
                <a:solidFill>
                  <a:srgbClr val="0000CC"/>
                </a:solidFill>
                <a:latin typeface="Times New Roman" panose="02020603050405020304" pitchFamily="18" charset="0"/>
                <a:cs typeface="Times New Roman" panose="02020603050405020304" pitchFamily="18" charset="0"/>
              </a:rPr>
              <a:t>ước 2</a:t>
            </a:r>
            <a:r>
              <a:rPr lang="vi-VN" sz="2100">
                <a:latin typeface="Times New Roman" panose="02020603050405020304" pitchFamily="18" charset="0"/>
                <a:cs typeface="Times New Roman" panose="02020603050405020304" pitchFamily="18" charset="0"/>
              </a:rPr>
              <a:t>: Sau đó lại gấp tương tự mảnh giấy đó nhưng theo đường kính mới và đánh dấu hai đầu mút của đường kính mới là hai điểm B, D. </a:t>
            </a:r>
          </a:p>
          <a:p>
            <a:pPr algn="just"/>
            <a:r>
              <a:rPr lang="vi-VN" sz="2100">
                <a:latin typeface="Times New Roman" panose="02020603050405020304" pitchFamily="18" charset="0"/>
                <a:cs typeface="Times New Roman" panose="02020603050405020304" pitchFamily="18" charset="0"/>
              </a:rPr>
              <a:t>Khi đó tứ giác ABCD là hình chữ nhật ( Hình 53)</a:t>
            </a:r>
          </a:p>
        </p:txBody>
      </p:sp>
      <p:sp>
        <p:nvSpPr>
          <p:cNvPr id="17" name="TextBox 16">
            <a:extLst>
              <a:ext uri="{FF2B5EF4-FFF2-40B4-BE49-F238E27FC236}">
                <a16:creationId xmlns:a16="http://schemas.microsoft.com/office/drawing/2014/main" xmlns="" id="{EA34B91C-D098-40C3-A7E9-E591197DA522}"/>
              </a:ext>
            </a:extLst>
          </p:cNvPr>
          <p:cNvSpPr txBox="1"/>
          <p:nvPr/>
        </p:nvSpPr>
        <p:spPr>
          <a:xfrm>
            <a:off x="429905" y="4380933"/>
            <a:ext cx="4974610" cy="392415"/>
          </a:xfrm>
          <a:prstGeom prst="rect">
            <a:avLst/>
          </a:prstGeom>
          <a:noFill/>
        </p:spPr>
        <p:txBody>
          <a:bodyPr wrap="square" lIns="68580" tIns="34290" rIns="68580" bIns="34290" rtlCol="0">
            <a:spAutoFit/>
          </a:bodyPr>
          <a:lstStyle/>
          <a:p>
            <a:r>
              <a:rPr lang="en-US" sz="2100">
                <a:latin typeface="Times New Roman" panose="02020603050405020304" pitchFamily="18" charset="0"/>
                <a:cs typeface="Times New Roman" panose="02020603050405020304" pitchFamily="18" charset="0"/>
              </a:rPr>
              <a:t>Em giải thích cách làm của bạn Bình.</a:t>
            </a:r>
            <a:endParaRPr lang="vi-VN" sz="21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3B484161-1F0A-4C57-9258-3FDCFF610AFA}"/>
              </a:ext>
            </a:extLst>
          </p:cNvPr>
          <p:cNvSpPr/>
          <p:nvPr/>
        </p:nvSpPr>
        <p:spPr>
          <a:xfrm>
            <a:off x="7223681" y="1774676"/>
            <a:ext cx="1013739" cy="392415"/>
          </a:xfrm>
          <a:prstGeom prst="rect">
            <a:avLst/>
          </a:prstGeom>
        </p:spPr>
        <p:txBody>
          <a:bodyPr wrap="none" lIns="68580" tIns="34290" rIns="68580" bIns="34290">
            <a:spAutoFit/>
          </a:bodyPr>
          <a:lstStyle/>
          <a:p>
            <a:r>
              <a:rPr lang="vi-VN" sz="2100">
                <a:latin typeface="Times New Roman" panose="02020603050405020304" pitchFamily="18" charset="0"/>
                <a:cs typeface="Times New Roman" panose="02020603050405020304" pitchFamily="18" charset="0"/>
              </a:rPr>
              <a:t>Hình 53</a:t>
            </a:r>
            <a:endParaRPr lang="vi-VN" sz="2100"/>
          </a:p>
        </p:txBody>
      </p:sp>
    </p:spTree>
    <p:extLst>
      <p:ext uri="{BB962C8B-B14F-4D97-AF65-F5344CB8AC3E}">
        <p14:creationId xmlns:p14="http://schemas.microsoft.com/office/powerpoint/2010/main" val="4164065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C7A0AE-E76A-4B73-BDD9-8FF3ACA678C5}"/>
              </a:ext>
            </a:extLst>
          </p:cNvPr>
          <p:cNvSpPr txBox="1"/>
          <p:nvPr/>
        </p:nvSpPr>
        <p:spPr>
          <a:xfrm>
            <a:off x="1758215" y="363372"/>
            <a:ext cx="1428750" cy="392415"/>
          </a:xfrm>
          <a:prstGeom prst="rect">
            <a:avLst/>
          </a:prstGeom>
          <a:noFill/>
        </p:spPr>
        <p:txBody>
          <a:bodyPr wrap="square" lIns="68580" tIns="34290" rIns="68580" bIns="34290" rtlCol="0">
            <a:spAutoFit/>
          </a:bodyPr>
          <a:lstStyle/>
          <a:p>
            <a:r>
              <a:rPr lang="en-US"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1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DDC919B6-FD25-4BE2-83E7-3BE5C2918D17}"/>
              </a:ext>
            </a:extLst>
          </p:cNvPr>
          <p:cNvGrpSpPr/>
          <p:nvPr/>
        </p:nvGrpSpPr>
        <p:grpSpPr>
          <a:xfrm>
            <a:off x="6817059" y="258808"/>
            <a:ext cx="1873154" cy="1778122"/>
            <a:chOff x="9089410" y="345075"/>
            <a:chExt cx="2770495" cy="2783205"/>
          </a:xfrm>
        </p:grpSpPr>
        <p:pic>
          <p:nvPicPr>
            <p:cNvPr id="8" name="Picture 7">
              <a:extLst>
                <a:ext uri="{FF2B5EF4-FFF2-40B4-BE49-F238E27FC236}">
                  <a16:creationId xmlns:a16="http://schemas.microsoft.com/office/drawing/2014/main" xmlns=""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xmlns="" id="{D3E584E3-0CE0-4398-9329-585C1F533D3D}"/>
                </a:ext>
              </a:extLst>
            </p:cNvPr>
            <p:cNvSpPr txBox="1"/>
            <p:nvPr/>
          </p:nvSpPr>
          <p:spPr>
            <a:xfrm>
              <a:off x="9103057" y="586854"/>
              <a:ext cx="573206" cy="650358"/>
            </a:xfrm>
            <a:prstGeom prst="rect">
              <a:avLst/>
            </a:prstGeom>
            <a:noFill/>
          </p:spPr>
          <p:txBody>
            <a:bodyPr wrap="square" rtlCol="0">
              <a:spAutoFit/>
            </a:bodyPr>
            <a:lstStyle/>
            <a:p>
              <a:r>
                <a:rPr lang="en-US" sz="2100"/>
                <a:t>A</a:t>
              </a:r>
              <a:endParaRPr lang="vi-VN" sz="2100"/>
            </a:p>
          </p:txBody>
        </p:sp>
        <p:sp>
          <p:nvSpPr>
            <p:cNvPr id="9" name="TextBox 8">
              <a:extLst>
                <a:ext uri="{FF2B5EF4-FFF2-40B4-BE49-F238E27FC236}">
                  <a16:creationId xmlns:a16="http://schemas.microsoft.com/office/drawing/2014/main" xmlns="" id="{D0941B95-B464-4D58-8818-8F26BCFD8B4E}"/>
                </a:ext>
              </a:extLst>
            </p:cNvPr>
            <p:cNvSpPr txBox="1"/>
            <p:nvPr/>
          </p:nvSpPr>
          <p:spPr>
            <a:xfrm>
              <a:off x="11286699" y="573205"/>
              <a:ext cx="573206" cy="650358"/>
            </a:xfrm>
            <a:prstGeom prst="rect">
              <a:avLst/>
            </a:prstGeom>
            <a:noFill/>
          </p:spPr>
          <p:txBody>
            <a:bodyPr wrap="square" rtlCol="0">
              <a:spAutoFit/>
            </a:bodyPr>
            <a:lstStyle/>
            <a:p>
              <a:r>
                <a:rPr lang="en-US" sz="2100"/>
                <a:t>B</a:t>
              </a:r>
              <a:endParaRPr lang="vi-VN" sz="2100"/>
            </a:p>
          </p:txBody>
        </p:sp>
        <p:sp>
          <p:nvSpPr>
            <p:cNvPr id="10" name="TextBox 9">
              <a:extLst>
                <a:ext uri="{FF2B5EF4-FFF2-40B4-BE49-F238E27FC236}">
                  <a16:creationId xmlns:a16="http://schemas.microsoft.com/office/drawing/2014/main" xmlns="" id="{73D96C39-D185-4C33-8F0F-CF93F9F3947F}"/>
                </a:ext>
              </a:extLst>
            </p:cNvPr>
            <p:cNvSpPr txBox="1"/>
            <p:nvPr/>
          </p:nvSpPr>
          <p:spPr>
            <a:xfrm>
              <a:off x="11218462" y="2224585"/>
              <a:ext cx="573206" cy="650358"/>
            </a:xfrm>
            <a:prstGeom prst="rect">
              <a:avLst/>
            </a:prstGeom>
            <a:noFill/>
          </p:spPr>
          <p:txBody>
            <a:bodyPr wrap="square" rtlCol="0">
              <a:spAutoFit/>
            </a:bodyPr>
            <a:lstStyle/>
            <a:p>
              <a:r>
                <a:rPr lang="en-US" sz="2100"/>
                <a:t>C</a:t>
              </a:r>
              <a:endParaRPr lang="vi-VN" sz="2100"/>
            </a:p>
          </p:txBody>
        </p:sp>
        <p:sp>
          <p:nvSpPr>
            <p:cNvPr id="11" name="TextBox 10">
              <a:extLst>
                <a:ext uri="{FF2B5EF4-FFF2-40B4-BE49-F238E27FC236}">
                  <a16:creationId xmlns:a16="http://schemas.microsoft.com/office/drawing/2014/main" xmlns="" id="{5EDAF954-A866-482B-94BA-C03BD3FEB621}"/>
                </a:ext>
              </a:extLst>
            </p:cNvPr>
            <p:cNvSpPr txBox="1"/>
            <p:nvPr/>
          </p:nvSpPr>
          <p:spPr>
            <a:xfrm>
              <a:off x="9089410" y="2142699"/>
              <a:ext cx="573206" cy="650358"/>
            </a:xfrm>
            <a:prstGeom prst="rect">
              <a:avLst/>
            </a:prstGeom>
            <a:noFill/>
          </p:spPr>
          <p:txBody>
            <a:bodyPr wrap="square" rtlCol="0">
              <a:spAutoFit/>
            </a:bodyPr>
            <a:lstStyle/>
            <a:p>
              <a:r>
                <a:rPr lang="en-US" sz="2100"/>
                <a:t>D</a:t>
              </a:r>
              <a:endParaRPr lang="vi-VN" sz="2100"/>
            </a:p>
          </p:txBody>
        </p:sp>
      </p:grpSp>
      <p:sp>
        <p:nvSpPr>
          <p:cNvPr id="18" name="Rectangle 17">
            <a:extLst>
              <a:ext uri="{FF2B5EF4-FFF2-40B4-BE49-F238E27FC236}">
                <a16:creationId xmlns:a16="http://schemas.microsoft.com/office/drawing/2014/main" xmlns="" id="{3B484161-1F0A-4C57-9258-3FDCFF610AFA}"/>
              </a:ext>
            </a:extLst>
          </p:cNvPr>
          <p:cNvSpPr/>
          <p:nvPr/>
        </p:nvSpPr>
        <p:spPr>
          <a:xfrm>
            <a:off x="7223681" y="1774676"/>
            <a:ext cx="1013739" cy="392415"/>
          </a:xfrm>
          <a:prstGeom prst="rect">
            <a:avLst/>
          </a:prstGeom>
        </p:spPr>
        <p:txBody>
          <a:bodyPr wrap="none" lIns="68580" tIns="34290" rIns="68580" bIns="34290">
            <a:spAutoFit/>
          </a:bodyPr>
          <a:lstStyle/>
          <a:p>
            <a:r>
              <a:rPr lang="vi-VN" sz="2100">
                <a:latin typeface="Times New Roman" panose="02020603050405020304" pitchFamily="18" charset="0"/>
                <a:cs typeface="Times New Roman" panose="02020603050405020304" pitchFamily="18" charset="0"/>
              </a:rPr>
              <a:t>Hình 53</a:t>
            </a:r>
            <a:endParaRPr lang="vi-VN" sz="2100"/>
          </a:p>
        </p:txBody>
      </p:sp>
      <p:sp>
        <p:nvSpPr>
          <p:cNvPr id="19" name="TextBox 18">
            <a:extLst>
              <a:ext uri="{FF2B5EF4-FFF2-40B4-BE49-F238E27FC236}">
                <a16:creationId xmlns:a16="http://schemas.microsoft.com/office/drawing/2014/main" xmlns="" id="{DC42D1C9-8AB7-47A0-AE38-D842EA331687}"/>
              </a:ext>
            </a:extLst>
          </p:cNvPr>
          <p:cNvSpPr txBox="1"/>
          <p:nvPr/>
        </p:nvSpPr>
        <p:spPr>
          <a:xfrm>
            <a:off x="2791629" y="740365"/>
            <a:ext cx="1000594" cy="438581"/>
          </a:xfrm>
          <a:prstGeom prst="rect">
            <a:avLst/>
          </a:prstGeom>
          <a:noFill/>
        </p:spPr>
        <p:txBody>
          <a:bodyPr wrap="square" lIns="68580" tIns="34290" rIns="68580" bIns="34290" rtlCol="0">
            <a:spAutoFit/>
          </a:bodyPr>
          <a:lstStyle/>
          <a:p>
            <a:r>
              <a:rPr lang="en-US" sz="2400" b="1" i="1" u="sng">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FACB8EAA-75E6-4533-BF22-E6830B4EFE86}"/>
              </a:ext>
            </a:extLst>
          </p:cNvPr>
          <p:cNvSpPr/>
          <p:nvPr/>
        </p:nvSpPr>
        <p:spPr>
          <a:xfrm>
            <a:off x="597091" y="1364177"/>
            <a:ext cx="6005015" cy="2008242"/>
          </a:xfrm>
          <a:prstGeom prst="rect">
            <a:avLst/>
          </a:prstGeom>
        </p:spPr>
        <p:txBody>
          <a:bodyPr wrap="square" lIns="68580" tIns="34290" rIns="68580" bIns="34290">
            <a:spAutoFit/>
          </a:bodyPr>
          <a:lstStyle/>
          <a:p>
            <a:pPr>
              <a:lnSpc>
                <a:spcPct val="150000"/>
              </a:lnSpc>
              <a:spcAft>
                <a:spcPts val="900"/>
              </a:spcAft>
            </a:pPr>
            <a:r>
              <a:rPr lang="en-US" sz="2100">
                <a:solidFill>
                  <a:srgbClr val="0000CC"/>
                </a:solidFill>
                <a:latin typeface="Times New Roman" panose="02020603050405020304" pitchFamily="18" charset="0"/>
                <a:ea typeface="Calibri" panose="020F0502020204030204" pitchFamily="34" charset="0"/>
              </a:rPr>
              <a:t>Sau hai lần gấp bạn Bình tìm ra trung điểm của </a:t>
            </a:r>
            <a:r>
              <a:rPr lang="en-US" sz="2100" i="1">
                <a:solidFill>
                  <a:srgbClr val="0000CC"/>
                </a:solidFill>
                <a:latin typeface="Times New Roman" panose="02020603050405020304" pitchFamily="18" charset="0"/>
                <a:ea typeface="Calibri" panose="020F0502020204030204" pitchFamily="34" charset="0"/>
              </a:rPr>
              <a:t>AC </a:t>
            </a:r>
            <a:r>
              <a:rPr lang="en-US" sz="2100">
                <a:solidFill>
                  <a:srgbClr val="0000CC"/>
                </a:solidFill>
                <a:latin typeface="Times New Roman" panose="02020603050405020304" pitchFamily="18" charset="0"/>
                <a:ea typeface="Calibri" panose="020F0502020204030204" pitchFamily="34" charset="0"/>
              </a:rPr>
              <a:t>và </a:t>
            </a:r>
            <a:r>
              <a:rPr lang="en-US" sz="2100" i="1">
                <a:solidFill>
                  <a:srgbClr val="0000CC"/>
                </a:solidFill>
                <a:latin typeface="Times New Roman" panose="02020603050405020304" pitchFamily="18" charset="0"/>
                <a:ea typeface="Calibri" panose="020F0502020204030204" pitchFamily="34" charset="0"/>
              </a:rPr>
              <a:t>BD </a:t>
            </a:r>
            <a:r>
              <a:rPr lang="en-US" sz="2100">
                <a:solidFill>
                  <a:srgbClr val="0000CC"/>
                </a:solidFill>
                <a:latin typeface="Times New Roman" panose="02020603050405020304" pitchFamily="18" charset="0"/>
                <a:ea typeface="Calibri" panose="020F0502020204030204" pitchFamily="34" charset="0"/>
              </a:rPr>
              <a:t>nên tứ giác </a:t>
            </a:r>
            <a:r>
              <a:rPr lang="en-US" sz="2100" i="1">
                <a:solidFill>
                  <a:srgbClr val="0000CC"/>
                </a:solidFill>
                <a:latin typeface="Times New Roman" panose="02020603050405020304" pitchFamily="18" charset="0"/>
                <a:ea typeface="Calibri" panose="020F0502020204030204" pitchFamily="34" charset="0"/>
              </a:rPr>
              <a:t>ABCD </a:t>
            </a:r>
            <a:r>
              <a:rPr lang="en-US" sz="2100">
                <a:solidFill>
                  <a:srgbClr val="0000CC"/>
                </a:solidFill>
                <a:latin typeface="Times New Roman" panose="02020603050405020304" pitchFamily="18" charset="0"/>
                <a:ea typeface="Calibri" panose="020F0502020204030204" pitchFamily="34" charset="0"/>
              </a:rPr>
              <a:t>là hình bình hành.</a:t>
            </a:r>
            <a:br>
              <a:rPr lang="en-US" sz="2100">
                <a:solidFill>
                  <a:srgbClr val="0000CC"/>
                </a:solidFill>
                <a:latin typeface="Times New Roman" panose="02020603050405020304" pitchFamily="18" charset="0"/>
                <a:ea typeface="Calibri" panose="020F0502020204030204" pitchFamily="34" charset="0"/>
              </a:rPr>
            </a:br>
            <a:r>
              <a:rPr lang="en-US" sz="2100">
                <a:solidFill>
                  <a:srgbClr val="0000CC"/>
                </a:solidFill>
                <a:latin typeface="Times New Roman" panose="02020603050405020304" pitchFamily="18" charset="0"/>
                <a:ea typeface="Calibri" panose="020F0502020204030204" pitchFamily="34" charset="0"/>
              </a:rPr>
              <a:t>Mà </a:t>
            </a:r>
            <a:r>
              <a:rPr lang="en-US" sz="2100" i="1">
                <a:solidFill>
                  <a:srgbClr val="0000CC"/>
                </a:solidFill>
                <a:latin typeface="Times New Roman" panose="02020603050405020304" pitchFamily="18" charset="0"/>
                <a:ea typeface="Calibri" panose="020F0502020204030204" pitchFamily="34" charset="0"/>
              </a:rPr>
              <a:t>AC </a:t>
            </a:r>
            <a:r>
              <a:rPr lang="en-US" sz="2100">
                <a:solidFill>
                  <a:srgbClr val="0000CC"/>
                </a:solidFill>
                <a:latin typeface="Times New Roman" panose="02020603050405020304" pitchFamily="18" charset="0"/>
                <a:ea typeface="Calibri" panose="020F0502020204030204" pitchFamily="34" charset="0"/>
              </a:rPr>
              <a:t>= </a:t>
            </a:r>
            <a:r>
              <a:rPr lang="en-US" sz="2100" i="1">
                <a:solidFill>
                  <a:srgbClr val="0000CC"/>
                </a:solidFill>
                <a:latin typeface="Times New Roman" panose="02020603050405020304" pitchFamily="18" charset="0"/>
                <a:ea typeface="Calibri" panose="020F0502020204030204" pitchFamily="34" charset="0"/>
              </a:rPr>
              <a:t>BD </a:t>
            </a:r>
            <a:r>
              <a:rPr lang="en-US" sz="2100">
                <a:solidFill>
                  <a:srgbClr val="0000CC"/>
                </a:solidFill>
                <a:latin typeface="Times New Roman" panose="02020603050405020304" pitchFamily="18" charset="0"/>
                <a:ea typeface="Calibri" panose="020F0502020204030204" pitchFamily="34" charset="0"/>
              </a:rPr>
              <a:t>(đường kính của đường tròn) nên </a:t>
            </a:r>
            <a:r>
              <a:rPr lang="en-US" sz="2100" i="1">
                <a:solidFill>
                  <a:srgbClr val="0000CC"/>
                </a:solidFill>
                <a:latin typeface="Times New Roman" panose="02020603050405020304" pitchFamily="18" charset="0"/>
                <a:ea typeface="Calibri" panose="020F0502020204030204" pitchFamily="34" charset="0"/>
              </a:rPr>
              <a:t>ABCD </a:t>
            </a:r>
            <a:r>
              <a:rPr lang="en-US" sz="2100">
                <a:solidFill>
                  <a:srgbClr val="0000CC"/>
                </a:solidFill>
                <a:latin typeface="Times New Roman" panose="02020603050405020304" pitchFamily="18" charset="0"/>
                <a:ea typeface="Calibri" panose="020F0502020204030204" pitchFamily="34" charset="0"/>
              </a:rPr>
              <a:t>là hình chữ nhật</a:t>
            </a:r>
            <a:endParaRPr lang="vi-VN" sz="2100">
              <a:solidFill>
                <a:srgbClr val="0000CC"/>
              </a:solidFill>
            </a:endParaRPr>
          </a:p>
        </p:txBody>
      </p:sp>
    </p:spTree>
    <p:extLst>
      <p:ext uri="{BB962C8B-B14F-4D97-AF65-F5344CB8AC3E}">
        <p14:creationId xmlns:p14="http://schemas.microsoft.com/office/powerpoint/2010/main" val="1570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EDFE426-8973-42DC-9AC2-1D49BA9D4EF7}"/>
              </a:ext>
            </a:extLst>
          </p:cNvPr>
          <p:cNvSpPr/>
          <p:nvPr/>
        </p:nvSpPr>
        <p:spPr>
          <a:xfrm>
            <a:off x="1685925" y="853903"/>
            <a:ext cx="7086600" cy="715580"/>
          </a:xfrm>
          <a:prstGeom prst="rect">
            <a:avLst/>
          </a:prstGeom>
          <a:solidFill>
            <a:schemeClr val="accent5">
              <a:lumMod val="40000"/>
              <a:lumOff val="60000"/>
            </a:schemeClr>
          </a:solidFill>
          <a:ln>
            <a:solidFill>
              <a:schemeClr val="tx1"/>
            </a:solidFill>
          </a:ln>
        </p:spPr>
        <p:txBody>
          <a:bodyPr wrap="square" lIns="68580" tIns="34290" rIns="68580" bIns="34290">
            <a:spAutoFit/>
          </a:bodyPr>
          <a:lstStyle/>
          <a:p>
            <a:pPr>
              <a:tabLst>
                <a:tab pos="472440" algn="l"/>
              </a:tabLst>
            </a:pP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từ, cụm từ thích hợp vào chỗ (…) trong câu sau để được khẳng định đúng:</a:t>
            </a:r>
            <a:r>
              <a:rPr lang="en-US" sz="21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 giác có ... là hình chữ nhật.”</a:t>
            </a:r>
            <a:endParaRPr lang="vi-VN" sz="210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5EBF390C-729D-4B97-B267-48A2B1CA74FB}"/>
              </a:ext>
            </a:extLst>
          </p:cNvPr>
          <p:cNvSpPr txBox="1"/>
          <p:nvPr/>
        </p:nvSpPr>
        <p:spPr>
          <a:xfrm>
            <a:off x="85726" y="914402"/>
            <a:ext cx="1571625" cy="438581"/>
          </a:xfrm>
          <a:prstGeom prst="rect">
            <a:avLst/>
          </a:prstGeom>
          <a:noFill/>
        </p:spPr>
        <p:txBody>
          <a:bodyPr wrap="square" lIns="68580" tIns="34290" rIns="68580" bIns="34290" rtlCol="0">
            <a:prstTxWarp prst="textWave1">
              <a:avLst>
                <a:gd name="adj1" fmla="val 12500"/>
                <a:gd name="adj2" fmla="val -2500"/>
              </a:avLst>
            </a:prstTxWarp>
            <a:spAutoFit/>
          </a:bodyPr>
          <a:lstStyle/>
          <a:p>
            <a:r>
              <a:rPr lang="en-US" sz="2400" b="1">
                <a:ln w="6600">
                  <a:solidFill>
                    <a:schemeClr val="tx1"/>
                  </a:solidFill>
                  <a:prstDash val="solid"/>
                </a:ln>
                <a:solidFill>
                  <a:srgbClr val="FFFFFF"/>
                </a:solidFill>
                <a:effectLst>
                  <a:outerShdw dist="38100" dir="2700000" algn="tl" rotWithShape="0">
                    <a:schemeClr val="accent2"/>
                  </a:outerShdw>
                </a:effectLst>
              </a:rPr>
              <a:t>CÂU HỎI 1</a:t>
            </a:r>
            <a:endParaRPr lang="vi-VN" sz="24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3114676" y="128588"/>
            <a:ext cx="3228975" cy="514350"/>
          </a:xfrm>
          <a:prstGeom prst="rect">
            <a:avLst/>
          </a:prstGeom>
          <a:noFill/>
        </p:spPr>
        <p:txBody>
          <a:bodyPr wrap="square" lIns="68580" tIns="34290" rIns="68580" bIns="34290" rtlCol="0">
            <a:prstTxWarp prst="textWave1">
              <a:avLst>
                <a:gd name="adj1" fmla="val 0"/>
                <a:gd name="adj2" fmla="val 0"/>
              </a:avLst>
            </a:prstTxWarp>
            <a:spAutoFit/>
          </a:bodyPr>
          <a:lstStyle/>
          <a:p>
            <a:r>
              <a:rPr lang="en-US" sz="900">
                <a:solidFill>
                  <a:srgbClr val="0000CC"/>
                </a:solidFill>
                <a:effectLst>
                  <a:outerShdw blurRad="50800" dist="38100" algn="l" rotWithShape="0">
                    <a:prstClr val="black">
                      <a:alpha val="40000"/>
                    </a:prstClr>
                  </a:outerShdw>
                </a:effectLst>
              </a:rPr>
              <a:t>BÀI TẬP VẬN DỤNG</a:t>
            </a:r>
            <a:endParaRPr lang="vi-VN" sz="9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xmlns="" id="{C0D1533F-5DA1-4D10-8151-97012A699422}"/>
              </a:ext>
            </a:extLst>
          </p:cNvPr>
          <p:cNvGrpSpPr/>
          <p:nvPr/>
        </p:nvGrpSpPr>
        <p:grpSpPr>
          <a:xfrm>
            <a:off x="1885951" y="1828800"/>
            <a:ext cx="6186488" cy="642938"/>
            <a:chOff x="2514600" y="2438400"/>
            <a:chExt cx="8934450" cy="857250"/>
          </a:xfrm>
        </p:grpSpPr>
        <p:sp>
          <p:nvSpPr>
            <p:cNvPr id="15" name="Rectangle: Rounded Corners 14">
              <a:extLst>
                <a:ext uri="{FF2B5EF4-FFF2-40B4-BE49-F238E27FC236}">
                  <a16:creationId xmlns:a16="http://schemas.microsoft.com/office/drawing/2014/main" xmlns=""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xmlns="" id="{36E44C2F-5DB9-46B5-A1E6-204601C1FC92}"/>
                </a:ext>
              </a:extLst>
            </p:cNvPr>
            <p:cNvSpPr txBox="1"/>
            <p:nvPr/>
          </p:nvSpPr>
          <p:spPr>
            <a:xfrm>
              <a:off x="2743200" y="2590800"/>
              <a:ext cx="7143750"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hai góc vuông</a:t>
              </a:r>
              <a:endParaRPr lang="vi-VN" sz="21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BFC905D4-5126-4FB0-B61D-D5C38EE41771}"/>
              </a:ext>
            </a:extLst>
          </p:cNvPr>
          <p:cNvGrpSpPr/>
          <p:nvPr/>
        </p:nvGrpSpPr>
        <p:grpSpPr>
          <a:xfrm>
            <a:off x="1885951" y="2643187"/>
            <a:ext cx="6186488" cy="642938"/>
            <a:chOff x="2514600" y="3524250"/>
            <a:chExt cx="8934450" cy="857250"/>
          </a:xfrm>
        </p:grpSpPr>
        <p:sp>
          <p:nvSpPr>
            <p:cNvPr id="19" name="Rectangle: Rounded Corners 18">
              <a:extLst>
                <a:ext uri="{FF2B5EF4-FFF2-40B4-BE49-F238E27FC236}">
                  <a16:creationId xmlns:a16="http://schemas.microsoft.com/office/drawing/2014/main" xmlns=""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xmlns="" id="{4A78D336-2DCE-4C6A-A603-183FD11D59A6}"/>
                </a:ext>
              </a:extLst>
            </p:cNvPr>
            <p:cNvSpPr txBox="1"/>
            <p:nvPr/>
          </p:nvSpPr>
          <p:spPr>
            <a:xfrm>
              <a:off x="2743200" y="3676650"/>
              <a:ext cx="7143750"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bốn góc vuông</a:t>
              </a:r>
              <a:endParaRPr lang="vi-VN" sz="21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xmlns="" id="{ED9FF983-9D97-4090-B920-1578B5647998}"/>
              </a:ext>
            </a:extLst>
          </p:cNvPr>
          <p:cNvGrpSpPr/>
          <p:nvPr/>
        </p:nvGrpSpPr>
        <p:grpSpPr>
          <a:xfrm>
            <a:off x="1871662" y="3471862"/>
            <a:ext cx="6186488" cy="642938"/>
            <a:chOff x="2495550" y="4629150"/>
            <a:chExt cx="8934450" cy="857250"/>
          </a:xfrm>
        </p:grpSpPr>
        <p:sp>
          <p:nvSpPr>
            <p:cNvPr id="22" name="Rectangle: Rounded Corners 21">
              <a:extLst>
                <a:ext uri="{FF2B5EF4-FFF2-40B4-BE49-F238E27FC236}">
                  <a16:creationId xmlns:a16="http://schemas.microsoft.com/office/drawing/2014/main" xmlns=""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xmlns="" id="{9007B6D9-64CC-41F6-BCB7-682C461E528D}"/>
                </a:ext>
              </a:extLst>
            </p:cNvPr>
            <p:cNvSpPr txBox="1"/>
            <p:nvPr/>
          </p:nvSpPr>
          <p:spPr>
            <a:xfrm>
              <a:off x="2724150" y="4781550"/>
              <a:ext cx="7143750"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bốn cạnh bằng nhau</a:t>
              </a:r>
              <a:endParaRPr lang="vi-VN" sz="21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xmlns="" id="{1105119E-1259-45DE-BF6C-50D27B1E681C}"/>
              </a:ext>
            </a:extLst>
          </p:cNvPr>
          <p:cNvGrpSpPr/>
          <p:nvPr/>
        </p:nvGrpSpPr>
        <p:grpSpPr>
          <a:xfrm>
            <a:off x="1885951" y="4257675"/>
            <a:ext cx="6186488" cy="642938"/>
            <a:chOff x="2514600" y="5676900"/>
            <a:chExt cx="8934450" cy="857250"/>
          </a:xfrm>
        </p:grpSpPr>
        <p:sp>
          <p:nvSpPr>
            <p:cNvPr id="25" name="Rectangle: Rounded Corners 24">
              <a:extLst>
                <a:ext uri="{FF2B5EF4-FFF2-40B4-BE49-F238E27FC236}">
                  <a16:creationId xmlns:a16="http://schemas.microsoft.com/office/drawing/2014/main" xmlns=""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xmlns="" id="{CD25F621-0394-4CBA-B2A7-024F52161816}"/>
                </a:ext>
              </a:extLst>
            </p:cNvPr>
            <p:cNvSpPr txBox="1"/>
            <p:nvPr/>
          </p:nvSpPr>
          <p:spPr>
            <a:xfrm>
              <a:off x="2743200" y="5829300"/>
              <a:ext cx="7143750" cy="553997"/>
            </a:xfrm>
            <a:prstGeom prst="rect">
              <a:avLst/>
            </a:prstGeom>
            <a:noFill/>
          </p:spPr>
          <p:txBody>
            <a:bodyPr wrap="square" rtlCol="0">
              <a:spAutoFit/>
            </a:bodyPr>
            <a:lstStyle/>
            <a:p>
              <a:r>
                <a:rPr lang="fr-FR" sz="2100">
                  <a:latin typeface="Times New Roman" panose="02020603050405020304" pitchFamily="18" charset="0"/>
                  <a:cs typeface="Times New Roman" panose="02020603050405020304" pitchFamily="18" charset="0"/>
                </a:rPr>
                <a:t>các cạnh đối song song</a:t>
              </a:r>
              <a:endParaRPr lang="vi-VN" sz="21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xmlns="" id="{87648193-C0C5-4E02-ADA2-CD36252E9347}"/>
              </a:ext>
            </a:extLst>
          </p:cNvPr>
          <p:cNvGrpSpPr/>
          <p:nvPr/>
        </p:nvGrpSpPr>
        <p:grpSpPr>
          <a:xfrm>
            <a:off x="1057277" y="1814515"/>
            <a:ext cx="657227" cy="657314"/>
            <a:chOff x="1409700" y="2419350"/>
            <a:chExt cx="876302" cy="876418"/>
          </a:xfrm>
        </p:grpSpPr>
        <p:sp>
          <p:nvSpPr>
            <p:cNvPr id="11" name="TextBox 10">
              <a:extLst>
                <a:ext uri="{FF2B5EF4-FFF2-40B4-BE49-F238E27FC236}">
                  <a16:creationId xmlns:a16="http://schemas.microsoft.com/office/drawing/2014/main" xmlns="" id="{A2CC7EC5-21D8-458B-96EC-028DCFFA674B}"/>
                </a:ext>
              </a:extLst>
            </p:cNvPr>
            <p:cNvSpPr txBox="1"/>
            <p:nvPr/>
          </p:nvSpPr>
          <p:spPr>
            <a:xfrm>
              <a:off x="1504951" y="2495550"/>
              <a:ext cx="781051" cy="800218"/>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A</a:t>
              </a:r>
              <a:endParaRPr lang="vi-VN" sz="3300" b="1">
                <a:solidFill>
                  <a:srgbClr val="0000CC"/>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xmlns=""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9" name="Group 38">
            <a:extLst>
              <a:ext uri="{FF2B5EF4-FFF2-40B4-BE49-F238E27FC236}">
                <a16:creationId xmlns:a16="http://schemas.microsoft.com/office/drawing/2014/main" xmlns="" id="{4C2D56A8-C5C8-412E-AD13-72CF77E599D5}"/>
              </a:ext>
            </a:extLst>
          </p:cNvPr>
          <p:cNvGrpSpPr/>
          <p:nvPr/>
        </p:nvGrpSpPr>
        <p:grpSpPr>
          <a:xfrm>
            <a:off x="1057277" y="2657474"/>
            <a:ext cx="657227" cy="628739"/>
            <a:chOff x="1409700" y="3543300"/>
            <a:chExt cx="876302" cy="838319"/>
          </a:xfrm>
        </p:grpSpPr>
        <p:sp>
          <p:nvSpPr>
            <p:cNvPr id="18" name="TextBox 17">
              <a:extLst>
                <a:ext uri="{FF2B5EF4-FFF2-40B4-BE49-F238E27FC236}">
                  <a16:creationId xmlns:a16="http://schemas.microsoft.com/office/drawing/2014/main" xmlns="" id="{7056593F-F90F-47C4-80B9-D2EAA27E76A2}"/>
                </a:ext>
              </a:extLst>
            </p:cNvPr>
            <p:cNvSpPr txBox="1"/>
            <p:nvPr/>
          </p:nvSpPr>
          <p:spPr>
            <a:xfrm>
              <a:off x="1504951" y="3581400"/>
              <a:ext cx="781051" cy="800219"/>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B</a:t>
              </a:r>
              <a:endParaRPr lang="vi-VN" sz="3300" b="1">
                <a:solidFill>
                  <a:srgbClr val="0000CC"/>
                </a:solidFill>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xmlns=""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0" name="Group 39">
            <a:extLst>
              <a:ext uri="{FF2B5EF4-FFF2-40B4-BE49-F238E27FC236}">
                <a16:creationId xmlns:a16="http://schemas.microsoft.com/office/drawing/2014/main" xmlns="" id="{6F8F0A95-16F5-457E-ABA7-B8DD6867625F}"/>
              </a:ext>
            </a:extLst>
          </p:cNvPr>
          <p:cNvGrpSpPr/>
          <p:nvPr/>
        </p:nvGrpSpPr>
        <p:grpSpPr>
          <a:xfrm>
            <a:off x="1042989" y="3443291"/>
            <a:ext cx="657227" cy="671601"/>
            <a:chOff x="1390650" y="4591050"/>
            <a:chExt cx="876302" cy="895468"/>
          </a:xfrm>
        </p:grpSpPr>
        <p:sp>
          <p:nvSpPr>
            <p:cNvPr id="21" name="TextBox 20">
              <a:extLst>
                <a:ext uri="{FF2B5EF4-FFF2-40B4-BE49-F238E27FC236}">
                  <a16:creationId xmlns:a16="http://schemas.microsoft.com/office/drawing/2014/main" xmlns="" id="{08C6231E-394A-4D5F-813C-F6247932E083}"/>
                </a:ext>
              </a:extLst>
            </p:cNvPr>
            <p:cNvSpPr txBox="1"/>
            <p:nvPr/>
          </p:nvSpPr>
          <p:spPr>
            <a:xfrm>
              <a:off x="1485901" y="4686299"/>
              <a:ext cx="781051" cy="800219"/>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C</a:t>
              </a:r>
              <a:endParaRPr lang="vi-VN" sz="3300" b="1">
                <a:solidFill>
                  <a:srgbClr val="0000CC"/>
                </a:solidFill>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xmlns=""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a:extLst>
              <a:ext uri="{FF2B5EF4-FFF2-40B4-BE49-F238E27FC236}">
                <a16:creationId xmlns:a16="http://schemas.microsoft.com/office/drawing/2014/main" xmlns="" id="{31AE85CF-0F13-4A59-A119-F73114158C43}"/>
              </a:ext>
            </a:extLst>
          </p:cNvPr>
          <p:cNvGrpSpPr/>
          <p:nvPr/>
        </p:nvGrpSpPr>
        <p:grpSpPr>
          <a:xfrm>
            <a:off x="1042988" y="4243391"/>
            <a:ext cx="671513" cy="657314"/>
            <a:chOff x="1390650" y="5657850"/>
            <a:chExt cx="895350" cy="876418"/>
          </a:xfrm>
        </p:grpSpPr>
        <p:sp>
          <p:nvSpPr>
            <p:cNvPr id="24" name="TextBox 23">
              <a:extLst>
                <a:ext uri="{FF2B5EF4-FFF2-40B4-BE49-F238E27FC236}">
                  <a16:creationId xmlns:a16="http://schemas.microsoft.com/office/drawing/2014/main" xmlns="" id="{7827E7CF-1D0A-4604-8AF0-60FDC87C5E33}"/>
                </a:ext>
              </a:extLst>
            </p:cNvPr>
            <p:cNvSpPr txBox="1"/>
            <p:nvPr/>
          </p:nvSpPr>
          <p:spPr>
            <a:xfrm>
              <a:off x="1504950" y="5734050"/>
              <a:ext cx="781050" cy="800218"/>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D</a:t>
              </a:r>
              <a:endParaRPr lang="vi-VN" sz="3300" b="1">
                <a:solidFill>
                  <a:srgbClr val="0000CC"/>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xmlns=""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2" name="Group 41">
            <a:extLst>
              <a:ext uri="{FF2B5EF4-FFF2-40B4-BE49-F238E27FC236}">
                <a16:creationId xmlns:a16="http://schemas.microsoft.com/office/drawing/2014/main" xmlns="" id="{3C6388A9-41F0-4945-9D0E-F5E4CFC65116}"/>
              </a:ext>
            </a:extLst>
          </p:cNvPr>
          <p:cNvGrpSpPr/>
          <p:nvPr/>
        </p:nvGrpSpPr>
        <p:grpSpPr>
          <a:xfrm>
            <a:off x="1891966" y="2649204"/>
            <a:ext cx="6186488" cy="642938"/>
            <a:chOff x="2514600" y="3524250"/>
            <a:chExt cx="8934450" cy="857250"/>
          </a:xfrm>
          <a:solidFill>
            <a:schemeClr val="accent5">
              <a:lumMod val="60000"/>
              <a:lumOff val="40000"/>
            </a:schemeClr>
          </a:solidFill>
        </p:grpSpPr>
        <p:sp>
          <p:nvSpPr>
            <p:cNvPr id="43" name="Rectangle: Rounded Corners 42">
              <a:extLst>
                <a:ext uri="{FF2B5EF4-FFF2-40B4-BE49-F238E27FC236}">
                  <a16:creationId xmlns:a16="http://schemas.microsoft.com/office/drawing/2014/main" xmlns="" id="{F7E3CEE5-E747-4336-8A87-79B371617AF2}"/>
                </a:ext>
              </a:extLst>
            </p:cNvPr>
            <p:cNvSpPr/>
            <p:nvPr/>
          </p:nvSpPr>
          <p:spPr>
            <a:xfrm>
              <a:off x="2514600" y="35242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xmlns="" id="{6FFECAF7-D8BB-43A7-A8A0-47C370742D72}"/>
                </a:ext>
              </a:extLst>
            </p:cNvPr>
            <p:cNvSpPr txBox="1"/>
            <p:nvPr/>
          </p:nvSpPr>
          <p:spPr>
            <a:xfrm>
              <a:off x="2743200" y="3676650"/>
              <a:ext cx="7143750" cy="553997"/>
            </a:xfrm>
            <a:prstGeom prst="rect">
              <a:avLst/>
            </a:prstGeom>
            <a:grpFill/>
          </p:spPr>
          <p:txBody>
            <a:bodyPr wrap="square" rtlCol="0">
              <a:spAutoFit/>
            </a:bodyPr>
            <a:lstStyle/>
            <a:p>
              <a:r>
                <a:rPr lang="en-US" sz="2100">
                  <a:latin typeface="Times New Roman" panose="02020603050405020304" pitchFamily="18" charset="0"/>
                  <a:cs typeface="Times New Roman" panose="02020603050405020304" pitchFamily="18" charset="0"/>
                </a:rPr>
                <a:t>bốn góc vuông</a:t>
              </a:r>
              <a:endParaRPr lang="vi-VN" sz="2100">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xmlns="" id="{3F8617E5-16DD-4EF6-9D84-CDAB4506E269}"/>
              </a:ext>
            </a:extLst>
          </p:cNvPr>
          <p:cNvGrpSpPr/>
          <p:nvPr/>
        </p:nvGrpSpPr>
        <p:grpSpPr>
          <a:xfrm>
            <a:off x="1064796" y="2663491"/>
            <a:ext cx="676024" cy="628739"/>
            <a:chOff x="2037347" y="3543300"/>
            <a:chExt cx="901365" cy="838319"/>
          </a:xfrm>
          <a:solidFill>
            <a:schemeClr val="accent5">
              <a:lumMod val="60000"/>
              <a:lumOff val="40000"/>
            </a:schemeClr>
          </a:solidFill>
        </p:grpSpPr>
        <p:sp>
          <p:nvSpPr>
            <p:cNvPr id="47" name="Oval 46">
              <a:extLst>
                <a:ext uri="{FF2B5EF4-FFF2-40B4-BE49-F238E27FC236}">
                  <a16:creationId xmlns:a16="http://schemas.microsoft.com/office/drawing/2014/main" xmlns="" id="{38C0FFA7-B885-424C-879F-BEEFBFEA4630}"/>
                </a:ext>
              </a:extLst>
            </p:cNvPr>
            <p:cNvSpPr/>
            <p:nvPr/>
          </p:nvSpPr>
          <p:spPr>
            <a:xfrm>
              <a:off x="2037347" y="3543300"/>
              <a:ext cx="819150" cy="838200"/>
            </a:xfrm>
            <a:prstGeom prst="ellipse">
              <a:avLst/>
            </a:prstGeom>
            <a:grp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TextBox 45">
              <a:extLst>
                <a:ext uri="{FF2B5EF4-FFF2-40B4-BE49-F238E27FC236}">
                  <a16:creationId xmlns:a16="http://schemas.microsoft.com/office/drawing/2014/main" xmlns="" id="{D292F2C9-5B8E-45B1-9D73-E6FFF6D267DC}"/>
                </a:ext>
              </a:extLst>
            </p:cNvPr>
            <p:cNvSpPr txBox="1"/>
            <p:nvPr/>
          </p:nvSpPr>
          <p:spPr>
            <a:xfrm>
              <a:off x="2157662" y="3581400"/>
              <a:ext cx="781050" cy="800219"/>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B</a:t>
              </a:r>
              <a:endParaRPr lang="vi-VN" sz="3300" b="1">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977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heel(1)">
                                      <p:cBhvr>
                                        <p:cTn id="45" dur="250"/>
                                        <p:tgtEl>
                                          <p:spTgt spid="45"/>
                                        </p:tgtEl>
                                      </p:cBhvr>
                                    </p:animEffec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85726" y="914402"/>
            <a:ext cx="1571625" cy="438581"/>
          </a:xfrm>
          <a:prstGeom prst="rect">
            <a:avLst/>
          </a:prstGeom>
          <a:noFill/>
        </p:spPr>
        <p:txBody>
          <a:bodyPr wrap="square" lIns="68580" tIns="34290" rIns="68580" bIns="34290" rtlCol="0">
            <a:prstTxWarp prst="textWave1">
              <a:avLst>
                <a:gd name="adj1" fmla="val 12500"/>
                <a:gd name="adj2" fmla="val -2500"/>
              </a:avLst>
            </a:prstTxWarp>
            <a:spAutoFit/>
          </a:bodyPr>
          <a:lstStyle/>
          <a:p>
            <a:r>
              <a:rPr lang="en-US" sz="2400" b="1">
                <a:ln w="6600">
                  <a:solidFill>
                    <a:schemeClr val="tx1"/>
                  </a:solidFill>
                  <a:prstDash val="solid"/>
                </a:ln>
                <a:solidFill>
                  <a:srgbClr val="FFFFFF"/>
                </a:solidFill>
                <a:effectLst>
                  <a:outerShdw dist="38100" dir="2700000" algn="tl" rotWithShape="0">
                    <a:schemeClr val="accent2"/>
                  </a:outerShdw>
                </a:effectLst>
              </a:rPr>
              <a:t>CÂU HỎI 2</a:t>
            </a:r>
            <a:endParaRPr lang="vi-VN" sz="24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3114676" y="128588"/>
            <a:ext cx="3228975" cy="514350"/>
          </a:xfrm>
          <a:prstGeom prst="rect">
            <a:avLst/>
          </a:prstGeom>
          <a:noFill/>
        </p:spPr>
        <p:txBody>
          <a:bodyPr wrap="square" lIns="68580" tIns="34290" rIns="68580" bIns="34290" rtlCol="0">
            <a:prstTxWarp prst="textWave1">
              <a:avLst>
                <a:gd name="adj1" fmla="val 0"/>
                <a:gd name="adj2" fmla="val 0"/>
              </a:avLst>
            </a:prstTxWarp>
            <a:spAutoFit/>
          </a:bodyPr>
          <a:lstStyle/>
          <a:p>
            <a:r>
              <a:rPr lang="en-US" sz="900">
                <a:solidFill>
                  <a:srgbClr val="0000CC"/>
                </a:solidFill>
                <a:effectLst>
                  <a:outerShdw blurRad="50800" dist="38100" algn="l" rotWithShape="0">
                    <a:prstClr val="black">
                      <a:alpha val="40000"/>
                    </a:prstClr>
                  </a:outerShdw>
                </a:effectLst>
              </a:rPr>
              <a:t>BÀI TẬP VẬN DỤNG</a:t>
            </a:r>
            <a:endParaRPr lang="vi-VN" sz="9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xmlns="" id="{C0D1533F-5DA1-4D10-8151-97012A699422}"/>
              </a:ext>
            </a:extLst>
          </p:cNvPr>
          <p:cNvGrpSpPr/>
          <p:nvPr/>
        </p:nvGrpSpPr>
        <p:grpSpPr>
          <a:xfrm>
            <a:off x="1885951" y="1828800"/>
            <a:ext cx="6186488" cy="852964"/>
            <a:chOff x="2514600" y="2438400"/>
            <a:chExt cx="8934450" cy="1137285"/>
          </a:xfrm>
        </p:grpSpPr>
        <p:sp>
          <p:nvSpPr>
            <p:cNvPr id="15" name="Rectangle: Rounded Corners 14">
              <a:extLst>
                <a:ext uri="{FF2B5EF4-FFF2-40B4-BE49-F238E27FC236}">
                  <a16:creationId xmlns:a16="http://schemas.microsoft.com/office/drawing/2014/main" xmlns=""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xmlns="" id="{36E44C2F-5DB9-46B5-A1E6-204601C1FC92}"/>
                </a:ext>
              </a:extLst>
            </p:cNvPr>
            <p:cNvSpPr txBox="1"/>
            <p:nvPr/>
          </p:nvSpPr>
          <p:spPr>
            <a:xfrm>
              <a:off x="2743200" y="2590800"/>
              <a:ext cx="7143750" cy="984885"/>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Hình chữ nhật có hai đường chéo bằng nhau.</a:t>
              </a:r>
              <a:endParaRPr lang="vi-VN" sz="21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BFC905D4-5126-4FB0-B61D-D5C38EE41771}"/>
              </a:ext>
            </a:extLst>
          </p:cNvPr>
          <p:cNvGrpSpPr/>
          <p:nvPr/>
        </p:nvGrpSpPr>
        <p:grpSpPr>
          <a:xfrm>
            <a:off x="1885951" y="2613111"/>
            <a:ext cx="6186488" cy="738664"/>
            <a:chOff x="2514600" y="3484146"/>
            <a:chExt cx="8934450" cy="984886"/>
          </a:xfrm>
        </p:grpSpPr>
        <p:sp>
          <p:nvSpPr>
            <p:cNvPr id="19" name="Rectangle: Rounded Corners 18">
              <a:extLst>
                <a:ext uri="{FF2B5EF4-FFF2-40B4-BE49-F238E27FC236}">
                  <a16:creationId xmlns:a16="http://schemas.microsoft.com/office/drawing/2014/main" xmlns=""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xmlns="" id="{4A78D336-2DCE-4C6A-A603-183FD11D59A6}"/>
                </a:ext>
              </a:extLst>
            </p:cNvPr>
            <p:cNvSpPr txBox="1"/>
            <p:nvPr/>
          </p:nvSpPr>
          <p:spPr>
            <a:xfrm>
              <a:off x="2743199" y="3484146"/>
              <a:ext cx="8698247" cy="984886"/>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Hình chữ nhật có hai đường chéo cắt nhau tại trung điểm mỗi đường</a:t>
              </a:r>
              <a:endParaRPr lang="vi-VN" sz="21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xmlns="" id="{ED9FF983-9D97-4090-B920-1578B5647998}"/>
              </a:ext>
            </a:extLst>
          </p:cNvPr>
          <p:cNvGrpSpPr/>
          <p:nvPr/>
        </p:nvGrpSpPr>
        <p:grpSpPr>
          <a:xfrm>
            <a:off x="1871662" y="3471863"/>
            <a:ext cx="6186488" cy="642938"/>
            <a:chOff x="2495550" y="4629150"/>
            <a:chExt cx="8934450" cy="857250"/>
          </a:xfrm>
        </p:grpSpPr>
        <p:sp>
          <p:nvSpPr>
            <p:cNvPr id="22" name="Rectangle: Rounded Corners 21">
              <a:extLst>
                <a:ext uri="{FF2B5EF4-FFF2-40B4-BE49-F238E27FC236}">
                  <a16:creationId xmlns:a16="http://schemas.microsoft.com/office/drawing/2014/main" xmlns=""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xmlns="" id="{9007B6D9-64CC-41F6-BCB7-682C461E528D}"/>
                </a:ext>
              </a:extLst>
            </p:cNvPr>
            <p:cNvSpPr txBox="1"/>
            <p:nvPr/>
          </p:nvSpPr>
          <p:spPr>
            <a:xfrm>
              <a:off x="2724150" y="4781550"/>
              <a:ext cx="7143750" cy="553997"/>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Hình chữ nhật có hai cạnh kề bằng nhau.</a:t>
              </a:r>
              <a:endParaRPr lang="vi-VN" sz="21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xmlns="" id="{1105119E-1259-45DE-BF6C-50D27B1E681C}"/>
              </a:ext>
            </a:extLst>
          </p:cNvPr>
          <p:cNvGrpSpPr/>
          <p:nvPr/>
        </p:nvGrpSpPr>
        <p:grpSpPr>
          <a:xfrm>
            <a:off x="1885951" y="4245645"/>
            <a:ext cx="6186488" cy="738664"/>
            <a:chOff x="2514600" y="5660859"/>
            <a:chExt cx="8934450" cy="984886"/>
          </a:xfrm>
        </p:grpSpPr>
        <p:sp>
          <p:nvSpPr>
            <p:cNvPr id="25" name="Rectangle: Rounded Corners 24">
              <a:extLst>
                <a:ext uri="{FF2B5EF4-FFF2-40B4-BE49-F238E27FC236}">
                  <a16:creationId xmlns:a16="http://schemas.microsoft.com/office/drawing/2014/main" xmlns=""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xmlns="" id="{CD25F621-0394-4CBA-B2A7-024F52161816}"/>
                </a:ext>
              </a:extLst>
            </p:cNvPr>
            <p:cNvSpPr txBox="1"/>
            <p:nvPr/>
          </p:nvSpPr>
          <p:spPr>
            <a:xfrm>
              <a:off x="2743200" y="5660859"/>
              <a:ext cx="8646119" cy="984886"/>
            </a:xfrm>
            <a:prstGeom prst="rect">
              <a:avLst/>
            </a:prstGeom>
            <a:noFill/>
          </p:spPr>
          <p:txBody>
            <a:bodyPr wrap="square" rtlCol="0">
              <a:spAutoFit/>
            </a:bodyPr>
            <a:lstStyle/>
            <a:p>
              <a:r>
                <a:rPr lang="en-US" sz="2100">
                  <a:latin typeface="Times New Roman" panose="02020603050405020304" pitchFamily="18" charset="0"/>
                  <a:cs typeface="Times New Roman" panose="02020603050405020304" pitchFamily="18" charset="0"/>
                </a:rPr>
                <a:t>Trong hình chữ nhật, giao của hai đường chéo là tâm của hình chữ nhật đó</a:t>
              </a:r>
              <a:endParaRPr lang="vi-VN" sz="21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xmlns="" id="{87648193-C0C5-4E02-ADA2-CD36252E9347}"/>
              </a:ext>
            </a:extLst>
          </p:cNvPr>
          <p:cNvGrpSpPr/>
          <p:nvPr/>
        </p:nvGrpSpPr>
        <p:grpSpPr>
          <a:xfrm>
            <a:off x="1057277" y="1814515"/>
            <a:ext cx="657227" cy="657314"/>
            <a:chOff x="1409700" y="2419350"/>
            <a:chExt cx="876302" cy="876418"/>
          </a:xfrm>
        </p:grpSpPr>
        <p:sp>
          <p:nvSpPr>
            <p:cNvPr id="34" name="Oval 33">
              <a:extLst>
                <a:ext uri="{FF2B5EF4-FFF2-40B4-BE49-F238E27FC236}">
                  <a16:creationId xmlns:a16="http://schemas.microsoft.com/office/drawing/2014/main" xmlns=""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xmlns="" id="{A2CC7EC5-21D8-458B-96EC-028DCFFA674B}"/>
                </a:ext>
              </a:extLst>
            </p:cNvPr>
            <p:cNvSpPr txBox="1"/>
            <p:nvPr/>
          </p:nvSpPr>
          <p:spPr>
            <a:xfrm>
              <a:off x="1504951" y="2495550"/>
              <a:ext cx="781051" cy="800218"/>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A</a:t>
              </a:r>
              <a:endParaRPr lang="vi-VN" sz="33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xmlns="" id="{4C2D56A8-C5C8-412E-AD13-72CF77E599D5}"/>
              </a:ext>
            </a:extLst>
          </p:cNvPr>
          <p:cNvGrpSpPr/>
          <p:nvPr/>
        </p:nvGrpSpPr>
        <p:grpSpPr>
          <a:xfrm>
            <a:off x="1057277" y="2657474"/>
            <a:ext cx="657227" cy="628739"/>
            <a:chOff x="1409700" y="3543300"/>
            <a:chExt cx="876302" cy="838319"/>
          </a:xfrm>
        </p:grpSpPr>
        <p:sp>
          <p:nvSpPr>
            <p:cNvPr id="35" name="Oval 34">
              <a:extLst>
                <a:ext uri="{FF2B5EF4-FFF2-40B4-BE49-F238E27FC236}">
                  <a16:creationId xmlns:a16="http://schemas.microsoft.com/office/drawing/2014/main" xmlns=""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xmlns="" id="{7056593F-F90F-47C4-80B9-D2EAA27E76A2}"/>
                </a:ext>
              </a:extLst>
            </p:cNvPr>
            <p:cNvSpPr txBox="1"/>
            <p:nvPr/>
          </p:nvSpPr>
          <p:spPr>
            <a:xfrm>
              <a:off x="1504951" y="3581400"/>
              <a:ext cx="781051" cy="800219"/>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B</a:t>
              </a:r>
              <a:endParaRPr lang="vi-VN" sz="33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xmlns="" id="{6F8F0A95-16F5-457E-ABA7-B8DD6867625F}"/>
              </a:ext>
            </a:extLst>
          </p:cNvPr>
          <p:cNvGrpSpPr/>
          <p:nvPr/>
        </p:nvGrpSpPr>
        <p:grpSpPr>
          <a:xfrm>
            <a:off x="1042989" y="3443291"/>
            <a:ext cx="657227" cy="671601"/>
            <a:chOff x="1390650" y="4591050"/>
            <a:chExt cx="876302" cy="895468"/>
          </a:xfrm>
        </p:grpSpPr>
        <p:sp>
          <p:nvSpPr>
            <p:cNvPr id="36" name="Oval 35">
              <a:extLst>
                <a:ext uri="{FF2B5EF4-FFF2-40B4-BE49-F238E27FC236}">
                  <a16:creationId xmlns:a16="http://schemas.microsoft.com/office/drawing/2014/main" xmlns=""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xmlns="" id="{08C6231E-394A-4D5F-813C-F6247932E083}"/>
                </a:ext>
              </a:extLst>
            </p:cNvPr>
            <p:cNvSpPr txBox="1"/>
            <p:nvPr/>
          </p:nvSpPr>
          <p:spPr>
            <a:xfrm>
              <a:off x="1485901" y="4686299"/>
              <a:ext cx="781051" cy="800219"/>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C</a:t>
              </a:r>
              <a:endParaRPr lang="vi-VN" sz="33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xmlns="" id="{31AE85CF-0F13-4A59-A119-F73114158C43}"/>
              </a:ext>
            </a:extLst>
          </p:cNvPr>
          <p:cNvGrpSpPr/>
          <p:nvPr/>
        </p:nvGrpSpPr>
        <p:grpSpPr>
          <a:xfrm>
            <a:off x="1042988" y="4243391"/>
            <a:ext cx="671513" cy="657314"/>
            <a:chOff x="1390650" y="5657850"/>
            <a:chExt cx="895350" cy="876418"/>
          </a:xfrm>
        </p:grpSpPr>
        <p:sp>
          <p:nvSpPr>
            <p:cNvPr id="37" name="Oval 36">
              <a:extLst>
                <a:ext uri="{FF2B5EF4-FFF2-40B4-BE49-F238E27FC236}">
                  <a16:creationId xmlns:a16="http://schemas.microsoft.com/office/drawing/2014/main" xmlns=""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xmlns="" id="{7827E7CF-1D0A-4604-8AF0-60FDC87C5E33}"/>
                </a:ext>
              </a:extLst>
            </p:cNvPr>
            <p:cNvSpPr txBox="1"/>
            <p:nvPr/>
          </p:nvSpPr>
          <p:spPr>
            <a:xfrm>
              <a:off x="1504950" y="5734050"/>
              <a:ext cx="781050" cy="800218"/>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D</a:t>
              </a:r>
              <a:endParaRPr lang="vi-VN" sz="33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xmlns="" id="{C9EC6824-86EA-4EBA-906D-7C2BE4F0348A}"/>
              </a:ext>
            </a:extLst>
          </p:cNvPr>
          <p:cNvGrpSpPr/>
          <p:nvPr/>
        </p:nvGrpSpPr>
        <p:grpSpPr>
          <a:xfrm>
            <a:off x="1685925" y="853903"/>
            <a:ext cx="7086600" cy="738664"/>
            <a:chOff x="2247900" y="1138535"/>
            <a:chExt cx="9448800" cy="984886"/>
          </a:xfrm>
        </p:grpSpPr>
        <p:sp>
          <p:nvSpPr>
            <p:cNvPr id="7" name="Rectangle 6">
              <a:extLst>
                <a:ext uri="{FF2B5EF4-FFF2-40B4-BE49-F238E27FC236}">
                  <a16:creationId xmlns:a16="http://schemas.microsoft.com/office/drawing/2014/main" xmlns="" id="{EEDFE426-8973-42DC-9AC2-1D49BA9D4EF7}"/>
                </a:ext>
              </a:extLst>
            </p:cNvPr>
            <p:cNvSpPr/>
            <p:nvPr/>
          </p:nvSpPr>
          <p:spPr>
            <a:xfrm>
              <a:off x="2247900" y="1138535"/>
              <a:ext cx="9448800" cy="984886"/>
            </a:xfrm>
            <a:prstGeom prst="rect">
              <a:avLst/>
            </a:prstGeom>
            <a:solidFill>
              <a:schemeClr val="accent5">
                <a:lumMod val="40000"/>
                <a:lumOff val="60000"/>
              </a:schemeClr>
            </a:solidFill>
            <a:ln>
              <a:solidFill>
                <a:schemeClr val="tx1"/>
              </a:solidFill>
            </a:ln>
          </p:spPr>
          <p:txBody>
            <a:bodyPr wrap="square">
              <a:spAutoFit/>
            </a:bodyPr>
            <a:lstStyle/>
            <a:p>
              <a:endParaRPr lang="en-US" sz="2100">
                <a:latin typeface="Times New Roman" panose="02020603050405020304" pitchFamily="18" charset="0"/>
                <a:cs typeface="Times New Roman" panose="02020603050405020304" pitchFamily="18" charset="0"/>
              </a:endParaRPr>
            </a:p>
            <a:p>
              <a:endParaRPr lang="vi-VN" sz="21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3CC11C4-0C10-4BCE-BBE5-979676B71206}"/>
                </a:ext>
              </a:extLst>
            </p:cNvPr>
            <p:cNvSpPr/>
            <p:nvPr/>
          </p:nvSpPr>
          <p:spPr>
            <a:xfrm>
              <a:off x="2790311" y="1330895"/>
              <a:ext cx="4228081" cy="553998"/>
            </a:xfrm>
            <a:prstGeom prst="rect">
              <a:avLst/>
            </a:prstGeom>
          </p:spPr>
          <p:txBody>
            <a:bodyPr wrap="none">
              <a:spAutoFit/>
            </a:bodyPr>
            <a:lstStyle/>
            <a:p>
              <a:r>
                <a:rPr lang="fr-FR" sz="2100">
                  <a:latin typeface="Times New Roman" panose="02020603050405020304" pitchFamily="18" charset="0"/>
                  <a:cs typeface="Times New Roman" panose="02020603050405020304" pitchFamily="18" charset="0"/>
                </a:rPr>
                <a:t>Khẳng định nào sau đây </a:t>
              </a:r>
              <a:r>
                <a:rPr lang="fr-FR" sz="2100" b="1" i="1">
                  <a:latin typeface="Times New Roman" panose="02020603050405020304" pitchFamily="18" charset="0"/>
                  <a:cs typeface="Times New Roman" panose="02020603050405020304" pitchFamily="18" charset="0"/>
                </a:rPr>
                <a:t>sai</a:t>
              </a:r>
            </a:p>
          </p:txBody>
        </p:sp>
      </p:grpSp>
      <p:grpSp>
        <p:nvGrpSpPr>
          <p:cNvPr id="48" name="Group 47">
            <a:extLst>
              <a:ext uri="{FF2B5EF4-FFF2-40B4-BE49-F238E27FC236}">
                <a16:creationId xmlns:a16="http://schemas.microsoft.com/office/drawing/2014/main" xmlns="" id="{A0DA36B9-F486-4D32-8F9D-4CAB808EBFE2}"/>
              </a:ext>
            </a:extLst>
          </p:cNvPr>
          <p:cNvGrpSpPr/>
          <p:nvPr/>
        </p:nvGrpSpPr>
        <p:grpSpPr>
          <a:xfrm>
            <a:off x="1038227" y="3449306"/>
            <a:ext cx="657227" cy="671601"/>
            <a:chOff x="1390650" y="4591050"/>
            <a:chExt cx="876302" cy="895468"/>
          </a:xfrm>
        </p:grpSpPr>
        <p:sp>
          <p:nvSpPr>
            <p:cNvPr id="49" name="Oval 48">
              <a:extLst>
                <a:ext uri="{FF2B5EF4-FFF2-40B4-BE49-F238E27FC236}">
                  <a16:creationId xmlns:a16="http://schemas.microsoft.com/office/drawing/2014/main" xmlns="" id="{CEC829CA-A385-41A4-AEE0-01343C91A9FC}"/>
                </a:ext>
              </a:extLst>
            </p:cNvPr>
            <p:cNvSpPr/>
            <p:nvPr/>
          </p:nvSpPr>
          <p:spPr>
            <a:xfrm>
              <a:off x="1390650" y="4591050"/>
              <a:ext cx="819150" cy="838200"/>
            </a:xfrm>
            <a:prstGeom prst="ellipse">
              <a:avLst/>
            </a:prstGeom>
            <a:solidFill>
              <a:schemeClr val="accent1">
                <a:lumMod val="40000"/>
                <a:lumOff val="6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9">
              <a:extLst>
                <a:ext uri="{FF2B5EF4-FFF2-40B4-BE49-F238E27FC236}">
                  <a16:creationId xmlns:a16="http://schemas.microsoft.com/office/drawing/2014/main" xmlns="" id="{18E276D5-E5DA-45CD-BA39-B1BCDF7A331E}"/>
                </a:ext>
              </a:extLst>
            </p:cNvPr>
            <p:cNvSpPr txBox="1"/>
            <p:nvPr/>
          </p:nvSpPr>
          <p:spPr>
            <a:xfrm>
              <a:off x="1485901" y="4686299"/>
              <a:ext cx="781051" cy="800219"/>
            </a:xfrm>
            <a:prstGeom prst="rect">
              <a:avLst/>
            </a:prstGeom>
            <a:noFill/>
          </p:spPr>
          <p:txBody>
            <a:bodyPr wrap="square" rtlCol="0">
              <a:spAutoFit/>
            </a:bodyPr>
            <a:lstStyle/>
            <a:p>
              <a:r>
                <a:rPr lang="en-US" sz="3300" b="1">
                  <a:solidFill>
                    <a:srgbClr val="0000CC"/>
                  </a:solidFill>
                  <a:latin typeface="Times New Roman" panose="02020603050405020304" pitchFamily="18" charset="0"/>
                  <a:cs typeface="Times New Roman" panose="02020603050405020304" pitchFamily="18" charset="0"/>
                </a:rPr>
                <a:t>C</a:t>
              </a:r>
              <a:endParaRPr lang="vi-VN" sz="3300" b="1">
                <a:solidFill>
                  <a:srgbClr val="0000CC"/>
                </a:solidFill>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xmlns="" id="{87908D9B-8B12-46E1-B230-8186776956F4}"/>
              </a:ext>
            </a:extLst>
          </p:cNvPr>
          <p:cNvGrpSpPr/>
          <p:nvPr/>
        </p:nvGrpSpPr>
        <p:grpSpPr>
          <a:xfrm>
            <a:off x="1877678" y="3469357"/>
            <a:ext cx="6186488" cy="642938"/>
            <a:chOff x="2495550" y="4629150"/>
            <a:chExt cx="8934450" cy="857250"/>
          </a:xfrm>
          <a:solidFill>
            <a:schemeClr val="accent1">
              <a:lumMod val="40000"/>
              <a:lumOff val="60000"/>
            </a:schemeClr>
          </a:solidFill>
        </p:grpSpPr>
        <p:sp>
          <p:nvSpPr>
            <p:cNvPr id="52" name="Rectangle: Rounded Corners 51">
              <a:extLst>
                <a:ext uri="{FF2B5EF4-FFF2-40B4-BE49-F238E27FC236}">
                  <a16:creationId xmlns:a16="http://schemas.microsoft.com/office/drawing/2014/main" xmlns="" id="{812A1ACB-3FDA-4496-A4F3-4644FD7A0C2D}"/>
                </a:ext>
              </a:extLst>
            </p:cNvPr>
            <p:cNvSpPr/>
            <p:nvPr/>
          </p:nvSpPr>
          <p:spPr>
            <a:xfrm>
              <a:off x="2495550" y="46291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xtBox 52">
              <a:extLst>
                <a:ext uri="{FF2B5EF4-FFF2-40B4-BE49-F238E27FC236}">
                  <a16:creationId xmlns:a16="http://schemas.microsoft.com/office/drawing/2014/main" xmlns="" id="{006E3D24-AD22-4B77-907E-A746A5B645FD}"/>
                </a:ext>
              </a:extLst>
            </p:cNvPr>
            <p:cNvSpPr txBox="1"/>
            <p:nvPr/>
          </p:nvSpPr>
          <p:spPr>
            <a:xfrm>
              <a:off x="2724150" y="4781550"/>
              <a:ext cx="7143750" cy="553997"/>
            </a:xfrm>
            <a:prstGeom prst="rect">
              <a:avLst/>
            </a:prstGeom>
            <a:grpFill/>
          </p:spPr>
          <p:txBody>
            <a:bodyPr wrap="square" rtlCol="0">
              <a:spAutoFit/>
            </a:bodyPr>
            <a:lstStyle/>
            <a:p>
              <a:r>
                <a:rPr lang="en-US" sz="2100">
                  <a:latin typeface="Times New Roman" panose="02020603050405020304" pitchFamily="18" charset="0"/>
                  <a:cs typeface="Times New Roman" panose="02020603050405020304" pitchFamily="18" charset="0"/>
                </a:rPr>
                <a:t>Hình chữ nhật có hai cạnh kề bằng nhau.</a:t>
              </a:r>
              <a:endParaRPr lang="vi-VN" sz="21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84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3635205" y="874243"/>
            <a:ext cx="2305307" cy="401594"/>
          </a:xfrm>
          <a:prstGeom prst="rect">
            <a:avLst/>
          </a:prstGeom>
          <a:noFill/>
        </p:spPr>
        <p:txBody>
          <a:bodyPr wrap="square" lIns="68580" tIns="34290" rIns="68580" bIns="34290" rtlCol="0">
            <a:prstTxWarp prst="textWave1">
              <a:avLst>
                <a:gd name="adj1" fmla="val 0"/>
                <a:gd name="adj2" fmla="val -2500"/>
              </a:avLst>
            </a:prstTxWarp>
            <a:spAutoFit/>
          </a:bodyPr>
          <a:lstStyle/>
          <a:p>
            <a:r>
              <a:rPr lang="en-US" sz="24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24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3374168" y="236709"/>
            <a:ext cx="3228975" cy="514350"/>
          </a:xfrm>
          <a:prstGeom prst="rect">
            <a:avLst/>
          </a:prstGeom>
          <a:noFill/>
        </p:spPr>
        <p:txBody>
          <a:bodyPr wrap="square" lIns="68580" tIns="34290" rIns="68580" bIns="34290" rtlCol="0">
            <a:prstTxWarp prst="textWave1">
              <a:avLst>
                <a:gd name="adj1" fmla="val 0"/>
                <a:gd name="adj2" fmla="val 0"/>
              </a:avLst>
            </a:prstTxWarp>
            <a:spAutoFit/>
          </a:bodyPr>
          <a:lstStyle/>
          <a:p>
            <a:r>
              <a:rPr lang="en-US" sz="900">
                <a:solidFill>
                  <a:srgbClr val="0000CC"/>
                </a:solidFill>
                <a:effectLst>
                  <a:outerShdw blurRad="50800" dist="38100" algn="l" rotWithShape="0">
                    <a:prstClr val="black">
                      <a:alpha val="40000"/>
                    </a:prstClr>
                  </a:outerShdw>
                </a:effectLst>
              </a:rPr>
              <a:t>BÀI TẬP VẬN DỤNG</a:t>
            </a:r>
            <a:endParaRPr lang="vi-VN" sz="900">
              <a:solidFill>
                <a:srgbClr val="0000CC"/>
              </a:solidFill>
              <a:effectLst>
                <a:outerShdw blurRad="50800" dist="38100" algn="l" rotWithShape="0">
                  <a:prstClr val="black">
                    <a:alpha val="40000"/>
                  </a:prstClr>
                </a:outerShdw>
              </a:effectLst>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675233" y="1590801"/>
            <a:ext cx="7805569" cy="714375"/>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8480802" y="1947989"/>
            <a:ext cx="780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21778" y="1942032"/>
            <a:ext cx="797010" cy="5957"/>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2728913"/>
            <a:ext cx="9144000" cy="657225"/>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3714750"/>
            <a:ext cx="9144000" cy="657225"/>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871538" y="2743200"/>
            <a:ext cx="2771775" cy="642938"/>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6286501" y="3814765"/>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D . 4</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1614488" y="2814638"/>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A . 1</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6257926" y="2814638"/>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B . 2</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1600201" y="3829052"/>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C . 3</a:t>
            </a:r>
          </a:p>
        </p:txBody>
      </p:sp>
      <p:sp>
        <p:nvSpPr>
          <p:cNvPr id="81" name="Rectangle 80">
            <a:extLst>
              <a:ext uri="{FF2B5EF4-FFF2-40B4-BE49-F238E27FC236}">
                <a16:creationId xmlns:a16="http://schemas.microsoft.com/office/drawing/2014/main" xmlns="" id="{887ECA15-6353-4C8F-A3D9-F011267AE77E}"/>
              </a:ext>
            </a:extLst>
          </p:cNvPr>
          <p:cNvSpPr/>
          <p:nvPr/>
        </p:nvSpPr>
        <p:spPr>
          <a:xfrm>
            <a:off x="1749835" y="1698261"/>
            <a:ext cx="5028059" cy="438581"/>
          </a:xfrm>
          <a:prstGeom prst="rect">
            <a:avLst/>
          </a:prstGeom>
        </p:spPr>
        <p:txBody>
          <a:bodyPr wrap="none" lIns="68580" tIns="34290" rIns="68580" bIns="34290">
            <a:spAutoFit/>
          </a:bodyPr>
          <a:lstStyle/>
          <a:p>
            <a:r>
              <a:rPr lang="en-US" sz="2400" b="1">
                <a:solidFill>
                  <a:srgbClr val="0000CC"/>
                </a:solidFill>
                <a:latin typeface="Times New Roman" panose="02020603050405020304" pitchFamily="18" charset="0"/>
                <a:cs typeface="Times New Roman" panose="02020603050405020304" pitchFamily="18" charset="0"/>
              </a:rPr>
              <a:t>Hình chữ nhật có mấy tâm đối xứng?</a:t>
            </a:r>
            <a:endParaRPr lang="fr-FR" sz="2400" b="1" i="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3635205" y="874243"/>
            <a:ext cx="2305307" cy="401594"/>
          </a:xfrm>
          <a:prstGeom prst="rect">
            <a:avLst/>
          </a:prstGeom>
          <a:noFill/>
        </p:spPr>
        <p:txBody>
          <a:bodyPr wrap="square" lIns="68580" tIns="34290" rIns="68580" bIns="34290" rtlCol="0">
            <a:prstTxWarp prst="textWave1">
              <a:avLst>
                <a:gd name="adj1" fmla="val 0"/>
                <a:gd name="adj2" fmla="val -2500"/>
              </a:avLst>
            </a:prstTxWarp>
            <a:spAutoFit/>
          </a:bodyPr>
          <a:lstStyle/>
          <a:p>
            <a:r>
              <a:rPr lang="en-US" sz="24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24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3374168" y="236709"/>
            <a:ext cx="3228975" cy="514350"/>
          </a:xfrm>
          <a:prstGeom prst="rect">
            <a:avLst/>
          </a:prstGeom>
          <a:noFill/>
        </p:spPr>
        <p:txBody>
          <a:bodyPr wrap="square" lIns="68580" tIns="34290" rIns="68580" bIns="34290" rtlCol="0">
            <a:prstTxWarp prst="textWave1">
              <a:avLst>
                <a:gd name="adj1" fmla="val 0"/>
                <a:gd name="adj2" fmla="val 0"/>
              </a:avLst>
            </a:prstTxWarp>
            <a:spAutoFit/>
          </a:bodyPr>
          <a:lstStyle/>
          <a:p>
            <a:r>
              <a:rPr lang="en-US" sz="900">
                <a:solidFill>
                  <a:srgbClr val="0000CC"/>
                </a:solidFill>
                <a:effectLst>
                  <a:outerShdw blurRad="50800" dist="38100" algn="l" rotWithShape="0">
                    <a:prstClr val="black">
                      <a:alpha val="40000"/>
                    </a:prstClr>
                  </a:outerShdw>
                </a:effectLst>
              </a:rPr>
              <a:t>BÀI TẬP VẬN DỤNG</a:t>
            </a:r>
            <a:endParaRPr lang="vi-VN" sz="9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675233" y="1590802"/>
            <a:ext cx="7805569" cy="754445"/>
            <a:chOff x="900309" y="2121068"/>
            <a:chExt cx="10407425" cy="1005926"/>
          </a:xfrm>
        </p:grpSpPr>
        <p:sp>
          <p:nvSpPr>
            <p:cNvPr id="5" name="Rectangle 4">
              <a:extLst>
                <a:ext uri="{FF2B5EF4-FFF2-40B4-BE49-F238E27FC236}">
                  <a16:creationId xmlns:a16="http://schemas.microsoft.com/office/drawing/2014/main" xmlns="" id="{B3CC11C4-0C10-4BCE-BBE5-979676B71206}"/>
                </a:ext>
              </a:extLst>
            </p:cNvPr>
            <p:cNvSpPr/>
            <p:nvPr/>
          </p:nvSpPr>
          <p:spPr>
            <a:xfrm>
              <a:off x="1674804" y="2142109"/>
              <a:ext cx="9116170" cy="984885"/>
            </a:xfrm>
            <a:prstGeom prst="rect">
              <a:avLst/>
            </a:prstGeom>
            <a:ln>
              <a:noFill/>
            </a:ln>
          </p:spPr>
          <p:txBody>
            <a:bodyPr wrap="none">
              <a:spAutoFit/>
            </a:bodyPr>
            <a:lstStyle/>
            <a:p>
              <a:r>
                <a:rPr lang="vi-VN" sz="2100" b="1">
                  <a:solidFill>
                    <a:srgbClr val="0000CC"/>
                  </a:solidFill>
                  <a:latin typeface="Times New Roman" panose="02020603050405020304" pitchFamily="18" charset="0"/>
                  <a:cs typeface="Times New Roman" panose="02020603050405020304" pitchFamily="18" charset="0"/>
                </a:rPr>
                <a:t>Hình chữ nhật có kích thước hai cạnh kề là 5cm và 12cm. </a:t>
              </a:r>
            </a:p>
            <a:p>
              <a:r>
                <a:rPr lang="vi-VN" sz="2100" b="1">
                  <a:solidFill>
                    <a:srgbClr val="0000CC"/>
                  </a:solidFill>
                  <a:latin typeface="Times New Roman" panose="02020603050405020304" pitchFamily="18" charset="0"/>
                  <a:cs typeface="Times New Roman" panose="02020603050405020304" pitchFamily="18" charset="0"/>
                </a:rPr>
                <a:t>Độ dài đường chéo của hình chữ nhật là</a:t>
              </a:r>
              <a:r>
                <a:rPr lang="en-US" sz="2100" b="1">
                  <a:solidFill>
                    <a:srgbClr val="0000CC"/>
                  </a:solidFill>
                  <a:latin typeface="Times New Roman" panose="02020603050405020304" pitchFamily="18" charset="0"/>
                  <a:cs typeface="Times New Roman" panose="02020603050405020304" pitchFamily="18" charset="0"/>
                </a:rPr>
                <a:t>:</a:t>
              </a:r>
              <a:endParaRPr lang="fr-FR" sz="21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8480802" y="1947989"/>
            <a:ext cx="780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21778" y="1942032"/>
            <a:ext cx="797010" cy="5957"/>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2728913"/>
            <a:ext cx="9144000" cy="657225"/>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3714750"/>
            <a:ext cx="9144000" cy="657225"/>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5514976" y="2728912"/>
            <a:ext cx="2771775" cy="642938"/>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6286501" y="3814764"/>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D . 17cm</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1614488" y="2814638"/>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6257926" y="2814638"/>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1600201" y="3829051"/>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C . 15cm</a:t>
            </a:r>
          </a:p>
        </p:txBody>
      </p:sp>
    </p:spTree>
    <p:extLst>
      <p:ext uri="{BB962C8B-B14F-4D97-AF65-F5344CB8AC3E}">
        <p14:creationId xmlns:p14="http://schemas.microsoft.com/office/powerpoint/2010/main" val="41218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3635205" y="874243"/>
            <a:ext cx="2305307" cy="401594"/>
          </a:xfrm>
          <a:prstGeom prst="rect">
            <a:avLst/>
          </a:prstGeom>
          <a:noFill/>
        </p:spPr>
        <p:txBody>
          <a:bodyPr wrap="square" lIns="68580" tIns="34290" rIns="68580" bIns="34290" rtlCol="0">
            <a:prstTxWarp prst="textWave1">
              <a:avLst>
                <a:gd name="adj1" fmla="val 0"/>
                <a:gd name="adj2" fmla="val -2500"/>
              </a:avLst>
            </a:prstTxWarp>
            <a:spAutoFit/>
          </a:bodyPr>
          <a:lstStyle/>
          <a:p>
            <a:r>
              <a:rPr lang="en-US" sz="24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24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3374168" y="236709"/>
            <a:ext cx="3228975" cy="514350"/>
          </a:xfrm>
          <a:prstGeom prst="rect">
            <a:avLst/>
          </a:prstGeom>
          <a:noFill/>
        </p:spPr>
        <p:txBody>
          <a:bodyPr wrap="square" lIns="68580" tIns="34290" rIns="68580" bIns="34290" rtlCol="0">
            <a:prstTxWarp prst="textWave1">
              <a:avLst>
                <a:gd name="adj1" fmla="val 0"/>
                <a:gd name="adj2" fmla="val 0"/>
              </a:avLst>
            </a:prstTxWarp>
            <a:spAutoFit/>
          </a:bodyPr>
          <a:lstStyle/>
          <a:p>
            <a:r>
              <a:rPr lang="en-US" sz="900">
                <a:solidFill>
                  <a:srgbClr val="0000CC"/>
                </a:solidFill>
                <a:effectLst>
                  <a:outerShdw blurRad="50800" dist="38100" algn="l" rotWithShape="0">
                    <a:prstClr val="black">
                      <a:alpha val="40000"/>
                    </a:prstClr>
                  </a:outerShdw>
                </a:effectLst>
              </a:rPr>
              <a:t>BÀI TẬP VẬN DỤNG</a:t>
            </a:r>
            <a:endParaRPr lang="vi-VN" sz="9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675232" y="1590802"/>
            <a:ext cx="7805570" cy="754445"/>
            <a:chOff x="900309" y="2121068"/>
            <a:chExt cx="10407425" cy="1005926"/>
          </a:xfrm>
        </p:grpSpPr>
        <p:sp>
          <p:nvSpPr>
            <p:cNvPr id="5" name="Rectangle 4">
              <a:extLst>
                <a:ext uri="{FF2B5EF4-FFF2-40B4-BE49-F238E27FC236}">
                  <a16:creationId xmlns:a16="http://schemas.microsoft.com/office/drawing/2014/main" xmlns="" id="{B3CC11C4-0C10-4BCE-BBE5-979676B71206}"/>
                </a:ext>
              </a:extLst>
            </p:cNvPr>
            <p:cNvSpPr/>
            <p:nvPr/>
          </p:nvSpPr>
          <p:spPr>
            <a:xfrm>
              <a:off x="1674804" y="2142109"/>
              <a:ext cx="8936633" cy="984885"/>
            </a:xfrm>
            <a:prstGeom prst="rect">
              <a:avLst/>
            </a:prstGeom>
            <a:ln>
              <a:noFill/>
            </a:ln>
          </p:spPr>
          <p:txBody>
            <a:bodyPr wrap="none">
              <a:spAutoFit/>
            </a:bodyPr>
            <a:lstStyle/>
            <a:p>
              <a:r>
                <a:rPr lang="vi-VN" sz="2100" b="1">
                  <a:solidFill>
                    <a:srgbClr val="0000CC"/>
                  </a:solidFill>
                  <a:latin typeface="Times New Roman" panose="02020603050405020304" pitchFamily="18" charset="0"/>
                  <a:cs typeface="Times New Roman" panose="02020603050405020304" pitchFamily="18" charset="0"/>
                </a:rPr>
                <a:t>Hình chữ nhật có kích thước hai cạnh kề là 3cm và 4cm. </a:t>
              </a:r>
            </a:p>
            <a:p>
              <a:r>
                <a:rPr lang="vi-VN" sz="2100" b="1">
                  <a:solidFill>
                    <a:srgbClr val="0000CC"/>
                  </a:solidFill>
                  <a:latin typeface="Times New Roman" panose="02020603050405020304" pitchFamily="18" charset="0"/>
                  <a:cs typeface="Times New Roman" panose="02020603050405020304" pitchFamily="18" charset="0"/>
                </a:rPr>
                <a:t>Kích thước đường chéo của hình chữ nhật là</a:t>
              </a:r>
              <a:r>
                <a:rPr lang="en-US" sz="2100" b="1">
                  <a:solidFill>
                    <a:srgbClr val="0000CC"/>
                  </a:solidFill>
                  <a:latin typeface="Times New Roman" panose="02020603050405020304" pitchFamily="18" charset="0"/>
                  <a:cs typeface="Times New Roman" panose="02020603050405020304" pitchFamily="18" charset="0"/>
                </a:rPr>
                <a:t>:</a:t>
              </a:r>
              <a:endParaRPr lang="fr-FR" sz="21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8480802" y="1947989"/>
            <a:ext cx="780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21778" y="1942032"/>
            <a:ext cx="797010" cy="5957"/>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2728913"/>
            <a:ext cx="9144000" cy="657225"/>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3714750"/>
            <a:ext cx="9144000" cy="657225"/>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871538" y="2743200"/>
            <a:ext cx="2771775" cy="642938"/>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6286501" y="3814764"/>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D . 25cm</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1614488" y="2814638"/>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A . 5cm</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6257926" y="2814638"/>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1600201" y="3829051"/>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C . 7cm</a:t>
            </a:r>
          </a:p>
        </p:txBody>
      </p:sp>
    </p:spTree>
    <p:extLst>
      <p:ext uri="{BB962C8B-B14F-4D97-AF65-F5344CB8AC3E}">
        <p14:creationId xmlns:p14="http://schemas.microsoft.com/office/powerpoint/2010/main" val="8236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EBF390C-729D-4B97-B267-48A2B1CA74FB}"/>
              </a:ext>
            </a:extLst>
          </p:cNvPr>
          <p:cNvSpPr txBox="1"/>
          <p:nvPr/>
        </p:nvSpPr>
        <p:spPr>
          <a:xfrm>
            <a:off x="3635205" y="874243"/>
            <a:ext cx="2305307" cy="401594"/>
          </a:xfrm>
          <a:prstGeom prst="rect">
            <a:avLst/>
          </a:prstGeom>
          <a:noFill/>
        </p:spPr>
        <p:txBody>
          <a:bodyPr wrap="square" lIns="68580" tIns="34290" rIns="68580" bIns="34290" rtlCol="0">
            <a:prstTxWarp prst="textWave1">
              <a:avLst>
                <a:gd name="adj1" fmla="val 0"/>
                <a:gd name="adj2" fmla="val -2500"/>
              </a:avLst>
            </a:prstTxWarp>
            <a:spAutoFit/>
          </a:bodyPr>
          <a:lstStyle/>
          <a:p>
            <a:r>
              <a:rPr lang="en-US" sz="24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24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xmlns="" id="{88944CEC-4ACF-465B-A623-B56A238A32D1}"/>
              </a:ext>
            </a:extLst>
          </p:cNvPr>
          <p:cNvSpPr txBox="1"/>
          <p:nvPr/>
        </p:nvSpPr>
        <p:spPr>
          <a:xfrm>
            <a:off x="3374168" y="236709"/>
            <a:ext cx="3228975" cy="514350"/>
          </a:xfrm>
          <a:prstGeom prst="rect">
            <a:avLst/>
          </a:prstGeom>
          <a:noFill/>
        </p:spPr>
        <p:txBody>
          <a:bodyPr wrap="square" lIns="68580" tIns="34290" rIns="68580" bIns="34290" rtlCol="0">
            <a:prstTxWarp prst="textWave1">
              <a:avLst>
                <a:gd name="adj1" fmla="val 0"/>
                <a:gd name="adj2" fmla="val 0"/>
              </a:avLst>
            </a:prstTxWarp>
            <a:spAutoFit/>
          </a:bodyPr>
          <a:lstStyle/>
          <a:p>
            <a:r>
              <a:rPr lang="en-US" sz="900">
                <a:solidFill>
                  <a:srgbClr val="0000CC"/>
                </a:solidFill>
                <a:effectLst>
                  <a:outerShdw blurRad="50800" dist="38100" algn="l" rotWithShape="0">
                    <a:prstClr val="black">
                      <a:alpha val="40000"/>
                    </a:prstClr>
                  </a:outerShdw>
                </a:effectLst>
              </a:rPr>
              <a:t>BÀI TẬP VẬN DỤNG</a:t>
            </a:r>
            <a:endParaRPr lang="vi-VN" sz="9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xmlns="" id="{2D28E812-51DA-4578-948E-8AE3D2B8C465}"/>
              </a:ext>
            </a:extLst>
          </p:cNvPr>
          <p:cNvGrpSpPr/>
          <p:nvPr/>
        </p:nvGrpSpPr>
        <p:grpSpPr>
          <a:xfrm>
            <a:off x="675233" y="1590802"/>
            <a:ext cx="7805569" cy="754445"/>
            <a:chOff x="900309" y="2121068"/>
            <a:chExt cx="10407425" cy="1005926"/>
          </a:xfrm>
        </p:grpSpPr>
        <p:sp>
          <p:nvSpPr>
            <p:cNvPr id="5" name="Rectangle 4">
              <a:extLst>
                <a:ext uri="{FF2B5EF4-FFF2-40B4-BE49-F238E27FC236}">
                  <a16:creationId xmlns:a16="http://schemas.microsoft.com/office/drawing/2014/main" xmlns="" id="{B3CC11C4-0C10-4BCE-BBE5-979676B71206}"/>
                </a:ext>
              </a:extLst>
            </p:cNvPr>
            <p:cNvSpPr/>
            <p:nvPr/>
          </p:nvSpPr>
          <p:spPr>
            <a:xfrm>
              <a:off x="1446204" y="2142109"/>
              <a:ext cx="9422750" cy="984885"/>
            </a:xfrm>
            <a:prstGeom prst="rect">
              <a:avLst/>
            </a:prstGeom>
            <a:ln>
              <a:noFill/>
            </a:ln>
          </p:spPr>
          <p:txBody>
            <a:bodyPr wrap="none">
              <a:spAutoFit/>
            </a:bodyPr>
            <a:lstStyle/>
            <a:p>
              <a:r>
                <a:rPr lang="vi-VN" sz="2100" b="1">
                  <a:solidFill>
                    <a:srgbClr val="0000CC"/>
                  </a:solidFill>
                  <a:latin typeface="Times New Roman" panose="02020603050405020304" pitchFamily="18" charset="0"/>
                  <a:cs typeface="Times New Roman" panose="02020603050405020304" pitchFamily="18" charset="0"/>
                </a:rPr>
                <a:t>Hình chữ nhật ABCD có AB = 6cm, đường chéo BD = 10cm.</a:t>
              </a:r>
            </a:p>
            <a:p>
              <a:r>
                <a:rPr lang="vi-VN" sz="2100" b="1">
                  <a:solidFill>
                    <a:srgbClr val="0000CC"/>
                  </a:solidFill>
                  <a:latin typeface="Times New Roman" panose="02020603050405020304" pitchFamily="18" charset="0"/>
                  <a:cs typeface="Times New Roman" panose="02020603050405020304" pitchFamily="18" charset="0"/>
                </a:rPr>
                <a:t>Tính độ dài cạnh BC</a:t>
              </a:r>
              <a:endParaRPr lang="fr-FR" sz="21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xmlns=""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xmlns="" id="{FE53A567-BBF6-4261-A08A-7F4574211C61}"/>
              </a:ext>
            </a:extLst>
          </p:cNvPr>
          <p:cNvCxnSpPr>
            <a:cxnSpLocks/>
            <a:stCxn id="51" idx="0"/>
          </p:cNvCxnSpPr>
          <p:nvPr/>
        </p:nvCxnSpPr>
        <p:spPr>
          <a:xfrm>
            <a:off x="8480802" y="1947989"/>
            <a:ext cx="780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A562A45-80A3-472F-879E-95AB6AFACB97}"/>
              </a:ext>
            </a:extLst>
          </p:cNvPr>
          <p:cNvCxnSpPr>
            <a:stCxn id="51" idx="3"/>
          </p:cNvCxnSpPr>
          <p:nvPr/>
        </p:nvCxnSpPr>
        <p:spPr>
          <a:xfrm flipH="1" flipV="1">
            <a:off x="-121778" y="1942032"/>
            <a:ext cx="797010" cy="5957"/>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xmlns="" id="{35BD14BD-320E-410C-9A45-72D852D988DF}"/>
              </a:ext>
            </a:extLst>
          </p:cNvPr>
          <p:cNvGrpSpPr/>
          <p:nvPr/>
        </p:nvGrpSpPr>
        <p:grpSpPr>
          <a:xfrm>
            <a:off x="0" y="2728913"/>
            <a:ext cx="9144000" cy="657225"/>
            <a:chOff x="0" y="3638550"/>
            <a:chExt cx="12192000" cy="876300"/>
          </a:xfrm>
        </p:grpSpPr>
        <p:cxnSp>
          <p:nvCxnSpPr>
            <p:cNvPr id="62" name="Straight Connector 61">
              <a:extLst>
                <a:ext uri="{FF2B5EF4-FFF2-40B4-BE49-F238E27FC236}">
                  <a16:creationId xmlns:a16="http://schemas.microsoft.com/office/drawing/2014/main" xmlns=""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xmlns=""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xmlns=""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xmlns=""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xmlns="" id="{1F06293B-E7EF-4273-8340-2D75D52C1C69}"/>
              </a:ext>
            </a:extLst>
          </p:cNvPr>
          <p:cNvGrpSpPr/>
          <p:nvPr/>
        </p:nvGrpSpPr>
        <p:grpSpPr>
          <a:xfrm>
            <a:off x="0" y="3714750"/>
            <a:ext cx="9144000" cy="657225"/>
            <a:chOff x="0" y="3638550"/>
            <a:chExt cx="12192000" cy="876300"/>
          </a:xfrm>
        </p:grpSpPr>
        <p:cxnSp>
          <p:nvCxnSpPr>
            <p:cNvPr id="71" name="Straight Connector 70">
              <a:extLst>
                <a:ext uri="{FF2B5EF4-FFF2-40B4-BE49-F238E27FC236}">
                  <a16:creationId xmlns:a16="http://schemas.microsoft.com/office/drawing/2014/main" xmlns=""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xmlns=""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xmlns=""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xmlns=""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xmlns="" id="{F5905A76-AC26-4A7F-B36B-6868BBEED63D}"/>
              </a:ext>
            </a:extLst>
          </p:cNvPr>
          <p:cNvSpPr/>
          <p:nvPr/>
        </p:nvSpPr>
        <p:spPr>
          <a:xfrm>
            <a:off x="5514976" y="2728912"/>
            <a:ext cx="2771775" cy="642938"/>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69" name="TextBox 68">
            <a:extLst>
              <a:ext uri="{FF2B5EF4-FFF2-40B4-BE49-F238E27FC236}">
                <a16:creationId xmlns:a16="http://schemas.microsoft.com/office/drawing/2014/main" xmlns="" id="{7923EB4B-DFE0-4F38-B6D6-76CCFCA0744E}"/>
              </a:ext>
            </a:extLst>
          </p:cNvPr>
          <p:cNvSpPr txBox="1"/>
          <p:nvPr/>
        </p:nvSpPr>
        <p:spPr>
          <a:xfrm>
            <a:off x="6286501" y="3814764"/>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D . 10cm</a:t>
            </a:r>
          </a:p>
        </p:txBody>
      </p:sp>
      <p:sp>
        <p:nvSpPr>
          <p:cNvPr id="78" name="TextBox 77">
            <a:extLst>
              <a:ext uri="{FF2B5EF4-FFF2-40B4-BE49-F238E27FC236}">
                <a16:creationId xmlns:a16="http://schemas.microsoft.com/office/drawing/2014/main" xmlns="" id="{B2D4ECD7-B629-447C-9FFC-9382736F61FE}"/>
              </a:ext>
            </a:extLst>
          </p:cNvPr>
          <p:cNvSpPr txBox="1"/>
          <p:nvPr/>
        </p:nvSpPr>
        <p:spPr>
          <a:xfrm>
            <a:off x="1614488" y="2814638"/>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xmlns="" id="{5E971831-7556-49C9-B56C-CCD81EDC7EAF}"/>
              </a:ext>
            </a:extLst>
          </p:cNvPr>
          <p:cNvSpPr txBox="1"/>
          <p:nvPr/>
        </p:nvSpPr>
        <p:spPr>
          <a:xfrm>
            <a:off x="6257926" y="2814638"/>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B . 8cm</a:t>
            </a:r>
          </a:p>
        </p:txBody>
      </p:sp>
      <p:sp>
        <p:nvSpPr>
          <p:cNvPr id="80" name="TextBox 79">
            <a:extLst>
              <a:ext uri="{FF2B5EF4-FFF2-40B4-BE49-F238E27FC236}">
                <a16:creationId xmlns:a16="http://schemas.microsoft.com/office/drawing/2014/main" xmlns="" id="{A9BE703C-3536-4FEA-8746-FBF7C53FF89D}"/>
              </a:ext>
            </a:extLst>
          </p:cNvPr>
          <p:cNvSpPr txBox="1"/>
          <p:nvPr/>
        </p:nvSpPr>
        <p:spPr>
          <a:xfrm>
            <a:off x="1600201" y="3829051"/>
            <a:ext cx="1300163" cy="438581"/>
          </a:xfrm>
          <a:prstGeom prst="rect">
            <a:avLst/>
          </a:prstGeom>
          <a:noFill/>
        </p:spPr>
        <p:txBody>
          <a:bodyPr wrap="square" lIns="68580" tIns="34290" rIns="68580" bIns="34290" rtlCol="0">
            <a:spAutoFit/>
          </a:bodyPr>
          <a:lstStyle/>
          <a:p>
            <a:r>
              <a:rPr lang="vi-VN" sz="2400">
                <a:latin typeface="Times New Roman" panose="02020603050405020304" pitchFamily="18" charset="0"/>
                <a:cs typeface="Times New Roman" panose="02020603050405020304" pitchFamily="18" charset="0"/>
              </a:rPr>
              <a:t>C . 9cm</a:t>
            </a:r>
          </a:p>
        </p:txBody>
      </p:sp>
    </p:spTree>
    <p:extLst>
      <p:ext uri="{BB962C8B-B14F-4D97-AF65-F5344CB8AC3E}">
        <p14:creationId xmlns:p14="http://schemas.microsoft.com/office/powerpoint/2010/main" val="32048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17000"/>
          </a:stretch>
        </a:blip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xmlns="" id="{B544E7EE-0FE3-4917-A068-36B2A7B257E3}"/>
              </a:ext>
            </a:extLst>
          </p:cNvPr>
          <p:cNvGraphicFramePr>
            <a:graphicFrameLocks noChangeAspect="1"/>
          </p:cNvGraphicFramePr>
          <p:nvPr>
            <p:extLst>
              <p:ext uri="{D42A27DB-BD31-4B8C-83A1-F6EECF244321}">
                <p14:modId xmlns:p14="http://schemas.microsoft.com/office/powerpoint/2010/main" val="2582473466"/>
              </p:ext>
            </p:extLst>
          </p:nvPr>
        </p:nvGraphicFramePr>
        <p:xfrm>
          <a:off x="5766956" y="1129489"/>
          <a:ext cx="3168574" cy="2486549"/>
        </p:xfrm>
        <a:graphic>
          <a:graphicData uri="http://schemas.openxmlformats.org/presentationml/2006/ole">
            <mc:AlternateContent xmlns:mc="http://schemas.openxmlformats.org/markup-compatibility/2006">
              <mc:Choice xmlns:v="urn:schemas-microsoft-com:vml" Requires="v">
                <p:oleObj spid="_x0000_s1030" name="Bitmap Image" r:id="rId4" imgW="2123810" imgH="1666667" progId="Paint.Picture">
                  <p:embed/>
                </p:oleObj>
              </mc:Choice>
              <mc:Fallback>
                <p:oleObj name="Bitmap Image" r:id="rId4" imgW="2123810" imgH="1666667"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6956" y="1129489"/>
                        <a:ext cx="3168574" cy="2486549"/>
                      </a:xfrm>
                      <a:prstGeom prst="rect">
                        <a:avLst/>
                      </a:prstGeom>
                      <a:noFill/>
                    </p:spPr>
                  </p:pic>
                </p:oleObj>
              </mc:Fallback>
            </mc:AlternateContent>
          </a:graphicData>
        </a:graphic>
      </p:graphicFrame>
      <p:sp>
        <p:nvSpPr>
          <p:cNvPr id="5" name="Rectangle: Rounded Corners 4">
            <a:extLst>
              <a:ext uri="{FF2B5EF4-FFF2-40B4-BE49-F238E27FC236}">
                <a16:creationId xmlns:a16="http://schemas.microsoft.com/office/drawing/2014/main" xmlns="" id="{E347885D-3BC9-48B6-BB05-57F34770D4A4}"/>
              </a:ext>
            </a:extLst>
          </p:cNvPr>
          <p:cNvSpPr/>
          <p:nvPr/>
        </p:nvSpPr>
        <p:spPr>
          <a:xfrm>
            <a:off x="515729" y="71652"/>
            <a:ext cx="2875085" cy="4700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04F68CC3-B087-4AC3-9ADC-F8DEDA24713C}"/>
              </a:ext>
            </a:extLst>
          </p:cNvPr>
          <p:cNvSpPr/>
          <p:nvPr/>
        </p:nvSpPr>
        <p:spPr>
          <a:xfrm>
            <a:off x="282667" y="71653"/>
            <a:ext cx="477876" cy="477876"/>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57E7564B-3D21-496E-9C2D-F554BD81D5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81991" y="697643"/>
            <a:ext cx="935999" cy="529578"/>
          </a:xfrm>
          <a:prstGeom prst="rect">
            <a:avLst/>
          </a:prstGeom>
        </p:spPr>
      </p:pic>
      <p:pic>
        <p:nvPicPr>
          <p:cNvPr id="9" name="Picture 2" descr="Cô Giáo Hình ảnh PNG | Vector Và Các Tập Tin PSD | Tải Về Miễn Phí Trên  Pngtree">
            <a:extLst>
              <a:ext uri="{FF2B5EF4-FFF2-40B4-BE49-F238E27FC236}">
                <a16:creationId xmlns:a16="http://schemas.microsoft.com/office/drawing/2014/main" xmlns="" id="{0517E5FC-2A4E-47F2-9FE0-ED53E74B38F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14301" y="3525255"/>
            <a:ext cx="1233914" cy="1618247"/>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xmlns="" id="{347A57CB-8928-4F74-9967-6CA97FB686F4}"/>
              </a:ext>
            </a:extLst>
          </p:cNvPr>
          <p:cNvSpPr/>
          <p:nvPr/>
        </p:nvSpPr>
        <p:spPr>
          <a:xfrm>
            <a:off x="228601" y="1275350"/>
            <a:ext cx="5137484" cy="1118936"/>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l-NL" sz="2100" b="1">
                <a:latin typeface="Times New Roman" panose="02020603050405020304" pitchFamily="18" charset="0"/>
                <a:cs typeface="Times New Roman" panose="02020603050405020304" pitchFamily="18" charset="0"/>
              </a:rPr>
              <a:t>Cho biết số đo mỗi góc của tứ giác ABCD ở </a:t>
            </a:r>
            <a:r>
              <a:rPr lang="nl-NL" sz="2100" b="1" i="1">
                <a:latin typeface="Times New Roman" panose="02020603050405020304" pitchFamily="18" charset="0"/>
                <a:cs typeface="Times New Roman" panose="02020603050405020304" pitchFamily="18" charset="0"/>
              </a:rPr>
              <a:t>hình 47.</a:t>
            </a:r>
            <a:r>
              <a:rPr lang="nl-NL" sz="2100" b="1">
                <a:latin typeface="Times New Roman" panose="02020603050405020304" pitchFamily="18" charset="0"/>
                <a:cs typeface="Times New Roman" panose="02020603050405020304" pitchFamily="18" charset="0"/>
              </a:rPr>
              <a:t> </a:t>
            </a:r>
            <a:endParaRPr lang="vi-VN" sz="2100" b="1">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xmlns="" id="{241FF248-0B74-4110-85E4-3EF3372A7BBB}"/>
              </a:ext>
            </a:extLst>
          </p:cNvPr>
          <p:cNvGrpSpPr/>
          <p:nvPr/>
        </p:nvGrpSpPr>
        <p:grpSpPr>
          <a:xfrm>
            <a:off x="0" y="1703446"/>
            <a:ext cx="5928028" cy="1170130"/>
            <a:chOff x="0" y="1776585"/>
            <a:chExt cx="7904037" cy="1560173"/>
          </a:xfrm>
        </p:grpSpPr>
        <p:grpSp>
          <p:nvGrpSpPr>
            <p:cNvPr id="12" name="Group 11">
              <a:extLst>
                <a:ext uri="{FF2B5EF4-FFF2-40B4-BE49-F238E27FC236}">
                  <a16:creationId xmlns:a16="http://schemas.microsoft.com/office/drawing/2014/main" xmlns="" id="{A4C55A9D-1F97-487E-AF9E-BD41453B3C44}"/>
                </a:ext>
              </a:extLst>
            </p:cNvPr>
            <p:cNvGrpSpPr/>
            <p:nvPr/>
          </p:nvGrpSpPr>
          <p:grpSpPr>
            <a:xfrm>
              <a:off x="0" y="1776585"/>
              <a:ext cx="7904037" cy="1560173"/>
              <a:chOff x="-157227" y="2625290"/>
              <a:chExt cx="12247625" cy="2225782"/>
            </a:xfrm>
          </p:grpSpPr>
          <p:sp>
            <p:nvSpPr>
              <p:cNvPr id="13" name="Rectangle: Rounded Corners 12">
                <a:extLst>
                  <a:ext uri="{FF2B5EF4-FFF2-40B4-BE49-F238E27FC236}">
                    <a16:creationId xmlns:a16="http://schemas.microsoft.com/office/drawing/2014/main" xmlns="" id="{2691D1E8-9E9D-4319-86CF-B9FFD85B3FB3}"/>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94F8F015-A546-4697-8585-C1D9D23BF727}"/>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xmlns="" id="{EAFFED7E-0442-4679-B14B-485954F4F9D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6" name="TextBox 15">
              <a:extLst>
                <a:ext uri="{FF2B5EF4-FFF2-40B4-BE49-F238E27FC236}">
                  <a16:creationId xmlns:a16="http://schemas.microsoft.com/office/drawing/2014/main" xmlns="" id="{0FADAB53-96C8-4E92-81AF-AA4E119B3123}"/>
                </a:ext>
              </a:extLst>
            </p:cNvPr>
            <p:cNvSpPr txBox="1"/>
            <p:nvPr/>
          </p:nvSpPr>
          <p:spPr>
            <a:xfrm>
              <a:off x="385012" y="2353845"/>
              <a:ext cx="7475620" cy="861774"/>
            </a:xfrm>
            <a:prstGeom prst="rect">
              <a:avLst/>
            </a:prstGeom>
            <a:noFill/>
          </p:spPr>
          <p:txBody>
            <a:bodyPr wrap="square" rtlCol="0">
              <a:spAutoFit/>
            </a:bodyPr>
            <a:lstStyle/>
            <a:p>
              <a:pPr>
                <a:lnSpc>
                  <a:spcPct val="150000"/>
                </a:lnSpc>
                <a:spcAft>
                  <a:spcPts val="900"/>
                </a:spcAft>
              </a:pPr>
              <a:r>
                <a:rPr lang="nl-NL" sz="2400" b="1" i="1">
                  <a:latin typeface="Times New Roman" panose="02020603050405020304" pitchFamily="18" charset="0"/>
                  <a:cs typeface="Times New Roman" panose="02020603050405020304" pitchFamily="18" charset="0"/>
                </a:rPr>
                <a:t>Hình chữ nhật là tứ giác có bốn góc vuông</a:t>
              </a:r>
              <a:endParaRPr lang="vi-VN" sz="240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xmlns="" id="{799E0322-1841-4ED6-8BAD-C50ADC9ABE64}"/>
              </a:ext>
            </a:extLst>
          </p:cNvPr>
          <p:cNvSpPr txBox="1"/>
          <p:nvPr/>
        </p:nvSpPr>
        <p:spPr>
          <a:xfrm>
            <a:off x="346846" y="1115187"/>
            <a:ext cx="2104046" cy="623248"/>
          </a:xfrm>
          <a:prstGeom prst="rect">
            <a:avLst/>
          </a:prstGeom>
          <a:noFill/>
        </p:spPr>
        <p:txBody>
          <a:bodyPr wrap="square" lIns="68580" tIns="34290" rIns="68580" bIns="34290" rtlCol="0">
            <a:spAutoFit/>
          </a:bodyPr>
          <a:lstStyle/>
          <a:p>
            <a:pPr>
              <a:lnSpc>
                <a:spcPct val="150000"/>
              </a:lnSpc>
              <a:spcAft>
                <a:spcPts val="900"/>
              </a:spcAft>
            </a:pPr>
            <a:r>
              <a:rPr lang="nl-NL" sz="2400" b="1" i="1">
                <a:latin typeface="Times New Roman" panose="02020603050405020304" pitchFamily="18" charset="0"/>
                <a:cs typeface="Times New Roman" panose="02020603050405020304" pitchFamily="18" charset="0"/>
              </a:rPr>
              <a:t>*Định nghĩa:</a:t>
            </a:r>
            <a:endParaRPr lang="vi-VN" sz="240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6FAD606E-A53A-4F0A-B19C-2E98083E3558}"/>
              </a:ext>
            </a:extLst>
          </p:cNvPr>
          <p:cNvSpPr>
            <a:spLocks noChangeArrowheads="1"/>
          </p:cNvSpPr>
          <p:nvPr/>
        </p:nvSpPr>
        <p:spPr bwMode="auto">
          <a:xfrm>
            <a:off x="6483928" y="1468245"/>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8244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0" grpId="1"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4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0B2548A-C78E-4440-9152-3E86D9613F64}"/>
              </a:ext>
            </a:extLst>
          </p:cNvPr>
          <p:cNvSpPr/>
          <p:nvPr/>
        </p:nvSpPr>
        <p:spPr>
          <a:xfrm>
            <a:off x="1790699" y="1029968"/>
            <a:ext cx="5549901" cy="2839239"/>
          </a:xfrm>
          <a:prstGeom prst="rect">
            <a:avLst/>
          </a:prstGeom>
        </p:spPr>
        <p:txBody>
          <a:bodyPr wrap="square" lIns="68580" tIns="34290" rIns="68580" bIns="34290">
            <a:spAutoFit/>
          </a:bodyPr>
          <a:lstStyle/>
          <a:p>
            <a:pPr marL="257175" indent="-257175" algn="just">
              <a:lnSpc>
                <a:spcPct val="150000"/>
              </a:lnSpc>
              <a:buFont typeface="Symbol" panose="05050102010706020507" pitchFamily="18" charset="2"/>
              <a:buChar char=""/>
            </a:pPr>
            <a:r>
              <a:rPr lang="pt-BR" sz="24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p>
          <a:p>
            <a:pPr marL="257175" indent="-257175" algn="just">
              <a:lnSpc>
                <a:spcPct val="150000"/>
              </a:lnSpc>
              <a:buFont typeface="Symbol" panose="05050102010706020507" pitchFamily="18" charset="2"/>
              <a:buChar char=""/>
            </a:pPr>
            <a:r>
              <a:rPr lang="pt-BR" sz="2400" b="1">
                <a:latin typeface="Times New Roman" panose="02020603050405020304" pitchFamily="18" charset="0"/>
                <a:ea typeface="Times New Roman" panose="02020603050405020304" pitchFamily="18" charset="0"/>
                <a:cs typeface="Times New Roman" panose="02020603050405020304" pitchFamily="18" charset="0"/>
              </a:rPr>
              <a:t>Đọc phần “có thể em chưa biết” </a:t>
            </a:r>
            <a:endParaRPr lang="vi-VN" sz="2400" b="1">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gn="just">
              <a:lnSpc>
                <a:spcPct val="150000"/>
              </a:lnSpc>
              <a:buFont typeface="Symbol" panose="05050102010706020507" pitchFamily="18" charset="2"/>
              <a:buChar char=""/>
            </a:pPr>
            <a:r>
              <a:rPr lang="pt-BR" sz="24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2400" b="1">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gn="just">
              <a:lnSpc>
                <a:spcPct val="150000"/>
              </a:lnSpc>
              <a:buFont typeface="Symbol" panose="05050102010706020507" pitchFamily="18" charset="2"/>
              <a:buChar char=""/>
            </a:pPr>
            <a:r>
              <a:rPr lang="en-US" sz="2400" b="1">
                <a:latin typeface="Times New Roman" panose="02020603050405020304" pitchFamily="18" charset="0"/>
                <a:ea typeface="Times New Roman" panose="02020603050405020304" pitchFamily="18" charset="0"/>
                <a:cs typeface="Times New Roman" panose="02020603050405020304" pitchFamily="18" charset="0"/>
              </a:rPr>
              <a:t>Chuẩn bị bài mới: "Bài 6: Hình thoi".</a:t>
            </a:r>
            <a:endParaRPr lang="vi-VN" sz="24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6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a:t>
            </a:r>
            <a:endParaRPr lang="vi-VN"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A8DFDE76-B00E-48A5-BFDB-24652C11824C}"/>
              </a:ext>
            </a:extLst>
          </p:cNvPr>
          <p:cNvSpPr/>
          <p:nvPr/>
        </p:nvSpPr>
        <p:spPr>
          <a:xfrm>
            <a:off x="2627732" y="355793"/>
            <a:ext cx="3812342" cy="509659"/>
          </a:xfrm>
          <a:prstGeom prst="rect">
            <a:avLst/>
          </a:prstGeom>
        </p:spPr>
        <p:txBody>
          <a:bodyPr wrap="none" lIns="68580" tIns="34290" rIns="68580" bIns="34290">
            <a:spAutoFit/>
          </a:bodyPr>
          <a:lstStyle/>
          <a:p>
            <a:pPr algn="ctr">
              <a:lnSpc>
                <a:spcPct val="106000"/>
              </a:lnSpc>
              <a:spcBef>
                <a:spcPts val="450"/>
              </a:spcBef>
              <a:spcAft>
                <a:spcPts val="600"/>
              </a:spcAft>
            </a:pPr>
            <a:r>
              <a:rPr lang="fr-FR" sz="27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HƯỚNG DẪN VỀ NHÀ</a:t>
            </a:r>
            <a:endParaRPr lang="vi-VN" sz="21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6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E347885D-3BC9-48B6-BB05-57F34770D4A4}"/>
              </a:ext>
            </a:extLst>
          </p:cNvPr>
          <p:cNvSpPr/>
          <p:nvPr/>
        </p:nvSpPr>
        <p:spPr>
          <a:xfrm>
            <a:off x="515729" y="71652"/>
            <a:ext cx="2875085" cy="4700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04F68CC3-B087-4AC3-9ADC-F8DEDA24713C}"/>
              </a:ext>
            </a:extLst>
          </p:cNvPr>
          <p:cNvSpPr/>
          <p:nvPr/>
        </p:nvSpPr>
        <p:spPr>
          <a:xfrm>
            <a:off x="282667" y="71653"/>
            <a:ext cx="477876" cy="477876"/>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2" descr="Cô Giáo Hình ảnh PNG | Vector Và Các Tập Tin PSD | Tải Về Miễn Phí Trên  Pngtree">
            <a:extLst>
              <a:ext uri="{FF2B5EF4-FFF2-40B4-BE49-F238E27FC236}">
                <a16:creationId xmlns:a16="http://schemas.microsoft.com/office/drawing/2014/main" xmlns="" id="{0517E5FC-2A4E-47F2-9FE0-ED53E74B38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14301" y="3525255"/>
            <a:ext cx="1233914" cy="1618247"/>
          </a:xfrm>
          <a:prstGeom prst="rect">
            <a:avLst/>
          </a:prstGeom>
          <a:noFill/>
          <a:extLst>
            <a:ext uri="{909E8E84-426E-40DD-AFC4-6F175D3DCCD1}">
              <a14:hiddenFill xmlns:a14="http://schemas.microsoft.com/office/drawing/2010/main">
                <a:solidFill>
                  <a:srgbClr val="FFFFFF"/>
                </a:solidFill>
              </a14:hiddenFill>
            </a:ext>
          </a:extLst>
        </p:spPr>
      </p:pic>
      <p:sp>
        <p:nvSpPr>
          <p:cNvPr id="17" name="Parallelogram 16">
            <a:extLst>
              <a:ext uri="{FF2B5EF4-FFF2-40B4-BE49-F238E27FC236}">
                <a16:creationId xmlns:a16="http://schemas.microsoft.com/office/drawing/2014/main" xmlns="" id="{209FADEF-18EA-4682-B310-9694B40A6109}"/>
              </a:ext>
            </a:extLst>
          </p:cNvPr>
          <p:cNvSpPr/>
          <p:nvPr/>
        </p:nvSpPr>
        <p:spPr>
          <a:xfrm>
            <a:off x="210084" y="726138"/>
            <a:ext cx="1485900" cy="436418"/>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Times New Roman" panose="02020603050405020304" pitchFamily="18" charset="0"/>
                <a:cs typeface="Times New Roman" panose="02020603050405020304" pitchFamily="18" charset="0"/>
              </a:rPr>
              <a:t>VÍ DỤ 1</a:t>
            </a:r>
            <a:endParaRPr lang="vi-VN" sz="2100" b="1">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7BB98CF3-9642-4DD1-A6BA-A9D2B635BE58}"/>
              </a:ext>
            </a:extLst>
          </p:cNvPr>
          <p:cNvGrpSpPr/>
          <p:nvPr/>
        </p:nvGrpSpPr>
        <p:grpSpPr>
          <a:xfrm>
            <a:off x="5605773" y="728274"/>
            <a:ext cx="2665294" cy="3724994"/>
            <a:chOff x="7474364" y="971032"/>
            <a:chExt cx="3553725" cy="4966658"/>
          </a:xfrm>
        </p:grpSpPr>
        <p:grpSp>
          <p:nvGrpSpPr>
            <p:cNvPr id="11" name="Group 10">
              <a:extLst>
                <a:ext uri="{FF2B5EF4-FFF2-40B4-BE49-F238E27FC236}">
                  <a16:creationId xmlns:a16="http://schemas.microsoft.com/office/drawing/2014/main" xmlns="" id="{459BBC33-A850-44D2-A554-C90D8D1137A0}"/>
                </a:ext>
              </a:extLst>
            </p:cNvPr>
            <p:cNvGrpSpPr/>
            <p:nvPr/>
          </p:nvGrpSpPr>
          <p:grpSpPr>
            <a:xfrm>
              <a:off x="8027541" y="1309526"/>
              <a:ext cx="2444822" cy="1557196"/>
              <a:chOff x="9351844" y="1267485"/>
              <a:chExt cx="2444822" cy="1557196"/>
            </a:xfrm>
          </p:grpSpPr>
          <p:sp>
            <p:nvSpPr>
              <p:cNvPr id="4" name="Rectangle 3">
                <a:extLst>
                  <a:ext uri="{FF2B5EF4-FFF2-40B4-BE49-F238E27FC236}">
                    <a16:creationId xmlns:a16="http://schemas.microsoft.com/office/drawing/2014/main" xmlns="" id="{D7FDB052-3387-4582-BD96-014CEE6B2C4E}"/>
                  </a:ext>
                </a:extLst>
              </p:cNvPr>
              <p:cNvSpPr/>
              <p:nvPr/>
            </p:nvSpPr>
            <p:spPr>
              <a:xfrm>
                <a:off x="9352228" y="1267485"/>
                <a:ext cx="2435383" cy="1557196"/>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6" name="Flowchart: Process 5">
                <a:extLst>
                  <a:ext uri="{FF2B5EF4-FFF2-40B4-BE49-F238E27FC236}">
                    <a16:creationId xmlns:a16="http://schemas.microsoft.com/office/drawing/2014/main" xmlns="" id="{A70803E0-3D40-4AF3-996D-59538D8C0A0C}"/>
                  </a:ext>
                </a:extLst>
              </p:cNvPr>
              <p:cNvSpPr/>
              <p:nvPr/>
            </p:nvSpPr>
            <p:spPr>
              <a:xfrm>
                <a:off x="9351844"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9" name="Flowchart: Process 18">
                <a:extLst>
                  <a:ext uri="{FF2B5EF4-FFF2-40B4-BE49-F238E27FC236}">
                    <a16:creationId xmlns:a16="http://schemas.microsoft.com/office/drawing/2014/main" xmlns="" id="{477BDF1F-58D8-4142-9B07-23414E0E6F99}"/>
                  </a:ext>
                </a:extLst>
              </p:cNvPr>
              <p:cNvSpPr/>
              <p:nvPr/>
            </p:nvSpPr>
            <p:spPr>
              <a:xfrm>
                <a:off x="9360223" y="2689024"/>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20" name="Flowchart: Process 19">
                <a:extLst>
                  <a:ext uri="{FF2B5EF4-FFF2-40B4-BE49-F238E27FC236}">
                    <a16:creationId xmlns:a16="http://schemas.microsoft.com/office/drawing/2014/main" xmlns="" id="{60362AF8-28E3-44EC-9A05-A4226D6906FC}"/>
                  </a:ext>
                </a:extLst>
              </p:cNvPr>
              <p:cNvSpPr/>
              <p:nvPr/>
            </p:nvSpPr>
            <p:spPr>
              <a:xfrm>
                <a:off x="11669531" y="26841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21" name="Flowchart: Process 20">
                <a:extLst>
                  <a:ext uri="{FF2B5EF4-FFF2-40B4-BE49-F238E27FC236}">
                    <a16:creationId xmlns:a16="http://schemas.microsoft.com/office/drawing/2014/main" xmlns="" id="{A19F8F96-E8A9-41D1-B44C-B71BF1F21D6E}"/>
                  </a:ext>
                </a:extLst>
              </p:cNvPr>
              <p:cNvSpPr/>
              <p:nvPr/>
            </p:nvSpPr>
            <p:spPr>
              <a:xfrm>
                <a:off x="11678585"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grpSp>
        <p:sp>
          <p:nvSpPr>
            <p:cNvPr id="22" name="TextBox 21">
              <a:extLst>
                <a:ext uri="{FF2B5EF4-FFF2-40B4-BE49-F238E27FC236}">
                  <a16:creationId xmlns:a16="http://schemas.microsoft.com/office/drawing/2014/main" xmlns="" id="{00B52BD2-1341-4C7E-83AE-C7B95E61F1C4}"/>
                </a:ext>
              </a:extLst>
            </p:cNvPr>
            <p:cNvSpPr txBox="1"/>
            <p:nvPr/>
          </p:nvSpPr>
          <p:spPr>
            <a:xfrm>
              <a:off x="7474364" y="971032"/>
              <a:ext cx="47665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M</a:t>
              </a:r>
              <a:endParaRPr lang="vi-VN" sz="2400"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8AF88626-1DC1-4ED2-97AA-FE69E03A7E8D}"/>
                </a:ext>
              </a:extLst>
            </p:cNvPr>
            <p:cNvSpPr txBox="1"/>
            <p:nvPr/>
          </p:nvSpPr>
          <p:spPr>
            <a:xfrm>
              <a:off x="10509393" y="1043989"/>
              <a:ext cx="47665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N</a:t>
              </a:r>
              <a:endParaRPr lang="vi-VN" sz="2400" b="1">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77A5218E-286A-49C9-BBFC-20389B2A0FBD}"/>
                </a:ext>
              </a:extLst>
            </p:cNvPr>
            <p:cNvSpPr txBox="1"/>
            <p:nvPr/>
          </p:nvSpPr>
          <p:spPr>
            <a:xfrm>
              <a:off x="10551434" y="2578500"/>
              <a:ext cx="47665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P</a:t>
              </a:r>
              <a:endParaRPr lang="vi-VN" sz="2400" b="1">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FAFB495A-6F4B-4345-880A-79CA2A6B83B5}"/>
                </a:ext>
              </a:extLst>
            </p:cNvPr>
            <p:cNvSpPr txBox="1"/>
            <p:nvPr/>
          </p:nvSpPr>
          <p:spPr>
            <a:xfrm>
              <a:off x="7577007" y="2515437"/>
              <a:ext cx="47665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Q</a:t>
              </a:r>
              <a:endParaRPr lang="vi-VN" sz="2400" b="1">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2362AD67-0427-48AB-A869-5B02C18A4A33}"/>
                </a:ext>
              </a:extLst>
            </p:cNvPr>
            <p:cNvSpPr txBox="1"/>
            <p:nvPr/>
          </p:nvSpPr>
          <p:spPr>
            <a:xfrm>
              <a:off x="8961307" y="2756737"/>
              <a:ext cx="77959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a)</a:t>
              </a:r>
              <a:endParaRPr lang="vi-VN" sz="2400" b="1">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E2EB269D-A3D4-437D-B793-BA1A7686BCB6}"/>
                </a:ext>
              </a:extLst>
            </p:cNvPr>
            <p:cNvSpPr txBox="1"/>
            <p:nvPr/>
          </p:nvSpPr>
          <p:spPr>
            <a:xfrm>
              <a:off x="9151807" y="5322137"/>
              <a:ext cx="77959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b)</a:t>
              </a:r>
              <a:endParaRPr lang="vi-VN" sz="2400" b="1">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xmlns="" id="{FD640948-61C6-4D3B-840F-54A6C2E6D746}"/>
              </a:ext>
            </a:extLst>
          </p:cNvPr>
          <p:cNvGrpSpPr/>
          <p:nvPr/>
        </p:nvGrpSpPr>
        <p:grpSpPr>
          <a:xfrm>
            <a:off x="5643101" y="2467412"/>
            <a:ext cx="3609209" cy="1716633"/>
            <a:chOff x="7524132" y="3289879"/>
            <a:chExt cx="4812279" cy="2288843"/>
          </a:xfrm>
        </p:grpSpPr>
        <p:grpSp>
          <p:nvGrpSpPr>
            <p:cNvPr id="32" name="Group 31">
              <a:extLst>
                <a:ext uri="{FF2B5EF4-FFF2-40B4-BE49-F238E27FC236}">
                  <a16:creationId xmlns:a16="http://schemas.microsoft.com/office/drawing/2014/main" xmlns="" id="{0913A98D-DE1B-4A2C-BE1C-728D6B66BE9F}"/>
                </a:ext>
              </a:extLst>
            </p:cNvPr>
            <p:cNvGrpSpPr/>
            <p:nvPr/>
          </p:nvGrpSpPr>
          <p:grpSpPr>
            <a:xfrm>
              <a:off x="7998370" y="3698976"/>
              <a:ext cx="3993931" cy="1713854"/>
              <a:chOff x="7998370" y="3698976"/>
              <a:chExt cx="3993931" cy="1713854"/>
            </a:xfrm>
          </p:grpSpPr>
          <p:sp>
            <p:nvSpPr>
              <p:cNvPr id="29" name="Flowchart: Manual Input 28">
                <a:extLst>
                  <a:ext uri="{FF2B5EF4-FFF2-40B4-BE49-F238E27FC236}">
                    <a16:creationId xmlns:a16="http://schemas.microsoft.com/office/drawing/2014/main" xmlns="" id="{4526D870-279C-43DD-9C52-0414C1D4E642}"/>
                  </a:ext>
                </a:extLst>
              </p:cNvPr>
              <p:cNvSpPr/>
              <p:nvPr/>
            </p:nvSpPr>
            <p:spPr>
              <a:xfrm rot="5400000">
                <a:off x="9138744" y="2559272"/>
                <a:ext cx="1713184" cy="3993931"/>
              </a:xfrm>
              <a:prstGeom prst="flowChartManualIn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30" name="Flowchart: Process 29">
                <a:extLst>
                  <a:ext uri="{FF2B5EF4-FFF2-40B4-BE49-F238E27FC236}">
                    <a16:creationId xmlns:a16="http://schemas.microsoft.com/office/drawing/2014/main" xmlns="" id="{22928CCB-49D2-49CB-B9EC-45F5C6F2DDA5}"/>
                  </a:ext>
                </a:extLst>
              </p:cNvPr>
              <p:cNvSpPr/>
              <p:nvPr/>
            </p:nvSpPr>
            <p:spPr>
              <a:xfrm>
                <a:off x="7999132" y="3698976"/>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31" name="Flowchart: Process 30">
                <a:extLst>
                  <a:ext uri="{FF2B5EF4-FFF2-40B4-BE49-F238E27FC236}">
                    <a16:creationId xmlns:a16="http://schemas.microsoft.com/office/drawing/2014/main" xmlns="" id="{F8AE96B3-0146-4981-B08B-CD0D68CC05BF}"/>
                  </a:ext>
                </a:extLst>
              </p:cNvPr>
              <p:cNvSpPr/>
              <p:nvPr/>
            </p:nvSpPr>
            <p:spPr>
              <a:xfrm>
                <a:off x="7999132" y="52789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grpSp>
        <p:sp>
          <p:nvSpPr>
            <p:cNvPr id="33" name="TextBox 32">
              <a:extLst>
                <a:ext uri="{FF2B5EF4-FFF2-40B4-BE49-F238E27FC236}">
                  <a16:creationId xmlns:a16="http://schemas.microsoft.com/office/drawing/2014/main" xmlns="" id="{35C284DB-FF0C-431B-ACD6-BAB24BB0A751}"/>
                </a:ext>
              </a:extLst>
            </p:cNvPr>
            <p:cNvSpPr txBox="1"/>
            <p:nvPr/>
          </p:nvSpPr>
          <p:spPr>
            <a:xfrm>
              <a:off x="7524132" y="3314760"/>
              <a:ext cx="47665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G</a:t>
              </a:r>
              <a:endParaRPr lang="vi-VN" sz="24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038885C7-3FCD-4311-AA30-3034FA1251C9}"/>
                </a:ext>
              </a:extLst>
            </p:cNvPr>
            <p:cNvSpPr txBox="1"/>
            <p:nvPr/>
          </p:nvSpPr>
          <p:spPr>
            <a:xfrm>
              <a:off x="11243936" y="3289879"/>
              <a:ext cx="47665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H</a:t>
              </a:r>
              <a:endParaRPr lang="vi-VN" sz="2400" b="1">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C1A42CDD-08C6-405F-8A9D-BCF2BCD19A6A}"/>
                </a:ext>
              </a:extLst>
            </p:cNvPr>
            <p:cNvSpPr txBox="1"/>
            <p:nvPr/>
          </p:nvSpPr>
          <p:spPr>
            <a:xfrm>
              <a:off x="11859756" y="4757895"/>
              <a:ext cx="47665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I</a:t>
              </a:r>
              <a:endParaRPr lang="vi-VN" sz="24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9CA45824-CB17-48B3-B240-C849AC0E5FF2}"/>
                </a:ext>
              </a:extLst>
            </p:cNvPr>
            <p:cNvSpPr txBox="1"/>
            <p:nvPr/>
          </p:nvSpPr>
          <p:spPr>
            <a:xfrm>
              <a:off x="7561453" y="4963169"/>
              <a:ext cx="476655" cy="615553"/>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K</a:t>
              </a:r>
              <a:endParaRPr lang="vi-VN" sz="24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5EF1DAE6-9F0F-47DC-B85B-F44A1252F439}"/>
                </a:ext>
              </a:extLst>
            </p:cNvPr>
            <p:cNvSpPr txBox="1"/>
            <p:nvPr/>
          </p:nvSpPr>
          <p:spPr>
            <a:xfrm rot="456340">
              <a:off x="10497488" y="3741023"/>
              <a:ext cx="972945" cy="553997"/>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102</a:t>
              </a:r>
              <a:r>
                <a:rPr lang="en-US" sz="2100" b="1" baseline="30000">
                  <a:latin typeface="Times New Roman" panose="02020603050405020304" pitchFamily="18" charset="0"/>
                  <a:cs typeface="Times New Roman" panose="02020603050405020304" pitchFamily="18" charset="0"/>
                </a:rPr>
                <a:t>0</a:t>
              </a:r>
              <a:endParaRPr lang="vi-VN" sz="2100" b="1">
                <a:latin typeface="Times New Roman" panose="02020603050405020304" pitchFamily="18" charset="0"/>
                <a:cs typeface="Times New Roman" panose="02020603050405020304" pitchFamily="18" charset="0"/>
              </a:endParaRPr>
            </a:p>
          </p:txBody>
        </p:sp>
      </p:grpSp>
      <p:sp>
        <p:nvSpPr>
          <p:cNvPr id="39" name="TextBox 38">
            <a:extLst>
              <a:ext uri="{FF2B5EF4-FFF2-40B4-BE49-F238E27FC236}">
                <a16:creationId xmlns:a16="http://schemas.microsoft.com/office/drawing/2014/main" xmlns="" id="{12E88B71-6A02-4624-A25D-B86273C2C53D}"/>
              </a:ext>
            </a:extLst>
          </p:cNvPr>
          <p:cNvSpPr txBox="1"/>
          <p:nvPr/>
        </p:nvSpPr>
        <p:spPr>
          <a:xfrm>
            <a:off x="7976725" y="4305345"/>
            <a:ext cx="1481601" cy="392415"/>
          </a:xfrm>
          <a:prstGeom prst="rect">
            <a:avLst/>
          </a:prstGeom>
          <a:noFill/>
        </p:spPr>
        <p:txBody>
          <a:bodyPr wrap="square" lIns="68580" tIns="34290" rIns="68580" bIns="34290" rtlCol="0">
            <a:spAutoFit/>
          </a:bodyPr>
          <a:lstStyle/>
          <a:p>
            <a:r>
              <a:rPr lang="en-US" sz="2100" b="1" err="1">
                <a:latin typeface="Times New Roman" panose="02020603050405020304" pitchFamily="18" charset="0"/>
                <a:cs typeface="Times New Roman" panose="02020603050405020304" pitchFamily="18" charset="0"/>
              </a:rPr>
              <a:t>Hình</a:t>
            </a:r>
            <a:r>
              <a:rPr lang="en-US" sz="2100" b="1">
                <a:latin typeface="Times New Roman" panose="02020603050405020304" pitchFamily="18" charset="0"/>
                <a:cs typeface="Times New Roman" panose="02020603050405020304" pitchFamily="18" charset="0"/>
              </a:rPr>
              <a:t> 48</a:t>
            </a:r>
            <a:endParaRPr lang="vi-VN" sz="2100" b="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xmlns="" id="{DDA56400-292B-4738-896E-99D4326F4967}"/>
                  </a:ext>
                </a:extLst>
              </p:cNvPr>
              <p:cNvSpPr txBox="1"/>
              <p:nvPr/>
            </p:nvSpPr>
            <p:spPr>
              <a:xfrm>
                <a:off x="514351" y="1266826"/>
                <a:ext cx="4333875" cy="1383456"/>
              </a:xfrm>
              <a:prstGeom prst="rect">
                <a:avLst/>
              </a:prstGeom>
              <a:noFill/>
            </p:spPr>
            <p:txBody>
              <a:bodyPr wrap="square" lIns="68580" tIns="34290" rIns="68580" bIns="34290" rtlCol="0">
                <a:spAutoFit/>
              </a:bodyPr>
              <a:lstStyle/>
              <a:p>
                <a:pPr/>
                <a:r>
                  <a:rPr lang="fr-FR" sz="2100" dirty="0">
                    <a:latin typeface="Times New Roman" panose="02020603050405020304" pitchFamily="18" charset="0"/>
                    <a:cs typeface="Times New Roman" panose="02020603050405020304" pitchFamily="18" charset="0"/>
                  </a:rPr>
                  <a:t>Ở </a:t>
                </a:r>
                <a:r>
                  <a:rPr lang="fr-FR" sz="2100" dirty="0" err="1">
                    <a:latin typeface="Times New Roman" panose="02020603050405020304" pitchFamily="18" charset="0"/>
                    <a:cs typeface="Times New Roman" panose="02020603050405020304" pitchFamily="18" charset="0"/>
                  </a:rPr>
                  <a:t>Hình</a:t>
                </a:r>
                <a:r>
                  <a:rPr lang="fr-FR" sz="2100" dirty="0">
                    <a:latin typeface="Times New Roman" panose="02020603050405020304" pitchFamily="18" charset="0"/>
                    <a:cs typeface="Times New Roman" panose="02020603050405020304" pitchFamily="18" charset="0"/>
                  </a:rPr>
                  <a:t> 48 a, ta </a:t>
                </a:r>
                <a:r>
                  <a:rPr lang="fr-FR" sz="2100" dirty="0" err="1">
                    <a:latin typeface="Times New Roman" panose="02020603050405020304" pitchFamily="18" charset="0"/>
                    <a:cs typeface="Times New Roman" panose="02020603050405020304" pitchFamily="18" charset="0"/>
                  </a:rPr>
                  <a:t>có</a:t>
                </a:r>
                <a:r>
                  <a:rPr lang="fr-FR" sz="2100" dirty="0">
                    <a:latin typeface="Times New Roman" panose="02020603050405020304" pitchFamily="18" charset="0"/>
                    <a:cs typeface="Times New Roman" panose="02020603050405020304" pitchFamily="18" charset="0"/>
                  </a:rPr>
                  <a:t/>
                </a:r>
                <a:br>
                  <a:rPr lang="fr-FR" sz="2100" dirty="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acc>
                        <m:accPr>
                          <m:chr m:val="̂"/>
                          <m:ctrlPr>
                            <a:rPr lang="vi-VN" sz="2100" i="1">
                              <a:latin typeface="Cambria Math"/>
                            </a:rPr>
                          </m:ctrlPr>
                        </m:accPr>
                        <m:e>
                          <m:r>
                            <a:rPr lang="nl-NL" sz="2100" i="1">
                              <a:latin typeface="Cambria Math" panose="02040503050406030204" pitchFamily="18" charset="0"/>
                            </a:rPr>
                            <m:t>𝑀</m:t>
                          </m:r>
                        </m:e>
                      </m:acc>
                      <m:r>
                        <a:rPr lang="nl-NL" sz="2100" i="1">
                          <a:latin typeface="Cambria Math" panose="02040503050406030204" pitchFamily="18" charset="0"/>
                        </a:rPr>
                        <m:t>=</m:t>
                      </m:r>
                      <m:acc>
                        <m:accPr>
                          <m:chr m:val="̂"/>
                          <m:ctrlPr>
                            <a:rPr lang="vi-VN" sz="2100" i="1">
                              <a:latin typeface="Cambria Math"/>
                            </a:rPr>
                          </m:ctrlPr>
                        </m:accPr>
                        <m:e>
                          <m:r>
                            <a:rPr lang="nl-NL" sz="2100" i="1">
                              <a:latin typeface="Cambria Math" panose="02040503050406030204" pitchFamily="18" charset="0"/>
                            </a:rPr>
                            <m:t>𝑁</m:t>
                          </m:r>
                        </m:e>
                      </m:acc>
                      <m:r>
                        <a:rPr lang="nl-NL" sz="2100" i="1">
                          <a:latin typeface="Cambria Math" panose="02040503050406030204" pitchFamily="18" charset="0"/>
                        </a:rPr>
                        <m:t>=</m:t>
                      </m:r>
                      <m:acc>
                        <m:accPr>
                          <m:chr m:val="̂"/>
                          <m:ctrlPr>
                            <a:rPr lang="vi-VN" sz="2100" i="1">
                              <a:latin typeface="Cambria Math"/>
                            </a:rPr>
                          </m:ctrlPr>
                        </m:accPr>
                        <m:e>
                          <m:r>
                            <a:rPr lang="nl-NL" sz="2100" i="1">
                              <a:latin typeface="Cambria Math" panose="02040503050406030204" pitchFamily="18" charset="0"/>
                            </a:rPr>
                            <m:t>𝑃</m:t>
                          </m:r>
                        </m:e>
                      </m:acc>
                      <m:r>
                        <a:rPr lang="nl-NL" sz="2100" i="1">
                          <a:latin typeface="Cambria Math" panose="02040503050406030204" pitchFamily="18" charset="0"/>
                        </a:rPr>
                        <m:t>=</m:t>
                      </m:r>
                      <m:acc>
                        <m:accPr>
                          <m:chr m:val="̂"/>
                          <m:ctrlPr>
                            <a:rPr lang="vi-VN" sz="2100" i="1">
                              <a:latin typeface="Cambria Math"/>
                            </a:rPr>
                          </m:ctrlPr>
                        </m:accPr>
                        <m:e>
                          <m:r>
                            <a:rPr lang="nl-NL" sz="2100" i="1">
                              <a:latin typeface="Cambria Math" panose="02040503050406030204" pitchFamily="18" charset="0"/>
                            </a:rPr>
                            <m:t>𝑄</m:t>
                          </m:r>
                        </m:e>
                      </m:acc>
                      <m:r>
                        <a:rPr lang="nl-NL" sz="2100" i="1">
                          <a:latin typeface="Cambria Math" panose="02040503050406030204" pitchFamily="18" charset="0"/>
                        </a:rPr>
                        <m:t>=</m:t>
                      </m:r>
                      <m:sSup>
                        <m:sSupPr>
                          <m:ctrlPr>
                            <a:rPr lang="vi-VN" sz="2100" i="1">
                              <a:latin typeface="Cambria Math"/>
                            </a:rPr>
                          </m:ctrlPr>
                        </m:sSupPr>
                        <m:e>
                          <m:r>
                            <a:rPr lang="nl-NL" sz="2100" i="1">
                              <a:latin typeface="Cambria Math" panose="02040503050406030204" pitchFamily="18" charset="0"/>
                            </a:rPr>
                            <m:t>90</m:t>
                          </m:r>
                        </m:e>
                        <m:sup>
                          <m:r>
                            <a:rPr lang="nl-NL" sz="2100" i="1">
                              <a:latin typeface="Cambria Math" panose="02040503050406030204" pitchFamily="18" charset="0"/>
                            </a:rPr>
                            <m:t>0</m:t>
                          </m:r>
                        </m:sup>
                      </m:sSup>
                    </m:oMath>
                  </m:oMathPara>
                </a14:m>
                <a:endParaRPr lang="fr-FR" sz="2100" dirty="0">
                  <a:latin typeface="Times New Roman" panose="02020603050405020304" pitchFamily="18" charset="0"/>
                  <a:cs typeface="Times New Roman" panose="02020603050405020304" pitchFamily="18" charset="0"/>
                </a:endParaRPr>
              </a:p>
              <a:p>
                <a:r>
                  <a:rPr lang="fr-FR" sz="2100" dirty="0" err="1">
                    <a:latin typeface="Times New Roman" panose="02020603050405020304" pitchFamily="18" charset="0"/>
                    <a:cs typeface="Times New Roman" panose="02020603050405020304" pitchFamily="18" charset="0"/>
                  </a:rPr>
                  <a:t>nên</a:t>
                </a:r>
                <a:r>
                  <a:rPr lang="fr-FR" sz="21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100" i="1">
                            <a:latin typeface="Cambria Math"/>
                          </a:rPr>
                        </m:ctrlPr>
                      </m:accPr>
                      <m:e>
                        <m:r>
                          <a:rPr lang="en-US" sz="2100" i="1">
                            <a:latin typeface="Cambria Math" panose="02040503050406030204" pitchFamily="18" charset="0"/>
                          </a:rPr>
                          <m:t>𝑀</m:t>
                        </m:r>
                      </m:e>
                    </m:acc>
                    <m:r>
                      <a:rPr lang="fr-FR" sz="2100" i="1">
                        <a:latin typeface="Cambria Math" panose="02040503050406030204" pitchFamily="18" charset="0"/>
                      </a:rPr>
                      <m:t>,</m:t>
                    </m:r>
                    <m:acc>
                      <m:accPr>
                        <m:chr m:val="̂"/>
                        <m:ctrlPr>
                          <a:rPr lang="vi-VN" sz="2100" i="1">
                            <a:latin typeface="Cambria Math"/>
                          </a:rPr>
                        </m:ctrlPr>
                      </m:accPr>
                      <m:e>
                        <m:r>
                          <a:rPr lang="en-US" sz="2100" i="1">
                            <a:latin typeface="Cambria Math" panose="02040503050406030204" pitchFamily="18" charset="0"/>
                          </a:rPr>
                          <m:t>𝑁</m:t>
                        </m:r>
                      </m:e>
                    </m:acc>
                    <m:r>
                      <a:rPr lang="fr-FR" sz="2100" i="1">
                        <a:latin typeface="Cambria Math" panose="02040503050406030204" pitchFamily="18" charset="0"/>
                      </a:rPr>
                      <m:t>, </m:t>
                    </m:r>
                    <m:acc>
                      <m:accPr>
                        <m:chr m:val="̂"/>
                        <m:ctrlPr>
                          <a:rPr lang="vi-VN" sz="2100" i="1">
                            <a:latin typeface="Cambria Math"/>
                          </a:rPr>
                        </m:ctrlPr>
                      </m:accPr>
                      <m:e>
                        <m:r>
                          <a:rPr lang="en-US" sz="2100" i="1">
                            <a:latin typeface="Cambria Math" panose="02040503050406030204" pitchFamily="18" charset="0"/>
                          </a:rPr>
                          <m:t>𝑃</m:t>
                        </m:r>
                      </m:e>
                    </m:acc>
                    <m:r>
                      <a:rPr lang="fr-FR" sz="2100" i="1">
                        <a:latin typeface="Cambria Math" panose="02040503050406030204" pitchFamily="18" charset="0"/>
                      </a:rPr>
                      <m:t>, </m:t>
                    </m:r>
                    <m:acc>
                      <m:accPr>
                        <m:chr m:val="̂"/>
                        <m:ctrlPr>
                          <a:rPr lang="vi-VN" sz="2100" i="1">
                            <a:latin typeface="Cambria Math"/>
                          </a:rPr>
                        </m:ctrlPr>
                      </m:accPr>
                      <m:e>
                        <m:r>
                          <a:rPr lang="en-US" sz="2100" i="1">
                            <a:latin typeface="Cambria Math" panose="02040503050406030204" pitchFamily="18" charset="0"/>
                          </a:rPr>
                          <m:t>𝑄</m:t>
                        </m:r>
                      </m:e>
                    </m:acc>
                  </m:oMath>
                </a14:m>
                <a:r>
                  <a:rPr lang="fr-FR" sz="2100" dirty="0">
                    <a:latin typeface="Times New Roman" panose="02020603050405020304" pitchFamily="18" charset="0"/>
                    <a:cs typeface="Times New Roman" panose="02020603050405020304" pitchFamily="18" charset="0"/>
                  </a:rPr>
                  <a:t> </a:t>
                </a:r>
                <a:r>
                  <a:rPr lang="fr-FR" sz="2100" dirty="0" err="1">
                    <a:latin typeface="Times New Roman" panose="02020603050405020304" pitchFamily="18" charset="0"/>
                    <a:cs typeface="Times New Roman" panose="02020603050405020304" pitchFamily="18" charset="0"/>
                  </a:rPr>
                  <a:t>đều</a:t>
                </a:r>
                <a:r>
                  <a:rPr lang="fr-FR" sz="2100" dirty="0">
                    <a:latin typeface="Times New Roman" panose="02020603050405020304" pitchFamily="18" charset="0"/>
                    <a:cs typeface="Times New Roman" panose="02020603050405020304" pitchFamily="18" charset="0"/>
                  </a:rPr>
                  <a:t> là </a:t>
                </a:r>
                <a:r>
                  <a:rPr lang="fr-FR" sz="2100" dirty="0" err="1">
                    <a:latin typeface="Times New Roman" panose="02020603050405020304" pitchFamily="18" charset="0"/>
                    <a:cs typeface="Times New Roman" panose="02020603050405020304" pitchFamily="18" charset="0"/>
                  </a:rPr>
                  <a:t>góc</a:t>
                </a:r>
                <a:r>
                  <a:rPr lang="fr-FR" sz="2100" dirty="0">
                    <a:latin typeface="Times New Roman" panose="02020603050405020304" pitchFamily="18" charset="0"/>
                    <a:cs typeface="Times New Roman" panose="02020603050405020304" pitchFamily="18" charset="0"/>
                  </a:rPr>
                  <a:t> </a:t>
                </a:r>
                <a:r>
                  <a:rPr lang="fr-FR" sz="2100" dirty="0" err="1">
                    <a:latin typeface="Times New Roman" panose="02020603050405020304" pitchFamily="18" charset="0"/>
                    <a:cs typeface="Times New Roman" panose="02020603050405020304" pitchFamily="18" charset="0"/>
                  </a:rPr>
                  <a:t>vuông</a:t>
                </a:r>
                <a:r>
                  <a:rPr lang="fr-FR" sz="2100" dirty="0">
                    <a:latin typeface="Times New Roman" panose="02020603050405020304" pitchFamily="18" charset="0"/>
                    <a:cs typeface="Times New Roman" panose="02020603050405020304" pitchFamily="18" charset="0"/>
                  </a:rPr>
                  <a:t>. </a:t>
                </a:r>
              </a:p>
              <a:p>
                <a:r>
                  <a:rPr lang="en-US" sz="2100" dirty="0" err="1">
                    <a:latin typeface="Times New Roman" panose="02020603050405020304" pitchFamily="18" charset="0"/>
                    <a:cs typeface="Times New Roman" panose="02020603050405020304" pitchFamily="18" charset="0"/>
                  </a:rPr>
                  <a:t>Suy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giác</a:t>
                </a:r>
                <a:r>
                  <a:rPr lang="en-US" sz="2100"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MNPQ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chữ</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nhật</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mc:Choice>
        <mc:Fallback>
          <p:sp>
            <p:nvSpPr>
              <p:cNvPr id="42" name="TextBox 41">
                <a:extLst>
                  <a:ext uri="{FF2B5EF4-FFF2-40B4-BE49-F238E27FC236}">
                    <a16:creationId xmlns:a16="http://schemas.microsoft.com/office/drawing/2014/main" xmlns:a14="http://schemas.microsoft.com/office/drawing/2010/main" xmlns="" id="{DDA56400-292B-4738-896E-99D4326F4967}"/>
                  </a:ext>
                </a:extLst>
              </p:cNvPr>
              <p:cNvSpPr txBox="1">
                <a:spLocks noRot="1" noChangeAspect="1" noMove="1" noResize="1" noEditPoints="1" noAdjustHandles="1" noChangeArrowheads="1" noChangeShapeType="1" noTextEdit="1"/>
              </p:cNvSpPr>
              <p:nvPr/>
            </p:nvSpPr>
            <p:spPr>
              <a:xfrm>
                <a:off x="514351" y="1266826"/>
                <a:ext cx="4333875" cy="1383456"/>
              </a:xfrm>
              <a:prstGeom prst="rect">
                <a:avLst/>
              </a:prstGeom>
              <a:blipFill rotWithShape="1">
                <a:blip r:embed="rId5"/>
                <a:stretch>
                  <a:fillRect l="-2110" t="-3524" r="-1406" b="-83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xmlns="" id="{06EDBF05-E974-4087-8C80-5CEC22272969}"/>
                  </a:ext>
                </a:extLst>
              </p:cNvPr>
              <p:cNvSpPr txBox="1"/>
              <p:nvPr/>
            </p:nvSpPr>
            <p:spPr>
              <a:xfrm>
                <a:off x="1314450" y="2857501"/>
                <a:ext cx="4057650" cy="1702389"/>
              </a:xfrm>
              <a:prstGeom prst="rect">
                <a:avLst/>
              </a:prstGeom>
              <a:noFill/>
            </p:spPr>
            <p:txBody>
              <a:bodyPr wrap="square" lIns="68580" tIns="34290" rIns="68580" bIns="34290" rtlCol="0">
                <a:spAutoFit/>
              </a:bodyPr>
              <a:lstStyle/>
              <a:p>
                <a:r>
                  <a:rPr lang="en-US" sz="2100">
                    <a:latin typeface="Times New Roman" panose="02020603050405020304" pitchFamily="18" charset="0"/>
                    <a:cs typeface="Times New Roman" panose="02020603050405020304" pitchFamily="18" charset="0"/>
                  </a:rPr>
                  <a:t>Ở </a:t>
                </a:r>
                <a:r>
                  <a:rPr lang="en-US" sz="2100" err="1">
                    <a:latin typeface="Times New Roman" panose="02020603050405020304" pitchFamily="18" charset="0"/>
                    <a:cs typeface="Times New Roman" panose="02020603050405020304" pitchFamily="18" charset="0"/>
                  </a:rPr>
                  <a:t>Hình</a:t>
                </a:r>
                <a:r>
                  <a:rPr lang="en-US" sz="2100">
                    <a:latin typeface="Times New Roman" panose="02020603050405020304" pitchFamily="18" charset="0"/>
                    <a:cs typeface="Times New Roman" panose="02020603050405020304" pitchFamily="18" charset="0"/>
                  </a:rPr>
                  <a:t> 48 b, do </a:t>
                </a:r>
                <a14:m>
                  <m:oMath xmlns:m="http://schemas.openxmlformats.org/officeDocument/2006/math">
                    <m:acc>
                      <m:accPr>
                        <m:chr m:val="̂"/>
                        <m:ctrlPr>
                          <a:rPr lang="vi-VN" sz="2100" i="1">
                            <a:latin typeface="Cambria Math"/>
                          </a:rPr>
                        </m:ctrlPr>
                      </m:accPr>
                      <m:e>
                        <m:r>
                          <a:rPr lang="en-US" sz="2100" i="1">
                            <a:latin typeface="Cambria Math" panose="02040503050406030204" pitchFamily="18" charset="0"/>
                          </a:rPr>
                          <m:t>𝐻</m:t>
                        </m:r>
                      </m:e>
                    </m:acc>
                  </m:oMath>
                </a14:m>
                <a:r>
                  <a:rPr lang="en-US" sz="2100">
                    <a:latin typeface="Times New Roman" panose="02020603050405020304" pitchFamily="18" charset="0"/>
                    <a:cs typeface="Times New Roman" panose="02020603050405020304" pitchFamily="18" charset="0"/>
                  </a:rPr>
                  <a:t> = 102</a:t>
                </a:r>
                <a:r>
                  <a:rPr lang="en-US" sz="2100" i="1" baseline="30000">
                    <a:latin typeface="Times New Roman" panose="02020603050405020304" pitchFamily="18" charset="0"/>
                    <a:cs typeface="Times New Roman" panose="02020603050405020304" pitchFamily="18" charset="0"/>
                  </a:rPr>
                  <a:t>0</a:t>
                </a:r>
                <a:r>
                  <a:rPr lang="en-US" sz="2100" i="1">
                    <a:latin typeface="Times New Roman" panose="02020603050405020304" pitchFamily="18" charset="0"/>
                    <a:cs typeface="Times New Roman" panose="02020603050405020304" pitchFamily="18" charset="0"/>
                  </a:rPr>
                  <a:t> </a:t>
                </a:r>
              </a:p>
              <a:p>
                <a:r>
                  <a:rPr lang="en-US" sz="2100" err="1">
                    <a:latin typeface="Times New Roman" panose="02020603050405020304" pitchFamily="18" charset="0"/>
                    <a:cs typeface="Times New Roman" panose="02020603050405020304" pitchFamily="18" charset="0"/>
                  </a:rPr>
                  <a:t>nên</a:t>
                </a:r>
                <a:r>
                  <a:rPr lang="en-US" sz="21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100" i="1">
                            <a:latin typeface="Cambria Math"/>
                          </a:rPr>
                        </m:ctrlPr>
                      </m:accPr>
                      <m:e>
                        <m:r>
                          <a:rPr lang="en-US" sz="2100" i="1">
                            <a:latin typeface="Cambria Math" panose="02040503050406030204" pitchFamily="18" charset="0"/>
                          </a:rPr>
                          <m:t>𝐻</m:t>
                        </m:r>
                      </m:e>
                    </m:acc>
                  </m:oMath>
                </a14:m>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không</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là</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góc</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vuông</a:t>
                </a:r>
                <a:r>
                  <a:rPr lang="en-US" sz="2100">
                    <a:latin typeface="Times New Roman" panose="02020603050405020304" pitchFamily="18" charset="0"/>
                    <a:cs typeface="Times New Roman" panose="02020603050405020304" pitchFamily="18" charset="0"/>
                  </a:rPr>
                  <a:t>. </a:t>
                </a:r>
              </a:p>
              <a:p>
                <a:r>
                  <a:rPr lang="en-US" sz="2100" err="1">
                    <a:latin typeface="Times New Roman" panose="02020603050405020304" pitchFamily="18" charset="0"/>
                    <a:cs typeface="Times New Roman" panose="02020603050405020304" pitchFamily="18" charset="0"/>
                  </a:rPr>
                  <a:t>Suy</a:t>
                </a:r>
                <a:r>
                  <a:rPr lang="en-US" sz="2100">
                    <a:latin typeface="Times New Roman" panose="02020603050405020304" pitchFamily="18" charset="0"/>
                    <a:cs typeface="Times New Roman" panose="02020603050405020304" pitchFamily="18" charset="0"/>
                  </a:rPr>
                  <a:t> ra </a:t>
                </a:r>
                <a:r>
                  <a:rPr lang="en-US" sz="2100" err="1">
                    <a:latin typeface="Times New Roman" panose="02020603050405020304" pitchFamily="18" charset="0"/>
                    <a:cs typeface="Times New Roman" panose="02020603050405020304" pitchFamily="18" charset="0"/>
                  </a:rPr>
                  <a:t>tứ</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giác</a:t>
                </a:r>
                <a:r>
                  <a:rPr lang="en-US" sz="2100">
                    <a:latin typeface="Times New Roman" panose="02020603050405020304" pitchFamily="18" charset="0"/>
                    <a:cs typeface="Times New Roman" panose="02020603050405020304" pitchFamily="18" charset="0"/>
                  </a:rPr>
                  <a:t> </a:t>
                </a:r>
                <a:r>
                  <a:rPr lang="en-US" sz="2100" i="1">
                    <a:latin typeface="Times New Roman" panose="02020603050405020304" pitchFamily="18" charset="0"/>
                    <a:cs typeface="Times New Roman" panose="02020603050405020304" pitchFamily="18" charset="0"/>
                  </a:rPr>
                  <a:t>GHIK </a:t>
                </a:r>
                <a:r>
                  <a:rPr lang="en-US" sz="2100" err="1">
                    <a:latin typeface="Times New Roman" panose="02020603050405020304" pitchFamily="18" charset="0"/>
                    <a:cs typeface="Times New Roman" panose="02020603050405020304" pitchFamily="18" charset="0"/>
                  </a:rPr>
                  <a:t>không</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phải</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là</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hình</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chữ</a:t>
                </a:r>
                <a:r>
                  <a:rPr lang="en-US" sz="2100">
                    <a:latin typeface="Times New Roman" panose="02020603050405020304" pitchFamily="18" charset="0"/>
                    <a:cs typeface="Times New Roman" panose="02020603050405020304" pitchFamily="18" charset="0"/>
                  </a:rPr>
                  <a:t> </a:t>
                </a:r>
                <a:r>
                  <a:rPr lang="en-US" sz="2100" err="1">
                    <a:latin typeface="Times New Roman" panose="02020603050405020304" pitchFamily="18" charset="0"/>
                    <a:cs typeface="Times New Roman" panose="02020603050405020304" pitchFamily="18" charset="0"/>
                  </a:rPr>
                  <a:t>nhật</a:t>
                </a:r>
                <a:r>
                  <a:rPr lang="en-US" sz="2100">
                    <a:latin typeface="Times New Roman" panose="02020603050405020304" pitchFamily="18" charset="0"/>
                    <a:cs typeface="Times New Roman" panose="02020603050405020304" pitchFamily="18" charset="0"/>
                  </a:rPr>
                  <a:t>.</a:t>
                </a:r>
                <a:endParaRPr lang="vi-VN" sz="2100">
                  <a:latin typeface="Times New Roman" panose="02020603050405020304" pitchFamily="18" charset="0"/>
                  <a:cs typeface="Times New Roman" panose="02020603050405020304" pitchFamily="18" charset="0"/>
                </a:endParaRPr>
              </a:p>
              <a:p>
                <a:endParaRPr lang="vi-VN" sz="2100">
                  <a:latin typeface="Times New Roman" panose="02020603050405020304" pitchFamily="18" charset="0"/>
                  <a:cs typeface="Times New Roman" panose="02020603050405020304" pitchFamily="18" charset="0"/>
                </a:endParaRPr>
              </a:p>
            </p:txBody>
          </p:sp>
        </mc:Choice>
        <mc:Fallback>
          <p:sp>
            <p:nvSpPr>
              <p:cNvPr id="45" name="TextBox 44">
                <a:extLst>
                  <a:ext uri="{FF2B5EF4-FFF2-40B4-BE49-F238E27FC236}">
                    <a16:creationId xmlns:a16="http://schemas.microsoft.com/office/drawing/2014/main" xmlns:a14="http://schemas.microsoft.com/office/drawing/2010/main" xmlns="" id="{06EDBF05-E974-4087-8C80-5CEC22272969}"/>
                  </a:ext>
                </a:extLst>
              </p:cNvPr>
              <p:cNvSpPr txBox="1">
                <a:spLocks noRot="1" noChangeAspect="1" noMove="1" noResize="1" noEditPoints="1" noAdjustHandles="1" noChangeArrowheads="1" noChangeShapeType="1" noTextEdit="1"/>
              </p:cNvSpPr>
              <p:nvPr/>
            </p:nvSpPr>
            <p:spPr>
              <a:xfrm>
                <a:off x="1314450" y="2857501"/>
                <a:ext cx="4057650" cy="1702389"/>
              </a:xfrm>
              <a:prstGeom prst="rect">
                <a:avLst/>
              </a:prstGeom>
              <a:blipFill rotWithShape="1">
                <a:blip r:embed="rId6"/>
                <a:stretch>
                  <a:fillRect l="-2406" t="-2509"/>
                </a:stretch>
              </a:blipFill>
            </p:spPr>
            <p:txBody>
              <a:bodyPr/>
              <a:lstStyle/>
              <a:p>
                <a:r>
                  <a:rPr lang="en-US">
                    <a:noFill/>
                  </a:rPr>
                  <a:t> </a:t>
                </a:r>
              </a:p>
            </p:txBody>
          </p:sp>
        </mc:Fallback>
      </mc:AlternateContent>
      <p:sp>
        <p:nvSpPr>
          <p:cNvPr id="47" name="Arrow: Pentagon 46">
            <a:extLst>
              <a:ext uri="{FF2B5EF4-FFF2-40B4-BE49-F238E27FC236}">
                <a16:creationId xmlns:a16="http://schemas.microsoft.com/office/drawing/2014/main" xmlns="" id="{E586B9C3-6C09-44AC-A7A9-49D083999534}"/>
              </a:ext>
            </a:extLst>
          </p:cNvPr>
          <p:cNvSpPr/>
          <p:nvPr/>
        </p:nvSpPr>
        <p:spPr>
          <a:xfrm>
            <a:off x="1076326" y="4476750"/>
            <a:ext cx="1076325" cy="4191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i="1" err="1">
                <a:latin typeface="Times New Roman" panose="02020603050405020304" pitchFamily="18" charset="0"/>
                <a:cs typeface="Times New Roman" panose="02020603050405020304" pitchFamily="18" charset="0"/>
              </a:rPr>
              <a:t>Chú</a:t>
            </a:r>
            <a:r>
              <a:rPr lang="en-US" sz="2400" b="1" i="1">
                <a:latin typeface="Times New Roman" panose="02020603050405020304" pitchFamily="18" charset="0"/>
                <a:cs typeface="Times New Roman" panose="02020603050405020304" pitchFamily="18" charset="0"/>
              </a:rPr>
              <a:t> ý</a:t>
            </a:r>
            <a:endParaRPr lang="vi-VN" sz="2400" b="1" i="1">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xmlns="" id="{D1E77C00-A8AC-4F03-BBAD-3B56D9A35532}"/>
              </a:ext>
            </a:extLst>
          </p:cNvPr>
          <p:cNvSpPr txBox="1"/>
          <p:nvPr/>
        </p:nvSpPr>
        <p:spPr>
          <a:xfrm>
            <a:off x="2190750" y="4524376"/>
            <a:ext cx="4857750" cy="392415"/>
          </a:xfrm>
          <a:prstGeom prst="rect">
            <a:avLst/>
          </a:prstGeom>
          <a:solidFill>
            <a:schemeClr val="accent6">
              <a:lumMod val="40000"/>
              <a:lumOff val="60000"/>
            </a:schemeClr>
          </a:solidFill>
        </p:spPr>
        <p:txBody>
          <a:bodyPr wrap="square" lIns="68580" tIns="34290" rIns="68580" bIns="34290" rtlCol="0">
            <a:spAutoFit/>
          </a:bodyPr>
          <a:lstStyle/>
          <a:p>
            <a:r>
              <a:rPr lang="en-US" sz="2100" b="1" i="1" dirty="0" err="1">
                <a:solidFill>
                  <a:srgbClr val="0000CC"/>
                </a:solidFill>
                <a:latin typeface="Times New Roman" pitchFamily="18" charset="0"/>
                <a:cs typeface="Times New Roman" pitchFamily="18" charset="0"/>
              </a:rPr>
              <a:t>Tứ</a:t>
            </a:r>
            <a:r>
              <a:rPr lang="en-US" sz="2100" b="1" i="1" dirty="0">
                <a:solidFill>
                  <a:srgbClr val="0000CC"/>
                </a:solidFill>
                <a:latin typeface="Times New Roman" pitchFamily="18" charset="0"/>
                <a:cs typeface="Times New Roman" pitchFamily="18" charset="0"/>
              </a:rPr>
              <a:t> </a:t>
            </a:r>
            <a:r>
              <a:rPr lang="en-US" sz="2100" b="1" i="1" dirty="0" err="1">
                <a:solidFill>
                  <a:srgbClr val="0000CC"/>
                </a:solidFill>
                <a:latin typeface="Times New Roman" pitchFamily="18" charset="0"/>
                <a:cs typeface="Times New Roman" pitchFamily="18" charset="0"/>
              </a:rPr>
              <a:t>giác</a:t>
            </a:r>
            <a:r>
              <a:rPr lang="en-US" sz="2100" b="1" i="1" dirty="0">
                <a:solidFill>
                  <a:srgbClr val="0000CC"/>
                </a:solidFill>
                <a:latin typeface="Times New Roman" pitchFamily="18" charset="0"/>
                <a:cs typeface="Times New Roman" pitchFamily="18" charset="0"/>
              </a:rPr>
              <a:t> </a:t>
            </a:r>
            <a:r>
              <a:rPr lang="en-US" sz="2100" b="1" i="1" dirty="0" err="1">
                <a:solidFill>
                  <a:srgbClr val="0000CC"/>
                </a:solidFill>
                <a:latin typeface="Times New Roman" pitchFamily="18" charset="0"/>
                <a:cs typeface="Times New Roman" pitchFamily="18" charset="0"/>
              </a:rPr>
              <a:t>có</a:t>
            </a:r>
            <a:r>
              <a:rPr lang="en-US" sz="2100" b="1" i="1" dirty="0">
                <a:solidFill>
                  <a:srgbClr val="0000CC"/>
                </a:solidFill>
                <a:latin typeface="Times New Roman" pitchFamily="18" charset="0"/>
                <a:cs typeface="Times New Roman" pitchFamily="18" charset="0"/>
              </a:rPr>
              <a:t> </a:t>
            </a:r>
            <a:r>
              <a:rPr lang="en-US" sz="2100" b="1" i="1" dirty="0" err="1">
                <a:solidFill>
                  <a:srgbClr val="0000CC"/>
                </a:solidFill>
                <a:latin typeface="Times New Roman" pitchFamily="18" charset="0"/>
                <a:cs typeface="Times New Roman" pitchFamily="18" charset="0"/>
              </a:rPr>
              <a:t>ba</a:t>
            </a:r>
            <a:r>
              <a:rPr lang="en-US" sz="2100" b="1" i="1" dirty="0">
                <a:solidFill>
                  <a:srgbClr val="0000CC"/>
                </a:solidFill>
                <a:latin typeface="Times New Roman" pitchFamily="18" charset="0"/>
                <a:cs typeface="Times New Roman" pitchFamily="18" charset="0"/>
              </a:rPr>
              <a:t> </a:t>
            </a:r>
            <a:r>
              <a:rPr lang="en-US" sz="2100" b="1" i="1" dirty="0" err="1">
                <a:solidFill>
                  <a:srgbClr val="0000CC"/>
                </a:solidFill>
                <a:latin typeface="Times New Roman" pitchFamily="18" charset="0"/>
                <a:cs typeface="Times New Roman" pitchFamily="18" charset="0"/>
              </a:rPr>
              <a:t>góc</a:t>
            </a:r>
            <a:r>
              <a:rPr lang="en-US" sz="2100" b="1" i="1" dirty="0">
                <a:solidFill>
                  <a:srgbClr val="0000CC"/>
                </a:solidFill>
                <a:latin typeface="Times New Roman" pitchFamily="18" charset="0"/>
                <a:cs typeface="Times New Roman" pitchFamily="18" charset="0"/>
              </a:rPr>
              <a:t> </a:t>
            </a:r>
            <a:r>
              <a:rPr lang="en-US" sz="2100" b="1" i="1" dirty="0" err="1">
                <a:solidFill>
                  <a:srgbClr val="0000CC"/>
                </a:solidFill>
                <a:latin typeface="Times New Roman" pitchFamily="18" charset="0"/>
                <a:cs typeface="Times New Roman" pitchFamily="18" charset="0"/>
              </a:rPr>
              <a:t>vuông</a:t>
            </a:r>
            <a:r>
              <a:rPr lang="en-US" sz="2100" b="1" i="1" dirty="0">
                <a:solidFill>
                  <a:srgbClr val="0000CC"/>
                </a:solidFill>
                <a:latin typeface="Times New Roman" pitchFamily="18" charset="0"/>
                <a:cs typeface="Times New Roman" pitchFamily="18" charset="0"/>
              </a:rPr>
              <a:t> </a:t>
            </a:r>
            <a:r>
              <a:rPr lang="en-US" sz="2100" b="1" i="1" dirty="0" err="1">
                <a:solidFill>
                  <a:srgbClr val="0000CC"/>
                </a:solidFill>
                <a:latin typeface="Times New Roman" pitchFamily="18" charset="0"/>
                <a:cs typeface="Times New Roman" pitchFamily="18" charset="0"/>
              </a:rPr>
              <a:t>là</a:t>
            </a:r>
            <a:r>
              <a:rPr lang="en-US" sz="2100" b="1" i="1" dirty="0">
                <a:solidFill>
                  <a:srgbClr val="0000CC"/>
                </a:solidFill>
                <a:latin typeface="Times New Roman" pitchFamily="18" charset="0"/>
                <a:cs typeface="Times New Roman" pitchFamily="18" charset="0"/>
              </a:rPr>
              <a:t> </a:t>
            </a:r>
            <a:r>
              <a:rPr lang="en-US" sz="2100" b="1" i="1" dirty="0" err="1">
                <a:solidFill>
                  <a:srgbClr val="0000CC"/>
                </a:solidFill>
                <a:latin typeface="Times New Roman" pitchFamily="18" charset="0"/>
                <a:cs typeface="Times New Roman" pitchFamily="18" charset="0"/>
              </a:rPr>
              <a:t>hình</a:t>
            </a:r>
            <a:r>
              <a:rPr lang="en-US" sz="2100" b="1" i="1" dirty="0">
                <a:solidFill>
                  <a:srgbClr val="0000CC"/>
                </a:solidFill>
                <a:latin typeface="Times New Roman" pitchFamily="18" charset="0"/>
                <a:cs typeface="Times New Roman" pitchFamily="18" charset="0"/>
              </a:rPr>
              <a:t> </a:t>
            </a:r>
            <a:r>
              <a:rPr lang="en-US" sz="2100" b="1" i="1" dirty="0" err="1">
                <a:solidFill>
                  <a:srgbClr val="0000CC"/>
                </a:solidFill>
                <a:latin typeface="Times New Roman" pitchFamily="18" charset="0"/>
                <a:cs typeface="Times New Roman" pitchFamily="18" charset="0"/>
              </a:rPr>
              <a:t>chữ</a:t>
            </a:r>
            <a:r>
              <a:rPr lang="en-US" sz="2100" b="1" i="1" dirty="0">
                <a:solidFill>
                  <a:srgbClr val="0000CC"/>
                </a:solidFill>
                <a:latin typeface="Times New Roman" pitchFamily="18" charset="0"/>
                <a:cs typeface="Times New Roman" pitchFamily="18" charset="0"/>
              </a:rPr>
              <a:t> </a:t>
            </a:r>
            <a:r>
              <a:rPr lang="en-US" sz="2100" b="1" i="1" dirty="0" err="1">
                <a:solidFill>
                  <a:srgbClr val="0000CC"/>
                </a:solidFill>
                <a:latin typeface="Times New Roman" pitchFamily="18" charset="0"/>
                <a:cs typeface="Times New Roman" pitchFamily="18" charset="0"/>
              </a:rPr>
              <a:t>nhật</a:t>
            </a:r>
            <a:endParaRPr lang="vi-VN" sz="21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7879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2764254" y="82894"/>
            <a:ext cx="2875085" cy="4700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2531192" y="70757"/>
            <a:ext cx="539736" cy="477876"/>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E51B6F57-F021-47B0-9DC0-033BBA393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573085" y="654935"/>
            <a:ext cx="945857" cy="560047"/>
          </a:xfrm>
          <a:prstGeom prst="rect">
            <a:avLst/>
          </a:prstGeom>
        </p:spPr>
      </p:pic>
      <p:sp>
        <p:nvSpPr>
          <p:cNvPr id="5" name="TextBox 4">
            <a:extLst>
              <a:ext uri="{FF2B5EF4-FFF2-40B4-BE49-F238E27FC236}">
                <a16:creationId xmlns:a16="http://schemas.microsoft.com/office/drawing/2014/main" xmlns="" id="{C8BB1AD7-DC44-4FBE-80E8-AC403CCECC55}"/>
              </a:ext>
            </a:extLst>
          </p:cNvPr>
          <p:cNvSpPr txBox="1"/>
          <p:nvPr/>
        </p:nvSpPr>
        <p:spPr>
          <a:xfrm>
            <a:off x="3833734" y="764499"/>
            <a:ext cx="3384030" cy="392415"/>
          </a:xfrm>
          <a:prstGeom prst="rect">
            <a:avLst/>
          </a:prstGeom>
          <a:noFill/>
        </p:spPr>
        <p:txBody>
          <a:bodyPr wrap="square" lIns="68580" tIns="34290" rIns="68580" bIns="34290" rtlCol="0">
            <a:spAutoFit/>
          </a:bodyPr>
          <a:lstStyle/>
          <a:p>
            <a:r>
              <a:rPr lang="en-US" sz="2100">
                <a:latin typeface="Times New Roman" panose="02020603050405020304" pitchFamily="18" charset="0"/>
                <a:cs typeface="Times New Roman" panose="02020603050405020304" pitchFamily="18" charset="0"/>
              </a:rPr>
              <a:t>HOẠT ĐỘNG NHÓM ĐÔI</a:t>
            </a:r>
            <a:endParaRPr lang="vi-VN" sz="21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CC2F6B8-2EE3-45F3-8C7C-1B181B4028B4}"/>
              </a:ext>
            </a:extLst>
          </p:cNvPr>
          <p:cNvSpPr txBox="1"/>
          <p:nvPr/>
        </p:nvSpPr>
        <p:spPr>
          <a:xfrm>
            <a:off x="1484028" y="1326630"/>
            <a:ext cx="7476344" cy="865622"/>
          </a:xfrm>
          <a:prstGeom prst="rect">
            <a:avLst/>
          </a:prstGeom>
          <a:noFill/>
        </p:spPr>
        <p:txBody>
          <a:bodyPr wrap="square" lIns="68580" tIns="34290" rIns="68580" bIns="34290" rtlCol="0">
            <a:spAutoFit/>
          </a:bodyPr>
          <a:lstStyle/>
          <a:p>
            <a:pPr>
              <a:spcAft>
                <a:spcPts val="450"/>
              </a:spcAft>
            </a:pPr>
            <a:r>
              <a:rPr lang="nl-NL" sz="2400">
                <a:latin typeface="Times New Roman" panose="02020603050405020304" pitchFamily="18" charset="0"/>
                <a:cs typeface="Times New Roman" panose="02020603050405020304" pitchFamily="18" charset="0"/>
              </a:rPr>
              <a:t>a) Mỗi hình chữ nhật có là một hình thang cân hay không?</a:t>
            </a:r>
            <a:endParaRPr lang="vi-VN" sz="2400">
              <a:latin typeface="Times New Roman" panose="02020603050405020304" pitchFamily="18" charset="0"/>
              <a:cs typeface="Times New Roman" panose="02020603050405020304" pitchFamily="18" charset="0"/>
            </a:endParaRPr>
          </a:p>
          <a:p>
            <a:pPr>
              <a:spcAft>
                <a:spcPts val="450"/>
              </a:spcAft>
            </a:pPr>
            <a:r>
              <a:rPr lang="nl-NL" sz="2400">
                <a:latin typeface="Times New Roman" panose="02020603050405020304" pitchFamily="18" charset="0"/>
                <a:cs typeface="Times New Roman" panose="02020603050405020304" pitchFamily="18" charset="0"/>
              </a:rPr>
              <a:t>b) Mỗi hình chữ nhật có là một hình bình hành hay không?</a:t>
            </a:r>
            <a:endParaRPr lang="vi-VN" sz="24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010E621-8A1A-43AA-83B2-51CB59A41192}"/>
              </a:ext>
            </a:extLst>
          </p:cNvPr>
          <p:cNvSpPr txBox="1"/>
          <p:nvPr/>
        </p:nvSpPr>
        <p:spPr>
          <a:xfrm>
            <a:off x="3518942" y="2248527"/>
            <a:ext cx="1000594" cy="438581"/>
          </a:xfrm>
          <a:prstGeom prst="rect">
            <a:avLst/>
          </a:prstGeom>
          <a:noFill/>
        </p:spPr>
        <p:txBody>
          <a:bodyPr wrap="square" lIns="68580" tIns="34290" rIns="68580" bIns="34290" rtlCol="0">
            <a:spAutoFit/>
          </a:bodyPr>
          <a:lstStyle/>
          <a:p>
            <a:r>
              <a:rPr lang="en-US" sz="2400" b="1" i="1" u="sng" err="1">
                <a:solidFill>
                  <a:srgbClr val="0070C0"/>
                </a:solidFill>
                <a:latin typeface="Times New Roman" panose="02020603050405020304" pitchFamily="18" charset="0"/>
                <a:cs typeface="Times New Roman" panose="02020603050405020304" pitchFamily="18" charset="0"/>
              </a:rPr>
              <a:t>Giải</a:t>
            </a:r>
            <a:endParaRPr lang="vi-VN" sz="2400" b="1" i="1" u="sng">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FC2DC61-B1A3-436C-AE34-F5C8A86ABC05}"/>
              </a:ext>
            </a:extLst>
          </p:cNvPr>
          <p:cNvSpPr txBox="1"/>
          <p:nvPr/>
        </p:nvSpPr>
        <p:spPr>
          <a:xfrm>
            <a:off x="539646" y="2619532"/>
            <a:ext cx="8222105" cy="2105192"/>
          </a:xfrm>
          <a:prstGeom prst="rect">
            <a:avLst/>
          </a:prstGeom>
          <a:noFill/>
        </p:spPr>
        <p:txBody>
          <a:bodyPr wrap="square" lIns="68580" tIns="34290" rIns="68580" bIns="34290" rtlCol="0">
            <a:spAutoFit/>
          </a:bodyPr>
          <a:lstStyle/>
          <a:p>
            <a:pPr>
              <a:lnSpc>
                <a:spcPct val="130000"/>
              </a:lnSpc>
              <a:spcAft>
                <a:spcPts val="450"/>
              </a:spcAft>
            </a:pPr>
            <a:r>
              <a:rPr lang="nl-NL" sz="2400">
                <a:solidFill>
                  <a:srgbClr val="0000CC"/>
                </a:solidFill>
                <a:latin typeface="Times New Roman" panose="02020603050405020304" pitchFamily="18" charset="0"/>
                <a:cs typeface="Times New Roman" panose="02020603050405020304" pitchFamily="18" charset="0"/>
              </a:rPr>
              <a:t>a) Mỗi hình chữ nhật có là một hình thang cân</a:t>
            </a:r>
            <a:endParaRPr lang="vi-VN" sz="2400">
              <a:solidFill>
                <a:srgbClr val="0000CC"/>
              </a:solidFill>
              <a:latin typeface="Times New Roman" panose="02020603050405020304" pitchFamily="18" charset="0"/>
              <a:cs typeface="Times New Roman" panose="02020603050405020304" pitchFamily="18" charset="0"/>
            </a:endParaRPr>
          </a:p>
          <a:p>
            <a:pPr>
              <a:lnSpc>
                <a:spcPct val="130000"/>
              </a:lnSpc>
              <a:spcAft>
                <a:spcPts val="450"/>
              </a:spcAft>
            </a:pPr>
            <a:r>
              <a:rPr lang="nl-NL" sz="2400">
                <a:solidFill>
                  <a:srgbClr val="0000CC"/>
                </a:solidFill>
                <a:latin typeface="Times New Roman" panose="02020603050405020304" pitchFamily="18" charset="0"/>
                <a:cs typeface="Times New Roman" panose="02020603050405020304" pitchFamily="18" charset="0"/>
              </a:rPr>
              <a:t>(có cạnh đối song song, hai góc kề một đáy bằng nhau).</a:t>
            </a:r>
            <a:endParaRPr lang="vi-VN" sz="2400">
              <a:solidFill>
                <a:srgbClr val="0000CC"/>
              </a:solidFill>
              <a:latin typeface="Times New Roman" panose="02020603050405020304" pitchFamily="18" charset="0"/>
              <a:cs typeface="Times New Roman" panose="02020603050405020304" pitchFamily="18" charset="0"/>
            </a:endParaRPr>
          </a:p>
          <a:p>
            <a:pPr>
              <a:lnSpc>
                <a:spcPct val="130000"/>
              </a:lnSpc>
              <a:spcAft>
                <a:spcPts val="450"/>
              </a:spcAft>
            </a:pPr>
            <a:r>
              <a:rPr lang="nl-NL" sz="2400">
                <a:solidFill>
                  <a:srgbClr val="0000CC"/>
                </a:solidFill>
                <a:latin typeface="Times New Roman" panose="02020603050405020304" pitchFamily="18" charset="0"/>
                <a:cs typeface="Times New Roman" panose="02020603050405020304" pitchFamily="18" charset="0"/>
              </a:rPr>
              <a:t>b) Mỗi hình chữ nhật có là một hình bình hành (có 2 cặp cạnh đối song song).</a:t>
            </a:r>
            <a:endParaRPr lang="vi-VN" sz="24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5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left)">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2764254" y="82894"/>
            <a:ext cx="2875085" cy="4700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2531192" y="70757"/>
            <a:ext cx="539736" cy="477876"/>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xmlns="" id="{E332428D-4F07-4AFF-8B95-BED509C6159B}"/>
              </a:ext>
            </a:extLst>
          </p:cNvPr>
          <p:cNvSpPr/>
          <p:nvPr/>
        </p:nvSpPr>
        <p:spPr>
          <a:xfrm>
            <a:off x="2743201" y="764498"/>
            <a:ext cx="1315387" cy="67455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i="1" u="sng" err="1">
                <a:latin typeface="Times New Roman" panose="02020603050405020304" pitchFamily="18" charset="0"/>
                <a:cs typeface="Times New Roman" panose="02020603050405020304" pitchFamily="18" charset="0"/>
              </a:rPr>
              <a:t>Chú</a:t>
            </a:r>
            <a:r>
              <a:rPr lang="en-US" sz="2400" b="1" i="1" u="sng">
                <a:latin typeface="Times New Roman" panose="02020603050405020304" pitchFamily="18" charset="0"/>
                <a:cs typeface="Times New Roman" panose="02020603050405020304" pitchFamily="18" charset="0"/>
              </a:rPr>
              <a:t> ý</a:t>
            </a:r>
            <a:endParaRPr lang="vi-VN" sz="2400" b="1" i="1" u="sng">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19665FA-715E-489F-AB83-0B5E38AD70D7}"/>
              </a:ext>
            </a:extLst>
          </p:cNvPr>
          <p:cNvSpPr txBox="1"/>
          <p:nvPr/>
        </p:nvSpPr>
        <p:spPr>
          <a:xfrm>
            <a:off x="1360358" y="1439056"/>
            <a:ext cx="7689954" cy="807914"/>
          </a:xfrm>
          <a:prstGeom prst="rect">
            <a:avLst/>
          </a:prstGeom>
          <a:noFill/>
        </p:spPr>
        <p:txBody>
          <a:bodyPr wrap="square" lIns="68580" tIns="34290" rIns="68580" bIns="34290" rtlCol="0">
            <a:spAutoFit/>
          </a:bodyPr>
          <a:lstStyle/>
          <a:p>
            <a:r>
              <a:rPr lang="nl-NL" sz="2400" b="1" i="1">
                <a:latin typeface="Times New Roman" panose="02020603050405020304" pitchFamily="18" charset="0"/>
                <a:cs typeface="Times New Roman" panose="02020603050405020304" pitchFamily="18" charset="0"/>
              </a:rPr>
              <a:t>Hình chữ nhật có tất cả các tính chất của hình bình hành, của hình thang cân</a:t>
            </a:r>
            <a:endParaRPr lang="vi-VN" sz="24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8ABED491-6353-4C81-8C59-B87A1F5E0C70}"/>
              </a:ext>
            </a:extLst>
          </p:cNvPr>
          <p:cNvGrpSpPr/>
          <p:nvPr/>
        </p:nvGrpSpPr>
        <p:grpSpPr>
          <a:xfrm>
            <a:off x="2" y="2749009"/>
            <a:ext cx="8578121" cy="2107805"/>
            <a:chOff x="0" y="1776585"/>
            <a:chExt cx="11437495" cy="2810406"/>
          </a:xfrm>
        </p:grpSpPr>
        <p:grpSp>
          <p:nvGrpSpPr>
            <p:cNvPr id="13" name="Group 12">
              <a:extLst>
                <a:ext uri="{FF2B5EF4-FFF2-40B4-BE49-F238E27FC236}">
                  <a16:creationId xmlns:a16="http://schemas.microsoft.com/office/drawing/2014/main" xmlns="" id="{0365506C-2932-441D-AD56-989C54ADB955}"/>
                </a:ext>
              </a:extLst>
            </p:cNvPr>
            <p:cNvGrpSpPr/>
            <p:nvPr/>
          </p:nvGrpSpPr>
          <p:grpSpPr>
            <a:xfrm>
              <a:off x="0" y="1776585"/>
              <a:ext cx="11437495" cy="2810406"/>
              <a:chOff x="-157227" y="2625290"/>
              <a:chExt cx="17722861" cy="4009395"/>
            </a:xfrm>
          </p:grpSpPr>
          <p:sp>
            <p:nvSpPr>
              <p:cNvPr id="15" name="Rectangle: Rounded Corners 14">
                <a:extLst>
                  <a:ext uri="{FF2B5EF4-FFF2-40B4-BE49-F238E27FC236}">
                    <a16:creationId xmlns:a16="http://schemas.microsoft.com/office/drawing/2014/main" xmlns="" id="{B79A1693-874D-409A-A7D7-42DFC9D217BB}"/>
                  </a:ext>
                </a:extLst>
              </p:cNvPr>
              <p:cNvSpPr/>
              <p:nvPr/>
            </p:nvSpPr>
            <p:spPr>
              <a:xfrm>
                <a:off x="101597" y="2728686"/>
                <a:ext cx="17464037" cy="3905999"/>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xmlns="" id="{191EFC0A-FFD3-4E56-8175-6A5968C24C9E}"/>
                  </a:ext>
                </a:extLst>
              </p:cNvPr>
              <p:cNvSpPr/>
              <p:nvPr/>
            </p:nvSpPr>
            <p:spPr>
              <a:xfrm>
                <a:off x="101597" y="2714172"/>
                <a:ext cx="1746403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extLst>
                  <a:ext uri="{FF2B5EF4-FFF2-40B4-BE49-F238E27FC236}">
                    <a16:creationId xmlns:a16="http://schemas.microsoft.com/office/drawing/2014/main" xmlns="" id="{2F79A6D4-C913-4F7D-ACCC-37E13BA2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4" name="TextBox 13">
              <a:extLst>
                <a:ext uri="{FF2B5EF4-FFF2-40B4-BE49-F238E27FC236}">
                  <a16:creationId xmlns:a16="http://schemas.microsoft.com/office/drawing/2014/main" xmlns="" id="{931A99C7-B996-4008-B4E8-FF3E452F353D}"/>
                </a:ext>
              </a:extLst>
            </p:cNvPr>
            <p:cNvSpPr txBox="1"/>
            <p:nvPr/>
          </p:nvSpPr>
          <p:spPr>
            <a:xfrm>
              <a:off x="939647" y="2338856"/>
              <a:ext cx="10228023" cy="2092880"/>
            </a:xfrm>
            <a:prstGeom prst="rect">
              <a:avLst/>
            </a:prstGeom>
            <a:noFill/>
          </p:spPr>
          <p:txBody>
            <a:bodyPr wrap="square" rtlCol="0">
              <a:spAutoFit/>
            </a:bodyPr>
            <a:lstStyle/>
            <a:p>
              <a:r>
                <a:rPr lang="nl-NL" sz="2400" b="1" i="1">
                  <a:latin typeface="Times New Roman" panose="02020603050405020304" pitchFamily="18" charset="0"/>
                  <a:cs typeface="Times New Roman" panose="02020603050405020304" pitchFamily="18" charset="0"/>
                </a:rPr>
                <a:t>Trong một hình chữ nhật:</a:t>
              </a:r>
              <a:br>
                <a:rPr lang="nl-NL" sz="2400" b="1" i="1">
                  <a:latin typeface="Times New Roman" panose="02020603050405020304" pitchFamily="18" charset="0"/>
                  <a:cs typeface="Times New Roman" panose="02020603050405020304" pitchFamily="18" charset="0"/>
                </a:rPr>
              </a:br>
              <a:r>
                <a:rPr lang="nl-NL" sz="2400" b="1" i="1">
                  <a:latin typeface="Times New Roman" panose="02020603050405020304" pitchFamily="18" charset="0"/>
                  <a:cs typeface="Times New Roman" panose="02020603050405020304" pitchFamily="18" charset="0"/>
                </a:rPr>
                <a:t>a) Hai cạnh đối song song và bằng nhau;</a:t>
              </a:r>
              <a:br>
                <a:rPr lang="nl-NL" sz="2400" b="1" i="1">
                  <a:latin typeface="Times New Roman" panose="02020603050405020304" pitchFamily="18" charset="0"/>
                  <a:cs typeface="Times New Roman" panose="02020603050405020304" pitchFamily="18" charset="0"/>
                </a:rPr>
              </a:br>
              <a:r>
                <a:rPr lang="nl-NL" sz="2400" b="1" i="1">
                  <a:latin typeface="Times New Roman" panose="02020603050405020304" pitchFamily="18" charset="0"/>
                  <a:cs typeface="Times New Roman" panose="02020603050405020304" pitchFamily="18" charset="0"/>
                </a:rPr>
                <a:t>b) Hai đường chéo bằng nhau và cắt nhau tại trung điểm của mỗi đường.</a:t>
              </a:r>
              <a:endParaRPr lang="vi-VN" sz="24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xmlns="" id="{1DD7A16B-E127-495E-98BC-428D53A93373}"/>
              </a:ext>
            </a:extLst>
          </p:cNvPr>
          <p:cNvSpPr txBox="1"/>
          <p:nvPr/>
        </p:nvSpPr>
        <p:spPr>
          <a:xfrm>
            <a:off x="346846" y="2160751"/>
            <a:ext cx="2104046" cy="623248"/>
          </a:xfrm>
          <a:prstGeom prst="rect">
            <a:avLst/>
          </a:prstGeom>
          <a:noFill/>
        </p:spPr>
        <p:txBody>
          <a:bodyPr wrap="square" lIns="68580" tIns="34290" rIns="68580" bIns="34290" rtlCol="0">
            <a:spAutoFit/>
          </a:bodyPr>
          <a:lstStyle/>
          <a:p>
            <a:pPr>
              <a:lnSpc>
                <a:spcPct val="150000"/>
              </a:lnSpc>
              <a:spcAft>
                <a:spcPts val="900"/>
              </a:spcAft>
            </a:pPr>
            <a:r>
              <a:rPr lang="nl-NL" sz="2400" b="1" i="1">
                <a:latin typeface="Times New Roman" panose="02020603050405020304" pitchFamily="18" charset="0"/>
                <a:cs typeface="Times New Roman" panose="02020603050405020304" pitchFamily="18" charset="0"/>
              </a:rPr>
              <a:t>*Định lý:</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2764254" y="82894"/>
            <a:ext cx="2875085" cy="4700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2531192" y="70757"/>
            <a:ext cx="539736" cy="477876"/>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Parallelogram 18">
            <a:extLst>
              <a:ext uri="{FF2B5EF4-FFF2-40B4-BE49-F238E27FC236}">
                <a16:creationId xmlns:a16="http://schemas.microsoft.com/office/drawing/2014/main" xmlns="" id="{F5014B4D-6A5C-4D9F-91CF-0EC9BF4C522E}"/>
              </a:ext>
            </a:extLst>
          </p:cNvPr>
          <p:cNvSpPr/>
          <p:nvPr/>
        </p:nvSpPr>
        <p:spPr>
          <a:xfrm>
            <a:off x="2660976" y="714896"/>
            <a:ext cx="1485900" cy="436418"/>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Times New Roman" panose="02020603050405020304" pitchFamily="18" charset="0"/>
                <a:cs typeface="Times New Roman" panose="02020603050405020304" pitchFamily="18" charset="0"/>
              </a:rPr>
              <a:t>VÍ DỤ 2</a:t>
            </a:r>
            <a:endParaRPr lang="vi-VN" sz="21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24F045F-9590-45B2-A176-A779B462E156}"/>
              </a:ext>
            </a:extLst>
          </p:cNvPr>
          <p:cNvSpPr txBox="1"/>
          <p:nvPr/>
        </p:nvSpPr>
        <p:spPr>
          <a:xfrm>
            <a:off x="4339654" y="708286"/>
            <a:ext cx="4384622" cy="1177245"/>
          </a:xfrm>
          <a:prstGeom prst="rect">
            <a:avLst/>
          </a:prstGeom>
          <a:noFill/>
        </p:spPr>
        <p:txBody>
          <a:bodyPr wrap="square" lIns="68580" tIns="34290" rIns="68580" bIns="34290" rtlCol="0">
            <a:spAutoFit/>
          </a:bodyPr>
          <a:lstStyle/>
          <a:p>
            <a:r>
              <a:rPr lang="nl-NL" sz="2400">
                <a:latin typeface="Times New Roman" panose="02020603050405020304" pitchFamily="18" charset="0"/>
                <a:cs typeface="Times New Roman" panose="02020603050405020304" pitchFamily="18" charset="0"/>
              </a:rPr>
              <a:t>Cho hình chữ nhật </a:t>
            </a:r>
            <a:r>
              <a:rPr lang="nl-NL" sz="2400" i="1">
                <a:latin typeface="Times New Roman" panose="02020603050405020304" pitchFamily="18" charset="0"/>
                <a:cs typeface="Times New Roman" panose="02020603050405020304" pitchFamily="18" charset="0"/>
              </a:rPr>
              <a:t>ABCD </a:t>
            </a:r>
            <a:r>
              <a:rPr lang="nl-NL" sz="2400">
                <a:latin typeface="Times New Roman" panose="02020603050405020304" pitchFamily="18" charset="0"/>
                <a:cs typeface="Times New Roman" panose="02020603050405020304" pitchFamily="18" charset="0"/>
              </a:rPr>
              <a:t>và </a:t>
            </a:r>
          </a:p>
          <a:p>
            <a:r>
              <a:rPr lang="nl-NL" sz="2400">
                <a:latin typeface="Times New Roman" panose="02020603050405020304" pitchFamily="18" charset="0"/>
                <a:cs typeface="Times New Roman" panose="02020603050405020304" pitchFamily="18" charset="0"/>
              </a:rPr>
              <a:t>hình bình hành </a:t>
            </a:r>
            <a:r>
              <a:rPr lang="nl-NL" sz="2400" i="1">
                <a:latin typeface="Times New Roman" panose="02020603050405020304" pitchFamily="18" charset="0"/>
                <a:cs typeface="Times New Roman" panose="02020603050405020304" pitchFamily="18" charset="0"/>
              </a:rPr>
              <a:t>ABEC (Hình 49). </a:t>
            </a:r>
          </a:p>
          <a:p>
            <a:r>
              <a:rPr lang="nl-NL" sz="2400">
                <a:latin typeface="Times New Roman" panose="02020603050405020304" pitchFamily="18" charset="0"/>
                <a:cs typeface="Times New Roman" panose="02020603050405020304" pitchFamily="18" charset="0"/>
              </a:rPr>
              <a:t>Chứng minh: </a:t>
            </a:r>
            <a:r>
              <a:rPr lang="nl-NL" sz="2400" i="1">
                <a:latin typeface="Times New Roman" panose="02020603050405020304" pitchFamily="18" charset="0"/>
                <a:cs typeface="Times New Roman" panose="02020603050405020304" pitchFamily="18" charset="0"/>
              </a:rPr>
              <a:t>BD </a:t>
            </a:r>
            <a:r>
              <a:rPr lang="nl-NL" sz="2400">
                <a:latin typeface="Times New Roman" panose="02020603050405020304" pitchFamily="18" charset="0"/>
                <a:cs typeface="Times New Roman" panose="02020603050405020304" pitchFamily="18" charset="0"/>
              </a:rPr>
              <a:t>= </a:t>
            </a:r>
            <a:r>
              <a:rPr lang="nl-NL" sz="2400" i="1">
                <a:latin typeface="Times New Roman" panose="02020603050405020304" pitchFamily="18" charset="0"/>
                <a:cs typeface="Times New Roman" panose="02020603050405020304" pitchFamily="18" charset="0"/>
              </a:rPr>
              <a:t>BE</a:t>
            </a:r>
            <a:endParaRPr lang="vi-VN" sz="24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4B5AC8A-A2E0-41FC-96AB-AD3A64660961}"/>
              </a:ext>
            </a:extLst>
          </p:cNvPr>
          <p:cNvSpPr/>
          <p:nvPr/>
        </p:nvSpPr>
        <p:spPr>
          <a:xfrm>
            <a:off x="161145" y="2189554"/>
            <a:ext cx="5460167" cy="2257589"/>
          </a:xfrm>
          <a:prstGeom prst="rect">
            <a:avLst/>
          </a:prstGeom>
        </p:spPr>
        <p:txBody>
          <a:bodyPr wrap="square" lIns="68580" tIns="34290" rIns="68580" bIns="34290">
            <a:spAutoFit/>
          </a:bodyPr>
          <a:lstStyle/>
          <a:p>
            <a:pPr>
              <a:lnSpc>
                <a:spcPct val="106000"/>
              </a:lnSpc>
              <a:spcAft>
                <a:spcPts val="600"/>
              </a:spcAft>
            </a:pP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 có </a:t>
            </a:r>
            <a:r>
              <a:rPr lang="nl-NL" sz="24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 </a:t>
            </a:r>
          </a:p>
          <a:p>
            <a:pPr>
              <a:lnSpc>
                <a:spcPct val="106000"/>
              </a:lnSpc>
              <a:spcAft>
                <a:spcPts val="600"/>
              </a:spcAft>
            </a:pP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24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24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a:t>
            </a: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b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b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r>
              <a:rPr lang="nl-NL" sz="24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ABEC </a:t>
            </a: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bình hành </a:t>
            </a:r>
          </a:p>
          <a:p>
            <a:pPr>
              <a:lnSpc>
                <a:spcPct val="106000"/>
              </a:lnSpc>
              <a:spcAft>
                <a:spcPts val="600"/>
              </a:spcAft>
            </a:pP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24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24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(cặp cạnh đối diện).</a:t>
            </a:r>
          </a:p>
          <a:p>
            <a:pPr>
              <a:lnSpc>
                <a:spcPct val="106000"/>
              </a:lnSpc>
              <a:spcAft>
                <a:spcPts val="600"/>
              </a:spcAft>
            </a:pP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Suy ra </a:t>
            </a:r>
            <a:r>
              <a:rPr lang="nl-NL" sz="24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 </a:t>
            </a: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24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 bằng </a:t>
            </a:r>
            <a:r>
              <a:rPr lang="nl-NL" sz="24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a:t>
            </a:r>
            <a:r>
              <a:rPr lang="nl-NL"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C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3829E8E-0685-4648-83BE-A3070535615D}"/>
              </a:ext>
            </a:extLst>
          </p:cNvPr>
          <p:cNvSpPr txBox="1"/>
          <p:nvPr/>
        </p:nvSpPr>
        <p:spPr>
          <a:xfrm>
            <a:off x="1618939" y="1630183"/>
            <a:ext cx="1360358" cy="438581"/>
          </a:xfrm>
          <a:prstGeom prst="rect">
            <a:avLst/>
          </a:prstGeom>
          <a:noFill/>
        </p:spPr>
        <p:txBody>
          <a:bodyPr wrap="square" lIns="68580" tIns="34290" rIns="68580" bIns="34290" rtlCol="0">
            <a:spAutoFit/>
          </a:bodyPr>
          <a:lstStyle/>
          <a:p>
            <a:r>
              <a:rPr lang="en-US" sz="2400" b="1" i="1" u="sng" err="1">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68B9C522-527F-43FF-B25B-B1940CC19DCA}"/>
              </a:ext>
            </a:extLst>
          </p:cNvPr>
          <p:cNvSpPr txBox="1"/>
          <p:nvPr/>
        </p:nvSpPr>
        <p:spPr>
          <a:xfrm>
            <a:off x="4721070" y="1996313"/>
            <a:ext cx="265100" cy="438581"/>
          </a:xfrm>
          <a:prstGeom prst="rect">
            <a:avLst/>
          </a:prstGeom>
          <a:noFill/>
        </p:spPr>
        <p:txBody>
          <a:bodyPr wrap="square" lIns="68580" tIns="34290" rIns="68580" bIns="34290" rtlCol="0">
            <a:spAutoFit/>
          </a:bodyPr>
          <a:lstStyle/>
          <a:p>
            <a:r>
              <a:rPr lang="en-US" sz="2400">
                <a:latin typeface="Times New Roman" panose="02020603050405020304" pitchFamily="18" charset="0"/>
                <a:cs typeface="Times New Roman" panose="02020603050405020304" pitchFamily="18" charset="0"/>
              </a:rPr>
              <a:t>A</a:t>
            </a:r>
            <a:endParaRPr lang="vi-VN" sz="24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75CA0A89-AC34-40A4-8293-FFEC8CFCFC9E}"/>
              </a:ext>
            </a:extLst>
          </p:cNvPr>
          <p:cNvSpPr txBox="1"/>
          <p:nvPr/>
        </p:nvSpPr>
        <p:spPr>
          <a:xfrm>
            <a:off x="6925428" y="1888546"/>
            <a:ext cx="265100" cy="438581"/>
          </a:xfrm>
          <a:prstGeom prst="rect">
            <a:avLst/>
          </a:prstGeom>
          <a:noFill/>
        </p:spPr>
        <p:txBody>
          <a:bodyPr wrap="square" lIns="68580" tIns="34290" rIns="68580" bIns="34290" rtlCol="0">
            <a:spAutoFit/>
          </a:bodyPr>
          <a:lstStyle/>
          <a:p>
            <a:r>
              <a:rPr lang="en-US" sz="2400">
                <a:latin typeface="Times New Roman" panose="02020603050405020304" pitchFamily="18" charset="0"/>
                <a:cs typeface="Times New Roman" panose="02020603050405020304" pitchFamily="18" charset="0"/>
              </a:rPr>
              <a:t>B</a:t>
            </a:r>
            <a:endParaRPr lang="vi-VN" sz="24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B5944216-D623-46C8-9783-E872054DAE01}"/>
              </a:ext>
            </a:extLst>
          </p:cNvPr>
          <p:cNvSpPr txBox="1"/>
          <p:nvPr/>
        </p:nvSpPr>
        <p:spPr>
          <a:xfrm>
            <a:off x="8878900" y="3593248"/>
            <a:ext cx="265100" cy="438581"/>
          </a:xfrm>
          <a:prstGeom prst="rect">
            <a:avLst/>
          </a:prstGeom>
          <a:noFill/>
        </p:spPr>
        <p:txBody>
          <a:bodyPr wrap="square" lIns="68580" tIns="34290" rIns="68580" bIns="34290" rtlCol="0">
            <a:spAutoFit/>
          </a:bodyPr>
          <a:lstStyle/>
          <a:p>
            <a:r>
              <a:rPr lang="en-US" sz="2400">
                <a:latin typeface="Times New Roman" panose="02020603050405020304" pitchFamily="18" charset="0"/>
                <a:cs typeface="Times New Roman" panose="02020603050405020304" pitchFamily="18" charset="0"/>
              </a:rPr>
              <a:t>E</a:t>
            </a:r>
            <a:endParaRPr lang="vi-VN" sz="24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202D7FD9-68F2-4728-BD80-B4A46A9B3053}"/>
              </a:ext>
            </a:extLst>
          </p:cNvPr>
          <p:cNvSpPr txBox="1"/>
          <p:nvPr/>
        </p:nvSpPr>
        <p:spPr>
          <a:xfrm>
            <a:off x="6841096" y="3691220"/>
            <a:ext cx="265100" cy="438581"/>
          </a:xfrm>
          <a:prstGeom prst="rect">
            <a:avLst/>
          </a:prstGeom>
          <a:noFill/>
        </p:spPr>
        <p:txBody>
          <a:bodyPr wrap="square" lIns="68580" tIns="34290" rIns="68580" bIns="34290" rtlCol="0">
            <a:spAutoFit/>
          </a:bodyPr>
          <a:lstStyle/>
          <a:p>
            <a:r>
              <a:rPr lang="en-US" sz="2400">
                <a:latin typeface="Times New Roman" panose="02020603050405020304" pitchFamily="18" charset="0"/>
                <a:cs typeface="Times New Roman" panose="02020603050405020304" pitchFamily="18" charset="0"/>
              </a:rPr>
              <a:t>C</a:t>
            </a:r>
            <a:endParaRPr lang="vi-VN" sz="24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D4FC97D9-A1C7-44B8-ACC0-1FDF9A8603A2}"/>
              </a:ext>
            </a:extLst>
          </p:cNvPr>
          <p:cNvSpPr txBox="1"/>
          <p:nvPr/>
        </p:nvSpPr>
        <p:spPr>
          <a:xfrm>
            <a:off x="4773898" y="3622640"/>
            <a:ext cx="265100" cy="438581"/>
          </a:xfrm>
          <a:prstGeom prst="rect">
            <a:avLst/>
          </a:prstGeom>
          <a:noFill/>
        </p:spPr>
        <p:txBody>
          <a:bodyPr wrap="square" lIns="68580" tIns="34290" rIns="68580" bIns="34290" rtlCol="0">
            <a:spAutoFit/>
          </a:bodyPr>
          <a:lstStyle/>
          <a:p>
            <a:r>
              <a:rPr lang="en-US" sz="2400">
                <a:latin typeface="Times New Roman" panose="02020603050405020304" pitchFamily="18" charset="0"/>
                <a:cs typeface="Times New Roman" panose="02020603050405020304" pitchFamily="18" charset="0"/>
              </a:rPr>
              <a:t>D</a:t>
            </a:r>
            <a:endParaRPr lang="vi-VN" sz="2400">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xmlns="" id="{F29D9252-7F9D-46DC-BBF9-CC0C81D1027B}"/>
              </a:ext>
            </a:extLst>
          </p:cNvPr>
          <p:cNvGrpSpPr/>
          <p:nvPr/>
        </p:nvGrpSpPr>
        <p:grpSpPr>
          <a:xfrm>
            <a:off x="5053702" y="2264869"/>
            <a:ext cx="3867097" cy="1401948"/>
            <a:chOff x="6738268" y="3019825"/>
            <a:chExt cx="5156129" cy="1869264"/>
          </a:xfrm>
        </p:grpSpPr>
        <p:grpSp>
          <p:nvGrpSpPr>
            <p:cNvPr id="24" name="Group 23">
              <a:extLst>
                <a:ext uri="{FF2B5EF4-FFF2-40B4-BE49-F238E27FC236}">
                  <a16:creationId xmlns:a16="http://schemas.microsoft.com/office/drawing/2014/main" xmlns="" id="{94EB40BC-61B3-4B3B-AC30-9CD94AE716EC}"/>
                </a:ext>
              </a:extLst>
            </p:cNvPr>
            <p:cNvGrpSpPr/>
            <p:nvPr/>
          </p:nvGrpSpPr>
          <p:grpSpPr>
            <a:xfrm>
              <a:off x="6738268" y="3019825"/>
              <a:ext cx="5156129" cy="1867220"/>
              <a:chOff x="6738268" y="3019825"/>
              <a:chExt cx="5156129" cy="1867220"/>
            </a:xfrm>
          </p:grpSpPr>
          <p:sp>
            <p:nvSpPr>
              <p:cNvPr id="11" name="Isosceles Triangle 10">
                <a:extLst>
                  <a:ext uri="{FF2B5EF4-FFF2-40B4-BE49-F238E27FC236}">
                    <a16:creationId xmlns:a16="http://schemas.microsoft.com/office/drawing/2014/main" xmlns="" id="{AF87DE6D-434A-405D-8319-E98BA9855AB7}"/>
                  </a:ext>
                </a:extLst>
              </p:cNvPr>
              <p:cNvSpPr/>
              <p:nvPr/>
            </p:nvSpPr>
            <p:spPr>
              <a:xfrm>
                <a:off x="6745575" y="3028013"/>
                <a:ext cx="5148822" cy="1859032"/>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xmlns="" id="{09A3388F-8DB5-4382-A9C0-F2A3EAC79D01}"/>
                  </a:ext>
                </a:extLst>
              </p:cNvPr>
              <p:cNvSpPr/>
              <p:nvPr/>
            </p:nvSpPr>
            <p:spPr>
              <a:xfrm>
                <a:off x="6738268" y="3028013"/>
                <a:ext cx="2578308" cy="1858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Connector 21">
                <a:extLst>
                  <a:ext uri="{FF2B5EF4-FFF2-40B4-BE49-F238E27FC236}">
                    <a16:creationId xmlns:a16="http://schemas.microsoft.com/office/drawing/2014/main" xmlns="" id="{181E6A27-DC41-44C8-AC30-89C6A928EDE8}"/>
                  </a:ext>
                </a:extLst>
              </p:cNvPr>
              <p:cNvCxnSpPr>
                <a:cxnSpLocks/>
              </p:cNvCxnSpPr>
              <p:nvPr/>
            </p:nvCxnSpPr>
            <p:spPr>
              <a:xfrm>
                <a:off x="6738897" y="3019825"/>
                <a:ext cx="2581089" cy="1867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xmlns="" id="{B5C73B06-CC21-4025-B5FC-870AA2E13468}"/>
                </a:ext>
              </a:extLst>
            </p:cNvPr>
            <p:cNvSpPr/>
            <p:nvPr/>
          </p:nvSpPr>
          <p:spPr>
            <a:xfrm>
              <a:off x="6740013" y="3030793"/>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1AAF7D06-A03C-4267-AAA6-213C9D4D344D}"/>
                </a:ext>
              </a:extLst>
            </p:cNvPr>
            <p:cNvSpPr/>
            <p:nvPr/>
          </p:nvSpPr>
          <p:spPr>
            <a:xfrm>
              <a:off x="6740013" y="4741605"/>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DD006D0E-66D7-43C2-8E07-C58076E83C4C}"/>
                </a:ext>
              </a:extLst>
            </p:cNvPr>
            <p:cNvSpPr/>
            <p:nvPr/>
          </p:nvSpPr>
          <p:spPr>
            <a:xfrm>
              <a:off x="9158748" y="3030792"/>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57764F15-24B5-45D9-823D-E1D1CBDD9FF7}"/>
                </a:ext>
              </a:extLst>
            </p:cNvPr>
            <p:cNvSpPr/>
            <p:nvPr/>
          </p:nvSpPr>
          <p:spPr>
            <a:xfrm>
              <a:off x="9158748" y="4741604"/>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7256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2764254" y="82894"/>
            <a:ext cx="2875085" cy="4700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2531192" y="70757"/>
            <a:ext cx="539736" cy="477876"/>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12700" y="374944"/>
            <a:ext cx="1305059" cy="1253543"/>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DD26D713-1E4E-4F22-9905-9A90DDDF38D7}"/>
                  </a:ext>
                </a:extLst>
              </p:cNvPr>
              <p:cNvSpPr/>
              <p:nvPr/>
            </p:nvSpPr>
            <p:spPr>
              <a:xfrm>
                <a:off x="3597443" y="693593"/>
                <a:ext cx="5438274" cy="1796598"/>
              </a:xfrm>
              <a:prstGeom prst="rect">
                <a:avLst/>
              </a:prstGeom>
            </p:spPr>
            <p:txBody>
              <a:bodyPr wrap="square" lIns="68580" tIns="34290" rIns="68580" bIns="34290">
                <a:spAutoFit/>
              </a:bodyPr>
              <a:lstStyle/>
              <a:p>
                <a:pPr>
                  <a:lnSpc>
                    <a:spcPct val="106000"/>
                  </a:lnSpc>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chữ nhật </a:t>
                </a:r>
                <a:r>
                  <a:rPr lang="nl-NL"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nl-NL"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nl-NL"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nl-NL"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Gọi </a:t>
                </a:r>
                <a:r>
                  <a:rPr lang="nl-NL"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lượt là hình chiếu của </a:t>
                </a:r>
                <a:r>
                  <a:rPr lang="nl-NL"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a:t>
                </a:r>
                <a:r>
                  <a:rPr lang="nl-NL"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pPr>
                <a:r>
                  <a:rPr lang="en-US" sz="24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400" i="1">
                            <a:solidFill>
                              <a:srgbClr val="000000"/>
                            </a:solidFill>
                            <a:latin typeface="Cambria Math"/>
                            <a:ea typeface="Calibri" panose="020F0502020204030204" pitchFamily="34" charset="0"/>
                            <a:cs typeface="Times New Roman" panose="02020603050405020304" pitchFamily="18" charset="0"/>
                          </a:rPr>
                        </m:ctrlPr>
                      </m:fPr>
                      <m:num>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4796590" y="924790"/>
                <a:ext cx="7251032" cy="2395464"/>
              </a:xfrm>
              <a:prstGeom prst="rect">
                <a:avLst/>
              </a:prstGeom>
              <a:blipFill>
                <a:blip r:embed="rId5"/>
                <a:stretch>
                  <a:fillRect l="-2187" t="-3562" b="-2799"/>
                </a:stretch>
              </a:blipFill>
            </p:spPr>
            <p:txBody>
              <a:bodyPr/>
              <a:lstStyle/>
              <a:p>
                <a:r>
                  <a:rPr lang="vi-VN">
                    <a:noFill/>
                  </a:rPr>
                  <a:t> </a:t>
                </a:r>
              </a:p>
            </p:txBody>
          </p:sp>
        </mc:Fallback>
      </mc:AlternateContent>
      <p:grpSp>
        <p:nvGrpSpPr>
          <p:cNvPr id="18" name="Group 17">
            <a:extLst>
              <a:ext uri="{FF2B5EF4-FFF2-40B4-BE49-F238E27FC236}">
                <a16:creationId xmlns:a16="http://schemas.microsoft.com/office/drawing/2014/main" xmlns="" id="{DADD0EB7-709C-4C04-ACD5-F42ACD4757A6}"/>
              </a:ext>
            </a:extLst>
          </p:cNvPr>
          <p:cNvGrpSpPr/>
          <p:nvPr/>
        </p:nvGrpSpPr>
        <p:grpSpPr>
          <a:xfrm>
            <a:off x="104362" y="1466022"/>
            <a:ext cx="3033920" cy="3227229"/>
            <a:chOff x="139148" y="2107096"/>
            <a:chExt cx="4045227" cy="4302971"/>
          </a:xfrm>
        </p:grpSpPr>
        <p:grpSp>
          <p:nvGrpSpPr>
            <p:cNvPr id="15" name="Group 14">
              <a:extLst>
                <a:ext uri="{FF2B5EF4-FFF2-40B4-BE49-F238E27FC236}">
                  <a16:creationId xmlns:a16="http://schemas.microsoft.com/office/drawing/2014/main" xmlns=""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xmlns=""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xmlns=""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xmlns="" id="{9BCC7239-D57C-41E3-8D35-035D3295FC5D}"/>
                </a:ext>
              </a:extLst>
            </p:cNvPr>
            <p:cNvSpPr txBox="1"/>
            <p:nvPr/>
          </p:nvSpPr>
          <p:spPr>
            <a:xfrm>
              <a:off x="139148" y="2236304"/>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3D4F958F-95C8-460A-B698-FDAC40A1A772}"/>
                </a:ext>
              </a:extLst>
            </p:cNvPr>
            <p:cNvSpPr txBox="1"/>
            <p:nvPr/>
          </p:nvSpPr>
          <p:spPr>
            <a:xfrm>
              <a:off x="3657602" y="2107096"/>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a:t>
              </a:r>
              <a:endParaRPr lang="vi-VN" sz="24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44B4E45A-E4C2-4D4F-B18A-D7147B88052C}"/>
                </a:ext>
              </a:extLst>
            </p:cNvPr>
            <p:cNvSpPr txBox="1"/>
            <p:nvPr/>
          </p:nvSpPr>
          <p:spPr>
            <a:xfrm>
              <a:off x="3727175" y="5744818"/>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a:t>
              </a:r>
              <a:endParaRPr lang="vi-VN" sz="24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2DEE27B7-2631-4BE3-8F55-F39DE2926C54}"/>
                </a:ext>
              </a:extLst>
            </p:cNvPr>
            <p:cNvSpPr txBox="1"/>
            <p:nvPr/>
          </p:nvSpPr>
          <p:spPr>
            <a:xfrm>
              <a:off x="149088" y="5794514"/>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a:t>
              </a:r>
              <a:endParaRPr lang="vi-VN" sz="24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5736AA6E-B4AF-4063-A50A-B796E76B4D94}"/>
                </a:ext>
              </a:extLst>
            </p:cNvPr>
            <p:cNvSpPr txBox="1"/>
            <p:nvPr/>
          </p:nvSpPr>
          <p:spPr>
            <a:xfrm>
              <a:off x="1217960" y="4195556"/>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O</a:t>
              </a:r>
              <a:endParaRPr lang="vi-VN" sz="24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xmlns=""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xmlns=""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xmlns=""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xmlns=""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xmlns="" id="{D31024A2-3CFE-4719-BB21-9999F8E65CB5}"/>
              </a:ext>
            </a:extLst>
          </p:cNvPr>
          <p:cNvGrpSpPr/>
          <p:nvPr/>
        </p:nvGrpSpPr>
        <p:grpSpPr>
          <a:xfrm>
            <a:off x="1593166" y="3115051"/>
            <a:ext cx="1101908" cy="166374"/>
            <a:chOff x="2124222" y="4162926"/>
            <a:chExt cx="1469210" cy="221832"/>
          </a:xfrm>
        </p:grpSpPr>
        <p:cxnSp>
          <p:nvCxnSpPr>
            <p:cNvPr id="42" name="Straight Connector 41">
              <a:extLst>
                <a:ext uri="{FF2B5EF4-FFF2-40B4-BE49-F238E27FC236}">
                  <a16:creationId xmlns:a16="http://schemas.microsoft.com/office/drawing/2014/main" xmlns="" id="{331CE2B3-C3F5-40A9-B8CB-E8D4724304DF}"/>
                </a:ext>
              </a:extLst>
            </p:cNvPr>
            <p:cNvCxnSpPr>
              <a:endCxn id="7" idx="3"/>
            </p:cNvCxnSpPr>
            <p:nvPr/>
          </p:nvCxnSpPr>
          <p:spPr>
            <a:xfrm flipV="1">
              <a:off x="2124222" y="416292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xmlns="" id="{02024A87-9B4E-4D76-A744-336C0366E039}"/>
                </a:ext>
              </a:extLst>
            </p:cNvPr>
            <p:cNvSpPr/>
            <p:nvPr/>
          </p:nvSpPr>
          <p:spPr>
            <a:xfrm>
              <a:off x="3343915" y="41660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xmlns="" id="{68665F45-0B03-40CF-8896-75C28529AAC2}"/>
              </a:ext>
            </a:extLst>
          </p:cNvPr>
          <p:cNvGrpSpPr/>
          <p:nvPr/>
        </p:nvGrpSpPr>
        <p:grpSpPr>
          <a:xfrm>
            <a:off x="1593057" y="1749727"/>
            <a:ext cx="193984" cy="1372092"/>
            <a:chOff x="2114550" y="2332969"/>
            <a:chExt cx="258645" cy="1829456"/>
          </a:xfrm>
        </p:grpSpPr>
        <p:cxnSp>
          <p:nvCxnSpPr>
            <p:cNvPr id="46" name="Straight Connector 45">
              <a:extLst>
                <a:ext uri="{FF2B5EF4-FFF2-40B4-BE49-F238E27FC236}">
                  <a16:creationId xmlns:a16="http://schemas.microsoft.com/office/drawing/2014/main" xmlns="" id="{2EE93261-D4B0-45EE-89CD-645CC03C5E4F}"/>
                </a:ext>
              </a:extLst>
            </p:cNvPr>
            <p:cNvCxnSpPr>
              <a:endCxn id="7" idx="0"/>
            </p:cNvCxnSpPr>
            <p:nvPr/>
          </p:nvCxnSpPr>
          <p:spPr>
            <a:xfrm flipV="1">
              <a:off x="2114550" y="233412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xmlns="" id="{3F8CFBF8-C61C-4DAC-8482-44941A9EC09B}"/>
                </a:ext>
              </a:extLst>
            </p:cNvPr>
            <p:cNvSpPr/>
            <p:nvPr/>
          </p:nvSpPr>
          <p:spPr>
            <a:xfrm>
              <a:off x="2124716" y="2332969"/>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xmlns="" id="{1FF9F016-57A4-4713-89BE-4787E49EB30D}"/>
              </a:ext>
            </a:extLst>
          </p:cNvPr>
          <p:cNvSpPr txBox="1"/>
          <p:nvPr/>
        </p:nvSpPr>
        <p:spPr>
          <a:xfrm>
            <a:off x="1414463" y="1373155"/>
            <a:ext cx="342900" cy="438581"/>
          </a:xfrm>
          <a:prstGeom prst="rect">
            <a:avLst/>
          </a:prstGeom>
          <a:noFill/>
        </p:spPr>
        <p:txBody>
          <a:bodyPr wrap="square" lIns="68580" tIns="34290" rIns="68580" bIns="34290" rtlCol="0">
            <a:spAutoFit/>
          </a:bodyPr>
          <a:lstStyle/>
          <a:p>
            <a:r>
              <a:rPr lang="en-US" sz="2400">
                <a:latin typeface="Times New Roman" panose="02020603050405020304" pitchFamily="18" charset="0"/>
                <a:cs typeface="Times New Roman" panose="02020603050405020304" pitchFamily="18" charset="0"/>
              </a:rPr>
              <a:t>M</a:t>
            </a:r>
            <a:endParaRPr lang="vi-VN" sz="24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2CB5422D-A7C7-40DB-B50C-2B6125DBDB3C}"/>
              </a:ext>
            </a:extLst>
          </p:cNvPr>
          <p:cNvSpPr txBox="1"/>
          <p:nvPr/>
        </p:nvSpPr>
        <p:spPr>
          <a:xfrm>
            <a:off x="2743201" y="2916205"/>
            <a:ext cx="342900" cy="438581"/>
          </a:xfrm>
          <a:prstGeom prst="rect">
            <a:avLst/>
          </a:prstGeom>
          <a:noFill/>
        </p:spPr>
        <p:txBody>
          <a:bodyPr wrap="square" lIns="68580" tIns="34290" rIns="68580" bIns="34290" rtlCol="0">
            <a:spAutoFit/>
          </a:bodyPr>
          <a:lstStyle/>
          <a:p>
            <a:r>
              <a:rPr lang="en-US" sz="2400">
                <a:latin typeface="Times New Roman" panose="02020603050405020304" pitchFamily="18" charset="0"/>
                <a:cs typeface="Times New Roman" panose="02020603050405020304" pitchFamily="18" charset="0"/>
              </a:rPr>
              <a:t>N</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B4A2984-5395-46E2-B7CD-535367FAC9C7}"/>
              </a:ext>
            </a:extLst>
          </p:cNvPr>
          <p:cNvSpPr/>
          <p:nvPr/>
        </p:nvSpPr>
        <p:spPr>
          <a:xfrm>
            <a:off x="2764254" y="82894"/>
            <a:ext cx="2875085" cy="4700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xmlns="" id="{7141701E-CB68-4F22-946B-235754A097F2}"/>
              </a:ext>
            </a:extLst>
          </p:cNvPr>
          <p:cNvSpPr/>
          <p:nvPr/>
        </p:nvSpPr>
        <p:spPr>
          <a:xfrm>
            <a:off x="2531192" y="70757"/>
            <a:ext cx="539736" cy="477876"/>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12700" y="374944"/>
            <a:ext cx="1305059" cy="1253543"/>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DD26D713-1E4E-4F22-9905-9A90DDDF38D7}"/>
                  </a:ext>
                </a:extLst>
              </p:cNvPr>
              <p:cNvSpPr/>
              <p:nvPr/>
            </p:nvSpPr>
            <p:spPr>
              <a:xfrm>
                <a:off x="225593" y="4521406"/>
                <a:ext cx="3589170" cy="622094"/>
              </a:xfrm>
              <a:prstGeom prst="rect">
                <a:avLst/>
              </a:prstGeom>
            </p:spPr>
            <p:txBody>
              <a:bodyPr wrap="square" lIns="68580" tIns="34290" rIns="68580" bIns="34290">
                <a:spAutoFit/>
              </a:bodyPr>
              <a:lstStyle/>
              <a:p>
                <a:pPr>
                  <a:lnSpc>
                    <a:spcPct val="106000"/>
                  </a:lnSpc>
                </a:pPr>
                <a:r>
                  <a:rPr lang="en-US" sz="24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400" i="1">
                            <a:solidFill>
                              <a:srgbClr val="000000"/>
                            </a:solidFill>
                            <a:latin typeface="Cambria Math"/>
                            <a:ea typeface="Calibri" panose="020F0502020204030204" pitchFamily="34" charset="0"/>
                            <a:cs typeface="Times New Roman" panose="02020603050405020304" pitchFamily="18" charset="0"/>
                          </a:rPr>
                        </m:ctrlPr>
                      </m:fPr>
                      <m:num>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300790" y="6028542"/>
                <a:ext cx="4785560" cy="829458"/>
              </a:xfrm>
              <a:prstGeom prst="rect">
                <a:avLst/>
              </a:prstGeom>
              <a:blipFill>
                <a:blip r:embed="rId5"/>
                <a:stretch>
                  <a:fillRect l="-3185" b="-9559"/>
                </a:stretch>
              </a:blipFill>
            </p:spPr>
            <p:txBody>
              <a:bodyPr/>
              <a:lstStyle/>
              <a:p>
                <a:r>
                  <a:rPr lang="vi-VN">
                    <a:noFill/>
                  </a:rPr>
                  <a:t> </a:t>
                </a:r>
              </a:p>
            </p:txBody>
          </p:sp>
        </mc:Fallback>
      </mc:AlternateContent>
      <p:grpSp>
        <p:nvGrpSpPr>
          <p:cNvPr id="4" name="Group 3">
            <a:extLst>
              <a:ext uri="{FF2B5EF4-FFF2-40B4-BE49-F238E27FC236}">
                <a16:creationId xmlns:a16="http://schemas.microsoft.com/office/drawing/2014/main" xmlns="" id="{FE902504-F110-4C67-92C1-87A37E0C863A}"/>
              </a:ext>
            </a:extLst>
          </p:cNvPr>
          <p:cNvGrpSpPr/>
          <p:nvPr/>
        </p:nvGrpSpPr>
        <p:grpSpPr>
          <a:xfrm>
            <a:off x="204375" y="1358866"/>
            <a:ext cx="3033920" cy="3320098"/>
            <a:chOff x="272498" y="1811821"/>
            <a:chExt cx="4045227" cy="4426796"/>
          </a:xfrm>
        </p:grpSpPr>
        <p:grpSp>
          <p:nvGrpSpPr>
            <p:cNvPr id="18" name="Group 17">
              <a:extLst>
                <a:ext uri="{FF2B5EF4-FFF2-40B4-BE49-F238E27FC236}">
                  <a16:creationId xmlns:a16="http://schemas.microsoft.com/office/drawing/2014/main" xmlns="" id="{DADD0EB7-709C-4C04-ACD5-F42ACD4757A6}"/>
                </a:ext>
              </a:extLst>
            </p:cNvPr>
            <p:cNvGrpSpPr/>
            <p:nvPr/>
          </p:nvGrpSpPr>
          <p:grpSpPr>
            <a:xfrm>
              <a:off x="272498" y="1935646"/>
              <a:ext cx="4045227" cy="4302971"/>
              <a:chOff x="139148" y="2107096"/>
              <a:chExt cx="4045227" cy="4302971"/>
            </a:xfrm>
          </p:grpSpPr>
          <p:grpSp>
            <p:nvGrpSpPr>
              <p:cNvPr id="15" name="Group 14">
                <a:extLst>
                  <a:ext uri="{FF2B5EF4-FFF2-40B4-BE49-F238E27FC236}">
                    <a16:creationId xmlns:a16="http://schemas.microsoft.com/office/drawing/2014/main" xmlns=""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xmlns=""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xmlns=""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xmlns="" id="{9BCC7239-D57C-41E3-8D35-035D3295FC5D}"/>
                  </a:ext>
                </a:extLst>
              </p:cNvPr>
              <p:cNvSpPr txBox="1"/>
              <p:nvPr/>
            </p:nvSpPr>
            <p:spPr>
              <a:xfrm>
                <a:off x="139148" y="2236304"/>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3D4F958F-95C8-460A-B698-FDAC40A1A772}"/>
                  </a:ext>
                </a:extLst>
              </p:cNvPr>
              <p:cNvSpPr txBox="1"/>
              <p:nvPr/>
            </p:nvSpPr>
            <p:spPr>
              <a:xfrm>
                <a:off x="3657602" y="2107096"/>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a:t>
                </a:r>
                <a:endParaRPr lang="vi-VN" sz="24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44B4E45A-E4C2-4D4F-B18A-D7147B88052C}"/>
                  </a:ext>
                </a:extLst>
              </p:cNvPr>
              <p:cNvSpPr txBox="1"/>
              <p:nvPr/>
            </p:nvSpPr>
            <p:spPr>
              <a:xfrm>
                <a:off x="3727175" y="5744818"/>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a:t>
                </a:r>
                <a:endParaRPr lang="vi-VN" sz="24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2DEE27B7-2631-4BE3-8F55-F39DE2926C54}"/>
                  </a:ext>
                </a:extLst>
              </p:cNvPr>
              <p:cNvSpPr txBox="1"/>
              <p:nvPr/>
            </p:nvSpPr>
            <p:spPr>
              <a:xfrm>
                <a:off x="149088" y="5794514"/>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a:t>
                </a:r>
                <a:endParaRPr lang="vi-VN" sz="24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5736AA6E-B4AF-4063-A50A-B796E76B4D94}"/>
                  </a:ext>
                </a:extLst>
              </p:cNvPr>
              <p:cNvSpPr txBox="1"/>
              <p:nvPr/>
            </p:nvSpPr>
            <p:spPr>
              <a:xfrm>
                <a:off x="1217960" y="4195556"/>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O</a:t>
                </a:r>
                <a:endParaRPr lang="vi-VN" sz="24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xmlns=""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xmlns=""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xmlns=""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xmlns=""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xmlns="" id="{D31024A2-3CFE-4719-BB21-9999F8E65CB5}"/>
                </a:ext>
              </a:extLst>
            </p:cNvPr>
            <p:cNvGrpSpPr/>
            <p:nvPr/>
          </p:nvGrpSpPr>
          <p:grpSpPr>
            <a:xfrm>
              <a:off x="2257572" y="4134351"/>
              <a:ext cx="1469210" cy="222460"/>
              <a:chOff x="2257572" y="4143876"/>
              <a:chExt cx="1469210" cy="222460"/>
            </a:xfrm>
          </p:grpSpPr>
          <p:cxnSp>
            <p:nvCxnSpPr>
              <p:cNvPr id="42" name="Straight Connector 41">
                <a:extLst>
                  <a:ext uri="{FF2B5EF4-FFF2-40B4-BE49-F238E27FC236}">
                    <a16:creationId xmlns:a16="http://schemas.microsoft.com/office/drawing/2014/main" xmlns="" id="{331CE2B3-C3F5-40A9-B8CB-E8D4724304DF}"/>
                  </a:ext>
                </a:extLst>
              </p:cNvPr>
              <p:cNvCxnSpPr>
                <a:endCxn id="7" idx="3"/>
              </p:cNvCxnSpPr>
              <p:nvPr/>
            </p:nvCxnSpPr>
            <p:spPr>
              <a:xfrm flipV="1">
                <a:off x="2257572" y="414387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xmlns="" id="{02024A87-9B4E-4D76-A744-336C0366E039}"/>
                  </a:ext>
                </a:extLst>
              </p:cNvPr>
              <p:cNvSpPr/>
              <p:nvPr/>
            </p:nvSpPr>
            <p:spPr>
              <a:xfrm>
                <a:off x="3466868" y="4147676"/>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xmlns="" id="{68665F45-0B03-40CF-8896-75C28529AAC2}"/>
                </a:ext>
              </a:extLst>
            </p:cNvPr>
            <p:cNvGrpSpPr/>
            <p:nvPr/>
          </p:nvGrpSpPr>
          <p:grpSpPr>
            <a:xfrm>
              <a:off x="2260033" y="2315076"/>
              <a:ext cx="260034" cy="1828299"/>
              <a:chOff x="2247900" y="2315076"/>
              <a:chExt cx="260034" cy="1828299"/>
            </a:xfrm>
          </p:grpSpPr>
          <p:cxnSp>
            <p:nvCxnSpPr>
              <p:cNvPr id="46" name="Straight Connector 45">
                <a:extLst>
                  <a:ext uri="{FF2B5EF4-FFF2-40B4-BE49-F238E27FC236}">
                    <a16:creationId xmlns:a16="http://schemas.microsoft.com/office/drawing/2014/main" xmlns="" id="{2EE93261-D4B0-45EE-89CD-645CC03C5E4F}"/>
                  </a:ext>
                </a:extLst>
              </p:cNvPr>
              <p:cNvCxnSpPr>
                <a:endCxn id="7" idx="0"/>
              </p:cNvCxnSpPr>
              <p:nvPr/>
            </p:nvCxnSpPr>
            <p:spPr>
              <a:xfrm flipV="1">
                <a:off x="2247900" y="231507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xmlns="" id="{3F8CFBF8-C61C-4DAC-8482-44941A9EC09B}"/>
                  </a:ext>
                </a:extLst>
              </p:cNvPr>
              <p:cNvSpPr/>
              <p:nvPr/>
            </p:nvSpPr>
            <p:spPr>
              <a:xfrm>
                <a:off x="2259455" y="231911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xmlns="" id="{1FF9F016-57A4-4713-89BE-4787E49EB30D}"/>
                </a:ext>
              </a:extLst>
            </p:cNvPr>
            <p:cNvSpPr txBox="1"/>
            <p:nvPr/>
          </p:nvSpPr>
          <p:spPr>
            <a:xfrm>
              <a:off x="2019301" y="1811821"/>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a:t>
              </a:r>
              <a:endParaRPr lang="vi-VN" sz="24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2CB5422D-A7C7-40DB-B50C-2B6125DBDB3C}"/>
                </a:ext>
              </a:extLst>
            </p:cNvPr>
            <p:cNvSpPr txBox="1"/>
            <p:nvPr/>
          </p:nvSpPr>
          <p:spPr>
            <a:xfrm>
              <a:off x="3790952" y="3869220"/>
              <a:ext cx="457200" cy="61555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a:t>
              </a:r>
              <a:endParaRPr lang="vi-VN" sz="2400">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xmlns="" id="{FFBA2C60-445A-45F3-BD23-43B7CCAAB781}"/>
              </a:ext>
            </a:extLst>
          </p:cNvPr>
          <p:cNvSpPr txBox="1"/>
          <p:nvPr/>
        </p:nvSpPr>
        <p:spPr>
          <a:xfrm>
            <a:off x="5585867" y="734052"/>
            <a:ext cx="1000594" cy="438581"/>
          </a:xfrm>
          <a:prstGeom prst="rect">
            <a:avLst/>
          </a:prstGeom>
          <a:noFill/>
        </p:spPr>
        <p:txBody>
          <a:bodyPr wrap="square" lIns="68580" tIns="34290" rIns="68580" bIns="34290" rtlCol="0">
            <a:spAutoFit/>
          </a:bodyPr>
          <a:lstStyle/>
          <a:p>
            <a:r>
              <a:rPr lang="en-US" sz="2400" b="1" i="1" u="sng" err="1">
                <a:solidFill>
                  <a:srgbClr val="0000CC"/>
                </a:solidFill>
                <a:latin typeface="Times New Roman" panose="02020603050405020304" pitchFamily="18" charset="0"/>
                <a:cs typeface="Times New Roman" panose="02020603050405020304" pitchFamily="18" charset="0"/>
              </a:rPr>
              <a:t>Giải</a:t>
            </a:r>
            <a:endParaRPr lang="vi-VN" sz="2400" b="1" i="1" u="sng">
              <a:solidFill>
                <a:srgbClr val="0000CC"/>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1A7725A1-F2D1-4B05-8235-13B441079378}"/>
              </a:ext>
            </a:extLst>
          </p:cNvPr>
          <p:cNvSpPr/>
          <p:nvPr/>
        </p:nvSpPr>
        <p:spPr>
          <a:xfrm>
            <a:off x="4314434" y="1195001"/>
            <a:ext cx="2205171" cy="392415"/>
          </a:xfrm>
          <a:prstGeom prst="rect">
            <a:avLst/>
          </a:prstGeom>
        </p:spPr>
        <p:txBody>
          <a:bodyPr wrap="none" lIns="68580" tIns="34290" rIns="68580" bIns="34290">
            <a:spAutoFit/>
          </a:bodyPr>
          <a:lstStyle/>
          <a:p>
            <a:r>
              <a:rPr lang="en-US" sz="2100" b="1" err="1">
                <a:solidFill>
                  <a:srgbClr val="0000CC"/>
                </a:solidFill>
                <a:latin typeface="Times New Roman" panose="02020603050405020304" pitchFamily="18" charset="0"/>
                <a:ea typeface="Calibri" panose="020F0502020204030204" pitchFamily="34" charset="0"/>
              </a:rPr>
              <a:t>Tứ</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giác</a:t>
            </a:r>
            <a:r>
              <a:rPr lang="en-US" sz="2100" b="1">
                <a:solidFill>
                  <a:srgbClr val="0000CC"/>
                </a:solidFill>
                <a:latin typeface="Times New Roman" panose="02020603050405020304" pitchFamily="18" charset="0"/>
                <a:ea typeface="Calibri" panose="020F0502020204030204" pitchFamily="34" charset="0"/>
              </a:rPr>
              <a:t> </a:t>
            </a:r>
            <a:r>
              <a:rPr lang="en-US" sz="2100" b="1" i="1">
                <a:solidFill>
                  <a:srgbClr val="0000CC"/>
                </a:solidFill>
                <a:latin typeface="Times New Roman" panose="02020603050405020304" pitchFamily="18" charset="0"/>
                <a:ea typeface="Calibri" panose="020F0502020204030204" pitchFamily="34" charset="0"/>
              </a:rPr>
              <a:t>OMBN </a:t>
            </a:r>
            <a:r>
              <a:rPr lang="en-US" sz="2100" b="1" err="1">
                <a:solidFill>
                  <a:srgbClr val="0000CC"/>
                </a:solidFill>
                <a:latin typeface="Times New Roman" panose="02020603050405020304" pitchFamily="18" charset="0"/>
                <a:ea typeface="Calibri" panose="020F0502020204030204" pitchFamily="34" charset="0"/>
              </a:rPr>
              <a:t>có</a:t>
            </a:r>
            <a:endParaRPr lang="vi-VN" sz="2100" b="1">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84047DE4-A26D-4BFC-9FF5-A455E07973EE}"/>
                  </a:ext>
                </a:extLst>
              </p:cNvPr>
              <p:cNvSpPr/>
              <p:nvPr/>
            </p:nvSpPr>
            <p:spPr>
              <a:xfrm>
                <a:off x="4291655" y="1620140"/>
                <a:ext cx="4479367" cy="403187"/>
              </a:xfrm>
              <a:prstGeom prst="rect">
                <a:avLst/>
              </a:prstGeom>
            </p:spPr>
            <p:txBody>
              <a:bodyPr wrap="square" lIns="68580" tIns="34290" rIns="68580" bIns="34290">
                <a:spAutoFit/>
              </a:bodyPr>
              <a:lstStyle/>
              <a:p>
                <a:pPr/>
                <a14:m>
                  <m:oMathPara xmlns:m="http://schemas.openxmlformats.org/officeDocument/2006/math">
                    <m:oMathParaPr>
                      <m:jc m:val="centerGroup"/>
                    </m:oMathParaPr>
                    <m:oMath xmlns:m="http://schemas.openxmlformats.org/officeDocument/2006/math">
                      <m:acc>
                        <m:accPr>
                          <m:chr m:val="̂"/>
                          <m:ctrlPr>
                            <a:rPr lang="vi-VN" sz="2100" b="1" i="1">
                              <a:solidFill>
                                <a:srgbClr val="0000CC"/>
                              </a:solidFill>
                              <a:latin typeface="Cambria Math"/>
                            </a:rPr>
                          </m:ctrlPr>
                        </m:accPr>
                        <m:e>
                          <m:r>
                            <a:rPr lang="vi-VN" sz="2100" b="1" i="1">
                              <a:solidFill>
                                <a:srgbClr val="0000CC"/>
                              </a:solidFill>
                              <a:latin typeface="Cambria Math" panose="02040503050406030204" pitchFamily="18" charset="0"/>
                            </a:rPr>
                            <m:t>𝑶𝑴𝑩</m:t>
                          </m:r>
                        </m:e>
                      </m:acc>
                      <m:r>
                        <a:rPr lang="vi-VN" sz="2100" b="1">
                          <a:solidFill>
                            <a:srgbClr val="0000CC"/>
                          </a:solidFill>
                          <a:latin typeface="Cambria Math" panose="02040503050406030204" pitchFamily="18" charset="0"/>
                        </a:rPr>
                        <m:t>=</m:t>
                      </m:r>
                      <m:acc>
                        <m:accPr>
                          <m:chr m:val="̂"/>
                          <m:ctrlPr>
                            <a:rPr lang="vi-VN" sz="2100" b="1" i="1">
                              <a:solidFill>
                                <a:srgbClr val="0000CC"/>
                              </a:solidFill>
                              <a:latin typeface="Cambria Math"/>
                            </a:rPr>
                          </m:ctrlPr>
                        </m:accPr>
                        <m:e>
                          <m:r>
                            <a:rPr lang="vi-VN" sz="2100" b="1" i="1">
                              <a:solidFill>
                                <a:srgbClr val="0000CC"/>
                              </a:solidFill>
                              <a:latin typeface="Cambria Math" panose="02040503050406030204" pitchFamily="18" charset="0"/>
                            </a:rPr>
                            <m:t>𝑴𝑩𝑵</m:t>
                          </m:r>
                        </m:e>
                      </m:acc>
                      <m:r>
                        <a:rPr lang="vi-VN" sz="2100" b="1">
                          <a:solidFill>
                            <a:srgbClr val="0000CC"/>
                          </a:solidFill>
                          <a:latin typeface="Cambria Math" panose="02040503050406030204" pitchFamily="18" charset="0"/>
                        </a:rPr>
                        <m:t>=</m:t>
                      </m:r>
                      <m:acc>
                        <m:accPr>
                          <m:chr m:val="̂"/>
                          <m:ctrlPr>
                            <a:rPr lang="vi-VN" sz="2100" b="1" i="1">
                              <a:solidFill>
                                <a:srgbClr val="0000CC"/>
                              </a:solidFill>
                              <a:latin typeface="Cambria Math"/>
                            </a:rPr>
                          </m:ctrlPr>
                        </m:accPr>
                        <m:e>
                          <m:r>
                            <a:rPr lang="vi-VN" sz="2100" b="1" i="1">
                              <a:solidFill>
                                <a:srgbClr val="0000CC"/>
                              </a:solidFill>
                              <a:latin typeface="Cambria Math" panose="02040503050406030204" pitchFamily="18" charset="0"/>
                            </a:rPr>
                            <m:t>𝑶𝑵𝑩</m:t>
                          </m:r>
                        </m:e>
                      </m:acc>
                      <m:r>
                        <a:rPr lang="vi-VN" sz="2100" b="1">
                          <a:solidFill>
                            <a:srgbClr val="0000CC"/>
                          </a:solidFill>
                          <a:latin typeface="Cambria Math" panose="02040503050406030204" pitchFamily="18" charset="0"/>
                        </a:rPr>
                        <m:t>=</m:t>
                      </m:r>
                      <m:sSup>
                        <m:sSupPr>
                          <m:ctrlPr>
                            <a:rPr lang="vi-VN" sz="2100" b="1" i="1">
                              <a:solidFill>
                                <a:srgbClr val="0000CC"/>
                              </a:solidFill>
                              <a:latin typeface="Cambria Math"/>
                            </a:rPr>
                          </m:ctrlPr>
                        </m:sSupPr>
                        <m:e>
                          <m:r>
                            <a:rPr lang="vi-VN" sz="2100" b="1">
                              <a:solidFill>
                                <a:srgbClr val="0000CC"/>
                              </a:solidFill>
                              <a:latin typeface="Cambria Math" panose="02040503050406030204" pitchFamily="18" charset="0"/>
                            </a:rPr>
                            <m:t>𝟗𝟎</m:t>
                          </m:r>
                        </m:e>
                        <m:sup>
                          <m:r>
                            <a:rPr lang="vi-VN" sz="2100" b="1">
                              <a:solidFill>
                                <a:srgbClr val="0000CC"/>
                              </a:solidFill>
                              <a:latin typeface="Cambria Math" panose="02040503050406030204" pitchFamily="18" charset="0"/>
                            </a:rPr>
                            <m:t>𝟎</m:t>
                          </m:r>
                        </m:sup>
                      </m:sSup>
                    </m:oMath>
                  </m:oMathPara>
                </a14:m>
                <a:endParaRPr lang="vi-VN" sz="2100" b="1">
                  <a:solidFill>
                    <a:srgbClr val="0000CC"/>
                  </a:solidFill>
                </a:endParaRPr>
              </a:p>
            </p:txBody>
          </p:sp>
        </mc:Choice>
        <mc:Fallback xmlns="">
          <p:sp>
            <p:nvSpPr>
              <p:cNvPr id="11" name="Rectangle 10">
                <a:extLst>
                  <a:ext uri="{FF2B5EF4-FFF2-40B4-BE49-F238E27FC236}">
                    <a16:creationId xmlns:a16="http://schemas.microsoft.com/office/drawing/2014/main" id="{84047DE4-A26D-4BFC-9FF5-A455E07973EE}"/>
                  </a:ext>
                </a:extLst>
              </p:cNvPr>
              <p:cNvSpPr>
                <a:spLocks noRot="1" noChangeAspect="1" noMove="1" noResize="1" noEditPoints="1" noAdjustHandles="1" noChangeArrowheads="1" noChangeShapeType="1" noTextEdit="1"/>
              </p:cNvSpPr>
              <p:nvPr/>
            </p:nvSpPr>
            <p:spPr>
              <a:xfrm>
                <a:off x="5722205" y="2160184"/>
                <a:ext cx="5972489" cy="537583"/>
              </a:xfrm>
              <a:prstGeom prst="rect">
                <a:avLst/>
              </a:prstGeom>
              <a:blipFill>
                <a:blip r:embed="rId6"/>
                <a:stretch>
                  <a:fillRect/>
                </a:stretch>
              </a:blipFill>
            </p:spPr>
            <p:txBody>
              <a:bodyPr/>
              <a:lstStyle/>
              <a:p>
                <a:r>
                  <a:rPr lang="vi-VN">
                    <a:noFill/>
                  </a:rPr>
                  <a:t> </a:t>
                </a:r>
              </a:p>
            </p:txBody>
          </p:sp>
        </mc:Fallback>
      </mc:AlternateContent>
      <p:sp>
        <p:nvSpPr>
          <p:cNvPr id="20" name="Rectangle 19">
            <a:extLst>
              <a:ext uri="{FF2B5EF4-FFF2-40B4-BE49-F238E27FC236}">
                <a16:creationId xmlns:a16="http://schemas.microsoft.com/office/drawing/2014/main" xmlns="" id="{2E90D9D9-8A97-40DD-B4AA-4871A9B28179}"/>
              </a:ext>
            </a:extLst>
          </p:cNvPr>
          <p:cNvSpPr/>
          <p:nvPr/>
        </p:nvSpPr>
        <p:spPr>
          <a:xfrm>
            <a:off x="4290496" y="2004626"/>
            <a:ext cx="4117955" cy="392415"/>
          </a:xfrm>
          <a:prstGeom prst="rect">
            <a:avLst/>
          </a:prstGeom>
        </p:spPr>
        <p:txBody>
          <a:bodyPr wrap="none" lIns="68580" tIns="34290" rIns="68580" bIns="34290">
            <a:spAutoFit/>
          </a:bodyPr>
          <a:lstStyle/>
          <a:p>
            <a:r>
              <a:rPr lang="en-US" sz="21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100" b="1" i="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tứ</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giác</a:t>
            </a:r>
            <a:r>
              <a:rPr lang="en-US" sz="2100" b="1">
                <a:solidFill>
                  <a:srgbClr val="0000CC"/>
                </a:solidFill>
                <a:latin typeface="Times New Roman" panose="02020603050405020304" pitchFamily="18" charset="0"/>
                <a:ea typeface="Calibri" panose="020F0502020204030204" pitchFamily="34" charset="0"/>
              </a:rPr>
              <a:t> </a:t>
            </a:r>
            <a:r>
              <a:rPr lang="en-US" sz="2100" b="1" i="1">
                <a:solidFill>
                  <a:srgbClr val="0000CC"/>
                </a:solidFill>
                <a:latin typeface="Times New Roman" panose="02020603050405020304" pitchFamily="18" charset="0"/>
                <a:ea typeface="Calibri" panose="020F0502020204030204" pitchFamily="34" charset="0"/>
              </a:rPr>
              <a:t>OMBN </a:t>
            </a:r>
            <a:r>
              <a:rPr lang="en-US" sz="2100" b="1" err="1">
                <a:solidFill>
                  <a:srgbClr val="0000CC"/>
                </a:solidFill>
                <a:latin typeface="Times New Roman" panose="02020603050405020304" pitchFamily="18" charset="0"/>
                <a:ea typeface="Calibri" panose="020F0502020204030204" pitchFamily="34" charset="0"/>
              </a:rPr>
              <a:t>là</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hình</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chữ</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nhật</a:t>
            </a:r>
            <a:r>
              <a:rPr lang="en-US" sz="2100" b="1">
                <a:solidFill>
                  <a:srgbClr val="0000CC"/>
                </a:solidFill>
                <a:latin typeface="Times New Roman" panose="02020603050405020304" pitchFamily="18" charset="0"/>
                <a:ea typeface="Calibri" panose="020F0502020204030204" pitchFamily="34" charset="0"/>
              </a:rPr>
              <a:t> </a:t>
            </a:r>
            <a:endParaRPr lang="vi-VN" sz="2100" b="1">
              <a:solidFill>
                <a:srgbClr val="0000CC"/>
              </a:solidFill>
            </a:endParaRPr>
          </a:p>
        </p:txBody>
      </p:sp>
      <p:sp>
        <p:nvSpPr>
          <p:cNvPr id="22" name="Rectangle 21">
            <a:extLst>
              <a:ext uri="{FF2B5EF4-FFF2-40B4-BE49-F238E27FC236}">
                <a16:creationId xmlns:a16="http://schemas.microsoft.com/office/drawing/2014/main" xmlns="" id="{3E3515BC-5E3B-4BF7-945E-D65CF45F14CB}"/>
              </a:ext>
            </a:extLst>
          </p:cNvPr>
          <p:cNvSpPr/>
          <p:nvPr/>
        </p:nvSpPr>
        <p:spPr>
          <a:xfrm>
            <a:off x="4314825" y="2434152"/>
            <a:ext cx="4572000" cy="392415"/>
          </a:xfrm>
          <a:prstGeom prst="rect">
            <a:avLst/>
          </a:prstGeom>
        </p:spPr>
        <p:txBody>
          <a:bodyPr lIns="68580" tIns="34290" rIns="68580" bIns="34290">
            <a:spAutoFit/>
          </a:bodyPr>
          <a:lstStyle/>
          <a:p>
            <a:r>
              <a:rPr lang="en-US" sz="21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100" b="1" i="1">
                <a:solidFill>
                  <a:srgbClr val="0000CC"/>
                </a:solidFill>
                <a:latin typeface="Times New Roman" panose="02020603050405020304" pitchFamily="18" charset="0"/>
                <a:ea typeface="Calibri" panose="020F0502020204030204" pitchFamily="34" charset="0"/>
              </a:rPr>
              <a:t> OB </a:t>
            </a:r>
            <a:r>
              <a:rPr lang="en-US" sz="2100" b="1">
                <a:solidFill>
                  <a:srgbClr val="0000CC"/>
                </a:solidFill>
                <a:latin typeface="Times New Roman" panose="02020603050405020304" pitchFamily="18" charset="0"/>
                <a:ea typeface="Calibri" panose="020F0502020204030204" pitchFamily="34" charset="0"/>
              </a:rPr>
              <a:t>= </a:t>
            </a:r>
            <a:r>
              <a:rPr lang="en-US" sz="2100" b="1" i="1">
                <a:solidFill>
                  <a:srgbClr val="0000CC"/>
                </a:solidFill>
                <a:latin typeface="Times New Roman" panose="02020603050405020304" pitchFamily="18" charset="0"/>
                <a:ea typeface="Calibri" panose="020F0502020204030204" pitchFamily="34" charset="0"/>
              </a:rPr>
              <a:t>MN                              </a:t>
            </a:r>
            <a:r>
              <a:rPr lang="en-US" sz="2100" b="1">
                <a:solidFill>
                  <a:srgbClr val="0000CC"/>
                </a:solidFill>
                <a:latin typeface="Times New Roman" panose="02020603050405020304" pitchFamily="18" charset="0"/>
                <a:ea typeface="Calibri" panose="020F0502020204030204" pitchFamily="34" charset="0"/>
              </a:rPr>
              <a:t>(1)</a:t>
            </a:r>
            <a:endParaRPr lang="vi-VN" sz="2100" b="1">
              <a:solidFill>
                <a:srgbClr val="0000CC"/>
              </a:solidFill>
            </a:endParaRPr>
          </a:p>
        </p:txBody>
      </p:sp>
      <p:sp>
        <p:nvSpPr>
          <p:cNvPr id="25" name="Rectangle 24">
            <a:extLst>
              <a:ext uri="{FF2B5EF4-FFF2-40B4-BE49-F238E27FC236}">
                <a16:creationId xmlns:a16="http://schemas.microsoft.com/office/drawing/2014/main" xmlns="" id="{76815F5D-ECFC-4D97-B837-DFE945E471A0}"/>
              </a:ext>
            </a:extLst>
          </p:cNvPr>
          <p:cNvSpPr/>
          <p:nvPr/>
        </p:nvSpPr>
        <p:spPr>
          <a:xfrm>
            <a:off x="4257675" y="2805628"/>
            <a:ext cx="5105400" cy="715580"/>
          </a:xfrm>
          <a:prstGeom prst="rect">
            <a:avLst/>
          </a:prstGeom>
        </p:spPr>
        <p:txBody>
          <a:bodyPr wrap="square" lIns="68580" tIns="34290" rIns="68580" bIns="34290">
            <a:spAutoFit/>
          </a:bodyPr>
          <a:lstStyle/>
          <a:p>
            <a:r>
              <a:rPr lang="en-US" sz="2100" b="1" err="1">
                <a:solidFill>
                  <a:srgbClr val="0000CC"/>
                </a:solidFill>
                <a:latin typeface="Times New Roman" panose="02020603050405020304" pitchFamily="18" charset="0"/>
                <a:ea typeface="Calibri" panose="020F0502020204030204" pitchFamily="34" charset="0"/>
              </a:rPr>
              <a:t>Vì</a:t>
            </a:r>
            <a:r>
              <a:rPr lang="en-US" sz="2100" b="1">
                <a:solidFill>
                  <a:srgbClr val="0000CC"/>
                </a:solidFill>
                <a:latin typeface="Times New Roman" panose="02020603050405020304" pitchFamily="18" charset="0"/>
                <a:ea typeface="Calibri" panose="020F0502020204030204" pitchFamily="34" charset="0"/>
              </a:rPr>
              <a:t> </a:t>
            </a:r>
            <a:r>
              <a:rPr lang="en-US" sz="2100" b="1" i="1">
                <a:solidFill>
                  <a:srgbClr val="0000CC"/>
                </a:solidFill>
                <a:latin typeface="Times New Roman" panose="02020603050405020304" pitchFamily="18" charset="0"/>
                <a:ea typeface="Calibri" panose="020F0502020204030204" pitchFamily="34" charset="0"/>
              </a:rPr>
              <a:t>O </a:t>
            </a:r>
            <a:r>
              <a:rPr lang="en-US" sz="2100" b="1" err="1">
                <a:solidFill>
                  <a:srgbClr val="0000CC"/>
                </a:solidFill>
                <a:latin typeface="Times New Roman" panose="02020603050405020304" pitchFamily="18" charset="0"/>
                <a:ea typeface="Calibri" panose="020F0502020204030204" pitchFamily="34" charset="0"/>
              </a:rPr>
              <a:t>là</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giao</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điểm</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của</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hai</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đường</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chéo</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của</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hình</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chữ</a:t>
            </a:r>
            <a:r>
              <a:rPr lang="en-US" sz="2100" b="1">
                <a:solidFill>
                  <a:srgbClr val="0000CC"/>
                </a:solidFill>
                <a:latin typeface="Times New Roman" panose="02020603050405020304" pitchFamily="18" charset="0"/>
                <a:ea typeface="Calibri" panose="020F0502020204030204" pitchFamily="34" charset="0"/>
              </a:rPr>
              <a:t> </a:t>
            </a:r>
            <a:r>
              <a:rPr lang="en-US" sz="2100" b="1" err="1">
                <a:solidFill>
                  <a:srgbClr val="0000CC"/>
                </a:solidFill>
                <a:latin typeface="Times New Roman" panose="02020603050405020304" pitchFamily="18" charset="0"/>
                <a:ea typeface="Calibri" panose="020F0502020204030204" pitchFamily="34" charset="0"/>
              </a:rPr>
              <a:t>nhật</a:t>
            </a:r>
            <a:r>
              <a:rPr lang="en-US" sz="2100" b="1">
                <a:solidFill>
                  <a:srgbClr val="0000CC"/>
                </a:solidFill>
                <a:latin typeface="Times New Roman" panose="02020603050405020304" pitchFamily="18" charset="0"/>
                <a:ea typeface="Calibri" panose="020F0502020204030204" pitchFamily="34" charset="0"/>
              </a:rPr>
              <a:t> </a:t>
            </a:r>
            <a:r>
              <a:rPr lang="en-US" sz="2100" b="1" i="1">
                <a:solidFill>
                  <a:srgbClr val="0000CC"/>
                </a:solidFill>
                <a:latin typeface="Times New Roman" panose="02020603050405020304" pitchFamily="18" charset="0"/>
                <a:ea typeface="Calibri" panose="020F0502020204030204" pitchFamily="34" charset="0"/>
              </a:rPr>
              <a:t>ABCD </a:t>
            </a:r>
            <a:r>
              <a:rPr lang="en-US" sz="2100" b="1" err="1">
                <a:solidFill>
                  <a:srgbClr val="0000CC"/>
                </a:solidFill>
                <a:latin typeface="Times New Roman" panose="02020603050405020304" pitchFamily="18" charset="0"/>
                <a:ea typeface="Calibri" panose="020F0502020204030204" pitchFamily="34" charset="0"/>
              </a:rPr>
              <a:t>nên</a:t>
            </a:r>
            <a:endParaRPr lang="vi-VN" sz="2100" b="1">
              <a:solidFill>
                <a:srgbClr val="0000CC"/>
              </a:solidFill>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B2B46B47-B106-4041-9626-3324AAD8DD10}"/>
                  </a:ext>
                </a:extLst>
              </p:cNvPr>
              <p:cNvSpPr/>
              <p:nvPr/>
            </p:nvSpPr>
            <p:spPr>
              <a:xfrm>
                <a:off x="4242995" y="3481870"/>
                <a:ext cx="1664879" cy="943769"/>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100" b="1" i="1">
                              <a:solidFill>
                                <a:srgbClr val="0000CC"/>
                              </a:solidFill>
                              <a:latin typeface="Cambria Math"/>
                            </a:rPr>
                          </m:ctrlPr>
                        </m:dPr>
                        <m:e>
                          <m:eqArr>
                            <m:eqArrPr>
                              <m:ctrlPr>
                                <a:rPr lang="vi-VN" sz="2100" b="1" i="1">
                                  <a:solidFill>
                                    <a:srgbClr val="0000CC"/>
                                  </a:solidFill>
                                  <a:latin typeface="Cambria Math"/>
                                </a:rPr>
                              </m:ctrlPr>
                            </m:eqArrPr>
                            <m:e>
                              <m:r>
                                <a:rPr lang="vi-VN" sz="2100" b="1">
                                  <a:solidFill>
                                    <a:srgbClr val="0000CC"/>
                                  </a:solidFill>
                                  <a:latin typeface="Cambria Math" panose="02040503050406030204" pitchFamily="18" charset="0"/>
                                </a:rPr>
                                <m:t>&amp;</m:t>
                              </m:r>
                              <m:r>
                                <a:rPr lang="vi-VN" sz="2100" b="1" i="1">
                                  <a:solidFill>
                                    <a:srgbClr val="0000CC"/>
                                  </a:solidFill>
                                  <a:latin typeface="Cambria Math" panose="02040503050406030204" pitchFamily="18" charset="0"/>
                                </a:rPr>
                                <m:t>𝑶𝑩</m:t>
                              </m:r>
                              <m:r>
                                <a:rPr lang="vi-VN" sz="2100" b="1">
                                  <a:solidFill>
                                    <a:srgbClr val="0000CC"/>
                                  </a:solidFill>
                                  <a:latin typeface="Cambria Math" panose="02040503050406030204" pitchFamily="18" charset="0"/>
                                </a:rPr>
                                <m:t>=</m:t>
                              </m:r>
                              <m:f>
                                <m:fPr>
                                  <m:ctrlPr>
                                    <a:rPr lang="vi-VN" sz="2100" b="1" i="1">
                                      <a:solidFill>
                                        <a:srgbClr val="0000CC"/>
                                      </a:solidFill>
                                      <a:latin typeface="Cambria Math"/>
                                    </a:rPr>
                                  </m:ctrlPr>
                                </m:fPr>
                                <m:num>
                                  <m:r>
                                    <a:rPr lang="vi-VN" sz="2100" b="1">
                                      <a:solidFill>
                                        <a:srgbClr val="0000CC"/>
                                      </a:solidFill>
                                      <a:latin typeface="Cambria Math" panose="02040503050406030204" pitchFamily="18" charset="0"/>
                                    </a:rPr>
                                    <m:t>𝟏</m:t>
                                  </m:r>
                                </m:num>
                                <m:den>
                                  <m:r>
                                    <a:rPr lang="vi-VN" sz="2100" b="1">
                                      <a:solidFill>
                                        <a:srgbClr val="0000CC"/>
                                      </a:solidFill>
                                      <a:latin typeface="Cambria Math" panose="02040503050406030204" pitchFamily="18" charset="0"/>
                                    </a:rPr>
                                    <m:t>𝟐</m:t>
                                  </m:r>
                                </m:den>
                              </m:f>
                              <m:r>
                                <a:rPr lang="vi-VN" sz="2100" b="1" i="1">
                                  <a:solidFill>
                                    <a:srgbClr val="0000CC"/>
                                  </a:solidFill>
                                  <a:latin typeface="Cambria Math" panose="02040503050406030204" pitchFamily="18" charset="0"/>
                                </a:rPr>
                                <m:t>𝑫𝑩</m:t>
                              </m:r>
                            </m:e>
                            <m:e>
                              <m:r>
                                <a:rPr lang="vi-VN" sz="2100" b="1">
                                  <a:solidFill>
                                    <a:srgbClr val="0000CC"/>
                                  </a:solidFill>
                                  <a:latin typeface="Cambria Math" panose="02040503050406030204" pitchFamily="18" charset="0"/>
                                </a:rPr>
                                <m:t>&amp;</m:t>
                              </m:r>
                              <m:r>
                                <a:rPr lang="vi-VN" sz="2100" b="1" i="1">
                                  <a:solidFill>
                                    <a:srgbClr val="0000CC"/>
                                  </a:solidFill>
                                  <a:latin typeface="Cambria Math" panose="02040503050406030204" pitchFamily="18" charset="0"/>
                                </a:rPr>
                                <m:t>𝑨𝑪</m:t>
                              </m:r>
                              <m:r>
                                <a:rPr lang="vi-VN" sz="2100" b="1">
                                  <a:solidFill>
                                    <a:srgbClr val="0000CC"/>
                                  </a:solidFill>
                                  <a:latin typeface="Cambria Math" panose="02040503050406030204" pitchFamily="18" charset="0"/>
                                </a:rPr>
                                <m:t>=</m:t>
                              </m:r>
                              <m:r>
                                <a:rPr lang="vi-VN" sz="2100" b="1" i="1">
                                  <a:solidFill>
                                    <a:srgbClr val="0000CC"/>
                                  </a:solidFill>
                                  <a:latin typeface="Cambria Math" panose="02040503050406030204" pitchFamily="18" charset="0"/>
                                </a:rPr>
                                <m:t>𝑫𝑩</m:t>
                              </m:r>
                            </m:e>
                          </m:eqArr>
                        </m:e>
                      </m:d>
                    </m:oMath>
                  </m:oMathPara>
                </a14:m>
                <a:endParaRPr lang="vi-VN" sz="2100" b="1">
                  <a:solidFill>
                    <a:srgbClr val="0000CC"/>
                  </a:solidFill>
                </a:endParaRPr>
              </a:p>
            </p:txBody>
          </p:sp>
        </mc:Choice>
        <mc:Fallback xmlns="">
          <p:sp>
            <p:nvSpPr>
              <p:cNvPr id="27" name="Rectangle 26">
                <a:extLst>
                  <a:ext uri="{FF2B5EF4-FFF2-40B4-BE49-F238E27FC236}">
                    <a16:creationId xmlns:a16="http://schemas.microsoft.com/office/drawing/2014/main" id="{B2B46B47-B106-4041-9626-3324AAD8DD10}"/>
                  </a:ext>
                </a:extLst>
              </p:cNvPr>
              <p:cNvSpPr>
                <a:spLocks noRot="1" noChangeAspect="1" noMove="1" noResize="1" noEditPoints="1" noAdjustHandles="1" noChangeArrowheads="1" noChangeShapeType="1" noTextEdit="1"/>
              </p:cNvSpPr>
              <p:nvPr/>
            </p:nvSpPr>
            <p:spPr>
              <a:xfrm>
                <a:off x="5657327" y="4642493"/>
                <a:ext cx="2291012" cy="1467966"/>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80A68AD2-FB14-4AF3-8FCB-5C702FD35D7B}"/>
                  </a:ext>
                </a:extLst>
              </p:cNvPr>
              <p:cNvSpPr/>
              <p:nvPr/>
            </p:nvSpPr>
            <p:spPr>
              <a:xfrm>
                <a:off x="6167967" y="3838252"/>
                <a:ext cx="2426386" cy="534473"/>
              </a:xfrm>
              <a:prstGeom prst="rect">
                <a:avLst/>
              </a:prstGeom>
            </p:spPr>
            <p:txBody>
              <a:bodyPr wrap="none" lIns="68580" tIns="34290" rIns="68580" bIns="34290">
                <a:spAutoFit/>
              </a:bodyPr>
              <a:lstStyle/>
              <a:p>
                <a:r>
                  <a:rPr lang="en-US" sz="21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100" b="1" i="1">
                    <a:solidFill>
                      <a:srgbClr val="0000CC"/>
                    </a:solidFill>
                    <a:latin typeface="Times New Roman" panose="02020603050405020304" pitchFamily="18" charset="0"/>
                    <a:ea typeface="Calibri" panose="020F0502020204030204" pitchFamily="34" charset="0"/>
                  </a:rPr>
                  <a:t> OB </a:t>
                </a:r>
                <a:r>
                  <a:rPr lang="en-US" sz="21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100" b="1" i="1">
                            <a:solidFill>
                              <a:srgbClr val="0000CC"/>
                            </a:solidFill>
                            <a:latin typeface="Cambria Math"/>
                            <a:cs typeface="Times New Roman" panose="02020603050405020304" pitchFamily="18" charset="0"/>
                          </a:rPr>
                        </m:ctrlPr>
                      </m:fPr>
                      <m:num>
                        <m:r>
                          <a:rPr lang="en-US" sz="21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1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100" b="1" i="1">
                    <a:solidFill>
                      <a:srgbClr val="0000CC"/>
                    </a:solidFill>
                    <a:latin typeface="Times New Roman" panose="02020603050405020304" pitchFamily="18" charset="0"/>
                    <a:ea typeface="Calibri" panose="020F0502020204030204" pitchFamily="34" charset="0"/>
                  </a:rPr>
                  <a:t>AC        </a:t>
                </a:r>
                <a:r>
                  <a:rPr lang="en-US" sz="2100" b="1">
                    <a:solidFill>
                      <a:srgbClr val="0000CC"/>
                    </a:solidFill>
                    <a:latin typeface="Times New Roman" panose="02020603050405020304" pitchFamily="18" charset="0"/>
                    <a:ea typeface="Calibri" panose="020F0502020204030204" pitchFamily="34" charset="0"/>
                  </a:rPr>
                  <a:t>(2)</a:t>
                </a:r>
                <a:endParaRPr lang="vi-VN" sz="2100" b="1">
                  <a:solidFill>
                    <a:srgbClr val="0000CC"/>
                  </a:solidFill>
                </a:endParaRPr>
              </a:p>
            </p:txBody>
          </p:sp>
        </mc:Choice>
        <mc:Fallback xmlns="">
          <p:sp>
            <p:nvSpPr>
              <p:cNvPr id="30" name="Rectangle 29">
                <a:extLst>
                  <a:ext uri="{FF2B5EF4-FFF2-40B4-BE49-F238E27FC236}">
                    <a16:creationId xmlns:a16="http://schemas.microsoft.com/office/drawing/2014/main" id="{80A68AD2-FB14-4AF3-8FCB-5C702FD35D7B}"/>
                  </a:ext>
                </a:extLst>
              </p:cNvPr>
              <p:cNvSpPr>
                <a:spLocks noRot="1" noChangeAspect="1" noMove="1" noResize="1" noEditPoints="1" noAdjustHandles="1" noChangeArrowheads="1" noChangeShapeType="1" noTextEdit="1"/>
              </p:cNvSpPr>
              <p:nvPr/>
            </p:nvSpPr>
            <p:spPr>
              <a:xfrm>
                <a:off x="8223954" y="5117667"/>
                <a:ext cx="3235181" cy="712631"/>
              </a:xfrm>
              <a:prstGeom prst="rect">
                <a:avLst/>
              </a:prstGeom>
              <a:blipFill>
                <a:blip r:embed="rId8"/>
                <a:stretch>
                  <a:fillRect l="-3766" r="-2825" b="-103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68158E28-D388-48F2-BFC2-9540808457AA}"/>
                  </a:ext>
                </a:extLst>
              </p:cNvPr>
              <p:cNvSpPr/>
              <p:nvPr/>
            </p:nvSpPr>
            <p:spPr>
              <a:xfrm>
                <a:off x="4361015" y="4533577"/>
                <a:ext cx="3758481" cy="534473"/>
              </a:xfrm>
              <a:prstGeom prst="rect">
                <a:avLst/>
              </a:prstGeom>
            </p:spPr>
            <p:txBody>
              <a:bodyPr wrap="none" lIns="68580" tIns="34290" rIns="68580" bIns="34290">
                <a:spAutoFit/>
              </a:bodyPr>
              <a:lstStyle/>
              <a:p>
                <a:r>
                  <a:rPr lang="en-US" sz="2100" b="1">
                    <a:solidFill>
                      <a:srgbClr val="0000CC"/>
                    </a:solidFill>
                    <a:latin typeface="Times New Roman" panose="02020603050405020304" pitchFamily="18" charset="0"/>
                    <a:ea typeface="Calibri" panose="020F0502020204030204" pitchFamily="34" charset="0"/>
                  </a:rPr>
                  <a:t>Từ (1) </a:t>
                </a:r>
                <a:r>
                  <a:rPr lang="en-US" sz="2100" b="1" err="1">
                    <a:solidFill>
                      <a:srgbClr val="0000CC"/>
                    </a:solidFill>
                    <a:latin typeface="Times New Roman" panose="02020603050405020304" pitchFamily="18" charset="0"/>
                    <a:ea typeface="Calibri" panose="020F0502020204030204" pitchFamily="34" charset="0"/>
                  </a:rPr>
                  <a:t>và</a:t>
                </a:r>
                <a:r>
                  <a:rPr lang="en-US" sz="2100" b="1">
                    <a:solidFill>
                      <a:srgbClr val="0000CC"/>
                    </a:solidFill>
                    <a:latin typeface="Times New Roman" panose="02020603050405020304" pitchFamily="18" charset="0"/>
                    <a:ea typeface="Calibri" panose="020F0502020204030204" pitchFamily="34" charset="0"/>
                  </a:rPr>
                  <a:t> (2) </a:t>
                </a:r>
                <a:r>
                  <a:rPr lang="en-US" sz="2100" b="1" err="1">
                    <a:solidFill>
                      <a:srgbClr val="0000CC"/>
                    </a:solidFill>
                    <a:latin typeface="Times New Roman" panose="02020603050405020304" pitchFamily="18" charset="0"/>
                    <a:ea typeface="Calibri" panose="020F0502020204030204" pitchFamily="34" charset="0"/>
                  </a:rPr>
                  <a:t>suy</a:t>
                </a:r>
                <a:r>
                  <a:rPr lang="en-US" sz="2100" b="1">
                    <a:solidFill>
                      <a:srgbClr val="0000CC"/>
                    </a:solidFill>
                    <a:latin typeface="Times New Roman" panose="02020603050405020304" pitchFamily="18" charset="0"/>
                    <a:ea typeface="Calibri" panose="020F0502020204030204" pitchFamily="34" charset="0"/>
                  </a:rPr>
                  <a:t> ra </a:t>
                </a:r>
                <a:r>
                  <a:rPr lang="en-US" sz="2100" b="1" i="1">
                    <a:solidFill>
                      <a:srgbClr val="0000CC"/>
                    </a:solidFill>
                    <a:latin typeface="Times New Roman" panose="02020603050405020304" pitchFamily="18" charset="0"/>
                    <a:ea typeface="Calibri" panose="020F0502020204030204" pitchFamily="34" charset="0"/>
                  </a:rPr>
                  <a:t>MN </a:t>
                </a:r>
                <a:r>
                  <a:rPr lang="en-US" sz="21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100" b="1" i="1">
                            <a:solidFill>
                              <a:srgbClr val="0000CC"/>
                            </a:solidFill>
                            <a:latin typeface="Cambria Math"/>
                            <a:cs typeface="Times New Roman" panose="02020603050405020304" pitchFamily="18" charset="0"/>
                          </a:rPr>
                        </m:ctrlPr>
                      </m:fPr>
                      <m:num>
                        <m:r>
                          <a:rPr lang="en-US" sz="21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1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100" b="1" i="1">
                    <a:solidFill>
                      <a:srgbClr val="0000CC"/>
                    </a:solidFill>
                    <a:latin typeface="Times New Roman" panose="02020603050405020304" pitchFamily="18" charset="0"/>
                    <a:ea typeface="Calibri" panose="020F0502020204030204" pitchFamily="34" charset="0"/>
                  </a:rPr>
                  <a:t>AC</a:t>
                </a:r>
                <a:r>
                  <a:rPr lang="en-US" sz="2100" b="1">
                    <a:solidFill>
                      <a:srgbClr val="0000CC"/>
                    </a:solidFill>
                    <a:latin typeface="Times New Roman" panose="02020603050405020304" pitchFamily="18" charset="0"/>
                    <a:ea typeface="Calibri" panose="020F0502020204030204" pitchFamily="34" charset="0"/>
                  </a:rPr>
                  <a:t>. </a:t>
                </a:r>
                <a:endParaRPr lang="vi-VN" sz="2100" b="1">
                  <a:solidFill>
                    <a:srgbClr val="0000CC"/>
                  </a:solidFill>
                </a:endParaRPr>
              </a:p>
            </p:txBody>
          </p:sp>
        </mc:Choice>
        <mc:Fallback xmlns="">
          <p:sp>
            <p:nvSpPr>
              <p:cNvPr id="32" name="Rectangle 31">
                <a:extLst>
                  <a:ext uri="{FF2B5EF4-FFF2-40B4-BE49-F238E27FC236}">
                    <a16:creationId xmlns:a16="http://schemas.microsoft.com/office/drawing/2014/main" id="{68158E28-D388-48F2-BFC2-9540808457AA}"/>
                  </a:ext>
                </a:extLst>
              </p:cNvPr>
              <p:cNvSpPr>
                <a:spLocks noRot="1" noChangeAspect="1" noMove="1" noResize="1" noEditPoints="1" noAdjustHandles="1" noChangeArrowheads="1" noChangeShapeType="1" noTextEdit="1"/>
              </p:cNvSpPr>
              <p:nvPr/>
            </p:nvSpPr>
            <p:spPr>
              <a:xfrm>
                <a:off x="5814686" y="6044767"/>
                <a:ext cx="5011308" cy="712631"/>
              </a:xfrm>
              <a:prstGeom prst="rect">
                <a:avLst/>
              </a:prstGeom>
              <a:blipFill>
                <a:blip r:embed="rId9"/>
                <a:stretch>
                  <a:fillRect l="-2555" r="-1582" b="-10345"/>
                </a:stretch>
              </a:blipFill>
            </p:spPr>
            <p:txBody>
              <a:bodyPr/>
              <a:lstStyle/>
              <a:p>
                <a:r>
                  <a:rPr lang="vi-VN">
                    <a:noFill/>
                  </a:rPr>
                  <a:t> </a:t>
                </a:r>
              </a:p>
            </p:txBody>
          </p:sp>
        </mc:Fallback>
      </mc:AlternateContent>
    </p:spTree>
    <p:extLst>
      <p:ext uri="{BB962C8B-B14F-4D97-AF65-F5344CB8AC3E}">
        <p14:creationId xmlns:p14="http://schemas.microsoft.com/office/powerpoint/2010/main" val="5504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1" grpId="0"/>
      <p:bldP spid="20" grpId="0"/>
      <p:bldP spid="22" grpId="0"/>
      <p:bldP spid="25" grpId="0"/>
      <p:bldP spid="27"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TotalTime>
  <Words>2325</Words>
  <Application>Microsoft Office PowerPoint</Application>
  <PresentationFormat>On-screen Show (16:9)</PresentationFormat>
  <Paragraphs>347</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ADMIN</cp:lastModifiedBy>
  <cp:revision>77</cp:revision>
  <dcterms:created xsi:type="dcterms:W3CDTF">2023-07-04T05:37:34Z</dcterms:created>
  <dcterms:modified xsi:type="dcterms:W3CDTF">2024-12-15T14:21:22Z</dcterms:modified>
</cp:coreProperties>
</file>