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sldIdLst>
    <p:sldId id="282" r:id="rId2"/>
    <p:sldId id="283" r:id="rId3"/>
    <p:sldId id="285" r:id="rId4"/>
    <p:sldId id="286" r:id="rId5"/>
    <p:sldId id="284" r:id="rId6"/>
    <p:sldId id="287" r:id="rId7"/>
    <p:sldId id="288" r:id="rId8"/>
    <p:sldId id="289" r:id="rId9"/>
    <p:sldId id="293" r:id="rId10"/>
    <p:sldId id="290" r:id="rId11"/>
    <p:sldId id="291" r:id="rId12"/>
    <p:sldId id="292" r:id="rId13"/>
    <p:sldId id="296" r:id="rId14"/>
    <p:sldId id="294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26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E146-54D5-4E80-A14A-A1C9C6BAC0C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AADA3-0230-4859-AB8E-025E18AB2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50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AADA3-0230-4859-AB8E-025E18AB25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C8F2-E9A9-4E0B-A16B-8F8B2AE0D6B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DA02-D686-4FC8-91B6-C68FBFBDB6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24"/>
          <p:cNvSpPr txBox="1"/>
          <p:nvPr/>
        </p:nvSpPr>
        <p:spPr>
          <a:xfrm>
            <a:off x="2601912" y="536575"/>
            <a:ext cx="4092575" cy="454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endParaRPr lang="en-US" sz="8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59603"/>
            <a:ext cx="8991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 : CÁC THỂ CỦA CHẤT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38400" y="838200"/>
            <a:ext cx="4800600" cy="6019800"/>
            <a:chOff x="4220482" y="313510"/>
            <a:chExt cx="4414066" cy="5617028"/>
          </a:xfrm>
        </p:grpSpPr>
        <p:pic>
          <p:nvPicPr>
            <p:cNvPr id="12" name="Shape 5"/>
            <p:cNvPicPr/>
            <p:nvPr/>
          </p:nvPicPr>
          <p:blipFill>
            <a:blip r:embed="rId2"/>
            <a:stretch/>
          </p:blipFill>
          <p:spPr>
            <a:xfrm>
              <a:off x="4220482" y="313510"/>
              <a:ext cx="4414066" cy="5617028"/>
            </a:xfrm>
            <a:prstGeom prst="rect">
              <a:avLst/>
            </a:prstGeom>
          </p:spPr>
        </p:pic>
        <p:pic>
          <p:nvPicPr>
            <p:cNvPr id="13" name="Shape 1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7707086" y="4833257"/>
              <a:ext cx="927462" cy="96665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07555"/>
              </p:ext>
            </p:extLst>
          </p:nvPr>
        </p:nvGraphicFramePr>
        <p:xfrm>
          <a:off x="1" y="762000"/>
          <a:ext cx="9144000" cy="5105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825">
                  <a:extLst>
                    <a:ext uri="{9D8B030D-6E8A-4147-A177-3AD203B41FA5}">
                      <a16:colId xmlns:a16="http://schemas.microsoft.com/office/drawing/2014/main" val="734562497"/>
                    </a:ext>
                  </a:extLst>
                </a:gridCol>
                <a:gridCol w="1313385">
                  <a:extLst>
                    <a:ext uri="{9D8B030D-6E8A-4147-A177-3AD203B41FA5}">
                      <a16:colId xmlns:a16="http://schemas.microsoft.com/office/drawing/2014/main" val="4042106306"/>
                    </a:ext>
                  </a:extLst>
                </a:gridCol>
                <a:gridCol w="2208922">
                  <a:extLst>
                    <a:ext uri="{9D8B030D-6E8A-4147-A177-3AD203B41FA5}">
                      <a16:colId xmlns:a16="http://schemas.microsoft.com/office/drawing/2014/main" val="1946183696"/>
                    </a:ext>
                  </a:extLst>
                </a:gridCol>
                <a:gridCol w="1888434">
                  <a:extLst>
                    <a:ext uri="{9D8B030D-6E8A-4147-A177-3AD203B41FA5}">
                      <a16:colId xmlns:a16="http://schemas.microsoft.com/office/drawing/2014/main" val="1093483351"/>
                    </a:ext>
                  </a:extLst>
                </a:gridCol>
                <a:gridCol w="1888434">
                  <a:extLst>
                    <a:ext uri="{9D8B030D-6E8A-4147-A177-3AD203B41FA5}">
                      <a16:colId xmlns:a16="http://schemas.microsoft.com/office/drawing/2014/main" val="1001277546"/>
                    </a:ext>
                  </a:extLst>
                </a:gridCol>
              </a:tblGrid>
              <a:tr h="1954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Chất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Thể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>
                          <a:effectLst/>
                        </a:rPr>
                        <a:t>Đặc</a:t>
                      </a:r>
                      <a:r>
                        <a:rPr lang="en-US" sz="2400" u="none" strike="noStrike" dirty="0">
                          <a:effectLst/>
                        </a:rPr>
                        <a:t> </a:t>
                      </a:r>
                      <a:r>
                        <a:rPr lang="en-US" sz="2400" u="none" strike="noStrike" dirty="0" err="1" smtClean="0">
                          <a:effectLst/>
                        </a:rPr>
                        <a:t>điểm</a:t>
                      </a:r>
                      <a:r>
                        <a:rPr lang="en-US" sz="2400" u="none" strike="noStrike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 smtClean="0">
                          <a:effectLst/>
                        </a:rPr>
                        <a:t>liên</a:t>
                      </a:r>
                      <a:r>
                        <a:rPr lang="en-US" sz="2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2400" u="none" strike="noStrike" baseline="0" dirty="0" err="1" smtClean="0">
                          <a:effectLst/>
                        </a:rPr>
                        <a:t>kết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 dirty="0" err="1">
                          <a:effectLst/>
                        </a:rPr>
                        <a:t>Có</a:t>
                      </a:r>
                      <a:r>
                        <a:rPr lang="en-US" sz="2400" u="none" strike="noStrike" dirty="0">
                          <a:effectLst/>
                        </a:rPr>
                        <a:t> h</a:t>
                      </a:r>
                      <a:r>
                        <a:rPr lang="vi-VN" sz="2400" u="none" strike="noStrike" dirty="0">
                          <a:effectLst/>
                        </a:rPr>
                        <a:t>ình dạng xác định không?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Có thể nén không?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1230960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Nước đá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9072028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Nước lỏng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5092597"/>
                  </a:ext>
                </a:extLst>
              </a:tr>
              <a:tr h="1050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400" u="none" strike="noStrike" dirty="0">
                          <a:effectLst/>
                        </a:rPr>
                        <a:t>Hơi nước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u="none" strike="noStrike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13112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2895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876800"/>
            <a:ext cx="113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Khí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</a:rPr>
              <a:t>hơi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3900" y="4038600"/>
            <a:ext cx="10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3102" y="2895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3102" y="4038600"/>
            <a:ext cx="11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102" y="5044420"/>
            <a:ext cx="118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6200" y="2895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0800" y="504442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Dễ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100" y="40386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Khó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52800" y="2514600"/>
            <a:ext cx="2971800" cy="1350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50165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hạt liên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40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501650" algn="l"/>
              </a:tabLs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 chẽ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2800" y="3896559"/>
            <a:ext cx="19848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 hạt liên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kết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lỏng lẻo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07828" y="4800600"/>
            <a:ext cx="24833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 hạt chuyển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động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tự do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1981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85800"/>
            <a:ext cx="8001000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/>
              <a:t>Các </a:t>
            </a:r>
            <a:r>
              <a:rPr lang="vi-VN" sz="3200" dirty="0"/>
              <a:t>hạt liên kết chặt </a:t>
            </a:r>
            <a:r>
              <a:rPr lang="vi-VN" sz="3200" dirty="0" smtClean="0"/>
              <a:t>chẽ</a:t>
            </a:r>
            <a:endParaRPr lang="en-US" sz="3200" dirty="0" smtClean="0"/>
          </a:p>
          <a:p>
            <a:pPr lvl="0"/>
            <a:r>
              <a:rPr lang="en-US" sz="3200" dirty="0" smtClean="0"/>
              <a:t>- </a:t>
            </a:r>
            <a:r>
              <a:rPr lang="vi-VN" sz="3200" dirty="0" smtClean="0"/>
              <a:t>Có hình dạng và thể tích xác định.</a:t>
            </a:r>
            <a:endParaRPr lang="en-US" sz="3200" dirty="0" smtClean="0"/>
          </a:p>
          <a:p>
            <a:pPr lvl="0"/>
            <a:r>
              <a:rPr lang="en-US" sz="3200" dirty="0" smtClean="0"/>
              <a:t>- </a:t>
            </a:r>
            <a:r>
              <a:rPr lang="vi-VN" sz="3200" dirty="0" smtClean="0"/>
              <a:t>Rất </a:t>
            </a:r>
            <a:r>
              <a:rPr lang="vi-VN" sz="3200" dirty="0"/>
              <a:t>khó bị nén</a:t>
            </a:r>
            <a:r>
              <a:rPr lang="vi-VN" sz="3200" dirty="0" smtClean="0"/>
              <a:t>.</a:t>
            </a:r>
            <a:endParaRPr lang="en-US" sz="32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667000"/>
            <a:ext cx="8534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lvl="0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/>
              <a:t>Các </a:t>
            </a:r>
            <a:r>
              <a:rPr lang="vi-VN" sz="2800" dirty="0"/>
              <a:t>hạt liên kết lỏng lẻo.</a:t>
            </a:r>
            <a:endParaRPr lang="en-US" sz="2800" dirty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Có </a:t>
            </a:r>
            <a:r>
              <a:rPr lang="vi-VN" sz="2800" dirty="0"/>
              <a:t>hình dạng không xác định, có thể tích xác định.</a:t>
            </a:r>
            <a:endParaRPr lang="en-US" sz="2800" dirty="0"/>
          </a:p>
          <a:p>
            <a:r>
              <a:rPr lang="en-US" sz="2800" dirty="0" smtClean="0"/>
              <a:t>- </a:t>
            </a:r>
            <a:r>
              <a:rPr lang="vi-VN" sz="2800" dirty="0" smtClean="0"/>
              <a:t>Khó </a:t>
            </a:r>
            <a:r>
              <a:rPr lang="vi-VN" sz="2800" dirty="0"/>
              <a:t>bị </a:t>
            </a:r>
            <a:r>
              <a:rPr lang="vi-VN" sz="2800" dirty="0" smtClean="0"/>
              <a:t>nén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419600"/>
            <a:ext cx="85344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 smtClean="0"/>
              <a:t>- </a:t>
            </a:r>
            <a:r>
              <a:rPr lang="vi-VN" sz="2800" dirty="0" smtClean="0"/>
              <a:t>Các </a:t>
            </a:r>
            <a:r>
              <a:rPr lang="vi-VN" sz="2800" dirty="0"/>
              <a:t>hạt chuyển động tự </a:t>
            </a:r>
            <a:r>
              <a:rPr lang="vi-VN" sz="2800" dirty="0" smtClean="0"/>
              <a:t>do</a:t>
            </a:r>
            <a:endParaRPr lang="en-US" sz="2800" dirty="0" smtClean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Có </a:t>
            </a:r>
            <a:r>
              <a:rPr lang="vi-VN" sz="2800" dirty="0"/>
              <a:t>hình dạng và thể tích không xác định.</a:t>
            </a:r>
            <a:endParaRPr lang="en-US" sz="2800" dirty="0"/>
          </a:p>
          <a:p>
            <a:pPr lvl="0"/>
            <a:r>
              <a:rPr lang="en-US" sz="2800" dirty="0" smtClean="0"/>
              <a:t>- </a:t>
            </a:r>
            <a:r>
              <a:rPr lang="vi-VN" sz="2800" dirty="0" smtClean="0"/>
              <a:t>Dễ </a:t>
            </a:r>
            <a:r>
              <a:rPr lang="vi-VN" sz="2800" dirty="0"/>
              <a:t>bị nén.</a:t>
            </a:r>
            <a:endParaRPr lang="en-US" sz="2800" dirty="0"/>
          </a:p>
          <a:p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8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3.TÍNH CHẤT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22"/>
          <p:cNvPicPr/>
          <p:nvPr/>
        </p:nvPicPr>
        <p:blipFill>
          <a:blip r:embed="rId2"/>
          <a:stretch/>
        </p:blipFill>
        <p:spPr>
          <a:xfrm>
            <a:off x="838200" y="619820"/>
            <a:ext cx="2665730" cy="2396430"/>
          </a:xfrm>
          <a:prstGeom prst="rect">
            <a:avLst/>
          </a:prstGeom>
        </p:spPr>
      </p:pic>
      <p:sp>
        <p:nvSpPr>
          <p:cNvPr id="6" name="Shape 624"/>
          <p:cNvSpPr txBox="1"/>
          <p:nvPr/>
        </p:nvSpPr>
        <p:spPr>
          <a:xfrm>
            <a:off x="2895600" y="2808605"/>
            <a:ext cx="2286000" cy="35115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.4</a:t>
            </a:r>
            <a:r>
              <a:rPr lang="vi-VN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Than đá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Shape 630"/>
          <p:cNvSpPr txBox="1"/>
          <p:nvPr/>
        </p:nvSpPr>
        <p:spPr>
          <a:xfrm>
            <a:off x="6553200" y="4191000"/>
            <a:ext cx="2286000" cy="23209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41300" indent="-241300">
              <a:lnSpc>
                <a:spcPct val="110000"/>
              </a:lnSpc>
              <a:spcAft>
                <a:spcPts val="0"/>
              </a:spcAft>
            </a:pP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hãy nhận xét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ề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thể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màu sắc của than đá, 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d</a:t>
            </a:r>
            <a:r>
              <a:rPr lang="en-US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ăn, hơi nước trong các hình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.4,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.5 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en-US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8</a:t>
            </a:r>
            <a:r>
              <a:rPr lang="vi-VN" sz="20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.6</a:t>
            </a:r>
            <a:r>
              <a:rPr lang="vi-VN" sz="20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.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Shape 624"/>
          <p:cNvSpPr txBox="1"/>
          <p:nvPr/>
        </p:nvSpPr>
        <p:spPr>
          <a:xfrm>
            <a:off x="7326630" y="2743200"/>
            <a:ext cx="1588770" cy="351155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Dầu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ăn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Shape 624"/>
          <p:cNvSpPr txBox="1"/>
          <p:nvPr/>
        </p:nvSpPr>
        <p:spPr>
          <a:xfrm>
            <a:off x="533400" y="6506845"/>
            <a:ext cx="5440680" cy="3511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Hình 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8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6</a:t>
            </a:r>
            <a:r>
              <a:rPr lang="vi-VN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Hơi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bốc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lên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suối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khoáng</a:t>
            </a:r>
            <a:r>
              <a:rPr lang="en-US" sz="16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6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nóng</a:t>
            </a:r>
            <a:endParaRPr lang="en-US" sz="16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38799" y="476311"/>
            <a:ext cx="1506856" cy="2901889"/>
            <a:chOff x="5638799" y="476311"/>
            <a:chExt cx="1506856" cy="2901889"/>
          </a:xfrm>
        </p:grpSpPr>
        <p:pic>
          <p:nvPicPr>
            <p:cNvPr id="4" name="Shape 626"/>
            <p:cNvPicPr/>
            <p:nvPr/>
          </p:nvPicPr>
          <p:blipFill>
            <a:blip r:embed="rId3"/>
            <a:stretch/>
          </p:blipFill>
          <p:spPr>
            <a:xfrm>
              <a:off x="5638800" y="476311"/>
              <a:ext cx="1506855" cy="2761554"/>
            </a:xfrm>
            <a:prstGeom prst="rect">
              <a:avLst/>
            </a:prstGeom>
          </p:spPr>
        </p:pic>
        <p:sp>
          <p:nvSpPr>
            <p:cNvPr id="10" name="Shape 624"/>
            <p:cNvSpPr txBox="1"/>
            <p:nvPr/>
          </p:nvSpPr>
          <p:spPr>
            <a:xfrm>
              <a:off x="5638799" y="3027045"/>
              <a:ext cx="1506855" cy="351155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endPara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00" y="3355280"/>
            <a:ext cx="5562600" cy="3075366"/>
            <a:chOff x="1680210" y="3355280"/>
            <a:chExt cx="4084320" cy="2027040"/>
          </a:xfrm>
        </p:grpSpPr>
        <p:pic>
          <p:nvPicPr>
            <p:cNvPr id="5" name="Shape 628"/>
            <p:cNvPicPr/>
            <p:nvPr/>
          </p:nvPicPr>
          <p:blipFill>
            <a:blip r:embed="rId4"/>
            <a:stretch/>
          </p:blipFill>
          <p:spPr>
            <a:xfrm>
              <a:off x="1680210" y="3355280"/>
              <a:ext cx="4084320" cy="1974850"/>
            </a:xfrm>
            <a:prstGeom prst="rect">
              <a:avLst/>
            </a:prstGeom>
          </p:spPr>
        </p:pic>
        <p:sp>
          <p:nvSpPr>
            <p:cNvPr id="12" name="Shape 624"/>
            <p:cNvSpPr txBox="1"/>
            <p:nvPr/>
          </p:nvSpPr>
          <p:spPr>
            <a:xfrm>
              <a:off x="1680210" y="5156200"/>
              <a:ext cx="2282190" cy="22612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endParaRPr lang="en-US" sz="1600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14" name="Cloud 13"/>
          <p:cNvSpPr/>
          <p:nvPr/>
        </p:nvSpPr>
        <p:spPr>
          <a:xfrm>
            <a:off x="6248400" y="3393245"/>
            <a:ext cx="2819400" cy="346475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38"/>
          <p:cNvSpPr txBox="1"/>
          <p:nvPr/>
        </p:nvSpPr>
        <p:spPr>
          <a:xfrm>
            <a:off x="685801" y="4419600"/>
            <a:ext cx="7772400" cy="685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5900" indent="-215900">
              <a:lnSpc>
                <a:spcPct val="110000"/>
              </a:lnSpc>
              <a:spcAft>
                <a:spcPts val="0"/>
              </a:spcAft>
            </a:pPr>
            <a:r>
              <a:rPr lang="en-US" sz="2000" dirty="0">
                <a:solidFill>
                  <a:srgbClr val="56E606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	</a:t>
            </a:r>
            <a:r>
              <a:rPr lang="vi-VN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Thực </a:t>
            </a:r>
            <a:r>
              <a:rPr lang="vi-VN" sz="2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hiện thí nghiệm </a:t>
            </a:r>
            <a:r>
              <a:rPr lang="vi-VN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000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ghi kết quả sự thay đổi nhiệt độ hiển thị trên nhiệt kế sau mỗi phút theo mẫu bảng </a:t>
            </a:r>
            <a:r>
              <a:rPr lang="en-US" sz="2000" dirty="0" err="1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sau</a:t>
            </a:r>
            <a:r>
              <a:rPr lang="en-US" sz="20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:</a:t>
            </a:r>
            <a:endParaRPr lang="en-US" sz="20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4" name="Shape 634"/>
          <p:cNvPicPr/>
          <p:nvPr/>
        </p:nvPicPr>
        <p:blipFill>
          <a:blip r:embed="rId2"/>
          <a:stretch/>
        </p:blipFill>
        <p:spPr>
          <a:xfrm>
            <a:off x="1447800" y="685800"/>
            <a:ext cx="5943600" cy="35814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88066"/>
              </p:ext>
            </p:extLst>
          </p:nvPr>
        </p:nvGraphicFramePr>
        <p:xfrm>
          <a:off x="914400" y="5257800"/>
          <a:ext cx="7239000" cy="1308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174670832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170347022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78865682"/>
                    </a:ext>
                  </a:extLst>
                </a:gridCol>
              </a:tblGrid>
              <a:tr h="430022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Thời gian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Nhiệt độ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Thể của nước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1155165511"/>
                  </a:ext>
                </a:extLst>
              </a:tr>
              <a:tr h="414016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183591954"/>
                  </a:ext>
                </a:extLst>
              </a:tr>
              <a:tr h="45136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40338165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-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861342"/>
              </p:ext>
            </p:extLst>
          </p:nvPr>
        </p:nvGraphicFramePr>
        <p:xfrm>
          <a:off x="0" y="1134579"/>
          <a:ext cx="8991600" cy="56398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2020622777"/>
                    </a:ext>
                  </a:extLst>
                </a:gridCol>
                <a:gridCol w="2986434">
                  <a:extLst>
                    <a:ext uri="{9D8B030D-6E8A-4147-A177-3AD203B41FA5}">
                      <a16:colId xmlns:a16="http://schemas.microsoft.com/office/drawing/2014/main" val="2636773932"/>
                    </a:ext>
                  </a:extLst>
                </a:gridCol>
                <a:gridCol w="3007966">
                  <a:extLst>
                    <a:ext uri="{9D8B030D-6E8A-4147-A177-3AD203B41FA5}">
                      <a16:colId xmlns:a16="http://schemas.microsoft.com/office/drawing/2014/main" val="9647827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Thời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gian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đun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phút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Nhiệt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độ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(°C)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5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chuyển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của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2793301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5833683"/>
                  </a:ext>
                </a:extLst>
              </a:tr>
              <a:tr h="58939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53144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027853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73988467"/>
                  </a:ext>
                </a:extLst>
              </a:tr>
              <a:tr h="589390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4948464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6590392"/>
                  </a:ext>
                </a:extLst>
              </a:tr>
              <a:tr h="575121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54</a:t>
                      </a: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5602509"/>
                  </a:ext>
                </a:extLst>
              </a:tr>
              <a:tr h="602236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56</a:t>
                      </a: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2653135"/>
                  </a:ext>
                </a:extLst>
              </a:tr>
              <a:tr h="602236"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ts val="1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13716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216400" y="13843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28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1371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70000" y="20574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44600" y="26421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244600" y="323701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244600" y="377008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44600" y="438541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98498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558112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16400" y="203257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31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6400" y="260522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37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16400" y="320385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4216400" y="380063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45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064000" y="439742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47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7099300" y="203315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7099300" y="265224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7086600" y="321276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7073900" y="378771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28" name="Rectangle 27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6600" y="443503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7086600" y="496185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lỏng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7073900" y="615829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375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40"/>
          <p:cNvPicPr/>
          <p:nvPr/>
        </p:nvPicPr>
        <p:blipFill>
          <a:blip r:embed="rId2"/>
          <a:stretch/>
        </p:blipFill>
        <p:spPr>
          <a:xfrm>
            <a:off x="609600" y="1143000"/>
            <a:ext cx="3886200" cy="3809999"/>
          </a:xfrm>
          <a:prstGeom prst="rect">
            <a:avLst/>
          </a:prstGeom>
        </p:spPr>
      </p:pic>
      <p:pic>
        <p:nvPicPr>
          <p:cNvPr id="4" name="Shape 644"/>
          <p:cNvPicPr/>
          <p:nvPr/>
        </p:nvPicPr>
        <p:blipFill>
          <a:blip r:embed="rId3"/>
          <a:stretch/>
        </p:blipFill>
        <p:spPr>
          <a:xfrm>
            <a:off x="4953000" y="1181100"/>
            <a:ext cx="3733800" cy="3771899"/>
          </a:xfrm>
          <a:prstGeom prst="rect">
            <a:avLst/>
          </a:prstGeom>
        </p:spPr>
      </p:pic>
      <p:sp>
        <p:nvSpPr>
          <p:cNvPr id="5" name="Shape 642"/>
          <p:cNvSpPr txBox="1"/>
          <p:nvPr/>
        </p:nvSpPr>
        <p:spPr>
          <a:xfrm>
            <a:off x="1371600" y="4953000"/>
            <a:ext cx="1828800" cy="762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Hoà tan muối ăn trong nước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Shape 646"/>
          <p:cNvSpPr txBox="1"/>
          <p:nvPr/>
        </p:nvSpPr>
        <p:spPr>
          <a:xfrm>
            <a:off x="5943600" y="4953000"/>
            <a:ext cx="1905000" cy="7620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Trộn </a:t>
            </a:r>
            <a:r>
              <a:rPr lang="en-US" sz="2000" b="1" dirty="0" err="1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dầu</a:t>
            </a: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ăn </a:t>
            </a:r>
            <a:endParaRPr lang="en-US" sz="2000" b="1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vi-VN" sz="2000" b="1" dirty="0" smtClean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với </a:t>
            </a:r>
            <a:r>
              <a:rPr lang="vi-VN" sz="2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endParaRPr lang="en-US" sz="20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562600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48"/>
          <p:cNvPicPr/>
          <p:nvPr/>
        </p:nvPicPr>
        <p:blipFill>
          <a:blip r:embed="rId2"/>
          <a:stretch/>
        </p:blipFill>
        <p:spPr>
          <a:xfrm>
            <a:off x="0" y="838200"/>
            <a:ext cx="9144000" cy="18957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960072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2600" y="4122301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700" y="5317431"/>
            <a:ext cx="7162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729734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 vật </a:t>
            </a:r>
            <a:r>
              <a:rPr lang="vi-VN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/>
              <a:t>Không có sự tạo thành chất mới, bao gồm: </a:t>
            </a:r>
            <a:endParaRPr lang="en-US" sz="2400" i="1" dirty="0" smtClean="0"/>
          </a:p>
          <a:p>
            <a:r>
              <a:rPr lang="en-US" sz="2400" dirty="0" smtClean="0"/>
              <a:t>+</a:t>
            </a:r>
            <a:r>
              <a:rPr lang="vi-VN" sz="2400" dirty="0" smtClean="0"/>
              <a:t> </a:t>
            </a:r>
            <a:r>
              <a:rPr lang="vi-VN" sz="2400" dirty="0"/>
              <a:t>Thể (rắn, lỏng, khí).</a:t>
            </a:r>
            <a:endParaRPr lang="en-US" sz="2400" dirty="0"/>
          </a:p>
          <a:p>
            <a:pPr lvl="0"/>
            <a:r>
              <a:rPr lang="en-US" sz="2400" dirty="0" smtClean="0"/>
              <a:t>+  </a:t>
            </a:r>
            <a:r>
              <a:rPr lang="vi-VN" sz="2400" dirty="0" smtClean="0"/>
              <a:t>Màu </a:t>
            </a:r>
            <a:r>
              <a:rPr lang="vi-VN" sz="2400" dirty="0"/>
              <a:t>sắc, mùi, vị, hình dạng, kích thước, khối lượng.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tan trong nước hoặc chất lỏng khác.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nóng chảy, sôi của một chất.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Tính </a:t>
            </a:r>
            <a:r>
              <a:rPr lang="vi-VN" sz="2400" dirty="0"/>
              <a:t>dẫn nhiệt, dẫn điện.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33400" y="4172704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 smtClean="0"/>
              <a:t>Có </a:t>
            </a:r>
            <a:r>
              <a:rPr lang="vi-VN" sz="2400" i="1" dirty="0"/>
              <a:t>sự tạo thành chất mới, như:</a:t>
            </a:r>
            <a:endParaRPr lang="en-US" sz="2400" i="1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Chất </a:t>
            </a:r>
            <a:r>
              <a:rPr lang="vi-VN" sz="2400" dirty="0"/>
              <a:t>bị phân huỷ.</a:t>
            </a:r>
            <a:endParaRPr lang="en-US" sz="2400" dirty="0"/>
          </a:p>
          <a:p>
            <a:pPr lvl="0"/>
            <a:r>
              <a:rPr lang="en-US" sz="2400" dirty="0" smtClean="0"/>
              <a:t>+ </a:t>
            </a:r>
            <a:r>
              <a:rPr lang="vi-VN" sz="2400" dirty="0" smtClean="0"/>
              <a:t>Chất </a:t>
            </a:r>
            <a:r>
              <a:rPr lang="vi-VN" sz="2400" dirty="0"/>
              <a:t>bị đốt cháy.</a:t>
            </a:r>
            <a:endParaRPr lang="en-US" sz="2400" dirty="0"/>
          </a:p>
          <a:p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04800" y="359158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SỰ CHUYỂN THỂ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0782" y="762000"/>
            <a:ext cx="8927018" cy="2971800"/>
            <a:chOff x="0" y="762000"/>
            <a:chExt cx="8927018" cy="2971800"/>
          </a:xfrm>
        </p:grpSpPr>
        <p:pic>
          <p:nvPicPr>
            <p:cNvPr id="3" name="Shape 654"/>
            <p:cNvPicPr/>
            <p:nvPr/>
          </p:nvPicPr>
          <p:blipFill>
            <a:blip r:embed="rId2"/>
            <a:stretch/>
          </p:blipFill>
          <p:spPr>
            <a:xfrm>
              <a:off x="0" y="762000"/>
              <a:ext cx="3124200" cy="2971800"/>
            </a:xfrm>
            <a:prstGeom prst="rect">
              <a:avLst/>
            </a:prstGeom>
          </p:spPr>
        </p:pic>
        <p:pic>
          <p:nvPicPr>
            <p:cNvPr id="4" name="Shape 656"/>
            <p:cNvPicPr/>
            <p:nvPr/>
          </p:nvPicPr>
          <p:blipFill>
            <a:blip r:embed="rId3"/>
            <a:stretch/>
          </p:blipFill>
          <p:spPr>
            <a:xfrm>
              <a:off x="3124200" y="762000"/>
              <a:ext cx="2819400" cy="2971800"/>
            </a:xfrm>
            <a:prstGeom prst="rect">
              <a:avLst/>
            </a:prstGeom>
          </p:spPr>
        </p:pic>
        <p:pic>
          <p:nvPicPr>
            <p:cNvPr id="5" name="Shape 658"/>
            <p:cNvPicPr/>
            <p:nvPr/>
          </p:nvPicPr>
          <p:blipFill>
            <a:blip r:embed="rId4"/>
            <a:stretch/>
          </p:blipFill>
          <p:spPr>
            <a:xfrm>
              <a:off x="5943600" y="774700"/>
              <a:ext cx="2983418" cy="2959100"/>
            </a:xfrm>
            <a:prstGeom prst="rect">
              <a:avLst/>
            </a:prstGeom>
          </p:spPr>
        </p:pic>
      </p:grpSp>
      <p:sp>
        <p:nvSpPr>
          <p:cNvPr id="7" name="Shape 660"/>
          <p:cNvSpPr txBox="1"/>
          <p:nvPr/>
        </p:nvSpPr>
        <p:spPr>
          <a:xfrm>
            <a:off x="0" y="4267200"/>
            <a:ext cx="9144000" cy="9906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5900" indent="-215900" algn="ctr">
              <a:lnSpc>
                <a:spcPct val="110000"/>
              </a:lnSpc>
              <a:spcAft>
                <a:spcPts val="3700"/>
              </a:spcAft>
              <a:tabLst>
                <a:tab pos="198120" algn="l"/>
              </a:tabLst>
            </a:pPr>
            <a:r>
              <a:rPr lang="en-US" sz="48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 </a:t>
            </a:r>
            <a:r>
              <a:rPr lang="vi-VN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sao kem lại tan chảy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đưa </a:t>
            </a:r>
            <a:r>
              <a:rPr lang="vi-VN" sz="32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 ngoài tủ lạnh?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28600" indent="-228600" algn="ctr">
              <a:lnSpc>
                <a:spcPct val="112000"/>
              </a:lnSpc>
              <a:spcAft>
                <a:spcPts val="0"/>
              </a:spcAft>
              <a:tabLst>
                <a:tab pos="198120" algn="l"/>
              </a:tabLst>
            </a:pPr>
            <a:endParaRPr lang="en-US" sz="2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62"/>
          <p:cNvPicPr/>
          <p:nvPr/>
        </p:nvPicPr>
        <p:blipFill>
          <a:blip r:embed="rId2"/>
          <a:stretch/>
        </p:blipFill>
        <p:spPr>
          <a:xfrm>
            <a:off x="0" y="0"/>
            <a:ext cx="4523423" cy="4218305"/>
          </a:xfrm>
          <a:prstGeom prst="rect">
            <a:avLst/>
          </a:prstGeom>
        </p:spPr>
      </p:pic>
      <p:pic>
        <p:nvPicPr>
          <p:cNvPr id="3" name="Shape 668"/>
          <p:cNvPicPr/>
          <p:nvPr/>
        </p:nvPicPr>
        <p:blipFill>
          <a:blip r:embed="rId3"/>
          <a:stretch/>
        </p:blipFill>
        <p:spPr>
          <a:xfrm>
            <a:off x="4648200" y="0"/>
            <a:ext cx="4495800" cy="4218305"/>
          </a:xfrm>
          <a:prstGeom prst="rect">
            <a:avLst/>
          </a:prstGeom>
        </p:spPr>
      </p:pic>
      <p:sp>
        <p:nvSpPr>
          <p:cNvPr id="4" name="Shape 660"/>
          <p:cNvSpPr txBox="1"/>
          <p:nvPr/>
        </p:nvSpPr>
        <p:spPr>
          <a:xfrm>
            <a:off x="228601" y="4572000"/>
            <a:ext cx="4191000" cy="18288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28600" indent="-228600">
              <a:lnSpc>
                <a:spcPct val="112000"/>
              </a:lnSpc>
              <a:spcAft>
                <a:spcPts val="0"/>
              </a:spcAft>
              <a:tabLst>
                <a:tab pos="198120" algn="l"/>
              </a:tabLst>
            </a:pPr>
            <a:r>
              <a:rPr lang="en-US" sz="3200" dirty="0" smtClean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?</a:t>
            </a:r>
            <a:r>
              <a:rPr lang="en-US" sz="2800" dirty="0" smtClean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600" dirty="0" smtClean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Tại </a:t>
            </a:r>
            <a:r>
              <a:rPr lang="vi-VN" sz="2600" dirty="0">
                <a:solidFill>
                  <a:schemeClr val="accent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sao cửa kính trong nhà tắm bị đọng nước sau khi ta tắm bằng nước ấm?</a:t>
            </a:r>
            <a:endParaRPr lang="en-US" sz="2600" dirty="0">
              <a:solidFill>
                <a:schemeClr val="accent1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Shape 672"/>
          <p:cNvSpPr txBox="1"/>
          <p:nvPr/>
        </p:nvSpPr>
        <p:spPr>
          <a:xfrm>
            <a:off x="4523423" y="4648200"/>
            <a:ext cx="4620577" cy="149606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60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600" dirty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Khi đun sôi nước, em guan sát thấy có hiện tượng gì trong </a:t>
            </a:r>
            <a:r>
              <a:rPr lang="vi-VN" sz="2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ồ</a:t>
            </a:r>
            <a:r>
              <a:rPr lang="vi-VN" sz="2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i </a:t>
            </a:r>
            <a:r>
              <a:rPr lang="vi-VN" sz="2600" dirty="0">
                <a:solidFill>
                  <a:schemeClr val="accent6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thuỷ tinh?</a:t>
            </a:r>
            <a:endParaRPr lang="en-US" sz="260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24"/>
          <p:cNvSpPr txBox="1"/>
          <p:nvPr/>
        </p:nvSpPr>
        <p:spPr>
          <a:xfrm>
            <a:off x="2601912" y="536575"/>
            <a:ext cx="4092575" cy="454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endParaRPr lang="en-US" sz="85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676" y="0"/>
            <a:ext cx="8991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8: SỰ ĐA DẠNG VÀ CÁC THỂ CƠ BẢN CỦA CHẤT. </a:t>
            </a:r>
          </a:p>
          <a:p>
            <a:pPr algn="ctr"/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CỦA CHẤT.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14400"/>
            <a:ext cx="194930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2000" b="1" u="sng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9" y="1119446"/>
            <a:ext cx="617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sự đa dạng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17072" y="1616343"/>
            <a:ext cx="739832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một số đặc điểm cơ bản ba thể rắn, lỏng, khí thông qua quan sát.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7073" y="2533562"/>
            <a:ext cx="73983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ra được ví dụ vế một số đặc điểm cơ bản ba thể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0145" y="3414272"/>
            <a:ext cx="740525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một số tính chất của chất (tính chất vật lí, tính chất hoá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3218" y="4253805"/>
            <a:ext cx="741217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các khái niệm vế sự nóng chảy, sự sôi, sự bay hơi, sự ngưng tụ, sự đông đặc.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3999" y="5181600"/>
            <a:ext cx="73913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được thí nghiệm vế sự chuyển thể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62376" y="5943600"/>
            <a:ext cx="745302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quá trình diễn ra sự chuyển thể: nóng chảy, sôi, bay hơi, đông đặc, ng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tụ.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12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74"/>
          <p:cNvPicPr/>
          <p:nvPr/>
        </p:nvPicPr>
        <p:blipFill>
          <a:blip r:embed="rId2"/>
          <a:stretch/>
        </p:blipFill>
        <p:spPr>
          <a:xfrm>
            <a:off x="0" y="0"/>
            <a:ext cx="9144000" cy="5334000"/>
          </a:xfrm>
          <a:prstGeom prst="rect">
            <a:avLst/>
          </a:prstGeom>
        </p:spPr>
      </p:pic>
      <p:sp>
        <p:nvSpPr>
          <p:cNvPr id="3" name="Shape 676"/>
          <p:cNvSpPr txBox="1"/>
          <p:nvPr/>
        </p:nvSpPr>
        <p:spPr>
          <a:xfrm>
            <a:off x="228600" y="5562600"/>
            <a:ext cx="8534400" cy="9525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?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Quan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sát vòng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tu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hoàn của nước trong tự nhiên, em hãy cho biết các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q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uá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trình diễn ra trong vòng 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tu</a:t>
            </a:r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ầ</a:t>
            </a:r>
            <a:r>
              <a:rPr lang="vi-VN" sz="2400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n </a:t>
            </a:r>
            <a:r>
              <a:rPr lang="vi-VN" sz="24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hoàn này.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82"/>
          <p:cNvPicPr/>
          <p:nvPr/>
        </p:nvPicPr>
        <p:blipFill>
          <a:blip r:embed="rId2"/>
          <a:stretch/>
        </p:blipFill>
        <p:spPr>
          <a:xfrm>
            <a:off x="0" y="990600"/>
            <a:ext cx="5715000" cy="3124200"/>
          </a:xfrm>
          <a:prstGeom prst="rect">
            <a:avLst/>
          </a:prstGeom>
        </p:spPr>
      </p:pic>
      <p:pic>
        <p:nvPicPr>
          <p:cNvPr id="3" name="Shape 684"/>
          <p:cNvPicPr/>
          <p:nvPr/>
        </p:nvPicPr>
        <p:blipFill>
          <a:blip r:embed="rId3"/>
          <a:stretch/>
        </p:blipFill>
        <p:spPr>
          <a:xfrm>
            <a:off x="6477000" y="990600"/>
            <a:ext cx="2438400" cy="312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694"/>
          <p:cNvSpPr txBox="1"/>
          <p:nvPr/>
        </p:nvSpPr>
        <p:spPr>
          <a:xfrm>
            <a:off x="457200" y="4800600"/>
            <a:ext cx="7848600" cy="12192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hãy quan sát thí nghiệm 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cho biết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hiện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tượng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đã xảy ra?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: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688"/>
          <p:cNvPicPr/>
          <p:nvPr/>
        </p:nvPicPr>
        <p:blipFill>
          <a:blip r:embed="rId2"/>
          <a:stretch/>
        </p:blipFill>
        <p:spPr>
          <a:xfrm>
            <a:off x="228600" y="599420"/>
            <a:ext cx="3480117" cy="4658380"/>
          </a:xfrm>
          <a:prstGeom prst="rect">
            <a:avLst/>
          </a:prstGeom>
        </p:spPr>
      </p:pic>
      <p:pic>
        <p:nvPicPr>
          <p:cNvPr id="4" name="Shape 692"/>
          <p:cNvPicPr/>
          <p:nvPr/>
        </p:nvPicPr>
        <p:blipFill>
          <a:blip r:embed="rId3"/>
          <a:stretch/>
        </p:blipFill>
        <p:spPr>
          <a:xfrm>
            <a:off x="3832542" y="599420"/>
            <a:ext cx="5159058" cy="4658380"/>
          </a:xfrm>
          <a:prstGeom prst="rect">
            <a:avLst/>
          </a:prstGeom>
        </p:spPr>
      </p:pic>
      <p:sp>
        <p:nvSpPr>
          <p:cNvPr id="5" name="Shape 694"/>
          <p:cNvSpPr txBox="1"/>
          <p:nvPr/>
        </p:nvSpPr>
        <p:spPr>
          <a:xfrm>
            <a:off x="685800" y="5392400"/>
            <a:ext cx="7848600" cy="1389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03200" indent="-203200">
              <a:lnSpc>
                <a:spcPct val="11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Em hãy quan sát thí nghiệm </a:t>
            </a:r>
            <a:r>
              <a:rPr lang="vi-VN" sz="24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và </a:t>
            </a:r>
            <a:r>
              <a:rPr lang="vi-VN" sz="24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cho biết có những quá trình chuyển thể nào đã xảy ra?</a:t>
            </a:r>
            <a:endParaRPr lang="en-US" sz="24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845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nóng chảy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quá trình chuyển từ thể rắn sang thể lỏng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đặc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quá trình chuyển từ thể lỏng sang thể rắn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hơi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quá trình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thể lỏng sang thể hơi của chất.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quá trình bay hơi xảy ra trong lòng và cả trên mặt thoáng của chất lỏng.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sôi là trường hợp đặc biệt của sự bay hơi.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ngưng tụ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quá trình chất chuyển từ thể khí (hơi) sang thể lỏng.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8587"/>
            <a:ext cx="8763000" cy="3352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28600" y="76200"/>
            <a:ext cx="7162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4953000"/>
            <a:ext cx="838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4927600"/>
            <a:ext cx="99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67600" y="4876800"/>
            <a:ext cx="990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7400" y="2786389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95500" y="4120802"/>
            <a:ext cx="17526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2817166"/>
            <a:ext cx="12954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24500" y="4229721"/>
            <a:ext cx="15621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16583"/>
              </p:ext>
            </p:extLst>
          </p:nvPr>
        </p:nvGraphicFramePr>
        <p:xfrm>
          <a:off x="381001" y="609600"/>
          <a:ext cx="8458198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789">
                  <a:extLst>
                    <a:ext uri="{9D8B030D-6E8A-4147-A177-3AD203B41FA5}">
                      <a16:colId xmlns:a16="http://schemas.microsoft.com/office/drawing/2014/main" val="457331813"/>
                    </a:ext>
                  </a:extLst>
                </a:gridCol>
                <a:gridCol w="1404084">
                  <a:extLst>
                    <a:ext uri="{9D8B030D-6E8A-4147-A177-3AD203B41FA5}">
                      <a16:colId xmlns:a16="http://schemas.microsoft.com/office/drawing/2014/main" val="2692497186"/>
                    </a:ext>
                  </a:extLst>
                </a:gridCol>
                <a:gridCol w="1331580">
                  <a:extLst>
                    <a:ext uri="{9D8B030D-6E8A-4147-A177-3AD203B41FA5}">
                      <a16:colId xmlns:a16="http://schemas.microsoft.com/office/drawing/2014/main" val="2265965554"/>
                    </a:ext>
                  </a:extLst>
                </a:gridCol>
                <a:gridCol w="1300947">
                  <a:extLst>
                    <a:ext uri="{9D8B030D-6E8A-4147-A177-3AD203B41FA5}">
                      <a16:colId xmlns:a16="http://schemas.microsoft.com/office/drawing/2014/main" val="4207972125"/>
                    </a:ext>
                  </a:extLst>
                </a:gridCol>
                <a:gridCol w="1387745">
                  <a:extLst>
                    <a:ext uri="{9D8B030D-6E8A-4147-A177-3AD203B41FA5}">
                      <a16:colId xmlns:a16="http://schemas.microsoft.com/office/drawing/2014/main" val="2205323510"/>
                    </a:ext>
                  </a:extLst>
                </a:gridCol>
                <a:gridCol w="1306053">
                  <a:extLst>
                    <a:ext uri="{9D8B030D-6E8A-4147-A177-3AD203B41FA5}">
                      <a16:colId xmlns:a16="http://schemas.microsoft.com/office/drawing/2014/main" val="2241110481"/>
                    </a:ext>
                  </a:extLst>
                </a:gridCol>
              </a:tblGrid>
              <a:tr h="789193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Chất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Oxygen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Ethanol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Nước đá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Thuỷ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ngân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Sắt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359297578"/>
                  </a:ext>
                </a:extLst>
              </a:tr>
              <a:tr h="1725407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Nhiệt độ nóng chảy (°C)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-219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-114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0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-39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1536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2804707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111930"/>
              </p:ext>
            </p:extLst>
          </p:nvPr>
        </p:nvGraphicFramePr>
        <p:xfrm>
          <a:off x="381000" y="3810000"/>
          <a:ext cx="8458198" cy="2362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5921">
                  <a:extLst>
                    <a:ext uri="{9D8B030D-6E8A-4147-A177-3AD203B41FA5}">
                      <a16:colId xmlns:a16="http://schemas.microsoft.com/office/drawing/2014/main" val="1037802354"/>
                    </a:ext>
                  </a:extLst>
                </a:gridCol>
                <a:gridCol w="1434719">
                  <a:extLst>
                    <a:ext uri="{9D8B030D-6E8A-4147-A177-3AD203B41FA5}">
                      <a16:colId xmlns:a16="http://schemas.microsoft.com/office/drawing/2014/main" val="2736622460"/>
                    </a:ext>
                  </a:extLst>
                </a:gridCol>
                <a:gridCol w="1341793">
                  <a:extLst>
                    <a:ext uri="{9D8B030D-6E8A-4147-A177-3AD203B41FA5}">
                      <a16:colId xmlns:a16="http://schemas.microsoft.com/office/drawing/2014/main" val="3195253530"/>
                    </a:ext>
                  </a:extLst>
                </a:gridCol>
                <a:gridCol w="1280524">
                  <a:extLst>
                    <a:ext uri="{9D8B030D-6E8A-4147-A177-3AD203B41FA5}">
                      <a16:colId xmlns:a16="http://schemas.microsoft.com/office/drawing/2014/main" val="1254203589"/>
                    </a:ext>
                  </a:extLst>
                </a:gridCol>
                <a:gridCol w="1409189">
                  <a:extLst>
                    <a:ext uri="{9D8B030D-6E8A-4147-A177-3AD203B41FA5}">
                      <a16:colId xmlns:a16="http://schemas.microsoft.com/office/drawing/2014/main" val="1624823610"/>
                    </a:ext>
                  </a:extLst>
                </a:gridCol>
                <a:gridCol w="1306052">
                  <a:extLst>
                    <a:ext uri="{9D8B030D-6E8A-4147-A177-3AD203B41FA5}">
                      <a16:colId xmlns:a16="http://schemas.microsoft.com/office/drawing/2014/main" val="2657117546"/>
                    </a:ext>
                  </a:extLst>
                </a:gridCol>
              </a:tblGrid>
              <a:tr h="1054182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Chất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j-lt"/>
                        </a:rPr>
                        <a:t>Oxygen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Ethanol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Nước đá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Thuỷ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ngân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Sắt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446335048"/>
                  </a:ext>
                </a:extLst>
              </a:tr>
              <a:tr h="130801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Nhiệt độ sôi (°C)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-183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78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100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+mj-lt"/>
                        </a:rPr>
                        <a:t>357</a:t>
                      </a:r>
                      <a:endParaRPr lang="en-US" sz="24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2880</a:t>
                      </a:r>
                      <a:endParaRPr lang="en-US" sz="24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27168349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76200"/>
            <a:ext cx="542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Nhiệt độ nóng chảy của một số chất</a:t>
            </a:r>
            <a:endParaRPr lang="en-US" sz="2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64771"/>
            <a:ext cx="6172200" cy="64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"/>
              </a:lnSpc>
              <a:spcAft>
                <a:spcPts val="795"/>
              </a:spcAft>
            </a:pPr>
            <a:r>
              <a:rPr lang="vi-VN" sz="2800" dirty="0">
                <a:solidFill>
                  <a:srgbClr val="FF0000"/>
                </a:solidFill>
                <a:latin typeface="+mj-lt"/>
                <a:ea typeface="Courier New" panose="02070309020205020404" pitchFamily="49" charset="0"/>
              </a:rPr>
              <a:t> </a:t>
            </a:r>
            <a:endParaRPr lang="en-US" sz="2800" dirty="0">
              <a:solidFill>
                <a:srgbClr val="FF0000"/>
              </a:solidFill>
              <a:latin typeface="+mj-lt"/>
              <a:ea typeface="Courier New" panose="02070309020205020404" pitchFamily="49" charset="0"/>
            </a:endParaRPr>
          </a:p>
          <a:p>
            <a:pPr>
              <a:lnSpc>
                <a:spcPts val="5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+mj-lt"/>
                <a:ea typeface="Courier New" panose="02070309020205020404" pitchFamily="49" charset="0"/>
              </a:rPr>
              <a:t> </a:t>
            </a:r>
            <a:endParaRPr lang="en-US" sz="2800" dirty="0">
              <a:solidFill>
                <a:srgbClr val="FF0000"/>
              </a:solidFill>
              <a:latin typeface="+mj-lt"/>
              <a:ea typeface="Courier New" panose="02070309020205020404" pitchFamily="49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</a:rPr>
              <a:t>Nhiệt </a:t>
            </a:r>
            <a:r>
              <a:rPr lang="vi-VN" sz="2800" dirty="0">
                <a:solidFill>
                  <a:srgbClr val="FF0000"/>
                </a:solidFill>
                <a:latin typeface="+mj-lt"/>
                <a:ea typeface="Arial" panose="020B0604020202020204" pitchFamily="34" charset="0"/>
              </a:rPr>
              <a:t>độ sôi của một số chất</a:t>
            </a:r>
            <a:endParaRPr lang="en-US" sz="2800" dirty="0">
              <a:solidFill>
                <a:srgbClr val="FF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024835"/>
              </p:ext>
            </p:extLst>
          </p:nvPr>
        </p:nvGraphicFramePr>
        <p:xfrm>
          <a:off x="25400" y="914398"/>
          <a:ext cx="9067800" cy="5476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41516543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936696198"/>
                    </a:ext>
                  </a:extLst>
                </a:gridCol>
              </a:tblGrid>
              <a:tr h="745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240861"/>
                  </a:ext>
                </a:extLst>
              </a:tr>
              <a:tr h="702055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 chảy kim loại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55797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bay trên trời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905126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đá tan chảy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93851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4.Tuyết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d.Từ thể rắn chuyển sang lỏng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338510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5.Băng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e.Từ thể khí chuyển sang lỏng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442496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6.Sương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f.Từ thể rắn chuyển sang lỏng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116128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634596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299963"/>
            <a:ext cx="8305800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: (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)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602432"/>
              </p:ext>
            </p:extLst>
          </p:nvPr>
        </p:nvGraphicFramePr>
        <p:xfrm>
          <a:off x="76200" y="12700"/>
          <a:ext cx="9067800" cy="6447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4151654354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1936696198"/>
                    </a:ext>
                  </a:extLst>
                </a:gridCol>
              </a:tblGrid>
              <a:tr h="7457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240861"/>
                  </a:ext>
                </a:extLst>
              </a:tr>
              <a:tr h="841755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 chảy kim loại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557976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bay trên trời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9051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đá tan chảy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9385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4.Tuyết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33851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5.Băng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44249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6.Sương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9116128"/>
                  </a:ext>
                </a:extLst>
              </a:tr>
              <a:tr h="668610">
                <a:tc>
                  <a:txBody>
                    <a:bodyPr/>
                    <a:lstStyle/>
                    <a:p>
                      <a:pPr>
                        <a:lnSpc>
                          <a:spcPts val="95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6345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22800" y="914400"/>
            <a:ext cx="45339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0900" y="1698147"/>
            <a:ext cx="47879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0900" y="2540000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2800" y="3450747"/>
            <a:ext cx="52832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00" y="4254500"/>
            <a:ext cx="44831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0900" y="5105400"/>
            <a:ext cx="44831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f.Từ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820965"/>
            <a:ext cx="44958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g.Từ thể rắn chuyển sang khí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0556 -0.0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599E-16 2.22222E-6 L -0.49514 0.157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50139 -0.090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69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49723 0.16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61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49653 -0.08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2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50208 0.16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81000"/>
            <a:ext cx="373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4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600200"/>
            <a:ext cx="8305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NHANH – TRẢ LỜI NHANH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2286000"/>
            <a:ext cx="7620000" cy="3800475"/>
            <a:chOff x="990600" y="2286000"/>
            <a:chExt cx="7620000" cy="3800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286000"/>
              <a:ext cx="2857500" cy="38004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848" y="2286000"/>
              <a:ext cx="2587752" cy="3800475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4038600" y="4343400"/>
              <a:ext cx="164592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88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18" y="1066800"/>
            <a:ext cx="8305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HS </a:t>
            </a:r>
            <a:r>
              <a:rPr lang="en-US" sz="3600" b="1" dirty="0" err="1">
                <a:solidFill>
                  <a:srgbClr val="0070C0"/>
                </a:solidFill>
              </a:rPr>
              <a:t>quan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mẫu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chất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theo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nhóm</a:t>
            </a:r>
            <a:r>
              <a:rPr lang="en-US" sz="3600" b="1" dirty="0">
                <a:solidFill>
                  <a:srgbClr val="0070C0"/>
                </a:solidFill>
              </a:rPr>
              <a:t>  </a:t>
            </a:r>
            <a:r>
              <a:rPr lang="en-US" sz="3600" b="1" dirty="0" err="1">
                <a:solidFill>
                  <a:srgbClr val="0070C0"/>
                </a:solidFill>
              </a:rPr>
              <a:t>vào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phiếu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học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r>
              <a:rPr lang="en-US" sz="3600" b="1" dirty="0" err="1">
                <a:solidFill>
                  <a:srgbClr val="0070C0"/>
                </a:solidFill>
              </a:rPr>
              <a:t>Nhóm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hoàn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thành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trả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lời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đúng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nhanh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sẽ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thưởng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76200"/>
            <a:ext cx="373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362479"/>
              </p:ext>
            </p:extLst>
          </p:nvPr>
        </p:nvGraphicFramePr>
        <p:xfrm>
          <a:off x="609600" y="3407504"/>
          <a:ext cx="8132618" cy="2383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429">
                  <a:extLst>
                    <a:ext uri="{9D8B030D-6E8A-4147-A177-3AD203B41FA5}">
                      <a16:colId xmlns:a16="http://schemas.microsoft.com/office/drawing/2014/main" val="3844663806"/>
                    </a:ext>
                  </a:extLst>
                </a:gridCol>
                <a:gridCol w="2797130">
                  <a:extLst>
                    <a:ext uri="{9D8B030D-6E8A-4147-A177-3AD203B41FA5}">
                      <a16:colId xmlns:a16="http://schemas.microsoft.com/office/drawing/2014/main" val="3822456552"/>
                    </a:ext>
                  </a:extLst>
                </a:gridCol>
                <a:gridCol w="2798059">
                  <a:extLst>
                    <a:ext uri="{9D8B030D-6E8A-4147-A177-3AD203B41FA5}">
                      <a16:colId xmlns:a16="http://schemas.microsoft.com/office/drawing/2014/main" val="2569103609"/>
                    </a:ext>
                  </a:extLst>
                </a:gridCol>
              </a:tblGrid>
              <a:tr h="57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chất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Trạng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thái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Kết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effectLst/>
                        </a:rPr>
                        <a:t>luận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549123"/>
                  </a:ext>
                </a:extLst>
              </a:tr>
              <a:tr h="180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(1) muối ăn</a:t>
                      </a:r>
                      <a:endParaRPr lang="en-US" sz="2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</a:t>
                      </a:r>
                      <a:r>
                        <a:rPr lang="en-US" sz="2400">
                          <a:effectLst/>
                        </a:rPr>
                        <a:t>2</a:t>
                      </a:r>
                      <a:r>
                        <a:rPr lang="vi-VN" sz="2400">
                          <a:effectLst/>
                        </a:rPr>
                        <a:t>) nước uống</a:t>
                      </a:r>
                      <a:endParaRPr lang="en-US" sz="2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</a:rPr>
                        <a:t>(</a:t>
                      </a:r>
                      <a:r>
                        <a:rPr lang="en-US" sz="2400">
                          <a:effectLst/>
                        </a:rPr>
                        <a:t>3</a:t>
                      </a:r>
                      <a:r>
                        <a:rPr lang="vi-VN" sz="2400">
                          <a:effectLst/>
                        </a:rPr>
                        <a:t>) nước hoa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…………….....................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029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800" y="38963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4343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4724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hơi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3886200"/>
            <a:ext cx="2722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Chất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tồn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tại</a:t>
            </a:r>
            <a:r>
              <a:rPr lang="en-US" sz="2800" dirty="0" smtClean="0">
                <a:solidFill>
                  <a:srgbClr val="FF0000"/>
                </a:solidFill>
              </a:rPr>
              <a:t> ở 3 </a:t>
            </a:r>
            <a:r>
              <a:rPr lang="en-US" sz="2800" dirty="0" err="1" smtClean="0">
                <a:solidFill>
                  <a:srgbClr val="FF0000"/>
                </a:solidFill>
              </a:rPr>
              <a:t>trạng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thái</a:t>
            </a:r>
            <a:r>
              <a:rPr lang="en-US" sz="2800" dirty="0" smtClean="0">
                <a:solidFill>
                  <a:srgbClr val="FF0000"/>
                </a:solidFill>
              </a:rPr>
              <a:t> : </a:t>
            </a:r>
            <a:r>
              <a:rPr lang="en-US" sz="2800" dirty="0" err="1" smtClean="0">
                <a:solidFill>
                  <a:srgbClr val="FF0000"/>
                </a:solidFill>
              </a:rPr>
              <a:t>rắn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lỏng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hơi</a:t>
            </a:r>
            <a:r>
              <a:rPr lang="en-US" sz="2800" dirty="0" smtClean="0">
                <a:solidFill>
                  <a:srgbClr val="FF0000"/>
                </a:solidFill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</a:rPr>
              <a:t>khí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"/>
            <a:ext cx="37338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SỰ ĐA DẠNG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ape 580"/>
          <p:cNvPicPr/>
          <p:nvPr/>
        </p:nvPicPr>
        <p:blipFill>
          <a:blip r:embed="rId2"/>
          <a:stretch/>
        </p:blipFill>
        <p:spPr>
          <a:xfrm>
            <a:off x="0" y="704910"/>
            <a:ext cx="9144000" cy="61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47953"/>
              </p:ext>
            </p:extLst>
          </p:nvPr>
        </p:nvGraphicFramePr>
        <p:xfrm>
          <a:off x="0" y="988814"/>
          <a:ext cx="9143999" cy="5212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2986">
                  <a:extLst>
                    <a:ext uri="{9D8B030D-6E8A-4147-A177-3AD203B41FA5}">
                      <a16:colId xmlns:a16="http://schemas.microsoft.com/office/drawing/2014/main" val="576001894"/>
                    </a:ext>
                  </a:extLst>
                </a:gridCol>
                <a:gridCol w="3144983">
                  <a:extLst>
                    <a:ext uri="{9D8B030D-6E8A-4147-A177-3AD203B41FA5}">
                      <a16:colId xmlns:a16="http://schemas.microsoft.com/office/drawing/2014/main" val="3556613861"/>
                    </a:ext>
                  </a:extLst>
                </a:gridCol>
                <a:gridCol w="3146030">
                  <a:extLst>
                    <a:ext uri="{9D8B030D-6E8A-4147-A177-3AD203B41FA5}">
                      <a16:colId xmlns:a16="http://schemas.microsoft.com/office/drawing/2014/main" val="3230128021"/>
                    </a:ext>
                  </a:extLst>
                </a:gridCol>
              </a:tblGrid>
              <a:tr h="795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u="none" strike="noStrike" dirty="0">
                          <a:effectLst/>
                          <a:latin typeface="+mj-lt"/>
                        </a:rPr>
                        <a:t>Vật </a:t>
                      </a:r>
                      <a:r>
                        <a:rPr lang="vi-VN" sz="2800" dirty="0">
                          <a:effectLst/>
                          <a:latin typeface="+mj-lt"/>
                        </a:rPr>
                        <a:t>thể tự nhiên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Vật thể nhân tạo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+mj-lt"/>
                        </a:rPr>
                        <a:t>Chất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255059"/>
                  </a:ext>
                </a:extLst>
              </a:tr>
              <a:tr h="23869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 smtClean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  <a:endParaRPr lang="en-US" sz="2800" dirty="0" smtClean="0"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j-lt"/>
                        </a:rPr>
                        <a:t>……………...................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50469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16962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Đá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400" y="416286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Thuyền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9000" y="3756818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protein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213826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Sông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00" y="36677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on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người,...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200" y="263251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ây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100" y="3134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K</a:t>
            </a: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hông khí</a:t>
            </a:r>
            <a:endParaRPr lang="en-US" sz="28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5166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Sào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3400" y="468608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Lưới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739900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Canxi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cacbonat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2267585"/>
            <a:ext cx="24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2762746"/>
            <a:ext cx="36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Nước,tinh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3208892"/>
            <a:ext cx="3314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cacbonic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9001" y="4202964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9001" y="4671655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Nilon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9001" y="5219321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xenlulozo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2400" y="2819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nhiên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2819399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tạo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5184812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vô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hữu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sinh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76200"/>
            <a:ext cx="42672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CÁC THỂ CƠ BẢN CỦA CHẤT </a:t>
            </a:r>
            <a:endParaRPr lang="en-US" sz="20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hape 594"/>
          <p:cNvPicPr/>
          <p:nvPr/>
        </p:nvPicPr>
        <p:blipFill>
          <a:blip r:embed="rId2"/>
          <a:stretch/>
        </p:blipFill>
        <p:spPr>
          <a:xfrm>
            <a:off x="12700" y="1066800"/>
            <a:ext cx="4711700" cy="40913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0" y="1104900"/>
            <a:ext cx="3810000" cy="4053204"/>
            <a:chOff x="5181600" y="1104900"/>
            <a:chExt cx="3810000" cy="4053204"/>
          </a:xfrm>
        </p:grpSpPr>
        <p:pic>
          <p:nvPicPr>
            <p:cNvPr id="9" name="Shape 606"/>
            <p:cNvPicPr/>
            <p:nvPr/>
          </p:nvPicPr>
          <p:blipFill>
            <a:blip r:embed="rId3"/>
            <a:stretch/>
          </p:blipFill>
          <p:spPr>
            <a:xfrm>
              <a:off x="5181600" y="1447799"/>
              <a:ext cx="3810000" cy="3710305"/>
            </a:xfrm>
            <a:prstGeom prst="rect">
              <a:avLst/>
            </a:prstGeom>
          </p:spPr>
        </p:pic>
        <p:sp>
          <p:nvSpPr>
            <p:cNvPr id="10" name="Shape 608"/>
            <p:cNvSpPr txBox="1"/>
            <p:nvPr/>
          </p:nvSpPr>
          <p:spPr>
            <a:xfrm>
              <a:off x="7772400" y="1104900"/>
              <a:ext cx="990600" cy="228600"/>
            </a:xfrm>
            <a:prstGeom prst="rect">
              <a:avLst/>
            </a:prstGeom>
            <a:noFill/>
          </p:spPr>
          <p:txBody>
            <a:bodyPr lIns="0" tIns="0" rIns="0" bIns="0"/>
            <a:lstStyle/>
            <a:p>
              <a:pPr>
                <a:spcAft>
                  <a:spcPts val="0"/>
                </a:spcAft>
              </a:pPr>
              <a:r>
                <a:rPr lang="vi-VN" b="1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Ch</a:t>
              </a:r>
              <a:r>
                <a:rPr lang="en-US" b="1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ât</a:t>
              </a:r>
              <a:r>
                <a:rPr lang="vi-VN" b="1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r>
                <a:rPr lang="vi-VN" b="1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khí</a:t>
              </a:r>
              <a:endParaRPr lang="en-US" b="1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5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G THAI CUA CHAT DA 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1324</Words>
  <Application>Microsoft Office PowerPoint</Application>
  <PresentationFormat>On-screen Show (4:3)</PresentationFormat>
  <Paragraphs>312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Segoe UI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ghostviet.com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Carcassonno</dc:creator>
  <cp:lastModifiedBy>Admin</cp:lastModifiedBy>
  <cp:revision>118</cp:revision>
  <dcterms:created xsi:type="dcterms:W3CDTF">2019-04-05T18:25:52Z</dcterms:created>
  <dcterms:modified xsi:type="dcterms:W3CDTF">2024-11-26T23:04:26Z</dcterms:modified>
</cp:coreProperties>
</file>