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29"/>
  </p:notesMasterIdLst>
  <p:sldIdLst>
    <p:sldId id="399" r:id="rId5"/>
    <p:sldId id="398" r:id="rId6"/>
    <p:sldId id="259" r:id="rId7"/>
    <p:sldId id="258" r:id="rId8"/>
    <p:sldId id="400" r:id="rId9"/>
    <p:sldId id="261" r:id="rId10"/>
    <p:sldId id="401" r:id="rId11"/>
    <p:sldId id="262" r:id="rId12"/>
    <p:sldId id="402" r:id="rId13"/>
    <p:sldId id="267" r:id="rId14"/>
    <p:sldId id="403" r:id="rId15"/>
    <p:sldId id="404" r:id="rId16"/>
    <p:sldId id="588" r:id="rId17"/>
    <p:sldId id="589" r:id="rId18"/>
    <p:sldId id="594" r:id="rId19"/>
    <p:sldId id="322" r:id="rId20"/>
    <p:sldId id="570" r:id="rId21"/>
    <p:sldId id="603" r:id="rId22"/>
    <p:sldId id="574" r:id="rId23"/>
    <p:sldId id="604" r:id="rId24"/>
    <p:sldId id="596" r:id="rId25"/>
    <p:sldId id="598" r:id="rId26"/>
    <p:sldId id="600" r:id="rId27"/>
    <p:sldId id="6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dirty="0" err="1">
              <a:latin typeface="Times New Roman" panose="02020603050405020304" pitchFamily="18" charset="0"/>
              <a:cs typeface="Times New Roman" panose="02020603050405020304" pitchFamily="18" charset="0"/>
            </a:rPr>
            <a:t>Em</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hãy</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cho</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biết</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vì</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sao</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cô</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bán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vé</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trong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câu</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chuyện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đã</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cho</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ông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của</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cậu</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bé</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vay</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tiền</a:t>
          </a:r>
          <a:r>
            <a:rPr lang="en-US" sz="2800" b="1" i="0" dirty="0">
              <a:latin typeface="Times New Roman" panose="02020603050405020304" pitchFamily="18" charset="0"/>
              <a:cs typeface="Times New Roman" panose="02020603050405020304" pitchFamily="18" charset="0"/>
            </a:rPr>
            <a:t>?</a:t>
          </a:r>
          <a:endParaRPr lang="en-US" sz="28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dirty="0" err="1">
              <a:solidFill>
                <a:srgbClr val="FF0000"/>
              </a:solidFill>
              <a:latin typeface="Times New Roman" panose="02020603050405020304" pitchFamily="18" charset="0"/>
              <a:cs typeface="Times New Roman" panose="02020603050405020304" pitchFamily="18" charset="0"/>
            </a:rPr>
            <a:t>Vì</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sao</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người</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ông</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trong</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câu</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chuyện</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không</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để</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hôm</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sau</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mới</a:t>
          </a:r>
          <a:r>
            <a:rPr lang="en-US" sz="2800" b="1" i="0" dirty="0">
              <a:solidFill>
                <a:srgbClr val="FF0000"/>
              </a:solidFill>
              <a:latin typeface="Times New Roman" panose="02020603050405020304" pitchFamily="18" charset="0"/>
              <a:cs typeface="Times New Roman" panose="02020603050405020304" pitchFamily="18" charset="0"/>
            </a:rPr>
            <a:t> quay </a:t>
          </a:r>
          <a:r>
            <a:rPr lang="en-US" sz="2800" b="1" i="0" dirty="0" err="1">
              <a:solidFill>
                <a:srgbClr val="FF0000"/>
              </a:solidFill>
              <a:latin typeface="Times New Roman" panose="02020603050405020304" pitchFamily="18" charset="0"/>
              <a:cs typeface="Times New Roman" panose="02020603050405020304" pitchFamily="18" charset="0"/>
            </a:rPr>
            <a:t>lại</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trả</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latin typeface="Times New Roman" panose="02020603050405020304" pitchFamily="18" charset="0"/>
              <a:cs typeface="Times New Roman" panose="02020603050405020304" pitchFamily="18" charset="0"/>
            </a:rPr>
            <a:t>tiền</a:t>
          </a:r>
          <a:r>
            <a:rPr kumimoji="0" lang="en-US" sz="2800" b="1" i="0" u="none" strike="noStrike"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a:t>
          </a: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dirty="0" err="1">
              <a:latin typeface="Times New Roman" panose="02020603050405020304" pitchFamily="18" charset="0"/>
              <a:cs typeface="Times New Roman" panose="02020603050405020304" pitchFamily="18" charset="0"/>
            </a:rPr>
            <a:t>Từ</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câu</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chuyện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trên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em</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hiểu</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chữ</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tín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là</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gì</a:t>
          </a:r>
          <a:r>
            <a:rPr lang="en-US" sz="2800" b="1" i="0" dirty="0">
              <a:latin typeface="Times New Roman" panose="02020603050405020304" pitchFamily="18" charset="0"/>
              <a:cs typeface="Times New Roman" panose="02020603050405020304" pitchFamily="18" charset="0"/>
            </a:rPr>
            <a:t>?</a:t>
          </a:r>
          <a:r>
            <a:rPr lang="vi-VN" sz="2800" b="1" i="0" dirty="0">
              <a:latin typeface="Times New Roman" panose="02020603050405020304" pitchFamily="18" charset="0"/>
              <a:cs typeface="Times New Roman" panose="02020603050405020304" pitchFamily="18" charset="0"/>
            </a:rPr>
            <a:t> Giữ </a:t>
          </a:r>
          <a:r>
            <a:rPr lang="vi-VN" sz="2800" b="1" i="0" dirty="0" smtClean="0">
              <a:latin typeface="Times New Roman" panose="02020603050405020304" pitchFamily="18" charset="0"/>
              <a:cs typeface="Times New Roman" panose="02020603050405020304" pitchFamily="18" charset="0"/>
            </a:rPr>
            <a:t>ch</a:t>
          </a:r>
          <a:r>
            <a:rPr lang="en-US" sz="2800" b="1" i="0" dirty="0" smtClean="0">
              <a:latin typeface="Times New Roman" panose="02020603050405020304" pitchFamily="18" charset="0"/>
              <a:cs typeface="Times New Roman" panose="02020603050405020304" pitchFamily="18" charset="0"/>
            </a:rPr>
            <a:t>ữ</a:t>
          </a:r>
          <a:r>
            <a:rPr lang="vi-VN" sz="2800" b="1" i="0" dirty="0" smtClean="0">
              <a:latin typeface="Times New Roman" panose="02020603050405020304" pitchFamily="18" charset="0"/>
              <a:cs typeface="Times New Roman" panose="02020603050405020304" pitchFamily="18" charset="0"/>
            </a:rPr>
            <a:t> </a:t>
          </a:r>
          <a:r>
            <a:rPr lang="vi-VN" sz="2800" b="1" i="0" dirty="0">
              <a:latin typeface="Times New Roman" panose="02020603050405020304" pitchFamily="18" charset="0"/>
              <a:cs typeface="Times New Roman" panose="02020603050405020304" pitchFamily="18" charset="0"/>
            </a:rPr>
            <a:t>tín là gì?</a:t>
          </a:r>
          <a:endParaRPr lang="en-US" sz="28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8"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tuổi</a:t>
          </a:r>
          <a:endParaRPr lang="en-US" sz="28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a:t>
          </a:r>
          <a:r>
            <a:rPr lang="en-US" sz="2800" dirty="0" smtClean="0">
              <a:latin typeface="Times New Roman" panose="02020603050405020304" pitchFamily="18" charset="0"/>
              <a:cs typeface="Times New Roman" panose="02020603050405020304" pitchFamily="18" charset="0"/>
            </a:rPr>
            <a:t>.</a:t>
          </a:r>
          <a:r>
            <a:rPr lang="en-US" sz="2800" b="0" dirty="0" smtClean="0">
              <a:solidFill>
                <a:srgbClr val="FF0000"/>
              </a:solidFill>
              <a:latin typeface="Times New Roman" panose="02020603050405020304" pitchFamily="18" charset="0"/>
              <a:cs typeface="Times New Roman" panose="02020603050405020304" pitchFamily="18" charset="0"/>
            </a:rPr>
            <a:t>.</a:t>
          </a:r>
          <a:endParaRPr kumimoji="0" lang="en-US" sz="2800" b="0" i="0" u="none" strike="noStrike"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niềm</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a:t>
          </a:r>
          <a:endParaRPr lang="en-US" sz="28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dirty="0" err="1">
              <a:latin typeface="Times New Roman" panose="02020603050405020304" pitchFamily="18" charset="0"/>
              <a:cs typeface="Times New Roman" panose="02020603050405020304" pitchFamily="18" charset="0"/>
            </a:rPr>
            <a:t>Em</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hãy</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cho</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biết</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vì</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sao</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cô</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bán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vé</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trong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câu</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chuyện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đã</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cho</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ông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của</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cậu</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bé</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vay</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tiền</a:t>
          </a:r>
          <a:r>
            <a:rPr lang="en-US" sz="2800" b="1" i="0" kern="1200" dirty="0">
              <a:latin typeface="Times New Roman" panose="02020603050405020304" pitchFamily="18" charset="0"/>
              <a:cs typeface="Times New Roman" panose="02020603050405020304" pitchFamily="18" charset="0"/>
            </a:rPr>
            <a:t>?</a:t>
          </a:r>
          <a:endParaRPr lang="en-US" sz="2800" b="1" i="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72774" y="44912"/>
        <a:ext cx="7254913" cy="1443601"/>
      </dsp:txXfrm>
    </dsp:sp>
    <dsp:sp modelId="{2AAACA77-E4A0-4E99-9F03-72ED26BB7B73}">
      <dsp:nvSpPr>
        <dsp:cNvPr id="0" name=""/>
        <dsp:cNvSpPr/>
      </dsp:nvSpPr>
      <dsp: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dirty="0" err="1">
              <a:solidFill>
                <a:srgbClr val="FF0000"/>
              </a:solidFill>
              <a:latin typeface="Times New Roman" panose="02020603050405020304" pitchFamily="18" charset="0"/>
              <a:cs typeface="Times New Roman" panose="02020603050405020304" pitchFamily="18" charset="0"/>
            </a:rPr>
            <a:t>Vì</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sao</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người</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ông</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trong</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câu</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chuyện</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không</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để</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hôm</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sau</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mới</a:t>
          </a:r>
          <a:r>
            <a:rPr lang="en-US" sz="2800" b="1" i="0" kern="1200" dirty="0">
              <a:solidFill>
                <a:srgbClr val="FF0000"/>
              </a:solidFill>
              <a:latin typeface="Times New Roman" panose="02020603050405020304" pitchFamily="18" charset="0"/>
              <a:cs typeface="Times New Roman" panose="02020603050405020304" pitchFamily="18" charset="0"/>
            </a:rPr>
            <a:t> quay </a:t>
          </a:r>
          <a:r>
            <a:rPr lang="en-US" sz="2800" b="1" i="0" kern="1200" dirty="0" err="1">
              <a:solidFill>
                <a:srgbClr val="FF0000"/>
              </a:solidFill>
              <a:latin typeface="Times New Roman" panose="02020603050405020304" pitchFamily="18" charset="0"/>
              <a:cs typeface="Times New Roman" panose="02020603050405020304" pitchFamily="18" charset="0"/>
            </a:rPr>
            <a:t>lại</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trả</a:t>
          </a:r>
          <a:r>
            <a:rPr lang="en-US" sz="2800" b="1" i="0" kern="1200" dirty="0">
              <a:solidFill>
                <a:srgbClr val="FF0000"/>
              </a:solidFill>
              <a:latin typeface="Times New Roman" panose="02020603050405020304" pitchFamily="18" charset="0"/>
              <a:cs typeface="Times New Roman" panose="02020603050405020304" pitchFamily="18" charset="0"/>
            </a:rPr>
            <a:t> </a:t>
          </a:r>
          <a:r>
            <a:rPr lang="en-US" sz="2800" b="1" i="0" kern="1200" dirty="0" err="1">
              <a:solidFill>
                <a:srgbClr val="FF0000"/>
              </a:solidFill>
              <a:latin typeface="Times New Roman" panose="02020603050405020304" pitchFamily="18" charset="0"/>
              <a:cs typeface="Times New Roman" panose="02020603050405020304" pitchFamily="18" charset="0"/>
            </a:rPr>
            <a:t>tiền</a:t>
          </a:r>
          <a:r>
            <a:rPr kumimoji="0" lang="en-US" sz="28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a:t>
          </a:r>
        </a:p>
      </dsp:txBody>
      <dsp:txXfrm>
        <a:off x="2072774" y="1731680"/>
        <a:ext cx="7254913" cy="1443601"/>
      </dsp:txXfrm>
    </dsp:sp>
    <dsp:sp modelId="{2352C030-0248-483B-94A9-26972C30B2AA}">
      <dsp:nvSpPr>
        <dsp:cNvPr id="0" name=""/>
        <dsp:cNvSpPr/>
      </dsp:nvSpPr>
      <dsp: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dirty="0" err="1">
              <a:latin typeface="Times New Roman" panose="02020603050405020304" pitchFamily="18" charset="0"/>
              <a:cs typeface="Times New Roman" panose="02020603050405020304" pitchFamily="18" charset="0"/>
            </a:rPr>
            <a:t>Từ</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câu</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chuyện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trên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em</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hiểu</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chữ</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tín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là</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gì</a:t>
          </a:r>
          <a:r>
            <a:rPr lang="en-US" sz="2800" b="1" i="0" kern="1200" dirty="0">
              <a:latin typeface="Times New Roman" panose="02020603050405020304" pitchFamily="18" charset="0"/>
              <a:cs typeface="Times New Roman" panose="02020603050405020304" pitchFamily="18" charset="0"/>
            </a:rPr>
            <a:t>?</a:t>
          </a:r>
          <a:r>
            <a:rPr lang="vi-VN" sz="2800" b="1" i="0" kern="1200" dirty="0">
              <a:latin typeface="Times New Roman" panose="02020603050405020304" pitchFamily="18" charset="0"/>
              <a:cs typeface="Times New Roman" panose="02020603050405020304" pitchFamily="18" charset="0"/>
            </a:rPr>
            <a:t> Giữ </a:t>
          </a:r>
          <a:r>
            <a:rPr lang="vi-VN" sz="2800" b="1" i="0" kern="1200" dirty="0" smtClean="0">
              <a:latin typeface="Times New Roman" panose="02020603050405020304" pitchFamily="18" charset="0"/>
              <a:cs typeface="Times New Roman" panose="02020603050405020304" pitchFamily="18" charset="0"/>
            </a:rPr>
            <a:t>ch</a:t>
          </a:r>
          <a:r>
            <a:rPr lang="en-US" sz="2800" b="1" i="0" kern="1200" dirty="0" smtClean="0">
              <a:latin typeface="Times New Roman" panose="02020603050405020304" pitchFamily="18" charset="0"/>
              <a:cs typeface="Times New Roman" panose="02020603050405020304" pitchFamily="18" charset="0"/>
            </a:rPr>
            <a:t>ữ</a:t>
          </a:r>
          <a:r>
            <a:rPr lang="vi-VN" sz="2800" b="1" i="0" kern="1200" dirty="0" smtClean="0">
              <a:latin typeface="Times New Roman" panose="02020603050405020304" pitchFamily="18" charset="0"/>
              <a:cs typeface="Times New Roman" panose="02020603050405020304" pitchFamily="18" charset="0"/>
            </a:rPr>
            <a:t> </a:t>
          </a:r>
          <a:r>
            <a:rPr lang="vi-VN" sz="2800" b="1" i="0" kern="1200" dirty="0">
              <a:latin typeface="Times New Roman" panose="02020603050405020304" pitchFamily="18" charset="0"/>
              <a:cs typeface="Times New Roman" panose="02020603050405020304" pitchFamily="18" charset="0"/>
            </a:rPr>
            <a:t>tín là gì?</a:t>
          </a:r>
          <a:endParaRPr lang="en-US" sz="2800" b="1" i="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72774" y="3418449"/>
        <a:ext cx="7254913" cy="1443601"/>
      </dsp:txXfrm>
    </dsp:sp>
    <dsp:sp modelId="{72B5F39E-2D8B-4AE5-99A7-0B4F92796C74}">
      <dsp:nvSpPr>
        <dsp:cNvPr id="0" name=""/>
        <dsp:cNvSpPr/>
      </dsp:nvSpPr>
      <dsp: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Vì</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trọng</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tin </a:t>
          </a:r>
          <a:r>
            <a:rPr lang="en-US" sz="2800" kern="1200" dirty="0" err="1" smtClean="0">
              <a:latin typeface="Times New Roman" panose="02020603050405020304" pitchFamily="18" charset="0"/>
              <a:cs typeface="Times New Roman" panose="02020603050405020304" pitchFamily="18" charset="0"/>
            </a:rPr>
            <a:t>tưởng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người</a:t>
          </a:r>
          <a:r>
            <a:rPr lang="en-US" sz="2800" kern="1200" dirty="0" smtClean="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tuổi</a:t>
          </a:r>
          <a:endParaRPr lang="en-US" sz="2800" b="1" i="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72774" y="44912"/>
        <a:ext cx="7254913" cy="1443601"/>
      </dsp:txXfrm>
    </dsp:sp>
    <dsp:sp modelId="{2AAACA77-E4A0-4E99-9F03-72ED26BB7B73}">
      <dsp:nvSpPr>
        <dsp:cNvPr id="0" name=""/>
        <dsp:cNvSpPr/>
      </dsp:nvSpPr>
      <dsp: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Vì</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ông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rất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trọng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danh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trọng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chữ</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tín</a:t>
          </a:r>
          <a:r>
            <a:rPr lang="en-US" sz="2800" kern="1200" dirty="0" smtClean="0">
              <a:latin typeface="Times New Roman" panose="02020603050405020304" pitchFamily="18" charset="0"/>
              <a:cs typeface="Times New Roman" panose="02020603050405020304" pitchFamily="18" charset="0"/>
            </a:rPr>
            <a:t>.</a:t>
          </a:r>
          <a:r>
            <a:rPr lang="en-US" sz="2800" b="0" kern="1200" dirty="0" smtClean="0">
              <a:solidFill>
                <a:srgbClr val="FF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sp:txBody>
      <dsp:txXfrm>
        <a:off x="2072774" y="1731680"/>
        <a:ext cx="7254913" cy="1443601"/>
      </dsp:txXfrm>
    </dsp:sp>
    <dsp:sp modelId="{2352C030-0248-483B-94A9-26972C30B2AA}">
      <dsp:nvSpPr>
        <dsp:cNvPr id="0" name=""/>
        <dsp:cNvSpPr/>
      </dsp:nvSpPr>
      <dsp: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Chữ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niềm</a:t>
          </a:r>
          <a:r>
            <a:rPr lang="en-US" sz="2800" kern="1200" dirty="0">
              <a:latin typeface="Times New Roman" panose="02020603050405020304" pitchFamily="18" charset="0"/>
              <a:cs typeface="Times New Roman" panose="02020603050405020304" pitchFamily="18" charset="0"/>
            </a:rPr>
            <a:t> tin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con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nhau</a:t>
          </a:r>
          <a:r>
            <a:rPr lang="en-US" sz="2800" kern="1200" dirty="0">
              <a:latin typeface="Times New Roman" panose="02020603050405020304" pitchFamily="18" charset="0"/>
              <a:cs typeface="Times New Roman" panose="02020603050405020304" pitchFamily="18" charset="0"/>
            </a:rPr>
            <a:t>.</a:t>
          </a:r>
          <a:endParaRPr lang="vi-VN" sz="2800" kern="1200" dirty="0">
            <a:latin typeface="Times New Roman" panose="02020603050405020304" pitchFamily="18" charset="0"/>
            <a:cs typeface="Times New Roman" panose="02020603050405020304" pitchFamily="18" charset="0"/>
          </a:endParaRPr>
        </a:p>
        <a:p>
          <a:pPr lvl="0" algn="just" defTabSz="1244600">
            <a:lnSpc>
              <a:spcPct val="90000"/>
            </a:lnSpc>
            <a:spcBef>
              <a:spcPct val="0"/>
            </a:spcBef>
            <a:spcAft>
              <a:spcPct val="35000"/>
            </a:spcAft>
          </a:pPr>
          <a:r>
            <a:rPr lang="en-US" sz="2800" kern="1200" dirty="0" err="1">
              <a:solidFill>
                <a:srgbClr val="FF0000"/>
              </a:solidFill>
              <a:latin typeface="Times New Roman" panose="02020603050405020304" pitchFamily="18" charset="0"/>
              <a:cs typeface="Times New Roman" panose="02020603050405020304" pitchFamily="18" charset="0"/>
            </a:rPr>
            <a:t>Giữ</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chữ</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là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giữ</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niềm</a:t>
          </a:r>
          <a:r>
            <a:rPr lang="en-US" sz="2800" kern="1200" dirty="0">
              <a:solidFill>
                <a:srgbClr val="FF0000"/>
              </a:solidFill>
              <a:latin typeface="Times New Roman" panose="02020603050405020304" pitchFamily="18" charset="0"/>
              <a:cs typeface="Times New Roman" panose="02020603050405020304" pitchFamily="18" charset="0"/>
            </a:rPr>
            <a:t> tin </a:t>
          </a:r>
          <a:r>
            <a:rPr lang="en-US" sz="2800" kern="1200" dirty="0" err="1">
              <a:solidFill>
                <a:srgbClr val="FF0000"/>
              </a:solidFill>
              <a:latin typeface="Times New Roman" panose="02020603050405020304" pitchFamily="18" charset="0"/>
              <a:cs typeface="Times New Roman" panose="02020603050405020304" pitchFamily="18" charset="0"/>
            </a:rPr>
            <a:t>của</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người</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khác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đối</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với</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mình</a:t>
          </a:r>
          <a:r>
            <a:rPr lang="en-US" sz="2800" kern="1200" dirty="0">
              <a:solidFill>
                <a:srgbClr val="FF0000"/>
              </a:solidFill>
              <a:latin typeface="Times New Roman" panose="02020603050405020304" pitchFamily="18" charset="0"/>
              <a:cs typeface="Times New Roman" panose="02020603050405020304" pitchFamily="18" charset="0"/>
            </a:rPr>
            <a:t>.</a:t>
          </a:r>
          <a:endParaRPr lang="en-US" sz="2800" b="1" i="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72774" y="3418449"/>
        <a:ext cx="7254913" cy="1443601"/>
      </dsp:txXfrm>
    </dsp:sp>
    <dsp:sp modelId="{72B5F39E-2D8B-4AE5-99A7-0B4F92796C74}">
      <dsp:nvSpPr>
        <dsp:cNvPr id="0" name=""/>
        <dsp:cNvSpPr/>
      </dsp:nvSpPr>
      <dsp: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extLst>
      <p:ext uri="{BB962C8B-B14F-4D97-AF65-F5344CB8AC3E}">
        <p14:creationId xmlns:p14="http://schemas.microsoft.com/office/powerpoint/2010/main" val="965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86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238C-3C85-0B7A-1598-CB9049A82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CA004-2D9D-64EF-0B77-B798F5348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9DE3A-30AE-0D81-4262-7952432901EC}"/>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5" name="Footer Placeholder 4">
            <a:extLst>
              <a:ext uri="{FF2B5EF4-FFF2-40B4-BE49-F238E27FC236}">
                <a16:creationId xmlns:a16="http://schemas.microsoft.com/office/drawing/2014/main" id="{A4CD11BD-22E4-4F6A-274D-39B8D977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BBA4A-9D21-3FFF-2E30-8726A569792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0239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6348-6CB9-7A91-09A5-F2F7A0C14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AB90C-C793-11FA-5BA7-226F3E59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68524-3F9C-56AD-BCC3-F283617636E7}"/>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5" name="Footer Placeholder 4">
            <a:extLst>
              <a:ext uri="{FF2B5EF4-FFF2-40B4-BE49-F238E27FC236}">
                <a16:creationId xmlns:a16="http://schemas.microsoft.com/office/drawing/2014/main" id="{4DDACE27-3846-1FE7-A2C3-8D28AFF2B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9E03-C822-1F9A-103B-3E3E3B98B7C9}"/>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3782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71574-031A-5C40-BBCF-59D5C814B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E8B2B-9B73-4DD5-9EB7-5731616C0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EE255-B468-BDF9-2E2A-99E9C2F1A5AF}"/>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5" name="Footer Placeholder 4">
            <a:extLst>
              <a:ext uri="{FF2B5EF4-FFF2-40B4-BE49-F238E27FC236}">
                <a16:creationId xmlns:a16="http://schemas.microsoft.com/office/drawing/2014/main" id="{8158DFB1-0BF3-FBE3-DC0A-12A6774B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81C04-CA27-F369-7E1E-91C240AF236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7842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2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78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3973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59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071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0419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0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F568-2C1D-44D7-3C80-A97018325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9CD81-30C7-B290-74C7-2946E913A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204CA-9A8F-4098-8819-844DC8E2F617}"/>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5" name="Footer Placeholder 4">
            <a:extLst>
              <a:ext uri="{FF2B5EF4-FFF2-40B4-BE49-F238E27FC236}">
                <a16:creationId xmlns:a16="http://schemas.microsoft.com/office/drawing/2014/main" id="{8B6E3FA3-9A2E-EECF-9881-474CA3D2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655BC-7D30-30C6-4ECB-F849BC7EBC2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4783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643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69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7737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62577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3612807"/>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39645203"/>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5445910"/>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65155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534003"/>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948973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22AE-AD29-17FE-2215-FD1298AB1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2EE1E-9231-1DEA-D479-52FF5075A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7987-8914-42B9-F10B-DBC6F694A4F2}"/>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5" name="Footer Placeholder 4">
            <a:extLst>
              <a:ext uri="{FF2B5EF4-FFF2-40B4-BE49-F238E27FC236}">
                <a16:creationId xmlns:a16="http://schemas.microsoft.com/office/drawing/2014/main" id="{F85AFB1B-0E58-65FD-368F-6AD4FC13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413AD-3F9B-2595-10E3-358162A06828}"/>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77892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208614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80996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3291575"/>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888359"/>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2253681"/>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3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3562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01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9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41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DBB8-3873-7B28-1C8A-667F885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4A748-2285-DBCB-C366-5B47E5DBA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66453-C611-2DCE-0DFC-942D78DF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F64EB-3E44-B632-8BD6-3FEE022D726A}"/>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6" name="Footer Placeholder 5">
            <a:extLst>
              <a:ext uri="{FF2B5EF4-FFF2-40B4-BE49-F238E27FC236}">
                <a16:creationId xmlns:a16="http://schemas.microsoft.com/office/drawing/2014/main" id="{2656B0F2-18F2-6981-C546-04A90B4C1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B4445-DD26-68F3-9BF6-7FFC2851629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031594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147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3301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68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74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97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779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90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75E0-4B99-E59C-14B2-362200BD6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4FBE3-26E4-02D3-87C5-57F67421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2B5F6-9380-D0DD-FA09-3592491B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92048-8012-4D60-8DC5-0FE25D9D2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8C7451-FD74-BB78-04D2-20030DC7B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074B0-0A4E-488F-3EF6-34222F2D0F54}"/>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8" name="Footer Placeholder 7">
            <a:extLst>
              <a:ext uri="{FF2B5EF4-FFF2-40B4-BE49-F238E27FC236}">
                <a16:creationId xmlns:a16="http://schemas.microsoft.com/office/drawing/2014/main" id="{CA95606F-416D-C000-2C9C-87231FF25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0A842-28FC-76E9-931E-25EDF624D4B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23811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C136-7EF6-EA41-3D3A-1F47CCF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8F0B48-D470-B975-4471-8FE8FC94F182}"/>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4" name="Footer Placeholder 3">
            <a:extLst>
              <a:ext uri="{FF2B5EF4-FFF2-40B4-BE49-F238E27FC236}">
                <a16:creationId xmlns:a16="http://schemas.microsoft.com/office/drawing/2014/main" id="{8815F143-EB5C-2F09-371E-A702A1BA8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DE7E3-D996-D49E-E892-C38BF2C9C9DF}"/>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1356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566C3-1F14-5096-7A29-99498E17F487}"/>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3" name="Footer Placeholder 2">
            <a:extLst>
              <a:ext uri="{FF2B5EF4-FFF2-40B4-BE49-F238E27FC236}">
                <a16:creationId xmlns:a16="http://schemas.microsoft.com/office/drawing/2014/main" id="{D9FF740A-4846-EF96-B10C-C5A9582F8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54D11-953D-112D-8044-FCED3B202180}"/>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09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99FA-7C36-FDF4-2881-8908D3A15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8E6AD-8C54-ACF8-DD33-9CAC20D60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2C8B2-05DB-A0D6-115B-C98DC030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D9248-44D3-0D0F-7E84-A0D8027AEAEE}"/>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6" name="Footer Placeholder 5">
            <a:extLst>
              <a:ext uri="{FF2B5EF4-FFF2-40B4-BE49-F238E27FC236}">
                <a16:creationId xmlns:a16="http://schemas.microsoft.com/office/drawing/2014/main" id="{A09691FF-8DEC-94CD-FB60-A463102E0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F4390-C45A-B430-0A5F-1471F2B862E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6658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25F5-A277-D3C2-B05D-2DBD39B11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A1EC4-7C00-C23A-76CD-13E72255F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E4CD6-6D0F-0C4E-7DD8-DEB3AFD0F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53460-4D86-6D9A-A770-10FD5C2CCC5C}"/>
              </a:ext>
            </a:extLst>
          </p:cNvPr>
          <p:cNvSpPr>
            <a:spLocks noGrp="1"/>
          </p:cNvSpPr>
          <p:nvPr>
            <p:ph type="dt" sz="half" idx="10"/>
          </p:nvPr>
        </p:nvSpPr>
        <p:spPr/>
        <p:txBody>
          <a:bodyPr/>
          <a:lstStyle/>
          <a:p>
            <a:fld id="{967DDC84-101E-4200-BC11-5EC8B9D60496}" type="datetimeFigureOut">
              <a:rPr lang="en-US" smtClean="0"/>
              <a:t>9/12/2025</a:t>
            </a:fld>
            <a:endParaRPr lang="en-US"/>
          </a:p>
        </p:txBody>
      </p:sp>
      <p:sp>
        <p:nvSpPr>
          <p:cNvPr id="6" name="Footer Placeholder 5">
            <a:extLst>
              <a:ext uri="{FF2B5EF4-FFF2-40B4-BE49-F238E27FC236}">
                <a16:creationId xmlns:a16="http://schemas.microsoft.com/office/drawing/2014/main" id="{3B6C1627-173C-AFE6-5497-D9AEB1C19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C0B95-4B72-C2F1-1B6B-53A6892F389B}"/>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96087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5FBAC-28F5-AC9C-C019-22B35691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9450F-4F61-B35D-D366-C120C5A2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AA21F-FDE9-7521-750E-C4042B66A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9/12/2025</a:t>
            </a:fld>
            <a:endParaRPr lang="en-US"/>
          </a:p>
        </p:txBody>
      </p:sp>
      <p:sp>
        <p:nvSpPr>
          <p:cNvPr id="5" name="Footer Placeholder 4">
            <a:extLst>
              <a:ext uri="{FF2B5EF4-FFF2-40B4-BE49-F238E27FC236}">
                <a16:creationId xmlns:a16="http://schemas.microsoft.com/office/drawing/2014/main" id="{45A276BA-D66A-EDCE-0B55-637EC28AA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3CAB2-FD63-D8CB-8D8C-52CB6AD1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extLst>
      <p:ext uri="{BB962C8B-B14F-4D97-AF65-F5344CB8AC3E}">
        <p14:creationId xmlns:p14="http://schemas.microsoft.com/office/powerpoint/2010/main" val="389030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999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123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9/12/2025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45062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18.jpeg"/><Relationship Id="rId1" Type="http://schemas.openxmlformats.org/officeDocument/2006/relationships/slideLayout" Target="../slideLayouts/slideLayout37.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1524" y="0"/>
            <a:ext cx="12191980" cy="6856718"/>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799271" y="643469"/>
            <a:ext cx="8341047" cy="2123658"/>
          </a:xfrm>
          <a:prstGeom prst="rect">
            <a:avLst/>
          </a:prstGeom>
          <a:solidFill>
            <a:schemeClr val="accent2"/>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Trò</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chơi</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Ai </a:t>
            </a:r>
            <a:r>
              <a:rPr kumimoji="1" lang="en-US" altLang="zh-CN" sz="6600" b="1" i="0" u="none" strike="noStrike" kern="1200" cap="none" spc="0" normalizeH="0" baseline="0" noProof="0" dirty="0" err="1" smtClean="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nhanh</a:t>
            </a:r>
            <a:r>
              <a:rPr kumimoji="1" lang="en-US" altLang="zh-CN" sz="6600" b="1" i="0" u="none" strike="noStrike" kern="1200" cap="none" spc="0" normalizeH="0" noProof="0" dirty="0" smtClean="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t>
            </a:r>
            <a:r>
              <a:rPr kumimoji="1" lang="en-US" altLang="zh-CN" sz="6600" b="1" i="0" u="none" strike="noStrike" kern="1200" cap="none" spc="0" normalizeH="0" noProof="0" dirty="0" err="1" smtClean="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hơn</a:t>
            </a:r>
            <a:endParaRPr kumimoji="1" lang="zh-CN" altLang="en-US"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endParaRPr>
          </a:p>
        </p:txBody>
      </p:sp>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082869" y="3324945"/>
            <a:ext cx="9773852" cy="255454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tục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 Chia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tục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itchFamily="18" charset="0"/>
            </a:endParaRPr>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10" name="TextBox 9"/>
          <p:cNvSpPr txBox="1"/>
          <p:nvPr/>
        </p:nvSpPr>
        <p:spPr>
          <a:xfrm>
            <a:off x="859808" y="1709498"/>
            <a:ext cx="10317707" cy="1600434"/>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Biểu</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tín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lời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hứa</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đôi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đúng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hẹn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hoàn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nhiệm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vụ</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giao</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niềm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tin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khác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859808" y="961997"/>
            <a:ext cx="9444252" cy="639149"/>
          </a:xfrm>
          <a:prstGeom prst="rect">
            <a:avLst/>
          </a:prstGeom>
        </p:spPr>
        <p:txBody>
          <a:bodyPr wrap="square">
            <a:spAutoFit/>
          </a:bodyPr>
          <a:lstStyle/>
          <a:p>
            <a:pPr lvl="0" algn="just">
              <a:lnSpc>
                <a:spcPct val="122000"/>
              </a:lnSpc>
              <a:spcAft>
                <a:spcPts val="500"/>
              </a:spcAft>
              <a:buClr>
                <a:srgbClr val="000000"/>
              </a:buClr>
              <a:buSzPts val="1100"/>
              <a:tabLst>
                <a:tab pos="229870" algn="l"/>
              </a:tabLst>
              <a:defRPr/>
            </a:pP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giữ</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tín</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giữ</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tín</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4973"/>
            <a:ext cx="12192000" cy="6793462"/>
          </a:xfrm>
          <a:prstGeom prst="rect">
            <a:avLst/>
          </a:prstGeom>
        </p:spPr>
      </p:pic>
      <p:sp>
        <p:nvSpPr>
          <p:cNvPr id="10" name="TextBox 9"/>
          <p:cNvSpPr txBox="1"/>
          <p:nvPr/>
        </p:nvSpPr>
        <p:spPr>
          <a:xfrm>
            <a:off x="891066" y="1262764"/>
            <a:ext cx="8462211" cy="669923"/>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3. Ý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việc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
        <p:nvSpPr>
          <p:cNvPr id="4" name="Rectangle 3"/>
          <p:cNvSpPr>
            <a:spLocks noChangeArrowheads="1"/>
          </p:cNvSpPr>
          <p:nvPr/>
        </p:nvSpPr>
        <p:spPr bwMode="auto">
          <a:xfrm>
            <a:off x="673758" y="317218"/>
            <a:ext cx="94612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BÀI </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5: </a:t>
            </a: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GIỮ</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CHỮ TÍN</a:t>
            </a:r>
            <a:endPar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p:txBody>
      </p:sp>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CÂU CHUYỆN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371001" cy="41549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ĐỘI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MƯA TRẢ SÁCH</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dặn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87965"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3680806"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Theo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tại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mưa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vậy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Nam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lùi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trả</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sách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7973797" y="2226888"/>
            <a:ext cx="3960082" cy="1751409"/>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800" b="0" i="0" u="sng"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tín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nghĩa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0" y="4691716"/>
            <a:ext cx="2919384"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schemeClr val="tx1"/>
                </a:solidFill>
                <a:latin typeface="Times New Roman" panose="02020603050405020304" pitchFamily="18" charset="0"/>
                <a:cs typeface="Times New Roman" panose="02020603050405020304" pitchFamily="18" charset="0"/>
              </a:rPr>
              <a:t>Nam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hẹn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mượn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sách</a:t>
            </a:r>
            <a:endParaRPr kumimoji="0" lang="en-US" sz="2400" b="1" i="1"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7779434" y="4629727"/>
            <a:ext cx="430303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tín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niềm</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vọng</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tôn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trọng</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góp</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xã</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3932412" y="2216728"/>
            <a:ext cx="3871229" cy="178308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chuyện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ở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hãy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tín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302758" y="4629727"/>
            <a:ext cx="4310460" cy="22142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dirty="0">
                <a:solidFill>
                  <a:schemeClr val="tx1"/>
                </a:solidFill>
                <a:latin typeface="Times New Roman" panose="02020603050405020304" pitchFamily="18" charset="0"/>
                <a:cs typeface="Times New Roman" panose="02020603050405020304" pitchFamily="18" charset="0"/>
              </a:rPr>
              <a:t>Người giữ chữ tín là người luôn thực hiện được lời hứa; nói đi đôi với làm; luôn luôn đúng hẹn; hoàn thành mọi nhiệm vụ được giao; giữ được niềm tin với người khác.</a:t>
            </a:r>
            <a:endParaRPr kumimoji="0" lang="en-US" sz="2400" i="1"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flipH="1">
            <a:off x="6096000" y="1495368"/>
            <a:ext cx="129321"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31C55A4-274F-4A82-B2A6-84BF9C0E7F54}"/>
              </a:ext>
            </a:extLst>
          </p:cNvPr>
          <p:cNvSpPr txBox="1"/>
          <p:nvPr/>
        </p:nvSpPr>
        <p:spPr>
          <a:xfrm>
            <a:off x="846161" y="1462467"/>
            <a:ext cx="9908275"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tín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sẽ</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giúp</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chúng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ta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mang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niềm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tin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hi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vọng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mọi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mọi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tin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tưởng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trọng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góp</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phần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mối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quan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hệ</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xã</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hội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trở</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tốt</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đẹp</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hơn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sp>
        <p:nvSpPr>
          <p:cNvPr id="10" name="TextBox 9"/>
          <p:cNvSpPr txBox="1"/>
          <p:nvPr/>
        </p:nvSpPr>
        <p:spPr>
          <a:xfrm>
            <a:off x="754588" y="798740"/>
            <a:ext cx="8462211" cy="669923"/>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3. Ý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việc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sp>
        <p:nvSpPr>
          <p:cNvPr id="9" name="文本框 6"/>
          <p:cNvSpPr txBox="1"/>
          <p:nvPr/>
        </p:nvSpPr>
        <p:spPr>
          <a:xfrm>
            <a:off x="1239990" y="323485"/>
            <a:ext cx="59523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000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III. </a:t>
            </a:r>
            <a:r>
              <a:rPr kumimoji="0" lang="en-US" altLang="zh-CN" sz="4000" b="1" i="0" u="none" strike="noStrike" kern="1200" cap="none" spc="0" normalizeH="0" baseline="0" noProof="0" dirty="0" smtClean="0">
                <a:ln>
                  <a:noFill/>
                </a:ln>
                <a:solidFill>
                  <a:srgbClr val="FF000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LUYỆN TẬP</a:t>
            </a:r>
            <a:endParaRPr kumimoji="0" lang="zh-CN" altLang="en-US" sz="4000" b="1" i="0" u="none" strike="noStrike" kern="1200" cap="none" spc="0" normalizeH="0" baseline="0" noProof="0" dirty="0">
              <a:ln>
                <a:noFill/>
              </a:ln>
              <a:solidFill>
                <a:srgbClr val="FF0000"/>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pic>
        <p:nvPicPr>
          <p:cNvPr id="6" name="图片 3">
            <a:extLst>
              <a:ext uri="{FF2B5EF4-FFF2-40B4-BE49-F238E27FC236}">
                <a16:creationId xmlns:a16="http://schemas.microsoft.com/office/drawing/2014/main" id="{AD23BBDD-944F-4533-9395-7EDB14867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571" y="3564664"/>
            <a:ext cx="4199853" cy="2631688"/>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95410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8" name="文本框 7">
            <a:extLst>
              <a:ext uri="{FF2B5EF4-FFF2-40B4-BE49-F238E27FC236}">
                <a16:creationId xmlns:a16="http://schemas.microsoft.com/office/drawing/2014/main" id="{C67B36FF-1340-49EE-A9E2-FFC99D0EFC6B}"/>
              </a:ext>
            </a:extLst>
          </p:cNvPr>
          <p:cNvSpPr txBox="1"/>
          <p:nvPr/>
        </p:nvSpPr>
        <p:spPr>
          <a:xfrm>
            <a:off x="7361074" y="4331837"/>
            <a:ext cx="3599269" cy="181588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ACE3E4BD-29F1-4165-A3CF-532EB85174D3}"/>
              </a:ext>
            </a:extLst>
          </p:cNvPr>
          <p:cNvSpPr/>
          <p:nvPr/>
        </p:nvSpPr>
        <p:spPr>
          <a:xfrm>
            <a:off x="357740" y="4556327"/>
            <a:ext cx="3723741"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thầy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còn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bè</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F05FE60B-CEBA-4014-BD22-378D66BA4F28}"/>
              </a:ext>
            </a:extLst>
          </p:cNvPr>
          <p:cNvSpPr txBox="1"/>
          <p:nvPr/>
        </p:nvSpPr>
        <p:spPr>
          <a:xfrm>
            <a:off x="150125" y="17048"/>
            <a:ext cx="9980455" cy="1077218"/>
          </a:xfrm>
          <a:prstGeom prst="rect">
            <a:avLst/>
          </a:prstGeom>
          <a:solidFill>
            <a:schemeClr val="accent4">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tab pos="241300" algn="l"/>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20430"/>
            <a:ext cx="12192000" cy="6857999"/>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id="{0E2E7F4A-0692-4888-8652-9970B332B2FD}"/>
              </a:ext>
            </a:extLst>
          </p:cNvPr>
          <p:cNvSpPr txBox="1"/>
          <p:nvPr/>
        </p:nvSpPr>
        <p:spPr>
          <a:xfrm>
            <a:off x="491319" y="2896915"/>
            <a:ext cx="11013744" cy="2276777"/>
          </a:xfrm>
          <a:prstGeom prst="rect">
            <a:avLst/>
          </a:prstGeom>
          <a:noFill/>
        </p:spPr>
        <p:txBody>
          <a:bodyPr wrap="square">
            <a:spAutoFit/>
          </a:bodyPr>
          <a:lstStyle/>
          <a:p>
            <a:pPr marR="0" lvl="0" algn="l" defTabSz="914400" rtl="0" eaLnBrk="1" fontAlgn="auto" latinLnBrk="0" hangingPunct="1">
              <a:lnSpc>
                <a:spcPct val="126000"/>
              </a:lnSpc>
              <a:spcBef>
                <a:spcPts val="0"/>
              </a:spcBef>
              <a:spcAft>
                <a:spcPts val="0"/>
              </a:spcAft>
              <a:buClrTx/>
              <a:buSzTx/>
              <a:tabLst>
                <a:tab pos="673100" algn="l"/>
              </a:tabLst>
              <a:defRPr/>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25"/>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6000"/>
              </a:lnSpc>
              <a:spcBef>
                <a:spcPts val="0"/>
              </a:spcBef>
              <a:spcAft>
                <a:spcPts val="0"/>
              </a:spcAft>
              <a:buClrTx/>
              <a:buSzTx/>
              <a:buFontTx/>
              <a:buNone/>
              <a:tabLst>
                <a:tab pos="67310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0" y="1125306"/>
            <a:ext cx="11505063" cy="1936428"/>
          </a:xfrm>
          <a:prstGeom prst="rect">
            <a:avLst/>
          </a:prstGeom>
          <a:noFill/>
        </p:spPr>
        <p:txBody>
          <a:bodyPr wrap="square">
            <a:spAutoFit/>
          </a:bodyPr>
          <a:lstStyle/>
          <a:p>
            <a:pPr marL="533400" marR="0" lvl="0" indent="0" algn="just" defTabSz="914400" rtl="0" eaLnBrk="1" fontAlgn="auto" latinLnBrk="0" hangingPunct="1">
              <a:lnSpc>
                <a:spcPct val="107000"/>
              </a:lnSpc>
              <a:spcBef>
                <a:spcPts val="0"/>
              </a:spcBef>
              <a:spcAft>
                <a:spcPts val="800"/>
              </a:spcAft>
              <a:buClrTx/>
              <a:buSzTx/>
              <a:buFontTx/>
              <a:buNone/>
              <a:tabLst>
                <a:tab pos="741680" algn="l"/>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2: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nhập</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khẩu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nhập</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rẻ</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nhuận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20430"/>
            <a:ext cx="12192000" cy="6857999"/>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39003" y="1315451"/>
            <a:ext cx="11313994" cy="3539430"/>
          </a:xfrm>
          <a:prstGeom prst="rect">
            <a:avLst/>
          </a:prstGeom>
        </p:spPr>
        <p:txBody>
          <a:bodyPr wrap="square">
            <a:spAutoFit/>
          </a:bodyPr>
          <a:lstStyle/>
          <a:p>
            <a:pPr>
              <a:spcAft>
                <a:spcPts val="0"/>
              </a:spcAft>
            </a:pPr>
            <a:r>
              <a:rPr lang="vi-VN" sz="2800"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a) Bởi vì cửa hàng mà bà M mở là cửa hàng bán trái cây nhập khẩu - tức là trái câu có nguồn gốc từ nước ngoài. Cho nên khi bà nhập thêm cả trái cây không rõ xuất xứ về bán chính là đang lừa gạt khách hàng, vậy nên đây là biểu hiện của không giữ chữ tín.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b) Hành vi của bà M rất có thể gây ảnh hưởng nghiêm trọng đến khách hàng, bởi vì sử dụng trái cây không có nguồn gốc xuất xứ rõ ràng có thể gây ảnh hưởng xấu đến sức khỏe, từ đó sẽ làm mất niềm tin của khách hàng, việc kinh doanh của bà M sẽ trở nên khó khăn, không còn ai tin tưởng vào bà M nữa.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46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02758" y="329188"/>
            <a:ext cx="1198077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just" defTabSz="914400" rtl="0" eaLnBrk="0" fontAlgn="auto" latinLnBrk="0" hangingPunct="0">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9Slide05 Brannboll Ny" panose="02000000000000000000" pitchFamily="2"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a:t>
            </a:r>
            <a:r>
              <a:rPr kumimoji="0" lang="en-US" sz="240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ài</a:t>
            </a:r>
            <a:r>
              <a:rPr kumimoji="0" lang="en-US" sz="240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3.</a:t>
            </a:r>
            <a:r>
              <a:rPr kumimoji="0" lang="en-US" sz="240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qua ham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bộ</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dưới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xấu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hổ</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mở</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chợt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liệu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còn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tin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nữa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không?ˮ</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nốt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nhẹ</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nhõm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4" name="Rectangle 3"/>
          <p:cNvSpPr/>
          <p:nvPr/>
        </p:nvSpPr>
        <p:spPr>
          <a:xfrm>
            <a:off x="122830" y="3437731"/>
            <a:ext cx="11655188" cy="954107"/>
          </a:xfrm>
          <a:prstGeom prst="rect">
            <a:avLst/>
          </a:prstGeom>
        </p:spPr>
        <p:txBody>
          <a:bodyPr wrap="square">
            <a:spAutoFit/>
          </a:bodyPr>
          <a:lstStyle/>
          <a:p>
            <a:pPr marL="742950" lvl="1" indent="-285750" eaLnBrk="0" hangingPunct="0">
              <a:defRPr/>
            </a:pPr>
            <a:r>
              <a:rPr lang="en-US" sz="2800" b="1" dirty="0" smtClean="0">
                <a:solidFill>
                  <a:srgbClr val="FF0000"/>
                </a:solidFill>
                <a:latin typeface="Times New Roman" panose="02020603050405020304" pitchFamily="18" charset="0"/>
                <a:cs typeface="Times New Roman" panose="02020603050405020304" pitchFamily="18" charset="0"/>
              </a:rPr>
              <a:t>a)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Q.</a:t>
            </a:r>
          </a:p>
          <a:p>
            <a:pPr marL="342900" lvl="0" indent="-342900" eaLnBrk="0" hangingPunct="0">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b)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rút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73758" y="317218"/>
            <a:ext cx="94612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BÀI </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5: </a:t>
            </a: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GIỮ</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CHỮ TÍN</a:t>
            </a:r>
            <a:endPar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p:txBody>
      </p:sp>
      <p:sp>
        <p:nvSpPr>
          <p:cNvPr id="19" name="TextBox 18"/>
          <p:cNvSpPr txBox="1"/>
          <p:nvPr/>
        </p:nvSpPr>
        <p:spPr>
          <a:xfrm>
            <a:off x="673758" y="1468399"/>
            <a:ext cx="4246490" cy="72391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Thế</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nào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2"/>
          <p:cNvSpPr/>
          <p:nvPr/>
        </p:nvSpPr>
        <p:spPr>
          <a:xfrm>
            <a:off x="668740" y="767520"/>
            <a:ext cx="10645254" cy="4832092"/>
          </a:xfrm>
          <a:prstGeom prst="rect">
            <a:avLst/>
          </a:prstGeom>
        </p:spPr>
        <p:txBody>
          <a:bodyPr wrap="square">
            <a:spAutoFit/>
          </a:bodyPr>
          <a:lstStyle/>
          <a:p>
            <a:pPr>
              <a:spcAft>
                <a:spcPts val="0"/>
              </a:spcAft>
            </a:pPr>
            <a:r>
              <a:rPr lang="vi-VN" sz="2800"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a) Q là người giữ chữ tín và biết kiên định với ý chí của bản thân. Dù Q hoàn toàn có thể quay cóp để đạt điểm cao nhưng Q không muốn trở thành người không giữ chữ tín, không muốn làm mất niềm tin ở cô giáo đối với mình, nên Q đã quyết định không quay cóp và cố gắng tự làm bài.</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b) Từ tình huống trên, bài học thứ nhất em rút ra được là không nên ham chơi mà quên việc học, luôn luôn phải ôn bài trước khi đến lớp. Bài học thứ hai là nhất quyết không quay cóp trong giờ kiểm tra, bởi vì kết quả đạt được khi quay cóp không phải là kết quả thật sự của mình, như vậy là đang gian dối, đánh mất chữ tín mà thầy cô giáo và bố mẹ dành cho mình.</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41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pic>
        <p:nvPicPr>
          <p:cNvPr id="6" name="Google Shape;154;p8"/>
          <p:cNvPicPr preferRelativeResize="0"/>
          <p:nvPr/>
        </p:nvPicPr>
        <p:blipFill rotWithShape="1">
          <a:blip r:embed="rId3">
            <a:alphaModFix/>
          </a:blip>
          <a:srcRect l="16992" t="-937" r="50159" b="17086"/>
          <a:stretch/>
        </p:blipFill>
        <p:spPr>
          <a:xfrm>
            <a:off x="2100382" y="717723"/>
            <a:ext cx="8182303" cy="5385994"/>
          </a:xfrm>
          <a:prstGeom prst="rect">
            <a:avLst/>
          </a:prstGeom>
          <a:noFill/>
          <a:ln>
            <a:noFill/>
          </a:ln>
        </p:spPr>
      </p:pic>
      <p:sp>
        <p:nvSpPr>
          <p:cNvPr id="8" name="Rectangle 7"/>
          <p:cNvSpPr/>
          <p:nvPr/>
        </p:nvSpPr>
        <p:spPr>
          <a:xfrm>
            <a:off x="3029325" y="2245115"/>
            <a:ext cx="6133350" cy="1733936"/>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49368C2B-08BB-4567-BA27-2402FAA3C31F}"/>
              </a:ext>
            </a:extLst>
          </p:cNvPr>
          <p:cNvSpPr/>
          <p:nvPr/>
        </p:nvSpPr>
        <p:spPr>
          <a:xfrm>
            <a:off x="1883907" y="373506"/>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lang="en-US"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4.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hiện hành động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504967" y="1160924"/>
            <a:ext cx="5529914" cy="3125489"/>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835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marR="0" lvl="0" indent="-342900" algn="l" defTabSz="914400" rtl="0" eaLnBrk="1" fontAlgn="auto" latinLnBrk="0" hangingPunct="1">
                <a:lnSpc>
                  <a:spcPct val="127000"/>
                </a:lnSpc>
                <a:spcBef>
                  <a:spcPts val="1000"/>
                </a:spcBef>
                <a:spcAft>
                  <a:spcPts val="0"/>
                </a:spcAft>
                <a:buClrTx/>
                <a:buSzTx/>
                <a:buFont typeface="+mj-lt"/>
                <a:buAutoNum type="arabicPeriod"/>
                <a:tabLst>
                  <a:tab pos="2413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103494" y="1599997"/>
            <a:ext cx="7414757"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0876" y="2018766"/>
              <a:ext cx="2221357" cy="1297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rèn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ở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85"/>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21F0B"/>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445"/>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21F0B"/>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và hoàn thành phiếu bài tập số 1</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33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3322967" y="6184673"/>
            <a:ext cx="6157560"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p:cNvSpPr/>
          <p:nvPr/>
        </p:nvSpPr>
        <p:spPr>
          <a:xfrm>
            <a:off x="3830249" y="5627008"/>
            <a:ext cx="8018512"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tangle 73"/>
          <p:cNvSpPr/>
          <p:nvPr/>
        </p:nvSpPr>
        <p:spPr>
          <a:xfrm>
            <a:off x="4643552" y="4028379"/>
            <a:ext cx="7308069" cy="58866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giúp</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cho</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chúng</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ta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mang</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đến</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niềm</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tin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và</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hi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vọng</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cho</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mọi</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người</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được</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mọi</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người</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tin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tưởng</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và</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tôn</a:t>
            </a:r>
            <a:r>
              <a:rPr kumimoji="0" lang="en-US" sz="2400" b="0" i="0" u="none" strike="noStrike" kern="1200" cap="none" spc="0" normalizeH="0" baseline="0" noProof="0" dirty="0">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rgbClr val="4C0005"/>
                </a:solidFill>
                <a:effectLst/>
                <a:uLnTx/>
                <a:uFillTx/>
                <a:latin typeface="#9Slide05 Brannboll Ny" panose="02000000000000000000" pitchFamily="2" charset="0"/>
                <a:ea typeface="Cambria" panose="02040503050406030204" pitchFamily="18" charset="0"/>
                <a:cs typeface="Arial" panose="020B0604020202020204" pitchFamily="34" charset="0"/>
              </a:rPr>
              <a:t>trọng</a:t>
            </a:r>
            <a:endParaRPr kumimoji="0" lang="en-US" sz="2400" b="0" i="0" u="none" strike="noStrike" kern="1200" cap="none" spc="0" normalizeH="0" baseline="0" noProof="0" dirty="0">
              <a:ln>
                <a:noFill/>
              </a:ln>
              <a:solidFill>
                <a:prstClr val="white"/>
              </a:solidFill>
              <a:effectLst/>
              <a:uLnTx/>
              <a:uFillTx/>
              <a:latin typeface="#9Slide05 Brannboll Ny" panose="02000000000000000000" pitchFamily="2" charset="0"/>
              <a:ea typeface="+mn-ea"/>
              <a:cs typeface="+mn-cs"/>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567195" y="341133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3725080" y="181167"/>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4" name="Group 63"/>
          <p:cNvGrpSpPr/>
          <p:nvPr/>
        </p:nvGrpSpPr>
        <p:grpSpPr>
          <a:xfrm>
            <a:off x="3403721" y="6223870"/>
            <a:ext cx="6076806"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0" name="Group 59"/>
          <p:cNvGrpSpPr/>
          <p:nvPr/>
        </p:nvGrpSpPr>
        <p:grpSpPr>
          <a:xfrm>
            <a:off x="3830249" y="5702035"/>
            <a:ext cx="8086526" cy="374593"/>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796242" y="5686803"/>
            <a:ext cx="808652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9Slide05 Brannboll Ny" panose="02000000000000000000" pitchFamily="2" charset="0"/>
                <a:ea typeface="+mn-ea"/>
                <a:cs typeface="Times New Roman" panose="02020603050405020304" pitchFamily="18" charset="0"/>
              </a:rPr>
              <a:t>coi trọng lòng tin của mọi người đối với mình, </a:t>
            </a:r>
            <a:endParaRPr kumimoji="0" lang="en-US" sz="40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67" name="TextBox 66"/>
          <p:cNvSpPr txBox="1"/>
          <p:nvPr/>
        </p:nvSpPr>
        <p:spPr>
          <a:xfrm>
            <a:off x="3790285" y="6204272"/>
            <a:ext cx="5466257" cy="461665"/>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lumMod val="95000"/>
                    <a:lumOff val="5000"/>
                  </a:srgbClr>
                </a:solidFill>
                <a:effectLst/>
                <a:uLnTx/>
                <a:uFillTx/>
                <a:latin typeface="#9Slide05 Brannboll Ny" panose="02000000000000000000" pitchFamily="2" charset="0"/>
                <a:ea typeface="+mn-ea"/>
                <a:cs typeface="Times New Roman" panose="02020603050405020304" pitchFamily="18" charset="0"/>
              </a:rPr>
              <a:t>biết trọng lời hứa, và biết tin tưởng.</a:t>
            </a:r>
            <a:endPar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grpSp>
        <p:nvGrpSpPr>
          <p:cNvPr id="48" name="Group 47"/>
          <p:cNvGrpSpPr/>
          <p:nvPr/>
        </p:nvGrpSpPr>
        <p:grpSpPr>
          <a:xfrm>
            <a:off x="4645929" y="3949810"/>
            <a:ext cx="7520578"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2" name="Group 51"/>
          <p:cNvGrpSpPr/>
          <p:nvPr/>
        </p:nvGrpSpPr>
        <p:grpSpPr>
          <a:xfrm>
            <a:off x="4321496" y="5043356"/>
            <a:ext cx="7721357"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TextBox 54"/>
          <p:cNvSpPr txBox="1"/>
          <p:nvPr/>
        </p:nvSpPr>
        <p:spPr>
          <a:xfrm>
            <a:off x="4462013" y="5025439"/>
            <a:ext cx="7560071"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góp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phần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làm</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cho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các</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mối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quan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hệ</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xã</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hội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trở</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nên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tốt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đẹp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hơn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a:t>
            </a:r>
          </a:p>
        </p:txBody>
      </p:sp>
      <p:grpSp>
        <p:nvGrpSpPr>
          <p:cNvPr id="56" name="Group 55"/>
          <p:cNvGrpSpPr/>
          <p:nvPr/>
        </p:nvGrpSpPr>
        <p:grpSpPr>
          <a:xfrm>
            <a:off x="4512273" y="3352991"/>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750032" y="3367609"/>
            <a:ext cx="543722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giữ</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được</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niềm</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tin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với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người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khác</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endParaRPr>
          </a:p>
        </p:txBody>
      </p:sp>
      <p:grpSp>
        <p:nvGrpSpPr>
          <p:cNvPr id="42" name="Group 41"/>
          <p:cNvGrpSpPr/>
          <p:nvPr/>
        </p:nvGrpSpPr>
        <p:grpSpPr>
          <a:xfrm>
            <a:off x="4512273" y="2577169"/>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4798140" y="2700374"/>
            <a:ext cx="6926427"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đúng</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hẹn</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hoàn</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thành</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nhiệm</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vụ</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được</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giao</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a:t>
            </a:r>
          </a:p>
        </p:txBody>
      </p:sp>
      <p:sp>
        <p:nvSpPr>
          <p:cNvPr id="39" name="Rectangle 38"/>
          <p:cNvSpPr/>
          <p:nvPr/>
        </p:nvSpPr>
        <p:spPr>
          <a:xfrm>
            <a:off x="4643552" y="1790526"/>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759531" y="1843576"/>
            <a:ext cx="696503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thực</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hiện</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lời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hứa</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nói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đi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đôi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với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làm</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Times New Roman" panose="02020603050405020304" pitchFamily="18" charset="0"/>
              </a:rPr>
              <a:t>;</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12996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065901" y="977915"/>
            <a:ext cx="7423032"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387180" y="1899683"/>
            <a:ext cx="140567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1242419"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4070926" y="221853"/>
            <a:ext cx="77778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Chữ</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tín</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là</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niềm</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tin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của</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người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đối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với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nhau</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a:t>
            </a:r>
          </a:p>
        </p:txBody>
      </p:sp>
      <p:sp>
        <p:nvSpPr>
          <p:cNvPr id="16" name="TextBox 15"/>
          <p:cNvSpPr txBox="1"/>
          <p:nvPr/>
        </p:nvSpPr>
        <p:spPr>
          <a:xfrm>
            <a:off x="3407439" y="2284559"/>
            <a:ext cx="10635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niệm</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37" name="TextBox 36"/>
          <p:cNvSpPr txBox="1"/>
          <p:nvPr/>
        </p:nvSpPr>
        <p:spPr>
          <a:xfrm>
            <a:off x="4074225" y="1126951"/>
            <a:ext cx="7216276" cy="461665"/>
          </a:xfrm>
          <a:prstGeom prst="rect">
            <a:avLst/>
          </a:prstGeom>
          <a:solidFill>
            <a:srgbClr val="FF99CC"/>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Giữ</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chữ</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tín</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là</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giữ</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niềm</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tin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của</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người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khác</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đối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với</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lumMod val="85000"/>
                    <a:lumOff val="15000"/>
                  </a:srgbClr>
                </a:solidFill>
                <a:effectLst/>
                <a:uLnTx/>
                <a:uFillTx/>
                <a:latin typeface="#9Slide05 Brannboll Ny" panose="02000000000000000000" pitchFamily="2" charset="0"/>
                <a:ea typeface="+mn-ea"/>
                <a:cs typeface="+mn-cs"/>
              </a:rPr>
              <a:t>mình</a:t>
            </a:r>
            <a:r>
              <a:rPr kumimoji="0" lang="en-US" sz="24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ea typeface="+mn-ea"/>
                <a:cs typeface="+mn-cs"/>
              </a:rPr>
              <a:t>.</a:t>
            </a:r>
          </a:p>
        </p:txBody>
      </p:sp>
      <p:sp>
        <p:nvSpPr>
          <p:cNvPr id="46" name="TextBox 45"/>
          <p:cNvSpPr txBox="1"/>
          <p:nvPr/>
        </p:nvSpPr>
        <p:spPr>
          <a:xfrm>
            <a:off x="3259812" y="4208603"/>
            <a:ext cx="16121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Ý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nghĩa</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47" name="TextBox 46"/>
          <p:cNvSpPr txBox="1"/>
          <p:nvPr/>
        </p:nvSpPr>
        <p:spPr>
          <a:xfrm>
            <a:off x="2353962" y="5525706"/>
            <a:ext cx="15333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rèn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luyện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Tree>
    <p:extLst>
      <p:ext uri="{BB962C8B-B14F-4D97-AF65-F5344CB8AC3E}">
        <p14:creationId xmlns:p14="http://schemas.microsoft.com/office/powerpoint/2010/main" val="399093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par>
                                <p:cTn id="15" presetID="16" presetClass="entr" presetSubtype="21"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anim calcmode="lin" valueType="num">
                                      <p:cBhvr>
                                        <p:cTn id="28" dur="2000" fill="hold"/>
                                        <p:tgtEl>
                                          <p:spTgt spid="27"/>
                                        </p:tgtEl>
                                        <p:attrNameLst>
                                          <p:attrName>ppt_w</p:attrName>
                                        </p:attrNameLst>
                                      </p:cBhvr>
                                      <p:tavLst>
                                        <p:tav tm="0" fmla="#ppt_w*sin(2.5*pi*$)">
                                          <p:val>
                                            <p:fltVal val="0"/>
                                          </p:val>
                                        </p:tav>
                                        <p:tav tm="100000">
                                          <p:val>
                                            <p:fltVal val="1"/>
                                          </p:val>
                                        </p:tav>
                                      </p:tavLst>
                                    </p:anim>
                                    <p:anim calcmode="lin" valueType="num">
                                      <p:cBhvr>
                                        <p:cTn id="29" dur="2000" fill="hold"/>
                                        <p:tgtEl>
                                          <p:spTgt spid="27"/>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45"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2000"/>
                                        <p:tgtEl>
                                          <p:spTgt spid="37"/>
                                        </p:tgtEl>
                                      </p:cBhvr>
                                    </p:animEffect>
                                    <p:anim calcmode="lin" valueType="num">
                                      <p:cBhvr>
                                        <p:cTn id="34" dur="2000" fill="hold"/>
                                        <p:tgtEl>
                                          <p:spTgt spid="37"/>
                                        </p:tgtEl>
                                        <p:attrNameLst>
                                          <p:attrName>ppt_w</p:attrName>
                                        </p:attrNameLst>
                                      </p:cBhvr>
                                      <p:tavLst>
                                        <p:tav tm="0" fmla="#ppt_w*sin(2.5*pi*$)">
                                          <p:val>
                                            <p:fltVal val="0"/>
                                          </p:val>
                                        </p:tav>
                                        <p:tav tm="100000">
                                          <p:val>
                                            <p:fltVal val="1"/>
                                          </p:val>
                                        </p:tav>
                                      </p:tavLst>
                                    </p:anim>
                                    <p:anim calcmode="lin" valueType="num">
                                      <p:cBhvr>
                                        <p:cTn id="35" dur="2000" fill="hold"/>
                                        <p:tgtEl>
                                          <p:spTgt spid="37"/>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anim calcmode="lin" valueType="num">
                                      <p:cBhvr>
                                        <p:cTn id="39" dur="2000" fill="hold"/>
                                        <p:tgtEl>
                                          <p:spTgt spid="23"/>
                                        </p:tgtEl>
                                        <p:attrNameLst>
                                          <p:attrName>ppt_w</p:attrName>
                                        </p:attrNameLst>
                                      </p:cBhvr>
                                      <p:tavLst>
                                        <p:tav tm="0" fmla="#ppt_w*sin(2.5*pi*$)">
                                          <p:val>
                                            <p:fltVal val="0"/>
                                          </p:val>
                                        </p:tav>
                                        <p:tav tm="100000">
                                          <p:val>
                                            <p:fltVal val="1"/>
                                          </p:val>
                                        </p:tav>
                                      </p:tavLst>
                                    </p:anim>
                                    <p:anim calcmode="lin" valueType="num">
                                      <p:cBhvr>
                                        <p:cTn id="40"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45"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2000"/>
                                        <p:tgtEl>
                                          <p:spTgt spid="41"/>
                                        </p:tgtEl>
                                      </p:cBhvr>
                                    </p:animEffect>
                                    <p:anim calcmode="lin" valueType="num">
                                      <p:cBhvr>
                                        <p:cTn id="52" dur="2000" fill="hold"/>
                                        <p:tgtEl>
                                          <p:spTgt spid="41"/>
                                        </p:tgtEl>
                                        <p:attrNameLst>
                                          <p:attrName>ppt_w</p:attrName>
                                        </p:attrNameLst>
                                      </p:cBhvr>
                                      <p:tavLst>
                                        <p:tav tm="0" fmla="#ppt_w*sin(2.5*pi*$)">
                                          <p:val>
                                            <p:fltVal val="0"/>
                                          </p:val>
                                        </p:tav>
                                        <p:tav tm="100000">
                                          <p:val>
                                            <p:fltVal val="1"/>
                                          </p:val>
                                        </p:tav>
                                      </p:tavLst>
                                    </p:anim>
                                    <p:anim calcmode="lin" valueType="num">
                                      <p:cBhvr>
                                        <p:cTn id="53" dur="2000" fill="hold"/>
                                        <p:tgtEl>
                                          <p:spTgt spid="41"/>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2000"/>
                                        <p:tgtEl>
                                          <p:spTgt spid="71"/>
                                        </p:tgtEl>
                                      </p:cBhvr>
                                    </p:animEffect>
                                    <p:anim calcmode="lin" valueType="num">
                                      <p:cBhvr>
                                        <p:cTn id="57" dur="2000" fill="hold"/>
                                        <p:tgtEl>
                                          <p:spTgt spid="71"/>
                                        </p:tgtEl>
                                        <p:attrNameLst>
                                          <p:attrName>ppt_w</p:attrName>
                                        </p:attrNameLst>
                                      </p:cBhvr>
                                      <p:tavLst>
                                        <p:tav tm="0" fmla="#ppt_w*sin(2.5*pi*$)">
                                          <p:val>
                                            <p:fltVal val="0"/>
                                          </p:val>
                                        </p:tav>
                                        <p:tav tm="100000">
                                          <p:val>
                                            <p:fltVal val="1"/>
                                          </p:val>
                                        </p:tav>
                                      </p:tavLst>
                                    </p:anim>
                                    <p:anim calcmode="lin" valueType="num">
                                      <p:cBhvr>
                                        <p:cTn id="58" dur="2000" fill="hold"/>
                                        <p:tgtEl>
                                          <p:spTgt spid="71"/>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2000"/>
                                        <p:tgtEl>
                                          <p:spTgt spid="39"/>
                                        </p:tgtEl>
                                      </p:cBhvr>
                                    </p:animEffect>
                                    <p:anim calcmode="lin" valueType="num">
                                      <p:cBhvr>
                                        <p:cTn id="62" dur="2000" fill="hold"/>
                                        <p:tgtEl>
                                          <p:spTgt spid="39"/>
                                        </p:tgtEl>
                                        <p:attrNameLst>
                                          <p:attrName>ppt_w</p:attrName>
                                        </p:attrNameLst>
                                      </p:cBhvr>
                                      <p:tavLst>
                                        <p:tav tm="0" fmla="#ppt_w*sin(2.5*pi*$)">
                                          <p:val>
                                            <p:fltVal val="0"/>
                                          </p:val>
                                        </p:tav>
                                        <p:tav tm="100000">
                                          <p:val>
                                            <p:fltVal val="1"/>
                                          </p:val>
                                        </p:tav>
                                      </p:tavLst>
                                    </p:anim>
                                    <p:anim calcmode="lin" valueType="num">
                                      <p:cBhvr>
                                        <p:cTn id="63" dur="2000" fill="hold"/>
                                        <p:tgtEl>
                                          <p:spTgt spid="39"/>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2000"/>
                                        <p:tgtEl>
                                          <p:spTgt spid="45"/>
                                        </p:tgtEl>
                                      </p:cBhvr>
                                    </p:animEffect>
                                    <p:anim calcmode="lin" valueType="num">
                                      <p:cBhvr>
                                        <p:cTn id="67" dur="2000" fill="hold"/>
                                        <p:tgtEl>
                                          <p:spTgt spid="45"/>
                                        </p:tgtEl>
                                        <p:attrNameLst>
                                          <p:attrName>ppt_w</p:attrName>
                                        </p:attrNameLst>
                                      </p:cBhvr>
                                      <p:tavLst>
                                        <p:tav tm="0" fmla="#ppt_w*sin(2.5*pi*$)">
                                          <p:val>
                                            <p:fltVal val="0"/>
                                          </p:val>
                                        </p:tav>
                                        <p:tav tm="100000">
                                          <p:val>
                                            <p:fltVal val="1"/>
                                          </p:val>
                                        </p:tav>
                                      </p:tavLst>
                                    </p:anim>
                                    <p:anim calcmode="lin" valueType="num">
                                      <p:cBhvr>
                                        <p:cTn id="68" dur="2000" fill="hold"/>
                                        <p:tgtEl>
                                          <p:spTgt spid="45"/>
                                        </p:tgtEl>
                                        <p:attrNameLst>
                                          <p:attrName>ppt_h</p:attrName>
                                        </p:attrNameLst>
                                      </p:cBhvr>
                                      <p:tavLst>
                                        <p:tav tm="0">
                                          <p:val>
                                            <p:strVal val="#ppt_h"/>
                                          </p:val>
                                        </p:tav>
                                        <p:tav tm="100000">
                                          <p:val>
                                            <p:strVal val="#ppt_h"/>
                                          </p:val>
                                        </p:tav>
                                      </p:tavLst>
                                    </p:anim>
                                  </p:childTnLst>
                                </p:cTn>
                              </p:par>
                              <p:par>
                                <p:cTn id="69" presetID="45"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2000"/>
                                        <p:tgtEl>
                                          <p:spTgt spid="59"/>
                                        </p:tgtEl>
                                      </p:cBhvr>
                                    </p:animEffect>
                                    <p:anim calcmode="lin" valueType="num">
                                      <p:cBhvr>
                                        <p:cTn id="77" dur="2000" fill="hold"/>
                                        <p:tgtEl>
                                          <p:spTgt spid="59"/>
                                        </p:tgtEl>
                                        <p:attrNameLst>
                                          <p:attrName>ppt_w</p:attrName>
                                        </p:attrNameLst>
                                      </p:cBhvr>
                                      <p:tavLst>
                                        <p:tav tm="0" fmla="#ppt_w*sin(2.5*pi*$)">
                                          <p:val>
                                            <p:fltVal val="0"/>
                                          </p:val>
                                        </p:tav>
                                        <p:tav tm="100000">
                                          <p:val>
                                            <p:fltVal val="1"/>
                                          </p:val>
                                        </p:tav>
                                      </p:tavLst>
                                    </p:anim>
                                    <p:anim calcmode="lin" valueType="num">
                                      <p:cBhvr>
                                        <p:cTn id="78"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arn(inVertical)">
                                      <p:cBhvr>
                                        <p:cTn id="83" dur="500"/>
                                        <p:tgtEl>
                                          <p:spTgt spid="2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barn(inVertical)">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2000"/>
                                        <p:tgtEl>
                                          <p:spTgt spid="48"/>
                                        </p:tgtEl>
                                      </p:cBhvr>
                                    </p:animEffect>
                                    <p:anim calcmode="lin" valueType="num">
                                      <p:cBhvr>
                                        <p:cTn id="97" dur="2000" fill="hold"/>
                                        <p:tgtEl>
                                          <p:spTgt spid="48"/>
                                        </p:tgtEl>
                                        <p:attrNameLst>
                                          <p:attrName>ppt_w</p:attrName>
                                        </p:attrNameLst>
                                      </p:cBhvr>
                                      <p:tavLst>
                                        <p:tav tm="0" fmla="#ppt_w*sin(2.5*pi*$)">
                                          <p:val>
                                            <p:fltVal val="0"/>
                                          </p:val>
                                        </p:tav>
                                        <p:tav tm="100000">
                                          <p:val>
                                            <p:fltVal val="1"/>
                                          </p:val>
                                        </p:tav>
                                      </p:tavLst>
                                    </p:anim>
                                    <p:anim calcmode="lin" valueType="num">
                                      <p:cBhvr>
                                        <p:cTn id="98" dur="2000" fill="hold"/>
                                        <p:tgtEl>
                                          <p:spTgt spid="48"/>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ppt_w</p:attrName>
                                        </p:attrNameLst>
                                      </p:cBhvr>
                                      <p:tavLst>
                                        <p:tav tm="0" fmla="#ppt_w*sin(2.5*pi*$)">
                                          <p:val>
                                            <p:fltVal val="0"/>
                                          </p:val>
                                        </p:tav>
                                        <p:tav tm="100000">
                                          <p:val>
                                            <p:fltVal val="1"/>
                                          </p:val>
                                        </p:tav>
                                      </p:tavLst>
                                    </p:anim>
                                    <p:anim calcmode="lin" valueType="num">
                                      <p:cBhvr>
                                        <p:cTn id="103" dur="2000" fill="hold"/>
                                        <p:tgtEl>
                                          <p:spTgt spid="74"/>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2000"/>
                                        <p:tgtEl>
                                          <p:spTgt spid="55"/>
                                        </p:tgtEl>
                                      </p:cBhvr>
                                    </p:animEffect>
                                    <p:anim calcmode="lin" valueType="num">
                                      <p:cBhvr>
                                        <p:cTn id="107" dur="2000" fill="hold"/>
                                        <p:tgtEl>
                                          <p:spTgt spid="55"/>
                                        </p:tgtEl>
                                        <p:attrNameLst>
                                          <p:attrName>ppt_w</p:attrName>
                                        </p:attrNameLst>
                                      </p:cBhvr>
                                      <p:tavLst>
                                        <p:tav tm="0" fmla="#ppt_w*sin(2.5*pi*$)">
                                          <p:val>
                                            <p:fltVal val="0"/>
                                          </p:val>
                                        </p:tav>
                                        <p:tav tm="100000">
                                          <p:val>
                                            <p:fltVal val="1"/>
                                          </p:val>
                                        </p:tav>
                                      </p:tavLst>
                                    </p:anim>
                                    <p:anim calcmode="lin" valueType="num">
                                      <p:cBhvr>
                                        <p:cTn id="108" dur="2000" fill="hold"/>
                                        <p:tgtEl>
                                          <p:spTgt spid="55"/>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0"/>
                                        <p:tgtEl>
                                          <p:spTgt spid="75"/>
                                        </p:tgtEl>
                                      </p:cBhvr>
                                    </p:animEffect>
                                    <p:anim calcmode="lin" valueType="num">
                                      <p:cBhvr>
                                        <p:cTn id="112" dur="2000" fill="hold"/>
                                        <p:tgtEl>
                                          <p:spTgt spid="75"/>
                                        </p:tgtEl>
                                        <p:attrNameLst>
                                          <p:attrName>ppt_w</p:attrName>
                                        </p:attrNameLst>
                                      </p:cBhvr>
                                      <p:tavLst>
                                        <p:tav tm="0" fmla="#ppt_w*sin(2.5*pi*$)">
                                          <p:val>
                                            <p:fltVal val="0"/>
                                          </p:val>
                                        </p:tav>
                                        <p:tav tm="100000">
                                          <p:val>
                                            <p:fltVal val="1"/>
                                          </p:val>
                                        </p:tav>
                                      </p:tavLst>
                                    </p:anim>
                                    <p:anim calcmode="lin" valueType="num">
                                      <p:cBhvr>
                                        <p:cTn id="113" dur="2000" fill="hold"/>
                                        <p:tgtEl>
                                          <p:spTgt spid="75"/>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2000"/>
                                        <p:tgtEl>
                                          <p:spTgt spid="52"/>
                                        </p:tgtEl>
                                      </p:cBhvr>
                                    </p:animEffect>
                                    <p:anim calcmode="lin" valueType="num">
                                      <p:cBhvr>
                                        <p:cTn id="117" dur="2000" fill="hold"/>
                                        <p:tgtEl>
                                          <p:spTgt spid="52"/>
                                        </p:tgtEl>
                                        <p:attrNameLst>
                                          <p:attrName>ppt_w</p:attrName>
                                        </p:attrNameLst>
                                      </p:cBhvr>
                                      <p:tavLst>
                                        <p:tav tm="0" fmla="#ppt_w*sin(2.5*pi*$)">
                                          <p:val>
                                            <p:fltVal val="0"/>
                                          </p:val>
                                        </p:tav>
                                        <p:tav tm="100000">
                                          <p:val>
                                            <p:fltVal val="1"/>
                                          </p:val>
                                        </p:tav>
                                      </p:tavLst>
                                    </p:anim>
                                    <p:anim calcmode="lin" valueType="num">
                                      <p:cBhvr>
                                        <p:cTn id="118"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barn(inVertical)">
                                      <p:cBhvr>
                                        <p:cTn id="123" dur="500"/>
                                        <p:tgtEl>
                                          <p:spTgt spid="47"/>
                                        </p:tgtEl>
                                      </p:cBhvr>
                                    </p:animEffect>
                                  </p:childTnLst>
                                </p:cTn>
                              </p:par>
                              <p:par>
                                <p:cTn id="124" presetID="16" presetClass="entr" presetSubtype="21" fill="hold" nodeType="with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barn(inVertical)">
                                      <p:cBhvr>
                                        <p:cTn id="126" dur="500"/>
                                        <p:tgtEl>
                                          <p:spTgt spid="11"/>
                                        </p:tgtEl>
                                      </p:cBhvr>
                                    </p:animEffect>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2000"/>
                                        <p:tgtEl>
                                          <p:spTgt spid="63"/>
                                        </p:tgtEl>
                                      </p:cBhvr>
                                    </p:animEffect>
                                    <p:anim calcmode="lin" valueType="num">
                                      <p:cBhvr>
                                        <p:cTn id="132" dur="2000" fill="hold"/>
                                        <p:tgtEl>
                                          <p:spTgt spid="63"/>
                                        </p:tgtEl>
                                        <p:attrNameLst>
                                          <p:attrName>ppt_w</p:attrName>
                                        </p:attrNameLst>
                                      </p:cBhvr>
                                      <p:tavLst>
                                        <p:tav tm="0" fmla="#ppt_w*sin(2.5*pi*$)">
                                          <p:val>
                                            <p:fltVal val="0"/>
                                          </p:val>
                                        </p:tav>
                                        <p:tav tm="100000">
                                          <p:val>
                                            <p:fltVal val="1"/>
                                          </p:val>
                                        </p:tav>
                                      </p:tavLst>
                                    </p:anim>
                                    <p:anim calcmode="lin" valueType="num">
                                      <p:cBhvr>
                                        <p:cTn id="133" dur="2000" fill="hold"/>
                                        <p:tgtEl>
                                          <p:spTgt spid="63"/>
                                        </p:tgtEl>
                                        <p:attrNameLst>
                                          <p:attrName>ppt_h</p:attrName>
                                        </p:attrNameLst>
                                      </p:cBhvr>
                                      <p:tavLst>
                                        <p:tav tm="0">
                                          <p:val>
                                            <p:strVal val="#ppt_h"/>
                                          </p:val>
                                        </p:tav>
                                        <p:tav tm="100000">
                                          <p:val>
                                            <p:strVal val="#ppt_h"/>
                                          </p:val>
                                        </p:tav>
                                      </p:tavLst>
                                    </p:anim>
                                  </p:childTnLst>
                                </p:cTn>
                              </p:par>
                              <p:par>
                                <p:cTn id="134" presetID="45" presetClass="entr" presetSubtype="0" fill="hold" nodeType="with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2000"/>
                                        <p:tgtEl>
                                          <p:spTgt spid="60"/>
                                        </p:tgtEl>
                                      </p:cBhvr>
                                    </p:animEffect>
                                    <p:anim calcmode="lin" valueType="num">
                                      <p:cBhvr>
                                        <p:cTn id="137" dur="2000" fill="hold"/>
                                        <p:tgtEl>
                                          <p:spTgt spid="60"/>
                                        </p:tgtEl>
                                        <p:attrNameLst>
                                          <p:attrName>ppt_w</p:attrName>
                                        </p:attrNameLst>
                                      </p:cBhvr>
                                      <p:tavLst>
                                        <p:tav tm="0" fmla="#ppt_w*sin(2.5*pi*$)">
                                          <p:val>
                                            <p:fltVal val="0"/>
                                          </p:val>
                                        </p:tav>
                                        <p:tav tm="100000">
                                          <p:val>
                                            <p:fltVal val="1"/>
                                          </p:val>
                                        </p:tav>
                                      </p:tavLst>
                                    </p:anim>
                                    <p:anim calcmode="lin" valueType="num">
                                      <p:cBhvr>
                                        <p:cTn id="138" dur="2000" fill="hold"/>
                                        <p:tgtEl>
                                          <p:spTgt spid="60"/>
                                        </p:tgtEl>
                                        <p:attrNameLst>
                                          <p:attrName>ppt_h</p:attrName>
                                        </p:attrNameLst>
                                      </p:cBhvr>
                                      <p:tavLst>
                                        <p:tav tm="0">
                                          <p:val>
                                            <p:strVal val="#ppt_h"/>
                                          </p:val>
                                        </p:tav>
                                        <p:tav tm="100000">
                                          <p:val>
                                            <p:strVal val="#ppt_h"/>
                                          </p:val>
                                        </p:tav>
                                      </p:tavLst>
                                    </p:anim>
                                  </p:childTnLst>
                                </p:cTn>
                              </p:par>
                              <p:par>
                                <p:cTn id="139" presetID="45" presetClass="entr" presetSubtype="0" fill="hold" grpId="0" nodeType="with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fade">
                                      <p:cBhvr>
                                        <p:cTn id="141" dur="2000"/>
                                        <p:tgtEl>
                                          <p:spTgt spid="76"/>
                                        </p:tgtEl>
                                      </p:cBhvr>
                                    </p:animEffect>
                                    <p:anim calcmode="lin" valueType="num">
                                      <p:cBhvr>
                                        <p:cTn id="142" dur="2000" fill="hold"/>
                                        <p:tgtEl>
                                          <p:spTgt spid="76"/>
                                        </p:tgtEl>
                                        <p:attrNameLst>
                                          <p:attrName>ppt_w</p:attrName>
                                        </p:attrNameLst>
                                      </p:cBhvr>
                                      <p:tavLst>
                                        <p:tav tm="0" fmla="#ppt_w*sin(2.5*pi*$)">
                                          <p:val>
                                            <p:fltVal val="0"/>
                                          </p:val>
                                        </p:tav>
                                        <p:tav tm="100000">
                                          <p:val>
                                            <p:fltVal val="1"/>
                                          </p:val>
                                        </p:tav>
                                      </p:tavLst>
                                    </p:anim>
                                    <p:anim calcmode="lin" valueType="num">
                                      <p:cBhvr>
                                        <p:cTn id="143" dur="2000" fill="hold"/>
                                        <p:tgtEl>
                                          <p:spTgt spid="76"/>
                                        </p:tgtEl>
                                        <p:attrNameLst>
                                          <p:attrName>ppt_h</p:attrName>
                                        </p:attrNameLst>
                                      </p:cBhvr>
                                      <p:tavLst>
                                        <p:tav tm="0">
                                          <p:val>
                                            <p:strVal val="#ppt_h"/>
                                          </p:val>
                                        </p:tav>
                                        <p:tav tm="100000">
                                          <p:val>
                                            <p:strVal val="#ppt_h"/>
                                          </p:val>
                                        </p:tav>
                                      </p:tavLst>
                                    </p:anim>
                                  </p:childTnLst>
                                </p:cTn>
                              </p:par>
                              <p:par>
                                <p:cTn id="144" presetID="45" presetClass="entr" presetSubtype="0" fill="hold" nodeType="withEffect">
                                  <p:stCondLst>
                                    <p:cond delay="0"/>
                                  </p:stCondLst>
                                  <p:childTnLst>
                                    <p:set>
                                      <p:cBhvr>
                                        <p:cTn id="145" dur="1" fill="hold">
                                          <p:stCondLst>
                                            <p:cond delay="0"/>
                                          </p:stCondLst>
                                        </p:cTn>
                                        <p:tgtEl>
                                          <p:spTgt spid="64"/>
                                        </p:tgtEl>
                                        <p:attrNameLst>
                                          <p:attrName>style.visibility</p:attrName>
                                        </p:attrNameLst>
                                      </p:cBhvr>
                                      <p:to>
                                        <p:strVal val="visible"/>
                                      </p:to>
                                    </p:set>
                                    <p:animEffect transition="in" filter="fade">
                                      <p:cBhvr>
                                        <p:cTn id="146" dur="2000"/>
                                        <p:tgtEl>
                                          <p:spTgt spid="64"/>
                                        </p:tgtEl>
                                      </p:cBhvr>
                                    </p:animEffect>
                                    <p:anim calcmode="lin" valueType="num">
                                      <p:cBhvr>
                                        <p:cTn id="147" dur="2000" fill="hold"/>
                                        <p:tgtEl>
                                          <p:spTgt spid="64"/>
                                        </p:tgtEl>
                                        <p:attrNameLst>
                                          <p:attrName>ppt_w</p:attrName>
                                        </p:attrNameLst>
                                      </p:cBhvr>
                                      <p:tavLst>
                                        <p:tav tm="0" fmla="#ppt_w*sin(2.5*pi*$)">
                                          <p:val>
                                            <p:fltVal val="0"/>
                                          </p:val>
                                        </p:tav>
                                        <p:tav tm="100000">
                                          <p:val>
                                            <p:fltVal val="1"/>
                                          </p:val>
                                        </p:tav>
                                      </p:tavLst>
                                    </p:anim>
                                    <p:anim calcmode="lin" valueType="num">
                                      <p:cBhvr>
                                        <p:cTn id="148" dur="2000" fill="hold"/>
                                        <p:tgtEl>
                                          <p:spTgt spid="64"/>
                                        </p:tgtEl>
                                        <p:attrNameLst>
                                          <p:attrName>ppt_h</p:attrName>
                                        </p:attrNameLst>
                                      </p:cBhvr>
                                      <p:tavLst>
                                        <p:tav tm="0">
                                          <p:val>
                                            <p:strVal val="#ppt_h"/>
                                          </p:val>
                                        </p:tav>
                                        <p:tav tm="100000">
                                          <p:val>
                                            <p:strVal val="#ppt_h"/>
                                          </p:val>
                                        </p:tav>
                                      </p:tavLst>
                                    </p:anim>
                                  </p:childTnLst>
                                </p:cTn>
                              </p:par>
                              <p:par>
                                <p:cTn id="149" presetID="45" presetClass="entr" presetSubtype="0" fill="hold" grpId="0" nodeType="with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fade">
                                      <p:cBhvr>
                                        <p:cTn id="151" dur="2000"/>
                                        <p:tgtEl>
                                          <p:spTgt spid="77"/>
                                        </p:tgtEl>
                                      </p:cBhvr>
                                    </p:animEffect>
                                    <p:anim calcmode="lin" valueType="num">
                                      <p:cBhvr>
                                        <p:cTn id="152" dur="2000" fill="hold"/>
                                        <p:tgtEl>
                                          <p:spTgt spid="77"/>
                                        </p:tgtEl>
                                        <p:attrNameLst>
                                          <p:attrName>ppt_w</p:attrName>
                                        </p:attrNameLst>
                                      </p:cBhvr>
                                      <p:tavLst>
                                        <p:tav tm="0" fmla="#ppt_w*sin(2.5*pi*$)">
                                          <p:val>
                                            <p:fltVal val="0"/>
                                          </p:val>
                                        </p:tav>
                                        <p:tav tm="100000">
                                          <p:val>
                                            <p:fltVal val="1"/>
                                          </p:val>
                                        </p:tav>
                                      </p:tavLst>
                                    </p:anim>
                                    <p:anim calcmode="lin" valueType="num">
                                      <p:cBhvr>
                                        <p:cTn id="153" dur="2000" fill="hold"/>
                                        <p:tgtEl>
                                          <p:spTgt spid="77"/>
                                        </p:tgtEl>
                                        <p:attrNameLst>
                                          <p:attrName>ppt_h</p:attrName>
                                        </p:attrNameLst>
                                      </p:cBhvr>
                                      <p:tavLst>
                                        <p:tav tm="0">
                                          <p:val>
                                            <p:strVal val="#ppt_h"/>
                                          </p:val>
                                        </p:tav>
                                        <p:tav tm="100000">
                                          <p:val>
                                            <p:strVal val="#ppt_h"/>
                                          </p:val>
                                        </p:tav>
                                      </p:tavLst>
                                    </p:anim>
                                  </p:childTnLst>
                                </p:cTn>
                              </p:par>
                              <p:par>
                                <p:cTn id="154" presetID="45" presetClass="entr" presetSubtype="0" fill="hold" grpId="0" nodeType="with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fade">
                                      <p:cBhvr>
                                        <p:cTn id="156" dur="2000"/>
                                        <p:tgtEl>
                                          <p:spTgt spid="67"/>
                                        </p:tgtEl>
                                      </p:cBhvr>
                                    </p:animEffect>
                                    <p:anim calcmode="lin" valueType="num">
                                      <p:cBhvr>
                                        <p:cTn id="157" dur="2000" fill="hold"/>
                                        <p:tgtEl>
                                          <p:spTgt spid="67"/>
                                        </p:tgtEl>
                                        <p:attrNameLst>
                                          <p:attrName>ppt_w</p:attrName>
                                        </p:attrNameLst>
                                      </p:cBhvr>
                                      <p:tavLst>
                                        <p:tav tm="0" fmla="#ppt_w*sin(2.5*pi*$)">
                                          <p:val>
                                            <p:fltVal val="0"/>
                                          </p:val>
                                        </p:tav>
                                        <p:tav tm="100000">
                                          <p:val>
                                            <p:fltVal val="1"/>
                                          </p:val>
                                        </p:tav>
                                      </p:tavLst>
                                    </p:anim>
                                    <p:anim calcmode="lin" valueType="num">
                                      <p:cBhvr>
                                        <p:cTn id="158"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15" grpId="0"/>
      <p:bldP spid="16" grpId="0"/>
      <p:bldP spid="36" grpId="0"/>
      <p:bldP spid="37"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CÂU CHUYỆN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22481" y="756788"/>
            <a:ext cx="9189159" cy="5837560"/>
          </a:xfrm>
          <a:prstGeom prst="rect">
            <a:avLst/>
          </a:prstGeom>
        </p:spPr>
        <p:txBody>
          <a:bodyPr wrap="square">
            <a:spAutoFit/>
          </a:bodyPr>
          <a:lstStyle/>
          <a:p>
            <a:pPr marL="24257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LỜI HỨA</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73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252095"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cậu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bé</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Nhật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đến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nghỉ</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cuối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tuần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cùng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nội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Họ</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hẹn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gặp</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nhau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tại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trạm</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xe</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lửa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Khi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đứng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xếp</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hàng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chờ</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mua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vé</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nội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cậu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bé</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phát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hiện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ra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mình</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để</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quên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ví</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tiền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chuyến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xe</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lửa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lúc</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nãy</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còn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mà</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ngoài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thì</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lạnh</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như</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cắt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nên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đành</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hỏi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mượn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bán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vé</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50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Yên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hứa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sẽ</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lại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ngay</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tối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hôm</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đó</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sự</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kính</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trọng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lớn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tuổi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nên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bán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vé</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tin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tưởng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tiền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vé</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họ</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27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endPar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0" marR="0" lvl="0" indent="252095" algn="just" defTabSz="914400" rtl="0" eaLnBrk="1" fontAlgn="auto" latinLnBrk="0" hangingPunct="1">
              <a:lnSpc>
                <a:spcPct val="116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giờ</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họ</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về</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đến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Vừa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đói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vừa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mệt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nhưng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vẫn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lấy</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ra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ít</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tiền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nói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cháu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cháu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lời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Nhưng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ơi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cháu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đói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lắm</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rồi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lại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chúng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ta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sẽ</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còn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quay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lại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trạm</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xe</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lửa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ngày</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nữa</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Lúc</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đó</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trả</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lại</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tiền</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ấy</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cũng</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mà</a:t>
            </a:r>
            <a:r>
              <a:rPr kumimoji="0" 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p>
          <a:p>
            <a:pPr marL="0" marR="0" lvl="0" indent="252095" algn="just" defTabSz="914400" rtl="0" eaLnBrk="1" fontAlgn="auto" latinLnBrk="0" hangingPunct="1">
              <a:lnSpc>
                <a:spcPct val="116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Khoác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chiếc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áo</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choàng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vào</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đưa</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cho</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đứa</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cháu</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chiếc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chăn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len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người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ông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đã</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80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tuổi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từ</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tốn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choàng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tay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qua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vai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cháu</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dạy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cậu</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bé</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bài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học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có</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giá</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trị</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muôn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thuở</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cháu</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chúng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ta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phải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đến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đó</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ngay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đêm</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nay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trước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quầy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vé</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đóng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cửa</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trước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ấy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về</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phải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chuyện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tiền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bạc</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vấn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đề</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danh</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dự</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Ta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đã</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hứa</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ấy</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chúng</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ta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phải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luôn</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giữ</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lời</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hứa</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của</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mình</a:t>
            </a:r>
            <a:r>
              <a:rPr kumimoji="0" lang="en-US" altLang="en-US" sz="20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p>
          <a:p>
            <a:pPr marL="0" marR="0" lvl="0" indent="252095" algn="just" defTabSz="914400" rtl="0" eaLnBrk="1" fontAlgn="auto" latinLnBrk="0" hangingPunct="1">
              <a:lnSpc>
                <a:spcPct val="116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Nguồn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Sách</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Chicken soup for the Soul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(song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ngữ</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Anh -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Việt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14 –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Quà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tặng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NXB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Tổng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Hợp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phố</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Hồ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Chí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Minh, 2020)</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723331" y="-384058"/>
            <a:ext cx="13320215"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76044268"/>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Thảo</a:t>
            </a:r>
            <a:r>
              <a:rPr kumimoji="0" lang="en-US" sz="5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luận</a:t>
            </a:r>
            <a:r>
              <a:rPr kumimoji="0" lang="en-US" sz="5400" b="1" i="0" u="none" strike="noStrike" kern="0" cap="none" spc="0" normalizeH="0" noProof="0" dirty="0" smtClean="0">
                <a:ln>
                  <a:noFill/>
                </a:ln>
                <a:solidFill>
                  <a:prstClr val="white"/>
                </a:solidFill>
                <a:effectLst/>
                <a:uLnTx/>
                <a:uFillTx/>
                <a:latin typeface="Calibri"/>
                <a:ea typeface="+mn-ea"/>
                <a:cs typeface="+mn-cs"/>
              </a:rPr>
              <a:t> </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4143763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Thảo</a:t>
            </a:r>
            <a:r>
              <a:rPr kumimoji="0" lang="en-US" sz="5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luận</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825931" y="1748890"/>
            <a:ext cx="8100572" cy="2092877"/>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Chữ</a:t>
            </a:r>
            <a:r>
              <a:rPr kumimoji="0" lang="en-US"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tín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niềm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tin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đối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tín</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niềm</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tin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khác</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đối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sp>
        <p:nvSpPr>
          <p:cNvPr id="13" name="TextBox 12"/>
          <p:cNvSpPr txBox="1"/>
          <p:nvPr/>
        </p:nvSpPr>
        <p:spPr>
          <a:xfrm>
            <a:off x="1825931" y="1024978"/>
            <a:ext cx="4246490" cy="72391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Thế</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nào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p:cNvSpPr txBox="1"/>
          <p:nvPr/>
        </p:nvSpPr>
        <p:spPr>
          <a:xfrm>
            <a:off x="918361" y="581866"/>
            <a:ext cx="8462211" cy="1324718"/>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Biểu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không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D96C8-6EF8-4E99-B21A-34A7E847F617}"/>
              </a:ext>
            </a:extLst>
          </p:cNvPr>
          <p:cNvPicPr>
            <a:picLocks noChangeAspect="1"/>
          </p:cNvPicPr>
          <p:nvPr/>
        </p:nvPicPr>
        <p:blipFill>
          <a:blip r:embed="rId2"/>
          <a:stretch>
            <a:fillRect/>
          </a:stretch>
        </p:blipFill>
        <p:spPr>
          <a:xfrm>
            <a:off x="0" y="32269"/>
            <a:ext cx="12192000" cy="6793462"/>
          </a:xfrm>
          <a:prstGeom prst="rect">
            <a:avLst/>
          </a:prstGeom>
        </p:spPr>
      </p:pic>
      <p:sp>
        <p:nvSpPr>
          <p:cNvPr id="7" name="AutoShape 3"/>
          <p:cNvSpPr>
            <a:spLocks noChangeArrowheads="1"/>
          </p:cNvSpPr>
          <p:nvPr/>
        </p:nvSpPr>
        <p:spPr bwMode="gray">
          <a:xfrm>
            <a:off x="0" y="0"/>
            <a:ext cx="2429301"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a:t>
            </a:r>
            <a:r>
              <a:rPr kumimoji="0" lang="en-US" alt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LUẬN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3462380" y="6420"/>
            <a:ext cx="5708027" cy="63094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Quan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tranh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sp>
        <p:nvSpPr>
          <p:cNvPr id="9" name="Rectangle 6"/>
          <p:cNvSpPr>
            <a:spLocks noChangeArrowheads="1"/>
          </p:cNvSpPr>
          <p:nvPr/>
        </p:nvSpPr>
        <p:spPr bwMode="auto">
          <a:xfrm>
            <a:off x="645420" y="424432"/>
            <a:ext cx="98209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defRPr/>
            </a:pPr>
            <a:r>
              <a:rPr kumimoji="0" lang="vi-VN" altLang="en-US" sz="1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Cambria" panose="02040503050406030204" pitchFamily="18" charset="0"/>
              </a:rPr>
            </a:b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biết</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hành</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trên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chữ</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chữ</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sao</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1229286" y="3617039"/>
            <a:ext cx="3082453" cy="461020"/>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iểu</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hiện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 chữ tín</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23" name="TextBox 22"/>
          <p:cNvSpPr txBox="1"/>
          <p:nvPr/>
        </p:nvSpPr>
        <p:spPr>
          <a:xfrm>
            <a:off x="7128922" y="3688365"/>
            <a:ext cx="3082453" cy="461020"/>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iểu</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hiện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 chữ tín</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24" name="TextBox 23"/>
          <p:cNvSpPr txBox="1"/>
          <p:nvPr/>
        </p:nvSpPr>
        <p:spPr>
          <a:xfrm>
            <a:off x="7022089" y="6364711"/>
            <a:ext cx="4189862" cy="461020"/>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iểu</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hiện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không giữ chữ tín</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26" name="TextBox 25"/>
          <p:cNvSpPr txBox="1"/>
          <p:nvPr/>
        </p:nvSpPr>
        <p:spPr>
          <a:xfrm>
            <a:off x="1017913" y="6322929"/>
            <a:ext cx="4318432" cy="461020"/>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iểu</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hiện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chưa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 chữ tín</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77A8392-4FC1-4D5E-93A6-6F19043FAF73}"/>
              </a:ext>
            </a:extLst>
          </p:cNvPr>
          <p:cNvPicPr>
            <a:picLocks noChangeAspect="1"/>
          </p:cNvPicPr>
          <p:nvPr/>
        </p:nvPicPr>
        <p:blipFill>
          <a:blip r:embed="rId3"/>
          <a:stretch>
            <a:fillRect/>
          </a:stretch>
        </p:blipFill>
        <p:spPr>
          <a:xfrm>
            <a:off x="544901" y="1503141"/>
            <a:ext cx="4941499" cy="2172585"/>
          </a:xfrm>
          <a:prstGeom prst="rect">
            <a:avLst/>
          </a:prstGeom>
        </p:spPr>
      </p:pic>
      <p:pic>
        <p:nvPicPr>
          <p:cNvPr id="29" name="Picture 28">
            <a:extLst>
              <a:ext uri="{FF2B5EF4-FFF2-40B4-BE49-F238E27FC236}">
                <a16:creationId xmlns:a16="http://schemas.microsoft.com/office/drawing/2014/main" id="{3C32D233-ECEB-4AFE-95EF-9E2C4CDD593E}"/>
              </a:ext>
            </a:extLst>
          </p:cNvPr>
          <p:cNvPicPr>
            <a:picLocks noChangeAspect="1"/>
          </p:cNvPicPr>
          <p:nvPr/>
        </p:nvPicPr>
        <p:blipFill>
          <a:blip r:embed="rId4"/>
          <a:stretch>
            <a:fillRect/>
          </a:stretch>
        </p:blipFill>
        <p:spPr>
          <a:xfrm>
            <a:off x="6096000" y="1386992"/>
            <a:ext cx="5115951" cy="2269104"/>
          </a:xfrm>
          <a:prstGeom prst="rect">
            <a:avLst/>
          </a:prstGeom>
        </p:spPr>
      </p:pic>
      <p:pic>
        <p:nvPicPr>
          <p:cNvPr id="31" name="Picture 30">
            <a:extLst>
              <a:ext uri="{FF2B5EF4-FFF2-40B4-BE49-F238E27FC236}">
                <a16:creationId xmlns:a16="http://schemas.microsoft.com/office/drawing/2014/main" id="{D33833A2-FF16-4BD7-AF6A-DAC8A9ED61F6}"/>
              </a:ext>
            </a:extLst>
          </p:cNvPr>
          <p:cNvPicPr>
            <a:picLocks noChangeAspect="1"/>
          </p:cNvPicPr>
          <p:nvPr/>
        </p:nvPicPr>
        <p:blipFill>
          <a:blip r:embed="rId5"/>
          <a:stretch>
            <a:fillRect/>
          </a:stretch>
        </p:blipFill>
        <p:spPr>
          <a:xfrm>
            <a:off x="544901" y="4094964"/>
            <a:ext cx="4941499" cy="2269747"/>
          </a:xfrm>
          <a:prstGeom prst="rect">
            <a:avLst/>
          </a:prstGeom>
        </p:spPr>
      </p:pic>
      <p:pic>
        <p:nvPicPr>
          <p:cNvPr id="33" name="Picture 32">
            <a:extLst>
              <a:ext uri="{FF2B5EF4-FFF2-40B4-BE49-F238E27FC236}">
                <a16:creationId xmlns:a16="http://schemas.microsoft.com/office/drawing/2014/main" id="{F60F8E18-B7BB-4B26-8B27-D12A83EC11BA}"/>
              </a:ext>
            </a:extLst>
          </p:cNvPr>
          <p:cNvPicPr>
            <a:picLocks noChangeAspect="1"/>
          </p:cNvPicPr>
          <p:nvPr/>
        </p:nvPicPr>
        <p:blipFill>
          <a:blip r:embed="rId6"/>
          <a:stretch>
            <a:fillRect/>
          </a:stretch>
        </p:blipFill>
        <p:spPr>
          <a:xfrm>
            <a:off x="6096000" y="4137147"/>
            <a:ext cx="5115951" cy="2272072"/>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55BC17DB-BCBD-4C42-A935-228798159645}"/>
              </a:ext>
            </a:extLst>
          </p:cNvPr>
          <p:cNvSpPr/>
          <p:nvPr/>
        </p:nvSpPr>
        <p:spPr>
          <a:xfrm>
            <a:off x="777921" y="188666"/>
            <a:ext cx="9198591" cy="1274388"/>
          </a:xfrm>
          <a:prstGeom prst="rect">
            <a:avLst/>
          </a:prstGeom>
        </p:spPr>
        <p:txBody>
          <a:bodyPr wrap="square">
            <a:spAutoFit/>
          </a:bodyPr>
          <a:lstStyle/>
          <a:p>
            <a:pPr marL="970915" marR="177800" lvl="0" indent="-171450" defTabSz="914400" rtl="0" eaLnBrk="1" fontAlgn="auto" latinLnBrk="0" hangingPunct="1">
              <a:lnSpc>
                <a:spcPct val="126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82746487"/>
              </p:ext>
            </p:extLst>
          </p:nvPr>
        </p:nvGraphicFramePr>
        <p:xfrm>
          <a:off x="777922" y="2012891"/>
          <a:ext cx="10617960" cy="3708400"/>
        </p:xfrm>
        <a:graphic>
          <a:graphicData uri="http://schemas.openxmlformats.org/drawingml/2006/table">
            <a:tbl>
              <a:tblPr>
                <a:tableStyleId>{5C22544A-7EE6-4342-B048-85BDC9FD1C3A}</a:tableStyleId>
              </a:tblPr>
              <a:tblGrid>
                <a:gridCol w="5806315">
                  <a:extLst>
                    <a:ext uri="{9D8B030D-6E8A-4147-A177-3AD203B41FA5}">
                      <a16:colId xmlns:a16="http://schemas.microsoft.com/office/drawing/2014/main" val="20000"/>
                    </a:ext>
                  </a:extLst>
                </a:gridCol>
                <a:gridCol w="4811645">
                  <a:extLst>
                    <a:ext uri="{9D8B030D-6E8A-4147-A177-3AD203B41FA5}">
                      <a16:colId xmlns:a16="http://schemas.microsoft.com/office/drawing/2014/main" val="20001"/>
                    </a:ext>
                  </a:extLst>
                </a:gridCol>
              </a:tblGrid>
              <a:tr h="0">
                <a:tc>
                  <a:txBody>
                    <a:bodyPr/>
                    <a:lstStyle/>
                    <a:p>
                      <a:pPr algn="ctr">
                        <a:spcAft>
                          <a:spcPts val="0"/>
                        </a:spcAft>
                      </a:pPr>
                      <a:r>
                        <a:rPr lang="vi-VN" sz="3200" b="1" dirty="0">
                          <a:solidFill>
                            <a:srgbClr val="0070C0"/>
                          </a:solidFill>
                          <a:effectLst/>
                          <a:latin typeface="Times New Roman" panose="02020603050405020304" pitchFamily="18" charset="0"/>
                          <a:cs typeface="Times New Roman" panose="02020603050405020304" pitchFamily="18" charset="0"/>
                        </a:rPr>
                        <a:t>Giữ chữ tín</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tc>
                  <a:txBody>
                    <a:bodyPr/>
                    <a:lstStyle/>
                    <a:p>
                      <a:pPr algn="ctr">
                        <a:spcAft>
                          <a:spcPts val="0"/>
                        </a:spcAft>
                      </a:pPr>
                      <a:r>
                        <a:rPr lang="vi-VN" sz="3200" b="1" dirty="0">
                          <a:solidFill>
                            <a:srgbClr val="0070C0"/>
                          </a:solidFill>
                          <a:effectLst/>
                          <a:latin typeface="Times New Roman" panose="02020603050405020304" pitchFamily="18" charset="0"/>
                          <a:cs typeface="Times New Roman" panose="02020603050405020304" pitchFamily="18" charset="0"/>
                        </a:rPr>
                        <a:t>Không giữ chữ tín</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extLst>
                  <a:ext uri="{0D108BD9-81ED-4DB2-BD59-A6C34878D82A}">
                    <a16:rowId xmlns:a16="http://schemas.microsoft.com/office/drawing/2014/main" val="10000"/>
                  </a:ext>
                </a:extLst>
              </a:tr>
              <a:tr h="0">
                <a:tc>
                  <a:txBody>
                    <a:bodyPr/>
                    <a:lstStyle/>
                    <a:p>
                      <a:pPr>
                        <a:spcAft>
                          <a:spcPts val="0"/>
                        </a:spcAft>
                      </a:pPr>
                      <a:r>
                        <a:rPr lang="vi-VN" sz="3200" dirty="0">
                          <a:effectLst/>
                          <a:latin typeface="Times New Roman" panose="02020603050405020304" pitchFamily="18" charset="0"/>
                          <a:cs typeface="Times New Roman" panose="02020603050405020304" pitchFamily="18" charset="0"/>
                        </a:rPr>
                        <a:t>- Luôn thực hiện lời hứa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tc>
                  <a:txBody>
                    <a:bodyPr/>
                    <a:lstStyle/>
                    <a:p>
                      <a:pPr>
                        <a:spcAft>
                          <a:spcPts val="0"/>
                        </a:spcAft>
                      </a:pPr>
                      <a:r>
                        <a:rPr lang="vi-VN"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Nói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đằng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nẻo</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extLst>
                  <a:ext uri="{0D108BD9-81ED-4DB2-BD59-A6C34878D82A}">
                    <a16:rowId xmlns:a16="http://schemas.microsoft.com/office/drawing/2014/main" val="10001"/>
                  </a:ext>
                </a:extLst>
              </a:tr>
              <a:tr h="0">
                <a:tc>
                  <a:txBody>
                    <a:bodyPr/>
                    <a:lstStyle/>
                    <a:p>
                      <a:pPr>
                        <a:spcAft>
                          <a:spcPts val="0"/>
                        </a:spcAft>
                      </a:pPr>
                      <a:r>
                        <a:rPr lang="vi-VN" sz="3200" dirty="0">
                          <a:effectLst/>
                          <a:latin typeface="Times New Roman" panose="02020603050405020304" pitchFamily="18" charset="0"/>
                          <a:cs typeface="Times New Roman" panose="02020603050405020304" pitchFamily="18" charset="0"/>
                        </a:rPr>
                        <a:t>- Hoàn thành công việc </a:t>
                      </a:r>
                      <a:r>
                        <a:rPr lang="en-US" sz="3200" dirty="0" err="1">
                          <a:effectLst/>
                          <a:latin typeface="Times New Roman" panose="02020603050405020304" pitchFamily="18" charset="0"/>
                          <a:cs typeface="Times New Roman" panose="02020603050405020304" pitchFamily="18" charset="0"/>
                        </a:rPr>
                        <a:t>được</a:t>
                      </a:r>
                      <a:r>
                        <a:rPr lang="vi-VN" sz="3200" dirty="0">
                          <a:effectLst/>
                          <a:latin typeface="Times New Roman" panose="02020603050405020304" pitchFamily="18" charset="0"/>
                          <a:cs typeface="Times New Roman" panose="02020603050405020304" pitchFamily="18" charset="0"/>
                        </a:rPr>
                        <a:t> giao</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tc>
                  <a:txBody>
                    <a:bodyPr/>
                    <a:lstStyle/>
                    <a:p>
                      <a:pPr>
                        <a:spcAft>
                          <a:spcPts val="0"/>
                        </a:spcAft>
                      </a:pPr>
                      <a:r>
                        <a:rPr lang="vi-VN" sz="3200" dirty="0">
                          <a:effectLst/>
                          <a:latin typeface="Times New Roman" panose="02020603050405020304" pitchFamily="18" charset="0"/>
                          <a:cs typeface="Times New Roman" panose="02020603050405020304" pitchFamily="18" charset="0"/>
                        </a:rPr>
                        <a:t>- Không hoàn thành công việc được giao</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extLst>
                  <a:ext uri="{0D108BD9-81ED-4DB2-BD59-A6C34878D82A}">
                    <a16:rowId xmlns:a16="http://schemas.microsoft.com/office/drawing/2014/main" val="10002"/>
                  </a:ext>
                </a:extLst>
              </a:tr>
              <a:tr h="0">
                <a:tc>
                  <a:txBody>
                    <a:bodyPr/>
                    <a:lstStyle/>
                    <a:p>
                      <a:pPr>
                        <a:spcAft>
                          <a:spcPts val="0"/>
                        </a:spcAft>
                      </a:pPr>
                      <a:r>
                        <a:rPr lang="vi-VN" sz="3200">
                          <a:effectLst/>
                          <a:latin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cs typeface="Times New Roman" panose="02020603050405020304" pitchFamily="18" charset="0"/>
                        </a:rPr>
                        <a:t>Đúng hẹn với mọi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tc>
                  <a:txBody>
                    <a:bodyPr/>
                    <a:lstStyle/>
                    <a:p>
                      <a:pPr>
                        <a:spcAft>
                          <a:spcPts val="0"/>
                        </a:spcAft>
                      </a:pPr>
                      <a:r>
                        <a:rPr lang="vi-VN"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Hứa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chuyện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tin </a:t>
                      </a:r>
                      <a:r>
                        <a:rPr lang="en-US" sz="3200" dirty="0" err="1">
                          <a:effectLst/>
                          <a:latin typeface="Times New Roman" panose="02020603050405020304" pitchFamily="18" charset="0"/>
                          <a:cs typeface="Times New Roman" panose="02020603050405020304" pitchFamily="18" charset="0"/>
                        </a:rPr>
                        <a:t>tưởng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khác</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36830" marB="368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1647</Words>
  <Application>Microsoft Office PowerPoint</Application>
  <PresentationFormat>Widescreen</PresentationFormat>
  <Paragraphs>117</Paragraphs>
  <Slides>24</Slides>
  <Notes>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24</vt:i4>
      </vt:variant>
    </vt:vector>
  </HeadingPairs>
  <TitlesOfParts>
    <vt:vector size="47" baseType="lpstr">
      <vt:lpstr>微软雅黑</vt:lpstr>
      <vt:lpstr>宋体</vt:lpstr>
      <vt:lpstr>宋体</vt:lpstr>
      <vt:lpstr>#9Slide05 Brannboll Ny</vt:lpstr>
      <vt:lpstr>.VnTime</vt:lpstr>
      <vt:lpstr>【苹果】迟暮朝朝醉晚灯</vt:lpstr>
      <vt:lpstr>Arial</vt:lpstr>
      <vt:lpstr>Arial Unicode MS</vt:lpstr>
      <vt:lpstr>Batang</vt:lpstr>
      <vt:lpstr>Calibri</vt:lpstr>
      <vt:lpstr>Calibri Light</vt:lpstr>
      <vt:lpstr>Cambria</vt:lpstr>
      <vt:lpstr>DengXian</vt:lpstr>
      <vt:lpstr>Helvetica Neue</vt:lpstr>
      <vt:lpstr>inpin heiti</vt:lpstr>
      <vt:lpstr>ITC Avant Garde Std Bk</vt:lpstr>
      <vt:lpstr>Times New Roman</vt:lpstr>
      <vt:lpstr>Verdana</vt:lpstr>
      <vt:lpstr>方正静蕾简体</vt:lpstr>
      <vt:lpstr>Office Theme</vt:lpstr>
      <vt:lpstr>1_Office Theme</vt:lpstr>
      <vt:lpstr>1_Thiết kế: Thạch Trương Thảo (0987 039 863)</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User</cp:lastModifiedBy>
  <cp:revision>15</cp:revision>
  <dcterms:created xsi:type="dcterms:W3CDTF">2022-08-20T03:30:38Z</dcterms:created>
  <dcterms:modified xsi:type="dcterms:W3CDTF">2025-09-12T01:53:41Z</dcterms:modified>
</cp:coreProperties>
</file>