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93" r:id="rId3"/>
    <p:sldMasterId id="2147488653" r:id="rId4"/>
  </p:sldMasterIdLst>
  <p:notesMasterIdLst>
    <p:notesMasterId r:id="rId28"/>
  </p:notesMasterIdLst>
  <p:sldIdLst>
    <p:sldId id="404" r:id="rId5"/>
    <p:sldId id="402" r:id="rId6"/>
    <p:sldId id="321" r:id="rId7"/>
    <p:sldId id="440" r:id="rId8"/>
    <p:sldId id="413" r:id="rId9"/>
    <p:sldId id="419" r:id="rId10"/>
    <p:sldId id="442" r:id="rId11"/>
    <p:sldId id="443" r:id="rId12"/>
    <p:sldId id="447" r:id="rId13"/>
    <p:sldId id="420" r:id="rId14"/>
    <p:sldId id="421" r:id="rId15"/>
    <p:sldId id="422" r:id="rId16"/>
    <p:sldId id="423" r:id="rId17"/>
    <p:sldId id="424" r:id="rId18"/>
    <p:sldId id="435" r:id="rId19"/>
    <p:sldId id="430" r:id="rId20"/>
    <p:sldId id="431" r:id="rId21"/>
    <p:sldId id="446" r:id="rId22"/>
    <p:sldId id="427" r:id="rId23"/>
    <p:sldId id="390" r:id="rId24"/>
    <p:sldId id="448" r:id="rId25"/>
    <p:sldId id="449" r:id="rId26"/>
    <p:sldId id="45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4" d="100"/>
          <a:sy n="114" d="100"/>
        </p:scale>
        <p:origin x="3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908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918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32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9/12/2025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9/12/2025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9/12/2025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9/12/2025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9/12/2025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9/12/2025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9/12/2025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9/12/2025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9/12/2025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9/12/2025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9/12/2025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266793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486859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732050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891753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534982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95934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450065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5190662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095997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1453635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284974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77853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9/12/2025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9/12/2025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1501273641"/>
      </p:ext>
    </p:extLst>
  </p:cSld>
  <p:clrMap bg1="lt1" tx1="dk1" bg2="dk2" tx2="lt2" accent1="accent1" accent2="accent2" accent3="accent3" accent4="accent4" accent5="accent5" accent6="accent6" hlink="hlink" folHlink="folHlink"/>
  <p:sldLayoutIdLst>
    <p:sldLayoutId id="2147488654" r:id="rId1"/>
    <p:sldLayoutId id="2147488655" r:id="rId2"/>
    <p:sldLayoutId id="2147488656" r:id="rId3"/>
    <p:sldLayoutId id="2147488657" r:id="rId4"/>
    <p:sldLayoutId id="2147488658" r:id="rId5"/>
    <p:sldLayoutId id="2147488659" r:id="rId6"/>
    <p:sldLayoutId id="2147488660" r:id="rId7"/>
    <p:sldLayoutId id="2147488661" r:id="rId8"/>
    <p:sldLayoutId id="2147488662" r:id="rId9"/>
    <p:sldLayoutId id="2147488663" r:id="rId10"/>
    <p:sldLayoutId id="2147488664" r:id="rId11"/>
    <p:sldLayoutId id="214748866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27;p5"/>
          <p:cNvSpPr/>
          <p:nvPr/>
        </p:nvSpPr>
        <p:spPr>
          <a:xfrm>
            <a:off x="990427" y="631292"/>
            <a:ext cx="10408258" cy="2677616"/>
          </a:xfrm>
          <a:prstGeom prst="rect">
            <a:avLst/>
          </a:prstGeom>
          <a:noFill/>
          <a:ln>
            <a:noFill/>
          </a:ln>
        </p:spPr>
        <p:txBody>
          <a:bodyPr spcFirstLastPara="1" wrap="square" lIns="91425" tIns="45700" rIns="91425" bIns="45700" anchor="t" anchorCtr="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TÌNH HUỐNG</a:t>
            </a:r>
          </a:p>
          <a:p>
            <a:pPr algn="just"/>
            <a:r>
              <a:rPr lang="vi-VN" sz="2800" dirty="0" smtClean="0">
                <a:solidFill>
                  <a:srgbClr val="0000FF"/>
                </a:solidFill>
                <a:latin typeface="+mj-lt"/>
              </a:rPr>
              <a:t>B</a:t>
            </a:r>
            <a:r>
              <a:rPr lang="en-US" sz="2800" dirty="0">
                <a:solidFill>
                  <a:srgbClr val="0000FF"/>
                </a:solidFill>
                <a:latin typeface="+mj-lt"/>
              </a:rPr>
              <a:t>ì</a:t>
            </a:r>
            <a:r>
              <a:rPr lang="vi-VN" sz="2800" dirty="0" smtClean="0">
                <a:solidFill>
                  <a:srgbClr val="0000FF"/>
                </a:solidFill>
                <a:latin typeface="+mj-lt"/>
              </a:rPr>
              <a:t>nh</a:t>
            </a:r>
            <a:r>
              <a:rPr lang="vi-VN" sz="2800" dirty="0">
                <a:solidFill>
                  <a:srgbClr val="0000FF"/>
                </a:solidFill>
                <a:latin typeface="+mj-lt"/>
              </a:rPr>
              <a:t>, Hưng và Minh cùng đi học. </a:t>
            </a:r>
            <a:r>
              <a:rPr lang="vi-VN" sz="2800" dirty="0" smtClean="0">
                <a:solidFill>
                  <a:srgbClr val="0000FF"/>
                </a:solidFill>
                <a:latin typeface="+mj-lt"/>
              </a:rPr>
              <a:t>T</a:t>
            </a:r>
            <a:r>
              <a:rPr lang="en-US" sz="2800" dirty="0" smtClean="0">
                <a:solidFill>
                  <a:srgbClr val="0000FF"/>
                </a:solidFill>
                <a:latin typeface="+mj-lt"/>
              </a:rPr>
              <a:t>r</a:t>
            </a:r>
            <a:r>
              <a:rPr lang="vi-VN" sz="2800" dirty="0" smtClean="0">
                <a:solidFill>
                  <a:srgbClr val="0000FF"/>
                </a:solidFill>
                <a:latin typeface="+mj-lt"/>
              </a:rPr>
              <a:t>ên </a:t>
            </a:r>
            <a:r>
              <a:rPr lang="vi-VN" sz="2800" dirty="0">
                <a:solidFill>
                  <a:srgbClr val="0000FF"/>
                </a:solidFill>
                <a:latin typeface="+mj-lt"/>
              </a:rPr>
              <a:t>đường đi, Minh rẽ vào cửa hàng đồ ch</a:t>
            </a:r>
            <a:r>
              <a:rPr lang="en-US" sz="2800" dirty="0">
                <a:solidFill>
                  <a:srgbClr val="0000FF"/>
                </a:solidFill>
                <a:latin typeface="+mj-lt"/>
              </a:rPr>
              <a:t>ơ</a:t>
            </a:r>
            <a:r>
              <a:rPr lang="vi-VN" sz="2800" dirty="0">
                <a:solidFill>
                  <a:srgbClr val="0000FF"/>
                </a:solidFill>
                <a:latin typeface="+mj-lt"/>
              </a:rPr>
              <a:t>i điện từ nên đ</a:t>
            </a:r>
            <a:r>
              <a:rPr lang="en-US" sz="2800" dirty="0">
                <a:solidFill>
                  <a:srgbClr val="0000FF"/>
                </a:solidFill>
                <a:latin typeface="+mj-lt"/>
              </a:rPr>
              <a:t>ế</a:t>
            </a:r>
            <a:r>
              <a:rPr lang="vi-VN" sz="2800" dirty="0">
                <a:solidFill>
                  <a:srgbClr val="0000FF"/>
                </a:solidFill>
                <a:latin typeface="+mj-lt"/>
              </a:rPr>
              <a:t>n l</a:t>
            </a:r>
            <a:r>
              <a:rPr lang="en-US" sz="2800" dirty="0">
                <a:solidFill>
                  <a:srgbClr val="0000FF"/>
                </a:solidFill>
                <a:latin typeface="+mj-lt"/>
              </a:rPr>
              <a:t>ớ</a:t>
            </a:r>
            <a:r>
              <a:rPr lang="vi-VN" sz="2800" dirty="0">
                <a:solidFill>
                  <a:srgbClr val="0000FF"/>
                </a:solidFill>
                <a:latin typeface="+mj-lt"/>
              </a:rPr>
              <a:t>p muộn, nhưng Minh báo v</a:t>
            </a:r>
            <a:r>
              <a:rPr lang="en-US" sz="2800" dirty="0">
                <a:solidFill>
                  <a:srgbClr val="0000FF"/>
                </a:solidFill>
                <a:latin typeface="+mj-lt"/>
              </a:rPr>
              <a:t>ớ</a:t>
            </a:r>
            <a:r>
              <a:rPr lang="vi-VN" sz="2800" dirty="0">
                <a:solidFill>
                  <a:srgbClr val="0000FF"/>
                </a:solidFill>
                <a:latin typeface="+mj-lt"/>
              </a:rPr>
              <a:t>i cô giáo là bị hỏng xe giữa đường.</a:t>
            </a:r>
            <a:endParaRPr lang="en-US" sz="2800" dirty="0">
              <a:solidFill>
                <a:srgbClr val="0000FF"/>
              </a:solidFill>
              <a:latin typeface="+mj-lt"/>
            </a:endParaRPr>
          </a:p>
          <a:p>
            <a:pPr algn="just"/>
            <a:r>
              <a:rPr lang="vi-VN" sz="2800" i="1" dirty="0">
                <a:solidFill>
                  <a:srgbClr val="0000FF"/>
                </a:solidFill>
                <a:latin typeface="+mj-lt"/>
              </a:rPr>
              <a:t>Nếu em là Bình và Hưng, em sẽ lựa chọn cách ứng xử </a:t>
            </a:r>
            <a:r>
              <a:rPr lang="en-US" sz="2800" i="1" dirty="0" err="1" smtClean="0">
                <a:solidFill>
                  <a:srgbClr val="0000FF"/>
                </a:solidFill>
                <a:latin typeface="Times New Roman" panose="02020603050405020304" pitchFamily="18" charset="0"/>
                <a:cs typeface="Times New Roman" panose="02020603050405020304" pitchFamily="18" charset="0"/>
              </a:rPr>
              <a:t>như</a:t>
            </a:r>
            <a:r>
              <a:rPr lang="en-US" sz="2800" i="1" dirty="0" smtClean="0">
                <a:solidFill>
                  <a:srgbClr val="0000FF"/>
                </a:solidFill>
                <a:latin typeface="Times New Roman" panose="02020603050405020304" pitchFamily="18" charset="0"/>
                <a:cs typeface="Times New Roman" panose="02020603050405020304" pitchFamily="18" charset="0"/>
              </a:rPr>
              <a:t> </a:t>
            </a:r>
            <a:r>
              <a:rPr lang="en-US" sz="2800" i="1" dirty="0" err="1" smtClean="0">
                <a:solidFill>
                  <a:srgbClr val="0000FF"/>
                </a:solidFill>
                <a:latin typeface="Times New Roman" panose="02020603050405020304" pitchFamily="18" charset="0"/>
                <a:cs typeface="Times New Roman" panose="02020603050405020304" pitchFamily="18" charset="0"/>
              </a:rPr>
              <a:t>thế</a:t>
            </a:r>
            <a:r>
              <a:rPr lang="en-US" sz="2800" i="1" dirty="0" smtClean="0">
                <a:solidFill>
                  <a:srgbClr val="0000FF"/>
                </a:solidFill>
                <a:latin typeface="Times New Roman" panose="02020603050405020304" pitchFamily="18" charset="0"/>
                <a:cs typeface="Times New Roman" panose="02020603050405020304" pitchFamily="18" charset="0"/>
              </a:rPr>
              <a:t> </a:t>
            </a:r>
            <a:r>
              <a:rPr lang="en-US" sz="2800" i="1" dirty="0" err="1" smtClean="0">
                <a:solidFill>
                  <a:srgbClr val="0000FF"/>
                </a:solidFill>
                <a:latin typeface="Times New Roman" panose="02020603050405020304" pitchFamily="18" charset="0"/>
                <a:cs typeface="Times New Roman" panose="02020603050405020304" pitchFamily="18" charset="0"/>
              </a:rPr>
              <a:t>nào</a:t>
            </a:r>
            <a:r>
              <a:rPr lang="en-US" sz="2800" i="1" dirty="0" smtClean="0">
                <a:solidFill>
                  <a:srgbClr val="0000FF"/>
                </a:solidFill>
                <a:latin typeface="Times New Roman" panose="02020603050405020304" pitchFamily="18" charset="0"/>
                <a:cs typeface="Times New Roman" panose="02020603050405020304" pitchFamily="18" charset="0"/>
              </a:rPr>
              <a:t>? </a:t>
            </a:r>
            <a:r>
              <a:rPr lang="en-US" sz="2800" i="1" dirty="0" err="1" smtClean="0">
                <a:solidFill>
                  <a:srgbClr val="0000FF"/>
                </a:solidFill>
                <a:latin typeface="Times New Roman" panose="02020603050405020304" pitchFamily="18" charset="0"/>
                <a:cs typeface="Times New Roman" panose="02020603050405020304" pitchFamily="18" charset="0"/>
              </a:rPr>
              <a:t>Vì</a:t>
            </a:r>
            <a:r>
              <a:rPr lang="en-US" sz="2800" i="1" dirty="0" smtClean="0">
                <a:solidFill>
                  <a:srgbClr val="0000FF"/>
                </a:solidFill>
                <a:latin typeface="Times New Roman" panose="02020603050405020304" pitchFamily="18" charset="0"/>
                <a:cs typeface="Times New Roman" panose="02020603050405020304" pitchFamily="18" charset="0"/>
              </a:rPr>
              <a:t> </a:t>
            </a:r>
            <a:r>
              <a:rPr lang="en-US" sz="2800" i="1" dirty="0" err="1" smtClean="0">
                <a:solidFill>
                  <a:srgbClr val="0000FF"/>
                </a:solidFill>
                <a:latin typeface="Times New Roman" panose="02020603050405020304" pitchFamily="18" charset="0"/>
                <a:cs typeface="Times New Roman" panose="02020603050405020304" pitchFamily="18" charset="0"/>
              </a:rPr>
              <a:t>sao</a:t>
            </a:r>
            <a:r>
              <a:rPr lang="en-US" sz="2800" i="1" dirty="0" smtClean="0">
                <a:solidFill>
                  <a:srgbClr val="0000FF"/>
                </a:solidFill>
                <a:latin typeface="Times New Roman" panose="02020603050405020304" pitchFamily="18" charset="0"/>
                <a:cs typeface="Times New Roman" panose="02020603050405020304" pitchFamily="18" charset="0"/>
              </a:rPr>
              <a:t>?</a:t>
            </a:r>
            <a:endParaRPr sz="2800" kern="0" dirty="0">
              <a:solidFill>
                <a:srgbClr val="0000FF"/>
              </a:solidFill>
              <a:latin typeface="Times New Roman" panose="02020603050405020304" pitchFamily="18" charset="0"/>
              <a:ea typeface="Arial"/>
              <a:cs typeface="Times New Roman" panose="02020603050405020304" pitchFamily="18" charset="0"/>
              <a:sym typeface="Arial"/>
            </a:endParaRPr>
          </a:p>
        </p:txBody>
      </p:sp>
      <p:sp>
        <p:nvSpPr>
          <p:cNvPr id="2" name="Rectangle 1"/>
          <p:cNvSpPr/>
          <p:nvPr/>
        </p:nvSpPr>
        <p:spPr>
          <a:xfrm>
            <a:off x="990427" y="3308908"/>
            <a:ext cx="10408258" cy="2677656"/>
          </a:xfrm>
          <a:prstGeom prst="rect">
            <a:avLst/>
          </a:prstGeom>
        </p:spPr>
        <p:txBody>
          <a:bodyPr wrap="square">
            <a:spAutoFit/>
          </a:bodyPr>
          <a:lstStyle/>
          <a:p>
            <a:pPr algn="just"/>
            <a:r>
              <a:rPr lang="en-US" sz="2800" dirty="0" err="1">
                <a:latin typeface="Times New Roman" panose="02020603050405020304" pitchFamily="18" charset="0"/>
                <a:ea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Hưng</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sẽ</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lựa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khuyên</a:t>
            </a:r>
            <a:r>
              <a:rPr lang="en-US" sz="2800" dirty="0">
                <a:latin typeface="Times New Roman" panose="02020603050405020304" pitchFamily="18" charset="0"/>
                <a:ea typeface="Times New Roman" panose="02020603050405020304" pitchFamily="18" charset="0"/>
              </a:rPr>
              <a:t> Minh </a:t>
            </a:r>
            <a:r>
              <a:rPr lang="en-US" sz="2800" dirty="0" err="1">
                <a:latin typeface="Times New Roman" panose="02020603050405020304" pitchFamily="18" charset="0"/>
                <a:ea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rPr>
              <a:t> Minh </a:t>
            </a:r>
            <a:r>
              <a:rPr lang="en-US" sz="2800" dirty="0" err="1">
                <a:latin typeface="Times New Roman" panose="02020603050405020304" pitchFamily="18" charset="0"/>
                <a:ea typeface="Times New Roman" panose="02020603050405020304" pitchFamily="18" charset="0"/>
              </a:rPr>
              <a:t>vẫn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Minh qua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giúp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suy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hành</a:t>
            </a:r>
            <a:r>
              <a:rPr lang="en-US" sz="2800" dirty="0">
                <a:latin typeface="Times New Roman" panose="02020603050405020304" pitchFamily="18" charset="0"/>
                <a:ea typeface="Times New Roman" panose="02020603050405020304" pitchFamily="18" charset="0"/>
              </a:rPr>
              <a:t> vi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đắn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smtClean="0">
                <a:latin typeface="Times New Roman" panose="02020603050405020304" pitchFamily="18" charset="0"/>
                <a:ea typeface="Times New Roman" panose="02020603050405020304" pitchFamily="18" charset="0"/>
              </a:rPr>
              <a:t>.</a:t>
            </a:r>
            <a:r>
              <a:rPr lang="vi-VN" sz="2800" dirty="0"/>
              <a:t> </a:t>
            </a:r>
            <a:r>
              <a:rPr lang="vi-VN" sz="2800" dirty="0">
                <a:latin typeface="Times New Roman" panose="02020603050405020304" pitchFamily="18" charset="0"/>
                <a:cs typeface="Times New Roman" panose="02020603050405020304" pitchFamily="18" charset="0"/>
              </a:rPr>
              <a:t>Vì chúng ta không nên nói dối, phải tôn trọng sự thật, phải biết công nhận những sự thật đã diễn ra, có như vậy chúng ta mới là người trung thực,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05645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820275" y="1713324"/>
            <a:ext cx="9894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just">
              <a:lnSpc>
                <a:spcPct val="100000"/>
              </a:lnSpc>
              <a:spcBef>
                <a:spcPts val="0"/>
              </a:spcBef>
              <a:spcAft>
                <a:spcPts val="1200"/>
              </a:spcAft>
              <a:buClr>
                <a:srgbClr val="65311B"/>
              </a:buClr>
              <a:buSzPts val="400"/>
              <a:buNone/>
              <a:tabLst>
                <a:tab pos="525780" algn="l"/>
              </a:tabLs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a:t>
            </a: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u hiện</a:t>
            </a: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thật</a:t>
            </a:r>
            <a:endPar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p:cNvSpPr txBox="1"/>
          <p:nvPr/>
        </p:nvSpPr>
        <p:spPr>
          <a:xfrm>
            <a:off x="1027134" y="663879"/>
            <a:ext cx="9958191" cy="707886"/>
          </a:xfrm>
          <a:prstGeom prst="rect">
            <a:avLst/>
          </a:prstGeom>
          <a:no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BÀI 4. TÔN TRỌNG SỰ THẬT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27133" y="2236544"/>
            <a:ext cx="10048697" cy="2554545"/>
          </a:xfrm>
          <a:prstGeom prst="rect">
            <a:avLst/>
          </a:prstGeom>
        </p:spPr>
        <p:txBody>
          <a:bodyPr wrap="square">
            <a:spAutoFit/>
          </a:bodyPr>
          <a:lstStyle/>
          <a:p>
            <a:pPr lvl="0" algn="just">
              <a:lnSpc>
                <a:spcPct val="100000"/>
              </a:lnSpc>
              <a:spcBef>
                <a:spcPts val="0"/>
              </a:spcBef>
              <a:spcAft>
                <a:spcPts val="1200"/>
              </a:spcAft>
              <a:buClr>
                <a:srgbClr val="65311B"/>
              </a:buClr>
              <a:buSzPts val="400"/>
              <a:buNone/>
              <a:tabLst>
                <a:tab pos="525780" algn="l"/>
              </a:tabLst>
            </a:pP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H</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ọc sinh nói đúng sự thật với thầy cô, bạn bè và những người xung quanh;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1200"/>
              </a:spcAft>
              <a:buClr>
                <a:srgbClr val="65311B"/>
              </a:buClr>
              <a:buSzPts val="400"/>
              <a:tabLst>
                <a:tab pos="525780" algn="l"/>
              </a:tabLs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gười dân nói thật, cung cấp đúng thông tin với những người có trách nhiệm;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1200"/>
              </a:spcAft>
              <a:buClr>
                <a:srgbClr val="65311B"/>
              </a:buClr>
              <a:buSzPts val="400"/>
              <a:tabLst>
                <a:tab pos="525780" algn="l"/>
              </a:tabLs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hận xét, đánh giá đúng sự thật, dù có thể không có lợi cho mình.</a:t>
            </a:r>
            <a:endParaRPr lang="en-US" sz="2800" dirty="0"/>
          </a:p>
        </p:txBody>
      </p:sp>
    </p:spTree>
    <p:extLst>
      <p:ext uri="{BB962C8B-B14F-4D97-AF65-F5344CB8AC3E}">
        <p14:creationId xmlns:p14="http://schemas.microsoft.com/office/powerpoint/2010/main" val="115321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27134" y="663879"/>
            <a:ext cx="9870509" cy="707886"/>
          </a:xfrm>
          <a:prstGeom prst="rect">
            <a:avLst/>
          </a:prstGeom>
          <a:no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BÀI 4. TÔN TRỌNG SỰ THẬT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27134" y="1685990"/>
            <a:ext cx="5016053"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Times New Roman" panose="02020603050405020304" pitchFamily="18" charset="0"/>
              </a:rPr>
              <a:t>3</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Vì</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sao</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phải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tôn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trọng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sự</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thật</a:t>
            </a:r>
            <a:r>
              <a:rPr lang="en-US" sz="2800" b="1" dirty="0">
                <a:solidFill>
                  <a:srgbClr val="FF0000"/>
                </a:solidFill>
                <a:latin typeface="Times New Roman" panose="02020603050405020304" pitchFamily="18" charset="0"/>
                <a:ea typeface="Times New Roman" panose="02020603050405020304" pitchFamily="18" charset="0"/>
              </a:rPr>
              <a:t> </a:t>
            </a:r>
            <a:endParaRPr lang="en-US" sz="2800" dirty="0">
              <a:solidFill>
                <a:srgbClr val="FF0000"/>
              </a:solidFill>
            </a:endParaRPr>
          </a:p>
        </p:txBody>
      </p:sp>
    </p:spTree>
    <p:extLst>
      <p:ext uri="{BB962C8B-B14F-4D97-AF65-F5344CB8AC3E}">
        <p14:creationId xmlns:p14="http://schemas.microsoft.com/office/powerpoint/2010/main" val="4053431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8" name="Rectangle 7"/>
          <p:cNvSpPr/>
          <p:nvPr/>
        </p:nvSpPr>
        <p:spPr>
          <a:xfrm>
            <a:off x="610028" y="1117210"/>
            <a:ext cx="11079051" cy="4044056"/>
          </a:xfrm>
          <a:prstGeom prst="rect">
            <a:avLst/>
          </a:prstGeom>
        </p:spPr>
        <p:txBody>
          <a:bodyPr wrap="square">
            <a:spAutoFit/>
          </a:bodyPr>
          <a:lstStyle/>
          <a:p>
            <a:pPr algn="just">
              <a:lnSpc>
                <a:spcPct val="107000"/>
              </a:lnSpc>
            </a:pPr>
            <a:r>
              <a:rPr lang="en-US" sz="2400" b="1" dirty="0" smtClean="0">
                <a:solidFill>
                  <a:srgbClr val="000000"/>
                </a:solidFill>
                <a:ea typeface="Courier New" panose="02070309020205020404" pitchFamily="49"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Mai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latin typeface="Times New Roman" panose="02020603050405020304" pitchFamily="18" charset="0"/>
                <a:ea typeface="Calibri" panose="020F0502020204030204" pitchFamily="34" charset="0"/>
                <a:cs typeface="Times New Roman" panose="02020603050405020304" pitchFamily="18" charset="0"/>
              </a:rPr>
              <a:t> 6C do Mai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2400" dirty="0">
                <a:latin typeface="Times New Roman" panose="02020603050405020304" pitchFamily="18" charset="0"/>
                <a:ea typeface="Calibri" panose="020F0502020204030204" pitchFamily="34" charset="0"/>
                <a:cs typeface="Times New Roman" panose="02020603050405020304" pitchFamily="18" charset="0"/>
              </a:rPr>
              <a:t>. Hai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nhan</a:t>
            </a:r>
            <a:r>
              <a:rPr lang="en-US" sz="2400" dirty="0">
                <a:latin typeface="Times New Roman" panose="02020603050405020304" pitchFamily="18" charset="0"/>
                <a:ea typeface="Calibri" panose="020F0502020204030204" pitchFamily="34" charset="0"/>
                <a:cs typeface="Times New Roman" panose="02020603050405020304" pitchFamily="18" charset="0"/>
              </a:rPr>
              <a:t>. Mai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giỏi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latin typeface="Times New Roman" panose="02020603050405020304" pitchFamily="18" charset="0"/>
                <a:ea typeface="Calibri" panose="020F0502020204030204" pitchFamily="34" charset="0"/>
                <a:cs typeface="Times New Roman" panose="02020603050405020304" pitchFamily="18" charset="0"/>
              </a:rPr>
              <a:t>, Mai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400" dirty="0">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latin typeface="Times New Roman" panose="02020603050405020304" pitchFamily="18" charset="0"/>
                <a:ea typeface="Calibri" panose="020F0502020204030204" pitchFamily="34" charset="0"/>
                <a:cs typeface="Times New Roman" panose="02020603050405020304" pitchFamily="18" charset="0"/>
              </a:rPr>
              <a:t>, Mai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Mai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latin typeface="Times New Roman" panose="02020603050405020304" pitchFamily="18" charset="0"/>
                <a:ea typeface="Calibri" panose="020F0502020204030204" pitchFamily="34" charset="0"/>
                <a:cs typeface="Times New Roman" panose="02020603050405020304" pitchFamily="18" charset="0"/>
              </a:rPr>
              <a:t>, Mai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latin typeface="Times New Roman" panose="02020603050405020304" pitchFamily="18" charset="0"/>
                <a:ea typeface="Calibri" panose="020F0502020204030204" pitchFamily="34" charset="0"/>
                <a:cs typeface="Times New Roman" panose="02020603050405020304" pitchFamily="18" charset="0"/>
              </a:rPr>
              <a:t> ý hay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Mai,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7"/>
          <p:cNvSpPr txBox="1">
            <a:spLocks noChangeArrowheads="1"/>
          </p:cNvSpPr>
          <p:nvPr/>
        </p:nvSpPr>
        <p:spPr bwMode="auto">
          <a:xfrm>
            <a:off x="1623963" y="154860"/>
            <a:ext cx="5159392"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FF0000"/>
                </a:solidFill>
                <a:latin typeface="Times New Roman" panose="02020603050405020304" pitchFamily="18" charset="0"/>
                <a:cs typeface="Times New Roman" panose="02020603050405020304" pitchFamily="18" charset="0"/>
              </a:rPr>
              <a:t>THẢO LUẬN TÌNH HUỐNG </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16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3" name="TextBox 7"/>
          <p:cNvSpPr txBox="1">
            <a:spLocks noChangeArrowheads="1"/>
          </p:cNvSpPr>
          <p:nvPr/>
        </p:nvSpPr>
        <p:spPr bwMode="auto">
          <a:xfrm>
            <a:off x="1740877" y="0"/>
            <a:ext cx="5042478"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FF0000"/>
                </a:solidFill>
                <a:latin typeface="Times New Roman" panose="02020603050405020304" pitchFamily="18" charset="0"/>
                <a:cs typeface="Times New Roman" panose="02020603050405020304" pitchFamily="18" charset="0"/>
              </a:rPr>
              <a:t>THẢO LUẬN TÌNH HUỐNG </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56824" y="738664"/>
            <a:ext cx="10882648" cy="2246769"/>
          </a:xfrm>
          <a:prstGeom prst="rect">
            <a:avLst/>
          </a:prstGeom>
        </p:spPr>
        <p:txBody>
          <a:bodyPr wrap="square">
            <a:spAutoFit/>
          </a:bodyPr>
          <a:lstStyle/>
          <a:p>
            <a:pPr>
              <a:spcAft>
                <a:spcPts val="0"/>
              </a:spcAft>
            </a:pPr>
            <a:r>
              <a:rPr lang="en-US" sz="2800" dirty="0" smtClean="0">
                <a:latin typeface="Times New Roman" panose="02020603050405020304" pitchFamily="18" charset="0"/>
                <a:ea typeface="Times New Roman" panose="02020603050405020304" pitchFamily="18" charset="0"/>
              </a:rPr>
              <a:t>a) </a:t>
            </a:r>
            <a:r>
              <a:rPr lang="en-US" sz="2800" dirty="0" err="1" smtClean="0">
                <a:latin typeface="Times New Roman" panose="02020603050405020304" pitchFamily="18" charset="0"/>
                <a:ea typeface="Times New Roman" panose="02020603050405020304" pitchFamily="18" charset="0"/>
              </a:rPr>
              <a:t>Đồng</a:t>
            </a:r>
            <a:r>
              <a:rPr lang="en-US" sz="2800" dirty="0" smtClean="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ý </a:t>
            </a:r>
            <a:r>
              <a:rPr lang="en-US" sz="2800" dirty="0" err="1" smtClean="0">
                <a:latin typeface="Times New Roman" panose="02020603050405020304" pitchFamily="18" charset="0"/>
                <a:ea typeface="Times New Roman" panose="02020603050405020304" pitchFamily="18" charset="0"/>
              </a:rPr>
              <a:t>với</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kiến</a:t>
            </a:r>
            <a:r>
              <a:rPr lang="en-US" sz="2800" dirty="0" smtClean="0">
                <a:latin typeface="Times New Roman" panose="02020603050405020304" pitchFamily="18" charset="0"/>
                <a:ea typeface="Times New Roman" panose="02020603050405020304" pitchFamily="18" charset="0"/>
              </a:rPr>
              <a:t>, Mai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Thảo</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rPr>
              <a:t> ỉ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thói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quen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dối</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hông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Mai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Mai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656823" y="3416320"/>
            <a:ext cx="10882648" cy="1815882"/>
          </a:xfrm>
          <a:prstGeom prst="rect">
            <a:avLst/>
          </a:prstGeom>
        </p:spPr>
        <p:txBody>
          <a:bodyPr wrap="square">
            <a:spAutoFit/>
          </a:bodyPr>
          <a:lstStyle/>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Mai,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VnTime" panose="020B7200000000000000" pitchFamily="34" charset="0"/>
              <a:ea typeface="Times New Roman" panose="02020603050405020304" pitchFamily="18" charset="0"/>
              <a:cs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huyên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khuyết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069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751562" y="1690778"/>
            <a:ext cx="7426524"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en-US" b="1" dirty="0" smtClean="0">
                <a:solidFill>
                  <a:srgbClr val="FF0000"/>
                </a:solidFill>
                <a:latin typeface="Times New Roman" panose="02020603050405020304" pitchFamily="18" charset="0"/>
                <a:cs typeface="Times New Roman" panose="02020603050405020304" pitchFamily="18" charset="0"/>
              </a:rPr>
              <a:t>3. </a:t>
            </a:r>
            <a:r>
              <a:rPr lang="en-US" b="1" dirty="0" err="1" smtClean="0">
                <a:solidFill>
                  <a:srgbClr val="FF0000"/>
                </a:solidFill>
                <a:latin typeface="Times New Roman" panose="02020603050405020304" pitchFamily="18" charset="0"/>
                <a:cs typeface="Times New Roman" panose="02020603050405020304" pitchFamily="18" charset="0"/>
              </a:rPr>
              <a:t>Vì</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sao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phải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tôn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trọng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sự</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thật</a:t>
            </a:r>
            <a:endParaRPr lang="en-US" b="1" i="1" dirty="0">
              <a:solidFill>
                <a:srgbClr val="FF0000"/>
              </a:solidFill>
              <a:latin typeface="#9Slide05 Brannboll Ny" panose="02000000000000000000" pitchFamily="2" charset="0"/>
              <a:ea typeface="Arial" panose="020B0604020202020204" pitchFamily="34" charset="0"/>
            </a:endParaRPr>
          </a:p>
        </p:txBody>
      </p:sp>
      <p:sp>
        <p:nvSpPr>
          <p:cNvPr id="10" name="TextBox 9"/>
          <p:cNvSpPr txBox="1"/>
          <p:nvPr/>
        </p:nvSpPr>
        <p:spPr>
          <a:xfrm>
            <a:off x="1027134" y="663879"/>
            <a:ext cx="9870509" cy="707886"/>
          </a:xfrm>
          <a:prstGeom prst="rect">
            <a:avLst/>
          </a:prstGeom>
          <a:no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BÀI 4. TÔN TRỌNG SỰ THẬT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751562" y="2170909"/>
            <a:ext cx="10427300" cy="3108543"/>
          </a:xfrm>
          <a:prstGeom prst="rect">
            <a:avLst/>
          </a:prstGeom>
        </p:spPr>
        <p:txBody>
          <a:bodyPr wrap="square">
            <a:spAutoFit/>
          </a:bodyPr>
          <a:lstStyle/>
          <a:p>
            <a:pPr>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Tôn trọng sự thật giúp chúng ta hiểu rõ về sự việc, hiện tượng, từ đó có cái nhìn đúng để giải q</a:t>
            </a:r>
            <a:r>
              <a:rPr lang="en-US" sz="2800" dirty="0">
                <a:latin typeface="Times New Roman" panose="02020603050405020304" pitchFamily="18" charset="0"/>
                <a:cs typeface="Times New Roman" panose="02020603050405020304" pitchFamily="18" charset="0"/>
              </a:rPr>
              <a:t>u</a:t>
            </a:r>
            <a:r>
              <a:rPr lang="vi-VN" sz="2800" dirty="0">
                <a:latin typeface="Times New Roman" panose="02020603050405020304" pitchFamily="18" charset="0"/>
                <a:cs typeface="Times New Roman" panose="02020603050405020304" pitchFamily="18" charset="0"/>
              </a:rPr>
              <a:t>yết tốt mọi công việc.</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Người </a:t>
            </a:r>
            <a:r>
              <a:rPr lang="vi-VN" sz="2800" dirty="0">
                <a:latin typeface="Times New Roman" panose="02020603050405020304" pitchFamily="18" charset="0"/>
                <a:cs typeface="Times New Roman" panose="02020603050405020304" pitchFamily="18" charset="0"/>
              </a:rPr>
              <a:t>tôn trọng sự thật là người thẳng thắn, trung thực, được mọi người tin tưởng, kính trọng</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Góp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đúng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đắn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nhầm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lẫn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giúp</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tưởng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gắn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hồn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tốt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đẹp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hơn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31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6524216" y="1226397"/>
            <a:ext cx="4310416" cy="335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US" sz="30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rèn</a:t>
            </a:r>
            <a:r>
              <a:rPr lang="en-US" sz="3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3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0"/>
              </a:spcBef>
              <a:buNone/>
            </a:pPr>
            <a:r>
              <a:rPr lang="vi-VN"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L</a:t>
            </a:r>
            <a:r>
              <a:rPr lang="nl-NL" dirty="0">
                <a:latin typeface="Times New Roman" panose="02020603050405020304" pitchFamily="18" charset="0"/>
                <a:ea typeface="Times New Roman" panose="02020603050405020304" pitchFamily="18" charset="0"/>
                <a:cs typeface="Times New Roman" panose="02020603050405020304" pitchFamily="18" charset="0"/>
              </a:rPr>
              <a:t>uôn nói thật với người thân, bạn bè và người có trách nhiệm bằng thái độ dũng cảm, khéo léo, tinh tế và nhân ái.</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lgn="just">
              <a:buNone/>
            </a:pPr>
            <a:r>
              <a:rPr lang="vi-VN" dirty="0">
                <a:latin typeface="Times New Roman" panose="02020603050405020304" pitchFamily="18" charset="0"/>
                <a:ea typeface="Times New Roman" panose="02020603050405020304" pitchFamily="18" charset="0"/>
                <a:cs typeface="Times New Roman" panose="02020603050405020304" pitchFamily="18" charset="0"/>
              </a:rPr>
              <a:t>- K</a:t>
            </a:r>
            <a:r>
              <a:rPr lang="nl-NL" dirty="0">
                <a:latin typeface="Times New Roman" panose="02020603050405020304" pitchFamily="18" charset="0"/>
                <a:ea typeface="Times New Roman" panose="02020603050405020304" pitchFamily="18" charset="0"/>
                <a:cs typeface="Times New Roman" panose="02020603050405020304" pitchFamily="18" charset="0"/>
              </a:rPr>
              <a:t>hông bao dung cho hành động </a:t>
            </a:r>
            <a:r>
              <a:rPr lang="vi-VN" dirty="0">
                <a:latin typeface="Times New Roman" panose="02020603050405020304" pitchFamily="18" charset="0"/>
                <a:ea typeface="Times New Roman" panose="02020603050405020304" pitchFamily="18" charset="0"/>
                <a:cs typeface="Times New Roman" panose="02020603050405020304" pitchFamily="18" charset="0"/>
              </a:rPr>
              <a:t>sai trái, </a:t>
            </a:r>
            <a:r>
              <a:rPr lang="nl-NL" dirty="0">
                <a:latin typeface="Times New Roman" panose="02020603050405020304" pitchFamily="18" charset="0"/>
                <a:ea typeface="Times New Roman" panose="02020603050405020304" pitchFamily="18" charset="0"/>
                <a:cs typeface="Times New Roman" panose="02020603050405020304" pitchFamily="18" charset="0"/>
              </a:rPr>
              <a:t>gian dối.</a:t>
            </a:r>
            <a:endParaRPr lang="en-US" b="1" i="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637134" y="1226397"/>
            <a:ext cx="5887082" cy="3970318"/>
          </a:xfrm>
          <a:prstGeom prst="rect">
            <a:avLst/>
          </a:prstGeom>
        </p:spPr>
        <p:txBody>
          <a:bodyPr wrap="square">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Câu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ngữ</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châm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ngôn</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Vàng </a:t>
            </a:r>
            <a:r>
              <a:rPr lang="vi-VN" sz="2800" dirty="0">
                <a:latin typeface="Times New Roman" panose="02020603050405020304" pitchFamily="18" charset="0"/>
                <a:cs typeface="Times New Roman" panose="02020603050405020304" pitchFamily="18" charset="0"/>
              </a:rPr>
              <a:t>thật không sợ lửa.</a:t>
            </a:r>
          </a:p>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Cây</a:t>
            </a:r>
            <a:r>
              <a:rPr lang="vi-VN" sz="2800" dirty="0">
                <a:latin typeface="Times New Roman" panose="02020603050405020304" pitchFamily="18" charset="0"/>
                <a:cs typeface="Times New Roman" panose="02020603050405020304" pitchFamily="18" charset="0"/>
              </a:rPr>
              <a:t> ngay không sợ chết đứng.</a:t>
            </a:r>
          </a:p>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Nói</a:t>
            </a:r>
            <a:r>
              <a:rPr lang="vi-VN" sz="2800" dirty="0">
                <a:latin typeface="Times New Roman" panose="02020603050405020304" pitchFamily="18" charset="0"/>
                <a:cs typeface="Times New Roman" panose="02020603050405020304" pitchFamily="18" charset="0"/>
              </a:rPr>
              <a:t> phải củ cải cũng nghe.</a:t>
            </a:r>
          </a:p>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Mất </a:t>
            </a:r>
            <a:r>
              <a:rPr lang="vi-VN" sz="2800" dirty="0">
                <a:latin typeface="Times New Roman" panose="02020603050405020304" pitchFamily="18" charset="0"/>
                <a:cs typeface="Times New Roman" panose="02020603050405020304" pitchFamily="18" charset="0"/>
              </a:rPr>
              <a:t>lòng trước, được lòng sau.</a:t>
            </a:r>
          </a:p>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Phải</a:t>
            </a:r>
            <a:r>
              <a:rPr lang="vi-VN" sz="2800" dirty="0">
                <a:latin typeface="Times New Roman" panose="02020603050405020304" pitchFamily="18" charset="0"/>
                <a:cs typeface="Times New Roman" panose="02020603050405020304" pitchFamily="18" charset="0"/>
              </a:rPr>
              <a:t> trái phân minh, nghĩa tình trọn vẹn.</a:t>
            </a:r>
          </a:p>
          <a:p>
            <a:r>
              <a:rPr lang="vi-VN" sz="2800" b="1" dirty="0" smtClean="0">
                <a:solidFill>
                  <a:schemeClr val="bg1"/>
                </a:solidFill>
                <a:latin typeface="#9Slide05 Brannboll Ny" panose="02000000000000000000" pitchFamily="2" charset="0"/>
              </a:rPr>
              <a:t>ngay</a:t>
            </a:r>
            <a:r>
              <a:rPr lang="vi-VN" sz="2800" b="1" dirty="0">
                <a:solidFill>
                  <a:schemeClr val="bg1"/>
                </a:solidFill>
                <a:latin typeface="#9Slide05 Brannboll Ny" panose="02000000000000000000" pitchFamily="2" charset="0"/>
              </a:rPr>
              <a:t>.</a:t>
            </a:r>
          </a:p>
          <a:p>
            <a:r>
              <a:rPr lang="en-US" sz="2800" b="1" dirty="0" smtClean="0">
                <a:solidFill>
                  <a:schemeClr val="bg1"/>
                </a:solidFill>
                <a:latin typeface="#9Slide05 Brannboll Ny" panose="02000000000000000000" pitchFamily="2" charset="0"/>
              </a:rPr>
              <a:t>- </a:t>
            </a:r>
            <a:r>
              <a:rPr lang="vi-VN" sz="2800" b="1" dirty="0" smtClean="0">
                <a:solidFill>
                  <a:schemeClr val="bg1"/>
                </a:solidFill>
                <a:latin typeface="#9Slide05 Brannboll Ny" panose="02000000000000000000" pitchFamily="2" charset="0"/>
              </a:rPr>
              <a:t>Lời </a:t>
            </a:r>
            <a:r>
              <a:rPr lang="vi-VN" sz="2800" b="1" dirty="0">
                <a:solidFill>
                  <a:schemeClr val="bg1"/>
                </a:solidFill>
                <a:latin typeface="#9Slide05 Brannboll Ny" panose="02000000000000000000" pitchFamily="2" charset="0"/>
              </a:rPr>
              <a:t>hơn lẽ thiệt.</a:t>
            </a:r>
            <a:endParaRPr lang="vi-VN" sz="2800" b="1" i="0" dirty="0">
              <a:solidFill>
                <a:schemeClr val="bg1"/>
              </a:solidFill>
              <a:effectLst/>
              <a:latin typeface="#9Slide05 Brannboll Ny" panose="02000000000000000000" pitchFamily="2" charset="0"/>
            </a:endParaRPr>
          </a:p>
        </p:txBody>
      </p:sp>
      <p:cxnSp>
        <p:nvCxnSpPr>
          <p:cNvPr id="4" name="Straight Connector 3"/>
          <p:cNvCxnSpPr/>
          <p:nvPr/>
        </p:nvCxnSpPr>
        <p:spPr>
          <a:xfrm flipH="1">
            <a:off x="6323527" y="1354872"/>
            <a:ext cx="12880" cy="3713367"/>
          </a:xfrm>
          <a:prstGeom prst="line">
            <a:avLst/>
          </a:prstGeom>
        </p:spPr>
        <p:style>
          <a:lnRef idx="1">
            <a:schemeClr val="accent1"/>
          </a:lnRef>
          <a:fillRef idx="0">
            <a:schemeClr val="accent1"/>
          </a:fillRef>
          <a:effectRef idx="0">
            <a:schemeClr val="accent1"/>
          </a:effectRef>
          <a:fontRef idx="minor">
            <a:schemeClr val="tx1"/>
          </a:fontRef>
        </p:style>
      </p:cxnSp>
      <p:sp>
        <p:nvSpPr>
          <p:cNvPr id="12" name="Hình chữ nhật 2">
            <a:extLst>
              <a:ext uri="{FF2B5EF4-FFF2-40B4-BE49-F238E27FC236}">
                <a16:creationId xmlns:a16="http://schemas.microsoft.com/office/drawing/2014/main" id="{3BB5692D-DCCE-4118-AF3D-3CA9928BC137}"/>
              </a:ext>
            </a:extLst>
          </p:cNvPr>
          <p:cNvSpPr/>
          <p:nvPr/>
        </p:nvSpPr>
        <p:spPr>
          <a:xfrm>
            <a:off x="727286" y="0"/>
            <a:ext cx="10812184" cy="954107"/>
          </a:xfrm>
          <a:prstGeom prst="rect">
            <a:avLst/>
          </a:prstGeom>
        </p:spPr>
        <p:txBody>
          <a:bodyPr wrap="square">
            <a:spAutoFit/>
          </a:bodyPr>
          <a:lstStyle/>
          <a:p>
            <a:pPr>
              <a:defRPr/>
            </a:pPr>
            <a:r>
              <a:rPr lang="en-BZ" sz="2800" dirty="0" err="1" smtClean="0">
                <a:solidFill>
                  <a:srgbClr val="0000FF"/>
                </a:solidFill>
                <a:latin typeface="Times New Roman" panose="02020603050405020304" pitchFamily="18" charset="0"/>
                <a:cs typeface="Times New Roman" panose="02020603050405020304" pitchFamily="18" charset="0"/>
              </a:rPr>
              <a:t>Câu</a:t>
            </a:r>
            <a:r>
              <a:rPr lang="en-BZ" sz="2800" dirty="0" smtClean="0">
                <a:solidFill>
                  <a:srgbClr val="0000FF"/>
                </a:solidFill>
                <a:latin typeface="Times New Roman" panose="02020603050405020304" pitchFamily="18" charset="0"/>
                <a:cs typeface="Times New Roman" panose="02020603050405020304" pitchFamily="18" charset="0"/>
              </a:rPr>
              <a:t> 1: </a:t>
            </a:r>
            <a:r>
              <a:rPr lang="en-US" sz="2800" dirty="0" err="1">
                <a:solidFill>
                  <a:srgbClr val="0000FF"/>
                </a:solidFill>
                <a:latin typeface="Times New Roman" panose="02020603050405020304" pitchFamily="18" charset="0"/>
                <a:cs typeface="Times New Roman" panose="02020603050405020304" pitchFamily="18" charset="0"/>
              </a:rPr>
              <a:t>Tìm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câu</a:t>
            </a:r>
            <a:r>
              <a:rPr lang="en-US" sz="2800" dirty="0">
                <a:solidFill>
                  <a:srgbClr val="0000FF"/>
                </a:solidFill>
                <a:latin typeface="Times New Roman" panose="02020603050405020304" pitchFamily="18" charset="0"/>
                <a:cs typeface="Times New Roman" panose="02020603050405020304" pitchFamily="18" charset="0"/>
              </a:rPr>
              <a:t> ca </a:t>
            </a:r>
            <a:r>
              <a:rPr lang="en-US" sz="2800" dirty="0" err="1">
                <a:solidFill>
                  <a:srgbClr val="0000FF"/>
                </a:solidFill>
                <a:latin typeface="Times New Roman" panose="02020603050405020304" pitchFamily="18" charset="0"/>
                <a:cs typeface="Times New Roman" panose="02020603050405020304" pitchFamily="18" charset="0"/>
              </a:rPr>
              <a:t>dao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tục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ngữ</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châm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ngôn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nói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tôn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trọng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thực</a:t>
            </a:r>
            <a:r>
              <a:rPr lang="en-US" sz="2800" dirty="0">
                <a:solidFill>
                  <a:srgbClr val="0000FF"/>
                </a:solidFill>
                <a:latin typeface="Times New Roman" panose="02020603050405020304" pitchFamily="18" charset="0"/>
                <a:cs typeface="Times New Roman" panose="02020603050405020304" pitchFamily="18" charset="0"/>
              </a:rPr>
              <a:t>. </a:t>
            </a:r>
            <a:endParaRPr lang="en-US" sz="2800" dirty="0" smtClean="0">
              <a:solidFill>
                <a:srgbClr val="0000FF"/>
              </a:solidFill>
              <a:latin typeface="Times New Roman" panose="02020603050405020304" pitchFamily="18" charset="0"/>
              <a:cs typeface="Times New Roman" panose="02020603050405020304" pitchFamily="18" charset="0"/>
            </a:endParaRPr>
          </a:p>
          <a:p>
            <a:pPr>
              <a:defRPr/>
            </a:pPr>
            <a:r>
              <a:rPr lang="en-BZ" sz="2800" dirty="0" err="1" smtClean="0">
                <a:solidFill>
                  <a:srgbClr val="0000FF"/>
                </a:solidFill>
                <a:latin typeface="Times New Roman" panose="02020603050405020304" pitchFamily="18" charset="0"/>
                <a:cs typeface="Times New Roman" panose="02020603050405020304" pitchFamily="18" charset="0"/>
              </a:rPr>
              <a:t>Câu</a:t>
            </a:r>
            <a:r>
              <a:rPr lang="en-BZ" sz="2800" dirty="0" smtClean="0">
                <a:solidFill>
                  <a:srgbClr val="0000FF"/>
                </a:solidFill>
                <a:latin typeface="Times New Roman" panose="02020603050405020304" pitchFamily="18" charset="0"/>
                <a:cs typeface="Times New Roman" panose="02020603050405020304" pitchFamily="18" charset="0"/>
              </a:rPr>
              <a:t> 2: </a:t>
            </a:r>
            <a:r>
              <a:rPr lang="en-BZ" sz="2800" dirty="0" err="1" smtClean="0">
                <a:solidFill>
                  <a:srgbClr val="0000FF"/>
                </a:solidFill>
                <a:latin typeface="Times New Roman" panose="02020603050405020304" pitchFamily="18" charset="0"/>
                <a:cs typeface="Times New Roman" panose="02020603050405020304" pitchFamily="18" charset="0"/>
              </a:rPr>
              <a:t>Cách</a:t>
            </a:r>
            <a:r>
              <a:rPr lang="en-BZ" sz="2800" dirty="0" smtClean="0">
                <a:solidFill>
                  <a:srgbClr val="0000FF"/>
                </a:solidFill>
                <a:latin typeface="Times New Roman" panose="02020603050405020304" pitchFamily="18" charset="0"/>
                <a:cs typeface="Times New Roman" panose="02020603050405020304" pitchFamily="18" charset="0"/>
              </a:rPr>
              <a:t> </a:t>
            </a:r>
            <a:r>
              <a:rPr lang="en-BZ" sz="2800" dirty="0" err="1" smtClean="0">
                <a:solidFill>
                  <a:srgbClr val="0000FF"/>
                </a:solidFill>
                <a:latin typeface="Times New Roman" panose="02020603050405020304" pitchFamily="18" charset="0"/>
                <a:cs typeface="Times New Roman" panose="02020603050405020304" pitchFamily="18" charset="0"/>
              </a:rPr>
              <a:t>rèn</a:t>
            </a:r>
            <a:r>
              <a:rPr lang="en-BZ" sz="2800" dirty="0" smtClean="0">
                <a:solidFill>
                  <a:srgbClr val="0000FF"/>
                </a:solidFill>
                <a:latin typeface="Times New Roman" panose="02020603050405020304" pitchFamily="18" charset="0"/>
                <a:cs typeface="Times New Roman" panose="02020603050405020304" pitchFamily="18" charset="0"/>
              </a:rPr>
              <a:t> </a:t>
            </a:r>
            <a:r>
              <a:rPr lang="en-BZ" sz="2800" dirty="0" err="1" smtClean="0">
                <a:solidFill>
                  <a:srgbClr val="0000FF"/>
                </a:solidFill>
                <a:latin typeface="Times New Roman" panose="02020603050405020304" pitchFamily="18" charset="0"/>
                <a:cs typeface="Times New Roman" panose="02020603050405020304" pitchFamily="18" charset="0"/>
              </a:rPr>
              <a:t>luyện</a:t>
            </a:r>
            <a:r>
              <a:rPr lang="en-BZ" sz="2800" dirty="0" smtClean="0">
                <a:solidFill>
                  <a:srgbClr val="0000FF"/>
                </a:solidFill>
                <a:latin typeface="Times New Roman" panose="02020603050405020304" pitchFamily="18" charset="0"/>
                <a:cs typeface="Times New Roman" panose="02020603050405020304" pitchFamily="18" charset="0"/>
              </a:rPr>
              <a:t> </a:t>
            </a:r>
            <a:r>
              <a:rPr lang="en-BZ" sz="2800" dirty="0" err="1" smtClean="0">
                <a:solidFill>
                  <a:srgbClr val="0000FF"/>
                </a:solidFill>
                <a:latin typeface="Times New Roman" panose="02020603050405020304" pitchFamily="18" charset="0"/>
                <a:cs typeface="Times New Roman" panose="02020603050405020304" pitchFamily="18" charset="0"/>
              </a:rPr>
              <a:t>phẩm</a:t>
            </a:r>
            <a:r>
              <a:rPr lang="en-BZ" sz="2800" dirty="0" smtClean="0">
                <a:solidFill>
                  <a:srgbClr val="0000FF"/>
                </a:solidFill>
                <a:latin typeface="Times New Roman" panose="02020603050405020304" pitchFamily="18" charset="0"/>
                <a:cs typeface="Times New Roman" panose="02020603050405020304" pitchFamily="18" charset="0"/>
              </a:rPr>
              <a:t> </a:t>
            </a:r>
            <a:r>
              <a:rPr lang="en-BZ" sz="2800" dirty="0" err="1" smtClean="0">
                <a:solidFill>
                  <a:srgbClr val="0000FF"/>
                </a:solidFill>
                <a:latin typeface="Times New Roman" panose="02020603050405020304" pitchFamily="18" charset="0"/>
                <a:cs typeface="Times New Roman" panose="02020603050405020304" pitchFamily="18" charset="0"/>
              </a:rPr>
              <a:t>chất</a:t>
            </a:r>
            <a:r>
              <a:rPr lang="en-BZ" sz="2800" dirty="0" smtClean="0">
                <a:solidFill>
                  <a:srgbClr val="0000FF"/>
                </a:solidFill>
                <a:latin typeface="Times New Roman" panose="02020603050405020304" pitchFamily="18" charset="0"/>
                <a:cs typeface="Times New Roman" panose="02020603050405020304" pitchFamily="18" charset="0"/>
              </a:rPr>
              <a:t> </a:t>
            </a:r>
            <a:r>
              <a:rPr lang="en-BZ" sz="2800" dirty="0" err="1" smtClean="0">
                <a:solidFill>
                  <a:srgbClr val="0000FF"/>
                </a:solidFill>
                <a:latin typeface="Times New Roman" panose="02020603050405020304" pitchFamily="18" charset="0"/>
                <a:cs typeface="Times New Roman" panose="02020603050405020304" pitchFamily="18" charset="0"/>
              </a:rPr>
              <a:t>tôn</a:t>
            </a:r>
            <a:r>
              <a:rPr lang="en-BZ" sz="2800" dirty="0" smtClean="0">
                <a:solidFill>
                  <a:srgbClr val="0000FF"/>
                </a:solidFill>
                <a:latin typeface="Times New Roman" panose="02020603050405020304" pitchFamily="18" charset="0"/>
                <a:cs typeface="Times New Roman" panose="02020603050405020304" pitchFamily="18" charset="0"/>
              </a:rPr>
              <a:t> </a:t>
            </a:r>
            <a:r>
              <a:rPr lang="en-BZ" sz="2800" dirty="0" err="1" smtClean="0">
                <a:solidFill>
                  <a:srgbClr val="0000FF"/>
                </a:solidFill>
                <a:latin typeface="Times New Roman" panose="02020603050405020304" pitchFamily="18" charset="0"/>
                <a:cs typeface="Times New Roman" panose="02020603050405020304" pitchFamily="18" charset="0"/>
              </a:rPr>
              <a:t>trọng</a:t>
            </a:r>
            <a:r>
              <a:rPr lang="en-BZ" sz="2800" dirty="0" smtClean="0">
                <a:solidFill>
                  <a:srgbClr val="0000FF"/>
                </a:solidFill>
                <a:latin typeface="Times New Roman" panose="02020603050405020304" pitchFamily="18" charset="0"/>
                <a:cs typeface="Times New Roman" panose="02020603050405020304" pitchFamily="18" charset="0"/>
              </a:rPr>
              <a:t> </a:t>
            </a:r>
            <a:r>
              <a:rPr lang="en-BZ" sz="2800" dirty="0" err="1" smtClean="0">
                <a:solidFill>
                  <a:srgbClr val="0000FF"/>
                </a:solidFill>
                <a:latin typeface="Times New Roman" panose="02020603050405020304" pitchFamily="18" charset="0"/>
                <a:cs typeface="Times New Roman" panose="02020603050405020304" pitchFamily="18" charset="0"/>
              </a:rPr>
              <a:t>sự</a:t>
            </a:r>
            <a:r>
              <a:rPr lang="en-BZ" sz="2800" dirty="0" smtClean="0">
                <a:solidFill>
                  <a:srgbClr val="0000FF"/>
                </a:solidFill>
                <a:latin typeface="Times New Roman" panose="02020603050405020304" pitchFamily="18" charset="0"/>
                <a:cs typeface="Times New Roman" panose="02020603050405020304" pitchFamily="18" charset="0"/>
              </a:rPr>
              <a:t> </a:t>
            </a:r>
            <a:r>
              <a:rPr lang="en-BZ" sz="2800" dirty="0" err="1" smtClean="0">
                <a:solidFill>
                  <a:srgbClr val="0000FF"/>
                </a:solidFill>
                <a:latin typeface="Times New Roman" panose="02020603050405020304" pitchFamily="18" charset="0"/>
                <a:cs typeface="Times New Roman" panose="02020603050405020304" pitchFamily="18" charset="0"/>
              </a:rPr>
              <a:t>thật</a:t>
            </a:r>
            <a:r>
              <a:rPr lang="en-BZ" sz="2800" dirty="0" smtClean="0">
                <a:solidFill>
                  <a:srgbClr val="0000FF"/>
                </a:solidFill>
                <a:latin typeface="Times New Roman" panose="02020603050405020304" pitchFamily="18" charset="0"/>
                <a:cs typeface="Times New Roman" panose="02020603050405020304" pitchFamily="18" charset="0"/>
              </a:rPr>
              <a:t>.</a:t>
            </a:r>
            <a:endParaRPr lang="en-BZ"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146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03078" y="766573"/>
            <a:ext cx="10910169" cy="2068195"/>
          </a:xfrm>
          <a:prstGeom prst="rect">
            <a:avLst/>
          </a:prstGeom>
        </p:spPr>
        <p:txBody>
          <a:bodyPr wrap="square">
            <a:spAutoFit/>
          </a:bodyPr>
          <a:lstStyle/>
          <a:p>
            <a:pPr>
              <a:lnSpc>
                <a:spcPct val="107000"/>
              </a:lnSpc>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hay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vị</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đưới</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đây</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Luôn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đông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Luôn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thật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Luôn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vệ</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minh</a:t>
            </a:r>
          </a:p>
          <a:p>
            <a:pPr>
              <a:lnSpc>
                <a:spcPct val="107000"/>
              </a:lnSpc>
            </a:pP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Luôn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phê</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phán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8"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464" y="-376427"/>
            <a:ext cx="340569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7"/>
          <p:cNvSpPr txBox="1">
            <a:spLocks noChangeArrowheads="1"/>
          </p:cNvSpPr>
          <p:nvPr/>
        </p:nvSpPr>
        <p:spPr bwMode="auto">
          <a:xfrm>
            <a:off x="3993780" y="0"/>
            <a:ext cx="3665364"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smtClean="0">
                <a:solidFill>
                  <a:srgbClr val="FF0000"/>
                </a:solidFill>
                <a:latin typeface="Times New Roman" panose="02020603050405020304" pitchFamily="18" charset="0"/>
                <a:cs typeface="Times New Roman" panose="02020603050405020304" pitchFamily="18" charset="0"/>
              </a:rPr>
              <a:t>LUYỆN TẬP </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803077" y="2834768"/>
            <a:ext cx="10659119" cy="3785652"/>
          </a:xfrm>
          <a:prstGeom prst="rect">
            <a:avLst/>
          </a:prstGeom>
        </p:spPr>
        <p:txBody>
          <a:bodyPr wrap="square">
            <a:spAutoFit/>
          </a:bodyPr>
          <a:lstStyle/>
          <a:p>
            <a:pPr>
              <a:spcAft>
                <a:spcPts val="0"/>
              </a:spcAft>
            </a:pP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A.Luôn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a:t>
            </a:r>
            <a:r>
              <a:rPr lang="en-US" sz="24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hông</a:t>
            </a:r>
            <a:r>
              <a:rPr 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FF"/>
              </a:solidFill>
              <a:latin typeface=".VnTime" panose="020B7200000000000000" pitchFamily="34" charset="0"/>
              <a:ea typeface="Times New Roman" panose="02020603050405020304" pitchFamily="18" charset="0"/>
              <a:cs typeface="Times New Roman" panose="02020603050405020304" pitchFamily="18" charset="0"/>
            </a:endParaRPr>
          </a:p>
          <a:p>
            <a:pPr>
              <a:spcAft>
                <a:spcPts val="0"/>
              </a:spcAft>
            </a:pP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tươi</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FF"/>
              </a:solidFill>
              <a:latin typeface=".VnTime" panose="020B7200000000000000" pitchFamily="34" charset="0"/>
              <a:ea typeface="Times New Roman" panose="02020603050405020304" pitchFamily="18" charset="0"/>
              <a:cs typeface="Times New Roman" panose="02020603050405020304" pitchFamily="18" charset="0"/>
            </a:endParaRPr>
          </a:p>
          <a:p>
            <a:pPr>
              <a:spcAft>
                <a:spcPts val="0"/>
              </a:spcAft>
            </a:pP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a:t>
            </a:r>
            <a:r>
              <a:rPr lang="en-US" sz="24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hông</a:t>
            </a:r>
            <a:r>
              <a:rPr 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đắn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FF"/>
              </a:solidFill>
              <a:latin typeface=".VnTime" panose="020B7200000000000000" pitchFamily="34" charset="0"/>
              <a:ea typeface="Times New Roman" panose="02020603050405020304" pitchFamily="18" charset="0"/>
              <a:cs typeface="Times New Roman" panose="02020603050405020304" pitchFamily="18" charset="0"/>
            </a:endParaRPr>
          </a:p>
          <a:p>
            <a:pPr>
              <a:spcAft>
                <a:spcPts val="0"/>
              </a:spcAft>
            </a:pP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phê</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phán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a:t>
            </a:r>
            <a:r>
              <a:rPr lang="en-US" sz="24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hông</a:t>
            </a:r>
            <a:r>
              <a:rPr 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chấp</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38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837485971"/>
              </p:ext>
            </p:extLst>
          </p:nvPr>
        </p:nvGraphicFramePr>
        <p:xfrm>
          <a:off x="743175" y="877477"/>
          <a:ext cx="10773972" cy="1790493"/>
        </p:xfrm>
        <a:graphic>
          <a:graphicData uri="http://schemas.openxmlformats.org/drawingml/2006/table">
            <a:tbl>
              <a:tblPr/>
              <a:tblGrid>
                <a:gridCol w="10773972">
                  <a:extLst>
                    <a:ext uri="{9D8B030D-6E8A-4147-A177-3AD203B41FA5}">
                      <a16:colId xmlns:a16="http://schemas.microsoft.com/office/drawing/2014/main" val="20000"/>
                    </a:ext>
                  </a:extLst>
                </a:gridCol>
              </a:tblGrid>
              <a:tr h="1790493">
                <a:tc>
                  <a:txBody>
                    <a:bodyPr/>
                    <a:lstStyle/>
                    <a:p>
                      <a:pPr marL="0" marR="0">
                        <a:lnSpc>
                          <a:spcPct val="100000"/>
                        </a:lnSpc>
                        <a:spcBef>
                          <a:spcPts val="0"/>
                        </a:spcBef>
                        <a:spcAft>
                          <a:spcPts val="0"/>
                        </a:spcAft>
                      </a:pPr>
                      <a:r>
                        <a:rPr lang="en-US" sz="2600" dirty="0" smtClean="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Sau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xong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Tôn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Linh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bao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giờ</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tôn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tuỳ</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ứng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xử</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phù</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0000"/>
                        </a:lnSpc>
                        <a:spcBef>
                          <a:spcPts val="0"/>
                        </a:spcBef>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ý hay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Linh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2" name="Rectangle 1"/>
          <p:cNvSpPr/>
          <p:nvPr/>
        </p:nvSpPr>
        <p:spPr>
          <a:xfrm>
            <a:off x="633855" y="2667970"/>
            <a:ext cx="10989972" cy="3539430"/>
          </a:xfrm>
          <a:prstGeom prst="rect">
            <a:avLst/>
          </a:prstGeom>
        </p:spPr>
        <p:txBody>
          <a:bodyPr wrap="square">
            <a:spAutoFit/>
          </a:bodyPr>
          <a:lstStyle/>
          <a:p>
            <a:pPr algn="just">
              <a:spcAft>
                <a:spcPts val="0"/>
              </a:spcAft>
            </a:pPr>
            <a:r>
              <a:rPr lang="en-US"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ý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ung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dối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chữa</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FF"/>
              </a:solidFill>
              <a:latin typeface=".VnTime" panose="020B7200000000000000" pitchFamily="34" charset="0"/>
              <a:ea typeface="Times New Roman" panose="02020603050405020304" pitchFamily="18" charset="0"/>
              <a:cs typeface="Times New Roman" panose="02020603050405020304" pitchFamily="18" charset="0"/>
            </a:endParaRPr>
          </a:p>
          <a:p>
            <a:pPr>
              <a:spcAft>
                <a:spcPts val="0"/>
              </a:spcAft>
            </a:pP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Tuy</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tuỳ</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ngay</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thà</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mắc</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khuyết</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chấp</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dối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lận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FF"/>
                </a:solidFill>
                <a:latin typeface=".VnTime" panose="020B7200000000000000" pitchFamily="34"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ích</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che</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giấu</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lệch</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FF"/>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7"/>
          <p:cNvSpPr txBox="1">
            <a:spLocks noChangeArrowheads="1"/>
          </p:cNvSpPr>
          <p:nvPr/>
        </p:nvSpPr>
        <p:spPr bwMode="auto">
          <a:xfrm>
            <a:off x="3993780" y="0"/>
            <a:ext cx="3665364"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smtClean="0">
                <a:solidFill>
                  <a:srgbClr val="FF0000"/>
                </a:solidFill>
                <a:latin typeface="Times New Roman" panose="02020603050405020304" pitchFamily="18" charset="0"/>
                <a:cs typeface="Times New Roman" panose="02020603050405020304" pitchFamily="18" charset="0"/>
              </a:rPr>
              <a:t>LUYỆN TẬP </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147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464" y="-437387"/>
            <a:ext cx="340569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7"/>
          <p:cNvSpPr txBox="1">
            <a:spLocks noChangeArrowheads="1"/>
          </p:cNvSpPr>
          <p:nvPr/>
        </p:nvSpPr>
        <p:spPr bwMode="auto">
          <a:xfrm>
            <a:off x="3993780" y="0"/>
            <a:ext cx="3665364"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 </a:t>
            </a:r>
            <a:r>
              <a:rPr lang="en-US" altLang="en-US" sz="2800" b="1" dirty="0" smtClean="0">
                <a:solidFill>
                  <a:srgbClr val="FF0000"/>
                </a:solidFill>
                <a:latin typeface="Times New Roman" panose="02020603050405020304" pitchFamily="18" charset="0"/>
                <a:cs typeface="Times New Roman" panose="02020603050405020304" pitchFamily="18" charset="0"/>
              </a:rPr>
              <a:t>LUYỆN TẬP </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2123795230"/>
              </p:ext>
            </p:extLst>
          </p:nvPr>
        </p:nvGraphicFramePr>
        <p:xfrm>
          <a:off x="777240" y="641312"/>
          <a:ext cx="10734179" cy="2560320"/>
        </p:xfrm>
        <a:graphic>
          <a:graphicData uri="http://schemas.openxmlformats.org/drawingml/2006/table">
            <a:tbl>
              <a:tblPr/>
              <a:tblGrid>
                <a:gridCol w="10734179">
                  <a:extLst>
                    <a:ext uri="{9D8B030D-6E8A-4147-A177-3AD203B41FA5}">
                      <a16:colId xmlns:a16="http://schemas.microsoft.com/office/drawing/2014/main" val="20000"/>
                    </a:ext>
                  </a:extLst>
                </a:gridCol>
              </a:tblGrid>
              <a:tr h="21405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3.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Nếu</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một</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người</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bạn</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thân</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của</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em</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nói</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xấu</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nói</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sai</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về</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một</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người</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khác</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em</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sẽ</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lựa</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chọn</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phương</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án</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giải</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quyết</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nào</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sau</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đây</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Vì</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b="0" kern="1200" dirty="0" err="1" smtClean="0">
                          <a:solidFill>
                            <a:srgbClr val="0000FF"/>
                          </a:solidFill>
                          <a:effectLst/>
                          <a:latin typeface="Times New Roman" panose="02020603050405020304" pitchFamily="18" charset="0"/>
                          <a:ea typeface="+mn-ea"/>
                          <a:cs typeface="Times New Roman" panose="02020603050405020304" pitchFamily="18" charset="0"/>
                        </a:rPr>
                        <a:t>sao</a:t>
                      </a:r>
                      <a:r>
                        <a:rPr lang="en-US" sz="2800" b="0" kern="1200" dirty="0" smtClean="0">
                          <a:solidFill>
                            <a:srgbClr val="0000FF"/>
                          </a:solidFill>
                          <a:effectLst/>
                          <a:latin typeface="Times New Roman" panose="02020603050405020304" pitchFamily="18" charset="0"/>
                          <a:ea typeface="+mn-ea"/>
                          <a:cs typeface="Times New Roman" panose="02020603050405020304" pitchFamily="18" charset="0"/>
                        </a:rPr>
                        <a:t>?</a:t>
                      </a:r>
                    </a:p>
                    <a:p>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A.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Xa</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lánh</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không</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chơi</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bạn</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nữa</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a:t>
                      </a:r>
                    </a:p>
                    <a:p>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B.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Bỏ</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qua,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coi</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không</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biết</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a:t>
                      </a:r>
                    </a:p>
                    <a:p>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C.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Khuyên</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bạn</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nên</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nhận</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lỗi</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sửa</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chữa</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và</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luôn</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nói</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rõ</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sự</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thật</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a:t>
                      </a:r>
                    </a:p>
                    <a:p>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D.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Vẫn</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chơi</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bạn</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nhưng</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không</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tin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bạn</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trước</a:t>
                      </a:r>
                      <a:r>
                        <a:rPr lang="en-US" sz="2800" kern="1200" dirty="0" smtClean="0">
                          <a:solidFill>
                            <a:srgbClr val="0000FF"/>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0000FF"/>
                          </a:solidFill>
                          <a:effectLst/>
                          <a:latin typeface="Times New Roman" panose="02020603050405020304" pitchFamily="18" charset="0"/>
                          <a:ea typeface="+mn-ea"/>
                          <a:cs typeface="Times New Roman" panose="02020603050405020304" pitchFamily="18" charset="0"/>
                        </a:rPr>
                        <a:t>nữa</a:t>
                      </a:r>
                      <a:r>
                        <a:rPr lang="en-US" sz="2800" kern="1200" dirty="0" smtClean="0">
                          <a:solidFill>
                            <a:srgbClr val="0000FF"/>
                          </a:solidFill>
                          <a:effectLst/>
                          <a:latin typeface="SVN-Very Berry" panose="00000500000000000000" pitchFamily="2" charset="0"/>
                          <a:ea typeface="+mn-ea"/>
                          <a:cs typeface="+mn-cs"/>
                        </a:rPr>
                        <a:t>.</a:t>
                      </a:r>
                      <a:endParaRPr lang="en-US" sz="2800" kern="1200" dirty="0">
                        <a:solidFill>
                          <a:srgbClr val="0000FF"/>
                        </a:solidFill>
                        <a:effectLst/>
                        <a:latin typeface="SVN-Very Berry" panose="00000500000000000000" pitchFamily="2" charset="0"/>
                        <a:ea typeface="+mn-ea"/>
                        <a:cs typeface="+mn-cs"/>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Rectangle 1"/>
          <p:cNvSpPr/>
          <p:nvPr/>
        </p:nvSpPr>
        <p:spPr>
          <a:xfrm>
            <a:off x="695797" y="3273054"/>
            <a:ext cx="10650489" cy="2246769"/>
          </a:xfrm>
          <a:prstGeom prst="rect">
            <a:avLst/>
          </a:prstGeom>
        </p:spPr>
        <p:txBody>
          <a:bodyPr wrap="square">
            <a:spAutoFit/>
          </a:bodyPr>
          <a:lstStyle/>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VnTime" panose="020B7200000000000000" pitchFamily="34" charset="0"/>
              <a:ea typeface="Times New Roman" panose="02020603050405020304" pitchFamily="18" charset="0"/>
              <a:cs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-&gt;</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49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28034" y="411846"/>
            <a:ext cx="11449318" cy="3763135"/>
          </a:xfrm>
          <a:prstGeom prst="rect">
            <a:avLst/>
          </a:prstGeom>
          <a:noFill/>
          <a:ln>
            <a:noFill/>
          </a:ln>
        </p:spPr>
      </p:pic>
      <p:sp>
        <p:nvSpPr>
          <p:cNvPr id="8" name="Rectangle 7"/>
          <p:cNvSpPr/>
          <p:nvPr/>
        </p:nvSpPr>
        <p:spPr>
          <a:xfrm>
            <a:off x="1692965" y="1325680"/>
            <a:ext cx="8017217" cy="1935466"/>
          </a:xfrm>
          <a:prstGeom prst="rect">
            <a:avLst/>
          </a:prstGeom>
        </p:spPr>
        <p:txBody>
          <a:bodyPr wrap="square">
            <a:spAutoFit/>
          </a:bodyPr>
          <a:lstStyle/>
          <a:p>
            <a:pPr algn="just">
              <a:lnSpc>
                <a:spcPct val="129000"/>
              </a:lnSpc>
              <a:spcAft>
                <a:spcPts val="200"/>
              </a:spcAft>
              <a:buClr>
                <a:srgbClr val="000000"/>
              </a:buClr>
              <a:buSzPts val="1000"/>
              <a:tabLst>
                <a:tab pos="542290" algn="l"/>
              </a:tabLst>
            </a:pPr>
            <a:r>
              <a:rPr lang="en-US" sz="3200" dirty="0">
                <a:solidFill>
                  <a:srgbClr val="0000FF"/>
                </a:solidFill>
                <a:latin typeface="Times New Roman" panose="02020603050405020304" pitchFamily="18" charset="0"/>
                <a:cs typeface="Times New Roman" panose="02020603050405020304" pitchFamily="18" charset="0"/>
              </a:rPr>
              <a:t>4. </a:t>
            </a:r>
            <a:r>
              <a:rPr lang="en-US" sz="3200" dirty="0" err="1">
                <a:solidFill>
                  <a:srgbClr val="0000FF"/>
                </a:solidFill>
                <a:latin typeface="Times New Roman" panose="02020603050405020304" pitchFamily="18" charset="0"/>
                <a:cs typeface="Times New Roman" panose="02020603050405020304" pitchFamily="18" charset="0"/>
              </a:rPr>
              <a:t>Em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hãy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lại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việc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hiện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tôn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trọng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sự</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thật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hoặc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không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tôn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trọng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sự</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thật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cuộc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em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biết</a:t>
            </a:r>
            <a:r>
              <a:rPr lang="en-US" sz="3200" dirty="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Rectangle: Rounded Corners 1">
            <a:extLst>
              <a:ext uri="{FF2B5EF4-FFF2-40B4-BE49-F238E27FC236}">
                <a16:creationId xmlns:a16="http://schemas.microsoft.com/office/drawing/2014/main" id="{49368C2B-08BB-4567-BA27-2402FAA3C31F}"/>
              </a:ext>
            </a:extLst>
          </p:cNvPr>
          <p:cNvSpPr/>
          <p:nvPr/>
        </p:nvSpPr>
        <p:spPr>
          <a:xfrm>
            <a:off x="2573625" y="57173"/>
            <a:ext cx="4715695"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indent="165100" algn="just">
              <a:lnSpc>
                <a:spcPct val="130000"/>
              </a:lnSpc>
              <a:spcAft>
                <a:spcPts val="200"/>
              </a:spcAft>
            </a:pPr>
            <a:r>
              <a:rPr lang="en-US" sz="3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Chia </a:t>
            </a:r>
            <a:r>
              <a:rPr lang="en-US" sz="32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sẻ</a:t>
            </a:r>
            <a:endParaRPr lang="en-US"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660640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7134" y="663879"/>
            <a:ext cx="9958191" cy="707886"/>
          </a:xfrm>
          <a:prstGeom prst="rect">
            <a:avLst/>
          </a:prstGeom>
          <a:no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BÀI 4. TÔN TRỌNG SỰ THẬT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801665" y="1842268"/>
            <a:ext cx="2310248" cy="587853"/>
          </a:xfrm>
          <a:prstGeom prst="rect">
            <a:avLst/>
          </a:prstGeom>
        </p:spPr>
        <p:txBody>
          <a:bodyPr wrap="none">
            <a:spAutoFit/>
          </a:bodyPr>
          <a:lstStyle/>
          <a:p>
            <a:pPr marL="514350" marR="0" indent="-514350">
              <a:lnSpc>
                <a:spcPct val="115000"/>
              </a:lnSpc>
              <a:spcBef>
                <a:spcPts val="0"/>
              </a:spcBef>
              <a:spcAft>
                <a:spcPts val="0"/>
              </a:spcAft>
              <a:buAutoNum type="arabicPeriod"/>
            </a:pP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Khái</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niệm</a:t>
            </a:r>
            <a:endPar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6443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graphicFrame>
        <p:nvGraphicFramePr>
          <p:cNvPr id="9" name="Table 8"/>
          <p:cNvGraphicFramePr>
            <a:graphicFrameLocks noGrp="1"/>
          </p:cNvGraphicFramePr>
          <p:nvPr>
            <p:extLst>
              <p:ext uri="{D42A27DB-BD31-4B8C-83A1-F6EECF244321}">
                <p14:modId xmlns:p14="http://schemas.microsoft.com/office/powerpoint/2010/main" val="1922848704"/>
              </p:ext>
            </p:extLst>
          </p:nvPr>
        </p:nvGraphicFramePr>
        <p:xfrm>
          <a:off x="826718" y="2194560"/>
          <a:ext cx="10559441" cy="2828376"/>
        </p:xfrm>
        <a:graphic>
          <a:graphicData uri="http://schemas.openxmlformats.org/drawingml/2006/table">
            <a:tbl>
              <a:tblPr/>
              <a:tblGrid>
                <a:gridCol w="10559441">
                  <a:extLst>
                    <a:ext uri="{9D8B030D-6E8A-4147-A177-3AD203B41FA5}">
                      <a16:colId xmlns:a16="http://schemas.microsoft.com/office/drawing/2014/main" val="20000"/>
                    </a:ext>
                  </a:extLst>
                </a:gridCol>
              </a:tblGrid>
              <a:tr h="2828376">
                <a:tc>
                  <a:txBody>
                    <a:bodyPr/>
                    <a:lstStyle/>
                    <a:p>
                      <a:r>
                        <a:rPr lang="en-US" sz="3200" b="0"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3200" b="0" kern="1200" dirty="0" smtClean="0">
                          <a:solidFill>
                            <a:srgbClr val="FF0000"/>
                          </a:solidFill>
                          <a:effectLst/>
                          <a:latin typeface="Times New Roman" panose="02020603050405020304" pitchFamily="18" charset="0"/>
                          <a:ea typeface="+mn-ea"/>
                          <a:cs typeface="Times New Roman" panose="02020603050405020304" pitchFamily="18" charset="0"/>
                        </a:rPr>
                        <a:t> 2: </a:t>
                      </a:r>
                      <a:r>
                        <a:rPr lang="en-US" sz="3200" b="0" kern="1200" dirty="0" err="1" smtClean="0">
                          <a:solidFill>
                            <a:srgbClr val="FF0000"/>
                          </a:solidFill>
                          <a:effectLst/>
                          <a:latin typeface="Times New Roman" panose="02020603050405020304" pitchFamily="18" charset="0"/>
                          <a:ea typeface="+mn-ea"/>
                          <a:cs typeface="Times New Roman" panose="02020603050405020304" pitchFamily="18" charset="0"/>
                        </a:rPr>
                        <a:t>Lập</a:t>
                      </a:r>
                      <a:r>
                        <a:rPr lang="en-US" sz="3200" b="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3200" b="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smtClean="0">
                          <a:solidFill>
                            <a:srgbClr val="FF0000"/>
                          </a:solidFill>
                          <a:effectLst/>
                          <a:latin typeface="Times New Roman" panose="02020603050405020304" pitchFamily="18" charset="0"/>
                          <a:ea typeface="+mn-ea"/>
                          <a:cs typeface="Times New Roman" panose="02020603050405020304" pitchFamily="18" charset="0"/>
                        </a:rPr>
                        <a:t>hòm</a:t>
                      </a:r>
                      <a:r>
                        <a:rPr lang="en-US" sz="3200" b="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smtClean="0">
                          <a:solidFill>
                            <a:srgbClr val="FF0000"/>
                          </a:solidFill>
                          <a:effectLst/>
                          <a:latin typeface="Times New Roman" panose="02020603050405020304" pitchFamily="18" charset="0"/>
                          <a:ea typeface="+mn-ea"/>
                          <a:cs typeface="Times New Roman" panose="02020603050405020304" pitchFamily="18" charset="0"/>
                        </a:rPr>
                        <a:t>thư</a:t>
                      </a:r>
                      <a:r>
                        <a:rPr lang="en-US" sz="3200" b="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smtClean="0">
                          <a:solidFill>
                            <a:srgbClr val="FF0000"/>
                          </a:solidFill>
                          <a:effectLst/>
                          <a:latin typeface="Times New Roman" panose="02020603050405020304" pitchFamily="18" charset="0"/>
                          <a:ea typeface="+mn-ea"/>
                          <a:cs typeface="Times New Roman" panose="02020603050405020304" pitchFamily="18" charset="0"/>
                        </a:rPr>
                        <a:t>mở</a:t>
                      </a:r>
                      <a:r>
                        <a:rPr lang="en-US" sz="3200" b="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3200" b="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smtClean="0">
                          <a:solidFill>
                            <a:srgbClr val="FF0000"/>
                          </a:solidFill>
                          <a:effectLst/>
                          <a:latin typeface="Times New Roman" panose="02020603050405020304" pitchFamily="18" charset="0"/>
                          <a:ea typeface="+mn-ea"/>
                          <a:cs typeface="Times New Roman" panose="02020603050405020304" pitchFamily="18" charset="0"/>
                        </a:rPr>
                        <a:t>lớp</a:t>
                      </a:r>
                      <a:r>
                        <a:rPr lang="en-US" sz="3200" b="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smtClean="0">
                          <a:solidFill>
                            <a:srgbClr val="FF0000"/>
                          </a:solidFill>
                          <a:effectLst/>
                          <a:latin typeface="Times New Roman" panose="02020603050405020304" pitchFamily="18" charset="0"/>
                          <a:ea typeface="+mn-ea"/>
                          <a:cs typeface="Times New Roman" panose="02020603050405020304" pitchFamily="18" charset="0"/>
                        </a:rPr>
                        <a:t>Hòm</a:t>
                      </a:r>
                      <a:r>
                        <a:rPr lang="en-US" sz="3200" b="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smtClean="0">
                          <a:solidFill>
                            <a:srgbClr val="FF0000"/>
                          </a:solidFill>
                          <a:effectLst/>
                          <a:latin typeface="Times New Roman" panose="02020603050405020304" pitchFamily="18" charset="0"/>
                          <a:ea typeface="+mn-ea"/>
                          <a:cs typeface="Times New Roman" panose="02020603050405020304" pitchFamily="18" charset="0"/>
                        </a:rPr>
                        <a:t>thư</a:t>
                      </a:r>
                      <a:r>
                        <a:rPr lang="en-US" sz="3200" b="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smtClean="0">
                          <a:solidFill>
                            <a:srgbClr val="FF0000"/>
                          </a:solidFill>
                          <a:effectLst/>
                          <a:latin typeface="Times New Roman" panose="02020603050405020304" pitchFamily="18" charset="0"/>
                          <a:ea typeface="+mn-ea"/>
                          <a:cs typeface="Times New Roman" panose="02020603050405020304" pitchFamily="18" charset="0"/>
                        </a:rPr>
                        <a:t>nói</a:t>
                      </a:r>
                      <a:r>
                        <a:rPr lang="en-US" sz="3200" b="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dirty="0" err="1" smtClean="0">
                          <a:solidFill>
                            <a:srgbClr val="FF0000"/>
                          </a:solidFill>
                          <a:effectLst/>
                          <a:latin typeface="Times New Roman" panose="02020603050405020304" pitchFamily="18" charset="0"/>
                          <a:ea typeface="+mn-ea"/>
                          <a:cs typeface="Times New Roman" panose="02020603050405020304" pitchFamily="18" charset="0"/>
                        </a:rPr>
                        <a:t>thật</a:t>
                      </a:r>
                      <a:r>
                        <a:rPr lang="en-US" sz="3200" b="0" kern="1200" dirty="0" smtClean="0">
                          <a:solidFill>
                            <a:srgbClr val="FF0000"/>
                          </a:solidFill>
                          <a:effectLst/>
                          <a:latin typeface="Times New Roman" panose="02020603050405020304" pitchFamily="18" charset="0"/>
                          <a:ea typeface="+mn-ea"/>
                          <a:cs typeface="Times New Roman" panose="02020603050405020304" pitchFamily="18" charset="0"/>
                        </a:rPr>
                        <a:t>”</a:t>
                      </a:r>
                    </a:p>
                    <a:p>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Mỗi</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học</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sinh</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tự</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viết</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thư</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cho</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một</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bạn</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trong</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lớp</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về</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việc</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mình</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đã</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nói</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dối</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bạn</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một</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lần</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nào</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đó</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Bức</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thư</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có</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ghi</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tên</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người</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nhận</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nhưng</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không</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cần</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ghi</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tên</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người</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0" kern="1200" dirty="0" err="1" smtClean="0">
                          <a:solidFill>
                            <a:schemeClr val="tx1"/>
                          </a:solidFill>
                          <a:effectLst/>
                          <a:latin typeface="Times New Roman" panose="02020603050405020304" pitchFamily="18" charset="0"/>
                          <a:ea typeface="+mn-ea"/>
                          <a:cs typeface="Times New Roman" panose="02020603050405020304" pitchFamily="18" charset="0"/>
                        </a:rPr>
                        <a:t>gửi</a:t>
                      </a:r>
                      <a:r>
                        <a:rPr lang="en-US" sz="2400" b="0" kern="1200" dirty="0" smtClean="0">
                          <a:solidFill>
                            <a:schemeClr val="tx1"/>
                          </a:solidFill>
                          <a:effectLst/>
                          <a:latin typeface="Times New Roman" panose="02020603050405020304" pitchFamily="18" charset="0"/>
                          <a:ea typeface="+mn-ea"/>
                          <a:cs typeface="Times New Roman" panose="02020603050405020304" pitchFamily="18" charset="0"/>
                        </a:rPr>
                        <a:t>. </a:t>
                      </a: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12466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0" y="2933135"/>
            <a:ext cx="3274783" cy="3175398"/>
          </a:xfrm>
          <a:prstGeom prst="rect">
            <a:avLst/>
          </a:prstGeom>
          <a:noFill/>
          <a:ln w="9525">
            <a:noFill/>
            <a:miter lim="800000"/>
            <a:headEnd/>
            <a:tailEnd/>
          </a:ln>
        </p:spPr>
      </p:pic>
      <p:sp>
        <p:nvSpPr>
          <p:cNvPr id="3" name="Rectangle 189"/>
          <p:cNvSpPr>
            <a:spLocks noChangeArrowheads="1"/>
          </p:cNvSpPr>
          <p:nvPr/>
        </p:nvSpPr>
        <p:spPr bwMode="auto">
          <a:xfrm>
            <a:off x="419051" y="4105335"/>
            <a:ext cx="2667000" cy="830997"/>
          </a:xfrm>
          <a:prstGeom prst="rect">
            <a:avLst/>
          </a:prstGeom>
          <a:noFill/>
          <a:ln>
            <a:noFill/>
          </a:ln>
          <a:effectLst/>
          <a:extLst/>
        </p:spPr>
        <p:txBody>
          <a:bodyPr anchor="ctr">
            <a:spAutoFit/>
          </a:bodyPr>
          <a:lstStyle/>
          <a:p>
            <a:pPr algn="ctr">
              <a:defRPr/>
            </a:pPr>
            <a:r>
              <a:rPr lang="en-US" altLang="zh-CN" sz="2400" b="1" kern="0" dirty="0" err="1" smtClean="0">
                <a:latin typeface="Times New Roman" pitchFamily="18" charset="0"/>
                <a:ea typeface="微软雅黑" pitchFamily="34" charset="-122"/>
                <a:cs typeface="Times New Roman" pitchFamily="18" charset="0"/>
              </a:rPr>
              <a:t>Hoạt</a:t>
            </a:r>
            <a:r>
              <a:rPr lang="en-US" altLang="zh-CN" sz="2400" b="1" kern="0" dirty="0" smtClean="0">
                <a:latin typeface="Times New Roman" pitchFamily="18" charset="0"/>
                <a:ea typeface="微软雅黑" pitchFamily="34" charset="-122"/>
                <a:cs typeface="Times New Roman" pitchFamily="18" charset="0"/>
              </a:rPr>
              <a:t> </a:t>
            </a:r>
            <a:r>
              <a:rPr lang="en-US" altLang="zh-CN" sz="2400" b="1" kern="0" dirty="0" err="1" smtClean="0">
                <a:latin typeface="Times New Roman" pitchFamily="18" charset="0"/>
                <a:ea typeface="微软雅黑" pitchFamily="34" charset="-122"/>
                <a:cs typeface="Times New Roman" pitchFamily="18" charset="0"/>
              </a:rPr>
              <a:t>động</a:t>
            </a:r>
            <a:endParaRPr lang="en-US" altLang="zh-CN" sz="2400" b="1" kern="0" dirty="0" smtClean="0">
              <a:latin typeface="Times New Roman" pitchFamily="18" charset="0"/>
              <a:ea typeface="微软雅黑" pitchFamily="34" charset="-122"/>
              <a:cs typeface="Times New Roman" pitchFamily="18" charset="0"/>
            </a:endParaRPr>
          </a:p>
          <a:p>
            <a:pPr algn="ctr">
              <a:defRPr/>
            </a:pPr>
            <a:r>
              <a:rPr lang="en-US" altLang="zh-CN" sz="2400" b="1" kern="0" dirty="0" smtClean="0">
                <a:latin typeface="Times New Roman" pitchFamily="18" charset="0"/>
                <a:ea typeface="微软雅黑" pitchFamily="34" charset="-122"/>
                <a:cs typeface="Times New Roman" pitchFamily="18" charset="0"/>
              </a:rPr>
              <a:t> </a:t>
            </a:r>
            <a:r>
              <a:rPr lang="en-US" altLang="zh-CN" sz="2400" b="1" kern="0" dirty="0" err="1" smtClean="0">
                <a:latin typeface="Times New Roman" pitchFamily="18" charset="0"/>
                <a:ea typeface="微软雅黑" pitchFamily="34" charset="-122"/>
                <a:cs typeface="Times New Roman" pitchFamily="18" charset="0"/>
              </a:rPr>
              <a:t>nhóm</a:t>
            </a:r>
            <a:endParaRPr lang="en-US" altLang="zh-CN" sz="2400" b="1" kern="0" dirty="0">
              <a:latin typeface="Times New Roman" pitchFamily="18" charset="0"/>
              <a:ea typeface="微软雅黑" pitchFamily="34" charset="-122"/>
              <a:cs typeface="Times New Roman" pitchFamily="18" charset="0"/>
            </a:endParaRPr>
          </a:p>
        </p:txBody>
      </p:sp>
      <p:sp>
        <p:nvSpPr>
          <p:cNvPr id="4" name="WordArt 5"/>
          <p:cNvSpPr>
            <a:spLocks noChangeArrowheads="1" noChangeShapeType="1" noTextEdit="1"/>
          </p:cNvSpPr>
          <p:nvPr/>
        </p:nvSpPr>
        <p:spPr bwMode="auto">
          <a:xfrm>
            <a:off x="764088" y="44454"/>
            <a:ext cx="10828913" cy="1879893"/>
          </a:xfrm>
          <a:prstGeom prst="rect">
            <a:avLst/>
          </a:prstGeom>
          <a:ln w="57150">
            <a:solidFill>
              <a:schemeClr val="tx1"/>
            </a:solidFill>
          </a:ln>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mj-lt"/>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mj-lt"/>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Tiếp</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sức</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đồng</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đội</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endParaRPr>
          </a:p>
        </p:txBody>
      </p:sp>
      <p:sp>
        <p:nvSpPr>
          <p:cNvPr id="5" name="Text Box 33"/>
          <p:cNvSpPr txBox="1">
            <a:spLocks noChangeArrowheads="1"/>
          </p:cNvSpPr>
          <p:nvPr/>
        </p:nvSpPr>
        <p:spPr bwMode="auto">
          <a:xfrm>
            <a:off x="764088" y="1979028"/>
            <a:ext cx="10828913" cy="954107"/>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2800" b="1" dirty="0" err="1" smtClean="0">
                <a:solidFill>
                  <a:srgbClr val="FF00FF"/>
                </a:solidFill>
                <a:latin typeface="Times New Roman" panose="02020603050405020304" pitchFamily="18" charset="0"/>
                <a:cs typeface="Times New Roman" panose="02020603050405020304" pitchFamily="18" charset="0"/>
              </a:rPr>
              <a:t>Đội</a:t>
            </a:r>
            <a:r>
              <a:rPr lang="en-US" altLang="en-US" sz="2800" b="1" dirty="0" smtClean="0">
                <a:solidFill>
                  <a:srgbClr val="FF00FF"/>
                </a:solidFill>
                <a:latin typeface="Times New Roman" panose="02020603050405020304" pitchFamily="18" charset="0"/>
                <a:cs typeface="Times New Roman" panose="02020603050405020304" pitchFamily="18" charset="0"/>
              </a:rPr>
              <a:t> 1: </a:t>
            </a:r>
            <a:r>
              <a:rPr lang="en-US" altLang="en-US" sz="2800" b="1" dirty="0" err="1" smtClean="0">
                <a:solidFill>
                  <a:srgbClr val="FF00FF"/>
                </a:solidFill>
                <a:latin typeface="Times New Roman" panose="02020603050405020304" pitchFamily="18" charset="0"/>
                <a:cs typeface="Times New Roman" panose="02020603050405020304" pitchFamily="18" charset="0"/>
              </a:rPr>
              <a:t>Tìm</a:t>
            </a:r>
            <a:r>
              <a:rPr lang="en-US" altLang="en-US" sz="2800" b="1" dirty="0" smtClean="0">
                <a:solidFill>
                  <a:srgbClr val="FF00FF"/>
                </a:solidFill>
                <a:latin typeface="Times New Roman" panose="02020603050405020304" pitchFamily="18" charset="0"/>
                <a:cs typeface="Times New Roman" panose="02020603050405020304" pitchFamily="18" charset="0"/>
              </a:rPr>
              <a:t> </a:t>
            </a:r>
            <a:r>
              <a:rPr lang="en-US" altLang="en-US" sz="2800" b="1" dirty="0" err="1" smtClean="0">
                <a:solidFill>
                  <a:srgbClr val="FF00FF"/>
                </a:solidFill>
                <a:latin typeface="Times New Roman" panose="02020603050405020304" pitchFamily="18" charset="0"/>
                <a:cs typeface="Times New Roman" panose="02020603050405020304" pitchFamily="18" charset="0"/>
              </a:rPr>
              <a:t>những</a:t>
            </a:r>
            <a:r>
              <a:rPr lang="en-US" altLang="en-US" sz="2800" b="1" dirty="0" smtClean="0">
                <a:solidFill>
                  <a:srgbClr val="FF00FF"/>
                </a:solidFill>
                <a:latin typeface="Times New Roman" panose="02020603050405020304" pitchFamily="18" charset="0"/>
                <a:cs typeface="Times New Roman" panose="02020603050405020304" pitchFamily="18" charset="0"/>
              </a:rPr>
              <a:t> </a:t>
            </a:r>
            <a:r>
              <a:rPr lang="en-US" altLang="en-US" sz="2800" b="1" dirty="0" err="1" smtClean="0">
                <a:solidFill>
                  <a:srgbClr val="FF00FF"/>
                </a:solidFill>
                <a:latin typeface="Times New Roman" panose="02020603050405020304" pitchFamily="18" charset="0"/>
                <a:cs typeface="Times New Roman" panose="02020603050405020304" pitchFamily="18" charset="0"/>
              </a:rPr>
              <a:t>việc</a:t>
            </a:r>
            <a:r>
              <a:rPr lang="en-US" altLang="en-US" sz="2800" b="1" dirty="0" smtClean="0">
                <a:solidFill>
                  <a:srgbClr val="FF00FF"/>
                </a:solidFill>
                <a:latin typeface="Times New Roman" panose="02020603050405020304" pitchFamily="18" charset="0"/>
                <a:cs typeface="Times New Roman" panose="02020603050405020304" pitchFamily="18" charset="0"/>
              </a:rPr>
              <a:t> </a:t>
            </a:r>
            <a:r>
              <a:rPr lang="en-US" altLang="en-US" sz="2800" b="1" dirty="0" err="1" smtClean="0">
                <a:solidFill>
                  <a:srgbClr val="FF00FF"/>
                </a:solidFill>
                <a:latin typeface="Times New Roman" panose="02020603050405020304" pitchFamily="18" charset="0"/>
                <a:cs typeface="Times New Roman" panose="02020603050405020304" pitchFamily="18" charset="0"/>
              </a:rPr>
              <a:t>làm</a:t>
            </a:r>
            <a:r>
              <a:rPr lang="en-US" altLang="en-US" sz="2800" b="1" dirty="0" smtClean="0">
                <a:solidFill>
                  <a:srgbClr val="FF00FF"/>
                </a:solidFill>
                <a:latin typeface="Times New Roman" panose="02020603050405020304" pitchFamily="18" charset="0"/>
                <a:cs typeface="Times New Roman" panose="02020603050405020304" pitchFamily="18" charset="0"/>
              </a:rPr>
              <a:t> </a:t>
            </a:r>
            <a:r>
              <a:rPr lang="en-US" altLang="en-US" sz="2800" b="1" dirty="0" err="1" smtClean="0">
                <a:solidFill>
                  <a:srgbClr val="FF00FF"/>
                </a:solidFill>
                <a:latin typeface="Times New Roman" panose="02020603050405020304" pitchFamily="18" charset="0"/>
                <a:cs typeface="Times New Roman" panose="02020603050405020304" pitchFamily="18" charset="0"/>
              </a:rPr>
              <a:t>thể</a:t>
            </a:r>
            <a:r>
              <a:rPr lang="en-US" altLang="en-US" sz="2800" b="1" dirty="0" smtClean="0">
                <a:solidFill>
                  <a:srgbClr val="FF00FF"/>
                </a:solidFill>
                <a:latin typeface="Times New Roman" panose="02020603050405020304" pitchFamily="18" charset="0"/>
                <a:cs typeface="Times New Roman" panose="02020603050405020304" pitchFamily="18" charset="0"/>
              </a:rPr>
              <a:t> </a:t>
            </a:r>
            <a:r>
              <a:rPr lang="en-US" altLang="en-US" sz="2800" b="1" dirty="0" err="1" smtClean="0">
                <a:solidFill>
                  <a:srgbClr val="FF00FF"/>
                </a:solidFill>
                <a:latin typeface="Times New Roman" panose="02020603050405020304" pitchFamily="18" charset="0"/>
                <a:cs typeface="Times New Roman" panose="02020603050405020304" pitchFamily="18" charset="0"/>
              </a:rPr>
              <a:t>hiện</a:t>
            </a:r>
            <a:r>
              <a:rPr lang="en-US" altLang="en-US" sz="2800" b="1" dirty="0" smtClean="0">
                <a:solidFill>
                  <a:srgbClr val="FF00FF"/>
                </a:solidFill>
                <a:latin typeface="Times New Roman" panose="02020603050405020304" pitchFamily="18" charset="0"/>
                <a:cs typeface="Times New Roman" panose="02020603050405020304" pitchFamily="18" charset="0"/>
              </a:rPr>
              <a:t> </a:t>
            </a:r>
            <a:r>
              <a:rPr lang="en-US" altLang="en-US" sz="2800" b="1" dirty="0" err="1" smtClean="0">
                <a:solidFill>
                  <a:srgbClr val="FF00FF"/>
                </a:solidFill>
                <a:latin typeface="Times New Roman" panose="02020603050405020304" pitchFamily="18" charset="0"/>
                <a:cs typeface="Times New Roman" panose="02020603050405020304" pitchFamily="18" charset="0"/>
              </a:rPr>
              <a:t>tôn</a:t>
            </a:r>
            <a:r>
              <a:rPr lang="en-US" altLang="en-US" sz="2800" b="1" dirty="0" smtClean="0">
                <a:solidFill>
                  <a:srgbClr val="FF00FF"/>
                </a:solidFill>
                <a:latin typeface="Times New Roman" panose="02020603050405020304" pitchFamily="18" charset="0"/>
                <a:cs typeface="Times New Roman" panose="02020603050405020304" pitchFamily="18" charset="0"/>
              </a:rPr>
              <a:t> </a:t>
            </a:r>
            <a:r>
              <a:rPr lang="en-US" altLang="en-US" sz="2800" b="1" dirty="0" err="1" smtClean="0">
                <a:solidFill>
                  <a:srgbClr val="FF00FF"/>
                </a:solidFill>
                <a:latin typeface="Times New Roman" panose="02020603050405020304" pitchFamily="18" charset="0"/>
                <a:cs typeface="Times New Roman" panose="02020603050405020304" pitchFamily="18" charset="0"/>
              </a:rPr>
              <a:t>trọng</a:t>
            </a:r>
            <a:r>
              <a:rPr lang="en-US" altLang="en-US" sz="2800" b="1" dirty="0" smtClean="0">
                <a:solidFill>
                  <a:srgbClr val="FF00FF"/>
                </a:solidFill>
                <a:latin typeface="Times New Roman" panose="02020603050405020304" pitchFamily="18" charset="0"/>
                <a:cs typeface="Times New Roman" panose="02020603050405020304" pitchFamily="18" charset="0"/>
              </a:rPr>
              <a:t> </a:t>
            </a:r>
            <a:r>
              <a:rPr lang="en-US" altLang="en-US" sz="2800" b="1" dirty="0" err="1" smtClean="0">
                <a:solidFill>
                  <a:srgbClr val="FF00FF"/>
                </a:solidFill>
                <a:latin typeface="Times New Roman" panose="02020603050405020304" pitchFamily="18" charset="0"/>
                <a:cs typeface="Times New Roman" panose="02020603050405020304" pitchFamily="18" charset="0"/>
              </a:rPr>
              <a:t>sự</a:t>
            </a:r>
            <a:r>
              <a:rPr lang="en-US" altLang="en-US" sz="2800" b="1" dirty="0" smtClean="0">
                <a:solidFill>
                  <a:srgbClr val="FF00FF"/>
                </a:solidFill>
                <a:latin typeface="Times New Roman" panose="02020603050405020304" pitchFamily="18" charset="0"/>
                <a:cs typeface="Times New Roman" panose="02020603050405020304" pitchFamily="18" charset="0"/>
              </a:rPr>
              <a:t> </a:t>
            </a:r>
            <a:r>
              <a:rPr lang="en-US" altLang="en-US" sz="2800" b="1" dirty="0" err="1" smtClean="0">
                <a:solidFill>
                  <a:srgbClr val="FF00FF"/>
                </a:solidFill>
                <a:latin typeface="Times New Roman" panose="02020603050405020304" pitchFamily="18" charset="0"/>
                <a:cs typeface="Times New Roman" panose="02020603050405020304" pitchFamily="18" charset="0"/>
              </a:rPr>
              <a:t>thật</a:t>
            </a:r>
            <a:r>
              <a:rPr lang="en-US" altLang="en-US" sz="2800" b="1" dirty="0" smtClean="0">
                <a:solidFill>
                  <a:srgbClr val="FF00FF"/>
                </a:solidFill>
                <a:latin typeface="Times New Roman" panose="02020603050405020304" pitchFamily="18" charset="0"/>
                <a:cs typeface="Times New Roman" panose="02020603050405020304" pitchFamily="18" charset="0"/>
              </a:rPr>
              <a:t> </a:t>
            </a:r>
          </a:p>
          <a:p>
            <a:pPr fontAlgn="base">
              <a:spcBef>
                <a:spcPct val="0"/>
              </a:spcBef>
              <a:spcAft>
                <a:spcPct val="0"/>
              </a:spcAft>
              <a:buFontTx/>
              <a:buNone/>
            </a:pPr>
            <a:r>
              <a:rPr lang="en-US" altLang="en-US" sz="2800" b="1" dirty="0" err="1" smtClean="0">
                <a:solidFill>
                  <a:srgbClr val="FF00FF"/>
                </a:solidFill>
                <a:latin typeface="Times New Roman" panose="02020603050405020304" pitchFamily="18" charset="0"/>
                <a:cs typeface="Times New Roman" panose="02020603050405020304" pitchFamily="18" charset="0"/>
              </a:rPr>
              <a:t>Đội</a:t>
            </a:r>
            <a:r>
              <a:rPr lang="en-US" altLang="en-US" sz="2800" b="1" dirty="0" smtClean="0">
                <a:solidFill>
                  <a:srgbClr val="FF00FF"/>
                </a:solidFill>
                <a:latin typeface="Times New Roman" panose="02020603050405020304" pitchFamily="18" charset="0"/>
                <a:cs typeface="Times New Roman" panose="02020603050405020304" pitchFamily="18" charset="0"/>
              </a:rPr>
              <a:t> 2: </a:t>
            </a:r>
            <a:r>
              <a:rPr lang="en-US" altLang="en-US" sz="2800" b="1" dirty="0" err="1">
                <a:solidFill>
                  <a:srgbClr val="FF00FF"/>
                </a:solidFill>
                <a:latin typeface="Times New Roman" panose="02020603050405020304" pitchFamily="18" charset="0"/>
                <a:cs typeface="Times New Roman" panose="02020603050405020304" pitchFamily="18" charset="0"/>
              </a:rPr>
              <a:t>Tìm</a:t>
            </a:r>
            <a:r>
              <a:rPr lang="en-US" altLang="en-US" sz="2800" b="1" dirty="0">
                <a:solidFill>
                  <a:srgbClr val="FF00FF"/>
                </a:solidFill>
                <a:latin typeface="Times New Roman" panose="02020603050405020304" pitchFamily="18" charset="0"/>
                <a:cs typeface="Times New Roman" panose="02020603050405020304" pitchFamily="18" charset="0"/>
              </a:rPr>
              <a:t> </a:t>
            </a:r>
            <a:r>
              <a:rPr lang="en-US" altLang="en-US" sz="2800" b="1" dirty="0" err="1">
                <a:solidFill>
                  <a:srgbClr val="FF00FF"/>
                </a:solidFill>
                <a:latin typeface="Times New Roman" panose="02020603050405020304" pitchFamily="18" charset="0"/>
                <a:cs typeface="Times New Roman" panose="02020603050405020304" pitchFamily="18" charset="0"/>
              </a:rPr>
              <a:t>những</a:t>
            </a:r>
            <a:r>
              <a:rPr lang="en-US" altLang="en-US" sz="2800" b="1" dirty="0">
                <a:solidFill>
                  <a:srgbClr val="FF00FF"/>
                </a:solidFill>
                <a:latin typeface="Times New Roman" panose="02020603050405020304" pitchFamily="18" charset="0"/>
                <a:cs typeface="Times New Roman" panose="02020603050405020304" pitchFamily="18" charset="0"/>
              </a:rPr>
              <a:t> </a:t>
            </a:r>
            <a:r>
              <a:rPr lang="en-US" altLang="en-US" sz="2800" b="1" dirty="0" err="1" smtClean="0">
                <a:solidFill>
                  <a:srgbClr val="FF00FF"/>
                </a:solidFill>
                <a:latin typeface="Times New Roman" panose="02020603050405020304" pitchFamily="18" charset="0"/>
                <a:cs typeface="Times New Roman" panose="02020603050405020304" pitchFamily="18" charset="0"/>
              </a:rPr>
              <a:t>việc</a:t>
            </a:r>
            <a:r>
              <a:rPr lang="en-US" altLang="en-US" sz="2800" b="1" dirty="0" smtClean="0">
                <a:solidFill>
                  <a:srgbClr val="FF00FF"/>
                </a:solidFill>
                <a:latin typeface="Times New Roman" panose="02020603050405020304" pitchFamily="18" charset="0"/>
                <a:cs typeface="Times New Roman" panose="02020603050405020304" pitchFamily="18" charset="0"/>
              </a:rPr>
              <a:t> </a:t>
            </a:r>
            <a:r>
              <a:rPr lang="en-US" altLang="en-US" sz="2800" b="1" dirty="0" err="1" smtClean="0">
                <a:solidFill>
                  <a:srgbClr val="FF00FF"/>
                </a:solidFill>
                <a:latin typeface="Times New Roman" panose="02020603050405020304" pitchFamily="18" charset="0"/>
                <a:cs typeface="Times New Roman" panose="02020603050405020304" pitchFamily="18" charset="0"/>
              </a:rPr>
              <a:t>làm</a:t>
            </a:r>
            <a:r>
              <a:rPr lang="en-US" altLang="en-US" sz="2800" b="1" dirty="0" smtClean="0">
                <a:solidFill>
                  <a:srgbClr val="FF00FF"/>
                </a:solidFill>
                <a:latin typeface="Times New Roman" panose="02020603050405020304" pitchFamily="18" charset="0"/>
                <a:cs typeface="Times New Roman" panose="02020603050405020304" pitchFamily="18" charset="0"/>
              </a:rPr>
              <a:t> </a:t>
            </a:r>
            <a:r>
              <a:rPr lang="en-US" altLang="en-US" sz="2800" b="1" dirty="0" err="1" smtClean="0">
                <a:solidFill>
                  <a:srgbClr val="FF00FF"/>
                </a:solidFill>
                <a:latin typeface="Times New Roman" panose="02020603050405020304" pitchFamily="18" charset="0"/>
                <a:cs typeface="Times New Roman" panose="02020603050405020304" pitchFamily="18" charset="0"/>
              </a:rPr>
              <a:t>thể</a:t>
            </a:r>
            <a:r>
              <a:rPr lang="en-US" altLang="en-US" sz="2800" b="1" dirty="0" smtClean="0">
                <a:solidFill>
                  <a:srgbClr val="FF00FF"/>
                </a:solidFill>
                <a:latin typeface="Times New Roman" panose="02020603050405020304" pitchFamily="18" charset="0"/>
                <a:cs typeface="Times New Roman" panose="02020603050405020304" pitchFamily="18" charset="0"/>
              </a:rPr>
              <a:t> </a:t>
            </a:r>
            <a:r>
              <a:rPr lang="en-US" altLang="en-US" sz="2800" b="1" dirty="0" err="1" smtClean="0">
                <a:solidFill>
                  <a:srgbClr val="FF00FF"/>
                </a:solidFill>
                <a:latin typeface="Times New Roman" panose="02020603050405020304" pitchFamily="18" charset="0"/>
                <a:cs typeface="Times New Roman" panose="02020603050405020304" pitchFamily="18" charset="0"/>
              </a:rPr>
              <a:t>hiện</a:t>
            </a:r>
            <a:r>
              <a:rPr lang="en-US" altLang="en-US" sz="2800" b="1" dirty="0" smtClean="0">
                <a:solidFill>
                  <a:srgbClr val="FF00FF"/>
                </a:solidFill>
                <a:latin typeface="Times New Roman" panose="02020603050405020304" pitchFamily="18" charset="0"/>
                <a:cs typeface="Times New Roman" panose="02020603050405020304" pitchFamily="18" charset="0"/>
              </a:rPr>
              <a:t> </a:t>
            </a:r>
            <a:r>
              <a:rPr lang="en-US" altLang="en-US" sz="2800" b="1" dirty="0" err="1" smtClean="0">
                <a:solidFill>
                  <a:srgbClr val="FF00FF"/>
                </a:solidFill>
                <a:latin typeface="Times New Roman" panose="02020603050405020304" pitchFamily="18" charset="0"/>
                <a:cs typeface="Times New Roman" panose="02020603050405020304" pitchFamily="18" charset="0"/>
              </a:rPr>
              <a:t>không</a:t>
            </a:r>
            <a:r>
              <a:rPr lang="en-US" altLang="en-US" sz="2800" b="1" dirty="0" smtClean="0">
                <a:solidFill>
                  <a:srgbClr val="FF00FF"/>
                </a:solidFill>
                <a:latin typeface="Times New Roman" panose="02020603050405020304" pitchFamily="18" charset="0"/>
                <a:cs typeface="Times New Roman" panose="02020603050405020304" pitchFamily="18" charset="0"/>
              </a:rPr>
              <a:t> </a:t>
            </a:r>
            <a:r>
              <a:rPr lang="en-US" altLang="en-US" sz="2800" b="1" dirty="0" err="1" smtClean="0">
                <a:solidFill>
                  <a:srgbClr val="FF00FF"/>
                </a:solidFill>
                <a:latin typeface="Times New Roman" panose="02020603050405020304" pitchFamily="18" charset="0"/>
                <a:cs typeface="Times New Roman" panose="02020603050405020304" pitchFamily="18" charset="0"/>
              </a:rPr>
              <a:t>tôn</a:t>
            </a:r>
            <a:r>
              <a:rPr lang="en-US" altLang="en-US" sz="2800" b="1" dirty="0" smtClean="0">
                <a:solidFill>
                  <a:srgbClr val="FF00FF"/>
                </a:solidFill>
                <a:latin typeface="Times New Roman" panose="02020603050405020304" pitchFamily="18" charset="0"/>
                <a:cs typeface="Times New Roman" panose="02020603050405020304" pitchFamily="18" charset="0"/>
              </a:rPr>
              <a:t> </a:t>
            </a:r>
            <a:r>
              <a:rPr lang="en-US" altLang="en-US" sz="2800" b="1" dirty="0" err="1" smtClean="0">
                <a:solidFill>
                  <a:srgbClr val="FF00FF"/>
                </a:solidFill>
                <a:latin typeface="Times New Roman" panose="02020603050405020304" pitchFamily="18" charset="0"/>
                <a:cs typeface="Times New Roman" panose="02020603050405020304" pitchFamily="18" charset="0"/>
              </a:rPr>
              <a:t>trọng</a:t>
            </a:r>
            <a:r>
              <a:rPr lang="en-US" altLang="en-US" sz="2800" b="1" dirty="0" smtClean="0">
                <a:solidFill>
                  <a:srgbClr val="FF00FF"/>
                </a:solidFill>
                <a:latin typeface="Times New Roman" panose="02020603050405020304" pitchFamily="18" charset="0"/>
                <a:cs typeface="Times New Roman" panose="02020603050405020304" pitchFamily="18" charset="0"/>
              </a:rPr>
              <a:t> </a:t>
            </a:r>
            <a:r>
              <a:rPr lang="en-US" altLang="en-US" sz="2800" b="1" dirty="0" err="1" smtClean="0">
                <a:solidFill>
                  <a:srgbClr val="FF00FF"/>
                </a:solidFill>
                <a:latin typeface="Times New Roman" panose="02020603050405020304" pitchFamily="18" charset="0"/>
                <a:cs typeface="Times New Roman" panose="02020603050405020304" pitchFamily="18" charset="0"/>
              </a:rPr>
              <a:t>sự</a:t>
            </a:r>
            <a:r>
              <a:rPr lang="en-US" altLang="en-US" sz="2800" b="1" dirty="0" smtClean="0">
                <a:solidFill>
                  <a:srgbClr val="FF00FF"/>
                </a:solidFill>
                <a:latin typeface="Times New Roman" panose="02020603050405020304" pitchFamily="18" charset="0"/>
                <a:cs typeface="Times New Roman" panose="02020603050405020304" pitchFamily="18" charset="0"/>
              </a:rPr>
              <a:t> </a:t>
            </a:r>
            <a:r>
              <a:rPr lang="en-US" altLang="en-US" sz="2800" b="1" dirty="0" err="1" smtClean="0">
                <a:solidFill>
                  <a:srgbClr val="FF00FF"/>
                </a:solidFill>
                <a:latin typeface="Times New Roman" panose="02020603050405020304" pitchFamily="18" charset="0"/>
                <a:cs typeface="Times New Roman" panose="02020603050405020304" pitchFamily="18" charset="0"/>
              </a:rPr>
              <a:t>thật</a:t>
            </a:r>
            <a:endParaRPr lang="en-US" altLang="en-US" sz="2800" b="1" dirty="0">
              <a:solidFill>
                <a:srgbClr val="FF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00874" y="2987816"/>
            <a:ext cx="7011069"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LUẬT CHƠI: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lớp</a:t>
            </a:r>
            <a:endParaRPr lang="en-US" sz="2800" dirty="0" smtClean="0">
              <a:latin typeface="Times New Roman" panose="02020603050405020304" pitchFamily="18" charset="0"/>
              <a:cs typeface="Times New Roman" panose="02020603050405020304" pitchFamily="18" charset="0"/>
            </a:endParaRPr>
          </a:p>
          <a:p>
            <a:pPr marL="342900" indent="-342900">
              <a:buFontTx/>
              <a:buChar char="-"/>
            </a:pP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Chia </a:t>
            </a:r>
            <a:r>
              <a:rPr lang="en-US" sz="2800" dirty="0" err="1" smtClean="0">
                <a:latin typeface="Times New Roman" panose="02020603050405020304" pitchFamily="18" charset="0"/>
                <a:cs typeface="Times New Roman" panose="02020603050405020304" pitchFamily="18" charset="0"/>
              </a:rPr>
              <a:t>lớp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dãy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bàn</a:t>
            </a:r>
            <a:r>
              <a:rPr lang="en-US" sz="2800" dirty="0" smtClean="0">
                <a:latin typeface="Times New Roman" panose="02020603050405020304" pitchFamily="18" charset="0"/>
                <a:cs typeface="Times New Roman" panose="02020603050405020304" pitchFamily="18" charset="0"/>
              </a:rPr>
              <a:t>. </a:t>
            </a:r>
          </a:p>
          <a:p>
            <a:pPr marL="342900" indent="-342900">
              <a:buFontTx/>
              <a:buChar char="-"/>
            </a:pPr>
            <a:r>
              <a:rPr lang="en-US" sz="2800" dirty="0" err="1" smtClean="0">
                <a:latin typeface="Times New Roman" panose="02020603050405020304" pitchFamily="18" charset="0"/>
                <a:cs typeface="Times New Roman" panose="02020603050405020304" pitchFamily="18" charset="0"/>
              </a:rPr>
              <a:t>Mỗi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dãy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cử</a:t>
            </a:r>
            <a:r>
              <a:rPr lang="en-US" sz="2800" dirty="0" smtClean="0">
                <a:latin typeface="Times New Roman" panose="02020603050405020304" pitchFamily="18" charset="0"/>
                <a:cs typeface="Times New Roman" panose="02020603050405020304" pitchFamily="18" charset="0"/>
              </a:rPr>
              <a:t> 3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lượt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lặp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khác</a:t>
            </a:r>
            <a:r>
              <a:rPr lang="en-US" sz="2800" dirty="0" smtClean="0">
                <a:latin typeface="Times New Roman" panose="02020603050405020304" pitchFamily="18" charset="0"/>
                <a:cs typeface="Times New Roman" panose="02020603050405020304" pitchFamily="18" charset="0"/>
              </a:rPr>
              <a:t>.) </a:t>
            </a:r>
          </a:p>
          <a:p>
            <a:pPr marL="342900" indent="-342900">
              <a:buFontTx/>
              <a:buChar char="-"/>
            </a:pP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phút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luận</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phút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viết</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404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8" name="Rectangle 7"/>
          <p:cNvSpPr/>
          <p:nvPr/>
        </p:nvSpPr>
        <p:spPr>
          <a:xfrm>
            <a:off x="579549" y="720970"/>
            <a:ext cx="7094198" cy="5624745"/>
          </a:xfrm>
          <a:prstGeom prst="rect">
            <a:avLst/>
          </a:prstGeom>
        </p:spPr>
        <p:txBody>
          <a:bodyPr wrap="square">
            <a:spAutoFit/>
          </a:bodyPr>
          <a:lstStyle/>
          <a:p>
            <a:pPr algn="just">
              <a:lnSpc>
                <a:spcPct val="107000"/>
              </a:lnSpc>
            </a:pPr>
            <a:r>
              <a:rPr lang="en-US" sz="2400" b="1" dirty="0" smtClean="0">
                <a:solidFill>
                  <a:srgbClr val="000000"/>
                </a:solidFill>
                <a:ea typeface="Courier New" panose="02070309020205020404" pitchFamily="49"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Mai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latin typeface="Times New Roman" panose="02020603050405020304" pitchFamily="18" charset="0"/>
                <a:ea typeface="Calibri" panose="020F0502020204030204" pitchFamily="34" charset="0"/>
                <a:cs typeface="Times New Roman" panose="02020603050405020304" pitchFamily="18" charset="0"/>
              </a:rPr>
              <a:t> 6C do Mai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2400" dirty="0">
                <a:latin typeface="Times New Roman" panose="02020603050405020304" pitchFamily="18" charset="0"/>
                <a:ea typeface="Calibri" panose="020F0502020204030204" pitchFamily="34" charset="0"/>
                <a:cs typeface="Times New Roman" panose="02020603050405020304" pitchFamily="18" charset="0"/>
              </a:rPr>
              <a:t>. Hai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nhan</a:t>
            </a:r>
            <a:r>
              <a:rPr lang="en-US" sz="2400" dirty="0">
                <a:latin typeface="Times New Roman" panose="02020603050405020304" pitchFamily="18" charset="0"/>
                <a:ea typeface="Calibri" panose="020F0502020204030204" pitchFamily="34" charset="0"/>
                <a:cs typeface="Times New Roman" panose="02020603050405020304" pitchFamily="18" charset="0"/>
              </a:rPr>
              <a:t>. Mai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giỏi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latin typeface="Times New Roman" panose="02020603050405020304" pitchFamily="18" charset="0"/>
                <a:ea typeface="Calibri" panose="020F0502020204030204" pitchFamily="34" charset="0"/>
                <a:cs typeface="Times New Roman" panose="02020603050405020304" pitchFamily="18" charset="0"/>
              </a:rPr>
              <a:t>, Mai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400" dirty="0">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latin typeface="Times New Roman" panose="02020603050405020304" pitchFamily="18" charset="0"/>
                <a:ea typeface="Calibri" panose="020F0502020204030204" pitchFamily="34" charset="0"/>
                <a:cs typeface="Times New Roman" panose="02020603050405020304" pitchFamily="18" charset="0"/>
              </a:rPr>
              <a:t>, Mai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Mai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latin typeface="Times New Roman" panose="02020603050405020304" pitchFamily="18" charset="0"/>
                <a:ea typeface="Calibri" panose="020F0502020204030204" pitchFamily="34" charset="0"/>
                <a:cs typeface="Times New Roman" panose="02020603050405020304" pitchFamily="18" charset="0"/>
              </a:rPr>
              <a:t>, Mai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latin typeface="Times New Roman" panose="02020603050405020304" pitchFamily="18" charset="0"/>
                <a:ea typeface="Calibri" panose="020F0502020204030204" pitchFamily="34" charset="0"/>
                <a:cs typeface="Times New Roman" panose="02020603050405020304" pitchFamily="18" charset="0"/>
              </a:rPr>
              <a:t> ý hay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Mai,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7"/>
          <p:cNvSpPr txBox="1">
            <a:spLocks noChangeArrowheads="1"/>
          </p:cNvSpPr>
          <p:nvPr/>
        </p:nvSpPr>
        <p:spPr bwMode="auto">
          <a:xfrm>
            <a:off x="1623963" y="154860"/>
            <a:ext cx="5159392"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FF0000"/>
                </a:solidFill>
                <a:latin typeface="Times New Roman" panose="02020603050405020304" pitchFamily="18" charset="0"/>
                <a:cs typeface="Times New Roman" panose="02020603050405020304" pitchFamily="18" charset="0"/>
              </a:rPr>
              <a:t>THẢO LUẬN TÌNH HUỐNG </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7" name="Rectangle 3"/>
          <p:cNvSpPr>
            <a:spLocks noChangeArrowheads="1"/>
          </p:cNvSpPr>
          <p:nvPr/>
        </p:nvSpPr>
        <p:spPr bwMode="auto">
          <a:xfrm>
            <a:off x="8016324" y="221702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pPr>
            <a:endParaRPr kumimoji="0" lang="en-US" altLang="en-US" sz="1800">
              <a:solidFill>
                <a:srgbClr val="DDDDDD"/>
              </a:solidFill>
              <a:latin typeface="SVN-Vanilla Daisy Pro" panose="00000500000000000000" pitchFamily="2" charset="0"/>
            </a:endParaRPr>
          </a:p>
        </p:txBody>
      </p:sp>
      <p:sp>
        <p:nvSpPr>
          <p:cNvPr id="18" name="Rectangle 4"/>
          <p:cNvSpPr>
            <a:spLocks noChangeArrowheads="1"/>
          </p:cNvSpPr>
          <p:nvPr/>
        </p:nvSpPr>
        <p:spPr bwMode="auto">
          <a:xfrm>
            <a:off x="9164723" y="3186028"/>
            <a:ext cx="1931482" cy="1460949"/>
          </a:xfrm>
          <a:prstGeom prst="rect">
            <a:avLst/>
          </a:prstGeom>
          <a:solidFill>
            <a:schemeClr val="accent2">
              <a:lumMod val="40000"/>
              <a:lumOff val="60000"/>
            </a:schemeClr>
          </a:solidFill>
          <a:ln w="9525">
            <a:solidFill>
              <a:srgbClr val="000000"/>
            </a:solidFill>
            <a:miter lim="800000"/>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b="0" i="0" u="none" strike="noStrike" kern="0" cap="none" spc="0" normalizeH="0" baseline="0" noProof="0" dirty="0">
              <a:ln>
                <a:noFill/>
              </a:ln>
              <a:solidFill>
                <a:srgbClr val="0C441B"/>
              </a:solidFill>
              <a:effectLst/>
              <a:uLnTx/>
              <a:uFillTx/>
              <a:latin typeface="SVN-Vanilla Daisy Pro" panose="00000500000000000000" pitchFamily="2"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Ý </a:t>
            </a:r>
            <a:r>
              <a:rPr kumimoji="0" lang="en-US"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kiến</a:t>
            </a:r>
            <a:r>
              <a:rPr kumimoji="0" lang="en-US"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chung</a:t>
            </a:r>
            <a:r>
              <a:rPr kumimoji="0" lang="en-US"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của</a:t>
            </a:r>
            <a:r>
              <a:rPr kumimoji="0" lang="en-US"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cả</a:t>
            </a:r>
            <a:r>
              <a:rPr kumimoji="0" lang="en-US"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nhóm</a:t>
            </a:r>
            <a:r>
              <a:rPr kumimoji="0" lang="en-US"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về</a:t>
            </a:r>
            <a:r>
              <a:rPr kumimoji="0" lang="en-US"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chủ</a:t>
            </a:r>
            <a:r>
              <a:rPr kumimoji="0" lang="en-US"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đề</a:t>
            </a:r>
            <a:endParaRPr kumimoji="0" lang="en-US"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5" name="Group 4"/>
          <p:cNvGrpSpPr/>
          <p:nvPr/>
        </p:nvGrpSpPr>
        <p:grpSpPr>
          <a:xfrm>
            <a:off x="7816363" y="1229756"/>
            <a:ext cx="4375637" cy="4237983"/>
            <a:chOff x="7816363" y="1229756"/>
            <a:chExt cx="4375637" cy="4237983"/>
          </a:xfrm>
        </p:grpSpPr>
        <p:sp>
          <p:nvSpPr>
            <p:cNvPr id="19" name="Text Box 5"/>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Viết</a:t>
              </a:r>
              <a:r>
                <a:rPr kumimoji="0" lang="en-US" altLang="en-US" sz="1800" b="0" i="0" u="none" strike="noStrike" kern="0" cap="none" spc="0" normalizeH="0" baseline="0" noProof="0" dirty="0">
                  <a:ln>
                    <a:noFill/>
                  </a:ln>
                  <a:solidFill>
                    <a:srgbClr val="DDDDDD"/>
                  </a:solidFill>
                  <a:effectLst/>
                  <a:uLnTx/>
                  <a:uFillTx/>
                  <a:cs typeface="Times New Roman" panose="02020603050405020304" pitchFamily="18" charset="0"/>
                </a:rPr>
                <a:t> </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ý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kiến</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cá</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nhân</a:t>
              </a:r>
              <a:endPar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endParaRPr>
            </a:p>
          </p:txBody>
        </p:sp>
        <p:sp>
          <p:nvSpPr>
            <p:cNvPr id="20" name="Line 6"/>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en-US">
                <a:solidFill>
                  <a:srgbClr val="DDDDDD"/>
                </a:solidFill>
                <a:latin typeface="SVN-Vanilla Daisy Pro" panose="00000500000000000000" pitchFamily="2" charset="0"/>
              </a:endParaRPr>
            </a:p>
          </p:txBody>
        </p:sp>
        <p:sp>
          <p:nvSpPr>
            <p:cNvPr id="21" name="Line 7"/>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en-US">
                <a:solidFill>
                  <a:srgbClr val="DDDDDD"/>
                </a:solidFill>
                <a:latin typeface="SVN-Vanilla Daisy Pro" panose="00000500000000000000" pitchFamily="2" charset="0"/>
              </a:endParaRPr>
            </a:p>
          </p:txBody>
        </p:sp>
        <p:sp>
          <p:nvSpPr>
            <p:cNvPr id="22" name="Line 8"/>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en-US">
                <a:solidFill>
                  <a:srgbClr val="DDDDDD"/>
                </a:solidFill>
                <a:latin typeface="SVN-Vanilla Daisy Pro" panose="00000500000000000000" pitchFamily="2" charset="0"/>
              </a:endParaRPr>
            </a:p>
          </p:txBody>
        </p:sp>
        <p:sp>
          <p:nvSpPr>
            <p:cNvPr id="23" name="Line 9"/>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en-US">
                <a:solidFill>
                  <a:srgbClr val="DDDDDD"/>
                </a:solidFill>
                <a:latin typeface="SVN-Vanilla Daisy Pro" panose="00000500000000000000" pitchFamily="2" charset="0"/>
              </a:endParaRPr>
            </a:p>
          </p:txBody>
        </p:sp>
        <p:sp>
          <p:nvSpPr>
            <p:cNvPr id="24" name="Oval 10"/>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rPr>
                <a:t>1</a:t>
              </a:r>
            </a:p>
          </p:txBody>
        </p:sp>
        <p:sp>
          <p:nvSpPr>
            <p:cNvPr id="25" name="Oval 11"/>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rPr>
                <a:t>3</a:t>
              </a:r>
            </a:p>
          </p:txBody>
        </p:sp>
        <p:sp>
          <p:nvSpPr>
            <p:cNvPr id="26" name="Oval 12"/>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rPr>
                <a:t>4</a:t>
              </a:r>
            </a:p>
          </p:txBody>
        </p:sp>
        <p:sp>
          <p:nvSpPr>
            <p:cNvPr id="27" name="Oval 13"/>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rPr>
                <a:t>2</a:t>
              </a:r>
            </a:p>
          </p:txBody>
        </p:sp>
        <p:sp>
          <p:nvSpPr>
            <p:cNvPr id="28" name="Text Box 14"/>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Viết</a:t>
              </a:r>
              <a:r>
                <a:rPr kumimoji="0" lang="en-US" altLang="en-US" sz="1800" b="0" i="0" u="none" strike="noStrike" kern="0" cap="none" spc="0" normalizeH="0" baseline="0" noProof="0" dirty="0">
                  <a:ln>
                    <a:noFill/>
                  </a:ln>
                  <a:solidFill>
                    <a:srgbClr val="DDDDDD"/>
                  </a:solidFill>
                  <a:effectLst/>
                  <a:uLnTx/>
                  <a:uFillTx/>
                  <a:cs typeface="Times New Roman" panose="02020603050405020304" pitchFamily="18" charset="0"/>
                </a:rPr>
                <a:t> </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ý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kiến</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cá</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nhân</a:t>
              </a:r>
              <a:endPar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endParaRPr>
            </a:p>
          </p:txBody>
        </p:sp>
        <p:sp>
          <p:nvSpPr>
            <p:cNvPr id="29" name="Text Box 15"/>
            <p:cNvSpPr txBox="1">
              <a:spLocks noChangeArrowheads="1"/>
            </p:cNvSpPr>
            <p:nvPr/>
          </p:nvSpPr>
          <p:spPr bwMode="auto">
            <a:xfrm rot="5400000">
              <a:off x="7262911" y="3663731"/>
              <a:ext cx="2276178" cy="513050"/>
            </a:xfrm>
            <a:prstGeom prst="rect">
              <a:avLst/>
            </a:prstGeom>
            <a:noFill/>
            <a:ln>
              <a:noFill/>
            </a:ln>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Viết</a:t>
              </a:r>
              <a:r>
                <a:rPr kumimoji="0" lang="en-US" altLang="en-US" sz="1800" b="0" i="0" u="none" strike="noStrike" kern="0" cap="none" spc="0" normalizeH="0" baseline="0" noProof="0" dirty="0">
                  <a:ln>
                    <a:noFill/>
                  </a:ln>
                  <a:solidFill>
                    <a:srgbClr val="DDDDDD"/>
                  </a:solidFill>
                  <a:effectLst/>
                  <a:uLnTx/>
                  <a:uFillTx/>
                  <a:cs typeface="Times New Roman" panose="02020603050405020304" pitchFamily="18" charset="0"/>
                </a:rPr>
                <a:t> </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ý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kiến</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cá</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nhân</a:t>
              </a:r>
              <a:endPar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endParaRPr>
            </a:p>
          </p:txBody>
        </p:sp>
        <p:sp>
          <p:nvSpPr>
            <p:cNvPr id="30" name="Text Box 16"/>
            <p:cNvSpPr txBox="1">
              <a:spLocks noChangeArrowheads="1"/>
            </p:cNvSpPr>
            <p:nvPr/>
          </p:nvSpPr>
          <p:spPr bwMode="auto">
            <a:xfrm rot="16200000">
              <a:off x="10429518" y="3437221"/>
              <a:ext cx="2186529" cy="519086"/>
            </a:xfrm>
            <a:prstGeom prst="rect">
              <a:avLst/>
            </a:prstGeom>
            <a:noFill/>
            <a:ln>
              <a:noFill/>
            </a:ln>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Viết</a:t>
              </a:r>
              <a:r>
                <a:rPr kumimoji="0" lang="en-US" altLang="en-US" sz="1800" b="0" i="0" u="none" strike="noStrike" kern="0" cap="none" spc="0" normalizeH="0" baseline="0" noProof="0" dirty="0">
                  <a:ln>
                    <a:noFill/>
                  </a:ln>
                  <a:solidFill>
                    <a:srgbClr val="DDDDDD"/>
                  </a:solidFill>
                  <a:effectLst/>
                  <a:uLnTx/>
                  <a:uFillTx/>
                  <a:cs typeface="Times New Roman" panose="02020603050405020304" pitchFamily="18" charset="0"/>
                </a:rPr>
                <a:t> </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ý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kiến</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cá</a:t>
              </a:r>
              <a:r>
                <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rPr>
                <a:t> </a:t>
              </a:r>
              <a:r>
                <a:rPr kumimoji="0" lang="en-US" altLang="en-US" sz="1800" b="0" i="0" u="none" strike="noStrike" kern="0" cap="none" spc="0" normalizeH="0" baseline="0" noProof="0" dirty="0" err="1">
                  <a:ln>
                    <a:noFill/>
                  </a:ln>
                  <a:solidFill>
                    <a:srgbClr val="0C441B"/>
                  </a:solidFill>
                  <a:effectLst/>
                  <a:uLnTx/>
                  <a:uFillTx/>
                  <a:cs typeface="Times New Roman" panose="02020603050405020304" pitchFamily="18" charset="0"/>
                </a:rPr>
                <a:t>nhân</a:t>
              </a:r>
              <a:endParaRPr kumimoji="0" lang="en-US" altLang="en-US" sz="1800" b="0" i="0" u="none" strike="noStrike" kern="0" cap="none" spc="0" normalizeH="0" baseline="0" noProof="0" dirty="0">
                <a:ln>
                  <a:noFill/>
                </a:ln>
                <a:solidFill>
                  <a:srgbClr val="0C441B"/>
                </a:solidFill>
                <a:effectLst/>
                <a:uLnTx/>
                <a:uFillTx/>
                <a:cs typeface="Times New Roman" panose="02020603050405020304" pitchFamily="18" charset="0"/>
              </a:endParaRPr>
            </a:p>
          </p:txBody>
        </p:sp>
        <p:sp>
          <p:nvSpPr>
            <p:cNvPr id="31" name="Rectangle 17"/>
            <p:cNvSpPr>
              <a:spLocks noChangeArrowheads="1"/>
            </p:cNvSpPr>
            <p:nvPr/>
          </p:nvSpPr>
          <p:spPr bwMode="auto">
            <a:xfrm>
              <a:off x="7816363" y="1229756"/>
              <a:ext cx="4375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err="1">
                  <a:ln>
                    <a:noFill/>
                  </a:ln>
                  <a:solidFill>
                    <a:srgbClr val="FF0000"/>
                  </a:solidFill>
                  <a:effectLst/>
                  <a:uLnTx/>
                  <a:uFillTx/>
                  <a:cs typeface="Times New Roman" panose="02020603050405020304" pitchFamily="18" charset="0"/>
                </a:rPr>
                <a:t>Kĩ</a:t>
              </a:r>
              <a:r>
                <a:rPr kumimoji="0" lang="en-US" altLang="en-US" sz="2800" b="0" i="0" u="none" strike="noStrike" kern="0" cap="none" spc="0" normalizeH="0" baseline="0" noProof="0" dirty="0">
                  <a:ln>
                    <a:noFill/>
                  </a:ln>
                  <a:solidFill>
                    <a:srgbClr val="FF0000"/>
                  </a:solidFill>
                  <a:effectLst/>
                  <a:uLnTx/>
                  <a:uFillTx/>
                  <a:cs typeface="Times New Roman" panose="02020603050405020304" pitchFamily="18" charset="0"/>
                </a:rPr>
                <a:t> </a:t>
              </a:r>
              <a:r>
                <a:rPr kumimoji="0" lang="en-US" altLang="en-US" sz="2800" b="0" i="0" u="none" strike="noStrike" kern="0" cap="none" spc="0" normalizeH="0" baseline="0" noProof="0" dirty="0" err="1">
                  <a:ln>
                    <a:noFill/>
                  </a:ln>
                  <a:solidFill>
                    <a:srgbClr val="FF0000"/>
                  </a:solidFill>
                  <a:effectLst/>
                  <a:uLnTx/>
                  <a:uFillTx/>
                  <a:cs typeface="Times New Roman" panose="02020603050405020304" pitchFamily="18" charset="0"/>
                </a:rPr>
                <a:t>thuật</a:t>
              </a:r>
              <a:r>
                <a:rPr kumimoji="0" lang="en-US" altLang="en-US" sz="2800" b="0" i="0" u="none" strike="noStrike" kern="0" cap="none" spc="0" normalizeH="0" baseline="0" noProof="0" dirty="0">
                  <a:ln>
                    <a:noFill/>
                  </a:ln>
                  <a:solidFill>
                    <a:srgbClr val="FF0000"/>
                  </a:solidFill>
                  <a:effectLst/>
                  <a:uLnTx/>
                  <a:uFillTx/>
                  <a:cs typeface="Times New Roman" panose="02020603050405020304" pitchFamily="18" charset="0"/>
                </a:rPr>
                <a:t> </a:t>
              </a:r>
              <a:r>
                <a:rPr kumimoji="0" lang="nl-NL" altLang="en-US" sz="2800" b="1" i="0" u="none" strike="noStrike" kern="0" cap="none" spc="0" normalizeH="0" baseline="0" noProof="0" dirty="0">
                  <a:ln>
                    <a:noFill/>
                  </a:ln>
                  <a:solidFill>
                    <a:srgbClr val="FF0000"/>
                  </a:solidFill>
                  <a:effectLst/>
                  <a:uLnTx/>
                  <a:uFillTx/>
                  <a:cs typeface="Times New Roman" panose="02020603050405020304" pitchFamily="18" charset="0"/>
                </a:rPr>
                <a:t>“Khăn trải bàn”</a:t>
              </a:r>
              <a:r>
                <a:rPr kumimoji="0" lang="nl-NL" altLang="en-US" sz="2800" b="0" i="0" u="none" strike="noStrike" kern="0" cap="none" spc="0" normalizeH="0" baseline="0" noProof="0" dirty="0">
                  <a:ln>
                    <a:noFill/>
                  </a:ln>
                  <a:solidFill>
                    <a:srgbClr val="FF0000"/>
                  </a:solidFill>
                  <a:effectLst/>
                  <a:uLnTx/>
                  <a:uFillTx/>
                  <a:cs typeface="Times New Roman" panose="02020603050405020304" pitchFamily="18" charset="0"/>
                </a:rPr>
                <a:t> </a:t>
              </a:r>
              <a:endParaRPr kumimoji="0" lang="en-US" altLang="en-US" sz="2800" b="0" i="0" u="none" strike="noStrike" kern="0" cap="none" spc="0" normalizeH="0" baseline="0" noProof="0" dirty="0">
                <a:ln>
                  <a:noFill/>
                </a:ln>
                <a:solidFill>
                  <a:srgbClr val="FF0000"/>
                </a:solidFill>
                <a:effectLst/>
                <a:uLnTx/>
                <a:uFillTx/>
                <a:cs typeface="Times New Roman" panose="02020603050405020304" pitchFamily="18" charset="0"/>
              </a:endParaRPr>
            </a:p>
          </p:txBody>
        </p:sp>
      </p:grpSp>
    </p:spTree>
    <p:extLst>
      <p:ext uri="{BB962C8B-B14F-4D97-AF65-F5344CB8AC3E}">
        <p14:creationId xmlns:p14="http://schemas.microsoft.com/office/powerpoint/2010/main" val="2413306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2" name="Picture 18"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4" y="3062288"/>
            <a:ext cx="8098873" cy="37846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1" y="4446588"/>
            <a:ext cx="5960606" cy="166370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801" y="4440238"/>
            <a:ext cx="58237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9800" y="4197350"/>
            <a:ext cx="6040120" cy="820738"/>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9" y="3529014"/>
            <a:ext cx="6222681" cy="1074737"/>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6" y="3055938"/>
            <a:ext cx="2320925" cy="1816100"/>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6964" y="2108201"/>
            <a:ext cx="4547137" cy="1560513"/>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6964" y="2101055"/>
            <a:ext cx="5747784" cy="1141413"/>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6964" y="2011364"/>
            <a:ext cx="5747784" cy="82073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3451" y="1343025"/>
            <a:ext cx="5911297" cy="928688"/>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5875" y="1889125"/>
            <a:ext cx="2478088" cy="1519238"/>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06964" y="571501"/>
            <a:ext cx="5684173" cy="917575"/>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85519" y="-22223"/>
            <a:ext cx="5805618" cy="820738"/>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4600" y="395289"/>
            <a:ext cx="2520950" cy="301307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7511" y="2520729"/>
            <a:ext cx="2304839" cy="157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871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ipe(left)">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wipe(left)">
                                      <p:cBhvr>
                                        <p:cTn id="12" dur="500"/>
                                        <p:tgtEl>
                                          <p:spTgt spid="215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wipe(left)">
                                      <p:cBhvr>
                                        <p:cTn id="17" dur="500"/>
                                        <p:tgtEl>
                                          <p:spTgt spid="215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2"/>
                                        </p:tgtEl>
                                        <p:attrNameLst>
                                          <p:attrName>style.visibility</p:attrName>
                                        </p:attrNameLst>
                                      </p:cBhvr>
                                      <p:to>
                                        <p:strVal val="visible"/>
                                      </p:to>
                                    </p:set>
                                    <p:animEffect transition="in" filter="wipe(left)">
                                      <p:cBhvr>
                                        <p:cTn id="22" dur="500"/>
                                        <p:tgtEl>
                                          <p:spTgt spid="215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3"/>
                                        </p:tgtEl>
                                        <p:attrNameLst>
                                          <p:attrName>style.visibility</p:attrName>
                                        </p:attrNameLst>
                                      </p:cBhvr>
                                      <p:to>
                                        <p:strVal val="visible"/>
                                      </p:to>
                                    </p:set>
                                    <p:animEffect transition="in" filter="wipe(left)">
                                      <p:cBhvr>
                                        <p:cTn id="27" dur="500"/>
                                        <p:tgtEl>
                                          <p:spTgt spid="215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4"/>
                                        </p:tgtEl>
                                        <p:attrNameLst>
                                          <p:attrName>style.visibility</p:attrName>
                                        </p:attrNameLst>
                                      </p:cBhvr>
                                      <p:to>
                                        <p:strVal val="visible"/>
                                      </p:to>
                                    </p:set>
                                    <p:animEffect transition="in" filter="wipe(left)">
                                      <p:cBhvr>
                                        <p:cTn id="32" dur="500"/>
                                        <p:tgtEl>
                                          <p:spTgt spid="215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5"/>
                                        </p:tgtEl>
                                        <p:attrNameLst>
                                          <p:attrName>style.visibility</p:attrName>
                                        </p:attrNameLst>
                                      </p:cBhvr>
                                      <p:to>
                                        <p:strVal val="visible"/>
                                      </p:to>
                                    </p:set>
                                    <p:animEffect transition="in" filter="wipe(left)">
                                      <p:cBhvr>
                                        <p:cTn id="37" dur="500"/>
                                        <p:tgtEl>
                                          <p:spTgt spid="215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6"/>
                                        </p:tgtEl>
                                        <p:attrNameLst>
                                          <p:attrName>style.visibility</p:attrName>
                                        </p:attrNameLst>
                                      </p:cBhvr>
                                      <p:to>
                                        <p:strVal val="visible"/>
                                      </p:to>
                                    </p:set>
                                    <p:animEffect transition="in" filter="wipe(left)">
                                      <p:cBhvr>
                                        <p:cTn id="42" dur="500"/>
                                        <p:tgtEl>
                                          <p:spTgt spid="215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7"/>
                                        </p:tgtEl>
                                        <p:attrNameLst>
                                          <p:attrName>style.visibility</p:attrName>
                                        </p:attrNameLst>
                                      </p:cBhvr>
                                      <p:to>
                                        <p:strVal val="visible"/>
                                      </p:to>
                                    </p:set>
                                    <p:animEffect transition="in" filter="wipe(left)">
                                      <p:cBhvr>
                                        <p:cTn id="47" dur="500"/>
                                        <p:tgtEl>
                                          <p:spTgt spid="215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8"/>
                                        </p:tgtEl>
                                        <p:attrNameLst>
                                          <p:attrName>style.visibility</p:attrName>
                                        </p:attrNameLst>
                                      </p:cBhvr>
                                      <p:to>
                                        <p:strVal val="visible"/>
                                      </p:to>
                                    </p:set>
                                    <p:animEffect transition="in" filter="wipe(left)">
                                      <p:cBhvr>
                                        <p:cTn id="52" dur="500"/>
                                        <p:tgtEl>
                                          <p:spTgt spid="215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9"/>
                                        </p:tgtEl>
                                        <p:attrNameLst>
                                          <p:attrName>style.visibility</p:attrName>
                                        </p:attrNameLst>
                                      </p:cBhvr>
                                      <p:to>
                                        <p:strVal val="visible"/>
                                      </p:to>
                                    </p:set>
                                    <p:animEffect transition="in" filter="wipe(left)">
                                      <p:cBhvr>
                                        <p:cTn id="57" dur="500"/>
                                        <p:tgtEl>
                                          <p:spTgt spid="2151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20"/>
                                        </p:tgtEl>
                                        <p:attrNameLst>
                                          <p:attrName>style.visibility</p:attrName>
                                        </p:attrNameLst>
                                      </p:cBhvr>
                                      <p:to>
                                        <p:strVal val="visible"/>
                                      </p:to>
                                    </p:set>
                                    <p:animEffect transition="in" filter="wipe(left)">
                                      <p:cBhvr>
                                        <p:cTn id="62" dur="500"/>
                                        <p:tgtEl>
                                          <p:spTgt spid="2152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1"/>
                                        </p:tgtEl>
                                        <p:attrNameLst>
                                          <p:attrName>style.visibility</p:attrName>
                                        </p:attrNameLst>
                                      </p:cBhvr>
                                      <p:to>
                                        <p:strVal val="visible"/>
                                      </p:to>
                                    </p:set>
                                    <p:animEffect transition="in" filter="wipe(left)">
                                      <p:cBhvr>
                                        <p:cTn id="67" dur="500"/>
                                        <p:tgtEl>
                                          <p:spTgt spid="2152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2"/>
                                        </p:tgtEl>
                                        <p:attrNameLst>
                                          <p:attrName>style.visibility</p:attrName>
                                        </p:attrNameLst>
                                      </p:cBhvr>
                                      <p:to>
                                        <p:strVal val="visible"/>
                                      </p:to>
                                    </p:set>
                                    <p:animEffect transition="in" filter="wipe(left)">
                                      <p:cBhvr>
                                        <p:cTn id="72" dur="500"/>
                                        <p:tgtEl>
                                          <p:spTgt spid="21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388307" y="0"/>
            <a:ext cx="11311004" cy="6688899"/>
          </a:xfrm>
          <a:prstGeom prst="rect">
            <a:avLst/>
          </a:prstGeom>
          <a:noFill/>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47390" y="176686"/>
            <a:ext cx="6317690" cy="954107"/>
          </a:xfrm>
          <a:prstGeom prst="rect">
            <a:avLst/>
          </a:prstGeom>
          <a:noFill/>
        </p:spPr>
        <p:txBody>
          <a:bodyPr wrap="square" rtlCol="0">
            <a:spAutoFit/>
          </a:bodyPr>
          <a:lstStyle/>
          <a:p>
            <a:pPr lvl="0" algn="just"/>
            <a:r>
              <a:rPr lang="en-US" sz="2800" i="1" dirty="0" err="1" smtClean="0">
                <a:solidFill>
                  <a:srgbClr val="FF0000"/>
                </a:solidFill>
                <a:latin typeface="Times New Roman" panose="02020603050405020304" pitchFamily="18" charset="0"/>
                <a:cs typeface="Times New Roman" panose="02020603050405020304" pitchFamily="18" charset="0"/>
              </a:rPr>
              <a:t>Câu</a:t>
            </a:r>
            <a:r>
              <a:rPr lang="en-US" sz="2800" i="1" dirty="0" smtClean="0">
                <a:solidFill>
                  <a:srgbClr val="FF0000"/>
                </a:solidFill>
                <a:latin typeface="Times New Roman" panose="02020603050405020304" pitchFamily="18" charset="0"/>
                <a:cs typeface="Times New Roman" panose="02020603050405020304" pitchFamily="18" charset="0"/>
              </a:rPr>
              <a:t> 1.</a:t>
            </a:r>
            <a:r>
              <a:rPr lang="en-US" sz="2800" i="1" dirty="0" smtClean="0">
                <a:solidFill>
                  <a:srgbClr val="0000FF"/>
                </a:solidFill>
                <a:latin typeface="Times New Roman" panose="02020603050405020304" pitchFamily="18" charset="0"/>
                <a:cs typeface="Times New Roman" panose="02020603050405020304" pitchFamily="18" charset="0"/>
              </a:rPr>
              <a:t> </a:t>
            </a:r>
            <a:r>
              <a:rPr lang="vi-VN" sz="2800" i="1" dirty="0" smtClean="0">
                <a:solidFill>
                  <a:srgbClr val="0000FF"/>
                </a:solidFill>
                <a:latin typeface="+mj-lt"/>
              </a:rPr>
              <a:t>Em </a:t>
            </a:r>
            <a:r>
              <a:rPr lang="vi-VN" sz="2800" i="1" dirty="0">
                <a:solidFill>
                  <a:srgbClr val="0000FF"/>
                </a:solidFill>
                <a:latin typeface="+mj-lt"/>
              </a:rPr>
              <a:t>hãy tìm ra từ ngữ nói lên “Sự thật" trong câu chuyện trên.</a:t>
            </a:r>
            <a:endParaRPr lang="en-US" sz="2800" i="1" dirty="0">
              <a:solidFill>
                <a:srgbClr val="0000FF"/>
              </a:solidFill>
              <a:latin typeface="+mj-lt"/>
            </a:endParaRPr>
          </a:p>
        </p:txBody>
      </p:sp>
      <p:sp>
        <p:nvSpPr>
          <p:cNvPr id="11" name="TextBox 10"/>
          <p:cNvSpPr txBox="1"/>
          <p:nvPr/>
        </p:nvSpPr>
        <p:spPr>
          <a:xfrm>
            <a:off x="3847390" y="1297664"/>
            <a:ext cx="6272879" cy="1384995"/>
          </a:xfrm>
          <a:prstGeom prst="rect">
            <a:avLst/>
          </a:prstGeom>
          <a:noFill/>
        </p:spPr>
        <p:txBody>
          <a:bodyPr wrap="square" rtlCol="0">
            <a:spAutoFit/>
          </a:bodyPr>
          <a:lstStyle/>
          <a:p>
            <a:pPr lvl="0" algn="just"/>
            <a:r>
              <a:rPr lang="en-US" sz="2800" i="1" dirty="0" err="1" smtClean="0">
                <a:solidFill>
                  <a:srgbClr val="FF0000"/>
                </a:solidFill>
                <a:latin typeface="Times New Roman" panose="02020603050405020304" pitchFamily="18" charset="0"/>
                <a:cs typeface="Times New Roman" panose="02020603050405020304" pitchFamily="18" charset="0"/>
              </a:rPr>
              <a:t>Câu</a:t>
            </a:r>
            <a:r>
              <a:rPr lang="en-US" sz="2800" i="1" dirty="0" smtClean="0">
                <a:solidFill>
                  <a:srgbClr val="FF0000"/>
                </a:solidFill>
                <a:latin typeface="Times New Roman" panose="02020603050405020304" pitchFamily="18" charset="0"/>
                <a:cs typeface="Times New Roman" panose="02020603050405020304" pitchFamily="18" charset="0"/>
              </a:rPr>
              <a:t> 2.</a:t>
            </a:r>
            <a:r>
              <a:rPr lang="en-US" sz="2800" i="1" dirty="0" smtClean="0">
                <a:solidFill>
                  <a:srgbClr val="0000FF"/>
                </a:solidFill>
                <a:latin typeface="Times New Roman" panose="02020603050405020304" pitchFamily="18" charset="0"/>
                <a:cs typeface="Times New Roman" panose="02020603050405020304" pitchFamily="18" charset="0"/>
              </a:rPr>
              <a:t> </a:t>
            </a:r>
            <a:r>
              <a:rPr lang="vi-VN" sz="2800" i="1" dirty="0" smtClean="0">
                <a:solidFill>
                  <a:srgbClr val="0000FF"/>
                </a:solidFill>
                <a:latin typeface="+mj-lt"/>
              </a:rPr>
              <a:t>Câu </a:t>
            </a:r>
            <a:r>
              <a:rPr lang="vi-VN" sz="2800" i="1" dirty="0">
                <a:solidFill>
                  <a:srgbClr val="0000FF"/>
                </a:solidFill>
                <a:latin typeface="+mj-lt"/>
              </a:rPr>
              <a:t>nói nổi tiếng của Ga-li-lê “Dù sao Trái Đất vẫn quay" chứng tỏ ông là người như thế nào? Vì sao?</a:t>
            </a:r>
            <a:endParaRPr lang="en-US" sz="2800" i="1" dirty="0">
              <a:solidFill>
                <a:srgbClr val="0000FF"/>
              </a:solidFill>
              <a:latin typeface="+mj-lt"/>
            </a:endParaRPr>
          </a:p>
        </p:txBody>
      </p:sp>
      <p:grpSp>
        <p:nvGrpSpPr>
          <p:cNvPr id="8" name="Group 7"/>
          <p:cNvGrpSpPr/>
          <p:nvPr/>
        </p:nvGrpSpPr>
        <p:grpSpPr>
          <a:xfrm>
            <a:off x="226835" y="41240"/>
            <a:ext cx="3822359" cy="3134390"/>
            <a:chOff x="-55658" y="1932167"/>
            <a:chExt cx="4297812" cy="3625719"/>
          </a:xfrm>
        </p:grpSpPr>
        <p:pic>
          <p:nvPicPr>
            <p:cNvPr id="6"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0" y="1932167"/>
              <a:ext cx="4242154" cy="3625719"/>
            </a:xfrm>
            <a:prstGeom prst="rect">
              <a:avLst/>
            </a:prstGeom>
            <a:noFill/>
            <a:ln w="9525">
              <a:noFill/>
              <a:miter lim="800000"/>
              <a:headEnd/>
              <a:tailEnd/>
            </a:ln>
          </p:spPr>
        </p:pic>
        <p:sp>
          <p:nvSpPr>
            <p:cNvPr id="7" name="Rectangle 189"/>
            <p:cNvSpPr>
              <a:spLocks noChangeArrowheads="1"/>
            </p:cNvSpPr>
            <p:nvPr/>
          </p:nvSpPr>
          <p:spPr bwMode="auto">
            <a:xfrm>
              <a:off x="-55658" y="2926246"/>
              <a:ext cx="4126726" cy="1388486"/>
            </a:xfrm>
            <a:prstGeom prst="rect">
              <a:avLst/>
            </a:prstGeom>
            <a:noFill/>
            <a:ln>
              <a:noFill/>
            </a:ln>
            <a:effectLst/>
            <a:extLst/>
          </p:spPr>
          <p:txBody>
            <a:bodyPr wrap="square" anchor="ctr">
              <a:spAutoFit/>
            </a:bodyPr>
            <a:lstStyle/>
            <a:p>
              <a:pPr algn="ctr">
                <a:defRPr/>
              </a:pPr>
              <a:r>
                <a:rPr lang="en-US" altLang="zh-CN" sz="3600" b="1" kern="0" dirty="0" err="1" smtClean="0">
                  <a:solidFill>
                    <a:srgbClr val="0000FF"/>
                  </a:solidFill>
                  <a:latin typeface="Times New Roman" panose="02020603050405020304" pitchFamily="18" charset="0"/>
                  <a:ea typeface="微软雅黑" pitchFamily="34" charset="-122"/>
                  <a:cs typeface="Times New Roman" panose="02020603050405020304" pitchFamily="18" charset="0"/>
                </a:rPr>
                <a:t>Hoạt</a:t>
              </a:r>
              <a:r>
                <a:rPr lang="en-US" altLang="zh-CN" sz="3600" b="1" kern="0" dirty="0" smtClean="0">
                  <a:solidFill>
                    <a:srgbClr val="0000FF"/>
                  </a:solidFill>
                  <a:latin typeface="Times New Roman" panose="02020603050405020304" pitchFamily="18" charset="0"/>
                  <a:ea typeface="微软雅黑" pitchFamily="34" charset="-122"/>
                  <a:cs typeface="Times New Roman" panose="02020603050405020304" pitchFamily="18" charset="0"/>
                </a:rPr>
                <a:t> </a:t>
              </a:r>
              <a:r>
                <a:rPr lang="en-US" altLang="zh-CN" sz="3600" b="1" kern="0" dirty="0" err="1" smtClean="0">
                  <a:solidFill>
                    <a:srgbClr val="0000FF"/>
                  </a:solidFill>
                  <a:latin typeface="Times New Roman" panose="02020603050405020304" pitchFamily="18" charset="0"/>
                  <a:ea typeface="微软雅黑" pitchFamily="34" charset="-122"/>
                  <a:cs typeface="Times New Roman" panose="02020603050405020304" pitchFamily="18" charset="0"/>
                </a:rPr>
                <a:t>động</a:t>
              </a:r>
              <a:endParaRPr lang="en-US" altLang="zh-CN" sz="3600" b="1" kern="0" dirty="0" smtClean="0">
                <a:solidFill>
                  <a:srgbClr val="0000FF"/>
                </a:solidFill>
                <a:latin typeface="Times New Roman" panose="02020603050405020304" pitchFamily="18" charset="0"/>
                <a:ea typeface="微软雅黑" pitchFamily="34" charset="-122"/>
                <a:cs typeface="Times New Roman" panose="02020603050405020304" pitchFamily="18" charset="0"/>
              </a:endParaRPr>
            </a:p>
            <a:p>
              <a:pPr algn="ctr">
                <a:defRPr/>
              </a:pPr>
              <a:r>
                <a:rPr lang="en-US" altLang="zh-CN" sz="3600" b="1" kern="0" dirty="0" smtClean="0">
                  <a:solidFill>
                    <a:srgbClr val="0000FF"/>
                  </a:solidFill>
                  <a:latin typeface="Times New Roman" panose="02020603050405020304" pitchFamily="18" charset="0"/>
                  <a:ea typeface="微软雅黑" pitchFamily="34" charset="-122"/>
                  <a:cs typeface="Times New Roman" panose="02020603050405020304" pitchFamily="18" charset="0"/>
                </a:rPr>
                <a:t> </a:t>
              </a:r>
              <a:r>
                <a:rPr lang="en-US" altLang="zh-CN" sz="3600" b="1" kern="0" dirty="0" err="1" smtClean="0">
                  <a:solidFill>
                    <a:srgbClr val="0000FF"/>
                  </a:solidFill>
                  <a:latin typeface="Times New Roman" panose="02020603050405020304" pitchFamily="18" charset="0"/>
                  <a:ea typeface="微软雅黑" pitchFamily="34" charset="-122"/>
                  <a:cs typeface="Times New Roman" panose="02020603050405020304" pitchFamily="18" charset="0"/>
                </a:rPr>
                <a:t>nhóm</a:t>
              </a:r>
              <a:endParaRPr lang="en-US" altLang="zh-CN" sz="3600" b="1" kern="0" dirty="0">
                <a:solidFill>
                  <a:srgbClr val="0000FF"/>
                </a:solidFill>
                <a:latin typeface="Times New Roman" panose="02020603050405020304" pitchFamily="18" charset="0"/>
                <a:ea typeface="微软雅黑" pitchFamily="34" charset="-122"/>
                <a:cs typeface="Times New Roman" panose="02020603050405020304" pitchFamily="18" charset="0"/>
              </a:endParaRPr>
            </a:p>
          </p:txBody>
        </p:sp>
      </p:grpSp>
      <p:grpSp>
        <p:nvGrpSpPr>
          <p:cNvPr id="3" name="Group 2"/>
          <p:cNvGrpSpPr/>
          <p:nvPr/>
        </p:nvGrpSpPr>
        <p:grpSpPr>
          <a:xfrm>
            <a:off x="10165080" y="82636"/>
            <a:ext cx="1783080" cy="1473155"/>
            <a:chOff x="9245266" y="3655634"/>
            <a:chExt cx="3329017" cy="2258995"/>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24526" t="21506" r="30000" b="16709"/>
            <a:stretch/>
          </p:blipFill>
          <p:spPr>
            <a:xfrm>
              <a:off x="9484033" y="3655634"/>
              <a:ext cx="2767820" cy="2258995"/>
            </a:xfrm>
            <a:prstGeom prst="rect">
              <a:avLst/>
            </a:prstGeom>
          </p:spPr>
        </p:pic>
        <p:sp>
          <p:nvSpPr>
            <p:cNvPr id="17" name="TextBox 16"/>
            <p:cNvSpPr txBox="1"/>
            <p:nvPr/>
          </p:nvSpPr>
          <p:spPr>
            <a:xfrm>
              <a:off x="9245266" y="5003959"/>
              <a:ext cx="3329017" cy="751022"/>
            </a:xfrm>
            <a:prstGeom prst="rect">
              <a:avLst/>
            </a:prstGeom>
            <a:noFill/>
          </p:spPr>
          <p:txBody>
            <a:bodyPr wrap="square" rtlCol="0">
              <a:spAutoFit/>
            </a:bodyPr>
            <a:lstStyle/>
            <a:p>
              <a:pPr algn="ctr"/>
              <a:r>
                <a:rPr lang="en-US" b="1" dirty="0" smtClean="0">
                  <a:solidFill>
                    <a:prstClr val="white"/>
                  </a:solidFill>
                  <a:latin typeface="Times New Roman" panose="02020603050405020304" pitchFamily="18" charset="0"/>
                  <a:cs typeface="Times New Roman" panose="02020603050405020304" pitchFamily="18" charset="0"/>
                </a:rPr>
                <a:t>Ga-li-</a:t>
              </a:r>
              <a:r>
                <a:rPr lang="en-US" b="1" dirty="0" err="1" smtClean="0">
                  <a:solidFill>
                    <a:prstClr val="white"/>
                  </a:solidFill>
                  <a:latin typeface="Times New Roman" panose="02020603050405020304" pitchFamily="18" charset="0"/>
                  <a:cs typeface="Times New Roman" panose="02020603050405020304" pitchFamily="18" charset="0"/>
                </a:rPr>
                <a:t>lê</a:t>
              </a:r>
              <a:endParaRPr lang="en-US" b="1" dirty="0" smtClean="0">
                <a:solidFill>
                  <a:prstClr val="white"/>
                </a:solidFill>
                <a:latin typeface="Times New Roman" panose="02020603050405020304" pitchFamily="18" charset="0"/>
                <a:cs typeface="Times New Roman" panose="02020603050405020304" pitchFamily="18" charset="0"/>
              </a:endParaRPr>
            </a:p>
            <a:p>
              <a:pPr algn="ctr"/>
              <a:r>
                <a:rPr lang="en-US" b="1" dirty="0" smtClean="0">
                  <a:solidFill>
                    <a:prstClr val="white"/>
                  </a:solidFill>
                  <a:latin typeface="Times New Roman" panose="02020603050405020304" pitchFamily="18" charset="0"/>
                  <a:cs typeface="Times New Roman" panose="02020603050405020304" pitchFamily="18" charset="0"/>
                </a:rPr>
                <a:t>(1564 - 1642)</a:t>
              </a:r>
              <a:endParaRPr lang="vi-VN" b="1" dirty="0">
                <a:solidFill>
                  <a:prstClr val="white"/>
                </a:solidFill>
                <a:latin typeface="Times New Roman" panose="02020603050405020304" pitchFamily="18" charset="0"/>
                <a:cs typeface="Times New Roman" panose="02020603050405020304" pitchFamily="18" charset="0"/>
              </a:endParaRPr>
            </a:p>
          </p:txBody>
        </p:sp>
      </p:grpSp>
      <p:sp>
        <p:nvSpPr>
          <p:cNvPr id="12" name="TextBox 11"/>
          <p:cNvSpPr txBox="1"/>
          <p:nvPr/>
        </p:nvSpPr>
        <p:spPr>
          <a:xfrm>
            <a:off x="0" y="2920545"/>
            <a:ext cx="12192000" cy="1200329"/>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Câu</a:t>
            </a:r>
            <a:r>
              <a:rPr lang="en-US" sz="2400" b="1" dirty="0" smtClean="0">
                <a:solidFill>
                  <a:srgbClr val="FF0000"/>
                </a:solidFill>
                <a:latin typeface="Times New Roman" panose="02020603050405020304" pitchFamily="18" charset="0"/>
                <a:cs typeface="Times New Roman" panose="02020603050405020304" pitchFamily="18" charset="0"/>
              </a:rPr>
              <a:t> 1.</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Ga-li-</a:t>
            </a:r>
            <a:r>
              <a:rPr lang="en-US" sz="2400" dirty="0" err="1">
                <a:latin typeface="Times New Roman" panose="02020603050405020304" pitchFamily="18" charset="0"/>
                <a:cs typeface="Times New Roman" panose="02020603050405020304" pitchFamily="18" charset="0"/>
              </a:rPr>
              <a:t>lê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xung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xung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Ga-li-</a:t>
            </a:r>
            <a:r>
              <a:rPr lang="en-US" sz="2400" dirty="0" err="1">
                <a:latin typeface="Times New Roman" panose="02020603050405020304" pitchFamily="18" charset="0"/>
                <a:cs typeface="Times New Roman" panose="02020603050405020304" pitchFamily="18" charset="0"/>
              </a:rPr>
              <a:t>lê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quay</a:t>
            </a:r>
            <a:r>
              <a:rPr lang="en-US" sz="2400" dirty="0" smtClean="0">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0" y="4120874"/>
            <a:ext cx="12192000" cy="2677656"/>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Ga-li-</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lê</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latin typeface="Times New Roman" panose="02020603050405020304" pitchFamily="18" charset="0"/>
                <a:ea typeface="Calibri" panose="020F0502020204030204" pitchFamily="34" charset="0"/>
                <a:cs typeface="Times New Roman" panose="02020603050405020304" pitchFamily="18" charset="0"/>
              </a:rPr>
              <a:t> quay"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thật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Vì trong thời kì Ga-li-lê sinh sống, quan điểm “Trái Đất là trung tâm của vũ trụ và luôn đứng yên” được coi là quan điểm chính thống trong xã hội. Tất cả những ý kiến phản bác lại điều đó đều không được chấp nhận. Vì vậy, quan điểm mà Ga-li-lê ủng hộ rằng “Trái Đất mới là một hành tinh quay xung quanh Mặt Trời” là trái ngược với quan điểm này, bị cho là chống đối. Ga-li-lê đã bị đưa ra trước toà án để xét xử nhưng ông vẫn kiên quyết bảo vệ quan điểm đúng đắn của mình.</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Vì</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744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801665" y="2253150"/>
            <a:ext cx="10534389" cy="104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R="0">
              <a:lnSpc>
                <a:spcPct val="115000"/>
              </a:lnSpc>
              <a:spcBef>
                <a:spcPts val="0"/>
              </a:spcBef>
              <a:spcAft>
                <a:spcPts val="0"/>
              </a:spcAft>
              <a:buNone/>
            </a:pPr>
            <a:r>
              <a:rPr lang="en-US" dirty="0" smtClean="0">
                <a:latin typeface="Times New Roman" panose="02020603050405020304" pitchFamily="18" charset="0"/>
                <a:ea typeface="Arial" panose="020B0604020202020204" pitchFamily="34" charset="0"/>
                <a:cs typeface="Times New Roman" panose="02020603050405020304" pitchFamily="18" charset="0"/>
              </a:rPr>
              <a:t>- </a:t>
            </a:r>
            <a:r>
              <a:rPr lang="vi-VN" dirty="0" smtClean="0">
                <a:latin typeface="Times New Roman" panose="02020603050405020304" pitchFamily="18" charset="0"/>
                <a:ea typeface="Arial" panose="020B0604020202020204" pitchFamily="34" charset="0"/>
                <a:cs typeface="Times New Roman" panose="02020603050405020304" pitchFamily="18" charset="0"/>
              </a:rPr>
              <a:t>Sự </a:t>
            </a:r>
            <a:r>
              <a:rPr lang="vi-VN" dirty="0">
                <a:latin typeface="Times New Roman" panose="02020603050405020304" pitchFamily="18" charset="0"/>
                <a:ea typeface="Arial" panose="020B0604020202020204" pitchFamily="34" charset="0"/>
                <a:cs typeface="Times New Roman" panose="02020603050405020304" pitchFamily="18" charset="0"/>
              </a:rPr>
              <a:t>thật là những gì có thật trong cuộc sống hiện thực và phản ánh đúng hiện thực cuộc </a:t>
            </a:r>
            <a:r>
              <a:rPr lang="vi-VN" dirty="0" smtClean="0">
                <a:latin typeface="Times New Roman" panose="02020603050405020304" pitchFamily="18" charset="0"/>
                <a:ea typeface="Arial" panose="020B0604020202020204" pitchFamily="34" charset="0"/>
                <a:cs typeface="Times New Roman" panose="02020603050405020304" pitchFamily="18" charset="0"/>
              </a:rPr>
              <a:t>sống.</a:t>
            </a:r>
            <a:endParaRPr lang="en-US" b="1" i="1" dirty="0">
              <a:solidFill>
                <a:srgbClr val="FF0000"/>
              </a:solidFill>
              <a:effectLst/>
              <a:latin typeface="#9Slide05 Brannboll Ny" panose="02000000000000000000" pitchFamily="2" charset="0"/>
              <a:ea typeface="Arial" panose="020B0604020202020204" pitchFamily="34" charset="0"/>
            </a:endParaRPr>
          </a:p>
        </p:txBody>
      </p:sp>
      <p:sp>
        <p:nvSpPr>
          <p:cNvPr id="2" name="TextBox 1"/>
          <p:cNvSpPr txBox="1"/>
          <p:nvPr/>
        </p:nvSpPr>
        <p:spPr>
          <a:xfrm>
            <a:off x="1665962" y="425885"/>
            <a:ext cx="8004131" cy="36933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027134" y="663879"/>
            <a:ext cx="9870509" cy="707886"/>
          </a:xfrm>
          <a:prstGeom prst="rect">
            <a:avLst/>
          </a:prstGeom>
          <a:no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BÀI 4. TÔN TRỌNG SỰ THẬT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Text Box 5"/>
          <p:cNvSpPr txBox="1">
            <a:spLocks noChangeArrowheads="1"/>
          </p:cNvSpPr>
          <p:nvPr/>
        </p:nvSpPr>
        <p:spPr bwMode="auto">
          <a:xfrm>
            <a:off x="793314" y="3295551"/>
            <a:ext cx="10542740"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ts val="0"/>
              </a:spcBef>
              <a:buNone/>
            </a:pPr>
            <a:r>
              <a:rPr lang="en-US" dirty="0" smtClean="0">
                <a:latin typeface="+mj-lt"/>
                <a:ea typeface="Arial" panose="020B0604020202020204" pitchFamily="34" charset="0"/>
              </a:rPr>
              <a:t>- </a:t>
            </a:r>
            <a:r>
              <a:rPr lang="vi-VN" dirty="0" smtClean="0">
                <a:latin typeface="+mj-lt"/>
                <a:ea typeface="Arial" panose="020B0604020202020204" pitchFamily="34" charset="0"/>
              </a:rPr>
              <a:t>Tôn </a:t>
            </a:r>
            <a:r>
              <a:rPr lang="vi-VN" dirty="0">
                <a:latin typeface="+mj-lt"/>
                <a:ea typeface="Arial" panose="020B0604020202020204" pitchFamily="34" charset="0"/>
              </a:rPr>
              <a:t>trọng sự thật là </a:t>
            </a:r>
            <a:r>
              <a:rPr lang="en-US" dirty="0" err="1" smtClean="0">
                <a:latin typeface="Times New Roman" panose="02020603050405020304" pitchFamily="18" charset="0"/>
                <a:ea typeface="Arial" panose="020B0604020202020204" pitchFamily="34" charset="0"/>
                <a:cs typeface="Times New Roman" panose="02020603050405020304" pitchFamily="18" charset="0"/>
              </a:rPr>
              <a:t>công</a:t>
            </a:r>
            <a:r>
              <a:rPr lang="en-US" dirty="0" smtClean="0">
                <a:latin typeface="Times New Roman" panose="02020603050405020304" pitchFamily="18" charset="0"/>
                <a:ea typeface="Arial" panose="020B0604020202020204" pitchFamily="34" charset="0"/>
                <a:cs typeface="Times New Roman" panose="02020603050405020304" pitchFamily="18" charset="0"/>
              </a:rPr>
              <a:t> </a:t>
            </a:r>
            <a:r>
              <a:rPr lang="en-US" dirty="0" err="1" smtClean="0">
                <a:latin typeface="Times New Roman" panose="02020603050405020304" pitchFamily="18" charset="0"/>
                <a:ea typeface="Arial" panose="020B0604020202020204" pitchFamily="34" charset="0"/>
                <a:cs typeface="Times New Roman" panose="02020603050405020304" pitchFamily="18" charset="0"/>
              </a:rPr>
              <a:t>nhận</a:t>
            </a:r>
            <a:r>
              <a:rPr lang="en-US" dirty="0" smtClean="0">
                <a:latin typeface="Times New Roman" panose="02020603050405020304" pitchFamily="18" charset="0"/>
                <a:ea typeface="Arial" panose="020B0604020202020204" pitchFamily="34" charset="0"/>
                <a:cs typeface="Times New Roman" panose="02020603050405020304" pitchFamily="18" charset="0"/>
              </a:rPr>
              <a:t> </a:t>
            </a:r>
            <a:r>
              <a:rPr lang="en-US" dirty="0" err="1" smtClean="0">
                <a:latin typeface="Times New Roman" panose="02020603050405020304" pitchFamily="18" charset="0"/>
                <a:ea typeface="Arial" panose="020B0604020202020204" pitchFamily="34" charset="0"/>
                <a:cs typeface="Times New Roman" panose="02020603050405020304" pitchFamily="18" charset="0"/>
              </a:rPr>
              <a:t>cái</a:t>
            </a:r>
            <a:r>
              <a:rPr lang="en-US" dirty="0" smtClean="0">
                <a:latin typeface="Times New Roman" panose="02020603050405020304" pitchFamily="18" charset="0"/>
                <a:ea typeface="Arial" panose="020B0604020202020204" pitchFamily="34" charset="0"/>
                <a:cs typeface="Times New Roman" panose="02020603050405020304" pitchFamily="18" charset="0"/>
              </a:rPr>
              <a:t> </a:t>
            </a:r>
            <a:r>
              <a:rPr lang="en-US" dirty="0" err="1" smtClean="0">
                <a:latin typeface="Times New Roman" panose="02020603050405020304" pitchFamily="18" charset="0"/>
                <a:ea typeface="Arial" panose="020B0604020202020204" pitchFamily="34" charset="0"/>
                <a:cs typeface="Times New Roman" panose="02020603050405020304" pitchFamily="18" charset="0"/>
              </a:rPr>
              <a:t>có</a:t>
            </a:r>
            <a:r>
              <a:rPr lang="en-US" dirty="0" smtClean="0">
                <a:latin typeface="Times New Roman" panose="02020603050405020304" pitchFamily="18" charset="0"/>
                <a:ea typeface="Arial" panose="020B0604020202020204" pitchFamily="34" charset="0"/>
                <a:cs typeface="Times New Roman" panose="02020603050405020304" pitchFamily="18" charset="0"/>
              </a:rPr>
              <a:t> </a:t>
            </a:r>
            <a:r>
              <a:rPr lang="en-US" dirty="0" err="1" smtClean="0">
                <a:latin typeface="Times New Roman" panose="02020603050405020304" pitchFamily="18" charset="0"/>
                <a:ea typeface="Arial" panose="020B0604020202020204" pitchFamily="34" charset="0"/>
                <a:cs typeface="Times New Roman" panose="02020603050405020304" pitchFamily="18" charset="0"/>
              </a:rPr>
              <a:t>thật</a:t>
            </a:r>
            <a:r>
              <a:rPr lang="en-US" dirty="0" smtClean="0">
                <a:latin typeface="Times New Roman" panose="02020603050405020304" pitchFamily="18" charset="0"/>
                <a:ea typeface="Arial" panose="020B0604020202020204" pitchFamily="34" charset="0"/>
                <a:cs typeface="Times New Roman" panose="02020603050405020304" pitchFamily="18" charset="0"/>
              </a:rPr>
              <a:t>, </a:t>
            </a:r>
            <a:r>
              <a:rPr lang="en-US" dirty="0" err="1" smtClean="0">
                <a:latin typeface="Times New Roman" panose="02020603050405020304" pitchFamily="18" charset="0"/>
                <a:ea typeface="Arial" panose="020B0604020202020204" pitchFamily="34" charset="0"/>
                <a:cs typeface="Times New Roman" panose="02020603050405020304" pitchFamily="18" charset="0"/>
              </a:rPr>
              <a:t>đã</a:t>
            </a:r>
            <a:r>
              <a:rPr lang="en-US" dirty="0" smtClean="0">
                <a:latin typeface="Times New Roman" panose="02020603050405020304" pitchFamily="18" charset="0"/>
                <a:ea typeface="Arial" panose="020B0604020202020204" pitchFamily="34" charset="0"/>
                <a:cs typeface="Times New Roman" panose="02020603050405020304" pitchFamily="18" charset="0"/>
              </a:rPr>
              <a:t> </a:t>
            </a:r>
            <a:r>
              <a:rPr lang="en-US" dirty="0" err="1" smtClean="0">
                <a:latin typeface="Times New Roman" panose="02020603050405020304" pitchFamily="18" charset="0"/>
                <a:ea typeface="Arial" panose="020B0604020202020204" pitchFamily="34" charset="0"/>
                <a:cs typeface="Times New Roman" panose="02020603050405020304" pitchFamily="18" charset="0"/>
              </a:rPr>
              <a:t>và</a:t>
            </a:r>
            <a:r>
              <a:rPr lang="en-US" dirty="0" smtClean="0">
                <a:latin typeface="Times New Roman" panose="02020603050405020304" pitchFamily="18" charset="0"/>
                <a:ea typeface="Arial" panose="020B0604020202020204" pitchFamily="34" charset="0"/>
                <a:cs typeface="Times New Roman" panose="02020603050405020304" pitchFamily="18" charset="0"/>
              </a:rPr>
              <a:t> </a:t>
            </a:r>
            <a:r>
              <a:rPr lang="en-US" dirty="0" err="1" smtClean="0">
                <a:latin typeface="Times New Roman" panose="02020603050405020304" pitchFamily="18" charset="0"/>
                <a:ea typeface="Arial" panose="020B0604020202020204" pitchFamily="34" charset="0"/>
                <a:cs typeface="Times New Roman" panose="02020603050405020304" pitchFamily="18" charset="0"/>
              </a:rPr>
              <a:t>đang</a:t>
            </a:r>
            <a:r>
              <a:rPr lang="en-US" dirty="0" smtClean="0">
                <a:latin typeface="Times New Roman" panose="02020603050405020304" pitchFamily="18" charset="0"/>
                <a:ea typeface="Arial" panose="020B0604020202020204" pitchFamily="34" charset="0"/>
                <a:cs typeface="Times New Roman" panose="02020603050405020304" pitchFamily="18" charset="0"/>
              </a:rPr>
              <a:t> </a:t>
            </a:r>
            <a:r>
              <a:rPr lang="en-US" dirty="0" err="1" smtClean="0">
                <a:latin typeface="Times New Roman" panose="02020603050405020304" pitchFamily="18" charset="0"/>
                <a:ea typeface="Arial" panose="020B0604020202020204" pitchFamily="34" charset="0"/>
                <a:cs typeface="Times New Roman" panose="02020603050405020304" pitchFamily="18" charset="0"/>
              </a:rPr>
              <a:t>diến</a:t>
            </a:r>
            <a:r>
              <a:rPr lang="en-US" dirty="0" smtClean="0">
                <a:latin typeface="Times New Roman" panose="02020603050405020304" pitchFamily="18" charset="0"/>
                <a:ea typeface="Arial" panose="020B0604020202020204" pitchFamily="34" charset="0"/>
                <a:cs typeface="Times New Roman" panose="02020603050405020304" pitchFamily="18" charset="0"/>
              </a:rPr>
              <a:t> </a:t>
            </a:r>
            <a:r>
              <a:rPr lang="en-US" dirty="0" err="1" smtClean="0">
                <a:latin typeface="Times New Roman" panose="02020603050405020304" pitchFamily="18" charset="0"/>
                <a:ea typeface="Arial" panose="020B0604020202020204" pitchFamily="34" charset="0"/>
                <a:cs typeface="Times New Roman" panose="02020603050405020304" pitchFamily="18" charset="0"/>
              </a:rPr>
              <a:t>ra</a:t>
            </a:r>
            <a:r>
              <a:rPr lang="en-US" dirty="0" smtClean="0">
                <a:latin typeface="Times New Roman" panose="02020603050405020304" pitchFamily="18" charset="0"/>
                <a:ea typeface="Arial" panose="020B0604020202020204" pitchFamily="34" charset="0"/>
                <a:cs typeface="Times New Roman" panose="02020603050405020304" pitchFamily="18" charset="0"/>
              </a:rPr>
              <a:t> </a:t>
            </a:r>
            <a:r>
              <a:rPr lang="en-US" dirty="0" err="1" smtClean="0">
                <a:latin typeface="Times New Roman" panose="02020603050405020304" pitchFamily="18" charset="0"/>
                <a:ea typeface="Arial" panose="020B0604020202020204" pitchFamily="34" charset="0"/>
                <a:cs typeface="Times New Roman" panose="02020603050405020304" pitchFamily="18" charset="0"/>
              </a:rPr>
              <a:t>trong</a:t>
            </a:r>
            <a:r>
              <a:rPr lang="en-US" dirty="0" smtClean="0">
                <a:latin typeface="Times New Roman" panose="02020603050405020304" pitchFamily="18" charset="0"/>
                <a:ea typeface="Arial" panose="020B0604020202020204" pitchFamily="34" charset="0"/>
                <a:cs typeface="Times New Roman" panose="02020603050405020304" pitchFamily="18" charset="0"/>
              </a:rPr>
              <a:t> </a:t>
            </a:r>
            <a:r>
              <a:rPr lang="en-US" dirty="0" err="1" smtClean="0">
                <a:latin typeface="Times New Roman" panose="02020603050405020304" pitchFamily="18" charset="0"/>
                <a:ea typeface="Arial" panose="020B0604020202020204" pitchFamily="34" charset="0"/>
                <a:cs typeface="Times New Roman" panose="02020603050405020304" pitchFamily="18" charset="0"/>
              </a:rPr>
              <a:t>thực</a:t>
            </a:r>
            <a:r>
              <a:rPr lang="en-US" dirty="0" smtClean="0">
                <a:latin typeface="Times New Roman" panose="02020603050405020304" pitchFamily="18" charset="0"/>
                <a:ea typeface="Arial" panose="020B0604020202020204" pitchFamily="34" charset="0"/>
                <a:cs typeface="Times New Roman" panose="02020603050405020304" pitchFamily="18" charset="0"/>
              </a:rPr>
              <a:t> </a:t>
            </a:r>
            <a:r>
              <a:rPr lang="en-US" dirty="0" err="1" smtClean="0">
                <a:latin typeface="Times New Roman" panose="02020603050405020304" pitchFamily="18" charset="0"/>
                <a:ea typeface="Arial" panose="020B0604020202020204" pitchFamily="34" charset="0"/>
                <a:cs typeface="Times New Roman" panose="02020603050405020304" pitchFamily="18" charset="0"/>
              </a:rPr>
              <a:t>tế</a:t>
            </a:r>
            <a:r>
              <a:rPr lang="en-US" dirty="0" smtClean="0">
                <a:latin typeface="Times New Roman" panose="02020603050405020304" pitchFamily="18" charset="0"/>
                <a:ea typeface="Arial" panose="020B0604020202020204" pitchFamily="34" charset="0"/>
                <a:cs typeface="Times New Roman" panose="02020603050405020304" pitchFamily="18" charset="0"/>
              </a:rPr>
              <a:t>;</a:t>
            </a:r>
            <a:r>
              <a:rPr lang="en-US" dirty="0" smtClean="0">
                <a:latin typeface="+mj-lt"/>
                <a:ea typeface="Arial" panose="020B0604020202020204" pitchFamily="34" charset="0"/>
              </a:rPr>
              <a:t> </a:t>
            </a:r>
            <a:r>
              <a:rPr lang="vi-VN" dirty="0" smtClean="0">
                <a:latin typeface="+mj-lt"/>
                <a:ea typeface="Arial" panose="020B0604020202020204" pitchFamily="34" charset="0"/>
              </a:rPr>
              <a:t>suy </a:t>
            </a:r>
            <a:r>
              <a:rPr lang="vi-VN" dirty="0">
                <a:latin typeface="+mj-lt"/>
                <a:ea typeface="Arial" panose="020B0604020202020204" pitchFamily="34" charset="0"/>
              </a:rPr>
              <a:t>nghĩ, nói và làm theo đúng sự thật</a:t>
            </a:r>
            <a:r>
              <a:rPr lang="vi-VN" dirty="0" smtClean="0">
                <a:latin typeface="+mj-lt"/>
                <a:ea typeface="Arial" panose="020B0604020202020204" pitchFamily="34" charset="0"/>
              </a:rPr>
              <a:t>.</a:t>
            </a:r>
            <a:endParaRPr lang="en-US" dirty="0">
              <a:latin typeface="+mj-lt"/>
              <a:ea typeface="Arial" panose="020B0604020202020204" pitchFamily="34" charset="0"/>
            </a:endParaRPr>
          </a:p>
        </p:txBody>
      </p:sp>
      <p:sp>
        <p:nvSpPr>
          <p:cNvPr id="3" name="Rectangle 2"/>
          <p:cNvSpPr/>
          <p:nvPr/>
        </p:nvSpPr>
        <p:spPr>
          <a:xfrm>
            <a:off x="801665" y="1842268"/>
            <a:ext cx="2310248" cy="587853"/>
          </a:xfrm>
          <a:prstGeom prst="rect">
            <a:avLst/>
          </a:prstGeom>
        </p:spPr>
        <p:txBody>
          <a:bodyPr wrap="none">
            <a:spAutoFit/>
          </a:bodyPr>
          <a:lstStyle/>
          <a:p>
            <a:pPr marL="514350" marR="0" indent="-514350">
              <a:lnSpc>
                <a:spcPct val="115000"/>
              </a:lnSpc>
              <a:spcBef>
                <a:spcPts val="0"/>
              </a:spcBef>
              <a:spcAft>
                <a:spcPts val="0"/>
              </a:spcAft>
              <a:buAutoNum type="arabicPeriod"/>
            </a:pP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Khái</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niệm</a:t>
            </a:r>
            <a:endPar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3179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52621" y="1307003"/>
            <a:ext cx="10809961" cy="4060727"/>
          </a:xfrm>
          <a:prstGeom prst="rect">
            <a:avLst/>
          </a:prstGeom>
          <a:ln w="57150">
            <a:solidFill>
              <a:schemeClr val="tx1"/>
            </a:solidFill>
          </a:ln>
        </p:spPr>
        <p:txBody>
          <a:bodyPr wrap="square">
            <a:spAutoFit/>
          </a:bodyPr>
          <a:lstStyle/>
          <a:p>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a:t>
            </a:r>
          </a:p>
          <a:p>
            <a:pPr>
              <a:lnSpc>
                <a:spcPct val="107000"/>
              </a:lnSpc>
            </a:pPr>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Bị</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kém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Bị</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trộm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khác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ay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hành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vi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hỏng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965915" y="540913"/>
            <a:ext cx="3438660" cy="584775"/>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Thảo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luận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nhóm</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31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7947" y="245572"/>
            <a:ext cx="11093886" cy="553357"/>
          </a:xfrm>
          <a:prstGeom prst="rect">
            <a:avLst/>
          </a:prstGeom>
        </p:spPr>
        <p:txBody>
          <a:bodyPr wrap="square">
            <a:spAutoFit/>
          </a:bodyPr>
          <a:lstStyle/>
          <a:p>
            <a:pPr>
              <a:lnSpc>
                <a:spcPct val="107000"/>
              </a:lnSpc>
              <a:spcAft>
                <a:spcPts val="800"/>
              </a:spcAft>
            </a:pPr>
            <a:r>
              <a:rPr lang="en-US" sz="2800" dirty="0">
                <a:solidFill>
                  <a:srgbClr val="FF0000"/>
                </a:solidFill>
                <a:latin typeface="Times New Roman" panose="02020603050405020304" pitchFamily="18" charset="0"/>
                <a:cs typeface="Times New Roman" panose="02020603050405020304" pitchFamily="18" charset="0"/>
              </a:rPr>
              <a:t>(1)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thầy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a:t>
            </a:r>
            <a:r>
              <a:rPr lang="en-US" sz="2800" dirty="0"/>
              <a:t> </a:t>
            </a:r>
          </a:p>
        </p:txBody>
      </p:sp>
      <p:sp>
        <p:nvSpPr>
          <p:cNvPr id="2" name="Rectangle 1"/>
          <p:cNvSpPr/>
          <p:nvPr/>
        </p:nvSpPr>
        <p:spPr>
          <a:xfrm>
            <a:off x="617949" y="906715"/>
            <a:ext cx="10870005" cy="1384995"/>
          </a:xfrm>
          <a:prstGeom prst="rect">
            <a:avLst/>
          </a:prstGeom>
        </p:spPr>
        <p:txBody>
          <a:bodyPr wrap="square">
            <a:spAutoFit/>
          </a:bodyPr>
          <a:lstStyle/>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617948" y="2291710"/>
            <a:ext cx="10870005" cy="1815882"/>
          </a:xfrm>
          <a:prstGeom prst="rect">
            <a:avLst/>
          </a:prstGeom>
        </p:spPr>
        <p:txBody>
          <a:bodyPr wrap="square">
            <a:spAutoFit/>
          </a:bodyPr>
          <a:lstStyle/>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nhủ</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hậu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617947" y="4107592"/>
            <a:ext cx="10870005" cy="1815882"/>
          </a:xfrm>
          <a:prstGeom prst="rect">
            <a:avLst/>
          </a:prstGeom>
        </p:spPr>
        <p:txBody>
          <a:bodyPr wrap="square">
            <a:spAutoFit/>
          </a:bodyPr>
          <a:lstStyle/>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nhủ</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72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534230"/>
            <a:ext cx="10496811" cy="522259"/>
          </a:xfrm>
          <a:prstGeom prst="rect">
            <a:avLst/>
          </a:prstGeom>
        </p:spPr>
        <p:txBody>
          <a:bodyPr wrap="square">
            <a:spAutoFit/>
          </a:bodyPr>
          <a:lstStyle/>
          <a:p>
            <a:pPr>
              <a:lnSpc>
                <a:spcPct val="107000"/>
              </a:lnSpc>
              <a:spcAft>
                <a:spcPts val="80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bố</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mẹ</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 name="Rectangle 1"/>
          <p:cNvSpPr/>
          <p:nvPr/>
        </p:nvSpPr>
        <p:spPr>
          <a:xfrm>
            <a:off x="914399" y="1257614"/>
            <a:ext cx="10303099" cy="1815882"/>
          </a:xfrm>
          <a:prstGeom prst="rect">
            <a:avLst/>
          </a:prstGeom>
        </p:spPr>
        <p:txBody>
          <a:bodyPr wrap="square">
            <a:spAutoFit/>
          </a:bodyPr>
          <a:lstStyle/>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kém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hứa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hỗ</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14398" y="3073496"/>
            <a:ext cx="10303099" cy="954107"/>
          </a:xfrm>
          <a:prstGeom prst="rect">
            <a:avLst/>
          </a:prstGeom>
        </p:spPr>
        <p:txBody>
          <a:bodyPr wrap="square">
            <a:spAutoFit/>
          </a:bodyPr>
          <a:lstStyle/>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914397" y="4027603"/>
            <a:ext cx="10303100" cy="954107"/>
          </a:xfrm>
          <a:prstGeom prst="rect">
            <a:avLst/>
          </a:prstGeom>
        </p:spPr>
        <p:txBody>
          <a:bodyPr wrap="square">
            <a:spAutoFit/>
          </a:bodyPr>
          <a:lstStyle/>
          <a:p>
            <a:pPr algn="just">
              <a:spcAft>
                <a:spcPts val="0"/>
              </a:spcAf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kẻ</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trộm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hỏng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914395" y="4981710"/>
            <a:ext cx="10303101" cy="954107"/>
          </a:xfrm>
          <a:prstGeom prst="rect">
            <a:avLst/>
          </a:prstGeom>
        </p:spPr>
        <p:txBody>
          <a:bodyPr wrap="square">
            <a:spAutoFit/>
          </a:bodyPr>
          <a:lstStyle/>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dõi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19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12210637"/>
              </p:ext>
            </p:extLst>
          </p:nvPr>
        </p:nvGraphicFramePr>
        <p:xfrm>
          <a:off x="309093" y="307542"/>
          <a:ext cx="11294772" cy="6557010"/>
        </p:xfrm>
        <a:graphic>
          <a:graphicData uri="http://schemas.openxmlformats.org/drawingml/2006/table">
            <a:tbl>
              <a:tblPr firstRow="1" bandRow="1">
                <a:tableStyleId>{5C22544A-7EE6-4342-B048-85BDC9FD1C3A}</a:tableStyleId>
              </a:tblPr>
              <a:tblGrid>
                <a:gridCol w="5640703">
                  <a:extLst>
                    <a:ext uri="{9D8B030D-6E8A-4147-A177-3AD203B41FA5}">
                      <a16:colId xmlns:a16="http://schemas.microsoft.com/office/drawing/2014/main" val="20000"/>
                    </a:ext>
                  </a:extLst>
                </a:gridCol>
                <a:gridCol w="5654069">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Biểu</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hiện</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trọng</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thật</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b="1"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Biểu hiện </a:t>
                      </a:r>
                      <a:r>
                        <a:rPr lang="en-US" sz="2400" b="1"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baseline="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2400" b="1"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b="1"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thật</a:t>
                      </a:r>
                      <a:endParaRPr lang="en-US" sz="2400" dirty="0"/>
                    </a:p>
                  </a:txBody>
                  <a:tcPr/>
                </a:tc>
                <a:extLst>
                  <a:ext uri="{0D108BD9-81ED-4DB2-BD59-A6C34878D82A}">
                    <a16:rowId xmlns:a16="http://schemas.microsoft.com/office/drawing/2014/main" val="10000"/>
                  </a:ext>
                </a:extLst>
              </a:tr>
              <a:tr h="370840">
                <a:tc>
                  <a:txBody>
                    <a:bodyPr/>
                    <a:lstStyle/>
                    <a:p>
                      <a:pPr>
                        <a:lnSpc>
                          <a:spcPct val="107000"/>
                        </a:lnSpc>
                        <a:spcAft>
                          <a:spcPts val="800"/>
                        </a:spcAft>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Biết</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nhận</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lỗi</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bản</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thân</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nhận</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thức</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khách</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quan</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về</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khác</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Trung</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thực</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thi</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cử</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báo</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cáo</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thầy</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cô</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giáo</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về</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lỗi</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sai</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bạn</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Tố</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cáo</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hành</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vi,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làm</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sai</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trái</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Chấp</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hành</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tốt</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mọi</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nội</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quy</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nơi</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mình</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sống</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học</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tập</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làm</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Chỉ</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rõ</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sai</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bạn</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khuyên</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bạn</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giúp</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đỡ</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bạn</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để</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lần</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sau</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bạn</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mắc</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phải</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khuyết</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đó</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nữa</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Lắng</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nghe</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ý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kiến</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mọi</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sẵn</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sàng</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tranh</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luận</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để</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tìm</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ra</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sự</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thật</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 N</a:t>
                      </a:r>
                      <a:r>
                        <a:rPr lang="vi-VN" sz="2200" dirty="0" smtClean="0">
                          <a:latin typeface="Times New Roman" panose="02020603050405020304" pitchFamily="18" charset="0"/>
                          <a:ea typeface="Times New Roman" panose="02020603050405020304" pitchFamily="18" charset="0"/>
                          <a:cs typeface="Times New Roman" panose="02020603050405020304" pitchFamily="18" charset="0"/>
                        </a:rPr>
                        <a:t>gười dân nói thật, cung cấp đúng thông tin với những người có trách nhiệm</a:t>
                      </a:r>
                      <a:r>
                        <a:rPr lang="en-US" sz="22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22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c>
                  <a:txBody>
                    <a:bodyPr/>
                    <a:lstStyle/>
                    <a:p>
                      <a:pPr algn="just">
                        <a:spcAft>
                          <a:spcPts val="0"/>
                        </a:spcAft>
                      </a:pP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thật</a:t>
                      </a:r>
                      <a:endParaRPr lang="en-US" sz="2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bạn</a:t>
                      </a:r>
                      <a:endParaRPr lang="en-US" sz="2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che</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sót</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đỡ</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mình</a:t>
                      </a:r>
                      <a:endParaRPr lang="en-US" sz="22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dám</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200" dirty="0" smtClean="0">
                          <a:solidFill>
                            <a:srgbClr val="353635"/>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cs typeface="Times New Roman" panose="02020603050405020304" pitchFamily="18" charset="0"/>
                      </a:endParaRPr>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42095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11604</TotalTime>
  <Words>2704</Words>
  <Application>Microsoft Office PowerPoint</Application>
  <PresentationFormat>Widescreen</PresentationFormat>
  <Paragraphs>151</Paragraphs>
  <Slides>23</Slides>
  <Notes>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23</vt:i4>
      </vt:variant>
    </vt:vector>
  </HeadingPairs>
  <TitlesOfParts>
    <vt:vector size="39" baseType="lpstr">
      <vt:lpstr>微软雅黑</vt:lpstr>
      <vt:lpstr>#9Slide05 Brannboll Ny</vt:lpstr>
      <vt:lpstr>.VnTime</vt:lpstr>
      <vt:lpstr>Arial</vt:lpstr>
      <vt:lpstr>Calibri</vt:lpstr>
      <vt:lpstr>Calibri Light</vt:lpstr>
      <vt:lpstr>Cambria</vt:lpstr>
      <vt:lpstr>Courier New</vt:lpstr>
      <vt:lpstr>SVN-Vanilla Daisy Pro</vt:lpstr>
      <vt:lpstr>SVN-Very Berry</vt:lpstr>
      <vt:lpstr>Times New Roman</vt:lpstr>
      <vt:lpstr>Verdana</vt:lpstr>
      <vt:lpstr>Office Theme</vt:lpstr>
      <vt:lpstr>1_Office Theme</vt:lpstr>
      <vt:lpstr>24_Office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User</cp:lastModifiedBy>
  <cp:revision>45</cp:revision>
  <dcterms:created xsi:type="dcterms:W3CDTF">2021-06-28T15:32:15Z</dcterms:created>
  <dcterms:modified xsi:type="dcterms:W3CDTF">2025-09-12T01:53:25Z</dcterms:modified>
</cp:coreProperties>
</file>