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9" r:id="rId3"/>
    <p:sldId id="288"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9" r:id="rId23"/>
    <p:sldId id="310" r:id="rId24"/>
    <p:sldId id="311" r:id="rId25"/>
    <p:sldId id="308"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p:scale>
          <a:sx n="77" d="100"/>
          <a:sy n="77" d="100"/>
        </p:scale>
        <p:origin x="-1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7049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27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5861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757664"/>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25024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9649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0A7CE-68B0-4D7E-9884-D7BE6EE8BC27}"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8794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0A7CE-68B0-4D7E-9884-D7BE6EE8BC27}"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6216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0A7CE-68B0-4D7E-9884-D7BE6EE8BC27}"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1167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1677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796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14492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A7CE-68B0-4D7E-9884-D7BE6EE8BC27}" type="datetimeFigureOut">
              <a:rPr lang="en-US" smtClean="0"/>
              <a:t>10/3/2024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B1A48-EBEA-472A-9755-08B7148B9B1C}" type="slidenum">
              <a:rPr lang="en-US" smtClean="0"/>
              <a:t>‹#›</a:t>
            </a:fld>
            <a:endParaRPr lang="en-US"/>
          </a:p>
        </p:txBody>
      </p:sp>
    </p:spTree>
    <p:extLst>
      <p:ext uri="{BB962C8B-B14F-4D97-AF65-F5344CB8AC3E}">
        <p14:creationId xmlns:p14="http://schemas.microsoft.com/office/powerpoint/2010/main" val="238636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5.wmf"/><Relationship Id="rId18" Type="http://schemas.openxmlformats.org/officeDocument/2006/relationships/oleObject" Target="../embeddings/oleObject18.bin"/><Relationship Id="rId3" Type="http://schemas.openxmlformats.org/officeDocument/2006/relationships/image" Target="../media/image4.gif"/><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15.bin"/><Relationship Id="rId17" Type="http://schemas.openxmlformats.org/officeDocument/2006/relationships/image" Target="../media/image27.wmf"/><Relationship Id="rId25"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4.wmf"/><Relationship Id="rId24" Type="http://schemas.openxmlformats.org/officeDocument/2006/relationships/oleObject" Target="../embeddings/oleObject21.bin"/><Relationship Id="rId5" Type="http://schemas.openxmlformats.org/officeDocument/2006/relationships/image" Target="../media/image21.wmf"/><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oleObject" Target="../embeddings/oleObject14.bin"/><Relationship Id="rId19" Type="http://schemas.openxmlformats.org/officeDocument/2006/relationships/image" Target="../media/image28.wmf"/><Relationship Id="rId4" Type="http://schemas.openxmlformats.org/officeDocument/2006/relationships/oleObject" Target="../embeddings/oleObject11.bin"/><Relationship Id="rId9" Type="http://schemas.openxmlformats.org/officeDocument/2006/relationships/image" Target="../media/image23.w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6.wmf"/><Relationship Id="rId18" Type="http://schemas.openxmlformats.org/officeDocument/2006/relationships/oleObject" Target="../embeddings/oleObject29.bin"/><Relationship Id="rId3" Type="http://schemas.openxmlformats.org/officeDocument/2006/relationships/image" Target="../media/image4.gif"/><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26.bin"/><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28.bin"/><Relationship Id="rId20" Type="http://schemas.openxmlformats.org/officeDocument/2006/relationships/oleObject" Target="../embeddings/oleObject30.bin"/><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wmf"/><Relationship Id="rId10" Type="http://schemas.openxmlformats.org/officeDocument/2006/relationships/oleObject" Target="../embeddings/oleObject25.bin"/><Relationship Id="rId19" Type="http://schemas.openxmlformats.org/officeDocument/2006/relationships/image" Target="../media/image39.wmf"/><Relationship Id="rId4" Type="http://schemas.openxmlformats.org/officeDocument/2006/relationships/oleObject" Target="../embeddings/oleObject22.bin"/><Relationship Id="rId9" Type="http://schemas.openxmlformats.org/officeDocument/2006/relationships/image" Target="../media/image34.wmf"/><Relationship Id="rId14" Type="http://schemas.openxmlformats.org/officeDocument/2006/relationships/oleObject" Target="../embeddings/oleObject27.bin"/><Relationship Id="rId22"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5" Type="http://schemas.openxmlformats.org/officeDocument/2006/relationships/image" Target="../media/image42.wmf"/><Relationship Id="rId4"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gif"/><Relationship Id="rId7" Type="http://schemas.openxmlformats.org/officeDocument/2006/relationships/oleObject" Target="../embeddings/oleObject35.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6.wmf"/><Relationship Id="rId4" Type="http://schemas.openxmlformats.org/officeDocument/2006/relationships/image" Target="../media/image48.png"/><Relationship Id="rId9"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4.gif"/><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9.bin"/><Relationship Id="rId5" Type="http://schemas.openxmlformats.org/officeDocument/2006/relationships/image" Target="../media/image48.wmf"/><Relationship Id="rId4" Type="http://schemas.openxmlformats.org/officeDocument/2006/relationships/oleObject" Target="../embeddings/oleObject38.bin"/><Relationship Id="rId9" Type="http://schemas.openxmlformats.org/officeDocument/2006/relationships/image" Target="../media/image50.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gif"/><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2.bin"/><Relationship Id="rId5" Type="http://schemas.openxmlformats.org/officeDocument/2006/relationships/image" Target="../media/image51.wmf"/><Relationship Id="rId4" Type="http://schemas.openxmlformats.org/officeDocument/2006/relationships/oleObject" Target="../embeddings/oleObject41.bin"/><Relationship Id="rId9"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gif"/><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5" Type="http://schemas.openxmlformats.org/officeDocument/2006/relationships/image" Target="../media/image54.wmf"/><Relationship Id="rId4" Type="http://schemas.openxmlformats.org/officeDocument/2006/relationships/oleObject" Target="../embeddings/oleObject44.bin"/><Relationship Id="rId9" Type="http://schemas.openxmlformats.org/officeDocument/2006/relationships/image" Target="../media/image56.wm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8.bin"/><Relationship Id="rId5" Type="http://schemas.openxmlformats.org/officeDocument/2006/relationships/image" Target="../media/image57.wmf"/><Relationship Id="rId4" Type="http://schemas.openxmlformats.org/officeDocument/2006/relationships/oleObject" Target="../embeddings/oleObject4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0.wmf"/><Relationship Id="rId5" Type="http://schemas.openxmlformats.org/officeDocument/2006/relationships/oleObject" Target="../embeddings/oleObject50.bin"/><Relationship Id="rId4" Type="http://schemas.openxmlformats.org/officeDocument/2006/relationships/image" Target="../media/image5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2.wmf"/><Relationship Id="rId5" Type="http://schemas.openxmlformats.org/officeDocument/2006/relationships/oleObject" Target="../embeddings/oleObject52.bin"/><Relationship Id="rId4" Type="http://schemas.openxmlformats.org/officeDocument/2006/relationships/image" Target="../media/image61.wmf"/></Relationships>
</file>

<file path=ppt/slides/_rels/slide2.xml.rels><?xml version="1.0" encoding="UTF-8" standalone="yes"?>
<Relationships xmlns="http://schemas.openxmlformats.org/package/2006/relationships"><Relationship Id="rId13" Type="http://schemas.openxmlformats.org/officeDocument/2006/relationships/image" Target="../media/image21.svg"/><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1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4.wmf"/><Relationship Id="rId5" Type="http://schemas.openxmlformats.org/officeDocument/2006/relationships/oleObject" Target="../embeddings/oleObject54.bin"/><Relationship Id="rId4" Type="http://schemas.openxmlformats.org/officeDocument/2006/relationships/image" Target="../media/image6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6.wmf"/><Relationship Id="rId5" Type="http://schemas.openxmlformats.org/officeDocument/2006/relationships/oleObject" Target="../embeddings/oleObject56.bin"/><Relationship Id="rId4" Type="http://schemas.openxmlformats.org/officeDocument/2006/relationships/image" Target="../media/image65.wmf"/></Relationships>
</file>

<file path=ppt/slides/_rels/slide22.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8.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0.bin"/><Relationship Id="rId14" Type="http://schemas.openxmlformats.org/officeDocument/2006/relationships/image" Target="../media/image72.wmf"/></Relationships>
</file>

<file path=ppt/slides/_rels/slide23.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4.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66.bin"/><Relationship Id="rId14" Type="http://schemas.openxmlformats.org/officeDocument/2006/relationships/image" Target="../media/image78.wmf"/></Relationships>
</file>

<file path=ppt/slides/_rels/slide24.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0.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2.bin"/><Relationship Id="rId14" Type="http://schemas.openxmlformats.org/officeDocument/2006/relationships/image" Target="../media/image8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6.wmf"/><Relationship Id="rId5" Type="http://schemas.openxmlformats.org/officeDocument/2006/relationships/oleObject" Target="../embeddings/oleObject76.bin"/><Relationship Id="rId4" Type="http://schemas.openxmlformats.org/officeDocument/2006/relationships/image" Target="../media/image85.wmf"/></Relationships>
</file>

<file path=ppt/slides/_rels/slide2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B&#192;I%202-PT%20B&#7852;C%20HAI%202%20&#7848;N%20V&#192;%20H&#7878;%20PT.pptx#-1,14,PowerPoint Presentation"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gif"/><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gif"/><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0.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83.svg"/><Relationship Id="rId5" Type="http://schemas.openxmlformats.org/officeDocument/2006/relationships/image" Target="../media/image81.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408" y="692696"/>
            <a:ext cx="10441160" cy="5400600"/>
          </a:xfrm>
          <a:prstGeom prst="rect">
            <a:avLst/>
          </a:prstGeom>
        </p:spPr>
      </p:pic>
      <p:sp>
        <p:nvSpPr>
          <p:cNvPr id="3" name="Rectangle 2"/>
          <p:cNvSpPr/>
          <p:nvPr/>
        </p:nvSpPr>
        <p:spPr>
          <a:xfrm>
            <a:off x="1057449" y="2792831"/>
            <a:ext cx="9719071" cy="101566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TẬP </a:t>
            </a:r>
            <a:r>
              <a:rPr lang="en-US" sz="6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CUỐI CHƯƠNG </a:t>
            </a:r>
            <a:r>
              <a:rPr lang="en-US" sz="6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831787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9686716"/>
              </p:ext>
            </p:extLst>
          </p:nvPr>
        </p:nvGraphicFramePr>
        <p:xfrm>
          <a:off x="53534" y="672640"/>
          <a:ext cx="12019130" cy="6126480"/>
        </p:xfrm>
        <a:graphic>
          <a:graphicData uri="http://schemas.openxmlformats.org/drawingml/2006/table">
            <a:tbl>
              <a:tblPr firstRow="1" bandRow="1">
                <a:tableStyleId>{5C22544A-7EE6-4342-B048-85BDC9FD1C3A}</a:tableStyleId>
              </a:tblPr>
              <a:tblGrid>
                <a:gridCol w="2802106"/>
                <a:gridCol w="3096344"/>
                <a:gridCol w="3096344"/>
                <a:gridCol w="3024336"/>
              </a:tblGrid>
              <a:tr h="370840">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53534" y="79657"/>
            <a:ext cx="5064460" cy="523220"/>
          </a:xfrm>
          <a:prstGeom prst="rect">
            <a:avLst/>
          </a:prstGeom>
          <a:noFill/>
          <a:ln w="28575">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7:</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Giải các hệ phương trình:</a:t>
            </a:r>
            <a:endParaRPr lang="vi-VN" sz="28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356878" y="-52770"/>
            <a:ext cx="823994" cy="717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1930648858"/>
              </p:ext>
            </p:extLst>
          </p:nvPr>
        </p:nvGraphicFramePr>
        <p:xfrm>
          <a:off x="75580" y="676603"/>
          <a:ext cx="2150341" cy="992909"/>
        </p:xfrm>
        <a:graphic>
          <a:graphicData uri="http://schemas.openxmlformats.org/presentationml/2006/ole">
            <mc:AlternateContent xmlns:mc="http://schemas.openxmlformats.org/markup-compatibility/2006">
              <mc:Choice xmlns:v="urn:schemas-microsoft-com:vml" Requires="v">
                <p:oleObj spid="_x0000_s13200" name="Equation" r:id="rId4" imgW="1104840" imgH="507960" progId="Equation.DSMT4">
                  <p:embed/>
                </p:oleObj>
              </mc:Choice>
              <mc:Fallback>
                <p:oleObj name="Equation" r:id="rId4" imgW="1104840" imgH="507960" progId="Equation.DSMT4">
                  <p:embed/>
                  <p:pic>
                    <p:nvPicPr>
                      <p:cNvPr id="0" name=""/>
                      <p:cNvPicPr/>
                      <p:nvPr/>
                    </p:nvPicPr>
                    <p:blipFill>
                      <a:blip r:embed="rId5"/>
                      <a:stretch>
                        <a:fillRect/>
                      </a:stretch>
                    </p:blipFill>
                    <p:spPr>
                      <a:xfrm>
                        <a:off x="75580" y="676603"/>
                        <a:ext cx="2150341" cy="99290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44324762"/>
              </p:ext>
            </p:extLst>
          </p:nvPr>
        </p:nvGraphicFramePr>
        <p:xfrm>
          <a:off x="3575642" y="691767"/>
          <a:ext cx="1952625" cy="992909"/>
        </p:xfrm>
        <a:graphic>
          <a:graphicData uri="http://schemas.openxmlformats.org/presentationml/2006/ole">
            <mc:AlternateContent xmlns:mc="http://schemas.openxmlformats.org/markup-compatibility/2006">
              <mc:Choice xmlns:v="urn:schemas-microsoft-com:vml" Requires="v">
                <p:oleObj spid="_x0000_s13201" name="Equation" r:id="rId6" imgW="1002960" imgH="507960" progId="Equation.DSMT4">
                  <p:embed/>
                </p:oleObj>
              </mc:Choice>
              <mc:Fallback>
                <p:oleObj name="Equation" r:id="rId6" imgW="1002960" imgH="507960" progId="Equation.DSMT4">
                  <p:embed/>
                  <p:pic>
                    <p:nvPicPr>
                      <p:cNvPr id="0" name=""/>
                      <p:cNvPicPr/>
                      <p:nvPr/>
                    </p:nvPicPr>
                    <p:blipFill>
                      <a:blip r:embed="rId7"/>
                      <a:stretch>
                        <a:fillRect/>
                      </a:stretch>
                    </p:blipFill>
                    <p:spPr>
                      <a:xfrm>
                        <a:off x="3575642" y="691767"/>
                        <a:ext cx="1952625" cy="992909"/>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30776926"/>
              </p:ext>
            </p:extLst>
          </p:nvPr>
        </p:nvGraphicFramePr>
        <p:xfrm>
          <a:off x="6657275" y="665163"/>
          <a:ext cx="1952625" cy="992909"/>
        </p:xfrm>
        <a:graphic>
          <a:graphicData uri="http://schemas.openxmlformats.org/presentationml/2006/ole">
            <mc:AlternateContent xmlns:mc="http://schemas.openxmlformats.org/markup-compatibility/2006">
              <mc:Choice xmlns:v="urn:schemas-microsoft-com:vml" Requires="v">
                <p:oleObj spid="_x0000_s13202" name="Equation" r:id="rId8" imgW="1002960" imgH="507960" progId="Equation.DSMT4">
                  <p:embed/>
                </p:oleObj>
              </mc:Choice>
              <mc:Fallback>
                <p:oleObj name="Equation" r:id="rId8" imgW="1002960" imgH="507960" progId="Equation.DSMT4">
                  <p:embed/>
                  <p:pic>
                    <p:nvPicPr>
                      <p:cNvPr id="0" name=""/>
                      <p:cNvPicPr/>
                      <p:nvPr/>
                    </p:nvPicPr>
                    <p:blipFill>
                      <a:blip r:embed="rId9"/>
                      <a:stretch>
                        <a:fillRect/>
                      </a:stretch>
                    </p:blipFill>
                    <p:spPr>
                      <a:xfrm>
                        <a:off x="6657275" y="665163"/>
                        <a:ext cx="1952625" cy="992909"/>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33734358"/>
              </p:ext>
            </p:extLst>
          </p:nvPr>
        </p:nvGraphicFramePr>
        <p:xfrm>
          <a:off x="9087465" y="683107"/>
          <a:ext cx="2125806" cy="1365250"/>
        </p:xfrm>
        <a:graphic>
          <a:graphicData uri="http://schemas.openxmlformats.org/presentationml/2006/ole">
            <mc:AlternateContent xmlns:mc="http://schemas.openxmlformats.org/markup-compatibility/2006">
              <mc:Choice xmlns:v="urn:schemas-microsoft-com:vml" Requires="v">
                <p:oleObj spid="_x0000_s13203" name="Equation" r:id="rId10" imgW="1091880" imgH="698400" progId="Equation.DSMT4">
                  <p:embed/>
                </p:oleObj>
              </mc:Choice>
              <mc:Fallback>
                <p:oleObj name="Equation" r:id="rId10" imgW="1091880" imgH="698400" progId="Equation.DSMT4">
                  <p:embed/>
                  <p:pic>
                    <p:nvPicPr>
                      <p:cNvPr id="0" name=""/>
                      <p:cNvPicPr/>
                      <p:nvPr/>
                    </p:nvPicPr>
                    <p:blipFill>
                      <a:blip r:embed="rId11"/>
                      <a:stretch>
                        <a:fillRect/>
                      </a:stretch>
                    </p:blipFill>
                    <p:spPr>
                      <a:xfrm>
                        <a:off x="9087465" y="683107"/>
                        <a:ext cx="2125806" cy="13652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01541805"/>
              </p:ext>
            </p:extLst>
          </p:nvPr>
        </p:nvGraphicFramePr>
        <p:xfrm>
          <a:off x="399132" y="1669512"/>
          <a:ext cx="2150341" cy="4046682"/>
        </p:xfrm>
        <a:graphic>
          <a:graphicData uri="http://schemas.openxmlformats.org/presentationml/2006/ole">
            <mc:AlternateContent xmlns:mc="http://schemas.openxmlformats.org/markup-compatibility/2006">
              <mc:Choice xmlns:v="urn:schemas-microsoft-com:vml" Requires="v">
                <p:oleObj spid="_x0000_s13204" name="Equation" r:id="rId12" imgW="1104840" imgH="2070000" progId="Equation.DSMT4">
                  <p:embed/>
                </p:oleObj>
              </mc:Choice>
              <mc:Fallback>
                <p:oleObj name="Equation" r:id="rId12" imgW="1104840" imgH="2070000" progId="Equation.DSMT4">
                  <p:embed/>
                  <p:pic>
                    <p:nvPicPr>
                      <p:cNvPr id="0" name=""/>
                      <p:cNvPicPr/>
                      <p:nvPr/>
                    </p:nvPicPr>
                    <p:blipFill>
                      <a:blip r:embed="rId13"/>
                      <a:stretch>
                        <a:fillRect/>
                      </a:stretch>
                    </p:blipFill>
                    <p:spPr>
                      <a:xfrm>
                        <a:off x="399132" y="1669512"/>
                        <a:ext cx="2150341" cy="4046682"/>
                      </a:xfrm>
                      <a:prstGeom prst="rect">
                        <a:avLst/>
                      </a:prstGeom>
                    </p:spPr>
                  </p:pic>
                </p:oleObj>
              </mc:Fallback>
            </mc:AlternateContent>
          </a:graphicData>
        </a:graphic>
      </p:graphicFrame>
      <p:sp>
        <p:nvSpPr>
          <p:cNvPr id="22" name="TextBox 21"/>
          <p:cNvSpPr txBox="1"/>
          <p:nvPr/>
        </p:nvSpPr>
        <p:spPr>
          <a:xfrm>
            <a:off x="18652" y="5612509"/>
            <a:ext cx="3162146" cy="830997"/>
          </a:xfrm>
          <a:prstGeom prst="rect">
            <a:avLst/>
          </a:prstGeom>
          <a:noFill/>
          <a:ln w="28575">
            <a:noFill/>
          </a:ln>
        </p:spPr>
        <p:txBody>
          <a:bodyPr wrap="square" rtlCol="0">
            <a:spAutoFit/>
          </a:bodyPr>
          <a:lstStyle/>
          <a:p>
            <a:r>
              <a:rPr lang="en-US" sz="2300" smtClean="0">
                <a:latin typeface="Times New Roman" panose="02020603050405020304" pitchFamily="18" charset="0"/>
                <a:cs typeface="Times New Roman" panose="02020603050405020304" pitchFamily="18" charset="0"/>
              </a:rPr>
              <a:t>Vậy hệ phương trình có nghiệm duy nhất (1; 2).</a:t>
            </a:r>
            <a:endParaRPr lang="vi-VN" sz="230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940852059"/>
              </p:ext>
            </p:extLst>
          </p:nvPr>
        </p:nvGraphicFramePr>
        <p:xfrm>
          <a:off x="3947888" y="1728189"/>
          <a:ext cx="1804987" cy="3398837"/>
        </p:xfrm>
        <a:graphic>
          <a:graphicData uri="http://schemas.openxmlformats.org/presentationml/2006/ole">
            <mc:AlternateContent xmlns:mc="http://schemas.openxmlformats.org/markup-compatibility/2006">
              <mc:Choice xmlns:v="urn:schemas-microsoft-com:vml" Requires="v">
                <p:oleObj spid="_x0000_s13205" name="Equation" r:id="rId14" imgW="927000" imgH="1739880" progId="Equation.DSMT4">
                  <p:embed/>
                </p:oleObj>
              </mc:Choice>
              <mc:Fallback>
                <p:oleObj name="Equation" r:id="rId14" imgW="927000" imgH="1739880" progId="Equation.DSMT4">
                  <p:embed/>
                  <p:pic>
                    <p:nvPicPr>
                      <p:cNvPr id="0" name=""/>
                      <p:cNvPicPr/>
                      <p:nvPr/>
                    </p:nvPicPr>
                    <p:blipFill>
                      <a:blip r:embed="rId15"/>
                      <a:stretch>
                        <a:fillRect/>
                      </a:stretch>
                    </p:blipFill>
                    <p:spPr>
                      <a:xfrm>
                        <a:off x="3947888" y="1728189"/>
                        <a:ext cx="1804987" cy="3398837"/>
                      </a:xfrm>
                      <a:prstGeom prst="rect">
                        <a:avLst/>
                      </a:prstGeom>
                    </p:spPr>
                  </p:pic>
                </p:oleObj>
              </mc:Fallback>
            </mc:AlternateContent>
          </a:graphicData>
        </a:graphic>
      </p:graphicFrame>
      <p:sp>
        <p:nvSpPr>
          <p:cNvPr id="24" name="TextBox 23"/>
          <p:cNvSpPr txBox="1"/>
          <p:nvPr/>
        </p:nvSpPr>
        <p:spPr>
          <a:xfrm>
            <a:off x="3021334" y="5686235"/>
            <a:ext cx="3162146" cy="830997"/>
          </a:xfrm>
          <a:prstGeom prst="rect">
            <a:avLst/>
          </a:prstGeom>
          <a:noFill/>
          <a:ln w="28575">
            <a:noFill/>
          </a:ln>
        </p:spPr>
        <p:txBody>
          <a:bodyPr wrap="square" rtlCol="0">
            <a:spAutoFit/>
          </a:bodyPr>
          <a:lstStyle/>
          <a:p>
            <a:r>
              <a:rPr lang="en-US" sz="2300" smtClean="0">
                <a:latin typeface="Times New Roman" panose="02020603050405020304" pitchFamily="18" charset="0"/>
                <a:cs typeface="Times New Roman" panose="02020603050405020304" pitchFamily="18" charset="0"/>
              </a:rPr>
              <a:t>Vậy hệ phương trình có nghiệm duy nhất</a:t>
            </a:r>
            <a:endParaRPr lang="vi-VN" sz="2300">
              <a:latin typeface="Times New Roman" panose="02020603050405020304" pitchFamily="18" charset="0"/>
              <a:cs typeface="Times New Roman" panose="02020603050405020304"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989359298"/>
              </p:ext>
            </p:extLst>
          </p:nvPr>
        </p:nvGraphicFramePr>
        <p:xfrm>
          <a:off x="5117994" y="6028007"/>
          <a:ext cx="695351" cy="758326"/>
        </p:xfrm>
        <a:graphic>
          <a:graphicData uri="http://schemas.openxmlformats.org/presentationml/2006/ole">
            <mc:AlternateContent xmlns:mc="http://schemas.openxmlformats.org/markup-compatibility/2006">
              <mc:Choice xmlns:v="urn:schemas-microsoft-com:vml" Requires="v">
                <p:oleObj spid="_x0000_s13206" name="Equation" r:id="rId16" imgW="431640" imgH="469800" progId="Equation.DSMT4">
                  <p:embed/>
                </p:oleObj>
              </mc:Choice>
              <mc:Fallback>
                <p:oleObj name="Equation" r:id="rId16" imgW="431640" imgH="469800" progId="Equation.DSMT4">
                  <p:embed/>
                  <p:pic>
                    <p:nvPicPr>
                      <p:cNvPr id="0" name=""/>
                      <p:cNvPicPr/>
                      <p:nvPr/>
                    </p:nvPicPr>
                    <p:blipFill>
                      <a:blip r:embed="rId17"/>
                      <a:stretch>
                        <a:fillRect/>
                      </a:stretch>
                    </p:blipFill>
                    <p:spPr>
                      <a:xfrm>
                        <a:off x="5117994" y="6028007"/>
                        <a:ext cx="695351" cy="758326"/>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4162554217"/>
              </p:ext>
            </p:extLst>
          </p:nvPr>
        </p:nvGraphicFramePr>
        <p:xfrm>
          <a:off x="6881883" y="1658072"/>
          <a:ext cx="1828800" cy="3770313"/>
        </p:xfrm>
        <a:graphic>
          <a:graphicData uri="http://schemas.openxmlformats.org/presentationml/2006/ole">
            <mc:AlternateContent xmlns:mc="http://schemas.openxmlformats.org/markup-compatibility/2006">
              <mc:Choice xmlns:v="urn:schemas-microsoft-com:vml" Requires="v">
                <p:oleObj spid="_x0000_s13207" name="Equation" r:id="rId18" imgW="939600" imgH="1930320" progId="Equation.DSMT4">
                  <p:embed/>
                </p:oleObj>
              </mc:Choice>
              <mc:Fallback>
                <p:oleObj name="Equation" r:id="rId18" imgW="939600" imgH="1930320" progId="Equation.DSMT4">
                  <p:embed/>
                  <p:pic>
                    <p:nvPicPr>
                      <p:cNvPr id="0" name=""/>
                      <p:cNvPicPr/>
                      <p:nvPr/>
                    </p:nvPicPr>
                    <p:blipFill>
                      <a:blip r:embed="rId19"/>
                      <a:stretch>
                        <a:fillRect/>
                      </a:stretch>
                    </p:blipFill>
                    <p:spPr>
                      <a:xfrm>
                        <a:off x="6881883" y="1658072"/>
                        <a:ext cx="1828800" cy="3770313"/>
                      </a:xfrm>
                      <a:prstGeom prst="rect">
                        <a:avLst/>
                      </a:prstGeom>
                    </p:spPr>
                  </p:pic>
                </p:oleObj>
              </mc:Fallback>
            </mc:AlternateContent>
          </a:graphicData>
        </a:graphic>
      </p:graphicFrame>
      <p:sp>
        <p:nvSpPr>
          <p:cNvPr id="27" name="TextBox 26"/>
          <p:cNvSpPr txBox="1"/>
          <p:nvPr/>
        </p:nvSpPr>
        <p:spPr>
          <a:xfrm>
            <a:off x="6052514" y="5702669"/>
            <a:ext cx="3162146" cy="830997"/>
          </a:xfrm>
          <a:prstGeom prst="rect">
            <a:avLst/>
          </a:prstGeom>
          <a:noFill/>
          <a:ln w="28575">
            <a:noFill/>
          </a:ln>
        </p:spPr>
        <p:txBody>
          <a:bodyPr wrap="square" rtlCol="0">
            <a:spAutoFit/>
          </a:bodyPr>
          <a:lstStyle/>
          <a:p>
            <a:r>
              <a:rPr lang="en-US" sz="2300" smtClean="0">
                <a:latin typeface="Times New Roman" panose="02020603050405020304" pitchFamily="18" charset="0"/>
                <a:cs typeface="Times New Roman" panose="02020603050405020304" pitchFamily="18" charset="0"/>
              </a:rPr>
              <a:t>Vậy hệ phương trình có nghiệm duy nhất</a:t>
            </a:r>
            <a:endParaRPr lang="vi-VN" sz="2300">
              <a:latin typeface="Times New Roman" panose="02020603050405020304" pitchFamily="18" charset="0"/>
              <a:cs typeface="Times New Roman" panose="02020603050405020304"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734184034"/>
              </p:ext>
            </p:extLst>
          </p:nvPr>
        </p:nvGraphicFramePr>
        <p:xfrm>
          <a:off x="8085110" y="6049624"/>
          <a:ext cx="1002355" cy="758326"/>
        </p:xfrm>
        <a:graphic>
          <a:graphicData uri="http://schemas.openxmlformats.org/presentationml/2006/ole">
            <mc:AlternateContent xmlns:mc="http://schemas.openxmlformats.org/markup-compatibility/2006">
              <mc:Choice xmlns:v="urn:schemas-microsoft-com:vml" Requires="v">
                <p:oleObj spid="_x0000_s13208" name="Equation" r:id="rId20" imgW="622080" imgH="469800" progId="Equation.DSMT4">
                  <p:embed/>
                </p:oleObj>
              </mc:Choice>
              <mc:Fallback>
                <p:oleObj name="Equation" r:id="rId20" imgW="622080" imgH="469800" progId="Equation.DSMT4">
                  <p:embed/>
                  <p:pic>
                    <p:nvPicPr>
                      <p:cNvPr id="0" name=""/>
                      <p:cNvPicPr/>
                      <p:nvPr/>
                    </p:nvPicPr>
                    <p:blipFill>
                      <a:blip r:embed="rId21"/>
                      <a:stretch>
                        <a:fillRect/>
                      </a:stretch>
                    </p:blipFill>
                    <p:spPr>
                      <a:xfrm>
                        <a:off x="8085110" y="6049624"/>
                        <a:ext cx="1002355" cy="758326"/>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28292638"/>
              </p:ext>
            </p:extLst>
          </p:nvPr>
        </p:nvGraphicFramePr>
        <p:xfrm>
          <a:off x="9409871" y="1987746"/>
          <a:ext cx="1803400" cy="2009775"/>
        </p:xfrm>
        <a:graphic>
          <a:graphicData uri="http://schemas.openxmlformats.org/presentationml/2006/ole">
            <mc:AlternateContent xmlns:mc="http://schemas.openxmlformats.org/markup-compatibility/2006">
              <mc:Choice xmlns:v="urn:schemas-microsoft-com:vml" Requires="v">
                <p:oleObj spid="_x0000_s13209" name="Equation" r:id="rId22" imgW="927000" imgH="1028520" progId="Equation.DSMT4">
                  <p:embed/>
                </p:oleObj>
              </mc:Choice>
              <mc:Fallback>
                <p:oleObj name="Equation" r:id="rId22" imgW="927000" imgH="1028520" progId="Equation.DSMT4">
                  <p:embed/>
                  <p:pic>
                    <p:nvPicPr>
                      <p:cNvPr id="0" name=""/>
                      <p:cNvPicPr/>
                      <p:nvPr/>
                    </p:nvPicPr>
                    <p:blipFill>
                      <a:blip r:embed="rId23"/>
                      <a:stretch>
                        <a:fillRect/>
                      </a:stretch>
                    </p:blipFill>
                    <p:spPr>
                      <a:xfrm>
                        <a:off x="9409871" y="1987746"/>
                        <a:ext cx="1803400" cy="2009775"/>
                      </a:xfrm>
                      <a:prstGeom prst="rect">
                        <a:avLst/>
                      </a:prstGeom>
                    </p:spPr>
                  </p:pic>
                </p:oleObj>
              </mc:Fallback>
            </mc:AlternateContent>
          </a:graphicData>
        </a:graphic>
      </p:graphicFrame>
      <p:sp>
        <p:nvSpPr>
          <p:cNvPr id="30" name="TextBox 29"/>
          <p:cNvSpPr txBox="1"/>
          <p:nvPr/>
        </p:nvSpPr>
        <p:spPr>
          <a:xfrm>
            <a:off x="9009385" y="3954744"/>
            <a:ext cx="3162146" cy="1508105"/>
          </a:xfrm>
          <a:prstGeom prst="rect">
            <a:avLst/>
          </a:prstGeom>
          <a:noFill/>
          <a:ln w="28575">
            <a:noFill/>
          </a:ln>
        </p:spPr>
        <p:txBody>
          <a:bodyPr wrap="square" rtlCol="0">
            <a:spAutoFit/>
          </a:bodyPr>
          <a:lstStyle/>
          <a:p>
            <a:pPr algn="just"/>
            <a:r>
              <a:rPr lang="en-US" sz="2300" smtClean="0">
                <a:latin typeface="Times New Roman" panose="02020603050405020304" pitchFamily="18" charset="0"/>
                <a:cs typeface="Times New Roman" panose="02020603050405020304" pitchFamily="18" charset="0"/>
              </a:rPr>
              <a:t>Vậy hệ phương trình có nghiệm vô số nghiệm. Các nghiệm của phương trình được viết như sau:</a:t>
            </a:r>
            <a:endParaRPr lang="vi-VN" sz="2300">
              <a:latin typeface="Times New Roman" panose="02020603050405020304" pitchFamily="18" charset="0"/>
              <a:cs typeface="Times New Roman" panose="02020603050405020304"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792924479"/>
              </p:ext>
            </p:extLst>
          </p:nvPr>
        </p:nvGraphicFramePr>
        <p:xfrm>
          <a:off x="10026553" y="5420072"/>
          <a:ext cx="1330325" cy="1128712"/>
        </p:xfrm>
        <a:graphic>
          <a:graphicData uri="http://schemas.openxmlformats.org/presentationml/2006/ole">
            <mc:AlternateContent xmlns:mc="http://schemas.openxmlformats.org/markup-compatibility/2006">
              <mc:Choice xmlns:v="urn:schemas-microsoft-com:vml" Requires="v">
                <p:oleObj spid="_x0000_s13210" name="Equation" r:id="rId24" imgW="825480" imgH="698400" progId="Equation.DSMT4">
                  <p:embed/>
                </p:oleObj>
              </mc:Choice>
              <mc:Fallback>
                <p:oleObj name="Equation" r:id="rId24" imgW="825480" imgH="698400" progId="Equation.DSMT4">
                  <p:embed/>
                  <p:pic>
                    <p:nvPicPr>
                      <p:cNvPr id="0" name=""/>
                      <p:cNvPicPr/>
                      <p:nvPr/>
                    </p:nvPicPr>
                    <p:blipFill>
                      <a:blip r:embed="rId25"/>
                      <a:stretch>
                        <a:fillRect/>
                      </a:stretch>
                    </p:blipFill>
                    <p:spPr>
                      <a:xfrm>
                        <a:off x="10026553" y="5420072"/>
                        <a:ext cx="1330325" cy="1128712"/>
                      </a:xfrm>
                      <a:prstGeom prst="rect">
                        <a:avLst/>
                      </a:prstGeom>
                    </p:spPr>
                  </p:pic>
                </p:oleObj>
              </mc:Fallback>
            </mc:AlternateContent>
          </a:graphicData>
        </a:graphic>
      </p:graphicFrame>
    </p:spTree>
    <p:extLst>
      <p:ext uri="{BB962C8B-B14F-4D97-AF65-F5344CB8AC3E}">
        <p14:creationId xmlns:p14="http://schemas.microsoft.com/office/powerpoint/2010/main" val="27945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par>
                                <p:cTn id="52" presetID="16" presetClass="entr" presetSubtype="21"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par>
                                <p:cTn id="63" presetID="16" presetClass="entr" presetSubtype="21"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arn(inVertical)">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4" grpId="0"/>
      <p:bldP spid="27"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5064460" cy="523220"/>
          </a:xfrm>
          <a:prstGeom prst="rect">
            <a:avLst/>
          </a:prstGeom>
          <a:noFill/>
          <a:ln w="28575">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8:</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Giải các phương trình:</a:t>
            </a:r>
            <a:endParaRPr lang="vi-VN" sz="28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356878" y="-52770"/>
            <a:ext cx="823994" cy="717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439852177"/>
              </p:ext>
            </p:extLst>
          </p:nvPr>
        </p:nvGraphicFramePr>
        <p:xfrm>
          <a:off x="228600" y="619314"/>
          <a:ext cx="2560205" cy="383886"/>
        </p:xfrm>
        <a:graphic>
          <a:graphicData uri="http://schemas.openxmlformats.org/presentationml/2006/ole">
            <mc:AlternateContent xmlns:mc="http://schemas.openxmlformats.org/markup-compatibility/2006">
              <mc:Choice xmlns:v="urn:schemas-microsoft-com:vml" Requires="v">
                <p:oleObj spid="_x0000_s13969" name="Equation" r:id="rId4" imgW="1447560" imgH="215640" progId="Equation.DSMT4">
                  <p:embed/>
                </p:oleObj>
              </mc:Choice>
              <mc:Fallback>
                <p:oleObj name="Equation" r:id="rId4" imgW="1447560" imgH="215640" progId="Equation.DSMT4">
                  <p:embed/>
                  <p:pic>
                    <p:nvPicPr>
                      <p:cNvPr id="0" name=""/>
                      <p:cNvPicPr/>
                      <p:nvPr/>
                    </p:nvPicPr>
                    <p:blipFill>
                      <a:blip r:embed="rId5"/>
                      <a:stretch>
                        <a:fillRect/>
                      </a:stretch>
                    </p:blipFill>
                    <p:spPr>
                      <a:xfrm>
                        <a:off x="228600" y="619314"/>
                        <a:ext cx="2560205" cy="383886"/>
                      </a:xfrm>
                      <a:prstGeom prst="rect">
                        <a:avLst/>
                      </a:prstGeom>
                    </p:spPr>
                  </p:pic>
                </p:oleObj>
              </mc:Fallback>
            </mc:AlternateContent>
          </a:graphicData>
        </a:graphic>
      </p:graphicFrame>
      <p:sp>
        <p:nvSpPr>
          <p:cNvPr id="33" name="TextBox 32"/>
          <p:cNvSpPr txBox="1"/>
          <p:nvPr/>
        </p:nvSpPr>
        <p:spPr>
          <a:xfrm>
            <a:off x="347493" y="1068942"/>
            <a:ext cx="3534392" cy="830997"/>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5x + 2 = 0 hoặc 2x – 7 = 0</a:t>
            </a:r>
          </a:p>
          <a:p>
            <a:r>
              <a:rPr lang="en-US" sz="2400" smtClean="0">
                <a:latin typeface="Times New Roman" panose="02020603050405020304" pitchFamily="18" charset="0"/>
                <a:cs typeface="Times New Roman" panose="02020603050405020304" pitchFamily="18" charset="0"/>
              </a:rPr>
              <a:t>5x = –2     hoặc 2x = 7</a:t>
            </a:r>
            <a:endParaRPr lang="vi-VN" sz="2400">
              <a:latin typeface="Times New Roman" panose="02020603050405020304" pitchFamily="18" charset="0"/>
              <a:cs typeface="Times New Roman" panose="02020603050405020304" pitchFamily="18" charset="0"/>
            </a:endParaRPr>
          </a:p>
        </p:txBody>
      </p:sp>
      <p:sp>
        <p:nvSpPr>
          <p:cNvPr id="35" name="TextBox 34"/>
          <p:cNvSpPr txBox="1"/>
          <p:nvPr/>
        </p:nvSpPr>
        <p:spPr>
          <a:xfrm>
            <a:off x="1686189" y="1997494"/>
            <a:ext cx="85699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hoặc</a:t>
            </a:r>
            <a:endParaRPr lang="vi-VN" sz="2400">
              <a:latin typeface="Times New Roman" panose="02020603050405020304" pitchFamily="18" charset="0"/>
              <a:cs typeface="Times New Roman" panose="02020603050405020304" pitchFamily="18" charset="0"/>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56151661"/>
              </p:ext>
            </p:extLst>
          </p:nvPr>
        </p:nvGraphicFramePr>
        <p:xfrm>
          <a:off x="516623" y="1844441"/>
          <a:ext cx="876013" cy="767773"/>
        </p:xfrm>
        <a:graphic>
          <a:graphicData uri="http://schemas.openxmlformats.org/presentationml/2006/ole">
            <mc:AlternateContent xmlns:mc="http://schemas.openxmlformats.org/markup-compatibility/2006">
              <mc:Choice xmlns:v="urn:schemas-microsoft-com:vml" Requires="v">
                <p:oleObj spid="_x0000_s13970" name="Equation" r:id="rId6" imgW="495000" imgH="431640" progId="Equation.DSMT4">
                  <p:embed/>
                </p:oleObj>
              </mc:Choice>
              <mc:Fallback>
                <p:oleObj name="Equation" r:id="rId6" imgW="495000" imgH="431640" progId="Equation.DSMT4">
                  <p:embed/>
                  <p:pic>
                    <p:nvPicPr>
                      <p:cNvPr id="0" name=""/>
                      <p:cNvPicPr/>
                      <p:nvPr/>
                    </p:nvPicPr>
                    <p:blipFill>
                      <a:blip r:embed="rId7"/>
                      <a:stretch>
                        <a:fillRect/>
                      </a:stretch>
                    </p:blipFill>
                    <p:spPr>
                      <a:xfrm>
                        <a:off x="516623" y="1844441"/>
                        <a:ext cx="876013" cy="767773"/>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4234067158"/>
              </p:ext>
            </p:extLst>
          </p:nvPr>
        </p:nvGraphicFramePr>
        <p:xfrm>
          <a:off x="2426573" y="1871902"/>
          <a:ext cx="719137" cy="768350"/>
        </p:xfrm>
        <a:graphic>
          <a:graphicData uri="http://schemas.openxmlformats.org/presentationml/2006/ole">
            <mc:AlternateContent xmlns:mc="http://schemas.openxmlformats.org/markup-compatibility/2006">
              <mc:Choice xmlns:v="urn:schemas-microsoft-com:vml" Requires="v">
                <p:oleObj spid="_x0000_s13971" name="Equation" r:id="rId8" imgW="406080" imgH="431640" progId="Equation.DSMT4">
                  <p:embed/>
                </p:oleObj>
              </mc:Choice>
              <mc:Fallback>
                <p:oleObj name="Equation" r:id="rId8" imgW="406080" imgH="431640" progId="Equation.DSMT4">
                  <p:embed/>
                  <p:pic>
                    <p:nvPicPr>
                      <p:cNvPr id="0" name=""/>
                      <p:cNvPicPr/>
                      <p:nvPr/>
                    </p:nvPicPr>
                    <p:blipFill>
                      <a:blip r:embed="rId9"/>
                      <a:stretch>
                        <a:fillRect/>
                      </a:stretch>
                    </p:blipFill>
                    <p:spPr>
                      <a:xfrm>
                        <a:off x="2426573" y="1871902"/>
                        <a:ext cx="719137" cy="768350"/>
                      </a:xfrm>
                      <a:prstGeom prst="rect">
                        <a:avLst/>
                      </a:prstGeom>
                    </p:spPr>
                  </p:pic>
                </p:oleObj>
              </mc:Fallback>
            </mc:AlternateContent>
          </a:graphicData>
        </a:graphic>
      </p:graphicFrame>
      <p:grpSp>
        <p:nvGrpSpPr>
          <p:cNvPr id="5" name="Group 4"/>
          <p:cNvGrpSpPr/>
          <p:nvPr/>
        </p:nvGrpSpPr>
        <p:grpSpPr>
          <a:xfrm>
            <a:off x="46174" y="2440331"/>
            <a:ext cx="6199072" cy="768350"/>
            <a:chOff x="85848" y="2778125"/>
            <a:chExt cx="6199072" cy="768350"/>
          </a:xfrm>
        </p:grpSpPr>
        <p:sp>
          <p:nvSpPr>
            <p:cNvPr id="22" name="TextBox 21"/>
            <p:cNvSpPr txBox="1"/>
            <p:nvPr/>
          </p:nvSpPr>
          <p:spPr>
            <a:xfrm>
              <a:off x="85848" y="2939451"/>
              <a:ext cx="5966666" cy="446276"/>
            </a:xfrm>
            <a:prstGeom prst="rect">
              <a:avLst/>
            </a:prstGeom>
            <a:noFill/>
            <a:ln w="28575">
              <a:noFill/>
            </a:ln>
          </p:spPr>
          <p:txBody>
            <a:bodyPr wrap="square" rtlCol="0">
              <a:spAutoFit/>
            </a:bodyPr>
            <a:lstStyle/>
            <a:p>
              <a:r>
                <a:rPr lang="en-US" sz="2300" smtClean="0">
                  <a:latin typeface="Times New Roman" panose="02020603050405020304" pitchFamily="18" charset="0"/>
                  <a:cs typeface="Times New Roman" panose="02020603050405020304" pitchFamily="18" charset="0"/>
                </a:rPr>
                <a:t>Vậy phương trình có hai nghiệm                và </a:t>
              </a:r>
              <a:endParaRPr lang="vi-VN" sz="2300">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860731509"/>
                </p:ext>
              </p:extLst>
            </p:nvPr>
          </p:nvGraphicFramePr>
          <p:xfrm>
            <a:off x="4164400" y="2778702"/>
            <a:ext cx="876013" cy="767773"/>
          </p:xfrm>
          <a:graphic>
            <a:graphicData uri="http://schemas.openxmlformats.org/presentationml/2006/ole">
              <mc:AlternateContent xmlns:mc="http://schemas.openxmlformats.org/markup-compatibility/2006">
                <mc:Choice xmlns:v="urn:schemas-microsoft-com:vml" Requires="v">
                  <p:oleObj spid="_x0000_s13972" name="Equation" r:id="rId10" imgW="495000" imgH="431640" progId="Equation.DSMT4">
                    <p:embed/>
                  </p:oleObj>
                </mc:Choice>
                <mc:Fallback>
                  <p:oleObj name="Equation" r:id="rId10" imgW="495000" imgH="431640" progId="Equation.DSMT4">
                    <p:embed/>
                    <p:pic>
                      <p:nvPicPr>
                        <p:cNvPr id="0" name=""/>
                        <p:cNvPicPr/>
                        <p:nvPr/>
                      </p:nvPicPr>
                      <p:blipFill>
                        <a:blip r:embed="rId11"/>
                        <a:stretch>
                          <a:fillRect/>
                        </a:stretch>
                      </p:blipFill>
                      <p:spPr>
                        <a:xfrm>
                          <a:off x="4164400" y="2778702"/>
                          <a:ext cx="876013" cy="76777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470873017"/>
                </p:ext>
              </p:extLst>
            </p:nvPr>
          </p:nvGraphicFramePr>
          <p:xfrm>
            <a:off x="5565783" y="2778125"/>
            <a:ext cx="719137" cy="768350"/>
          </p:xfrm>
          <a:graphic>
            <a:graphicData uri="http://schemas.openxmlformats.org/presentationml/2006/ole">
              <mc:AlternateContent xmlns:mc="http://schemas.openxmlformats.org/markup-compatibility/2006">
                <mc:Choice xmlns:v="urn:schemas-microsoft-com:vml" Requires="v">
                  <p:oleObj spid="_x0000_s13973" name="Equation" r:id="rId12" imgW="406080" imgH="431640" progId="Equation.DSMT4">
                    <p:embed/>
                  </p:oleObj>
                </mc:Choice>
                <mc:Fallback>
                  <p:oleObj name="Equation" r:id="rId12" imgW="406080" imgH="431640" progId="Equation.DSMT4">
                    <p:embed/>
                    <p:pic>
                      <p:nvPicPr>
                        <p:cNvPr id="0" name=""/>
                        <p:cNvPicPr/>
                        <p:nvPr/>
                      </p:nvPicPr>
                      <p:blipFill>
                        <a:blip r:embed="rId13"/>
                        <a:stretch>
                          <a:fillRect/>
                        </a:stretch>
                      </p:blipFill>
                      <p:spPr>
                        <a:xfrm>
                          <a:off x="5565783" y="2778125"/>
                          <a:ext cx="719137" cy="768350"/>
                        </a:xfrm>
                        <a:prstGeom prst="rect">
                          <a:avLst/>
                        </a:prstGeom>
                      </p:spPr>
                    </p:pic>
                  </p:oleObj>
                </mc:Fallback>
              </mc:AlternateContent>
            </a:graphicData>
          </a:graphic>
        </p:graphicFrame>
      </p:grpSp>
      <p:graphicFrame>
        <p:nvGraphicFramePr>
          <p:cNvPr id="40" name="Object 39"/>
          <p:cNvGraphicFramePr>
            <a:graphicFrameLocks noChangeAspect="1"/>
          </p:cNvGraphicFramePr>
          <p:nvPr>
            <p:extLst>
              <p:ext uri="{D42A27DB-BD31-4B8C-83A1-F6EECF244321}">
                <p14:modId xmlns:p14="http://schemas.microsoft.com/office/powerpoint/2010/main" val="2271760369"/>
              </p:ext>
            </p:extLst>
          </p:nvPr>
        </p:nvGraphicFramePr>
        <p:xfrm>
          <a:off x="228600" y="3243496"/>
          <a:ext cx="3166342" cy="835602"/>
        </p:xfrm>
        <a:graphic>
          <a:graphicData uri="http://schemas.openxmlformats.org/presentationml/2006/ole">
            <mc:AlternateContent xmlns:mc="http://schemas.openxmlformats.org/markup-compatibility/2006">
              <mc:Choice xmlns:v="urn:schemas-microsoft-com:vml" Requires="v">
                <p:oleObj spid="_x0000_s13974" name="Equation" r:id="rId14" imgW="1790640" imgH="469800" progId="Equation.DSMT4">
                  <p:embed/>
                </p:oleObj>
              </mc:Choice>
              <mc:Fallback>
                <p:oleObj name="Equation" r:id="rId14" imgW="1790640" imgH="469800" progId="Equation.DSMT4">
                  <p:embed/>
                  <p:pic>
                    <p:nvPicPr>
                      <p:cNvPr id="0" name=""/>
                      <p:cNvPicPr/>
                      <p:nvPr/>
                    </p:nvPicPr>
                    <p:blipFill>
                      <a:blip r:embed="rId15"/>
                      <a:stretch>
                        <a:fillRect/>
                      </a:stretch>
                    </p:blipFill>
                    <p:spPr>
                      <a:xfrm>
                        <a:off x="228600" y="3243496"/>
                        <a:ext cx="3166342" cy="835602"/>
                      </a:xfrm>
                      <a:prstGeom prst="rect">
                        <a:avLst/>
                      </a:prstGeom>
                    </p:spPr>
                  </p:pic>
                </p:oleObj>
              </mc:Fallback>
            </mc:AlternateContent>
          </a:graphicData>
        </a:graphic>
      </p:graphicFrame>
      <p:sp>
        <p:nvSpPr>
          <p:cNvPr id="41" name="TextBox 40"/>
          <p:cNvSpPr txBox="1"/>
          <p:nvPr/>
        </p:nvSpPr>
        <p:spPr>
          <a:xfrm>
            <a:off x="1454914" y="4251642"/>
            <a:ext cx="85699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hoặc</a:t>
            </a:r>
            <a:endParaRPr lang="vi-VN" sz="240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68780699"/>
              </p:ext>
            </p:extLst>
          </p:nvPr>
        </p:nvGraphicFramePr>
        <p:xfrm>
          <a:off x="227589" y="4079098"/>
          <a:ext cx="1281113" cy="765175"/>
        </p:xfrm>
        <a:graphic>
          <a:graphicData uri="http://schemas.openxmlformats.org/presentationml/2006/ole">
            <mc:AlternateContent xmlns:mc="http://schemas.openxmlformats.org/markup-compatibility/2006">
              <mc:Choice xmlns:v="urn:schemas-microsoft-com:vml" Requires="v">
                <p:oleObj spid="_x0000_s13975" name="Equation" r:id="rId16" imgW="723600" imgH="431640" progId="Equation.DSMT4">
                  <p:embed/>
                </p:oleObj>
              </mc:Choice>
              <mc:Fallback>
                <p:oleObj name="Equation" r:id="rId16" imgW="723600" imgH="431640" progId="Equation.DSMT4">
                  <p:embed/>
                  <p:pic>
                    <p:nvPicPr>
                      <p:cNvPr id="0" name=""/>
                      <p:cNvPicPr/>
                      <p:nvPr/>
                    </p:nvPicPr>
                    <p:blipFill>
                      <a:blip r:embed="rId17"/>
                      <a:stretch>
                        <a:fillRect/>
                      </a:stretch>
                    </p:blipFill>
                    <p:spPr>
                      <a:xfrm>
                        <a:off x="227589" y="4079098"/>
                        <a:ext cx="1281113" cy="7651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9610509"/>
              </p:ext>
            </p:extLst>
          </p:nvPr>
        </p:nvGraphicFramePr>
        <p:xfrm>
          <a:off x="2234917" y="4148854"/>
          <a:ext cx="1002220" cy="695419"/>
        </p:xfrm>
        <a:graphic>
          <a:graphicData uri="http://schemas.openxmlformats.org/presentationml/2006/ole">
            <mc:AlternateContent xmlns:mc="http://schemas.openxmlformats.org/markup-compatibility/2006">
              <mc:Choice xmlns:v="urn:schemas-microsoft-com:vml" Requires="v">
                <p:oleObj spid="_x0000_s13976" name="Equation" r:id="rId18" imgW="622080" imgH="431640" progId="Equation.DSMT4">
                  <p:embed/>
                </p:oleObj>
              </mc:Choice>
              <mc:Fallback>
                <p:oleObj name="Equation" r:id="rId18" imgW="622080" imgH="431640" progId="Equation.DSMT4">
                  <p:embed/>
                  <p:pic>
                    <p:nvPicPr>
                      <p:cNvPr id="0" name=""/>
                      <p:cNvPicPr/>
                      <p:nvPr/>
                    </p:nvPicPr>
                    <p:blipFill>
                      <a:blip r:embed="rId19"/>
                      <a:stretch>
                        <a:fillRect/>
                      </a:stretch>
                    </p:blipFill>
                    <p:spPr>
                      <a:xfrm>
                        <a:off x="2234917" y="4148854"/>
                        <a:ext cx="1002220" cy="695419"/>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991470570"/>
              </p:ext>
            </p:extLst>
          </p:nvPr>
        </p:nvGraphicFramePr>
        <p:xfrm>
          <a:off x="227589" y="4844625"/>
          <a:ext cx="1035050" cy="765175"/>
        </p:xfrm>
        <a:graphic>
          <a:graphicData uri="http://schemas.openxmlformats.org/presentationml/2006/ole">
            <mc:AlternateContent xmlns:mc="http://schemas.openxmlformats.org/markup-compatibility/2006">
              <mc:Choice xmlns:v="urn:schemas-microsoft-com:vml" Requires="v">
                <p:oleObj spid="_x0000_s13977" name="Equation" r:id="rId20" imgW="583920" imgH="431640" progId="Equation.DSMT4">
                  <p:embed/>
                </p:oleObj>
              </mc:Choice>
              <mc:Fallback>
                <p:oleObj name="Equation" r:id="rId20" imgW="583920" imgH="431640" progId="Equation.DSMT4">
                  <p:embed/>
                  <p:pic>
                    <p:nvPicPr>
                      <p:cNvPr id="0" name=""/>
                      <p:cNvPicPr/>
                      <p:nvPr/>
                    </p:nvPicPr>
                    <p:blipFill>
                      <a:blip r:embed="rId21"/>
                      <a:stretch>
                        <a:fillRect/>
                      </a:stretch>
                    </p:blipFill>
                    <p:spPr>
                      <a:xfrm>
                        <a:off x="227589" y="4844625"/>
                        <a:ext cx="1035050" cy="765175"/>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564203366"/>
              </p:ext>
            </p:extLst>
          </p:nvPr>
        </p:nvGraphicFramePr>
        <p:xfrm>
          <a:off x="2266950" y="4879975"/>
          <a:ext cx="1022350" cy="695325"/>
        </p:xfrm>
        <a:graphic>
          <a:graphicData uri="http://schemas.openxmlformats.org/presentationml/2006/ole">
            <mc:AlternateContent xmlns:mc="http://schemas.openxmlformats.org/markup-compatibility/2006">
              <mc:Choice xmlns:v="urn:schemas-microsoft-com:vml" Requires="v">
                <p:oleObj spid="_x0000_s13978" name="Equation" r:id="rId22" imgW="634680" imgH="431640" progId="Equation.DSMT4">
                  <p:embed/>
                </p:oleObj>
              </mc:Choice>
              <mc:Fallback>
                <p:oleObj name="Equation" r:id="rId22" imgW="634680" imgH="431640" progId="Equation.DSMT4">
                  <p:embed/>
                  <p:pic>
                    <p:nvPicPr>
                      <p:cNvPr id="0" name=""/>
                      <p:cNvPicPr/>
                      <p:nvPr/>
                    </p:nvPicPr>
                    <p:blipFill>
                      <a:blip r:embed="rId23"/>
                      <a:stretch>
                        <a:fillRect/>
                      </a:stretch>
                    </p:blipFill>
                    <p:spPr>
                      <a:xfrm>
                        <a:off x="2266950" y="4879975"/>
                        <a:ext cx="1022350" cy="695325"/>
                      </a:xfrm>
                      <a:prstGeom prst="rect">
                        <a:avLst/>
                      </a:prstGeom>
                    </p:spPr>
                  </p:pic>
                </p:oleObj>
              </mc:Fallback>
            </mc:AlternateContent>
          </a:graphicData>
        </a:graphic>
      </p:graphicFrame>
      <p:sp>
        <p:nvSpPr>
          <p:cNvPr id="46" name="TextBox 45"/>
          <p:cNvSpPr txBox="1"/>
          <p:nvPr/>
        </p:nvSpPr>
        <p:spPr>
          <a:xfrm>
            <a:off x="1454914" y="4947061"/>
            <a:ext cx="85699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hoặc</a:t>
            </a:r>
            <a:endParaRPr lang="vi-VN" sz="2400">
              <a:latin typeface="Times New Roman" panose="02020603050405020304" pitchFamily="18" charset="0"/>
              <a:cs typeface="Times New Roman" panose="02020603050405020304" pitchFamily="18" charset="0"/>
            </a:endParaRPr>
          </a:p>
        </p:txBody>
      </p:sp>
      <p:sp>
        <p:nvSpPr>
          <p:cNvPr id="49" name="TextBox 48"/>
          <p:cNvSpPr txBox="1"/>
          <p:nvPr/>
        </p:nvSpPr>
        <p:spPr>
          <a:xfrm>
            <a:off x="328906" y="5649422"/>
            <a:ext cx="3300234" cy="461665"/>
          </a:xfrm>
          <a:prstGeom prst="rect">
            <a:avLst/>
          </a:prstGeom>
          <a:noFill/>
          <a:ln w="28575">
            <a:noFill/>
          </a:ln>
        </p:spPr>
        <p:txBody>
          <a:bodyPr wrap="square" rtlCol="0">
            <a:spAutoFit/>
          </a:bodyPr>
          <a:lstStyle/>
          <a:p>
            <a:r>
              <a:rPr lang="en-US" sz="2400">
                <a:latin typeface="Times New Roman" panose="02020603050405020304" pitchFamily="18" charset="0"/>
                <a:cs typeface="Times New Roman" panose="02020603050405020304" pitchFamily="18" charset="0"/>
              </a:rPr>
              <a:t>x</a:t>
            </a:r>
            <a:r>
              <a:rPr lang="en-US" sz="2400" smtClean="0">
                <a:latin typeface="Times New Roman" panose="02020603050405020304" pitchFamily="18" charset="0"/>
                <a:cs typeface="Times New Roman" panose="02020603050405020304" pitchFamily="18" charset="0"/>
              </a:rPr>
              <a:t> = –10 hoặc x = –2 </a:t>
            </a:r>
            <a:endParaRPr lang="vi-VN" sz="2400">
              <a:latin typeface="Times New Roman" panose="02020603050405020304" pitchFamily="18" charset="0"/>
              <a:cs typeface="Times New Roman" panose="02020603050405020304" pitchFamily="18" charset="0"/>
            </a:endParaRPr>
          </a:p>
        </p:txBody>
      </p:sp>
      <p:sp>
        <p:nvSpPr>
          <p:cNvPr id="51" name="TextBox 50"/>
          <p:cNvSpPr txBox="1"/>
          <p:nvPr/>
        </p:nvSpPr>
        <p:spPr>
          <a:xfrm>
            <a:off x="0" y="6288382"/>
            <a:ext cx="6595459" cy="461665"/>
          </a:xfrm>
          <a:prstGeom prst="rect">
            <a:avLst/>
          </a:prstGeom>
          <a:noFill/>
          <a:ln w="28575">
            <a:noFill/>
          </a:ln>
        </p:spPr>
        <p:txBody>
          <a:bodyPr wrap="square" rtlCol="0">
            <a:spAutoFit/>
          </a:bodyPr>
          <a:lstStyle/>
          <a:p>
            <a:r>
              <a:rPr lang="en-US" sz="2300" smtClean="0">
                <a:latin typeface="Times New Roman" panose="02020603050405020304" pitchFamily="18" charset="0"/>
                <a:cs typeface="Times New Roman" panose="02020603050405020304" pitchFamily="18" charset="0"/>
              </a:rPr>
              <a:t>Vậy phương trình có hai nghiệm </a:t>
            </a:r>
            <a:r>
              <a:rPr lang="en-US" sz="2000">
                <a:latin typeface="Times New Roman" panose="02020603050405020304" pitchFamily="18" charset="0"/>
                <a:cs typeface="Times New Roman" panose="02020603050405020304" pitchFamily="18" charset="0"/>
              </a:rPr>
              <a:t>x = –</a:t>
            </a:r>
            <a:r>
              <a:rPr lang="en-US" sz="2000" smtClean="0">
                <a:latin typeface="Times New Roman" panose="02020603050405020304" pitchFamily="18" charset="0"/>
                <a:cs typeface="Times New Roman" panose="02020603050405020304" pitchFamily="18" charset="0"/>
              </a:rPr>
              <a:t>10</a:t>
            </a:r>
            <a:r>
              <a:rPr lang="en-US" sz="2300" smtClean="0">
                <a:latin typeface="Times New Roman" panose="02020603050405020304" pitchFamily="18" charset="0"/>
                <a:cs typeface="Times New Roman" panose="02020603050405020304" pitchFamily="18" charset="0"/>
              </a:rPr>
              <a:t> và x = </a:t>
            </a:r>
            <a:r>
              <a:rPr lang="en-US" sz="2400" smtClean="0">
                <a:latin typeface="Times New Roman" panose="02020603050405020304" pitchFamily="18" charset="0"/>
                <a:cs typeface="Times New Roman" panose="02020603050405020304" pitchFamily="18" charset="0"/>
              </a:rPr>
              <a:t>–</a:t>
            </a:r>
            <a:r>
              <a:rPr lang="en-US" sz="2300" smtClean="0">
                <a:latin typeface="Times New Roman" panose="02020603050405020304" pitchFamily="18" charset="0"/>
                <a:cs typeface="Times New Roman" panose="02020603050405020304" pitchFamily="18" charset="0"/>
              </a:rPr>
              <a:t>2. </a:t>
            </a:r>
            <a:endParaRPr lang="vi-VN" sz="23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4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par>
                                <p:cTn id="25" presetID="16" presetClass="entr" presetSubtype="2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par>
                                <p:cTn id="31" presetID="16" presetClass="entr" presetSubtype="21"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par>
                                <p:cTn id="45" presetID="16" presetClass="entr" presetSubtype="21"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par>
                                <p:cTn id="48" presetID="16" presetClass="entr" presetSubtype="21"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arn(inVertical)">
                                      <p:cBhvr>
                                        <p:cTn id="50" dur="500"/>
                                        <p:tgtEl>
                                          <p:spTgt spid="4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barn(inVertical)">
                                      <p:cBhvr>
                                        <p:cTn id="53" dur="500"/>
                                        <p:tgtEl>
                                          <p:spTgt spid="46"/>
                                        </p:tgtEl>
                                      </p:cBhvr>
                                    </p:animEffect>
                                  </p:childTnLst>
                                </p:cTn>
                              </p:par>
                              <p:par>
                                <p:cTn id="54" presetID="16" presetClass="entr" presetSubtype="21"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arn(inVertical)">
                                      <p:cBhvr>
                                        <p:cTn id="56" dur="500"/>
                                        <p:tgtEl>
                                          <p:spTgt spid="4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barn(inVertical)">
                                      <p:cBhvr>
                                        <p:cTn id="59" dur="500"/>
                                        <p:tgtEl>
                                          <p:spTgt spid="4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barn(inVertical)">
                                      <p:cBhvr>
                                        <p:cTn id="6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5" grpId="0"/>
      <p:bldP spid="41" grpId="0"/>
      <p:bldP spid="46" grpId="0"/>
      <p:bldP spid="49"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5064460" cy="523220"/>
          </a:xfrm>
          <a:prstGeom prst="rect">
            <a:avLst/>
          </a:prstGeom>
          <a:noFill/>
          <a:ln w="28575">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8:</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Giải các phương trình:</a:t>
            </a:r>
            <a:endParaRPr lang="vi-VN" sz="28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4800"/>
            <a:ext cx="1226858" cy="106894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6174" y="2601657"/>
            <a:ext cx="5966666" cy="446276"/>
          </a:xfrm>
          <a:prstGeom prst="rect">
            <a:avLst/>
          </a:prstGeom>
          <a:noFill/>
          <a:ln w="28575">
            <a:noFill/>
          </a:ln>
        </p:spPr>
        <p:txBody>
          <a:bodyPr wrap="square" rtlCol="0">
            <a:spAutoFit/>
          </a:bodyPr>
          <a:lstStyle/>
          <a:p>
            <a:r>
              <a:rPr lang="en-US" sz="2300" smtClean="0">
                <a:latin typeface="Times New Roman" panose="02020603050405020304" pitchFamily="18" charset="0"/>
                <a:cs typeface="Times New Roman" panose="02020603050405020304" pitchFamily="18" charset="0"/>
              </a:rPr>
              <a:t>Vậy phương trình có hai nghiệm y = 5 và </a:t>
            </a:r>
            <a:r>
              <a:rPr lang="en-US" sz="2000">
                <a:latin typeface="Times New Roman" panose="02020603050405020304" pitchFamily="18" charset="0"/>
                <a:cs typeface="Times New Roman" panose="02020603050405020304" pitchFamily="18" charset="0"/>
              </a:rPr>
              <a:t>y = –2</a:t>
            </a:r>
            <a:r>
              <a:rPr lang="en-US" sz="2000" smtClean="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p:cNvSpPr txBox="1"/>
          <p:nvPr/>
        </p:nvSpPr>
        <p:spPr>
          <a:xfrm>
            <a:off x="89108" y="610869"/>
            <a:ext cx="3534392"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c) y</a:t>
            </a:r>
            <a:r>
              <a:rPr lang="en-US" sz="2400" baseline="30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 5y + 2(y – 5) = 0</a:t>
            </a:r>
            <a:endParaRPr lang="vi-VN" sz="2400">
              <a:latin typeface="Times New Roman" panose="02020603050405020304" pitchFamily="18" charset="0"/>
              <a:cs typeface="Times New Roman" panose="02020603050405020304" pitchFamily="18" charset="0"/>
            </a:endParaRPr>
          </a:p>
        </p:txBody>
      </p:sp>
      <p:sp>
        <p:nvSpPr>
          <p:cNvPr id="25" name="TextBox 24"/>
          <p:cNvSpPr txBox="1"/>
          <p:nvPr/>
        </p:nvSpPr>
        <p:spPr>
          <a:xfrm>
            <a:off x="211827" y="1143882"/>
            <a:ext cx="3534392" cy="1569660"/>
          </a:xfrm>
          <a:prstGeom prst="rect">
            <a:avLst/>
          </a:prstGeom>
          <a:noFill/>
          <a:ln w="28575">
            <a:noFill/>
          </a:ln>
        </p:spPr>
        <p:txBody>
          <a:bodyPr wrap="square" rtlCol="0">
            <a:spAutoFit/>
          </a:bodyPr>
          <a:lstStyle/>
          <a:p>
            <a:r>
              <a:rPr lang="en-US" sz="2400">
                <a:latin typeface="Times New Roman" panose="02020603050405020304" pitchFamily="18" charset="0"/>
                <a:cs typeface="Times New Roman" panose="02020603050405020304" pitchFamily="18" charset="0"/>
              </a:rPr>
              <a:t>y</a:t>
            </a:r>
            <a:r>
              <a:rPr lang="en-US" sz="2400" smtClean="0">
                <a:latin typeface="Times New Roman" panose="02020603050405020304" pitchFamily="18" charset="0"/>
                <a:cs typeface="Times New Roman" panose="02020603050405020304" pitchFamily="18" charset="0"/>
              </a:rPr>
              <a:t>(y – 5) + 2(y – 5) = 0</a:t>
            </a:r>
          </a:p>
          <a:p>
            <a:r>
              <a:rPr lang="en-US" sz="2400" smtClean="0">
                <a:latin typeface="Times New Roman" panose="02020603050405020304" pitchFamily="18" charset="0"/>
                <a:cs typeface="Times New Roman" panose="02020603050405020304" pitchFamily="18" charset="0"/>
              </a:rPr>
              <a:t>(y – 5)(y + 2) = 0</a:t>
            </a:r>
          </a:p>
          <a:p>
            <a:r>
              <a:rPr lang="en-US" sz="2400">
                <a:latin typeface="Times New Roman" panose="02020603050405020304" pitchFamily="18" charset="0"/>
                <a:cs typeface="Times New Roman" panose="02020603050405020304" pitchFamily="18" charset="0"/>
              </a:rPr>
              <a:t>y</a:t>
            </a:r>
            <a:r>
              <a:rPr lang="en-US" sz="2400" smtClean="0">
                <a:latin typeface="Times New Roman" panose="02020603050405020304" pitchFamily="18" charset="0"/>
                <a:cs typeface="Times New Roman" panose="02020603050405020304" pitchFamily="18" charset="0"/>
              </a:rPr>
              <a:t> – 5 = 0 hoặc y + 2 = 0</a:t>
            </a:r>
          </a:p>
          <a:p>
            <a:r>
              <a:rPr lang="en-US" sz="2400">
                <a:latin typeface="Times New Roman" panose="02020603050405020304" pitchFamily="18" charset="0"/>
                <a:cs typeface="Times New Roman" panose="02020603050405020304" pitchFamily="18" charset="0"/>
              </a:rPr>
              <a:t>y</a:t>
            </a:r>
            <a:r>
              <a:rPr lang="en-US" sz="2400" smtClean="0">
                <a:latin typeface="Times New Roman" panose="02020603050405020304" pitchFamily="18" charset="0"/>
                <a:cs typeface="Times New Roman" panose="02020603050405020304" pitchFamily="18" charset="0"/>
              </a:rPr>
              <a:t> = 5 hoặc y = –2.</a:t>
            </a:r>
            <a:endParaRPr lang="vi-VN" sz="2400">
              <a:latin typeface="Times New Roman" panose="02020603050405020304" pitchFamily="18" charset="0"/>
              <a:cs typeface="Times New Roman" panose="02020603050405020304" pitchFamily="18" charset="0"/>
            </a:endParaRPr>
          </a:p>
        </p:txBody>
      </p:sp>
      <p:sp>
        <p:nvSpPr>
          <p:cNvPr id="26" name="TextBox 25"/>
          <p:cNvSpPr txBox="1"/>
          <p:nvPr/>
        </p:nvSpPr>
        <p:spPr>
          <a:xfrm>
            <a:off x="181821" y="3057796"/>
            <a:ext cx="4170258" cy="461665"/>
          </a:xfrm>
          <a:prstGeom prst="rect">
            <a:avLst/>
          </a:prstGeom>
          <a:noFill/>
          <a:ln w="28575">
            <a:noFill/>
          </a:ln>
        </p:spPr>
        <p:txBody>
          <a:bodyPr wrap="square" rtlCol="0">
            <a:spAutoFit/>
          </a:bodyPr>
          <a:lstStyle/>
          <a:p>
            <a:r>
              <a:rPr lang="en-US" sz="2400">
                <a:latin typeface="Times New Roman" panose="02020603050405020304" pitchFamily="18" charset="0"/>
                <a:cs typeface="Times New Roman" panose="02020603050405020304" pitchFamily="18" charset="0"/>
              </a:rPr>
              <a:t>d</a:t>
            </a:r>
            <a:r>
              <a:rPr lang="en-US" sz="2400" smtClean="0">
                <a:latin typeface="Times New Roman" panose="02020603050405020304" pitchFamily="18" charset="0"/>
                <a:cs typeface="Times New Roman" panose="02020603050405020304" pitchFamily="18" charset="0"/>
              </a:rPr>
              <a:t>) 9x</a:t>
            </a:r>
            <a:r>
              <a:rPr lang="en-US" sz="2400" baseline="30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 1 = (3x – 1)(2x + 7)</a:t>
            </a:r>
            <a:endParaRPr lang="vi-VN" sz="2400">
              <a:latin typeface="Times New Roman" panose="02020603050405020304" pitchFamily="18" charset="0"/>
              <a:cs typeface="Times New Roman" panose="02020603050405020304" pitchFamily="18" charset="0"/>
            </a:endParaRPr>
          </a:p>
        </p:txBody>
      </p:sp>
      <p:grpSp>
        <p:nvGrpSpPr>
          <p:cNvPr id="6" name="Group 5"/>
          <p:cNvGrpSpPr/>
          <p:nvPr/>
        </p:nvGrpSpPr>
        <p:grpSpPr>
          <a:xfrm>
            <a:off x="479376" y="3445167"/>
            <a:ext cx="4906167" cy="2540434"/>
            <a:chOff x="479376" y="3445167"/>
            <a:chExt cx="4906167" cy="2540434"/>
          </a:xfrm>
        </p:grpSpPr>
        <p:sp>
          <p:nvSpPr>
            <p:cNvPr id="46" name="TextBox 45"/>
            <p:cNvSpPr txBox="1"/>
            <p:nvPr/>
          </p:nvSpPr>
          <p:spPr>
            <a:xfrm>
              <a:off x="1718718" y="5434966"/>
              <a:ext cx="1904782" cy="461665"/>
            </a:xfrm>
            <a:prstGeom prst="rect">
              <a:avLst/>
            </a:prstGeom>
            <a:noFill/>
            <a:ln w="28575">
              <a:noFill/>
            </a:ln>
          </p:spPr>
          <p:txBody>
            <a:bodyPr wrap="square" rtlCol="0">
              <a:spAutoFit/>
            </a:bodyPr>
            <a:lstStyle/>
            <a:p>
              <a:r>
                <a:rPr lang="en-US" sz="2400">
                  <a:latin typeface="Times New Roman" panose="02020603050405020304" pitchFamily="18" charset="0"/>
                  <a:cs typeface="Times New Roman" panose="02020603050405020304" pitchFamily="18" charset="0"/>
                </a:rPr>
                <a:t>h</a:t>
              </a:r>
              <a:r>
                <a:rPr lang="en-US" sz="2400" smtClean="0">
                  <a:latin typeface="Times New Roman" panose="02020603050405020304" pitchFamily="18" charset="0"/>
                  <a:cs typeface="Times New Roman" panose="02020603050405020304" pitchFamily="18" charset="0"/>
                </a:rPr>
                <a:t>oặc x = 6.</a:t>
              </a:r>
              <a:endParaRPr lang="vi-VN" sz="2400">
                <a:latin typeface="Times New Roman" panose="02020603050405020304" pitchFamily="18" charset="0"/>
                <a:cs typeface="Times New Roman" panose="02020603050405020304" pitchFamily="18" charset="0"/>
              </a:endParaRPr>
            </a:p>
          </p:txBody>
        </p:sp>
        <p:sp>
          <p:nvSpPr>
            <p:cNvPr id="27" name="TextBox 26"/>
            <p:cNvSpPr txBox="1"/>
            <p:nvPr/>
          </p:nvSpPr>
          <p:spPr>
            <a:xfrm>
              <a:off x="479376" y="3445167"/>
              <a:ext cx="4906167" cy="2308324"/>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(3x – 1)(3x + 1) = (3x – 1)(2x + 7)</a:t>
              </a:r>
            </a:p>
            <a:p>
              <a:r>
                <a:rPr lang="en-US" sz="2400">
                  <a:latin typeface="Times New Roman" panose="02020603050405020304" pitchFamily="18" charset="0"/>
                  <a:cs typeface="Times New Roman" panose="02020603050405020304" pitchFamily="18" charset="0"/>
                </a:rPr>
                <a:t>(3x – 1)(3x + 1) –</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(3x – 1)(2x + 7</a:t>
              </a:r>
              <a:r>
                <a:rPr lang="en-US" sz="2400" smtClean="0">
                  <a:latin typeface="Times New Roman" panose="02020603050405020304" pitchFamily="18" charset="0"/>
                  <a:cs typeface="Times New Roman" panose="02020603050405020304" pitchFamily="18" charset="0"/>
                </a:rPr>
                <a:t>) = 0</a:t>
              </a:r>
            </a:p>
            <a:p>
              <a:r>
                <a:rPr lang="en-US" sz="2400" smtClean="0">
                  <a:latin typeface="Times New Roman" panose="02020603050405020304" pitchFamily="18" charset="0"/>
                  <a:cs typeface="Times New Roman" panose="02020603050405020304" pitchFamily="18" charset="0"/>
                </a:rPr>
                <a:t>(3x – 1)(3x + 1 – 2x – 7) = 0</a:t>
              </a:r>
            </a:p>
            <a:p>
              <a:r>
                <a:rPr lang="en-US" sz="2400" smtClean="0">
                  <a:latin typeface="Times New Roman" panose="02020603050405020304" pitchFamily="18" charset="0"/>
                  <a:cs typeface="Times New Roman" panose="02020603050405020304" pitchFamily="18" charset="0"/>
                </a:rPr>
                <a:t>(3x – 1)(x – 6) = 0</a:t>
              </a:r>
            </a:p>
            <a:p>
              <a:r>
                <a:rPr lang="en-US" sz="2400" smtClean="0">
                  <a:latin typeface="Times New Roman" panose="02020603050405020304" pitchFamily="18" charset="0"/>
                  <a:cs typeface="Times New Roman" panose="02020603050405020304" pitchFamily="18" charset="0"/>
                </a:rPr>
                <a:t>3x – 1 = 0 hoặc x – 6 = 0</a:t>
              </a:r>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10187250"/>
                </p:ext>
              </p:extLst>
            </p:nvPr>
          </p:nvGraphicFramePr>
          <p:xfrm>
            <a:off x="666579" y="5290182"/>
            <a:ext cx="634059" cy="695419"/>
          </p:xfrm>
          <a:graphic>
            <a:graphicData uri="http://schemas.openxmlformats.org/presentationml/2006/ole">
              <mc:AlternateContent xmlns:mc="http://schemas.openxmlformats.org/markup-compatibility/2006">
                <mc:Choice xmlns:v="urn:schemas-microsoft-com:vml" Requires="v">
                  <p:oleObj spid="_x0000_s14490" name="Equation" r:id="rId4" imgW="393480" imgH="431640" progId="Equation.DSMT4">
                    <p:embed/>
                  </p:oleObj>
                </mc:Choice>
                <mc:Fallback>
                  <p:oleObj name="Equation" r:id="rId4" imgW="393480" imgH="431640" progId="Equation.DSMT4">
                    <p:embed/>
                    <p:pic>
                      <p:nvPicPr>
                        <p:cNvPr id="0" name=""/>
                        <p:cNvPicPr/>
                        <p:nvPr/>
                      </p:nvPicPr>
                      <p:blipFill>
                        <a:blip r:embed="rId5"/>
                        <a:stretch>
                          <a:fillRect/>
                        </a:stretch>
                      </p:blipFill>
                      <p:spPr>
                        <a:xfrm>
                          <a:off x="666579" y="5290182"/>
                          <a:ext cx="634059" cy="695419"/>
                        </a:xfrm>
                        <a:prstGeom prst="rect">
                          <a:avLst/>
                        </a:prstGeom>
                      </p:spPr>
                    </p:pic>
                  </p:oleObj>
                </mc:Fallback>
              </mc:AlternateContent>
            </a:graphicData>
          </a:graphic>
        </p:graphicFrame>
      </p:grpSp>
      <p:grpSp>
        <p:nvGrpSpPr>
          <p:cNvPr id="3" name="Group 2"/>
          <p:cNvGrpSpPr/>
          <p:nvPr/>
        </p:nvGrpSpPr>
        <p:grpSpPr>
          <a:xfrm>
            <a:off x="0" y="5985601"/>
            <a:ext cx="6595459" cy="695419"/>
            <a:chOff x="0" y="6111739"/>
            <a:chExt cx="6595459" cy="695419"/>
          </a:xfrm>
        </p:grpSpPr>
        <p:sp>
          <p:nvSpPr>
            <p:cNvPr id="51" name="TextBox 50"/>
            <p:cNvSpPr txBox="1"/>
            <p:nvPr/>
          </p:nvSpPr>
          <p:spPr>
            <a:xfrm>
              <a:off x="0" y="6175155"/>
              <a:ext cx="6595459" cy="461665"/>
            </a:xfrm>
            <a:prstGeom prst="rect">
              <a:avLst/>
            </a:prstGeom>
            <a:noFill/>
            <a:ln w="28575">
              <a:noFill/>
            </a:ln>
          </p:spPr>
          <p:txBody>
            <a:bodyPr wrap="square" rtlCol="0">
              <a:spAutoFit/>
            </a:bodyPr>
            <a:lstStyle/>
            <a:p>
              <a:r>
                <a:rPr lang="en-US" sz="2300" smtClean="0">
                  <a:latin typeface="Times New Roman" panose="02020603050405020304" pitchFamily="18" charset="0"/>
                  <a:cs typeface="Times New Roman" panose="02020603050405020304" pitchFamily="18" charset="0"/>
                </a:rPr>
                <a:t>Vậy phương trình có hai nghiệm            và x = </a:t>
              </a:r>
              <a:r>
                <a:rPr lang="en-US" sz="2400">
                  <a:latin typeface="Times New Roman" panose="02020603050405020304" pitchFamily="18" charset="0"/>
                  <a:cs typeface="Times New Roman" panose="02020603050405020304" pitchFamily="18" charset="0"/>
                </a:rPr>
                <a:t>6</a:t>
              </a:r>
              <a:r>
                <a:rPr lang="en-US" sz="2300" smtClean="0">
                  <a:latin typeface="Times New Roman" panose="02020603050405020304" pitchFamily="18" charset="0"/>
                  <a:cs typeface="Times New Roman" panose="02020603050405020304" pitchFamily="18" charset="0"/>
                </a:rPr>
                <a:t>. </a:t>
              </a:r>
              <a:endParaRPr lang="vi-VN" sz="23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297037517"/>
                </p:ext>
              </p:extLst>
            </p:nvPr>
          </p:nvGraphicFramePr>
          <p:xfrm>
            <a:off x="4035049" y="6111739"/>
            <a:ext cx="634059" cy="695419"/>
          </p:xfrm>
          <a:graphic>
            <a:graphicData uri="http://schemas.openxmlformats.org/presentationml/2006/ole">
              <mc:AlternateContent xmlns:mc="http://schemas.openxmlformats.org/markup-compatibility/2006">
                <mc:Choice xmlns:v="urn:schemas-microsoft-com:vml" Requires="v">
                  <p:oleObj spid="_x0000_s14491" name="Equation" r:id="rId6" imgW="393480" imgH="431640" progId="Equation.DSMT4">
                    <p:embed/>
                  </p:oleObj>
                </mc:Choice>
                <mc:Fallback>
                  <p:oleObj name="Equation" r:id="rId6" imgW="393480" imgH="431640" progId="Equation.DSMT4">
                    <p:embed/>
                    <p:pic>
                      <p:nvPicPr>
                        <p:cNvPr id="0" name=""/>
                        <p:cNvPicPr/>
                        <p:nvPr/>
                      </p:nvPicPr>
                      <p:blipFill>
                        <a:blip r:embed="rId7"/>
                        <a:stretch>
                          <a:fillRect/>
                        </a:stretch>
                      </p:blipFill>
                      <p:spPr>
                        <a:xfrm>
                          <a:off x="4035049" y="6111739"/>
                          <a:ext cx="634059" cy="695419"/>
                        </a:xfrm>
                        <a:prstGeom prst="rect">
                          <a:avLst/>
                        </a:prstGeom>
                      </p:spPr>
                    </p:pic>
                  </p:oleObj>
                </mc:Fallback>
              </mc:AlternateContent>
            </a:graphicData>
          </a:graphic>
        </p:graphicFrame>
      </p:grpSp>
    </p:spTree>
    <p:extLst>
      <p:ext uri="{BB962C8B-B14F-4D97-AF65-F5344CB8AC3E}">
        <p14:creationId xmlns:p14="http://schemas.microsoft.com/office/powerpoint/2010/main" val="19219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5064460" cy="523220"/>
          </a:xfrm>
          <a:prstGeom prst="rect">
            <a:avLst/>
          </a:prstGeom>
          <a:noFill/>
          <a:ln w="28575">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9:</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Giải các phương trình:</a:t>
            </a:r>
            <a:endParaRPr lang="vi-VN" sz="28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4800"/>
            <a:ext cx="1226858" cy="10689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4928909" y="832131"/>
                <a:ext cx="3498286"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ĐKXĐ: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 –2, x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latin typeface="Times New Roman" panose="02020603050405020304" pitchFamily="18" charset="0"/>
                    <a:cs typeface="Times New Roman" panose="02020603050405020304" pitchFamily="18" charset="0"/>
                  </a:rPr>
                  <a:t>1.</a:t>
                </a:r>
                <a:endParaRPr lang="vi-VN" sz="2800">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28909" y="832131"/>
                <a:ext cx="3498286" cy="523220"/>
              </a:xfrm>
              <a:prstGeom prst="rect">
                <a:avLst/>
              </a:prstGeom>
              <a:blipFill rotWithShape="0">
                <a:blip r:embed="rId4"/>
                <a:stretch>
                  <a:fillRect l="-3665" t="-12941" b="-32941"/>
                </a:stretch>
              </a:blipFill>
              <a:ln w="28575">
                <a:noFill/>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930971545"/>
              </p:ext>
            </p:extLst>
          </p:nvPr>
        </p:nvGraphicFramePr>
        <p:xfrm>
          <a:off x="313335" y="603717"/>
          <a:ext cx="4355773" cy="980049"/>
        </p:xfrm>
        <a:graphic>
          <a:graphicData uri="http://schemas.openxmlformats.org/presentationml/2006/ole">
            <mc:AlternateContent xmlns:mc="http://schemas.openxmlformats.org/markup-compatibility/2006">
              <mc:Choice xmlns:v="urn:schemas-microsoft-com:vml" Requires="v">
                <p:oleObj spid="_x0000_s15570" name="Equation" r:id="rId5" imgW="2031840" imgH="457200" progId="Equation.DSMT4">
                  <p:embed/>
                </p:oleObj>
              </mc:Choice>
              <mc:Fallback>
                <p:oleObj name="Equation" r:id="rId5" imgW="2031840" imgH="457200" progId="Equation.DSMT4">
                  <p:embed/>
                  <p:pic>
                    <p:nvPicPr>
                      <p:cNvPr id="0" name=""/>
                      <p:cNvPicPr/>
                      <p:nvPr/>
                    </p:nvPicPr>
                    <p:blipFill>
                      <a:blip r:embed="rId6"/>
                      <a:stretch>
                        <a:fillRect/>
                      </a:stretch>
                    </p:blipFill>
                    <p:spPr>
                      <a:xfrm>
                        <a:off x="313335" y="603717"/>
                        <a:ext cx="4355773" cy="980049"/>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62048281"/>
              </p:ext>
            </p:extLst>
          </p:nvPr>
        </p:nvGraphicFramePr>
        <p:xfrm>
          <a:off x="721075" y="1713887"/>
          <a:ext cx="3729378" cy="1988297"/>
        </p:xfrm>
        <a:graphic>
          <a:graphicData uri="http://schemas.openxmlformats.org/presentationml/2006/ole">
            <mc:AlternateContent xmlns:mc="http://schemas.openxmlformats.org/markup-compatibility/2006">
              <mc:Choice xmlns:v="urn:schemas-microsoft-com:vml" Requires="v">
                <p:oleObj spid="_x0000_s15571" name="Equation" r:id="rId7" imgW="1739880" imgH="927000" progId="Equation.DSMT4">
                  <p:embed/>
                </p:oleObj>
              </mc:Choice>
              <mc:Fallback>
                <p:oleObj name="Equation" r:id="rId7" imgW="1739880" imgH="927000" progId="Equation.DSMT4">
                  <p:embed/>
                  <p:pic>
                    <p:nvPicPr>
                      <p:cNvPr id="0" name=""/>
                      <p:cNvPicPr/>
                      <p:nvPr/>
                    </p:nvPicPr>
                    <p:blipFill>
                      <a:blip r:embed="rId8"/>
                      <a:stretch>
                        <a:fillRect/>
                      </a:stretch>
                    </p:blipFill>
                    <p:spPr>
                      <a:xfrm>
                        <a:off x="721075" y="1713887"/>
                        <a:ext cx="3729378" cy="1988297"/>
                      </a:xfrm>
                      <a:prstGeom prst="rect">
                        <a:avLst/>
                      </a:prstGeom>
                    </p:spPr>
                  </p:pic>
                </p:oleObj>
              </mc:Fallback>
            </mc:AlternateContent>
          </a:graphicData>
        </a:graphic>
      </p:graphicFrame>
      <p:grpSp>
        <p:nvGrpSpPr>
          <p:cNvPr id="7" name="Group 6"/>
          <p:cNvGrpSpPr/>
          <p:nvPr/>
        </p:nvGrpSpPr>
        <p:grpSpPr>
          <a:xfrm>
            <a:off x="224138" y="3724318"/>
            <a:ext cx="6595459" cy="1336666"/>
            <a:chOff x="224138" y="3724318"/>
            <a:chExt cx="6595459" cy="1336666"/>
          </a:xfrm>
        </p:grpSpPr>
        <p:grpSp>
          <p:nvGrpSpPr>
            <p:cNvPr id="3" name="Group 2"/>
            <p:cNvGrpSpPr/>
            <p:nvPr/>
          </p:nvGrpSpPr>
          <p:grpSpPr>
            <a:xfrm>
              <a:off x="224138" y="3724318"/>
              <a:ext cx="6595459" cy="1336666"/>
              <a:chOff x="0" y="5520827"/>
              <a:chExt cx="6595459" cy="1336666"/>
            </a:xfrm>
          </p:grpSpPr>
          <p:sp>
            <p:nvSpPr>
              <p:cNvPr id="51" name="TextBox 50"/>
              <p:cNvSpPr txBox="1"/>
              <p:nvPr/>
            </p:nvSpPr>
            <p:spPr>
              <a:xfrm>
                <a:off x="0" y="6175155"/>
                <a:ext cx="6595459"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Vậy phương trình có  nghiệm            . </a:t>
                </a:r>
                <a:endParaRPr lang="vi-VN" sz="28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953017164"/>
                  </p:ext>
                </p:extLst>
              </p:nvPr>
            </p:nvGraphicFramePr>
            <p:xfrm>
              <a:off x="4510250" y="6016036"/>
              <a:ext cx="767212" cy="841457"/>
            </p:xfrm>
            <a:graphic>
              <a:graphicData uri="http://schemas.openxmlformats.org/presentationml/2006/ole">
                <mc:AlternateContent xmlns:mc="http://schemas.openxmlformats.org/markup-compatibility/2006">
                  <mc:Choice xmlns:v="urn:schemas-microsoft-com:vml" Requires="v">
                    <p:oleObj spid="_x0000_s15572" name="Equation" r:id="rId9" imgW="393480" imgH="431640" progId="Equation.DSMT4">
                      <p:embed/>
                    </p:oleObj>
                  </mc:Choice>
                  <mc:Fallback>
                    <p:oleObj name="Equation" r:id="rId9" imgW="393480" imgH="431640" progId="Equation.DSMT4">
                      <p:embed/>
                      <p:pic>
                        <p:nvPicPr>
                          <p:cNvPr id="0" name=""/>
                          <p:cNvPicPr/>
                          <p:nvPr/>
                        </p:nvPicPr>
                        <p:blipFill>
                          <a:blip r:embed="rId10"/>
                          <a:stretch>
                            <a:fillRect/>
                          </a:stretch>
                        </p:blipFill>
                        <p:spPr>
                          <a:xfrm>
                            <a:off x="4510250" y="6016036"/>
                            <a:ext cx="767212" cy="84145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940515495"/>
                  </p:ext>
                </p:extLst>
              </p:nvPr>
            </p:nvGraphicFramePr>
            <p:xfrm>
              <a:off x="598089" y="5520827"/>
              <a:ext cx="767212" cy="841457"/>
            </p:xfrm>
            <a:graphic>
              <a:graphicData uri="http://schemas.openxmlformats.org/presentationml/2006/ole">
                <mc:AlternateContent xmlns:mc="http://schemas.openxmlformats.org/markup-compatibility/2006">
                  <mc:Choice xmlns:v="urn:schemas-microsoft-com:vml" Requires="v">
                    <p:oleObj spid="_x0000_s15573" name="Equation" r:id="rId11" imgW="393480" imgH="431640" progId="Equation.DSMT4">
                      <p:embed/>
                    </p:oleObj>
                  </mc:Choice>
                  <mc:Fallback>
                    <p:oleObj name="Equation" r:id="rId11" imgW="393480" imgH="431640" progId="Equation.DSMT4">
                      <p:embed/>
                      <p:pic>
                        <p:nvPicPr>
                          <p:cNvPr id="0" name=""/>
                          <p:cNvPicPr/>
                          <p:nvPr/>
                        </p:nvPicPr>
                        <p:blipFill>
                          <a:blip r:embed="rId12"/>
                          <a:stretch>
                            <a:fillRect/>
                          </a:stretch>
                        </p:blipFill>
                        <p:spPr>
                          <a:xfrm>
                            <a:off x="598089" y="5520827"/>
                            <a:ext cx="767212" cy="841457"/>
                          </a:xfrm>
                          <a:prstGeom prst="rect">
                            <a:avLst/>
                          </a:prstGeom>
                        </p:spPr>
                      </p:pic>
                    </p:oleObj>
                  </mc:Fallback>
                </mc:AlternateContent>
              </a:graphicData>
            </a:graphic>
          </p:graphicFrame>
        </p:grpSp>
        <p:sp>
          <p:nvSpPr>
            <p:cNvPr id="17" name="TextBox 16"/>
            <p:cNvSpPr txBox="1"/>
            <p:nvPr/>
          </p:nvSpPr>
          <p:spPr>
            <a:xfrm>
              <a:off x="1649660" y="3832305"/>
              <a:ext cx="1872208"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(TMĐK)</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369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5064460" cy="523220"/>
          </a:xfrm>
          <a:prstGeom prst="rect">
            <a:avLst/>
          </a:prstGeom>
          <a:noFill/>
          <a:ln w="28575">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9:</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Giải các phương trình:</a:t>
            </a:r>
            <a:endParaRPr lang="vi-VN" sz="28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4800"/>
            <a:ext cx="1226858" cy="106894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928909" y="832131"/>
            <a:ext cx="1383115"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ĐKXĐ:</a:t>
            </a:r>
            <a:endParaRPr lang="vi-VN" sz="280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76141595"/>
              </p:ext>
            </p:extLst>
          </p:nvPr>
        </p:nvGraphicFramePr>
        <p:xfrm>
          <a:off x="720725" y="603250"/>
          <a:ext cx="3540125" cy="981075"/>
        </p:xfrm>
        <a:graphic>
          <a:graphicData uri="http://schemas.openxmlformats.org/presentationml/2006/ole">
            <mc:AlternateContent xmlns:mc="http://schemas.openxmlformats.org/markup-compatibility/2006">
              <mc:Choice xmlns:v="urn:schemas-microsoft-com:vml" Requires="v">
                <p:oleObj spid="_x0000_s16538" name="Equation" r:id="rId4" imgW="1650960" imgH="457200" progId="Equation.DSMT4">
                  <p:embed/>
                </p:oleObj>
              </mc:Choice>
              <mc:Fallback>
                <p:oleObj name="Equation" r:id="rId4" imgW="1650960" imgH="457200" progId="Equation.DSMT4">
                  <p:embed/>
                  <p:pic>
                    <p:nvPicPr>
                      <p:cNvPr id="0" name=""/>
                      <p:cNvPicPr/>
                      <p:nvPr/>
                    </p:nvPicPr>
                    <p:blipFill>
                      <a:blip r:embed="rId5"/>
                      <a:stretch>
                        <a:fillRect/>
                      </a:stretch>
                    </p:blipFill>
                    <p:spPr>
                      <a:xfrm>
                        <a:off x="720725" y="603250"/>
                        <a:ext cx="3540125" cy="9810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28516543"/>
              </p:ext>
            </p:extLst>
          </p:nvPr>
        </p:nvGraphicFramePr>
        <p:xfrm>
          <a:off x="854867" y="1743444"/>
          <a:ext cx="2667000" cy="1982787"/>
        </p:xfrm>
        <a:graphic>
          <a:graphicData uri="http://schemas.openxmlformats.org/presentationml/2006/ole">
            <mc:AlternateContent xmlns:mc="http://schemas.openxmlformats.org/markup-compatibility/2006">
              <mc:Choice xmlns:v="urn:schemas-microsoft-com:vml" Requires="v">
                <p:oleObj spid="_x0000_s16539" name="Equation" r:id="rId6" imgW="1244520" imgH="927000" progId="Equation.DSMT4">
                  <p:embed/>
                </p:oleObj>
              </mc:Choice>
              <mc:Fallback>
                <p:oleObj name="Equation" r:id="rId6" imgW="1244520" imgH="927000" progId="Equation.DSMT4">
                  <p:embed/>
                  <p:pic>
                    <p:nvPicPr>
                      <p:cNvPr id="0" name=""/>
                      <p:cNvPicPr/>
                      <p:nvPr/>
                    </p:nvPicPr>
                    <p:blipFill>
                      <a:blip r:embed="rId7"/>
                      <a:stretch>
                        <a:fillRect/>
                      </a:stretch>
                    </p:blipFill>
                    <p:spPr>
                      <a:xfrm>
                        <a:off x="854867" y="1743444"/>
                        <a:ext cx="2667000" cy="1982787"/>
                      </a:xfrm>
                      <a:prstGeom prst="rect">
                        <a:avLst/>
                      </a:prstGeom>
                    </p:spPr>
                  </p:pic>
                </p:oleObj>
              </mc:Fallback>
            </mc:AlternateContent>
          </a:graphicData>
        </a:graphic>
      </p:graphicFrame>
      <p:grpSp>
        <p:nvGrpSpPr>
          <p:cNvPr id="7" name="Group 6"/>
          <p:cNvGrpSpPr/>
          <p:nvPr/>
        </p:nvGrpSpPr>
        <p:grpSpPr>
          <a:xfrm>
            <a:off x="224137" y="3779061"/>
            <a:ext cx="6595459" cy="1099270"/>
            <a:chOff x="224138" y="3802596"/>
            <a:chExt cx="6595459" cy="1099270"/>
          </a:xfrm>
        </p:grpSpPr>
        <p:sp>
          <p:nvSpPr>
            <p:cNvPr id="51" name="TextBox 50"/>
            <p:cNvSpPr txBox="1"/>
            <p:nvPr/>
          </p:nvSpPr>
          <p:spPr>
            <a:xfrm>
              <a:off x="224138" y="4378646"/>
              <a:ext cx="6595459"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Vậy phương trình có nghiệm x = 2.            . </a:t>
              </a:r>
              <a:endParaRPr lang="vi-VN"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872644" y="3802596"/>
              <a:ext cx="2790157" cy="523220"/>
            </a:xfrm>
            <a:prstGeom prst="rect">
              <a:avLst/>
            </a:prstGeom>
            <a:noFill/>
            <a:ln w="28575">
              <a:noFill/>
            </a:ln>
          </p:spPr>
          <p:txBody>
            <a:bodyPr wrap="square" rtlCol="0">
              <a:spAutoFit/>
            </a:bodyPr>
            <a:lstStyle/>
            <a:p>
              <a:r>
                <a:rPr lang="en-US" sz="2800">
                  <a:latin typeface="Times New Roman" panose="02020603050405020304" pitchFamily="18" charset="0"/>
                  <a:cs typeface="Times New Roman" panose="02020603050405020304" pitchFamily="18" charset="0"/>
                </a:rPr>
                <a:t>x</a:t>
              </a:r>
              <a:r>
                <a:rPr lang="en-US" sz="2800" smtClean="0">
                  <a:latin typeface="Times New Roman" panose="02020603050405020304" pitchFamily="18" charset="0"/>
                  <a:cs typeface="Times New Roman" panose="02020603050405020304" pitchFamily="18" charset="0"/>
                </a:rPr>
                <a:t> = 2 (TMĐK)</a:t>
              </a:r>
              <a:endParaRPr lang="vi-VN" sz="2800">
                <a:latin typeface="Times New Roman" panose="02020603050405020304" pitchFamily="18" charset="0"/>
                <a:cs typeface="Times New Roman" panose="02020603050405020304" pitchFamily="18" charset="0"/>
              </a:endParaRPr>
            </a:p>
          </p:txBody>
        </p:sp>
      </p:grpSp>
      <p:graphicFrame>
        <p:nvGraphicFramePr>
          <p:cNvPr id="13" name="Object 12"/>
          <p:cNvGraphicFramePr>
            <a:graphicFrameLocks noChangeAspect="1"/>
          </p:cNvGraphicFramePr>
          <p:nvPr>
            <p:extLst>
              <p:ext uri="{D42A27DB-BD31-4B8C-83A1-F6EECF244321}">
                <p14:modId xmlns:p14="http://schemas.microsoft.com/office/powerpoint/2010/main" val="2422369147"/>
              </p:ext>
            </p:extLst>
          </p:nvPr>
        </p:nvGraphicFramePr>
        <p:xfrm>
          <a:off x="6259745" y="658812"/>
          <a:ext cx="1687512" cy="925513"/>
        </p:xfrm>
        <a:graphic>
          <a:graphicData uri="http://schemas.openxmlformats.org/presentationml/2006/ole">
            <mc:AlternateContent xmlns:mc="http://schemas.openxmlformats.org/markup-compatibility/2006">
              <mc:Choice xmlns:v="urn:schemas-microsoft-com:vml" Requires="v">
                <p:oleObj spid="_x0000_s16540" name="Equation" r:id="rId8" imgW="787320" imgH="431640" progId="Equation.DSMT4">
                  <p:embed/>
                </p:oleObj>
              </mc:Choice>
              <mc:Fallback>
                <p:oleObj name="Equation" r:id="rId8" imgW="787320" imgH="431640" progId="Equation.DSMT4">
                  <p:embed/>
                  <p:pic>
                    <p:nvPicPr>
                      <p:cNvPr id="0" name=""/>
                      <p:cNvPicPr/>
                      <p:nvPr/>
                    </p:nvPicPr>
                    <p:blipFill>
                      <a:blip r:embed="rId9"/>
                      <a:stretch>
                        <a:fillRect/>
                      </a:stretch>
                    </p:blipFill>
                    <p:spPr>
                      <a:xfrm>
                        <a:off x="6259745" y="658812"/>
                        <a:ext cx="1687512" cy="925513"/>
                      </a:xfrm>
                      <a:prstGeom prst="rect">
                        <a:avLst/>
                      </a:prstGeom>
                    </p:spPr>
                  </p:pic>
                </p:oleObj>
              </mc:Fallback>
            </mc:AlternateContent>
          </a:graphicData>
        </a:graphic>
      </p:graphicFrame>
    </p:spTree>
    <p:extLst>
      <p:ext uri="{BB962C8B-B14F-4D97-AF65-F5344CB8AC3E}">
        <p14:creationId xmlns:p14="http://schemas.microsoft.com/office/powerpoint/2010/main" val="15501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5064460" cy="523220"/>
          </a:xfrm>
          <a:prstGeom prst="rect">
            <a:avLst/>
          </a:prstGeom>
          <a:noFill/>
          <a:ln w="28575">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9:</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Giải các phương trình:</a:t>
            </a:r>
            <a:endParaRPr lang="vi-VN" sz="28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4800"/>
            <a:ext cx="1226858" cy="106894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928909" y="832131"/>
            <a:ext cx="1383115"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ĐKXĐ:</a:t>
            </a:r>
            <a:endParaRPr lang="vi-VN" sz="280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67931575"/>
              </p:ext>
            </p:extLst>
          </p:nvPr>
        </p:nvGraphicFramePr>
        <p:xfrm>
          <a:off x="788988" y="630238"/>
          <a:ext cx="3403600" cy="927100"/>
        </p:xfrm>
        <a:graphic>
          <a:graphicData uri="http://schemas.openxmlformats.org/presentationml/2006/ole">
            <mc:AlternateContent xmlns:mc="http://schemas.openxmlformats.org/markup-compatibility/2006">
              <mc:Choice xmlns:v="urn:schemas-microsoft-com:vml" Requires="v">
                <p:oleObj spid="_x0000_s17548" name="Equation" r:id="rId4" imgW="1587240" imgH="431640" progId="Equation.DSMT4">
                  <p:embed/>
                </p:oleObj>
              </mc:Choice>
              <mc:Fallback>
                <p:oleObj name="Equation" r:id="rId4" imgW="1587240" imgH="431640" progId="Equation.DSMT4">
                  <p:embed/>
                  <p:pic>
                    <p:nvPicPr>
                      <p:cNvPr id="0" name=""/>
                      <p:cNvPicPr/>
                      <p:nvPr/>
                    </p:nvPicPr>
                    <p:blipFill>
                      <a:blip r:embed="rId5"/>
                      <a:stretch>
                        <a:fillRect/>
                      </a:stretch>
                    </p:blipFill>
                    <p:spPr>
                      <a:xfrm>
                        <a:off x="788988" y="630238"/>
                        <a:ext cx="3403600" cy="9271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142809"/>
              </p:ext>
            </p:extLst>
          </p:nvPr>
        </p:nvGraphicFramePr>
        <p:xfrm>
          <a:off x="980117" y="1635977"/>
          <a:ext cx="3729038" cy="2525712"/>
        </p:xfrm>
        <a:graphic>
          <a:graphicData uri="http://schemas.openxmlformats.org/presentationml/2006/ole">
            <mc:AlternateContent xmlns:mc="http://schemas.openxmlformats.org/markup-compatibility/2006">
              <mc:Choice xmlns:v="urn:schemas-microsoft-com:vml" Requires="v">
                <p:oleObj spid="_x0000_s17549" name="Equation" r:id="rId6" imgW="1739880" imgH="1180800" progId="Equation.DSMT4">
                  <p:embed/>
                </p:oleObj>
              </mc:Choice>
              <mc:Fallback>
                <p:oleObj name="Equation" r:id="rId6" imgW="1739880" imgH="1180800" progId="Equation.DSMT4">
                  <p:embed/>
                  <p:pic>
                    <p:nvPicPr>
                      <p:cNvPr id="0" name=""/>
                      <p:cNvPicPr/>
                      <p:nvPr/>
                    </p:nvPicPr>
                    <p:blipFill>
                      <a:blip r:embed="rId7"/>
                      <a:stretch>
                        <a:fillRect/>
                      </a:stretch>
                    </p:blipFill>
                    <p:spPr>
                      <a:xfrm>
                        <a:off x="980117" y="1635977"/>
                        <a:ext cx="3729038" cy="2525712"/>
                      </a:xfrm>
                      <a:prstGeom prst="rect">
                        <a:avLst/>
                      </a:prstGeom>
                    </p:spPr>
                  </p:pic>
                </p:oleObj>
              </mc:Fallback>
            </mc:AlternateContent>
          </a:graphicData>
        </a:graphic>
      </p:graphicFrame>
      <p:sp>
        <p:nvSpPr>
          <p:cNvPr id="51" name="TextBox 50"/>
          <p:cNvSpPr txBox="1"/>
          <p:nvPr/>
        </p:nvSpPr>
        <p:spPr>
          <a:xfrm>
            <a:off x="335360" y="4275093"/>
            <a:ext cx="6595459"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Vậy phương trình có nghiệm x = –1.            . </a:t>
            </a:r>
            <a:endParaRPr lang="vi-VN"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1933195" y="3717108"/>
            <a:ext cx="2790157"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(TMĐK)</a:t>
            </a:r>
            <a:endParaRPr lang="vi-VN"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651178780"/>
              </p:ext>
            </p:extLst>
          </p:nvPr>
        </p:nvGraphicFramePr>
        <p:xfrm>
          <a:off x="6409625" y="902985"/>
          <a:ext cx="1006475" cy="381000"/>
        </p:xfrm>
        <a:graphic>
          <a:graphicData uri="http://schemas.openxmlformats.org/presentationml/2006/ole">
            <mc:AlternateContent xmlns:mc="http://schemas.openxmlformats.org/markup-compatibility/2006">
              <mc:Choice xmlns:v="urn:schemas-microsoft-com:vml" Requires="v">
                <p:oleObj spid="_x0000_s17550" name="Equation" r:id="rId8" imgW="469800" imgH="177480" progId="Equation.DSMT4">
                  <p:embed/>
                </p:oleObj>
              </mc:Choice>
              <mc:Fallback>
                <p:oleObj name="Equation" r:id="rId8" imgW="469800" imgH="177480" progId="Equation.DSMT4">
                  <p:embed/>
                  <p:pic>
                    <p:nvPicPr>
                      <p:cNvPr id="0" name=""/>
                      <p:cNvPicPr/>
                      <p:nvPr/>
                    </p:nvPicPr>
                    <p:blipFill>
                      <a:blip r:embed="rId9"/>
                      <a:stretch>
                        <a:fillRect/>
                      </a:stretch>
                    </p:blipFill>
                    <p:spPr>
                      <a:xfrm>
                        <a:off x="6409625" y="902985"/>
                        <a:ext cx="1006475" cy="381000"/>
                      </a:xfrm>
                      <a:prstGeom prst="rect">
                        <a:avLst/>
                      </a:prstGeom>
                    </p:spPr>
                  </p:pic>
                </p:oleObj>
              </mc:Fallback>
            </mc:AlternateContent>
          </a:graphicData>
        </a:graphic>
      </p:graphicFrame>
    </p:spTree>
    <p:extLst>
      <p:ext uri="{BB962C8B-B14F-4D97-AF65-F5344CB8AC3E}">
        <p14:creationId xmlns:p14="http://schemas.microsoft.com/office/powerpoint/2010/main" val="6614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5064460" cy="523220"/>
          </a:xfrm>
          <a:prstGeom prst="rect">
            <a:avLst/>
          </a:prstGeom>
          <a:noFill/>
          <a:ln w="28575">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9:</a:t>
            </a:r>
            <a:r>
              <a:rPr lang="en-US" sz="2800" b="1"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Giải các phương trình:</a:t>
            </a:r>
            <a:endParaRPr lang="vi-VN" sz="28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4800"/>
            <a:ext cx="1226858" cy="106894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928909" y="832131"/>
            <a:ext cx="1383115"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ĐKXĐ:</a:t>
            </a:r>
            <a:endParaRPr lang="vi-VN" sz="280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68687221"/>
              </p:ext>
            </p:extLst>
          </p:nvPr>
        </p:nvGraphicFramePr>
        <p:xfrm>
          <a:off x="801688" y="630238"/>
          <a:ext cx="3376612" cy="927100"/>
        </p:xfrm>
        <a:graphic>
          <a:graphicData uri="http://schemas.openxmlformats.org/presentationml/2006/ole">
            <mc:AlternateContent xmlns:mc="http://schemas.openxmlformats.org/markup-compatibility/2006">
              <mc:Choice xmlns:v="urn:schemas-microsoft-com:vml" Requires="v">
                <p:oleObj spid="_x0000_s18563" name="Equation" r:id="rId4" imgW="1574640" imgH="431640" progId="Equation.DSMT4">
                  <p:embed/>
                </p:oleObj>
              </mc:Choice>
              <mc:Fallback>
                <p:oleObj name="Equation" r:id="rId4" imgW="1574640" imgH="431640" progId="Equation.DSMT4">
                  <p:embed/>
                  <p:pic>
                    <p:nvPicPr>
                      <p:cNvPr id="0" name=""/>
                      <p:cNvPicPr/>
                      <p:nvPr/>
                    </p:nvPicPr>
                    <p:blipFill>
                      <a:blip r:embed="rId5"/>
                      <a:stretch>
                        <a:fillRect/>
                      </a:stretch>
                    </p:blipFill>
                    <p:spPr>
                      <a:xfrm>
                        <a:off x="801688" y="630238"/>
                        <a:ext cx="3376612" cy="9271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7696820"/>
              </p:ext>
            </p:extLst>
          </p:nvPr>
        </p:nvGraphicFramePr>
        <p:xfrm>
          <a:off x="983432" y="1870506"/>
          <a:ext cx="4354513" cy="2009775"/>
        </p:xfrm>
        <a:graphic>
          <a:graphicData uri="http://schemas.openxmlformats.org/presentationml/2006/ole">
            <mc:AlternateContent xmlns:mc="http://schemas.openxmlformats.org/markup-compatibility/2006">
              <mc:Choice xmlns:v="urn:schemas-microsoft-com:vml" Requires="v">
                <p:oleObj spid="_x0000_s18564" name="Equation" r:id="rId6" imgW="2031840" imgH="939600" progId="Equation.DSMT4">
                  <p:embed/>
                </p:oleObj>
              </mc:Choice>
              <mc:Fallback>
                <p:oleObj name="Equation" r:id="rId6" imgW="2031840" imgH="939600" progId="Equation.DSMT4">
                  <p:embed/>
                  <p:pic>
                    <p:nvPicPr>
                      <p:cNvPr id="0" name=""/>
                      <p:cNvPicPr/>
                      <p:nvPr/>
                    </p:nvPicPr>
                    <p:blipFill>
                      <a:blip r:embed="rId7"/>
                      <a:stretch>
                        <a:fillRect/>
                      </a:stretch>
                    </p:blipFill>
                    <p:spPr>
                      <a:xfrm>
                        <a:off x="983432" y="1870506"/>
                        <a:ext cx="4354513" cy="2009775"/>
                      </a:xfrm>
                      <a:prstGeom prst="rect">
                        <a:avLst/>
                      </a:prstGeom>
                    </p:spPr>
                  </p:pic>
                </p:oleObj>
              </mc:Fallback>
            </mc:AlternateContent>
          </a:graphicData>
        </a:graphic>
      </p:graphicFrame>
      <p:sp>
        <p:nvSpPr>
          <p:cNvPr id="51" name="TextBox 50"/>
          <p:cNvSpPr txBox="1"/>
          <p:nvPr/>
        </p:nvSpPr>
        <p:spPr>
          <a:xfrm>
            <a:off x="335360" y="4275093"/>
            <a:ext cx="6595459"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Vậy phương trình có nghiệm x = –2.            . </a:t>
            </a:r>
            <a:endParaRPr lang="vi-VN" sz="2800">
              <a:latin typeface="Times New Roman" panose="02020603050405020304" pitchFamily="18" charset="0"/>
              <a:cs typeface="Times New Roman" panose="02020603050405020304" pitchFamily="18" charset="0"/>
            </a:endParaRPr>
          </a:p>
        </p:txBody>
      </p:sp>
      <p:sp>
        <p:nvSpPr>
          <p:cNvPr id="17" name="TextBox 16"/>
          <p:cNvSpPr txBox="1"/>
          <p:nvPr/>
        </p:nvSpPr>
        <p:spPr>
          <a:xfrm>
            <a:off x="2043309" y="3401617"/>
            <a:ext cx="2790157" cy="523220"/>
          </a:xfrm>
          <a:prstGeom prst="rect">
            <a:avLst/>
          </a:prstGeom>
          <a:noFill/>
          <a:ln w="28575">
            <a:no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(TMĐK)</a:t>
            </a:r>
            <a:endParaRPr lang="vi-VN"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034665011"/>
              </p:ext>
            </p:extLst>
          </p:nvPr>
        </p:nvGraphicFramePr>
        <p:xfrm>
          <a:off x="6423025" y="903288"/>
          <a:ext cx="979488" cy="381000"/>
        </p:xfrm>
        <a:graphic>
          <a:graphicData uri="http://schemas.openxmlformats.org/presentationml/2006/ole">
            <mc:AlternateContent xmlns:mc="http://schemas.openxmlformats.org/markup-compatibility/2006">
              <mc:Choice xmlns:v="urn:schemas-microsoft-com:vml" Requires="v">
                <p:oleObj spid="_x0000_s18565" name="Equation" r:id="rId8" imgW="457200" imgH="177480" progId="Equation.DSMT4">
                  <p:embed/>
                </p:oleObj>
              </mc:Choice>
              <mc:Fallback>
                <p:oleObj name="Equation" r:id="rId8" imgW="457200" imgH="177480" progId="Equation.DSMT4">
                  <p:embed/>
                  <p:pic>
                    <p:nvPicPr>
                      <p:cNvPr id="0" name=""/>
                      <p:cNvPicPr/>
                      <p:nvPr/>
                    </p:nvPicPr>
                    <p:blipFill>
                      <a:blip r:embed="rId9"/>
                      <a:stretch>
                        <a:fillRect/>
                      </a:stretch>
                    </p:blipFill>
                    <p:spPr>
                      <a:xfrm>
                        <a:off x="6423025" y="903288"/>
                        <a:ext cx="979488" cy="381000"/>
                      </a:xfrm>
                      <a:prstGeom prst="rect">
                        <a:avLst/>
                      </a:prstGeom>
                    </p:spPr>
                  </p:pic>
                </p:oleObj>
              </mc:Fallback>
            </mc:AlternateContent>
          </a:graphicData>
        </a:graphic>
      </p:graphicFrame>
    </p:spTree>
    <p:extLst>
      <p:ext uri="{BB962C8B-B14F-4D97-AF65-F5344CB8AC3E}">
        <p14:creationId xmlns:p14="http://schemas.microsoft.com/office/powerpoint/2010/main" val="289972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10722986" cy="830997"/>
          </a:xfrm>
          <a:prstGeom prst="rect">
            <a:avLst/>
          </a:prstGeom>
          <a:noFill/>
          <a:ln w="28575">
            <a:noFill/>
          </a:ln>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Bài 10: </a:t>
            </a:r>
            <a:r>
              <a:rPr lang="vi-VN" sz="2400">
                <a:latin typeface="Times New Roman" panose="02020603050405020304" pitchFamily="18" charset="0"/>
                <a:cs typeface="Times New Roman" panose="02020603050405020304" pitchFamily="18" charset="0"/>
              </a:rPr>
              <a:t>Tìm hai số nguyên dương biết tổng của chúng bằng 1006, nếu lấy số lớn chia cho số bé được thương là 2 và số dư là 124.</a:t>
            </a: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20536" y="24800"/>
            <a:ext cx="1082842" cy="10689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3416903092"/>
              </p:ext>
            </p:extLst>
          </p:nvPr>
        </p:nvGraphicFramePr>
        <p:xfrm>
          <a:off x="4847810" y="3011923"/>
          <a:ext cx="2014538" cy="1090612"/>
        </p:xfrm>
        <a:graphic>
          <a:graphicData uri="http://schemas.openxmlformats.org/presentationml/2006/ole">
            <mc:AlternateContent xmlns:mc="http://schemas.openxmlformats.org/markup-compatibility/2006">
              <mc:Choice xmlns:v="urn:schemas-microsoft-com:vml" Requires="v">
                <p:oleObj spid="_x0000_s19536" name="Equation" r:id="rId4" imgW="939600" imgH="507960" progId="Equation.DSMT4">
                  <p:embed/>
                </p:oleObj>
              </mc:Choice>
              <mc:Fallback>
                <p:oleObj name="Equation" r:id="rId4" imgW="939600" imgH="507960" progId="Equation.DSMT4">
                  <p:embed/>
                  <p:pic>
                    <p:nvPicPr>
                      <p:cNvPr id="0" name=""/>
                      <p:cNvPicPr/>
                      <p:nvPr/>
                    </p:nvPicPr>
                    <p:blipFill>
                      <a:blip r:embed="rId5"/>
                      <a:stretch>
                        <a:fillRect/>
                      </a:stretch>
                    </p:blipFill>
                    <p:spPr>
                      <a:xfrm>
                        <a:off x="4847810" y="3011923"/>
                        <a:ext cx="2014538" cy="1090612"/>
                      </a:xfrm>
                      <a:prstGeom prst="rect">
                        <a:avLst/>
                      </a:prstGeom>
                    </p:spPr>
                  </p:pic>
                </p:oleObj>
              </mc:Fallback>
            </mc:AlternateContent>
          </a:graphicData>
        </a:graphic>
      </p:graphicFrame>
      <p:sp>
        <p:nvSpPr>
          <p:cNvPr id="17" name="TextBox 16"/>
          <p:cNvSpPr txBox="1"/>
          <p:nvPr/>
        </p:nvSpPr>
        <p:spPr>
          <a:xfrm>
            <a:off x="5774411" y="4344507"/>
            <a:ext cx="160441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(TMĐK)</a:t>
            </a:r>
            <a:endParaRPr lang="vi-VN"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4010871" y="965511"/>
            <a:ext cx="936104" cy="523220"/>
          </a:xfrm>
          <a:prstGeom prst="rect">
            <a:avLst/>
          </a:prstGeom>
          <a:noFill/>
          <a:ln w="28575">
            <a:noFill/>
          </a:ln>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Giải</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57478" y="1482488"/>
            <a:ext cx="10131009" cy="1569660"/>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Gọi </a:t>
            </a:r>
            <a:r>
              <a:rPr lang="vi-VN" sz="2400" smtClean="0">
                <a:latin typeface="Times New Roman" panose="02020603050405020304" pitchFamily="18" charset="0"/>
                <a:cs typeface="Times New Roman" panose="02020603050405020304" pitchFamily="18" charset="0"/>
              </a:rPr>
              <a:t>x</a:t>
            </a:r>
            <a:r>
              <a:rPr lang="en-US" sz="2400" smtClean="0">
                <a:latin typeface="Times New Roman" panose="02020603050405020304" pitchFamily="18" charset="0"/>
                <a:cs typeface="Times New Roman" panose="02020603050405020304" pitchFamily="18" charset="0"/>
              </a:rPr>
              <a:t> là số lớn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y là </a:t>
            </a:r>
            <a:r>
              <a:rPr lang="en-US" sz="2400" smtClean="0">
                <a:latin typeface="Times New Roman" panose="02020603050405020304" pitchFamily="18" charset="0"/>
                <a:cs typeface="Times New Roman" panose="02020603050405020304" pitchFamily="18" charset="0"/>
              </a:rPr>
              <a:t>số bé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(x ∈ ℕ*, y ∈ ℕ*).</a:t>
            </a:r>
          </a:p>
          <a:p>
            <a:pPr algn="just"/>
            <a:r>
              <a:rPr lang="vi-VN" sz="2400">
                <a:latin typeface="Times New Roman" panose="02020603050405020304" pitchFamily="18" charset="0"/>
                <a:cs typeface="Times New Roman" panose="02020603050405020304" pitchFamily="18" charset="0"/>
              </a:rPr>
              <a:t>Vì tổng của hai số nguyên dương là 1006 nên </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x </a:t>
            </a:r>
            <a:r>
              <a:rPr lang="vi-VN" sz="2400">
                <a:latin typeface="Times New Roman" panose="02020603050405020304" pitchFamily="18" charset="0"/>
                <a:cs typeface="Times New Roman" panose="02020603050405020304" pitchFamily="18" charset="0"/>
              </a:rPr>
              <a:t>+ y = 1006.  (1)</a:t>
            </a:r>
          </a:p>
          <a:p>
            <a:pPr algn="just"/>
            <a:r>
              <a:rPr lang="vi-VN" sz="2400">
                <a:latin typeface="Times New Roman" panose="02020603050405020304" pitchFamily="18" charset="0"/>
                <a:cs typeface="Times New Roman" panose="02020603050405020304" pitchFamily="18" charset="0"/>
              </a:rPr>
              <a:t>Nếu lấy số lớn chia cho số bé được thương là 2 và số dư là 124 nên ta </a:t>
            </a:r>
            <a:r>
              <a:rPr lang="vi-VN" sz="2400" smtClean="0">
                <a:latin typeface="Times New Roman" panose="02020603050405020304" pitchFamily="18" charset="0"/>
                <a:cs typeface="Times New Roman" panose="02020603050405020304" pitchFamily="18" charset="0"/>
              </a:rPr>
              <a:t>có</a:t>
            </a:r>
            <a:endParaRPr lang="en-US" sz="2400" smtClean="0">
              <a:latin typeface="Times New Roman" panose="02020603050405020304" pitchFamily="18" charset="0"/>
              <a:cs typeface="Times New Roman" panose="02020603050405020304" pitchFamily="18" charset="0"/>
            </a:endParaRPr>
          </a:p>
          <a:p>
            <a:pPr algn="just"/>
            <a:r>
              <a:rPr lang="en-US" sz="2400" b="0" i="0" smtClean="0">
                <a:effectLst/>
                <a:latin typeface="Times New Roman" panose="02020603050405020304" pitchFamily="18" charset="0"/>
                <a:cs typeface="Times New Roman" panose="02020603050405020304" pitchFamily="18" charset="0"/>
              </a:rPr>
              <a:t>                          x = 2y + 124 hay x – 2y = 124      (2)  </a:t>
            </a:r>
            <a:endParaRPr lang="vi-VN" sz="2400" b="0" i="0">
              <a:effectLst/>
              <a:latin typeface="Times New Roman" panose="02020603050405020304" pitchFamily="18" charset="0"/>
              <a:cs typeface="Times New Roman" panose="02020603050405020304" pitchFamily="18" charset="0"/>
            </a:endParaRPr>
          </a:p>
        </p:txBody>
      </p:sp>
      <p:sp>
        <p:nvSpPr>
          <p:cNvPr id="3" name="Rectangle 2"/>
          <p:cNvSpPr/>
          <p:nvPr/>
        </p:nvSpPr>
        <p:spPr>
          <a:xfrm>
            <a:off x="357478" y="3244334"/>
            <a:ext cx="4490332" cy="461665"/>
          </a:xfrm>
          <a:prstGeom prst="rect">
            <a:avLst/>
          </a:prstGeom>
        </p:spPr>
        <p:txBody>
          <a:bodyPr wrap="none">
            <a:spAutoFit/>
          </a:bodyPr>
          <a:lstStyle/>
          <a:p>
            <a:r>
              <a:rPr lang="vi-VN" sz="2400">
                <a:latin typeface="+mj-lt"/>
              </a:rPr>
              <a:t>Từ (1) và (2) ta có hệ phương trình</a:t>
            </a:r>
            <a:endParaRPr lang="en-US" sz="2400">
              <a:latin typeface="+mj-lt"/>
            </a:endParaRPr>
          </a:p>
        </p:txBody>
      </p:sp>
      <p:sp>
        <p:nvSpPr>
          <p:cNvPr id="14" name="Rectangle 13"/>
          <p:cNvSpPr/>
          <p:nvPr/>
        </p:nvSpPr>
        <p:spPr>
          <a:xfrm>
            <a:off x="453207" y="4344507"/>
            <a:ext cx="3917483"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545202233"/>
              </p:ext>
            </p:extLst>
          </p:nvPr>
        </p:nvGraphicFramePr>
        <p:xfrm>
          <a:off x="4392307" y="4129017"/>
          <a:ext cx="1360487" cy="1090612"/>
        </p:xfrm>
        <a:graphic>
          <a:graphicData uri="http://schemas.openxmlformats.org/presentationml/2006/ole">
            <mc:AlternateContent xmlns:mc="http://schemas.openxmlformats.org/markup-compatibility/2006">
              <mc:Choice xmlns:v="urn:schemas-microsoft-com:vml" Requires="v">
                <p:oleObj spid="_x0000_s19537" name="Equation" r:id="rId6" imgW="634680" imgH="507960" progId="Equation.DSMT4">
                  <p:embed/>
                </p:oleObj>
              </mc:Choice>
              <mc:Fallback>
                <p:oleObj name="Equation" r:id="rId6" imgW="634680" imgH="507960" progId="Equation.DSMT4">
                  <p:embed/>
                  <p:pic>
                    <p:nvPicPr>
                      <p:cNvPr id="0" name=""/>
                      <p:cNvPicPr/>
                      <p:nvPr/>
                    </p:nvPicPr>
                    <p:blipFill>
                      <a:blip r:embed="rId7"/>
                      <a:stretch>
                        <a:fillRect/>
                      </a:stretch>
                    </p:blipFill>
                    <p:spPr>
                      <a:xfrm>
                        <a:off x="4392307" y="4129017"/>
                        <a:ext cx="1360487" cy="1090612"/>
                      </a:xfrm>
                      <a:prstGeom prst="rect">
                        <a:avLst/>
                      </a:prstGeom>
                    </p:spPr>
                  </p:pic>
                </p:oleObj>
              </mc:Fallback>
            </mc:AlternateContent>
          </a:graphicData>
        </a:graphic>
      </p:graphicFrame>
      <p:sp>
        <p:nvSpPr>
          <p:cNvPr id="6" name="Rectangle 5"/>
          <p:cNvSpPr/>
          <p:nvPr/>
        </p:nvSpPr>
        <p:spPr>
          <a:xfrm>
            <a:off x="453207" y="5673471"/>
            <a:ext cx="6160661" cy="461665"/>
          </a:xfrm>
          <a:prstGeom prst="rect">
            <a:avLst/>
          </a:prstGeom>
        </p:spPr>
        <p:txBody>
          <a:bodyPr wrap="none">
            <a:spAutoFit/>
          </a:bodyPr>
          <a:lstStyle/>
          <a:p>
            <a:r>
              <a:rPr lang="vi-VN" sz="2400">
                <a:latin typeface="Times New Roman" panose="02020603050405020304" pitchFamily="18" charset="0"/>
                <a:cs typeface="Times New Roman" panose="02020603050405020304" pitchFamily="18" charset="0"/>
              </a:rPr>
              <a:t>Vậy hai số nguyên dương cần tìm là 712 và </a:t>
            </a:r>
            <a:r>
              <a:rPr lang="vi-VN" sz="2400" smtClean="0">
                <a:latin typeface="Times New Roman" panose="02020603050405020304" pitchFamily="18" charset="0"/>
                <a:cs typeface="Times New Roman" panose="02020603050405020304" pitchFamily="18" charset="0"/>
              </a:rPr>
              <a:t>294</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4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0" grpId="0"/>
      <p:bldP spid="2" grpId="0"/>
      <p:bldP spid="3" grpId="0"/>
      <p:bldP spid="1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12019130" cy="1569660"/>
          </a:xfrm>
          <a:prstGeom prst="rect">
            <a:avLst/>
          </a:prstGeom>
          <a:noFill/>
          <a:ln w="28575">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11: </a:t>
            </a:r>
            <a:r>
              <a:rPr lang="vi-VN" sz="2400">
                <a:latin typeface="Times New Roman" panose="02020603050405020304" pitchFamily="18" charset="0"/>
                <a:cs typeface="Times New Roman" panose="02020603050405020304" pitchFamily="18" charset="0"/>
              </a:rPr>
              <a:t>Ở giải bóng đá Ngoại hạng Anh mùa giải 2003 – 2004, đội Arsenal đã thi đấu 38 trận mà không thua trận nào và giành được chức vô địch với 90 điểm. Biết rằng với mỗi trận đấu, đội thắng được 3 điểm, đội thua không có điểm và nếu hai đội hòa nhau thì mỗi đội được 1 điểm. Mùa giải đó đội Arsenal đã giành được bao nhiêu trận thắng?</a:t>
            </a:r>
          </a:p>
        </p:txBody>
      </p:sp>
      <p:sp>
        <p:nvSpPr>
          <p:cNvPr id="10" name="TextBox 9"/>
          <p:cNvSpPr txBox="1"/>
          <p:nvPr/>
        </p:nvSpPr>
        <p:spPr>
          <a:xfrm>
            <a:off x="4438634" y="1539554"/>
            <a:ext cx="936104" cy="523220"/>
          </a:xfrm>
          <a:prstGeom prst="rect">
            <a:avLst/>
          </a:prstGeom>
          <a:noFill/>
          <a:ln w="28575">
            <a:noFill/>
          </a:ln>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Giải</a:t>
            </a:r>
            <a:endParaRPr lang="vi-VN" sz="280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7836" y="4465264"/>
            <a:ext cx="6086450" cy="901700"/>
            <a:chOff x="357478" y="3048897"/>
            <a:chExt cx="6086450" cy="901700"/>
          </a:xfrm>
        </p:grpSpPr>
        <p:graphicFrame>
          <p:nvGraphicFramePr>
            <p:cNvPr id="5" name="Object 4"/>
            <p:cNvGraphicFramePr>
              <a:graphicFrameLocks noChangeAspect="1"/>
            </p:cNvGraphicFramePr>
            <p:nvPr>
              <p:extLst>
                <p:ext uri="{D42A27DB-BD31-4B8C-83A1-F6EECF244321}">
                  <p14:modId xmlns:p14="http://schemas.microsoft.com/office/powerpoint/2010/main" val="1117386788"/>
                </p:ext>
              </p:extLst>
            </p:nvPr>
          </p:nvGraphicFramePr>
          <p:xfrm>
            <a:off x="4915165" y="3048897"/>
            <a:ext cx="1528763" cy="901700"/>
          </p:xfrm>
          <a:graphic>
            <a:graphicData uri="http://schemas.openxmlformats.org/presentationml/2006/ole">
              <mc:AlternateContent xmlns:mc="http://schemas.openxmlformats.org/markup-compatibility/2006">
                <mc:Choice xmlns:v="urn:schemas-microsoft-com:vml" Requires="v">
                  <p:oleObj spid="_x0000_s20550" name="Equation" r:id="rId3" imgW="863280" imgH="507960" progId="Equation.DSMT4">
                    <p:embed/>
                  </p:oleObj>
                </mc:Choice>
                <mc:Fallback>
                  <p:oleObj name="Equation" r:id="rId3" imgW="863280" imgH="507960" progId="Equation.DSMT4">
                    <p:embed/>
                    <p:pic>
                      <p:nvPicPr>
                        <p:cNvPr id="0" name=""/>
                        <p:cNvPicPr/>
                        <p:nvPr/>
                      </p:nvPicPr>
                      <p:blipFill>
                        <a:blip r:embed="rId4"/>
                        <a:stretch>
                          <a:fillRect/>
                        </a:stretch>
                      </p:blipFill>
                      <p:spPr>
                        <a:xfrm>
                          <a:off x="4915165" y="3048897"/>
                          <a:ext cx="1528763" cy="901700"/>
                        </a:xfrm>
                        <a:prstGeom prst="rect">
                          <a:avLst/>
                        </a:prstGeom>
                      </p:spPr>
                    </p:pic>
                  </p:oleObj>
                </mc:Fallback>
              </mc:AlternateContent>
            </a:graphicData>
          </a:graphic>
        </p:graphicFrame>
        <p:sp>
          <p:nvSpPr>
            <p:cNvPr id="3" name="Rectangle 2"/>
            <p:cNvSpPr/>
            <p:nvPr/>
          </p:nvSpPr>
          <p:spPr>
            <a:xfrm>
              <a:off x="357478" y="3244334"/>
              <a:ext cx="4490332" cy="461665"/>
            </a:xfrm>
            <a:prstGeom prst="rect">
              <a:avLst/>
            </a:prstGeom>
          </p:spPr>
          <p:txBody>
            <a:bodyPr wrap="none">
              <a:spAutoFit/>
            </a:bodyPr>
            <a:lstStyle/>
            <a:p>
              <a:r>
                <a:rPr lang="vi-VN" sz="2400">
                  <a:latin typeface="+mj-lt"/>
                </a:rPr>
                <a:t>Từ (1) và (2) ta có hệ phương trình</a:t>
              </a:r>
              <a:endParaRPr lang="en-US" sz="2400">
                <a:latin typeface="+mj-lt"/>
              </a:endParaRPr>
            </a:p>
          </p:txBody>
        </p:sp>
      </p:grpSp>
      <p:grpSp>
        <p:nvGrpSpPr>
          <p:cNvPr id="7" name="Group 6"/>
          <p:cNvGrpSpPr/>
          <p:nvPr/>
        </p:nvGrpSpPr>
        <p:grpSpPr>
          <a:xfrm>
            <a:off x="127836" y="5340518"/>
            <a:ext cx="6515406" cy="901700"/>
            <a:chOff x="453207" y="4216651"/>
            <a:chExt cx="6515406" cy="901700"/>
          </a:xfrm>
        </p:grpSpPr>
        <p:sp>
          <p:nvSpPr>
            <p:cNvPr id="17" name="TextBox 16"/>
            <p:cNvSpPr txBox="1"/>
            <p:nvPr/>
          </p:nvSpPr>
          <p:spPr>
            <a:xfrm>
              <a:off x="5364194" y="4346682"/>
              <a:ext cx="160441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(TMĐK)</a:t>
              </a:r>
              <a:endParaRPr lang="vi-VN" sz="2400">
                <a:latin typeface="Times New Roman" panose="02020603050405020304" pitchFamily="18" charset="0"/>
                <a:cs typeface="Times New Roman" panose="02020603050405020304" pitchFamily="18" charset="0"/>
              </a:endParaRPr>
            </a:p>
          </p:txBody>
        </p:sp>
        <p:sp>
          <p:nvSpPr>
            <p:cNvPr id="14" name="Rectangle 13"/>
            <p:cNvSpPr/>
            <p:nvPr/>
          </p:nvSpPr>
          <p:spPr>
            <a:xfrm>
              <a:off x="453207" y="4344507"/>
              <a:ext cx="3917483"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632148780"/>
                </p:ext>
              </p:extLst>
            </p:nvPr>
          </p:nvGraphicFramePr>
          <p:xfrm>
            <a:off x="4301017" y="4216651"/>
            <a:ext cx="966787" cy="901700"/>
          </p:xfrm>
          <a:graphic>
            <a:graphicData uri="http://schemas.openxmlformats.org/presentationml/2006/ole">
              <mc:AlternateContent xmlns:mc="http://schemas.openxmlformats.org/markup-compatibility/2006">
                <mc:Choice xmlns:v="urn:schemas-microsoft-com:vml" Requires="v">
                  <p:oleObj spid="_x0000_s20551" name="Equation" r:id="rId5" imgW="545760" imgH="507960" progId="Equation.DSMT4">
                    <p:embed/>
                  </p:oleObj>
                </mc:Choice>
                <mc:Fallback>
                  <p:oleObj name="Equation" r:id="rId5" imgW="545760" imgH="507960" progId="Equation.DSMT4">
                    <p:embed/>
                    <p:pic>
                      <p:nvPicPr>
                        <p:cNvPr id="0" name=""/>
                        <p:cNvPicPr/>
                        <p:nvPr/>
                      </p:nvPicPr>
                      <p:blipFill>
                        <a:blip r:embed="rId6"/>
                        <a:stretch>
                          <a:fillRect/>
                        </a:stretch>
                      </p:blipFill>
                      <p:spPr>
                        <a:xfrm>
                          <a:off x="4301017" y="4216651"/>
                          <a:ext cx="966787" cy="901700"/>
                        </a:xfrm>
                        <a:prstGeom prst="rect">
                          <a:avLst/>
                        </a:prstGeom>
                      </p:spPr>
                    </p:pic>
                  </p:oleObj>
                </mc:Fallback>
              </mc:AlternateContent>
            </a:graphicData>
          </a:graphic>
        </p:graphicFrame>
      </p:grpSp>
      <p:sp>
        <p:nvSpPr>
          <p:cNvPr id="9" name="Rectangle 8"/>
          <p:cNvSpPr/>
          <p:nvPr/>
        </p:nvSpPr>
        <p:spPr>
          <a:xfrm>
            <a:off x="127836" y="1941088"/>
            <a:ext cx="11432667" cy="2677656"/>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Gọi x, y lần lượt là số trận thắng và hòa của đội Arsenal ở giải bóng đá Ngoại hạng Anh mùa giải 2003 – 2004 (x ∈ ℕ*, y ∈ ℕ*).</a:t>
            </a:r>
          </a:p>
          <a:p>
            <a:pPr algn="just"/>
            <a:r>
              <a:rPr lang="vi-VN" sz="2400">
                <a:latin typeface="Times New Roman" panose="02020603050405020304" pitchFamily="18" charset="0"/>
                <a:cs typeface="Times New Roman" panose="02020603050405020304" pitchFamily="18" charset="0"/>
              </a:rPr>
              <a:t>Đội Arsenal đã thi đấu 38 trận mà không thua trận nào, tức là các trận đấu của đội Arsenal thắng hoặc hòa. Khi đó x + y = 38.     (1)</a:t>
            </a:r>
          </a:p>
          <a:p>
            <a:pPr algn="just"/>
            <a:r>
              <a:rPr lang="vi-VN" sz="2400">
                <a:latin typeface="Times New Roman" panose="02020603050405020304" pitchFamily="18" charset="0"/>
                <a:cs typeface="Times New Roman" panose="02020603050405020304" pitchFamily="18" charset="0"/>
              </a:rPr>
              <a:t>Số điểm đội Arsenal đạt được sau mỗi trận thắng là 3x (điểm)</a:t>
            </a:r>
          </a:p>
          <a:p>
            <a:pPr algn="just"/>
            <a:r>
              <a:rPr lang="vi-VN" sz="2400">
                <a:latin typeface="Times New Roman" panose="02020603050405020304" pitchFamily="18" charset="0"/>
                <a:cs typeface="Times New Roman" panose="02020603050405020304" pitchFamily="18" charset="0"/>
              </a:rPr>
              <a:t>Số điểm đội Arsenal đạt được sau mỗi trận hòa là y (điểm)</a:t>
            </a:r>
          </a:p>
          <a:p>
            <a:pPr algn="just"/>
            <a:r>
              <a:rPr lang="vi-VN" sz="2400">
                <a:latin typeface="Times New Roman" panose="02020603050405020304" pitchFamily="18" charset="0"/>
                <a:cs typeface="Times New Roman" panose="02020603050405020304" pitchFamily="18" charset="0"/>
              </a:rPr>
              <a:t>Đội Arsenal giành được chức vô địch với 90 điểm nên ta có 3x + y = 90.      (2)</a:t>
            </a:r>
            <a:endParaRPr lang="vi-VN" sz="2400" b="0" i="0">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27836" y="6242218"/>
            <a:ext cx="7312258" cy="461665"/>
          </a:xfrm>
          <a:prstGeom prst="rect">
            <a:avLst/>
          </a:prstGeom>
        </p:spPr>
        <p:txBody>
          <a:bodyPr wrap="none">
            <a:spAutoFit/>
          </a:bodyPr>
          <a:lstStyle/>
          <a:p>
            <a:r>
              <a:rPr lang="vi-VN" sz="2400">
                <a:latin typeface="+mj-lt"/>
              </a:rPr>
              <a:t>Vậy mùa giải đó đội Arsenal đã giành được 26 trận thắng.</a:t>
            </a:r>
            <a:endParaRPr lang="en-US" sz="2400">
              <a:latin typeface="+mj-lt"/>
            </a:endParaRPr>
          </a:p>
        </p:txBody>
      </p:sp>
    </p:spTree>
    <p:extLst>
      <p:ext uri="{BB962C8B-B14F-4D97-AF65-F5344CB8AC3E}">
        <p14:creationId xmlns:p14="http://schemas.microsoft.com/office/powerpoint/2010/main" val="396490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12019130" cy="1938992"/>
          </a:xfrm>
          <a:prstGeom prst="rect">
            <a:avLst/>
          </a:prstGeom>
          <a:noFill/>
          <a:ln w="28575">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12: </a:t>
            </a:r>
            <a:r>
              <a:rPr lang="vi-VN" sz="2400">
                <a:latin typeface="Times New Roman" panose="02020603050405020304" pitchFamily="18" charset="0"/>
                <a:cs typeface="Times New Roman" panose="02020603050405020304" pitchFamily="18" charset="0"/>
              </a:rPr>
              <a:t>Nhân kỉ niệm ngày Quốc khánh 2/9, một nhà sách giảm giá mỗi cây bút bi là 20% và mỗi quyển vở là 10% so với giá niêm yết. Bạn Thanh vào nhà sách mua 20 quyển vở và 10 cây bút bi. Khi tính tiền, bạn Thanh đưa 175 000 đồng và được trả lại 3 000 đồng. Tính giá niêm yết của mỗi quyển vở và mỗi cây bút bi, biết tổng số tiền phải trả nếu không được giảm giá là 195 000 đồng.</a:t>
            </a:r>
          </a:p>
        </p:txBody>
      </p:sp>
      <p:sp>
        <p:nvSpPr>
          <p:cNvPr id="10" name="TextBox 9"/>
          <p:cNvSpPr txBox="1"/>
          <p:nvPr/>
        </p:nvSpPr>
        <p:spPr>
          <a:xfrm>
            <a:off x="4438634" y="1797690"/>
            <a:ext cx="936104" cy="523220"/>
          </a:xfrm>
          <a:prstGeom prst="rect">
            <a:avLst/>
          </a:prstGeom>
          <a:noFill/>
          <a:ln w="28575">
            <a:noFill/>
          </a:ln>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Giải</a:t>
            </a:r>
            <a:endParaRPr lang="vi-VN" sz="280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37523" y="4471516"/>
            <a:ext cx="6912957" cy="901700"/>
            <a:chOff x="357478" y="3067266"/>
            <a:chExt cx="6912957" cy="901700"/>
          </a:xfrm>
        </p:grpSpPr>
        <p:graphicFrame>
          <p:nvGraphicFramePr>
            <p:cNvPr id="5" name="Object 4"/>
            <p:cNvGraphicFramePr>
              <a:graphicFrameLocks noChangeAspect="1"/>
            </p:cNvGraphicFramePr>
            <p:nvPr>
              <p:extLst>
                <p:ext uri="{D42A27DB-BD31-4B8C-83A1-F6EECF244321}">
                  <p14:modId xmlns:p14="http://schemas.microsoft.com/office/powerpoint/2010/main" val="2614539254"/>
                </p:ext>
              </p:extLst>
            </p:nvPr>
          </p:nvGraphicFramePr>
          <p:xfrm>
            <a:off x="4752660" y="3067266"/>
            <a:ext cx="2517775" cy="901700"/>
          </p:xfrm>
          <a:graphic>
            <a:graphicData uri="http://schemas.openxmlformats.org/presentationml/2006/ole">
              <mc:AlternateContent xmlns:mc="http://schemas.openxmlformats.org/markup-compatibility/2006">
                <mc:Choice xmlns:v="urn:schemas-microsoft-com:vml" Requires="v">
                  <p:oleObj spid="_x0000_s21568" name="Equation" r:id="rId3" imgW="1422360" imgH="507960" progId="Equation.DSMT4">
                    <p:embed/>
                  </p:oleObj>
                </mc:Choice>
                <mc:Fallback>
                  <p:oleObj name="Equation" r:id="rId3" imgW="1422360" imgH="507960" progId="Equation.DSMT4">
                    <p:embed/>
                    <p:pic>
                      <p:nvPicPr>
                        <p:cNvPr id="0" name=""/>
                        <p:cNvPicPr/>
                        <p:nvPr/>
                      </p:nvPicPr>
                      <p:blipFill>
                        <a:blip r:embed="rId4"/>
                        <a:stretch>
                          <a:fillRect/>
                        </a:stretch>
                      </p:blipFill>
                      <p:spPr>
                        <a:xfrm>
                          <a:off x="4752660" y="3067266"/>
                          <a:ext cx="2517775" cy="901700"/>
                        </a:xfrm>
                        <a:prstGeom prst="rect">
                          <a:avLst/>
                        </a:prstGeom>
                      </p:spPr>
                    </p:pic>
                  </p:oleObj>
                </mc:Fallback>
              </mc:AlternateContent>
            </a:graphicData>
          </a:graphic>
        </p:graphicFrame>
        <p:sp>
          <p:nvSpPr>
            <p:cNvPr id="3" name="Rectangle 2"/>
            <p:cNvSpPr/>
            <p:nvPr/>
          </p:nvSpPr>
          <p:spPr>
            <a:xfrm>
              <a:off x="357478" y="3244334"/>
              <a:ext cx="4490332" cy="461665"/>
            </a:xfrm>
            <a:prstGeom prst="rect">
              <a:avLst/>
            </a:prstGeom>
          </p:spPr>
          <p:txBody>
            <a:bodyPr wrap="none">
              <a:spAutoFit/>
            </a:bodyPr>
            <a:lstStyle/>
            <a:p>
              <a:r>
                <a:rPr lang="vi-VN" sz="2400">
                  <a:latin typeface="+mj-lt"/>
                </a:rPr>
                <a:t>Từ (1) và (2) ta có hệ phương trình</a:t>
              </a:r>
              <a:endParaRPr lang="en-US" sz="2400">
                <a:latin typeface="+mj-lt"/>
              </a:endParaRPr>
            </a:p>
          </p:txBody>
        </p:sp>
      </p:grpSp>
      <p:grpSp>
        <p:nvGrpSpPr>
          <p:cNvPr id="7" name="Group 6"/>
          <p:cNvGrpSpPr/>
          <p:nvPr/>
        </p:nvGrpSpPr>
        <p:grpSpPr>
          <a:xfrm>
            <a:off x="127836" y="5340350"/>
            <a:ext cx="6515406" cy="901700"/>
            <a:chOff x="453207" y="4216483"/>
            <a:chExt cx="6515406" cy="901700"/>
          </a:xfrm>
        </p:grpSpPr>
        <p:sp>
          <p:nvSpPr>
            <p:cNvPr id="17" name="TextBox 16"/>
            <p:cNvSpPr txBox="1"/>
            <p:nvPr/>
          </p:nvSpPr>
          <p:spPr>
            <a:xfrm>
              <a:off x="5364194" y="4346682"/>
              <a:ext cx="160441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(TMĐK)</a:t>
              </a:r>
              <a:endParaRPr lang="vi-VN" sz="2400">
                <a:latin typeface="Times New Roman" panose="02020603050405020304" pitchFamily="18" charset="0"/>
                <a:cs typeface="Times New Roman" panose="02020603050405020304" pitchFamily="18" charset="0"/>
              </a:endParaRPr>
            </a:p>
          </p:txBody>
        </p:sp>
        <p:sp>
          <p:nvSpPr>
            <p:cNvPr id="14" name="Rectangle 13"/>
            <p:cNvSpPr/>
            <p:nvPr/>
          </p:nvSpPr>
          <p:spPr>
            <a:xfrm>
              <a:off x="453207" y="4344507"/>
              <a:ext cx="3917483"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256443715"/>
                </p:ext>
              </p:extLst>
            </p:nvPr>
          </p:nvGraphicFramePr>
          <p:xfrm>
            <a:off x="4154421" y="4216483"/>
            <a:ext cx="1258888" cy="901700"/>
          </p:xfrm>
          <a:graphic>
            <a:graphicData uri="http://schemas.openxmlformats.org/presentationml/2006/ole">
              <mc:AlternateContent xmlns:mc="http://schemas.openxmlformats.org/markup-compatibility/2006">
                <mc:Choice xmlns:v="urn:schemas-microsoft-com:vml" Requires="v">
                  <p:oleObj spid="_x0000_s21569" name="Equation" r:id="rId5" imgW="711000" imgH="507960" progId="Equation.DSMT4">
                    <p:embed/>
                  </p:oleObj>
                </mc:Choice>
                <mc:Fallback>
                  <p:oleObj name="Equation" r:id="rId5" imgW="711000" imgH="507960" progId="Equation.DSMT4">
                    <p:embed/>
                    <p:pic>
                      <p:nvPicPr>
                        <p:cNvPr id="0" name=""/>
                        <p:cNvPicPr/>
                        <p:nvPr/>
                      </p:nvPicPr>
                      <p:blipFill>
                        <a:blip r:embed="rId6"/>
                        <a:stretch>
                          <a:fillRect/>
                        </a:stretch>
                      </p:blipFill>
                      <p:spPr>
                        <a:xfrm>
                          <a:off x="4154421" y="4216483"/>
                          <a:ext cx="1258888" cy="901700"/>
                        </a:xfrm>
                        <a:prstGeom prst="rect">
                          <a:avLst/>
                        </a:prstGeom>
                      </p:spPr>
                    </p:pic>
                  </p:oleObj>
                </mc:Fallback>
              </mc:AlternateContent>
            </a:graphicData>
          </a:graphic>
        </p:graphicFrame>
      </p:grpSp>
      <p:sp>
        <p:nvSpPr>
          <p:cNvPr id="16" name="Rectangle 15"/>
          <p:cNvSpPr/>
          <p:nvPr/>
        </p:nvSpPr>
        <p:spPr>
          <a:xfrm>
            <a:off x="154378" y="2213921"/>
            <a:ext cx="11593288" cy="2308324"/>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Gọi x, y (đồng) lần lượt là giá niêm yết mỗi quyển vở và mỗi cây bút bi (x &gt; 0, y &gt; 0).</a:t>
            </a:r>
          </a:p>
          <a:p>
            <a:pPr algn="just"/>
            <a:r>
              <a:rPr lang="vi-VN" sz="2400">
                <a:latin typeface="Times New Roman" panose="02020603050405020304" pitchFamily="18" charset="0"/>
                <a:cs typeface="Times New Roman" panose="02020603050405020304" pitchFamily="18" charset="0"/>
              </a:rPr>
              <a:t>Số tiền phải trả nếu không được giảm giá là 195 000 đồng là </a:t>
            </a:r>
            <a:r>
              <a:rPr lang="en-US" sz="2400" smtClean="0">
                <a:latin typeface="Times New Roman" panose="02020603050405020304" pitchFamily="18" charset="0"/>
                <a:cs typeface="Times New Roman" panose="02020603050405020304" pitchFamily="18" charset="0"/>
              </a:rPr>
              <a:t>20</a:t>
            </a:r>
            <a:r>
              <a:rPr lang="vi-VN" sz="2400" smtClean="0">
                <a:latin typeface="Times New Roman" panose="02020603050405020304" pitchFamily="18" charset="0"/>
                <a:cs typeface="Times New Roman" panose="02020603050405020304" pitchFamily="18" charset="0"/>
              </a:rPr>
              <a:t>x </a:t>
            </a:r>
            <a:r>
              <a:rPr lang="vi-VN"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10</a:t>
            </a:r>
            <a:r>
              <a:rPr lang="vi-VN" sz="2400" smtClean="0">
                <a:latin typeface="Times New Roman" panose="02020603050405020304" pitchFamily="18" charset="0"/>
                <a:cs typeface="Times New Roman" panose="02020603050405020304" pitchFamily="18" charset="0"/>
              </a:rPr>
              <a:t>y </a:t>
            </a:r>
            <a:r>
              <a:rPr lang="vi-VN" sz="2400">
                <a:latin typeface="Times New Roman" panose="02020603050405020304" pitchFamily="18" charset="0"/>
                <a:cs typeface="Times New Roman" panose="02020603050405020304" pitchFamily="18" charset="0"/>
              </a:rPr>
              <a:t>= 195 000.  (1)</a:t>
            </a:r>
          </a:p>
          <a:p>
            <a:pPr algn="just"/>
            <a:r>
              <a:rPr lang="vi-VN" sz="2400" smtClean="0">
                <a:latin typeface="Times New Roman" panose="02020603050405020304" pitchFamily="18" charset="0"/>
                <a:cs typeface="Times New Roman" panose="02020603050405020304" pitchFamily="18" charset="0"/>
              </a:rPr>
              <a:t>Số </a:t>
            </a:r>
            <a:r>
              <a:rPr lang="vi-VN" sz="2400">
                <a:latin typeface="Times New Roman" panose="02020603050405020304" pitchFamily="18" charset="0"/>
                <a:cs typeface="Times New Roman" panose="02020603050405020304" pitchFamily="18" charset="0"/>
              </a:rPr>
              <a:t>tiền của 20 quyển vở và 10 cây bút bi sau khi giảm giá là:</a:t>
            </a:r>
          </a:p>
          <a:p>
            <a:pPr algn="ctr"/>
            <a:r>
              <a:rPr lang="vi-VN" sz="2400">
                <a:latin typeface="Times New Roman" panose="02020603050405020304" pitchFamily="18" charset="0"/>
                <a:cs typeface="Times New Roman" panose="02020603050405020304" pitchFamily="18" charset="0"/>
              </a:rPr>
              <a:t>175 000 – 3 000 = 172 000 (đồng).</a:t>
            </a:r>
          </a:p>
          <a:p>
            <a:pPr algn="just"/>
            <a:r>
              <a:rPr lang="vi-VN" sz="2400">
                <a:latin typeface="Times New Roman" panose="02020603050405020304" pitchFamily="18" charset="0"/>
                <a:cs typeface="Times New Roman" panose="02020603050405020304" pitchFamily="18" charset="0"/>
              </a:rPr>
              <a:t>Theo đề bài, ta có phương trình:</a:t>
            </a:r>
          </a:p>
          <a:p>
            <a:pPr algn="ctr"/>
            <a:r>
              <a:rPr lang="vi-VN" sz="2400">
                <a:latin typeface="Times New Roman" panose="02020603050405020304" pitchFamily="18" charset="0"/>
                <a:cs typeface="Times New Roman" panose="02020603050405020304" pitchFamily="18" charset="0"/>
              </a:rPr>
              <a:t>20 . 0,9x + 10 . 0,8y = 172 000 hay 18x + 8y = 172 000.  (2)</a:t>
            </a:r>
            <a:endParaRPr lang="vi-VN" sz="2400" b="0" i="0">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139570" y="6135674"/>
            <a:ext cx="10132894" cy="461665"/>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Vậy giá niêm yết mỗi quyển vở là 8000 đồng và mỗi cây bút bi là 3500 đồng.</a:t>
            </a:r>
          </a:p>
        </p:txBody>
      </p:sp>
    </p:spTree>
    <p:extLst>
      <p:ext uri="{BB962C8B-B14F-4D97-AF65-F5344CB8AC3E}">
        <p14:creationId xmlns:p14="http://schemas.microsoft.com/office/powerpoint/2010/main" val="323560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11" descr="sun1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84432" y="116632"/>
            <a:ext cx="1900237" cy="1700213"/>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3">
            <a:extLst>
              <a:ext uri="{FF2B5EF4-FFF2-40B4-BE49-F238E27FC236}">
                <a16:creationId xmlns:a16="http://schemas.microsoft.com/office/drawing/2014/main" xmlns="" id="{C6E86E30-D8CA-0FF2-965E-D4CFC5222DCB}"/>
              </a:ext>
            </a:extLst>
          </p:cNvPr>
          <p:cNvSpPr/>
          <p:nvPr/>
        </p:nvSpPr>
        <p:spPr>
          <a:xfrm>
            <a:off x="911424" y="210892"/>
            <a:ext cx="5953940" cy="1633517"/>
          </a:xfrm>
          <a:prstGeom prst="wedgeRoundRectCallout">
            <a:avLst>
              <a:gd name="adj1" fmla="val -2994"/>
              <a:gd name="adj2" fmla="val 110826"/>
              <a:gd name="adj3" fmla="val 16667"/>
            </a:avLst>
          </a:prstGeom>
          <a:solidFill>
            <a:schemeClr val="bg1"/>
          </a:solidFill>
          <a:ln w="38100">
            <a:solidFill>
              <a:schemeClr val="accent2">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C00000"/>
                </a:solidFill>
                <a:latin typeface="Arial" panose="020B0604020202020204" pitchFamily="34" charset="0"/>
                <a:cs typeface="Arial" panose="020B0604020202020204" pitchFamily="34" charset="0"/>
              </a:rPr>
              <a:t>KHỞI ĐỘNG</a:t>
            </a:r>
            <a:endParaRPr lang="en-US" sz="7200" dirty="0">
              <a:solidFill>
                <a:srgbClr val="C00000"/>
              </a:solidFill>
            </a:endParaRPr>
          </a:p>
        </p:txBody>
      </p:sp>
      <p:sp>
        <p:nvSpPr>
          <p:cNvPr id="13" name="Freeform 12">
            <a:extLst>
              <a:ext uri="{FF2B5EF4-FFF2-40B4-BE49-F238E27FC236}">
                <a16:creationId xmlns:a16="http://schemas.microsoft.com/office/drawing/2014/main" xmlns="" id="{31272134-9AC5-5ABC-F24C-038C27787793}"/>
              </a:ext>
            </a:extLst>
          </p:cNvPr>
          <p:cNvSpPr/>
          <p:nvPr/>
        </p:nvSpPr>
        <p:spPr>
          <a:xfrm>
            <a:off x="4151784" y="2420888"/>
            <a:ext cx="3937716" cy="3380759"/>
          </a:xfrm>
          <a:custGeom>
            <a:avLst/>
            <a:gdLst/>
            <a:ahLst/>
            <a:cxnLst/>
            <a:rect l="l" t="t" r="r" b="b"/>
            <a:pathLst>
              <a:path w="4391044" h="3808232">
                <a:moveTo>
                  <a:pt x="0" y="0"/>
                </a:moveTo>
                <a:lnTo>
                  <a:pt x="4391044" y="0"/>
                </a:lnTo>
                <a:lnTo>
                  <a:pt x="4391044" y="3808232"/>
                </a:lnTo>
                <a:lnTo>
                  <a:pt x="0" y="3808232"/>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txBody>
          <a:bodyPr/>
          <a:lstStyle/>
          <a:p>
            <a:endParaRPr lang="en-US"/>
          </a:p>
        </p:txBody>
      </p:sp>
      <p:pic>
        <p:nvPicPr>
          <p:cNvPr id="14" name="Picture 65" descr="rose5"/>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263352" y="5587065"/>
            <a:ext cx="990600" cy="124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63053158"/>
              </p:ext>
            </p:extLst>
          </p:nvPr>
        </p:nvGraphicFramePr>
        <p:xfrm>
          <a:off x="63867" y="88286"/>
          <a:ext cx="12080805" cy="6437058"/>
        </p:xfrm>
        <a:graphic>
          <a:graphicData uri="http://schemas.openxmlformats.org/drawingml/2006/table">
            <a:tbl>
              <a:tblPr firstRow="1" bandRow="1">
                <a:tableStyleId>{5C22544A-7EE6-4342-B048-85BDC9FD1C3A}</a:tableStyleId>
              </a:tblPr>
              <a:tblGrid>
                <a:gridCol w="4663981"/>
                <a:gridCol w="7416824"/>
              </a:tblGrid>
              <a:tr h="6437058">
                <a:tc>
                  <a: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53534" y="79657"/>
            <a:ext cx="4985289" cy="2462213"/>
          </a:xfrm>
          <a:prstGeom prst="rect">
            <a:avLst/>
          </a:prstGeom>
          <a:noFill/>
          <a:ln w="28575">
            <a:noFill/>
          </a:ln>
        </p:spPr>
        <p:txBody>
          <a:bodyPr wrap="square" rtlCol="0">
            <a:spAutoFit/>
          </a:bodyPr>
          <a:lstStyle/>
          <a:p>
            <a:r>
              <a:rPr lang="en-US" sz="2200" b="1" smtClean="0">
                <a:solidFill>
                  <a:srgbClr val="FF0000"/>
                </a:solidFill>
                <a:latin typeface="Times New Roman" panose="02020603050405020304" pitchFamily="18" charset="0"/>
                <a:cs typeface="Times New Roman" panose="02020603050405020304" pitchFamily="18" charset="0"/>
              </a:rPr>
              <a:t>Bài 13: </a:t>
            </a:r>
            <a:r>
              <a:rPr lang="vi-VN" sz="2200">
                <a:latin typeface="Times New Roman" panose="02020603050405020304" pitchFamily="18" charset="0"/>
                <a:cs typeface="Times New Roman" panose="02020603050405020304" pitchFamily="18" charset="0"/>
              </a:rPr>
              <a:t>Giải bài toán cổ sau:</a:t>
            </a:r>
          </a:p>
          <a:p>
            <a:pPr algn="ctr"/>
            <a:r>
              <a:rPr lang="vi-VN" sz="2200" i="1">
                <a:latin typeface="Times New Roman" panose="02020603050405020304" pitchFamily="18" charset="0"/>
                <a:cs typeface="Times New Roman" panose="02020603050405020304" pitchFamily="18" charset="0"/>
              </a:rPr>
              <a:t>Quýt, cam mười bảy quả tươi</a:t>
            </a:r>
            <a:endParaRPr lang="vi-VN" sz="2200">
              <a:latin typeface="Times New Roman" panose="02020603050405020304" pitchFamily="18" charset="0"/>
              <a:cs typeface="Times New Roman" panose="02020603050405020304" pitchFamily="18" charset="0"/>
            </a:endParaRPr>
          </a:p>
          <a:p>
            <a:pPr algn="ctr"/>
            <a:r>
              <a:rPr lang="vi-VN" sz="2200" i="1">
                <a:latin typeface="Times New Roman" panose="02020603050405020304" pitchFamily="18" charset="0"/>
                <a:cs typeface="Times New Roman" panose="02020603050405020304" pitchFamily="18" charset="0"/>
              </a:rPr>
              <a:t>Đem chia cho một trăm người cùng vui.</a:t>
            </a:r>
            <a:endParaRPr lang="vi-VN" sz="2200">
              <a:latin typeface="Times New Roman" panose="02020603050405020304" pitchFamily="18" charset="0"/>
              <a:cs typeface="Times New Roman" panose="02020603050405020304" pitchFamily="18" charset="0"/>
            </a:endParaRPr>
          </a:p>
          <a:p>
            <a:pPr algn="ctr"/>
            <a:r>
              <a:rPr lang="vi-VN" sz="2200" i="1">
                <a:latin typeface="Times New Roman" panose="02020603050405020304" pitchFamily="18" charset="0"/>
                <a:cs typeface="Times New Roman" panose="02020603050405020304" pitchFamily="18" charset="0"/>
              </a:rPr>
              <a:t>Chia ba mỗi quả quýt rồi,</a:t>
            </a:r>
            <a:endParaRPr lang="vi-VN" sz="2200">
              <a:latin typeface="Times New Roman" panose="02020603050405020304" pitchFamily="18" charset="0"/>
              <a:cs typeface="Times New Roman" panose="02020603050405020304" pitchFamily="18" charset="0"/>
            </a:endParaRPr>
          </a:p>
          <a:p>
            <a:pPr algn="ctr"/>
            <a:r>
              <a:rPr lang="vi-VN" sz="2200" i="1">
                <a:latin typeface="Times New Roman" panose="02020603050405020304" pitchFamily="18" charset="0"/>
                <a:cs typeface="Times New Roman" panose="02020603050405020304" pitchFamily="18" charset="0"/>
              </a:rPr>
              <a:t>Còn cam, mỗi quả chia mười vừa xinh.</a:t>
            </a:r>
            <a:endParaRPr lang="vi-VN" sz="2200">
              <a:latin typeface="Times New Roman" panose="02020603050405020304" pitchFamily="18" charset="0"/>
              <a:cs typeface="Times New Roman" panose="02020603050405020304" pitchFamily="18" charset="0"/>
            </a:endParaRPr>
          </a:p>
          <a:p>
            <a:pPr algn="ctr"/>
            <a:r>
              <a:rPr lang="vi-VN" sz="2200" i="1">
                <a:latin typeface="Times New Roman" panose="02020603050405020304" pitchFamily="18" charset="0"/>
                <a:cs typeface="Times New Roman" panose="02020603050405020304" pitchFamily="18" charset="0"/>
              </a:rPr>
              <a:t>Trăm người, trăm miếng ngon lành.</a:t>
            </a:r>
            <a:endParaRPr lang="vi-VN" sz="2200">
              <a:latin typeface="Times New Roman" panose="02020603050405020304" pitchFamily="18" charset="0"/>
              <a:cs typeface="Times New Roman" panose="02020603050405020304" pitchFamily="18" charset="0"/>
            </a:endParaRPr>
          </a:p>
          <a:p>
            <a:pPr algn="ctr"/>
            <a:r>
              <a:rPr lang="vi-VN" sz="2200" i="1">
                <a:latin typeface="Times New Roman" panose="02020603050405020304" pitchFamily="18" charset="0"/>
                <a:cs typeface="Times New Roman" panose="02020603050405020304" pitchFamily="18" charset="0"/>
              </a:rPr>
              <a:t>Quýt, cam mỗi loại tính rành là bao?</a:t>
            </a:r>
            <a:endParaRPr lang="vi-VN" sz="2200">
              <a:latin typeface="Times New Roman" panose="02020603050405020304" pitchFamily="18" charset="0"/>
              <a:cs typeface="Times New Roman" panose="02020603050405020304" pitchFamily="18" charset="0"/>
            </a:endParaRPr>
          </a:p>
        </p:txBody>
      </p:sp>
      <p:sp>
        <p:nvSpPr>
          <p:cNvPr id="10" name="TextBox 9"/>
          <p:cNvSpPr txBox="1"/>
          <p:nvPr/>
        </p:nvSpPr>
        <p:spPr>
          <a:xfrm>
            <a:off x="7824192" y="79611"/>
            <a:ext cx="936104" cy="523220"/>
          </a:xfrm>
          <a:prstGeom prst="rect">
            <a:avLst/>
          </a:prstGeom>
          <a:noFill/>
          <a:ln w="28575">
            <a:noFill/>
          </a:ln>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Giải</a:t>
            </a:r>
            <a:endParaRPr lang="vi-VN" sz="280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5206017" y="4184650"/>
            <a:ext cx="6262083" cy="901700"/>
            <a:chOff x="357478" y="3067779"/>
            <a:chExt cx="6262083" cy="901700"/>
          </a:xfrm>
        </p:grpSpPr>
        <p:graphicFrame>
          <p:nvGraphicFramePr>
            <p:cNvPr id="5" name="Object 4"/>
            <p:cNvGraphicFramePr>
              <a:graphicFrameLocks noChangeAspect="1"/>
            </p:cNvGraphicFramePr>
            <p:nvPr>
              <p:extLst>
                <p:ext uri="{D42A27DB-BD31-4B8C-83A1-F6EECF244321}">
                  <p14:modId xmlns:p14="http://schemas.microsoft.com/office/powerpoint/2010/main" val="1948960220"/>
                </p:ext>
              </p:extLst>
            </p:nvPr>
          </p:nvGraphicFramePr>
          <p:xfrm>
            <a:off x="4709799" y="3067779"/>
            <a:ext cx="1909762" cy="901700"/>
          </p:xfrm>
          <a:graphic>
            <a:graphicData uri="http://schemas.openxmlformats.org/presentationml/2006/ole">
              <mc:AlternateContent xmlns:mc="http://schemas.openxmlformats.org/markup-compatibility/2006">
                <mc:Choice xmlns:v="urn:schemas-microsoft-com:vml" Requires="v">
                  <p:oleObj spid="_x0000_s22582" name="Equation" r:id="rId3" imgW="1079280" imgH="507960" progId="Equation.DSMT4">
                    <p:embed/>
                  </p:oleObj>
                </mc:Choice>
                <mc:Fallback>
                  <p:oleObj name="Equation" r:id="rId3" imgW="1079280" imgH="507960" progId="Equation.DSMT4">
                    <p:embed/>
                    <p:pic>
                      <p:nvPicPr>
                        <p:cNvPr id="0" name=""/>
                        <p:cNvPicPr/>
                        <p:nvPr/>
                      </p:nvPicPr>
                      <p:blipFill>
                        <a:blip r:embed="rId4"/>
                        <a:stretch>
                          <a:fillRect/>
                        </a:stretch>
                      </p:blipFill>
                      <p:spPr>
                        <a:xfrm>
                          <a:off x="4709799" y="3067779"/>
                          <a:ext cx="1909762" cy="901700"/>
                        </a:xfrm>
                        <a:prstGeom prst="rect">
                          <a:avLst/>
                        </a:prstGeom>
                      </p:spPr>
                    </p:pic>
                  </p:oleObj>
                </mc:Fallback>
              </mc:AlternateContent>
            </a:graphicData>
          </a:graphic>
        </p:graphicFrame>
        <p:sp>
          <p:nvSpPr>
            <p:cNvPr id="3" name="Rectangle 2"/>
            <p:cNvSpPr/>
            <p:nvPr/>
          </p:nvSpPr>
          <p:spPr>
            <a:xfrm>
              <a:off x="357478" y="3244334"/>
              <a:ext cx="4136069" cy="430887"/>
            </a:xfrm>
            <a:prstGeom prst="rect">
              <a:avLst/>
            </a:prstGeom>
          </p:spPr>
          <p:txBody>
            <a:bodyPr wrap="none">
              <a:spAutoFit/>
            </a:bodyPr>
            <a:lstStyle/>
            <a:p>
              <a:r>
                <a:rPr lang="vi-VN" sz="2200">
                  <a:latin typeface="+mj-lt"/>
                </a:rPr>
                <a:t>Từ (1) và (2) ta có hệ phương trình</a:t>
              </a:r>
              <a:endParaRPr lang="en-US" sz="2200">
                <a:latin typeface="+mj-lt"/>
              </a:endParaRPr>
            </a:p>
          </p:txBody>
        </p:sp>
      </p:grpSp>
      <p:grpSp>
        <p:nvGrpSpPr>
          <p:cNvPr id="7" name="Group 6"/>
          <p:cNvGrpSpPr/>
          <p:nvPr/>
        </p:nvGrpSpPr>
        <p:grpSpPr>
          <a:xfrm>
            <a:off x="5206017" y="5013033"/>
            <a:ext cx="6076999" cy="901700"/>
            <a:chOff x="453207" y="4177276"/>
            <a:chExt cx="6076999" cy="901700"/>
          </a:xfrm>
        </p:grpSpPr>
        <p:sp>
          <p:nvSpPr>
            <p:cNvPr id="17" name="TextBox 16"/>
            <p:cNvSpPr txBox="1"/>
            <p:nvPr/>
          </p:nvSpPr>
          <p:spPr>
            <a:xfrm>
              <a:off x="4925787" y="4391325"/>
              <a:ext cx="1604419" cy="430887"/>
            </a:xfrm>
            <a:prstGeom prst="rect">
              <a:avLst/>
            </a:prstGeom>
            <a:noFill/>
            <a:ln w="28575">
              <a:noFill/>
            </a:ln>
          </p:spPr>
          <p:txBody>
            <a:bodyPr wrap="square" rtlCol="0">
              <a:spAutoFit/>
            </a:bodyPr>
            <a:lstStyle/>
            <a:p>
              <a:r>
                <a:rPr lang="en-US" sz="2200" smtClean="0">
                  <a:latin typeface="Times New Roman" panose="02020603050405020304" pitchFamily="18" charset="0"/>
                  <a:cs typeface="Times New Roman" panose="02020603050405020304" pitchFamily="18" charset="0"/>
                </a:rPr>
                <a:t>(TMĐK)</a:t>
              </a:r>
              <a:endParaRPr lang="vi-VN" sz="2200">
                <a:latin typeface="Times New Roman" panose="02020603050405020304" pitchFamily="18" charset="0"/>
                <a:cs typeface="Times New Roman" panose="02020603050405020304" pitchFamily="18" charset="0"/>
              </a:endParaRPr>
            </a:p>
          </p:txBody>
        </p:sp>
        <p:sp>
          <p:nvSpPr>
            <p:cNvPr id="14" name="Rectangle 13"/>
            <p:cNvSpPr/>
            <p:nvPr/>
          </p:nvSpPr>
          <p:spPr>
            <a:xfrm>
              <a:off x="453207" y="4344507"/>
              <a:ext cx="3538148" cy="430887"/>
            </a:xfrm>
            <a:prstGeom prst="rect">
              <a:avLst/>
            </a:prstGeom>
          </p:spPr>
          <p:txBody>
            <a:bodyPr wrap="none">
              <a:spAutoFit/>
            </a:bodyPr>
            <a:lstStyle/>
            <a:p>
              <a:r>
                <a:rPr lang="en-US" sz="2200" smtClean="0">
                  <a:latin typeface="Times New Roman" panose="02020603050405020304" pitchFamily="18" charset="0"/>
                  <a:cs typeface="Times New Roman" panose="02020603050405020304" pitchFamily="18" charset="0"/>
                </a:rPr>
                <a:t>Giải hệ phương trình ta được:</a:t>
              </a:r>
              <a:endParaRPr lang="en-US" sz="22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702300117"/>
                </p:ext>
              </p:extLst>
            </p:nvPr>
          </p:nvGraphicFramePr>
          <p:xfrm>
            <a:off x="3991355" y="4177276"/>
            <a:ext cx="944562" cy="901700"/>
          </p:xfrm>
          <a:graphic>
            <a:graphicData uri="http://schemas.openxmlformats.org/presentationml/2006/ole">
              <mc:AlternateContent xmlns:mc="http://schemas.openxmlformats.org/markup-compatibility/2006">
                <mc:Choice xmlns:v="urn:schemas-microsoft-com:vml" Requires="v">
                  <p:oleObj spid="_x0000_s22583" name="Equation" r:id="rId5" imgW="533160" imgH="507960" progId="Equation.DSMT4">
                    <p:embed/>
                  </p:oleObj>
                </mc:Choice>
                <mc:Fallback>
                  <p:oleObj name="Equation" r:id="rId5" imgW="533160" imgH="507960" progId="Equation.DSMT4">
                    <p:embed/>
                    <p:pic>
                      <p:nvPicPr>
                        <p:cNvPr id="0" name=""/>
                        <p:cNvPicPr/>
                        <p:nvPr/>
                      </p:nvPicPr>
                      <p:blipFill>
                        <a:blip r:embed="rId6"/>
                        <a:stretch>
                          <a:fillRect/>
                        </a:stretch>
                      </p:blipFill>
                      <p:spPr>
                        <a:xfrm>
                          <a:off x="3991355" y="4177276"/>
                          <a:ext cx="944562" cy="901700"/>
                        </a:xfrm>
                        <a:prstGeom prst="rect">
                          <a:avLst/>
                        </a:prstGeom>
                      </p:spPr>
                    </p:pic>
                  </p:oleObj>
                </mc:Fallback>
              </mc:AlternateContent>
            </a:graphicData>
          </a:graphic>
        </p:graphicFrame>
      </p:grpSp>
      <p:sp>
        <p:nvSpPr>
          <p:cNvPr id="2" name="Rectangle 1"/>
          <p:cNvSpPr/>
          <p:nvPr/>
        </p:nvSpPr>
        <p:spPr>
          <a:xfrm>
            <a:off x="5038823" y="474084"/>
            <a:ext cx="7153177" cy="3816429"/>
          </a:xfrm>
          <a:prstGeom prst="rect">
            <a:avLst/>
          </a:prstGeom>
        </p:spPr>
        <p:txBody>
          <a:bodyPr wrap="square">
            <a:spAutoFit/>
          </a:bodyPr>
          <a:lstStyle/>
          <a:p>
            <a:pPr algn="just"/>
            <a:r>
              <a:rPr lang="vi-VN" sz="2200">
                <a:latin typeface="Times New Roman" panose="02020603050405020304" pitchFamily="18" charset="0"/>
                <a:cs typeface="Times New Roman" panose="02020603050405020304" pitchFamily="18" charset="0"/>
              </a:rPr>
              <a:t>Gọi x (quả) là số cam, y (quả) là số quýt cần tính (x, y ∈ ℕ*).</a:t>
            </a:r>
          </a:p>
          <a:p>
            <a:pPr algn="just"/>
            <a:r>
              <a:rPr lang="vi-VN" sz="2200">
                <a:latin typeface="Times New Roman" panose="02020603050405020304" pitchFamily="18" charset="0"/>
                <a:cs typeface="Times New Roman" panose="02020603050405020304" pitchFamily="18" charset="0"/>
              </a:rPr>
              <a:t>− Câu “Quýt, cam mười bảy quả tươi”, tức là tổng số cam và số quýt là 17 nên</a:t>
            </a:r>
          </a:p>
          <a:p>
            <a:pPr algn="ctr"/>
            <a:r>
              <a:rPr lang="vi-VN" sz="2200">
                <a:latin typeface="Times New Roman" panose="02020603050405020304" pitchFamily="18" charset="0"/>
                <a:cs typeface="Times New Roman" panose="02020603050405020304" pitchFamily="18" charset="0"/>
              </a:rPr>
              <a:t>x + y = 17.  (1)</a:t>
            </a:r>
          </a:p>
          <a:p>
            <a:pPr algn="just"/>
            <a:r>
              <a:rPr lang="vi-VN" sz="2200">
                <a:latin typeface="Times New Roman" panose="02020603050405020304" pitchFamily="18" charset="0"/>
                <a:cs typeface="Times New Roman" panose="02020603050405020304" pitchFamily="18" charset="0"/>
              </a:rPr>
              <a:t>− Câu “Chia ba mỗi quả quýt rồi”, tức là mỗi quả quýt chia ba nên có 3y miếng quýt.</a:t>
            </a:r>
          </a:p>
          <a:p>
            <a:pPr algn="just"/>
            <a:r>
              <a:rPr lang="vi-VN" sz="2200">
                <a:latin typeface="Times New Roman" panose="02020603050405020304" pitchFamily="18" charset="0"/>
                <a:cs typeface="Times New Roman" panose="02020603050405020304" pitchFamily="18" charset="0"/>
              </a:rPr>
              <a:t>− Câu “Còn cam, mỗi quả chia mười vừa xinh”, tức là chia mười mỗi quả cam nên có 10x miếng cam.</a:t>
            </a:r>
          </a:p>
          <a:p>
            <a:pPr algn="just"/>
            <a:r>
              <a:rPr lang="vi-VN" sz="2200">
                <a:latin typeface="Times New Roman" panose="02020603050405020304" pitchFamily="18" charset="0"/>
                <a:cs typeface="Times New Roman" panose="02020603050405020304" pitchFamily="18" charset="0"/>
              </a:rPr>
              <a:t>− Câu “Trăm người, trăm miếng ngon lành”, tức là tổng số miếng cam và quýt là 100 miếng nên </a:t>
            </a:r>
            <a:endParaRPr lang="en-US" sz="2200" smtClean="0">
              <a:latin typeface="Times New Roman" panose="02020603050405020304" pitchFamily="18" charset="0"/>
              <a:cs typeface="Times New Roman" panose="02020603050405020304" pitchFamily="18" charset="0"/>
            </a:endParaRPr>
          </a:p>
          <a:p>
            <a:pPr algn="just"/>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                       </a:t>
            </a:r>
            <a:r>
              <a:rPr lang="vi-VN" sz="2200" smtClean="0">
                <a:latin typeface="Times New Roman" panose="02020603050405020304" pitchFamily="18" charset="0"/>
                <a:cs typeface="Times New Roman" panose="02020603050405020304" pitchFamily="18" charset="0"/>
              </a:rPr>
              <a:t>10x </a:t>
            </a:r>
            <a:r>
              <a:rPr lang="vi-VN" sz="2200">
                <a:latin typeface="Times New Roman" panose="02020603050405020304" pitchFamily="18" charset="0"/>
                <a:cs typeface="Times New Roman" panose="02020603050405020304" pitchFamily="18" charset="0"/>
              </a:rPr>
              <a:t>+ 3y = 100.        (2)</a:t>
            </a:r>
            <a:endParaRPr lang="vi-VN" sz="2200" b="0" i="0">
              <a:effectLst/>
              <a:latin typeface="Times New Roman" panose="02020603050405020304" pitchFamily="18" charset="0"/>
              <a:cs typeface="Times New Roman" panose="02020603050405020304" pitchFamily="18" charset="0"/>
            </a:endParaRPr>
          </a:p>
        </p:txBody>
      </p:sp>
      <p:sp>
        <p:nvSpPr>
          <p:cNvPr id="6" name="Rectangle 5"/>
          <p:cNvSpPr/>
          <p:nvPr/>
        </p:nvSpPr>
        <p:spPr>
          <a:xfrm>
            <a:off x="5437651" y="5999323"/>
            <a:ext cx="4030270" cy="430887"/>
          </a:xfrm>
          <a:prstGeom prst="rect">
            <a:avLst/>
          </a:prstGeom>
        </p:spPr>
        <p:txBody>
          <a:bodyPr wrap="none">
            <a:spAutoFit/>
          </a:bodyPr>
          <a:lstStyle/>
          <a:p>
            <a:r>
              <a:rPr lang="en-US" sz="2200">
                <a:latin typeface="Times New Roman" panose="02020603050405020304" pitchFamily="18" charset="0"/>
                <a:cs typeface="Times New Roman" panose="02020603050405020304" pitchFamily="18" charset="0"/>
              </a:rPr>
              <a:t>Vậy có 7 quả cam và 10 quả quýt.</a:t>
            </a:r>
          </a:p>
        </p:txBody>
      </p:sp>
    </p:spTree>
    <p:extLst>
      <p:ext uri="{BB962C8B-B14F-4D97-AF65-F5344CB8AC3E}">
        <p14:creationId xmlns:p14="http://schemas.microsoft.com/office/powerpoint/2010/main" val="18528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12019130" cy="1569660"/>
          </a:xfrm>
          <a:prstGeom prst="rect">
            <a:avLst/>
          </a:prstGeom>
          <a:noFill/>
          <a:ln w="28575">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14: </a:t>
            </a:r>
            <a:r>
              <a:rPr lang="vi-VN" sz="2400">
                <a:latin typeface="Times New Roman" panose="02020603050405020304" pitchFamily="18" charset="0"/>
                <a:cs typeface="Times New Roman" panose="02020603050405020304" pitchFamily="18" charset="0"/>
              </a:rPr>
              <a:t>Trong một xí nghiệp, hai tổ công nhân A và B lắp ráp cùng một loại bộ linh kiện điện tử. Nếu tổ A lắp ráp trong 5 ngày, tổ B lắp ráp trong 4 ngày thì xong 1900 bộ linh kiện. Biết rằng mỗi ngày tổ A lắp ráp được nhiều hơn tổ B 20 linh kiện. Hỏi trong một ngày mỗi tổ ráp được bao nhiêu bộ linh kiện điện tử? (Năng suất lắp ráp của mỗi tổ trong các ngày là như </a:t>
            </a:r>
            <a:r>
              <a:rPr lang="vi-VN" sz="2400" smtClean="0">
                <a:latin typeface="Times New Roman" panose="02020603050405020304" pitchFamily="18" charset="0"/>
                <a:cs typeface="Times New Roman" panose="02020603050405020304" pitchFamily="18" charset="0"/>
              </a:rPr>
              <a:t>nhau</a:t>
            </a:r>
            <a:r>
              <a:rPr lang="en-US"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4359366" y="1565352"/>
            <a:ext cx="936104" cy="461665"/>
          </a:xfrm>
          <a:prstGeom prst="rect">
            <a:avLst/>
          </a:prstGeom>
          <a:noFill/>
          <a:ln w="28575">
            <a:noFill/>
          </a:ln>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Giải</a:t>
            </a:r>
            <a:endParaRPr lang="vi-VN" sz="240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248032" y="3932781"/>
            <a:ext cx="6631577" cy="901700"/>
            <a:chOff x="357478" y="3067738"/>
            <a:chExt cx="6631577" cy="901700"/>
          </a:xfrm>
        </p:grpSpPr>
        <p:graphicFrame>
          <p:nvGraphicFramePr>
            <p:cNvPr id="5" name="Object 4"/>
            <p:cNvGraphicFramePr>
              <a:graphicFrameLocks noChangeAspect="1"/>
            </p:cNvGraphicFramePr>
            <p:nvPr>
              <p:extLst>
                <p:ext uri="{D42A27DB-BD31-4B8C-83A1-F6EECF244321}">
                  <p14:modId xmlns:p14="http://schemas.microsoft.com/office/powerpoint/2010/main" val="2071577764"/>
                </p:ext>
              </p:extLst>
            </p:nvPr>
          </p:nvGraphicFramePr>
          <p:xfrm>
            <a:off x="5033255" y="3067738"/>
            <a:ext cx="1955800" cy="901700"/>
          </p:xfrm>
          <a:graphic>
            <a:graphicData uri="http://schemas.openxmlformats.org/presentationml/2006/ole">
              <mc:AlternateContent xmlns:mc="http://schemas.openxmlformats.org/markup-compatibility/2006">
                <mc:Choice xmlns:v="urn:schemas-microsoft-com:vml" Requires="v">
                  <p:oleObj spid="_x0000_s23594" name="Equation" r:id="rId3" imgW="1104840" imgH="507960" progId="Equation.DSMT4">
                    <p:embed/>
                  </p:oleObj>
                </mc:Choice>
                <mc:Fallback>
                  <p:oleObj name="Equation" r:id="rId3" imgW="1104840" imgH="507960" progId="Equation.DSMT4">
                    <p:embed/>
                    <p:pic>
                      <p:nvPicPr>
                        <p:cNvPr id="0" name=""/>
                        <p:cNvPicPr/>
                        <p:nvPr/>
                      </p:nvPicPr>
                      <p:blipFill>
                        <a:blip r:embed="rId4"/>
                        <a:stretch>
                          <a:fillRect/>
                        </a:stretch>
                      </p:blipFill>
                      <p:spPr>
                        <a:xfrm>
                          <a:off x="5033255" y="3067738"/>
                          <a:ext cx="1955800" cy="901700"/>
                        </a:xfrm>
                        <a:prstGeom prst="rect">
                          <a:avLst/>
                        </a:prstGeom>
                      </p:spPr>
                    </p:pic>
                  </p:oleObj>
                </mc:Fallback>
              </mc:AlternateContent>
            </a:graphicData>
          </a:graphic>
        </p:graphicFrame>
        <p:sp>
          <p:nvSpPr>
            <p:cNvPr id="3" name="Rectangle 2"/>
            <p:cNvSpPr/>
            <p:nvPr/>
          </p:nvSpPr>
          <p:spPr>
            <a:xfrm>
              <a:off x="357478" y="3244334"/>
              <a:ext cx="4490332" cy="461665"/>
            </a:xfrm>
            <a:prstGeom prst="rect">
              <a:avLst/>
            </a:prstGeom>
          </p:spPr>
          <p:txBody>
            <a:bodyPr wrap="none">
              <a:spAutoFit/>
            </a:bodyPr>
            <a:lstStyle/>
            <a:p>
              <a:r>
                <a:rPr lang="vi-VN" sz="2400">
                  <a:latin typeface="+mj-lt"/>
                </a:rPr>
                <a:t>Từ (1) và (2) ta có hệ phương trình</a:t>
              </a:r>
              <a:endParaRPr lang="en-US" sz="2400">
                <a:latin typeface="+mj-lt"/>
              </a:endParaRPr>
            </a:p>
          </p:txBody>
        </p:sp>
      </p:grpSp>
      <p:grpSp>
        <p:nvGrpSpPr>
          <p:cNvPr id="7" name="Group 6"/>
          <p:cNvGrpSpPr/>
          <p:nvPr/>
        </p:nvGrpSpPr>
        <p:grpSpPr>
          <a:xfrm>
            <a:off x="248032" y="4902200"/>
            <a:ext cx="6515406" cy="901700"/>
            <a:chOff x="453207" y="4216768"/>
            <a:chExt cx="6515406" cy="901700"/>
          </a:xfrm>
        </p:grpSpPr>
        <p:sp>
          <p:nvSpPr>
            <p:cNvPr id="17" name="TextBox 16"/>
            <p:cNvSpPr txBox="1"/>
            <p:nvPr/>
          </p:nvSpPr>
          <p:spPr>
            <a:xfrm>
              <a:off x="5364194" y="4346682"/>
              <a:ext cx="160441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(TMĐK)</a:t>
              </a:r>
              <a:endParaRPr lang="vi-VN" sz="2400">
                <a:latin typeface="Times New Roman" panose="02020603050405020304" pitchFamily="18" charset="0"/>
                <a:cs typeface="Times New Roman" panose="02020603050405020304" pitchFamily="18" charset="0"/>
              </a:endParaRPr>
            </a:p>
          </p:txBody>
        </p:sp>
        <p:sp>
          <p:nvSpPr>
            <p:cNvPr id="14" name="Rectangle 13"/>
            <p:cNvSpPr/>
            <p:nvPr/>
          </p:nvSpPr>
          <p:spPr>
            <a:xfrm>
              <a:off x="453207" y="4344507"/>
              <a:ext cx="3917483"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442496700"/>
                </p:ext>
              </p:extLst>
            </p:nvPr>
          </p:nvGraphicFramePr>
          <p:xfrm>
            <a:off x="4221550" y="4216768"/>
            <a:ext cx="1123950" cy="901700"/>
          </p:xfrm>
          <a:graphic>
            <a:graphicData uri="http://schemas.openxmlformats.org/presentationml/2006/ole">
              <mc:AlternateContent xmlns:mc="http://schemas.openxmlformats.org/markup-compatibility/2006">
                <mc:Choice xmlns:v="urn:schemas-microsoft-com:vml" Requires="v">
                  <p:oleObj spid="_x0000_s23595" name="Equation" r:id="rId5" imgW="634680" imgH="507960" progId="Equation.DSMT4">
                    <p:embed/>
                  </p:oleObj>
                </mc:Choice>
                <mc:Fallback>
                  <p:oleObj name="Equation" r:id="rId5" imgW="634680" imgH="507960" progId="Equation.DSMT4">
                    <p:embed/>
                    <p:pic>
                      <p:nvPicPr>
                        <p:cNvPr id="0" name=""/>
                        <p:cNvPicPr/>
                        <p:nvPr/>
                      </p:nvPicPr>
                      <p:blipFill>
                        <a:blip r:embed="rId6"/>
                        <a:stretch>
                          <a:fillRect/>
                        </a:stretch>
                      </p:blipFill>
                      <p:spPr>
                        <a:xfrm>
                          <a:off x="4221550" y="4216768"/>
                          <a:ext cx="1123950" cy="901700"/>
                        </a:xfrm>
                        <a:prstGeom prst="rect">
                          <a:avLst/>
                        </a:prstGeom>
                      </p:spPr>
                    </p:pic>
                  </p:oleObj>
                </mc:Fallback>
              </mc:AlternateContent>
            </a:graphicData>
          </a:graphic>
        </p:graphicFrame>
      </p:grpSp>
      <p:sp>
        <p:nvSpPr>
          <p:cNvPr id="2" name="Rectangle 1"/>
          <p:cNvSpPr/>
          <p:nvPr/>
        </p:nvSpPr>
        <p:spPr>
          <a:xfrm>
            <a:off x="238672" y="1926355"/>
            <a:ext cx="11953328" cy="1938992"/>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Gọi x, y lần lượt là số linh kiện điện tử tổ A và tổ B ráp được trong một ngày (x ∈ ℕ*, y ∈ ℕ*).</a:t>
            </a:r>
          </a:p>
          <a:p>
            <a:pPr algn="just"/>
            <a:r>
              <a:rPr lang="vi-VN" sz="2400">
                <a:latin typeface="Times New Roman" panose="02020603050405020304" pitchFamily="18" charset="0"/>
                <a:cs typeface="Times New Roman" panose="02020603050405020304" pitchFamily="18" charset="0"/>
              </a:rPr>
              <a:t>Số linh kiện điện tử tổ A ráp được trong 5 ngày là 5x (ngày)</a:t>
            </a:r>
          </a:p>
          <a:p>
            <a:pPr algn="just"/>
            <a:r>
              <a:rPr lang="vi-VN" sz="2400">
                <a:latin typeface="Times New Roman" panose="02020603050405020304" pitchFamily="18" charset="0"/>
                <a:cs typeface="Times New Roman" panose="02020603050405020304" pitchFamily="18" charset="0"/>
              </a:rPr>
              <a:t>Số linh kiện điện tử tổ B ráp được trong 4 ngày là 4y (ngày)</a:t>
            </a:r>
          </a:p>
          <a:p>
            <a:pPr algn="just"/>
            <a:r>
              <a:rPr lang="vi-VN" sz="2400">
                <a:latin typeface="Times New Roman" panose="02020603050405020304" pitchFamily="18" charset="0"/>
                <a:cs typeface="Times New Roman" panose="02020603050405020304" pitchFamily="18" charset="0"/>
              </a:rPr>
              <a:t>Theo đề bài, ta có phương trình 5x + 4y = 1900. (1)</a:t>
            </a:r>
          </a:p>
          <a:p>
            <a:pPr algn="just"/>
            <a:r>
              <a:rPr lang="vi-VN" sz="2400">
                <a:latin typeface="Times New Roman" panose="02020603050405020304" pitchFamily="18" charset="0"/>
                <a:cs typeface="Times New Roman" panose="02020603050405020304" pitchFamily="18" charset="0"/>
              </a:rPr>
              <a:t>Vì mỗi ngày tổ A lắp ráp được nhiều hơn tổ B 20 linh kiện nên ta có x – y = 20.     (2)</a:t>
            </a:r>
            <a:endParaRPr lang="vi-VN" sz="2400" b="0" i="0">
              <a:effectLst/>
              <a:latin typeface="Times New Roman" panose="02020603050405020304" pitchFamily="18" charset="0"/>
              <a:cs typeface="Times New Roman" panose="02020603050405020304" pitchFamily="18" charset="0"/>
            </a:endParaRPr>
          </a:p>
        </p:txBody>
      </p:sp>
      <p:sp>
        <p:nvSpPr>
          <p:cNvPr id="6" name="Rectangle 5"/>
          <p:cNvSpPr/>
          <p:nvPr/>
        </p:nvSpPr>
        <p:spPr>
          <a:xfrm>
            <a:off x="248032" y="5871334"/>
            <a:ext cx="11824632" cy="830997"/>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Vậy trong một ngày tổ A ráp được 220 bộ linh kiện điện tử, tổ B ráp được 200 bộ linh kiện điện tử.</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76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79" y="127822"/>
            <a:ext cx="9677400" cy="461665"/>
          </a:xfrm>
          <a:prstGeom prst="rect">
            <a:avLst/>
          </a:prstGeom>
          <a:noFill/>
          <a:ln>
            <a:noFill/>
          </a:ln>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BÀI 15:</a:t>
            </a:r>
            <a:r>
              <a:rPr lang="en-US" sz="2400" i="1"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Cân bằng phương trình hóa học sau bằng phương pháp đại số</a:t>
            </a:r>
          </a:p>
        </p:txBody>
      </p:sp>
      <p:sp>
        <p:nvSpPr>
          <p:cNvPr id="7" name="TextBox 6"/>
          <p:cNvSpPr txBox="1"/>
          <p:nvPr/>
        </p:nvSpPr>
        <p:spPr>
          <a:xfrm>
            <a:off x="4824940" y="991233"/>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824" y="1445948"/>
            <a:ext cx="1093317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các hệ số của  Fe và Cl</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thỏa mãn cân bằng phương trình hóa học </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61144" y="2407302"/>
            <a:ext cx="81446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Cân bằng số nguyên tử Fe, số nguyên tử Cl</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ở hai vế, ta được hệ</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5843" y="4495800"/>
            <a:ext cx="5324357"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ta có phương trình hóa học cân bằng: </a:t>
            </a:r>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055718307"/>
              </p:ext>
            </p:extLst>
          </p:nvPr>
        </p:nvGraphicFramePr>
        <p:xfrm>
          <a:off x="344488" y="773113"/>
          <a:ext cx="2387600" cy="404812"/>
        </p:xfrm>
        <a:graphic>
          <a:graphicData uri="http://schemas.openxmlformats.org/presentationml/2006/ole">
            <mc:AlternateContent xmlns:mc="http://schemas.openxmlformats.org/markup-compatibility/2006">
              <mc:Choice xmlns:v="urn:schemas-microsoft-com:vml" Requires="v">
                <p:oleObj spid="_x0000_s25662" name="Equation" r:id="rId3" imgW="1346040" imgH="228600" progId="Equation.DSMT4">
                  <p:embed/>
                </p:oleObj>
              </mc:Choice>
              <mc:Fallback>
                <p:oleObj name="Equation" r:id="rId3" imgW="1346040" imgH="228600" progId="Equation.DSMT4">
                  <p:embed/>
                  <p:pic>
                    <p:nvPicPr>
                      <p:cNvPr id="0" name=""/>
                      <p:cNvPicPr/>
                      <p:nvPr/>
                    </p:nvPicPr>
                    <p:blipFill>
                      <a:blip r:embed="rId4"/>
                      <a:stretch>
                        <a:fillRect/>
                      </a:stretch>
                    </p:blipFill>
                    <p:spPr>
                      <a:xfrm>
                        <a:off x="344488" y="773113"/>
                        <a:ext cx="2387600" cy="40481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30607789"/>
              </p:ext>
            </p:extLst>
          </p:nvPr>
        </p:nvGraphicFramePr>
        <p:xfrm>
          <a:off x="8313738" y="2276475"/>
          <a:ext cx="944562" cy="898525"/>
        </p:xfrm>
        <a:graphic>
          <a:graphicData uri="http://schemas.openxmlformats.org/presentationml/2006/ole">
            <mc:AlternateContent xmlns:mc="http://schemas.openxmlformats.org/markup-compatibility/2006">
              <mc:Choice xmlns:v="urn:schemas-microsoft-com:vml" Requires="v">
                <p:oleObj spid="_x0000_s25663" name="Equation" r:id="rId5" imgW="533160" imgH="507960" progId="Equation.DSMT4">
                  <p:embed/>
                </p:oleObj>
              </mc:Choice>
              <mc:Fallback>
                <p:oleObj name="Equation" r:id="rId5" imgW="533160" imgH="507960" progId="Equation.DSMT4">
                  <p:embed/>
                  <p:pic>
                    <p:nvPicPr>
                      <p:cNvPr id="0" name=""/>
                      <p:cNvPicPr/>
                      <p:nvPr/>
                    </p:nvPicPr>
                    <p:blipFill>
                      <a:blip r:embed="rId6"/>
                      <a:stretch>
                        <a:fillRect/>
                      </a:stretch>
                    </p:blipFill>
                    <p:spPr>
                      <a:xfrm>
                        <a:off x="8313738" y="2276475"/>
                        <a:ext cx="944562" cy="898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71325359"/>
              </p:ext>
            </p:extLst>
          </p:nvPr>
        </p:nvGraphicFramePr>
        <p:xfrm>
          <a:off x="8169275" y="3243263"/>
          <a:ext cx="877888" cy="1235075"/>
        </p:xfrm>
        <a:graphic>
          <a:graphicData uri="http://schemas.openxmlformats.org/presentationml/2006/ole">
            <mc:AlternateContent xmlns:mc="http://schemas.openxmlformats.org/markup-compatibility/2006">
              <mc:Choice xmlns:v="urn:schemas-microsoft-com:vml" Requires="v">
                <p:oleObj spid="_x0000_s25664" name="Equation" r:id="rId7" imgW="495000" imgH="698400" progId="Equation.DSMT4">
                  <p:embed/>
                </p:oleObj>
              </mc:Choice>
              <mc:Fallback>
                <p:oleObj name="Equation" r:id="rId7" imgW="495000" imgH="698400" progId="Equation.DSMT4">
                  <p:embed/>
                  <p:pic>
                    <p:nvPicPr>
                      <p:cNvPr id="0" name=""/>
                      <p:cNvPicPr/>
                      <p:nvPr/>
                    </p:nvPicPr>
                    <p:blipFill>
                      <a:blip r:embed="rId8"/>
                      <a:stretch>
                        <a:fillRect/>
                      </a:stretch>
                    </p:blipFill>
                    <p:spPr>
                      <a:xfrm>
                        <a:off x="8169275" y="3243263"/>
                        <a:ext cx="877888" cy="1235075"/>
                      </a:xfrm>
                      <a:prstGeom prst="rect">
                        <a:avLst/>
                      </a:prstGeom>
                    </p:spPr>
                  </p:pic>
                </p:oleObj>
              </mc:Fallback>
            </mc:AlternateContent>
          </a:graphicData>
        </a:graphic>
      </p:graphicFrame>
      <p:sp>
        <p:nvSpPr>
          <p:cNvPr id="21" name="TextBox 20"/>
          <p:cNvSpPr txBox="1"/>
          <p:nvPr/>
        </p:nvSpPr>
        <p:spPr>
          <a:xfrm>
            <a:off x="4594310" y="5216525"/>
            <a:ext cx="752358"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hay</a:t>
            </a:r>
            <a:endParaRPr lang="en-US" sz="2400">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473547"/>
              </p:ext>
            </p:extLst>
          </p:nvPr>
        </p:nvGraphicFramePr>
        <p:xfrm>
          <a:off x="3608388" y="1951038"/>
          <a:ext cx="2433637" cy="404812"/>
        </p:xfrm>
        <a:graphic>
          <a:graphicData uri="http://schemas.openxmlformats.org/presentationml/2006/ole">
            <mc:AlternateContent xmlns:mc="http://schemas.openxmlformats.org/markup-compatibility/2006">
              <mc:Choice xmlns:v="urn:schemas-microsoft-com:vml" Requires="v">
                <p:oleObj spid="_x0000_s25665" name="Equation" r:id="rId9" imgW="1371600" imgH="228600" progId="Equation.DSMT4">
                  <p:embed/>
                </p:oleObj>
              </mc:Choice>
              <mc:Fallback>
                <p:oleObj name="Equation" r:id="rId9" imgW="1371600" imgH="228600" progId="Equation.DSMT4">
                  <p:embed/>
                  <p:pic>
                    <p:nvPicPr>
                      <p:cNvPr id="0" name=""/>
                      <p:cNvPicPr/>
                      <p:nvPr/>
                    </p:nvPicPr>
                    <p:blipFill>
                      <a:blip r:embed="rId10"/>
                      <a:stretch>
                        <a:fillRect/>
                      </a:stretch>
                    </p:blipFill>
                    <p:spPr>
                      <a:xfrm>
                        <a:off x="3608388" y="1951038"/>
                        <a:ext cx="2433637" cy="40481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887213905"/>
              </p:ext>
            </p:extLst>
          </p:nvPr>
        </p:nvGraphicFramePr>
        <p:xfrm>
          <a:off x="5416550" y="4398963"/>
          <a:ext cx="2365375" cy="763587"/>
        </p:xfrm>
        <a:graphic>
          <a:graphicData uri="http://schemas.openxmlformats.org/presentationml/2006/ole">
            <mc:AlternateContent xmlns:mc="http://schemas.openxmlformats.org/markup-compatibility/2006">
              <mc:Choice xmlns:v="urn:schemas-microsoft-com:vml" Requires="v">
                <p:oleObj spid="_x0000_s25666" name="Equation" r:id="rId11" imgW="1333440" imgH="431640" progId="Equation.DSMT4">
                  <p:embed/>
                </p:oleObj>
              </mc:Choice>
              <mc:Fallback>
                <p:oleObj name="Equation" r:id="rId11" imgW="1333440" imgH="431640" progId="Equation.DSMT4">
                  <p:embed/>
                  <p:pic>
                    <p:nvPicPr>
                      <p:cNvPr id="0" name=""/>
                      <p:cNvPicPr/>
                      <p:nvPr/>
                    </p:nvPicPr>
                    <p:blipFill>
                      <a:blip r:embed="rId12"/>
                      <a:stretch>
                        <a:fillRect/>
                      </a:stretch>
                    </p:blipFill>
                    <p:spPr>
                      <a:xfrm>
                        <a:off x="5416550" y="4398963"/>
                        <a:ext cx="2365375" cy="76358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263945420"/>
              </p:ext>
            </p:extLst>
          </p:nvPr>
        </p:nvGraphicFramePr>
        <p:xfrm>
          <a:off x="5334000" y="5245100"/>
          <a:ext cx="2568575" cy="404813"/>
        </p:xfrm>
        <a:graphic>
          <a:graphicData uri="http://schemas.openxmlformats.org/presentationml/2006/ole">
            <mc:AlternateContent xmlns:mc="http://schemas.openxmlformats.org/markup-compatibility/2006">
              <mc:Choice xmlns:v="urn:schemas-microsoft-com:vml" Requires="v">
                <p:oleObj spid="_x0000_s25667" name="Equation" r:id="rId13" imgW="1447560" imgH="228600" progId="Equation.DSMT4">
                  <p:embed/>
                </p:oleObj>
              </mc:Choice>
              <mc:Fallback>
                <p:oleObj name="Equation" r:id="rId13" imgW="1447560" imgH="228600" progId="Equation.DSMT4">
                  <p:embed/>
                  <p:pic>
                    <p:nvPicPr>
                      <p:cNvPr id="0" name=""/>
                      <p:cNvPicPr/>
                      <p:nvPr/>
                    </p:nvPicPr>
                    <p:blipFill>
                      <a:blip r:embed="rId14"/>
                      <a:stretch>
                        <a:fillRect/>
                      </a:stretch>
                    </p:blipFill>
                    <p:spPr>
                      <a:xfrm>
                        <a:off x="5334000" y="5245100"/>
                        <a:ext cx="2568575" cy="404813"/>
                      </a:xfrm>
                      <a:prstGeom prst="rect">
                        <a:avLst/>
                      </a:prstGeom>
                    </p:spPr>
                  </p:pic>
                </p:oleObj>
              </mc:Fallback>
            </mc:AlternateContent>
          </a:graphicData>
        </a:graphic>
      </p:graphicFrame>
    </p:spTree>
    <p:extLst>
      <p:ext uri="{BB962C8B-B14F-4D97-AF65-F5344CB8AC3E}">
        <p14:creationId xmlns:p14="http://schemas.microsoft.com/office/powerpoint/2010/main" val="41239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79" y="127822"/>
            <a:ext cx="9677400" cy="461665"/>
          </a:xfrm>
          <a:prstGeom prst="rect">
            <a:avLst/>
          </a:prstGeom>
          <a:noFill/>
          <a:ln>
            <a:noFill/>
          </a:ln>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BÀI 15:</a:t>
            </a:r>
            <a:r>
              <a:rPr lang="en-US" sz="2400" i="1"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Cân bằng phương trình hóa học sau bằng phương pháp đại số</a:t>
            </a:r>
          </a:p>
        </p:txBody>
      </p:sp>
      <p:sp>
        <p:nvSpPr>
          <p:cNvPr id="7" name="TextBox 6"/>
          <p:cNvSpPr txBox="1"/>
          <p:nvPr/>
        </p:nvSpPr>
        <p:spPr>
          <a:xfrm>
            <a:off x="4824940" y="991233"/>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824" y="1445948"/>
            <a:ext cx="1093317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các hệ số của  SO</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và O</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thỏa mãn cân bằng phương trình hóa học </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61144" y="2407302"/>
            <a:ext cx="81446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Cân bằng số nguyên tử </a:t>
            </a:r>
            <a:r>
              <a:rPr lang="en-US" sz="2400">
                <a:latin typeface="Times New Roman" panose="02020603050405020304" pitchFamily="18" charset="0"/>
                <a:cs typeface="Times New Roman" panose="02020603050405020304" pitchFamily="18" charset="0"/>
              </a:rPr>
              <a:t>S</a:t>
            </a:r>
            <a:r>
              <a:rPr lang="en-US" sz="2400" smtClean="0">
                <a:latin typeface="Times New Roman" panose="02020603050405020304" pitchFamily="18" charset="0"/>
                <a:cs typeface="Times New Roman" panose="02020603050405020304" pitchFamily="18" charset="0"/>
              </a:rPr>
              <a:t>, số nguyên tử O ở hai vế, ta được hệ</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5843" y="4495800"/>
            <a:ext cx="5324357"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ta có phương trình hóa học cân bằng: </a:t>
            </a:r>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368201754"/>
              </p:ext>
            </p:extLst>
          </p:nvPr>
        </p:nvGraphicFramePr>
        <p:xfrm>
          <a:off x="149098" y="623326"/>
          <a:ext cx="2792413" cy="563562"/>
        </p:xfrm>
        <a:graphic>
          <a:graphicData uri="http://schemas.openxmlformats.org/presentationml/2006/ole">
            <mc:AlternateContent xmlns:mc="http://schemas.openxmlformats.org/markup-compatibility/2006">
              <mc:Choice xmlns:v="urn:schemas-microsoft-com:vml" Requires="v">
                <p:oleObj spid="_x0000_s26674" name="Equation" r:id="rId3" imgW="1574640" imgH="317160" progId="Equation.DSMT4">
                  <p:embed/>
                </p:oleObj>
              </mc:Choice>
              <mc:Fallback>
                <p:oleObj name="Equation" r:id="rId3" imgW="1574640" imgH="317160" progId="Equation.DSMT4">
                  <p:embed/>
                  <p:pic>
                    <p:nvPicPr>
                      <p:cNvPr id="0" name=""/>
                      <p:cNvPicPr/>
                      <p:nvPr/>
                    </p:nvPicPr>
                    <p:blipFill>
                      <a:blip r:embed="rId4"/>
                      <a:stretch>
                        <a:fillRect/>
                      </a:stretch>
                    </p:blipFill>
                    <p:spPr>
                      <a:xfrm>
                        <a:off x="149098" y="623326"/>
                        <a:ext cx="2792413" cy="56356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04829742"/>
              </p:ext>
            </p:extLst>
          </p:nvPr>
        </p:nvGraphicFramePr>
        <p:xfrm>
          <a:off x="7843837" y="2252693"/>
          <a:ext cx="1528763" cy="898525"/>
        </p:xfrm>
        <a:graphic>
          <a:graphicData uri="http://schemas.openxmlformats.org/presentationml/2006/ole">
            <mc:AlternateContent xmlns:mc="http://schemas.openxmlformats.org/markup-compatibility/2006">
              <mc:Choice xmlns:v="urn:schemas-microsoft-com:vml" Requires="v">
                <p:oleObj spid="_x0000_s26675" name="Equation" r:id="rId5" imgW="863280" imgH="507960" progId="Equation.DSMT4">
                  <p:embed/>
                </p:oleObj>
              </mc:Choice>
              <mc:Fallback>
                <p:oleObj name="Equation" r:id="rId5" imgW="863280" imgH="507960" progId="Equation.DSMT4">
                  <p:embed/>
                  <p:pic>
                    <p:nvPicPr>
                      <p:cNvPr id="0" name=""/>
                      <p:cNvPicPr/>
                      <p:nvPr/>
                    </p:nvPicPr>
                    <p:blipFill>
                      <a:blip r:embed="rId6"/>
                      <a:stretch>
                        <a:fillRect/>
                      </a:stretch>
                    </p:blipFill>
                    <p:spPr>
                      <a:xfrm>
                        <a:off x="7843837" y="2252693"/>
                        <a:ext cx="1528763" cy="898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337622683"/>
              </p:ext>
            </p:extLst>
          </p:nvPr>
        </p:nvGraphicFramePr>
        <p:xfrm>
          <a:off x="8169274" y="3104209"/>
          <a:ext cx="877888" cy="1235075"/>
        </p:xfrm>
        <a:graphic>
          <a:graphicData uri="http://schemas.openxmlformats.org/presentationml/2006/ole">
            <mc:AlternateContent xmlns:mc="http://schemas.openxmlformats.org/markup-compatibility/2006">
              <mc:Choice xmlns:v="urn:schemas-microsoft-com:vml" Requires="v">
                <p:oleObj spid="_x0000_s26676" name="Equation" r:id="rId7" imgW="495000" imgH="698400" progId="Equation.DSMT4">
                  <p:embed/>
                </p:oleObj>
              </mc:Choice>
              <mc:Fallback>
                <p:oleObj name="Equation" r:id="rId7" imgW="495000" imgH="698400" progId="Equation.DSMT4">
                  <p:embed/>
                  <p:pic>
                    <p:nvPicPr>
                      <p:cNvPr id="0" name=""/>
                      <p:cNvPicPr/>
                      <p:nvPr/>
                    </p:nvPicPr>
                    <p:blipFill>
                      <a:blip r:embed="rId8"/>
                      <a:stretch>
                        <a:fillRect/>
                      </a:stretch>
                    </p:blipFill>
                    <p:spPr>
                      <a:xfrm>
                        <a:off x="8169274" y="3104209"/>
                        <a:ext cx="877888" cy="1235075"/>
                      </a:xfrm>
                      <a:prstGeom prst="rect">
                        <a:avLst/>
                      </a:prstGeom>
                    </p:spPr>
                  </p:pic>
                </p:oleObj>
              </mc:Fallback>
            </mc:AlternateContent>
          </a:graphicData>
        </a:graphic>
      </p:graphicFrame>
      <p:sp>
        <p:nvSpPr>
          <p:cNvPr id="21" name="TextBox 20"/>
          <p:cNvSpPr txBox="1"/>
          <p:nvPr/>
        </p:nvSpPr>
        <p:spPr>
          <a:xfrm>
            <a:off x="4594310" y="5216525"/>
            <a:ext cx="752358"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hay</a:t>
            </a:r>
            <a:endParaRPr lang="en-US" sz="24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2431548"/>
              </p:ext>
            </p:extLst>
          </p:nvPr>
        </p:nvGraphicFramePr>
        <p:xfrm>
          <a:off x="3916363" y="1938338"/>
          <a:ext cx="2860675" cy="563562"/>
        </p:xfrm>
        <a:graphic>
          <a:graphicData uri="http://schemas.openxmlformats.org/presentationml/2006/ole">
            <mc:AlternateContent xmlns:mc="http://schemas.openxmlformats.org/markup-compatibility/2006">
              <mc:Choice xmlns:v="urn:schemas-microsoft-com:vml" Requires="v">
                <p:oleObj spid="_x0000_s26677" name="Equation" r:id="rId9" imgW="1612800" imgH="317160" progId="Equation.DSMT4">
                  <p:embed/>
                </p:oleObj>
              </mc:Choice>
              <mc:Fallback>
                <p:oleObj name="Equation" r:id="rId9" imgW="1612800" imgH="317160" progId="Equation.DSMT4">
                  <p:embed/>
                  <p:pic>
                    <p:nvPicPr>
                      <p:cNvPr id="0" name=""/>
                      <p:cNvPicPr/>
                      <p:nvPr/>
                    </p:nvPicPr>
                    <p:blipFill>
                      <a:blip r:embed="rId10"/>
                      <a:stretch>
                        <a:fillRect/>
                      </a:stretch>
                    </p:blipFill>
                    <p:spPr>
                      <a:xfrm>
                        <a:off x="3916363" y="1938338"/>
                        <a:ext cx="2860675" cy="56356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042657183"/>
              </p:ext>
            </p:extLst>
          </p:nvPr>
        </p:nvGraphicFramePr>
        <p:xfrm>
          <a:off x="5421313" y="4424363"/>
          <a:ext cx="2768600" cy="766762"/>
        </p:xfrm>
        <a:graphic>
          <a:graphicData uri="http://schemas.openxmlformats.org/presentationml/2006/ole">
            <mc:AlternateContent xmlns:mc="http://schemas.openxmlformats.org/markup-compatibility/2006">
              <mc:Choice xmlns:v="urn:schemas-microsoft-com:vml" Requires="v">
                <p:oleObj spid="_x0000_s26678" name="Equation" r:id="rId11" imgW="1562040" imgH="431640" progId="Equation.DSMT4">
                  <p:embed/>
                </p:oleObj>
              </mc:Choice>
              <mc:Fallback>
                <p:oleObj name="Equation" r:id="rId11" imgW="1562040" imgH="431640" progId="Equation.DSMT4">
                  <p:embed/>
                  <p:pic>
                    <p:nvPicPr>
                      <p:cNvPr id="0" name=""/>
                      <p:cNvPicPr/>
                      <p:nvPr/>
                    </p:nvPicPr>
                    <p:blipFill>
                      <a:blip r:embed="rId12"/>
                      <a:stretch>
                        <a:fillRect/>
                      </a:stretch>
                    </p:blipFill>
                    <p:spPr>
                      <a:xfrm>
                        <a:off x="5421313" y="4424363"/>
                        <a:ext cx="2768600" cy="766762"/>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85476341"/>
              </p:ext>
            </p:extLst>
          </p:nvPr>
        </p:nvGraphicFramePr>
        <p:xfrm>
          <a:off x="5226050" y="5191125"/>
          <a:ext cx="2860675" cy="563563"/>
        </p:xfrm>
        <a:graphic>
          <a:graphicData uri="http://schemas.openxmlformats.org/presentationml/2006/ole">
            <mc:AlternateContent xmlns:mc="http://schemas.openxmlformats.org/markup-compatibility/2006">
              <mc:Choice xmlns:v="urn:schemas-microsoft-com:vml" Requires="v">
                <p:oleObj spid="_x0000_s26679" name="Equation" r:id="rId13" imgW="1612800" imgH="317160" progId="Equation.DSMT4">
                  <p:embed/>
                </p:oleObj>
              </mc:Choice>
              <mc:Fallback>
                <p:oleObj name="Equation" r:id="rId13" imgW="1612800" imgH="317160" progId="Equation.DSMT4">
                  <p:embed/>
                  <p:pic>
                    <p:nvPicPr>
                      <p:cNvPr id="0" name=""/>
                      <p:cNvPicPr/>
                      <p:nvPr/>
                    </p:nvPicPr>
                    <p:blipFill>
                      <a:blip r:embed="rId14"/>
                      <a:stretch>
                        <a:fillRect/>
                      </a:stretch>
                    </p:blipFill>
                    <p:spPr>
                      <a:xfrm>
                        <a:off x="5226050" y="5191125"/>
                        <a:ext cx="2860675" cy="563563"/>
                      </a:xfrm>
                      <a:prstGeom prst="rect">
                        <a:avLst/>
                      </a:prstGeom>
                    </p:spPr>
                  </p:pic>
                </p:oleObj>
              </mc:Fallback>
            </mc:AlternateContent>
          </a:graphicData>
        </a:graphic>
      </p:graphicFrame>
    </p:spTree>
    <p:extLst>
      <p:ext uri="{BB962C8B-B14F-4D97-AF65-F5344CB8AC3E}">
        <p14:creationId xmlns:p14="http://schemas.microsoft.com/office/powerpoint/2010/main" val="10021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79" y="127822"/>
            <a:ext cx="9677400" cy="461665"/>
          </a:xfrm>
          <a:prstGeom prst="rect">
            <a:avLst/>
          </a:prstGeom>
          <a:noFill/>
          <a:ln>
            <a:noFill/>
          </a:ln>
        </p:spPr>
        <p:txBody>
          <a:bodyPr wrap="square" rtlCol="0">
            <a:spAutoFit/>
          </a:bodyPr>
          <a:lstStyle/>
          <a:p>
            <a:pPr algn="l"/>
            <a:r>
              <a:rPr lang="en-US" sz="2400" b="1" smtClean="0">
                <a:solidFill>
                  <a:srgbClr val="FF0000"/>
                </a:solidFill>
                <a:latin typeface="Times New Roman" panose="02020603050405020304" pitchFamily="18" charset="0"/>
                <a:cs typeface="Times New Roman" panose="02020603050405020304" pitchFamily="18" charset="0"/>
              </a:rPr>
              <a:t>BÀI 15:</a:t>
            </a:r>
            <a:r>
              <a:rPr lang="en-US" sz="2400" i="1" smtClean="0">
                <a:solidFill>
                  <a:srgbClr val="3333FF"/>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Cân bằng phương trình hóa học sau bằng phương pháp đại số</a:t>
            </a:r>
          </a:p>
        </p:txBody>
      </p:sp>
      <p:sp>
        <p:nvSpPr>
          <p:cNvPr id="7" name="TextBox 6"/>
          <p:cNvSpPr txBox="1"/>
          <p:nvPr/>
        </p:nvSpPr>
        <p:spPr>
          <a:xfrm>
            <a:off x="4824940" y="991233"/>
            <a:ext cx="904437" cy="461665"/>
          </a:xfrm>
          <a:prstGeom prst="rect">
            <a:avLst/>
          </a:prstGeom>
          <a:noFill/>
          <a:ln>
            <a:noFill/>
          </a:ln>
        </p:spPr>
        <p:txBody>
          <a:bodyPr wrap="square" rtlCol="0">
            <a:spAutoFit/>
          </a:bodyPr>
          <a:lstStyle/>
          <a:p>
            <a:pPr algn="l"/>
            <a:r>
              <a:rPr lang="en-US" sz="2400" i="1" smtClean="0">
                <a:solidFill>
                  <a:srgbClr val="3333FF"/>
                </a:solidFill>
                <a:latin typeface="Times New Roman" panose="02020603050405020304" pitchFamily="18" charset="0"/>
                <a:cs typeface="Times New Roman" panose="02020603050405020304" pitchFamily="18" charset="0"/>
              </a:rPr>
              <a:t>Giải</a:t>
            </a:r>
            <a:endParaRPr lang="en-US" sz="2400" i="1">
              <a:solidFill>
                <a:srgbClr val="3333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5824" y="1445948"/>
            <a:ext cx="1093317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Gọi x, y lần lượt là các hệ số của  Al và O</a:t>
            </a:r>
            <a:r>
              <a:rPr lang="en-US" sz="2400" baseline="-25000" smtClean="0">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thỏa mãn cân bằng phương trình hóa học </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61144" y="2407302"/>
            <a:ext cx="8144656"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Cân bằng số nguyên tử </a:t>
            </a:r>
            <a:r>
              <a:rPr lang="en-US" sz="2400">
                <a:latin typeface="Times New Roman" panose="02020603050405020304" pitchFamily="18" charset="0"/>
                <a:cs typeface="Times New Roman" panose="02020603050405020304" pitchFamily="18" charset="0"/>
              </a:rPr>
              <a:t>S</a:t>
            </a:r>
            <a:r>
              <a:rPr lang="en-US" sz="2400" smtClean="0">
                <a:latin typeface="Times New Roman" panose="02020603050405020304" pitchFamily="18" charset="0"/>
                <a:cs typeface="Times New Roman" panose="02020603050405020304" pitchFamily="18" charset="0"/>
              </a:rPr>
              <a:t>, số nguyên tử O ở hai vế, ta được hệ</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85843" y="4495800"/>
            <a:ext cx="5324357"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Vậy ta có phương trình hóa học cân bằng: </a:t>
            </a:r>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725597178"/>
              </p:ext>
            </p:extLst>
          </p:nvPr>
        </p:nvGraphicFramePr>
        <p:xfrm>
          <a:off x="419100" y="701675"/>
          <a:ext cx="2251075" cy="406400"/>
        </p:xfrm>
        <a:graphic>
          <a:graphicData uri="http://schemas.openxmlformats.org/presentationml/2006/ole">
            <mc:AlternateContent xmlns:mc="http://schemas.openxmlformats.org/markup-compatibility/2006">
              <mc:Choice xmlns:v="urn:schemas-microsoft-com:vml" Requires="v">
                <p:oleObj spid="_x0000_s27680" name="Equation" r:id="rId3" imgW="1269720" imgH="228600" progId="Equation.DSMT4">
                  <p:embed/>
                </p:oleObj>
              </mc:Choice>
              <mc:Fallback>
                <p:oleObj name="Equation" r:id="rId3" imgW="1269720" imgH="228600" progId="Equation.DSMT4">
                  <p:embed/>
                  <p:pic>
                    <p:nvPicPr>
                      <p:cNvPr id="0" name=""/>
                      <p:cNvPicPr/>
                      <p:nvPr/>
                    </p:nvPicPr>
                    <p:blipFill>
                      <a:blip r:embed="rId4"/>
                      <a:stretch>
                        <a:fillRect/>
                      </a:stretch>
                    </p:blipFill>
                    <p:spPr>
                      <a:xfrm>
                        <a:off x="419100" y="701675"/>
                        <a:ext cx="2251075" cy="4064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52266895"/>
              </p:ext>
            </p:extLst>
          </p:nvPr>
        </p:nvGraphicFramePr>
        <p:xfrm>
          <a:off x="8124825" y="2252663"/>
          <a:ext cx="966788" cy="898525"/>
        </p:xfrm>
        <a:graphic>
          <a:graphicData uri="http://schemas.openxmlformats.org/presentationml/2006/ole">
            <mc:AlternateContent xmlns:mc="http://schemas.openxmlformats.org/markup-compatibility/2006">
              <mc:Choice xmlns:v="urn:schemas-microsoft-com:vml" Requires="v">
                <p:oleObj spid="_x0000_s27681" name="Equation" r:id="rId5" imgW="545760" imgH="507960" progId="Equation.DSMT4">
                  <p:embed/>
                </p:oleObj>
              </mc:Choice>
              <mc:Fallback>
                <p:oleObj name="Equation" r:id="rId5" imgW="545760" imgH="507960" progId="Equation.DSMT4">
                  <p:embed/>
                  <p:pic>
                    <p:nvPicPr>
                      <p:cNvPr id="0" name=""/>
                      <p:cNvPicPr/>
                      <p:nvPr/>
                    </p:nvPicPr>
                    <p:blipFill>
                      <a:blip r:embed="rId6"/>
                      <a:stretch>
                        <a:fillRect/>
                      </a:stretch>
                    </p:blipFill>
                    <p:spPr>
                      <a:xfrm>
                        <a:off x="8124825" y="2252663"/>
                        <a:ext cx="966788" cy="898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67203423"/>
              </p:ext>
            </p:extLst>
          </p:nvPr>
        </p:nvGraphicFramePr>
        <p:xfrm>
          <a:off x="8169274" y="3104209"/>
          <a:ext cx="877888" cy="1235075"/>
        </p:xfrm>
        <a:graphic>
          <a:graphicData uri="http://schemas.openxmlformats.org/presentationml/2006/ole">
            <mc:AlternateContent xmlns:mc="http://schemas.openxmlformats.org/markup-compatibility/2006">
              <mc:Choice xmlns:v="urn:schemas-microsoft-com:vml" Requires="v">
                <p:oleObj spid="_x0000_s27682" name="Equation" r:id="rId7" imgW="495000" imgH="698400" progId="Equation.DSMT4">
                  <p:embed/>
                </p:oleObj>
              </mc:Choice>
              <mc:Fallback>
                <p:oleObj name="Equation" r:id="rId7" imgW="495000" imgH="698400" progId="Equation.DSMT4">
                  <p:embed/>
                  <p:pic>
                    <p:nvPicPr>
                      <p:cNvPr id="0" name=""/>
                      <p:cNvPicPr/>
                      <p:nvPr/>
                    </p:nvPicPr>
                    <p:blipFill>
                      <a:blip r:embed="rId8"/>
                      <a:stretch>
                        <a:fillRect/>
                      </a:stretch>
                    </p:blipFill>
                    <p:spPr>
                      <a:xfrm>
                        <a:off x="8169274" y="3104209"/>
                        <a:ext cx="877888" cy="1235075"/>
                      </a:xfrm>
                      <a:prstGeom prst="rect">
                        <a:avLst/>
                      </a:prstGeom>
                    </p:spPr>
                  </p:pic>
                </p:oleObj>
              </mc:Fallback>
            </mc:AlternateContent>
          </a:graphicData>
        </a:graphic>
      </p:graphicFrame>
      <p:sp>
        <p:nvSpPr>
          <p:cNvPr id="21" name="TextBox 20"/>
          <p:cNvSpPr txBox="1"/>
          <p:nvPr/>
        </p:nvSpPr>
        <p:spPr>
          <a:xfrm>
            <a:off x="4594310" y="5216525"/>
            <a:ext cx="752358" cy="461665"/>
          </a:xfrm>
          <a:prstGeom prst="rect">
            <a:avLst/>
          </a:prstGeom>
          <a:noFill/>
          <a:ln>
            <a:noFill/>
          </a:ln>
        </p:spPr>
        <p:txBody>
          <a:bodyPr wrap="square" rtlCol="0">
            <a:spAutoFit/>
          </a:bodyPr>
          <a:lstStyle/>
          <a:p>
            <a:pPr algn="l"/>
            <a:r>
              <a:rPr lang="en-US" sz="2400" smtClean="0">
                <a:latin typeface="Times New Roman" panose="02020603050405020304" pitchFamily="18" charset="0"/>
                <a:cs typeface="Times New Roman" panose="02020603050405020304" pitchFamily="18" charset="0"/>
              </a:rPr>
              <a:t>hay</a:t>
            </a:r>
            <a:endParaRPr lang="en-US" sz="2400">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570239288"/>
              </p:ext>
            </p:extLst>
          </p:nvPr>
        </p:nvGraphicFramePr>
        <p:xfrm>
          <a:off x="4262438" y="1898650"/>
          <a:ext cx="2295525" cy="406400"/>
        </p:xfrm>
        <a:graphic>
          <a:graphicData uri="http://schemas.openxmlformats.org/presentationml/2006/ole">
            <mc:AlternateContent xmlns:mc="http://schemas.openxmlformats.org/markup-compatibility/2006">
              <mc:Choice xmlns:v="urn:schemas-microsoft-com:vml" Requires="v">
                <p:oleObj spid="_x0000_s27683" name="Equation" r:id="rId9" imgW="1295280" imgH="228600" progId="Equation.DSMT4">
                  <p:embed/>
                </p:oleObj>
              </mc:Choice>
              <mc:Fallback>
                <p:oleObj name="Equation" r:id="rId9" imgW="1295280" imgH="228600" progId="Equation.DSMT4">
                  <p:embed/>
                  <p:pic>
                    <p:nvPicPr>
                      <p:cNvPr id="0" name=""/>
                      <p:cNvPicPr/>
                      <p:nvPr/>
                    </p:nvPicPr>
                    <p:blipFill>
                      <a:blip r:embed="rId10"/>
                      <a:stretch>
                        <a:fillRect/>
                      </a:stretch>
                    </p:blipFill>
                    <p:spPr>
                      <a:xfrm>
                        <a:off x="4262438" y="1898650"/>
                        <a:ext cx="2295525" cy="4064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506426079"/>
              </p:ext>
            </p:extLst>
          </p:nvPr>
        </p:nvGraphicFramePr>
        <p:xfrm>
          <a:off x="5480050" y="4379913"/>
          <a:ext cx="2386013" cy="766762"/>
        </p:xfrm>
        <a:graphic>
          <a:graphicData uri="http://schemas.openxmlformats.org/presentationml/2006/ole">
            <mc:AlternateContent xmlns:mc="http://schemas.openxmlformats.org/markup-compatibility/2006">
              <mc:Choice xmlns:v="urn:schemas-microsoft-com:vml" Requires="v">
                <p:oleObj spid="_x0000_s27684" name="Equation" r:id="rId11" imgW="1346040" imgH="431640" progId="Equation.DSMT4">
                  <p:embed/>
                </p:oleObj>
              </mc:Choice>
              <mc:Fallback>
                <p:oleObj name="Equation" r:id="rId11" imgW="1346040" imgH="431640" progId="Equation.DSMT4">
                  <p:embed/>
                  <p:pic>
                    <p:nvPicPr>
                      <p:cNvPr id="0" name=""/>
                      <p:cNvPicPr/>
                      <p:nvPr/>
                    </p:nvPicPr>
                    <p:blipFill>
                      <a:blip r:embed="rId12"/>
                      <a:stretch>
                        <a:fillRect/>
                      </a:stretch>
                    </p:blipFill>
                    <p:spPr>
                      <a:xfrm>
                        <a:off x="5480050" y="4379913"/>
                        <a:ext cx="2386013" cy="76676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32776840"/>
              </p:ext>
            </p:extLst>
          </p:nvPr>
        </p:nvGraphicFramePr>
        <p:xfrm>
          <a:off x="5245100" y="5272088"/>
          <a:ext cx="2454275" cy="406400"/>
        </p:xfrm>
        <a:graphic>
          <a:graphicData uri="http://schemas.openxmlformats.org/presentationml/2006/ole">
            <mc:AlternateContent xmlns:mc="http://schemas.openxmlformats.org/markup-compatibility/2006">
              <mc:Choice xmlns:v="urn:schemas-microsoft-com:vml" Requires="v">
                <p:oleObj spid="_x0000_s27685" name="Equation" r:id="rId13" imgW="1384200" imgH="228600" progId="Equation.DSMT4">
                  <p:embed/>
                </p:oleObj>
              </mc:Choice>
              <mc:Fallback>
                <p:oleObj name="Equation" r:id="rId13" imgW="1384200" imgH="228600" progId="Equation.DSMT4">
                  <p:embed/>
                  <p:pic>
                    <p:nvPicPr>
                      <p:cNvPr id="0" name=""/>
                      <p:cNvPicPr/>
                      <p:nvPr/>
                    </p:nvPicPr>
                    <p:blipFill>
                      <a:blip r:embed="rId14"/>
                      <a:stretch>
                        <a:fillRect/>
                      </a:stretch>
                    </p:blipFill>
                    <p:spPr>
                      <a:xfrm>
                        <a:off x="5245100" y="5272088"/>
                        <a:ext cx="2454275" cy="406400"/>
                      </a:xfrm>
                      <a:prstGeom prst="rect">
                        <a:avLst/>
                      </a:prstGeom>
                    </p:spPr>
                  </p:pic>
                </p:oleObj>
              </mc:Fallback>
            </mc:AlternateContent>
          </a:graphicData>
        </a:graphic>
      </p:graphicFrame>
    </p:spTree>
    <p:extLst>
      <p:ext uri="{BB962C8B-B14F-4D97-AF65-F5344CB8AC3E}">
        <p14:creationId xmlns:p14="http://schemas.microsoft.com/office/powerpoint/2010/main" val="17595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79657"/>
            <a:ext cx="12019130" cy="1200329"/>
          </a:xfrm>
          <a:prstGeom prst="rect">
            <a:avLst/>
          </a:prstGeom>
          <a:noFill/>
          <a:ln w="28575">
            <a:noFill/>
          </a:ln>
        </p:spPr>
        <p:txBody>
          <a:bodyPr wrap="square" rtlCol="0">
            <a:spAutoFit/>
          </a:bodyPr>
          <a:lstStyle/>
          <a:p>
            <a:pPr algn="just"/>
            <a:r>
              <a:rPr lang="en-US" sz="2400" b="1" smtClean="0">
                <a:solidFill>
                  <a:srgbClr val="FF0000"/>
                </a:solidFill>
                <a:latin typeface="Times New Roman" panose="02020603050405020304" pitchFamily="18" charset="0"/>
                <a:cs typeface="Times New Roman" panose="02020603050405020304" pitchFamily="18" charset="0"/>
              </a:rPr>
              <a:t>Bài 16: </a:t>
            </a:r>
            <a:r>
              <a:rPr lang="vi-VN" sz="2400">
                <a:latin typeface="Times New Roman" panose="02020603050405020304" pitchFamily="18" charset="0"/>
                <a:cs typeface="Times New Roman" panose="02020603050405020304" pitchFamily="18" charset="0"/>
              </a:rPr>
              <a:t>Nhà máy luyện thép hiện có sẵn loại thép chứa 10% carbon và loại thép chứa 20% carbon. Giả sử trong quá trình luyện thép các nguyên liệu không bị hao hụt. Tính khối lượng thép mỗi loại cần dùng để luyện được 1 000 tấn thép chứa 16% carbon từ hai loại thép trên.</a:t>
            </a:r>
          </a:p>
        </p:txBody>
      </p:sp>
      <p:sp>
        <p:nvSpPr>
          <p:cNvPr id="10" name="TextBox 9"/>
          <p:cNvSpPr txBox="1"/>
          <p:nvPr/>
        </p:nvSpPr>
        <p:spPr>
          <a:xfrm>
            <a:off x="4455757" y="1206196"/>
            <a:ext cx="936104" cy="461665"/>
          </a:xfrm>
          <a:prstGeom prst="rect">
            <a:avLst/>
          </a:prstGeom>
          <a:noFill/>
          <a:ln w="28575">
            <a:noFill/>
          </a:ln>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Giải</a:t>
            </a:r>
            <a:endParaRPr lang="vi-VN" sz="240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216919" y="4013200"/>
            <a:ext cx="6777606" cy="901700"/>
            <a:chOff x="357478" y="3067594"/>
            <a:chExt cx="6777606" cy="901700"/>
          </a:xfrm>
        </p:grpSpPr>
        <p:graphicFrame>
          <p:nvGraphicFramePr>
            <p:cNvPr id="5" name="Object 4"/>
            <p:cNvGraphicFramePr>
              <a:graphicFrameLocks noChangeAspect="1"/>
            </p:cNvGraphicFramePr>
            <p:nvPr>
              <p:extLst>
                <p:ext uri="{D42A27DB-BD31-4B8C-83A1-F6EECF244321}">
                  <p14:modId xmlns:p14="http://schemas.microsoft.com/office/powerpoint/2010/main" val="2049649359"/>
                </p:ext>
              </p:extLst>
            </p:nvPr>
          </p:nvGraphicFramePr>
          <p:xfrm>
            <a:off x="4887184" y="3067594"/>
            <a:ext cx="2247900" cy="901700"/>
          </p:xfrm>
          <a:graphic>
            <a:graphicData uri="http://schemas.openxmlformats.org/presentationml/2006/ole">
              <mc:AlternateContent xmlns:mc="http://schemas.openxmlformats.org/markup-compatibility/2006">
                <mc:Choice xmlns:v="urn:schemas-microsoft-com:vml" Requires="v">
                  <p:oleObj spid="_x0000_s24610" name="Equation" r:id="rId3" imgW="1269720" imgH="507960" progId="Equation.DSMT4">
                    <p:embed/>
                  </p:oleObj>
                </mc:Choice>
                <mc:Fallback>
                  <p:oleObj name="Equation" r:id="rId3" imgW="1269720" imgH="507960" progId="Equation.DSMT4">
                    <p:embed/>
                    <p:pic>
                      <p:nvPicPr>
                        <p:cNvPr id="0" name=""/>
                        <p:cNvPicPr/>
                        <p:nvPr/>
                      </p:nvPicPr>
                      <p:blipFill>
                        <a:blip r:embed="rId4"/>
                        <a:stretch>
                          <a:fillRect/>
                        </a:stretch>
                      </p:blipFill>
                      <p:spPr>
                        <a:xfrm>
                          <a:off x="4887184" y="3067594"/>
                          <a:ext cx="2247900" cy="901700"/>
                        </a:xfrm>
                        <a:prstGeom prst="rect">
                          <a:avLst/>
                        </a:prstGeom>
                      </p:spPr>
                    </p:pic>
                  </p:oleObj>
                </mc:Fallback>
              </mc:AlternateContent>
            </a:graphicData>
          </a:graphic>
        </p:graphicFrame>
        <p:sp>
          <p:nvSpPr>
            <p:cNvPr id="3" name="Rectangle 2"/>
            <p:cNvSpPr/>
            <p:nvPr/>
          </p:nvSpPr>
          <p:spPr>
            <a:xfrm>
              <a:off x="357478" y="3244334"/>
              <a:ext cx="4490332" cy="461665"/>
            </a:xfrm>
            <a:prstGeom prst="rect">
              <a:avLst/>
            </a:prstGeom>
          </p:spPr>
          <p:txBody>
            <a:bodyPr wrap="none">
              <a:spAutoFit/>
            </a:bodyPr>
            <a:lstStyle/>
            <a:p>
              <a:r>
                <a:rPr lang="vi-VN" sz="2400">
                  <a:latin typeface="+mj-lt"/>
                </a:rPr>
                <a:t>Từ (1) và (2) ta có hệ phương trình</a:t>
              </a:r>
              <a:endParaRPr lang="en-US" sz="2400">
                <a:latin typeface="+mj-lt"/>
              </a:endParaRPr>
            </a:p>
          </p:txBody>
        </p:sp>
      </p:grpSp>
      <p:grpSp>
        <p:nvGrpSpPr>
          <p:cNvPr id="7" name="Group 6"/>
          <p:cNvGrpSpPr/>
          <p:nvPr/>
        </p:nvGrpSpPr>
        <p:grpSpPr>
          <a:xfrm>
            <a:off x="249127" y="4969634"/>
            <a:ext cx="6515406" cy="901700"/>
            <a:chOff x="453207" y="4216768"/>
            <a:chExt cx="6515406" cy="901700"/>
          </a:xfrm>
        </p:grpSpPr>
        <p:sp>
          <p:nvSpPr>
            <p:cNvPr id="17" name="TextBox 16"/>
            <p:cNvSpPr txBox="1"/>
            <p:nvPr/>
          </p:nvSpPr>
          <p:spPr>
            <a:xfrm>
              <a:off x="5364194" y="4346682"/>
              <a:ext cx="1604419" cy="461665"/>
            </a:xfrm>
            <a:prstGeom prst="rect">
              <a:avLst/>
            </a:prstGeom>
            <a:noFill/>
            <a:ln w="28575">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(TMĐK)</a:t>
              </a:r>
              <a:endParaRPr lang="vi-VN" sz="2400">
                <a:latin typeface="Times New Roman" panose="02020603050405020304" pitchFamily="18" charset="0"/>
                <a:cs typeface="Times New Roman" panose="02020603050405020304" pitchFamily="18" charset="0"/>
              </a:endParaRPr>
            </a:p>
          </p:txBody>
        </p:sp>
        <p:sp>
          <p:nvSpPr>
            <p:cNvPr id="14" name="Rectangle 13"/>
            <p:cNvSpPr/>
            <p:nvPr/>
          </p:nvSpPr>
          <p:spPr>
            <a:xfrm>
              <a:off x="453207" y="4344507"/>
              <a:ext cx="3917483" cy="461665"/>
            </a:xfrm>
            <a:prstGeom prst="rect">
              <a:avLst/>
            </a:prstGeom>
          </p:spPr>
          <p:txBody>
            <a:bodyPr wrap="none">
              <a:spAutoFit/>
            </a:bodyPr>
            <a:lstStyle/>
            <a:p>
              <a:r>
                <a:rPr lang="en-US" sz="2400" smtClean="0">
                  <a:latin typeface="Times New Roman" panose="02020603050405020304" pitchFamily="18" charset="0"/>
                  <a:cs typeface="Times New Roman" panose="02020603050405020304" pitchFamily="18" charset="0"/>
                </a:rPr>
                <a:t>Giải hệ phương trình ta được:</a:t>
              </a:r>
              <a:endParaRPr lang="en-US" sz="240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727121184"/>
                </p:ext>
              </p:extLst>
            </p:nvPr>
          </p:nvGraphicFramePr>
          <p:xfrm>
            <a:off x="4221550" y="4216768"/>
            <a:ext cx="1123950" cy="901700"/>
          </p:xfrm>
          <a:graphic>
            <a:graphicData uri="http://schemas.openxmlformats.org/presentationml/2006/ole">
              <mc:AlternateContent xmlns:mc="http://schemas.openxmlformats.org/markup-compatibility/2006">
                <mc:Choice xmlns:v="urn:schemas-microsoft-com:vml" Requires="v">
                  <p:oleObj spid="_x0000_s24611" name="Equation" r:id="rId5" imgW="634680" imgH="507960" progId="Equation.DSMT4">
                    <p:embed/>
                  </p:oleObj>
                </mc:Choice>
                <mc:Fallback>
                  <p:oleObj name="Equation" r:id="rId5" imgW="634680" imgH="507960" progId="Equation.DSMT4">
                    <p:embed/>
                    <p:pic>
                      <p:nvPicPr>
                        <p:cNvPr id="0" name=""/>
                        <p:cNvPicPr/>
                        <p:nvPr/>
                      </p:nvPicPr>
                      <p:blipFill>
                        <a:blip r:embed="rId6"/>
                        <a:stretch>
                          <a:fillRect/>
                        </a:stretch>
                      </p:blipFill>
                      <p:spPr>
                        <a:xfrm>
                          <a:off x="4221550" y="4216768"/>
                          <a:ext cx="1123950" cy="901700"/>
                        </a:xfrm>
                        <a:prstGeom prst="rect">
                          <a:avLst/>
                        </a:prstGeom>
                      </p:spPr>
                    </p:pic>
                  </p:oleObj>
                </mc:Fallback>
              </mc:AlternateContent>
            </a:graphicData>
          </a:graphic>
        </p:graphicFrame>
      </p:grpSp>
      <p:sp>
        <p:nvSpPr>
          <p:cNvPr id="9" name="Rectangle 8"/>
          <p:cNvSpPr/>
          <p:nvPr/>
        </p:nvSpPr>
        <p:spPr>
          <a:xfrm>
            <a:off x="120920" y="1533936"/>
            <a:ext cx="11680616" cy="1200329"/>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Gọi x (tấn), y (tấn) lần lượt là khối lượng thép chứa 10% carbon và khối lượng thép chứa 20% carbon cần dùng (x ∈ ℕ*, y ∈ ℕ</a:t>
            </a:r>
            <a:r>
              <a:rPr lang="vi-VN"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pPr algn="ctr"/>
            <a:r>
              <a:rPr lang="en-US" sz="2400" smtClean="0">
                <a:latin typeface="Times New Roman" panose="02020603050405020304" pitchFamily="18" charset="0"/>
                <a:cs typeface="Times New Roman" panose="02020603050405020304" pitchFamily="18" charset="0"/>
              </a:rPr>
              <a:t>                           Ta có       x + y = 1000              (1)</a:t>
            </a:r>
            <a:endParaRPr lang="en-US" sz="2400">
              <a:latin typeface="Times New Roman" panose="02020603050405020304" pitchFamily="18" charset="0"/>
              <a:cs typeface="Times New Roman" panose="02020603050405020304" pitchFamily="18" charset="0"/>
            </a:endParaRPr>
          </a:p>
        </p:txBody>
      </p:sp>
      <p:sp>
        <p:nvSpPr>
          <p:cNvPr id="11" name="Rectangle 10"/>
          <p:cNvSpPr/>
          <p:nvPr/>
        </p:nvSpPr>
        <p:spPr>
          <a:xfrm>
            <a:off x="222694" y="2813015"/>
            <a:ext cx="11292731" cy="1200329"/>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Khối lượng thép chứa 16% carbon được luyện từ hai loại thép trên bằng khối lượng thép chứa 10% carbon và khối lượng thép chứa 20% carbon</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p>
          <a:p>
            <a:pPr algn="ctr"/>
            <a:r>
              <a:rPr lang="en-US" sz="2400" smtClean="0">
                <a:latin typeface="Times New Roman" panose="02020603050405020304" pitchFamily="18" charset="0"/>
                <a:cs typeface="Times New Roman" panose="02020603050405020304" pitchFamily="18" charset="0"/>
              </a:rPr>
              <a:t>Ta có: 0,1x + 0,2y = 160            (2)</a:t>
            </a:r>
            <a:endParaRPr lang="en-US" sz="2400">
              <a:latin typeface="Times New Roman" panose="02020603050405020304" pitchFamily="18" charset="0"/>
              <a:cs typeface="Times New Roman" panose="02020603050405020304" pitchFamily="18" charset="0"/>
            </a:endParaRPr>
          </a:p>
        </p:txBody>
      </p:sp>
      <p:sp>
        <p:nvSpPr>
          <p:cNvPr id="13" name="Rectangle 12"/>
          <p:cNvSpPr/>
          <p:nvPr/>
        </p:nvSpPr>
        <p:spPr>
          <a:xfrm>
            <a:off x="249127" y="5855437"/>
            <a:ext cx="11266298" cy="830997"/>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Vậy để luyện được 1 000 tấn thép chứa 16% carbon thì cần dùng 400 tấn thép chứa 10% carbon và 600 tấn thép chứa 20% carbon.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6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764704"/>
            <a:ext cx="72008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844070"/>
      </p:ext>
    </p:extLst>
  </p:cSld>
  <p:clrMapOvr>
    <a:masterClrMapping/>
  </p:clrMapOvr>
  <p:transition spd="slow" advClick="0" advTm="4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24200" y="1227193"/>
            <a:ext cx="3797424" cy="4866717"/>
          </a:xfrm>
          <a:prstGeom prst="rect">
            <a:avLst/>
          </a:prstGeom>
          <a:noFill/>
          <a:ln w="28575">
            <a:noFill/>
          </a:ln>
        </p:spPr>
        <p:txBody>
          <a:bodyPr wrap="square" rtlCol="0">
            <a:spAutoFit/>
          </a:bodyPr>
          <a:lstStyle/>
          <a:p>
            <a:pPr>
              <a:lnSpc>
                <a:spcPct val="200000"/>
              </a:lnSpc>
            </a:pPr>
            <a:r>
              <a:rPr lang="vi-VN" sz="3200" smtClean="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x = –3.</a:t>
            </a:r>
          </a:p>
          <a:p>
            <a:pPr>
              <a:lnSpc>
                <a:spcPct val="200000"/>
              </a:lnSpc>
            </a:pPr>
            <a:r>
              <a:rPr lang="vi-VN" sz="3200">
                <a:latin typeface="Times New Roman" panose="02020603050405020304" pitchFamily="18" charset="0"/>
                <a:cs typeface="Times New Roman" panose="02020603050405020304" pitchFamily="18" charset="0"/>
              </a:rPr>
              <a:t>B. x = 3.</a:t>
            </a:r>
          </a:p>
          <a:p>
            <a:pPr>
              <a:lnSpc>
                <a:spcPct val="200000"/>
              </a:lnSpc>
            </a:pPr>
            <a:r>
              <a:rPr lang="vi-VN" sz="3200">
                <a:latin typeface="Times New Roman" panose="02020603050405020304" pitchFamily="18" charset="0"/>
                <a:cs typeface="Times New Roman" panose="02020603050405020304" pitchFamily="18" charset="0"/>
              </a:rPr>
              <a:t>C. x = 3 và x = –3.</a:t>
            </a:r>
          </a:p>
          <a:p>
            <a:pPr>
              <a:lnSpc>
                <a:spcPct val="200000"/>
              </a:lnSpc>
            </a:pPr>
            <a:r>
              <a:rPr lang="vi-VN" sz="3200">
                <a:latin typeface="Times New Roman" panose="02020603050405020304" pitchFamily="18" charset="0"/>
                <a:cs typeface="Times New Roman" panose="02020603050405020304" pitchFamily="18" charset="0"/>
              </a:rPr>
              <a:t>D. x = 2.</a:t>
            </a:r>
          </a:p>
          <a:p>
            <a:pPr>
              <a:lnSpc>
                <a:spcPct val="200000"/>
              </a:lnSpc>
            </a:pPr>
            <a:endParaRPr lang="en-US" sz="3200" b="1"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53534" y="192545"/>
            <a:ext cx="10911862" cy="1077218"/>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1:</a:t>
            </a:r>
            <a:r>
              <a:rPr lang="en-US" sz="3200" b="1"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Tất cả các nghiệm của phương trình (x + 3)(2x – 6) = 0 là</a:t>
            </a:r>
          </a:p>
          <a:p>
            <a:endParaRPr lang="en-US" sz="3200" b="1" smtClean="0">
              <a:latin typeface="Times New Roman" panose="02020603050405020304" pitchFamily="18" charset="0"/>
              <a:cs typeface="Times New Roman" panose="02020603050405020304" pitchFamily="18" charset="0"/>
            </a:endParaRPr>
          </a:p>
        </p:txBody>
      </p:sp>
      <p:sp>
        <p:nvSpPr>
          <p:cNvPr id="11" name="Oval 10"/>
          <p:cNvSpPr/>
          <p:nvPr/>
        </p:nvSpPr>
        <p:spPr bwMode="auto">
          <a:xfrm>
            <a:off x="2999656" y="3501008"/>
            <a:ext cx="720080" cy="72008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Next">
            <a:hlinkClick r:id="rId3" action="ppaction://hlinkpres?slideindex=14&amp;slidetitle=PowerPoint Presenta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5396" y="5943600"/>
            <a:ext cx="811074" cy="59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1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p:cNvSpPr txBox="1"/>
              <p:nvPr/>
            </p:nvSpPr>
            <p:spPr>
              <a:xfrm>
                <a:off x="3124200" y="1227193"/>
                <a:ext cx="3797424" cy="5016758"/>
              </a:xfrm>
              <a:prstGeom prst="rect">
                <a:avLst/>
              </a:prstGeom>
              <a:noFill/>
              <a:ln w="28575">
                <a:noFill/>
              </a:ln>
            </p:spPr>
            <p:txBody>
              <a:bodyPr wrap="square" rtlCol="0">
                <a:spAutoFit/>
              </a:bodyPr>
              <a:lstStyle/>
              <a:p>
                <a:pPr>
                  <a:lnSpc>
                    <a:spcPct val="200000"/>
                  </a:lnSpc>
                </a:pPr>
                <a:r>
                  <a:rPr lang="vi-VN" sz="3200" smtClean="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x </a:t>
                </a:r>
                <a14:m>
                  <m:oMath xmlns:m="http://schemas.openxmlformats.org/officeDocument/2006/math">
                    <m:r>
                      <a:rPr lang="vi-VN" sz="3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4</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nSpc>
                    <a:spcPct val="200000"/>
                  </a:lnSpc>
                </a:pPr>
                <a:r>
                  <a:rPr lang="vi-VN" sz="3200">
                    <a:latin typeface="Times New Roman" panose="02020603050405020304" pitchFamily="18" charset="0"/>
                    <a:cs typeface="Times New Roman" panose="02020603050405020304" pitchFamily="18" charset="0"/>
                  </a:rPr>
                  <a:t>B. x </a:t>
                </a:r>
                <a14:m>
                  <m:oMath xmlns:m="http://schemas.openxmlformats.org/officeDocument/2006/math">
                    <m:r>
                      <a:rPr lang="vi-VN" sz="3200" i="1">
                        <a:latin typeface="Cambria Math" panose="02040503050406030204" pitchFamily="18" charset="0"/>
                        <a:ea typeface="Cambria Math" panose="02040503050406030204" pitchFamily="18" charset="0"/>
                        <a:cs typeface="Times New Roman" panose="02020603050405020304" pitchFamily="18" charset="0"/>
                      </a:rPr>
                      <m:t>≠</m:t>
                    </m:r>
                  </m:oMath>
                </a14:m>
                <a:r>
                  <a:rPr lang="vi-VN" sz="3200">
                    <a:latin typeface="Times New Roman" panose="02020603050405020304" pitchFamily="18" charset="0"/>
                    <a:cs typeface="Times New Roman" panose="02020603050405020304" pitchFamily="18" charset="0"/>
                  </a:rPr>
                  <a:t> 3.</a:t>
                </a:r>
              </a:p>
              <a:p>
                <a:pPr>
                  <a:lnSpc>
                    <a:spcPct val="200000"/>
                  </a:lnSpc>
                </a:pPr>
                <a:r>
                  <a:rPr lang="vi-VN" sz="3200">
                    <a:latin typeface="Times New Roman" panose="02020603050405020304" pitchFamily="18" charset="0"/>
                    <a:cs typeface="Times New Roman" panose="02020603050405020304" pitchFamily="18" charset="0"/>
                  </a:rPr>
                  <a:t>C. x </a:t>
                </a:r>
                <a14:m>
                  <m:oMath xmlns:m="http://schemas.openxmlformats.org/officeDocument/2006/math">
                    <m:r>
                      <a:rPr lang="vi-VN" sz="3200" i="1">
                        <a:latin typeface="Cambria Math" panose="02040503050406030204" pitchFamily="18" charset="0"/>
                        <a:ea typeface="Cambria Math" panose="02040503050406030204" pitchFamily="18" charset="0"/>
                        <a:cs typeface="Times New Roman" panose="02020603050405020304" pitchFamily="18" charset="0"/>
                      </a:rPr>
                      <m:t>≠</m:t>
                    </m:r>
                  </m:oMath>
                </a14:m>
                <a:r>
                  <a:rPr lang="vi-VN" sz="320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4</a:t>
                </a:r>
                <a:r>
                  <a:rPr lang="vi-VN" sz="3200"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và x </a:t>
                </a:r>
                <a14:m>
                  <m:oMath xmlns:m="http://schemas.openxmlformats.org/officeDocument/2006/math">
                    <m:r>
                      <a:rPr lang="vi-VN" sz="3200" i="1">
                        <a:latin typeface="Cambria Math" panose="02040503050406030204" pitchFamily="18" charset="0"/>
                        <a:ea typeface="Cambria Math" panose="02040503050406030204" pitchFamily="18" charset="0"/>
                        <a:cs typeface="Times New Roman" panose="02020603050405020304" pitchFamily="18" charset="0"/>
                      </a:rPr>
                      <m:t>≠ </m:t>
                    </m:r>
                  </m:oMath>
                </a14:m>
                <a:r>
                  <a:rPr lang="vi-VN" sz="3200">
                    <a:latin typeface="Times New Roman" panose="02020603050405020304" pitchFamily="18" charset="0"/>
                    <a:cs typeface="Times New Roman" panose="02020603050405020304" pitchFamily="18" charset="0"/>
                  </a:rPr>
                  <a:t>3.</a:t>
                </a:r>
              </a:p>
              <a:p>
                <a:pPr>
                  <a:lnSpc>
                    <a:spcPct val="200000"/>
                  </a:lnSpc>
                </a:pPr>
                <a:r>
                  <a:rPr lang="vi-VN" sz="3200">
                    <a:latin typeface="Times New Roman" panose="02020603050405020304" pitchFamily="18" charset="0"/>
                    <a:cs typeface="Times New Roman" panose="02020603050405020304" pitchFamily="18" charset="0"/>
                  </a:rPr>
                  <a:t>D. x = </a:t>
                </a:r>
                <a:r>
                  <a:rPr lang="en-US" sz="3200" smtClean="0">
                    <a:latin typeface="Times New Roman" panose="02020603050405020304" pitchFamily="18" charset="0"/>
                    <a:cs typeface="Times New Roman" panose="02020603050405020304" pitchFamily="18" charset="0"/>
                  </a:rPr>
                  <a:t>4 và x = 3</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nSpc>
                    <a:spcPct val="200000"/>
                  </a:lnSpc>
                </a:pPr>
                <a:endParaRPr lang="en-US" sz="3200" b="1" smtClean="0">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124200" y="1227193"/>
                <a:ext cx="3797424" cy="5016758"/>
              </a:xfrm>
              <a:prstGeom prst="rect">
                <a:avLst/>
              </a:prstGeom>
              <a:blipFill rotWithShape="0">
                <a:blip r:embed="rId3"/>
                <a:stretch>
                  <a:fillRect l="-4180"/>
                </a:stretch>
              </a:blipFill>
              <a:ln w="28575">
                <a:noFill/>
              </a:ln>
            </p:spPr>
            <p:txBody>
              <a:bodyPr/>
              <a:lstStyle/>
              <a:p>
                <a:r>
                  <a:rPr lang="en-US">
                    <a:noFill/>
                  </a:rPr>
                  <a:t> </a:t>
                </a:r>
              </a:p>
            </p:txBody>
          </p:sp>
        </mc:Fallback>
      </mc:AlternateContent>
      <p:sp>
        <p:nvSpPr>
          <p:cNvPr id="4" name="TextBox 3"/>
          <p:cNvSpPr txBox="1"/>
          <p:nvPr/>
        </p:nvSpPr>
        <p:spPr>
          <a:xfrm>
            <a:off x="53534" y="235676"/>
            <a:ext cx="7698650" cy="584775"/>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2:</a:t>
            </a:r>
            <a:r>
              <a:rPr lang="en-US" sz="3200" b="1"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Điều kiện xác định của phương trình</a:t>
            </a:r>
            <a:endParaRPr lang="vi-VN" sz="3200">
              <a:latin typeface="Times New Roman" panose="02020603050405020304" pitchFamily="18" charset="0"/>
              <a:cs typeface="Times New Roman" panose="02020603050405020304" pitchFamily="18" charset="0"/>
            </a:endParaRPr>
          </a:p>
        </p:txBody>
      </p:sp>
      <p:sp>
        <p:nvSpPr>
          <p:cNvPr id="11" name="Oval 10"/>
          <p:cNvSpPr/>
          <p:nvPr/>
        </p:nvSpPr>
        <p:spPr bwMode="auto">
          <a:xfrm>
            <a:off x="2999656" y="3501008"/>
            <a:ext cx="720080" cy="72008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581004871"/>
              </p:ext>
            </p:extLst>
          </p:nvPr>
        </p:nvGraphicFramePr>
        <p:xfrm>
          <a:off x="7464152" y="97829"/>
          <a:ext cx="2559017" cy="925603"/>
        </p:xfrm>
        <a:graphic>
          <a:graphicData uri="http://schemas.openxmlformats.org/presentationml/2006/ole">
            <mc:AlternateContent xmlns:mc="http://schemas.openxmlformats.org/markup-compatibility/2006">
              <mc:Choice xmlns:v="urn:schemas-microsoft-com:vml" Requires="v">
                <p:oleObj spid="_x0000_s8292" name="Equation" r:id="rId5" imgW="1193760" imgH="431640" progId="Equation.DSMT4">
                  <p:embed/>
                </p:oleObj>
              </mc:Choice>
              <mc:Fallback>
                <p:oleObj name="Equation" r:id="rId5" imgW="1193760" imgH="431640" progId="Equation.DSMT4">
                  <p:embed/>
                  <p:pic>
                    <p:nvPicPr>
                      <p:cNvPr id="0" name=""/>
                      <p:cNvPicPr/>
                      <p:nvPr/>
                    </p:nvPicPr>
                    <p:blipFill>
                      <a:blip r:embed="rId6"/>
                      <a:stretch>
                        <a:fillRect/>
                      </a:stretch>
                    </p:blipFill>
                    <p:spPr>
                      <a:xfrm>
                        <a:off x="7464152" y="97829"/>
                        <a:ext cx="2559017" cy="925603"/>
                      </a:xfrm>
                      <a:prstGeom prst="rect">
                        <a:avLst/>
                      </a:prstGeom>
                    </p:spPr>
                  </p:pic>
                </p:oleObj>
              </mc:Fallback>
            </mc:AlternateContent>
          </a:graphicData>
        </a:graphic>
      </p:graphicFrame>
    </p:spTree>
    <p:extLst>
      <p:ext uri="{BB962C8B-B14F-4D97-AF65-F5344CB8AC3E}">
        <p14:creationId xmlns:p14="http://schemas.microsoft.com/office/powerpoint/2010/main" val="12012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24200" y="1227193"/>
            <a:ext cx="3797424" cy="5016758"/>
          </a:xfrm>
          <a:prstGeom prst="rect">
            <a:avLst/>
          </a:prstGeom>
          <a:noFill/>
          <a:ln w="28575">
            <a:noFill/>
          </a:ln>
        </p:spPr>
        <p:txBody>
          <a:bodyPr wrap="square" rtlCol="0">
            <a:spAutoFit/>
          </a:bodyPr>
          <a:lstStyle/>
          <a:p>
            <a:pPr>
              <a:lnSpc>
                <a:spcPct val="200000"/>
              </a:lnSpc>
            </a:pPr>
            <a:r>
              <a:rPr lang="vi-VN" sz="3200" smtClean="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x </a:t>
            </a:r>
            <a:r>
              <a:rPr lang="en-US" sz="3200" smtClean="0">
                <a:latin typeface="Times New Roman" panose="02020603050405020304" pitchFamily="18" charset="0"/>
                <a:cs typeface="Times New Roman" panose="02020603050405020304" pitchFamily="18" charset="0"/>
              </a:rPr>
              <a:t>= 2</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nSpc>
                <a:spcPct val="200000"/>
              </a:lnSpc>
            </a:pPr>
            <a:r>
              <a:rPr lang="vi-VN" sz="3200">
                <a:latin typeface="Times New Roman" panose="02020603050405020304" pitchFamily="18" charset="0"/>
                <a:cs typeface="Times New Roman" panose="02020603050405020304" pitchFamily="18" charset="0"/>
              </a:rPr>
              <a:t>B. x </a:t>
            </a:r>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3</a:t>
            </a:r>
            <a:r>
              <a:rPr lang="vi-VN" sz="3200">
                <a:latin typeface="Times New Roman" panose="02020603050405020304" pitchFamily="18" charset="0"/>
                <a:cs typeface="Times New Roman" panose="02020603050405020304" pitchFamily="18" charset="0"/>
              </a:rPr>
              <a:t>.</a:t>
            </a:r>
          </a:p>
          <a:p>
            <a:pPr>
              <a:lnSpc>
                <a:spcPct val="200000"/>
              </a:lnSpc>
            </a:pPr>
            <a:r>
              <a:rPr lang="vi-VN" sz="3200">
                <a:latin typeface="Times New Roman" panose="02020603050405020304" pitchFamily="18" charset="0"/>
                <a:cs typeface="Times New Roman" panose="02020603050405020304" pitchFamily="18" charset="0"/>
              </a:rPr>
              <a:t>C. x </a:t>
            </a:r>
            <a:r>
              <a:rPr lang="en-US" sz="3200" smtClean="0">
                <a:latin typeface="Times New Roman" panose="02020603050405020304" pitchFamily="18" charset="0"/>
                <a:cs typeface="Times New Roman" panose="02020603050405020304" pitchFamily="18" charset="0"/>
              </a:rPr>
              <a:t>= 4</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nSpc>
                <a:spcPct val="200000"/>
              </a:lnSpc>
            </a:pPr>
            <a:r>
              <a:rPr lang="vi-VN" sz="3200">
                <a:latin typeface="Times New Roman" panose="02020603050405020304" pitchFamily="18" charset="0"/>
                <a:cs typeface="Times New Roman" panose="02020603050405020304" pitchFamily="18" charset="0"/>
              </a:rPr>
              <a:t>D. x = </a:t>
            </a:r>
            <a:r>
              <a:rPr lang="en-US" sz="3200" smtClean="0">
                <a:latin typeface="Times New Roman" panose="02020603050405020304" pitchFamily="18" charset="0"/>
                <a:cs typeface="Times New Roman" panose="02020603050405020304" pitchFamily="18" charset="0"/>
              </a:rPr>
              <a:t>–2</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nSpc>
                <a:spcPct val="200000"/>
              </a:lnSpc>
            </a:pPr>
            <a:endParaRPr lang="en-US" sz="3200" b="1"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53534" y="235676"/>
            <a:ext cx="7698650" cy="584775"/>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a:t>
            </a:r>
            <a:r>
              <a:rPr lang="en-US" sz="3200" b="1">
                <a:solidFill>
                  <a:srgbClr val="FF0000"/>
                </a:solidFill>
                <a:latin typeface="Times New Roman" panose="02020603050405020304" pitchFamily="18" charset="0"/>
                <a:cs typeface="Times New Roman" panose="02020603050405020304" pitchFamily="18" charset="0"/>
              </a:rPr>
              <a:t>3</a:t>
            </a:r>
            <a:r>
              <a:rPr lang="en-US" sz="3200" b="1" smtClean="0">
                <a:solidFill>
                  <a:srgbClr val="FF0000"/>
                </a:solidFill>
                <a:latin typeface="Times New Roman" panose="02020603050405020304" pitchFamily="18" charset="0"/>
                <a:cs typeface="Times New Roman" panose="02020603050405020304" pitchFamily="18" charset="0"/>
              </a:rPr>
              <a:t>:</a:t>
            </a:r>
            <a:r>
              <a:rPr lang="en-US" sz="3200" b="1"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Nghiệm  của phương trình</a:t>
            </a:r>
            <a:endParaRPr lang="vi-VN" sz="3200">
              <a:latin typeface="Times New Roman" panose="02020603050405020304" pitchFamily="18" charset="0"/>
              <a:cs typeface="Times New Roman" panose="02020603050405020304" pitchFamily="18" charset="0"/>
            </a:endParaRPr>
          </a:p>
        </p:txBody>
      </p:sp>
      <p:sp>
        <p:nvSpPr>
          <p:cNvPr id="11" name="Oval 10"/>
          <p:cNvSpPr/>
          <p:nvPr/>
        </p:nvSpPr>
        <p:spPr bwMode="auto">
          <a:xfrm>
            <a:off x="2999656" y="1556792"/>
            <a:ext cx="720080" cy="72008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603104307"/>
              </p:ext>
            </p:extLst>
          </p:nvPr>
        </p:nvGraphicFramePr>
        <p:xfrm>
          <a:off x="5807968" y="107336"/>
          <a:ext cx="3376613" cy="979487"/>
        </p:xfrm>
        <a:graphic>
          <a:graphicData uri="http://schemas.openxmlformats.org/presentationml/2006/ole">
            <mc:AlternateContent xmlns:mc="http://schemas.openxmlformats.org/markup-compatibility/2006">
              <mc:Choice xmlns:v="urn:schemas-microsoft-com:vml" Requires="v">
                <p:oleObj spid="_x0000_s9315" name="Equation" r:id="rId4" imgW="1574640" imgH="457200" progId="Equation.DSMT4">
                  <p:embed/>
                </p:oleObj>
              </mc:Choice>
              <mc:Fallback>
                <p:oleObj name="Equation" r:id="rId4" imgW="1574640" imgH="457200" progId="Equation.DSMT4">
                  <p:embed/>
                  <p:pic>
                    <p:nvPicPr>
                      <p:cNvPr id="0" name=""/>
                      <p:cNvPicPr/>
                      <p:nvPr/>
                    </p:nvPicPr>
                    <p:blipFill>
                      <a:blip r:embed="rId5"/>
                      <a:stretch>
                        <a:fillRect/>
                      </a:stretch>
                    </p:blipFill>
                    <p:spPr>
                      <a:xfrm>
                        <a:off x="5807968" y="107336"/>
                        <a:ext cx="3376613" cy="979487"/>
                      </a:xfrm>
                      <a:prstGeom prst="rect">
                        <a:avLst/>
                      </a:prstGeom>
                    </p:spPr>
                  </p:pic>
                </p:oleObj>
              </mc:Fallback>
            </mc:AlternateContent>
          </a:graphicData>
        </a:graphic>
      </p:graphicFrame>
    </p:spTree>
    <p:extLst>
      <p:ext uri="{BB962C8B-B14F-4D97-AF65-F5344CB8AC3E}">
        <p14:creationId xmlns:p14="http://schemas.microsoft.com/office/powerpoint/2010/main" val="28279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235676"/>
            <a:ext cx="10506962" cy="1077218"/>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4:</a:t>
            </a:r>
            <a:r>
              <a:rPr lang="en-US" sz="3200" b="1"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Phương trình nào sau đây </a:t>
            </a:r>
            <a:r>
              <a:rPr lang="en-US" sz="3200" b="1" smtClean="0">
                <a:latin typeface="Times New Roman" panose="02020603050405020304" pitchFamily="18" charset="0"/>
                <a:cs typeface="Times New Roman" panose="02020603050405020304" pitchFamily="18" charset="0"/>
              </a:rPr>
              <a:t>không</a:t>
            </a:r>
            <a:r>
              <a:rPr lang="en-US" sz="3200" smtClean="0">
                <a:latin typeface="Times New Roman" panose="02020603050405020304" pitchFamily="18" charset="0"/>
                <a:cs typeface="Times New Roman" panose="02020603050405020304" pitchFamily="18" charset="0"/>
              </a:rPr>
              <a:t> phải là phương trình bậc nhất hai ẩn?</a:t>
            </a:r>
            <a:endParaRPr lang="vi-VN" sz="32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1700884566"/>
              </p:ext>
            </p:extLst>
          </p:nvPr>
        </p:nvGraphicFramePr>
        <p:xfrm>
          <a:off x="4007768" y="1695847"/>
          <a:ext cx="2787650" cy="581025"/>
        </p:xfrm>
        <a:graphic>
          <a:graphicData uri="http://schemas.openxmlformats.org/presentationml/2006/ole">
            <mc:AlternateContent xmlns:mc="http://schemas.openxmlformats.org/markup-compatibility/2006">
              <mc:Choice xmlns:v="urn:schemas-microsoft-com:vml" Requires="v">
                <p:oleObj spid="_x0000_s10615" name="Equation" r:id="rId4" imgW="977760" imgH="203040" progId="Equation.DSMT4">
                  <p:embed/>
                </p:oleObj>
              </mc:Choice>
              <mc:Fallback>
                <p:oleObj name="Equation" r:id="rId4" imgW="977760" imgH="203040" progId="Equation.DSMT4">
                  <p:embed/>
                  <p:pic>
                    <p:nvPicPr>
                      <p:cNvPr id="0" name=""/>
                      <p:cNvPicPr/>
                      <p:nvPr/>
                    </p:nvPicPr>
                    <p:blipFill>
                      <a:blip r:embed="rId5"/>
                      <a:stretch>
                        <a:fillRect/>
                      </a:stretch>
                    </p:blipFill>
                    <p:spPr>
                      <a:xfrm>
                        <a:off x="4007768" y="1695847"/>
                        <a:ext cx="2787650" cy="5810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61029275"/>
              </p:ext>
            </p:extLst>
          </p:nvPr>
        </p:nvGraphicFramePr>
        <p:xfrm>
          <a:off x="4025900" y="2492375"/>
          <a:ext cx="3330575" cy="725488"/>
        </p:xfrm>
        <a:graphic>
          <a:graphicData uri="http://schemas.openxmlformats.org/presentationml/2006/ole">
            <mc:AlternateContent xmlns:mc="http://schemas.openxmlformats.org/markup-compatibility/2006">
              <mc:Choice xmlns:v="urn:schemas-microsoft-com:vml" Requires="v">
                <p:oleObj spid="_x0000_s10616" name="Equation" r:id="rId6" imgW="1168200" imgH="253800" progId="Equation.DSMT4">
                  <p:embed/>
                </p:oleObj>
              </mc:Choice>
              <mc:Fallback>
                <p:oleObj name="Equation" r:id="rId6" imgW="1168200" imgH="253800" progId="Equation.DSMT4">
                  <p:embed/>
                  <p:pic>
                    <p:nvPicPr>
                      <p:cNvPr id="0" name=""/>
                      <p:cNvPicPr/>
                      <p:nvPr/>
                    </p:nvPicPr>
                    <p:blipFill>
                      <a:blip r:embed="rId7"/>
                      <a:stretch>
                        <a:fillRect/>
                      </a:stretch>
                    </p:blipFill>
                    <p:spPr>
                      <a:xfrm>
                        <a:off x="4025900" y="2492375"/>
                        <a:ext cx="3330575" cy="72548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59888996"/>
              </p:ext>
            </p:extLst>
          </p:nvPr>
        </p:nvGraphicFramePr>
        <p:xfrm>
          <a:off x="4076700" y="3433763"/>
          <a:ext cx="3294063" cy="725487"/>
        </p:xfrm>
        <a:graphic>
          <a:graphicData uri="http://schemas.openxmlformats.org/presentationml/2006/ole">
            <mc:AlternateContent xmlns:mc="http://schemas.openxmlformats.org/markup-compatibility/2006">
              <mc:Choice xmlns:v="urn:schemas-microsoft-com:vml" Requires="v">
                <p:oleObj spid="_x0000_s10617" name="Equation" r:id="rId8" imgW="1155600" imgH="253800" progId="Equation.DSMT4">
                  <p:embed/>
                </p:oleObj>
              </mc:Choice>
              <mc:Fallback>
                <p:oleObj name="Equation" r:id="rId8" imgW="1155600" imgH="253800" progId="Equation.DSMT4">
                  <p:embed/>
                  <p:pic>
                    <p:nvPicPr>
                      <p:cNvPr id="0" name=""/>
                      <p:cNvPicPr/>
                      <p:nvPr/>
                    </p:nvPicPr>
                    <p:blipFill>
                      <a:blip r:embed="rId9"/>
                      <a:stretch>
                        <a:fillRect/>
                      </a:stretch>
                    </p:blipFill>
                    <p:spPr>
                      <a:xfrm>
                        <a:off x="4076700" y="3433763"/>
                        <a:ext cx="3294063" cy="72548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009076241"/>
              </p:ext>
            </p:extLst>
          </p:nvPr>
        </p:nvGraphicFramePr>
        <p:xfrm>
          <a:off x="4130675" y="4448175"/>
          <a:ext cx="3186113" cy="579438"/>
        </p:xfrm>
        <a:graphic>
          <a:graphicData uri="http://schemas.openxmlformats.org/presentationml/2006/ole">
            <mc:AlternateContent xmlns:mc="http://schemas.openxmlformats.org/markup-compatibility/2006">
              <mc:Choice xmlns:v="urn:schemas-microsoft-com:vml" Requires="v">
                <p:oleObj spid="_x0000_s10618" name="Equation" r:id="rId10" imgW="1117440" imgH="203040" progId="Equation.DSMT4">
                  <p:embed/>
                </p:oleObj>
              </mc:Choice>
              <mc:Fallback>
                <p:oleObj name="Equation" r:id="rId10" imgW="1117440" imgH="203040" progId="Equation.DSMT4">
                  <p:embed/>
                  <p:pic>
                    <p:nvPicPr>
                      <p:cNvPr id="0" name=""/>
                      <p:cNvPicPr/>
                      <p:nvPr/>
                    </p:nvPicPr>
                    <p:blipFill>
                      <a:blip r:embed="rId11"/>
                      <a:stretch>
                        <a:fillRect/>
                      </a:stretch>
                    </p:blipFill>
                    <p:spPr>
                      <a:xfrm>
                        <a:off x="4130675" y="4448175"/>
                        <a:ext cx="3186113" cy="579438"/>
                      </a:xfrm>
                      <a:prstGeom prst="rect">
                        <a:avLst/>
                      </a:prstGeom>
                    </p:spPr>
                  </p:pic>
                </p:oleObj>
              </mc:Fallback>
            </mc:AlternateContent>
          </a:graphicData>
        </a:graphic>
      </p:graphicFrame>
      <p:sp>
        <p:nvSpPr>
          <p:cNvPr id="17" name="Oval 16"/>
          <p:cNvSpPr/>
          <p:nvPr/>
        </p:nvSpPr>
        <p:spPr bwMode="auto">
          <a:xfrm>
            <a:off x="4007768" y="4307533"/>
            <a:ext cx="720080" cy="72008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2483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6295"/>
            <a:ext cx="10650978" cy="1077218"/>
          </a:xfrm>
          <a:prstGeom prst="rect">
            <a:avLst/>
          </a:prstGeom>
          <a:noFill/>
          <a:ln w="28575">
            <a:noFill/>
          </a:ln>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Câu 5:</a:t>
            </a:r>
            <a:r>
              <a:rPr lang="en-US" sz="3200" b="1" smtClean="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Đường thẳng biểu diễn tất cả các nghiệm của phương trình 3x – y = </a:t>
            </a:r>
            <a:r>
              <a:rPr lang="vi-VN" sz="3200" smtClean="0">
                <a:latin typeface="Times New Roman" panose="02020603050405020304" pitchFamily="18" charset="0"/>
                <a:cs typeface="Times New Roman" panose="02020603050405020304" pitchFamily="18" charset="0"/>
              </a:rPr>
              <a:t>2</a:t>
            </a:r>
            <a:endParaRPr lang="vi-VN" sz="3200">
              <a:latin typeface="Times New Roman" panose="02020603050405020304" pitchFamily="18" charset="0"/>
              <a:cs typeface="Times New Roman" panose="02020603050405020304" pitchFamily="18" charset="0"/>
            </a:endParaRPr>
          </a:p>
        </p:txBody>
      </p:sp>
      <p:sp>
        <p:nvSpPr>
          <p:cNvPr id="11" name="Oval 10"/>
          <p:cNvSpPr/>
          <p:nvPr/>
        </p:nvSpPr>
        <p:spPr bwMode="auto">
          <a:xfrm>
            <a:off x="2999656" y="4750012"/>
            <a:ext cx="720080" cy="72008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2" name="Picture 65" descr="ros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43672" y="1552368"/>
            <a:ext cx="5943110" cy="4866717"/>
          </a:xfrm>
          <a:prstGeom prst="rect">
            <a:avLst/>
          </a:prstGeom>
          <a:noFill/>
          <a:ln w="28575">
            <a:noFill/>
          </a:ln>
        </p:spPr>
        <p:txBody>
          <a:bodyPr wrap="square" rtlCol="0">
            <a:spAutoFit/>
          </a:bodyPr>
          <a:lstStyle/>
          <a:p>
            <a:pPr>
              <a:lnSpc>
                <a:spcPct val="200000"/>
              </a:lnSpc>
            </a:pPr>
            <a:r>
              <a:rPr lang="vi-VN" sz="3200" smtClean="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vuông góc với trục tung.</a:t>
            </a:r>
          </a:p>
          <a:p>
            <a:pPr>
              <a:lnSpc>
                <a:spcPct val="200000"/>
              </a:lnSpc>
            </a:pPr>
            <a:r>
              <a:rPr lang="vi-VN" sz="3200">
                <a:latin typeface="Times New Roman" panose="02020603050405020304" pitchFamily="18" charset="0"/>
                <a:cs typeface="Times New Roman" panose="02020603050405020304" pitchFamily="18" charset="0"/>
              </a:rPr>
              <a:t>B. vuông góc với trục hoành.</a:t>
            </a:r>
          </a:p>
          <a:p>
            <a:pPr>
              <a:lnSpc>
                <a:spcPct val="200000"/>
              </a:lnSpc>
            </a:pPr>
            <a:r>
              <a:rPr lang="vi-VN" sz="3200">
                <a:latin typeface="Times New Roman" panose="02020603050405020304" pitchFamily="18" charset="0"/>
                <a:cs typeface="Times New Roman" panose="02020603050405020304" pitchFamily="18" charset="0"/>
              </a:rPr>
              <a:t>C. đi qua gốc tọa độ.</a:t>
            </a:r>
          </a:p>
          <a:p>
            <a:pPr>
              <a:lnSpc>
                <a:spcPct val="200000"/>
              </a:lnSpc>
            </a:pPr>
            <a:r>
              <a:rPr lang="vi-VN" sz="3200">
                <a:latin typeface="Times New Roman" panose="02020603050405020304" pitchFamily="18" charset="0"/>
                <a:cs typeface="Times New Roman" panose="02020603050405020304" pitchFamily="18" charset="0"/>
              </a:rPr>
              <a:t>D. đi qua điểm A(1; 1).</a:t>
            </a:r>
          </a:p>
          <a:p>
            <a:pPr>
              <a:lnSpc>
                <a:spcPct val="200000"/>
              </a:lnSpc>
            </a:pP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5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4" y="235676"/>
            <a:ext cx="10506962" cy="1077218"/>
          </a:xfrm>
          <a:prstGeom prst="rect">
            <a:avLst/>
          </a:prstGeom>
          <a:noFill/>
          <a:ln w="28575">
            <a:noFill/>
          </a:ln>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a:t>
            </a:r>
            <a:r>
              <a:rPr lang="en-US" sz="3200" b="1">
                <a:solidFill>
                  <a:srgbClr val="FF0000"/>
                </a:solidFill>
                <a:latin typeface="Times New Roman" panose="02020603050405020304" pitchFamily="18" charset="0"/>
                <a:cs typeface="Times New Roman" panose="02020603050405020304" pitchFamily="18" charset="0"/>
              </a:rPr>
              <a:t>6</a:t>
            </a:r>
            <a:r>
              <a:rPr lang="en-US" sz="3200" b="1" smtClean="0">
                <a:solidFill>
                  <a:srgbClr val="FF0000"/>
                </a:solidFill>
                <a:latin typeface="Times New Roman" panose="02020603050405020304" pitchFamily="18" charset="0"/>
                <a:cs typeface="Times New Roman" panose="02020603050405020304" pitchFamily="18" charset="0"/>
              </a:rPr>
              <a:t>:</a:t>
            </a:r>
            <a:r>
              <a:rPr lang="en-US" sz="3200" b="1"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Cặp số (–2; –3) là nghiệm của hệ phương trình nào sau đây?</a:t>
            </a:r>
            <a:endParaRPr lang="vi-VN" sz="3200">
              <a:latin typeface="Times New Roman" panose="02020603050405020304" pitchFamily="18" charset="0"/>
              <a:cs typeface="Times New Roman" panose="02020603050405020304" pitchFamily="18" charset="0"/>
            </a:endParaRPr>
          </a:p>
        </p:txBody>
      </p:sp>
      <p:pic>
        <p:nvPicPr>
          <p:cNvPr id="12"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34" y="5470092"/>
            <a:ext cx="990600" cy="1247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5" descr="ros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65396" y="107336"/>
            <a:ext cx="990600" cy="1247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782918740"/>
              </p:ext>
            </p:extLst>
          </p:nvPr>
        </p:nvGraphicFramePr>
        <p:xfrm>
          <a:off x="703282" y="1378919"/>
          <a:ext cx="2731944" cy="1320512"/>
        </p:xfrm>
        <a:graphic>
          <a:graphicData uri="http://schemas.openxmlformats.org/presentationml/2006/ole">
            <mc:AlternateContent xmlns:mc="http://schemas.openxmlformats.org/markup-compatibility/2006">
              <mc:Choice xmlns:v="urn:schemas-microsoft-com:vml" Requires="v">
                <p:oleObj spid="_x0000_s11634" name="Equation" r:id="rId4" imgW="1054080" imgH="507960" progId="Equation.DSMT4">
                  <p:embed/>
                </p:oleObj>
              </mc:Choice>
              <mc:Fallback>
                <p:oleObj name="Equation" r:id="rId4" imgW="1054080" imgH="507960" progId="Equation.DSMT4">
                  <p:embed/>
                  <p:pic>
                    <p:nvPicPr>
                      <p:cNvPr id="0" name=""/>
                      <p:cNvPicPr/>
                      <p:nvPr/>
                    </p:nvPicPr>
                    <p:blipFill>
                      <a:blip r:embed="rId5"/>
                      <a:stretch>
                        <a:fillRect/>
                      </a:stretch>
                    </p:blipFill>
                    <p:spPr>
                      <a:xfrm>
                        <a:off x="703282" y="1378919"/>
                        <a:ext cx="2731944" cy="1320512"/>
                      </a:xfrm>
                      <a:prstGeom prst="rect">
                        <a:avLst/>
                      </a:prstGeom>
                    </p:spPr>
                  </p:pic>
                </p:oleObj>
              </mc:Fallback>
            </mc:AlternateContent>
          </a:graphicData>
        </a:graphic>
      </p:graphicFrame>
      <p:sp>
        <p:nvSpPr>
          <p:cNvPr id="17" name="Oval 16"/>
          <p:cNvSpPr/>
          <p:nvPr/>
        </p:nvSpPr>
        <p:spPr bwMode="auto">
          <a:xfrm>
            <a:off x="548834" y="3212690"/>
            <a:ext cx="720080" cy="72008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929364683"/>
              </p:ext>
            </p:extLst>
          </p:nvPr>
        </p:nvGraphicFramePr>
        <p:xfrm>
          <a:off x="5447928" y="1489413"/>
          <a:ext cx="2930525" cy="1320800"/>
        </p:xfrm>
        <a:graphic>
          <a:graphicData uri="http://schemas.openxmlformats.org/presentationml/2006/ole">
            <mc:AlternateContent xmlns:mc="http://schemas.openxmlformats.org/markup-compatibility/2006">
              <mc:Choice xmlns:v="urn:schemas-microsoft-com:vml" Requires="v">
                <p:oleObj spid="_x0000_s11635" name="Equation" r:id="rId6" imgW="1130040" imgH="507960" progId="Equation.DSMT4">
                  <p:embed/>
                </p:oleObj>
              </mc:Choice>
              <mc:Fallback>
                <p:oleObj name="Equation" r:id="rId6" imgW="1130040" imgH="507960" progId="Equation.DSMT4">
                  <p:embed/>
                  <p:pic>
                    <p:nvPicPr>
                      <p:cNvPr id="0" name=""/>
                      <p:cNvPicPr/>
                      <p:nvPr/>
                    </p:nvPicPr>
                    <p:blipFill>
                      <a:blip r:embed="rId7"/>
                      <a:stretch>
                        <a:fillRect/>
                      </a:stretch>
                    </p:blipFill>
                    <p:spPr>
                      <a:xfrm>
                        <a:off x="5447928" y="1489413"/>
                        <a:ext cx="2930525" cy="1320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998011658"/>
              </p:ext>
            </p:extLst>
          </p:nvPr>
        </p:nvGraphicFramePr>
        <p:xfrm>
          <a:off x="703282" y="2912330"/>
          <a:ext cx="2930525" cy="1320800"/>
        </p:xfrm>
        <a:graphic>
          <a:graphicData uri="http://schemas.openxmlformats.org/presentationml/2006/ole">
            <mc:AlternateContent xmlns:mc="http://schemas.openxmlformats.org/markup-compatibility/2006">
              <mc:Choice xmlns:v="urn:schemas-microsoft-com:vml" Requires="v">
                <p:oleObj spid="_x0000_s11636" name="Equation" r:id="rId8" imgW="1130040" imgH="507960" progId="Equation.DSMT4">
                  <p:embed/>
                </p:oleObj>
              </mc:Choice>
              <mc:Fallback>
                <p:oleObj name="Equation" r:id="rId8" imgW="1130040" imgH="507960" progId="Equation.DSMT4">
                  <p:embed/>
                  <p:pic>
                    <p:nvPicPr>
                      <p:cNvPr id="0" name=""/>
                      <p:cNvPicPr/>
                      <p:nvPr/>
                    </p:nvPicPr>
                    <p:blipFill>
                      <a:blip r:embed="rId9"/>
                      <a:stretch>
                        <a:fillRect/>
                      </a:stretch>
                    </p:blipFill>
                    <p:spPr>
                      <a:xfrm>
                        <a:off x="703282" y="2912330"/>
                        <a:ext cx="2930525" cy="13208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360692881"/>
              </p:ext>
            </p:extLst>
          </p:nvPr>
        </p:nvGraphicFramePr>
        <p:xfrm>
          <a:off x="5447928" y="2988098"/>
          <a:ext cx="2962275" cy="1320800"/>
        </p:xfrm>
        <a:graphic>
          <a:graphicData uri="http://schemas.openxmlformats.org/presentationml/2006/ole">
            <mc:AlternateContent xmlns:mc="http://schemas.openxmlformats.org/markup-compatibility/2006">
              <mc:Choice xmlns:v="urn:schemas-microsoft-com:vml" Requires="v">
                <p:oleObj spid="_x0000_s11637" name="Equation" r:id="rId10" imgW="1143000" imgH="507960" progId="Equation.DSMT4">
                  <p:embed/>
                </p:oleObj>
              </mc:Choice>
              <mc:Fallback>
                <p:oleObj name="Equation" r:id="rId10" imgW="1143000" imgH="507960" progId="Equation.DSMT4">
                  <p:embed/>
                  <p:pic>
                    <p:nvPicPr>
                      <p:cNvPr id="0" name=""/>
                      <p:cNvPicPr/>
                      <p:nvPr/>
                    </p:nvPicPr>
                    <p:blipFill>
                      <a:blip r:embed="rId11"/>
                      <a:stretch>
                        <a:fillRect/>
                      </a:stretch>
                    </p:blipFill>
                    <p:spPr>
                      <a:xfrm>
                        <a:off x="5447928" y="2988098"/>
                        <a:ext cx="2962275" cy="1320800"/>
                      </a:xfrm>
                      <a:prstGeom prst="rect">
                        <a:avLst/>
                      </a:prstGeom>
                    </p:spPr>
                  </p:pic>
                </p:oleObj>
              </mc:Fallback>
            </mc:AlternateContent>
          </a:graphicData>
        </a:graphic>
      </p:graphicFrame>
    </p:spTree>
    <p:extLst>
      <p:ext uri="{BB962C8B-B14F-4D97-AF65-F5344CB8AC3E}">
        <p14:creationId xmlns:p14="http://schemas.microsoft.com/office/powerpoint/2010/main" val="189904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CADEF488-32CA-ADF3-5704-597B8F7338A9}"/>
              </a:ext>
            </a:extLst>
          </p:cNvPr>
          <p:cNvSpPr/>
          <p:nvPr/>
        </p:nvSpPr>
        <p:spPr>
          <a:xfrm>
            <a:off x="1373751" y="1113040"/>
            <a:ext cx="9659883" cy="4703560"/>
          </a:xfrm>
          <a:custGeom>
            <a:avLst/>
            <a:gdLst/>
            <a:ahLst/>
            <a:cxnLst/>
            <a:rect l="l" t="t" r="r" b="b"/>
            <a:pathLst>
              <a:path w="14489825" h="5632920">
                <a:moveTo>
                  <a:pt x="0" y="0"/>
                </a:moveTo>
                <a:lnTo>
                  <a:pt x="14489825" y="0"/>
                </a:lnTo>
                <a:lnTo>
                  <a:pt x="14489825" y="5632920"/>
                </a:lnTo>
                <a:lnTo>
                  <a:pt x="0" y="5632920"/>
                </a:lnTo>
                <a:lnTo>
                  <a:pt x="0" y="0"/>
                </a:lnTo>
                <a:close/>
              </a:path>
            </a:pathLst>
          </a:custGeom>
          <a:blipFill>
            <a:blip r:embed="rId2">
              <a:duotone>
                <a:schemeClr val="accent5">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xmlns="" id="{B694A12B-A6B7-2C9C-791E-0E6326274F35}"/>
              </a:ext>
            </a:extLst>
          </p:cNvPr>
          <p:cNvSpPr/>
          <p:nvPr/>
        </p:nvSpPr>
        <p:spPr>
          <a:xfrm>
            <a:off x="9391788" y="689791"/>
            <a:ext cx="1426461" cy="1426461"/>
          </a:xfrm>
          <a:custGeom>
            <a:avLst/>
            <a:gdLst/>
            <a:ahLst/>
            <a:cxnLst/>
            <a:rect l="l" t="t" r="r" b="b"/>
            <a:pathLst>
              <a:path w="2139692" h="2139692">
                <a:moveTo>
                  <a:pt x="0" y="0"/>
                </a:moveTo>
                <a:lnTo>
                  <a:pt x="2139692" y="0"/>
                </a:lnTo>
                <a:lnTo>
                  <a:pt x="2139692" y="2139692"/>
                </a:lnTo>
                <a:lnTo>
                  <a:pt x="0" y="21396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9" name="TextBox 11">
            <a:extLst>
              <a:ext uri="{FF2B5EF4-FFF2-40B4-BE49-F238E27FC236}">
                <a16:creationId xmlns:a16="http://schemas.microsoft.com/office/drawing/2014/main" xmlns="" id="{5736AF4E-A19F-705E-51B4-5229BE60238B}"/>
              </a:ext>
            </a:extLst>
          </p:cNvPr>
          <p:cNvSpPr txBox="1"/>
          <p:nvPr/>
        </p:nvSpPr>
        <p:spPr>
          <a:xfrm>
            <a:off x="2423592" y="1994658"/>
            <a:ext cx="7858060" cy="1950534"/>
          </a:xfrm>
          <a:prstGeom prst="rect">
            <a:avLst/>
          </a:prstGeom>
        </p:spPr>
        <p:txBody>
          <a:bodyPr wrap="square" lIns="0" tIns="0" rIns="0" bIns="0" rtlCol="0" anchor="t">
            <a:spAutoFit/>
          </a:bodyPr>
          <a:lstStyle/>
          <a:p>
            <a:pPr algn="ctr">
              <a:lnSpc>
                <a:spcPct val="150000"/>
              </a:lnSpc>
              <a:spcBef>
                <a:spcPct val="0"/>
              </a:spcBef>
            </a:pPr>
            <a:r>
              <a:rPr lang="en-US" sz="9600" b="1" smtClean="0">
                <a:solidFill>
                  <a:srgbClr val="FF0000"/>
                </a:solidFill>
                <a:latin typeface="Times New Roman" panose="02020603050405020304" pitchFamily="18" charset="0"/>
                <a:cs typeface="Times New Roman" panose="02020603050405020304" pitchFamily="18" charset="0"/>
              </a:rPr>
              <a:t>VẬN DỤNG</a:t>
            </a:r>
            <a:endParaRPr lang="vi-VN" sz="9600" b="1" dirty="0">
              <a:solidFill>
                <a:srgbClr val="FF0000"/>
              </a:solidFill>
              <a:latin typeface="Times New Roman" panose="02020603050405020304" pitchFamily="18" charset="0"/>
              <a:cs typeface="Times New Roman" panose="02020603050405020304" pitchFamily="18" charset="0"/>
            </a:endParaRPr>
          </a:p>
        </p:txBody>
      </p:sp>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29836" flipH="1">
            <a:off x="1420825" y="1301373"/>
            <a:ext cx="1122651" cy="86138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384531" y="4741748"/>
            <a:ext cx="1455453" cy="489561"/>
          </a:xfrm>
          <a:prstGeom prst="rect">
            <a:avLst/>
          </a:prstGeom>
        </p:spPr>
      </p:pic>
      <p:pic>
        <p:nvPicPr>
          <p:cNvPr id="13" name="Picture 21">
            <a:extLst>
              <a:ext uri="{FF2B5EF4-FFF2-40B4-BE49-F238E27FC236}">
                <a16:creationId xmlns:a16="http://schemas.microsoft.com/office/drawing/2014/main" xmlns="" id="{A6947F76-829C-EB15-D092-6108CE28E3C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15051" y="4420761"/>
            <a:ext cx="2583096" cy="2399051"/>
          </a:xfrm>
          <a:prstGeom prst="rect">
            <a:avLst/>
          </a:prstGeom>
        </p:spPr>
      </p:pic>
    </p:spTree>
    <p:extLst>
      <p:ext uri="{BB962C8B-B14F-4D97-AF65-F5344CB8AC3E}">
        <p14:creationId xmlns:p14="http://schemas.microsoft.com/office/powerpoint/2010/main" val="12454612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1869</Words>
  <Application>Microsoft Office PowerPoint</Application>
  <PresentationFormat>Custom</PresentationFormat>
  <Paragraphs>201</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keywords>BT Truc</cp:keywords>
  <cp:lastModifiedBy>win10</cp:lastModifiedBy>
  <cp:revision>217</cp:revision>
  <dcterms:created xsi:type="dcterms:W3CDTF">2020-04-07T09:09:06Z</dcterms:created>
  <dcterms:modified xsi:type="dcterms:W3CDTF">2024-10-03T14:23:07Z</dcterms:modified>
</cp:coreProperties>
</file>