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88" r:id="rId2"/>
    <p:sldId id="489" r:id="rId3"/>
    <p:sldId id="380" r:id="rId4"/>
    <p:sldId id="493" r:id="rId5"/>
    <p:sldId id="511" r:id="rId6"/>
    <p:sldId id="512" r:id="rId7"/>
    <p:sldId id="514" r:id="rId8"/>
    <p:sldId id="515" r:id="rId9"/>
    <p:sldId id="516" r:id="rId10"/>
    <p:sldId id="517" r:id="rId11"/>
    <p:sldId id="518" r:id="rId12"/>
    <p:sldId id="519" r:id="rId13"/>
    <p:sldId id="520" r:id="rId14"/>
    <p:sldId id="521" r:id="rId15"/>
    <p:sldId id="522" r:id="rId16"/>
    <p:sldId id="523" r:id="rId17"/>
    <p:sldId id="525" r:id="rId18"/>
    <p:sldId id="526" r:id="rId19"/>
    <p:sldId id="527" r:id="rId20"/>
    <p:sldId id="528" r:id="rId21"/>
    <p:sldId id="529" r:id="rId22"/>
    <p:sldId id="530" r:id="rId23"/>
    <p:sldId id="490" r:id="rId24"/>
    <p:sldId id="531" r:id="rId25"/>
    <p:sldId id="532" r:id="rId26"/>
    <p:sldId id="534" r:id="rId27"/>
    <p:sldId id="535" r:id="rId28"/>
    <p:sldId id="536" r:id="rId29"/>
    <p:sldId id="537" r:id="rId30"/>
    <p:sldId id="538" r:id="rId31"/>
    <p:sldId id="539" r:id="rId32"/>
    <p:sldId id="540" r:id="rId33"/>
    <p:sldId id="492" r:id="rId34"/>
  </p:sldIdLst>
  <p:sldSz cx="12192000" cy="6858000"/>
  <p:notesSz cx="6742113" cy="9875838"/>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FFFFB3"/>
    <a:srgbClr val="FFFF00"/>
    <a:srgbClr val="FFE4C9"/>
    <a:srgbClr val="FDC5F5"/>
    <a:srgbClr val="FFCC99"/>
    <a:srgbClr val="66FFFF"/>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71" autoAdjust="0"/>
  </p:normalViewPr>
  <p:slideViewPr>
    <p:cSldViewPr>
      <p:cViewPr varScale="1">
        <p:scale>
          <a:sx n="74" d="100"/>
          <a:sy n="74" d="100"/>
        </p:scale>
        <p:origin x="114" y="76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10" Type="http://schemas.openxmlformats.org/officeDocument/2006/relationships/image" Target="../media/image86.wmf"/><Relationship Id="rId4" Type="http://schemas.openxmlformats.org/officeDocument/2006/relationships/image" Target="../media/image80.wmf"/><Relationship Id="rId9" Type="http://schemas.openxmlformats.org/officeDocument/2006/relationships/image" Target="../media/image8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atin typeface="Arial" charset="0"/>
              </a:defRPr>
            </a:lvl1pPr>
          </a:lstStyle>
          <a:p>
            <a:pPr>
              <a:defRPr/>
            </a:pPr>
            <a:fld id="{2205C1DC-DB84-45C4-B3BA-04C311AA556C}" type="datetimeFigureOut">
              <a:rPr lang="en-US"/>
              <a:pPr>
                <a:defRPr/>
              </a:pPr>
              <a:t>6/30/2024</a:t>
            </a:fld>
            <a:endParaRPr lang="en-US"/>
          </a:p>
        </p:txBody>
      </p:sp>
      <p:sp>
        <p:nvSpPr>
          <p:cNvPr id="4" name="Slide Image Placeholder 3"/>
          <p:cNvSpPr>
            <a:spLocks noGrp="1" noRot="1" noChangeAspect="1"/>
          </p:cNvSpPr>
          <p:nvPr>
            <p:ph type="sldImg" idx="2"/>
          </p:nvPr>
        </p:nvSpPr>
        <p:spPr>
          <a:xfrm>
            <a:off x="80963" y="741363"/>
            <a:ext cx="6580187"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4688" y="4691063"/>
            <a:ext cx="5392737" cy="44434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80538"/>
            <a:ext cx="2921000" cy="493712"/>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19525" y="9380538"/>
            <a:ext cx="292100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32245C-4B6E-44A0-95A7-E5CE8340BD73}" type="slidenum">
              <a:rPr lang="en-US"/>
              <a:pPr/>
              <a:t>‹#›</a:t>
            </a:fld>
            <a:endParaRPr lang="en-US"/>
          </a:p>
        </p:txBody>
      </p:sp>
    </p:spTree>
    <p:extLst>
      <p:ext uri="{BB962C8B-B14F-4D97-AF65-F5344CB8AC3E}">
        <p14:creationId xmlns:p14="http://schemas.microsoft.com/office/powerpoint/2010/main" val="1703521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275814-0196-41B5-A84A-38D22086A232}" type="slidenum">
              <a:rPr lang="en-US"/>
              <a:pPr/>
              <a:t>‹#›</a:t>
            </a:fld>
            <a:endParaRPr lang="en-US"/>
          </a:p>
        </p:txBody>
      </p:sp>
    </p:spTree>
    <p:extLst>
      <p:ext uri="{BB962C8B-B14F-4D97-AF65-F5344CB8AC3E}">
        <p14:creationId xmlns:p14="http://schemas.microsoft.com/office/powerpoint/2010/main" val="146760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C5B3DA-BFF3-490E-AA3E-65F48C10602A}" type="slidenum">
              <a:rPr lang="en-US"/>
              <a:pPr/>
              <a:t>‹#›</a:t>
            </a:fld>
            <a:endParaRPr lang="en-US"/>
          </a:p>
        </p:txBody>
      </p:sp>
    </p:spTree>
    <p:extLst>
      <p:ext uri="{BB962C8B-B14F-4D97-AF65-F5344CB8AC3E}">
        <p14:creationId xmlns:p14="http://schemas.microsoft.com/office/powerpoint/2010/main" val="296950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251065-7323-4EA5-BDB6-A93C3EC3B1CC}" type="slidenum">
              <a:rPr lang="en-US"/>
              <a:pPr/>
              <a:t>‹#›</a:t>
            </a:fld>
            <a:endParaRPr lang="en-US"/>
          </a:p>
        </p:txBody>
      </p:sp>
    </p:spTree>
    <p:extLst>
      <p:ext uri="{BB962C8B-B14F-4D97-AF65-F5344CB8AC3E}">
        <p14:creationId xmlns:p14="http://schemas.microsoft.com/office/powerpoint/2010/main" val="1526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BA79793-73B4-4E7B-AFF0-7EEFFA40056C}" type="slidenum">
              <a:rPr lang="en-US"/>
              <a:pPr/>
              <a:t>‹#›</a:t>
            </a:fld>
            <a:endParaRPr lang="en-US"/>
          </a:p>
        </p:txBody>
      </p:sp>
    </p:spTree>
    <p:extLst>
      <p:ext uri="{BB962C8B-B14F-4D97-AF65-F5344CB8AC3E}">
        <p14:creationId xmlns:p14="http://schemas.microsoft.com/office/powerpoint/2010/main" val="127670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415BB96-979A-481F-BB1D-C7ECA506DEAD}" type="slidenum">
              <a:rPr lang="en-US"/>
              <a:pPr/>
              <a:t>‹#›</a:t>
            </a:fld>
            <a:endParaRPr lang="en-US"/>
          </a:p>
        </p:txBody>
      </p:sp>
    </p:spTree>
    <p:extLst>
      <p:ext uri="{BB962C8B-B14F-4D97-AF65-F5344CB8AC3E}">
        <p14:creationId xmlns:p14="http://schemas.microsoft.com/office/powerpoint/2010/main" val="166359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052C58-5D6C-48E1-98B7-41011FA4B41A}" type="slidenum">
              <a:rPr lang="en-US"/>
              <a:pPr/>
              <a:t>‹#›</a:t>
            </a:fld>
            <a:endParaRPr lang="en-US"/>
          </a:p>
        </p:txBody>
      </p:sp>
    </p:spTree>
    <p:extLst>
      <p:ext uri="{BB962C8B-B14F-4D97-AF65-F5344CB8AC3E}">
        <p14:creationId xmlns:p14="http://schemas.microsoft.com/office/powerpoint/2010/main" val="428681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758479"/>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115EF5-B6A1-46E9-8257-6897F1505686}" type="slidenum">
              <a:rPr lang="en-US"/>
              <a:pPr/>
              <a:t>‹#›</a:t>
            </a:fld>
            <a:endParaRPr lang="en-US"/>
          </a:p>
        </p:txBody>
      </p:sp>
    </p:spTree>
    <p:extLst>
      <p:ext uri="{BB962C8B-B14F-4D97-AF65-F5344CB8AC3E}">
        <p14:creationId xmlns:p14="http://schemas.microsoft.com/office/powerpoint/2010/main" val="6042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F2C766-CC7B-4A93-B685-FE2FA571B9AB}" type="slidenum">
              <a:rPr lang="en-US"/>
              <a:pPr/>
              <a:t>‹#›</a:t>
            </a:fld>
            <a:endParaRPr lang="en-US"/>
          </a:p>
        </p:txBody>
      </p:sp>
    </p:spTree>
    <p:extLst>
      <p:ext uri="{BB962C8B-B14F-4D97-AF65-F5344CB8AC3E}">
        <p14:creationId xmlns:p14="http://schemas.microsoft.com/office/powerpoint/2010/main" val="376693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CDEB8A-00FC-42F8-99E1-63F3BCF55BD0}" type="slidenum">
              <a:rPr lang="en-US"/>
              <a:pPr/>
              <a:t>‹#›</a:t>
            </a:fld>
            <a:endParaRPr lang="en-US"/>
          </a:p>
        </p:txBody>
      </p:sp>
    </p:spTree>
    <p:extLst>
      <p:ext uri="{BB962C8B-B14F-4D97-AF65-F5344CB8AC3E}">
        <p14:creationId xmlns:p14="http://schemas.microsoft.com/office/powerpoint/2010/main" val="133668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CBC017-85E2-494F-94E6-B6E254FDA8F1}" type="slidenum">
              <a:rPr lang="en-US"/>
              <a:pPr/>
              <a:t>‹#›</a:t>
            </a:fld>
            <a:endParaRPr lang="en-US"/>
          </a:p>
        </p:txBody>
      </p:sp>
    </p:spTree>
    <p:extLst>
      <p:ext uri="{BB962C8B-B14F-4D97-AF65-F5344CB8AC3E}">
        <p14:creationId xmlns:p14="http://schemas.microsoft.com/office/powerpoint/2010/main" val="170490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AB5E9AF-ED04-4BDC-94A6-14FDA0026886}" type="slidenum">
              <a:rPr lang="en-US"/>
              <a:pPr/>
              <a:t>‹#›</a:t>
            </a:fld>
            <a:endParaRPr lang="en-US"/>
          </a:p>
        </p:txBody>
      </p:sp>
    </p:spTree>
    <p:extLst>
      <p:ext uri="{BB962C8B-B14F-4D97-AF65-F5344CB8AC3E}">
        <p14:creationId xmlns:p14="http://schemas.microsoft.com/office/powerpoint/2010/main" val="122430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F04BBAF-F5C1-4066-9D77-90383CFA5A40}" type="slidenum">
              <a:rPr lang="en-US"/>
              <a:pPr/>
              <a:t>‹#›</a:t>
            </a:fld>
            <a:endParaRPr lang="en-US"/>
          </a:p>
        </p:txBody>
      </p:sp>
    </p:spTree>
    <p:extLst>
      <p:ext uri="{BB962C8B-B14F-4D97-AF65-F5344CB8AC3E}">
        <p14:creationId xmlns:p14="http://schemas.microsoft.com/office/powerpoint/2010/main" val="199699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596532-1E9F-4094-B19C-4BB99E425CFD}" type="slidenum">
              <a:rPr lang="en-US"/>
              <a:pPr/>
              <a:t>‹#›</a:t>
            </a:fld>
            <a:endParaRPr lang="en-US"/>
          </a:p>
        </p:txBody>
      </p:sp>
    </p:spTree>
    <p:extLst>
      <p:ext uri="{BB962C8B-B14F-4D97-AF65-F5344CB8AC3E}">
        <p14:creationId xmlns:p14="http://schemas.microsoft.com/office/powerpoint/2010/main" val="182673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A56FF4-0894-4C0A-A854-52093287AF0C}" type="slidenum">
              <a:rPr lang="en-US"/>
              <a:pPr/>
              <a:t>‹#›</a:t>
            </a:fld>
            <a:endParaRPr lang="en-US"/>
          </a:p>
        </p:txBody>
      </p:sp>
    </p:spTree>
    <p:extLst>
      <p:ext uri="{BB962C8B-B14F-4D97-AF65-F5344CB8AC3E}">
        <p14:creationId xmlns:p14="http://schemas.microsoft.com/office/powerpoint/2010/main" val="1599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6A90ED4-4DF3-4319-BB0F-F7D2177173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23.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31.bin"/><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image" Target="../media/image38.jpeg"/><Relationship Id="rId4" Type="http://schemas.openxmlformats.org/officeDocument/2006/relationships/image" Target="../media/image35.wmf"/><Relationship Id="rId9" Type="http://schemas.openxmlformats.org/officeDocument/2006/relationships/image" Target="../media/image37.wmf"/></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wmf"/></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oleObject" Target="../embeddings/oleObject37.bin"/><Relationship Id="rId3" Type="http://schemas.openxmlformats.org/officeDocument/2006/relationships/oleObject" Target="../embeddings/oleObject35.bin"/><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wmf"/><Relationship Id="rId11" Type="http://schemas.openxmlformats.org/officeDocument/2006/relationships/image" Target="../media/image54.png"/><Relationship Id="rId5" Type="http://schemas.openxmlformats.org/officeDocument/2006/relationships/oleObject" Target="../embeddings/oleObject36.bin"/><Relationship Id="rId10" Type="http://schemas.openxmlformats.org/officeDocument/2006/relationships/image" Target="../media/image53.png"/><Relationship Id="rId4" Type="http://schemas.openxmlformats.org/officeDocument/2006/relationships/image" Target="../media/image47.wmf"/><Relationship Id="rId9" Type="http://schemas.openxmlformats.org/officeDocument/2006/relationships/image" Target="../media/image52.png"/><Relationship Id="rId14" Type="http://schemas.openxmlformats.org/officeDocument/2006/relationships/image" Target="../media/image49.w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image" Target="../media/image56.wmf"/><Relationship Id="rId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1.bin"/><Relationship Id="rId5" Type="http://schemas.openxmlformats.org/officeDocument/2006/relationships/image" Target="../media/image58.wmf"/><Relationship Id="rId4" Type="http://schemas.openxmlformats.org/officeDocument/2006/relationships/oleObject" Target="../embeddings/oleObject40.bin"/></Relationships>
</file>

<file path=ppt/slides/_rels/slide19.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1.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5.bin"/><Relationship Id="rId14" Type="http://schemas.openxmlformats.org/officeDocument/2006/relationships/image" Target="../media/image65.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7.wmf"/><Relationship Id="rId5" Type="http://schemas.openxmlformats.org/officeDocument/2006/relationships/oleObject" Target="../embeddings/oleObject49.bin"/><Relationship Id="rId4" Type="http://schemas.openxmlformats.org/officeDocument/2006/relationships/image" Target="../media/image66.wmf"/></Relationships>
</file>

<file path=ppt/slides/_rels/slide21.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9.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53.bin"/><Relationship Id="rId14" Type="http://schemas.openxmlformats.org/officeDocument/2006/relationships/image" Target="../media/image73.wmf"/></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7.bin"/><Relationship Id="rId5" Type="http://schemas.openxmlformats.org/officeDocument/2006/relationships/image" Target="../media/image74.wmf"/><Relationship Id="rId4" Type="http://schemas.openxmlformats.org/officeDocument/2006/relationships/oleObject" Target="../embeddings/oleObject56.bin"/></Relationships>
</file>

<file path=ppt/slides/_rels/slide23.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63.bin"/><Relationship Id="rId18" Type="http://schemas.openxmlformats.org/officeDocument/2006/relationships/image" Target="../media/image84.w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81.w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83.wmf"/><Relationship Id="rId20" Type="http://schemas.openxmlformats.org/officeDocument/2006/relationships/image" Target="../media/image85.wmf"/><Relationship Id="rId1" Type="http://schemas.openxmlformats.org/officeDocument/2006/relationships/vmlDrawing" Target="../drawings/vmlDrawing17.vml"/><Relationship Id="rId6" Type="http://schemas.openxmlformats.org/officeDocument/2006/relationships/image" Target="../media/image78.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80.wmf"/><Relationship Id="rId19" Type="http://schemas.openxmlformats.org/officeDocument/2006/relationships/oleObject" Target="../embeddings/oleObject66.bin"/><Relationship Id="rId4" Type="http://schemas.openxmlformats.org/officeDocument/2006/relationships/image" Target="../media/image77.wmf"/><Relationship Id="rId9" Type="http://schemas.openxmlformats.org/officeDocument/2006/relationships/oleObject" Target="../embeddings/oleObject61.bin"/><Relationship Id="rId14" Type="http://schemas.openxmlformats.org/officeDocument/2006/relationships/image" Target="../media/image82.wmf"/><Relationship Id="rId22" Type="http://schemas.openxmlformats.org/officeDocument/2006/relationships/image" Target="../media/image86.wmf"/></Relationships>
</file>

<file path=ppt/slides/_rels/slide25.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8.wmf"/><Relationship Id="rId5" Type="http://schemas.openxmlformats.org/officeDocument/2006/relationships/oleObject" Target="../embeddings/oleObject69.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2.wmf"/><Relationship Id="rId5" Type="http://schemas.openxmlformats.org/officeDocument/2006/relationships/oleObject" Target="../embeddings/oleObject73.bin"/><Relationship Id="rId4" Type="http://schemas.openxmlformats.org/officeDocument/2006/relationships/image" Target="../media/image91.wmf"/></Relationships>
</file>

<file path=ppt/slides/_rels/slide27.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4.wmf"/><Relationship Id="rId5" Type="http://schemas.openxmlformats.org/officeDocument/2006/relationships/oleObject" Target="../embeddings/oleObject75.bin"/><Relationship Id="rId4" Type="http://schemas.openxmlformats.org/officeDocument/2006/relationships/image" Target="../media/image9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7.wmf"/><Relationship Id="rId5" Type="http://schemas.openxmlformats.org/officeDocument/2006/relationships/oleObject" Target="../embeddings/oleObject78.bin"/><Relationship Id="rId4" Type="http://schemas.openxmlformats.org/officeDocument/2006/relationships/image" Target="../media/image9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99.wmf"/><Relationship Id="rId5" Type="http://schemas.openxmlformats.org/officeDocument/2006/relationships/oleObject" Target="../embeddings/oleObject80.bin"/><Relationship Id="rId4" Type="http://schemas.openxmlformats.org/officeDocument/2006/relationships/image" Target="../media/image98.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01.wmf"/><Relationship Id="rId5" Type="http://schemas.openxmlformats.org/officeDocument/2006/relationships/oleObject" Target="../embeddings/oleObject82.bin"/><Relationship Id="rId4" Type="http://schemas.openxmlformats.org/officeDocument/2006/relationships/image" Target="../media/image100.wmf"/></Relationships>
</file>

<file path=ppt/slides/_rels/slide31.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88.bin"/><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03.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104.wmf"/><Relationship Id="rId4" Type="http://schemas.openxmlformats.org/officeDocument/2006/relationships/image" Target="../media/image102.wmf"/><Relationship Id="rId9" Type="http://schemas.openxmlformats.org/officeDocument/2006/relationships/oleObject" Target="../embeddings/oleObject86.bin"/><Relationship Id="rId14" Type="http://schemas.openxmlformats.org/officeDocument/2006/relationships/image" Target="../media/image106.wmf"/></Relationships>
</file>

<file path=ppt/slides/_rels/slide32.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08.w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92.bin"/><Relationship Id="rId14" Type="http://schemas.openxmlformats.org/officeDocument/2006/relationships/image" Target="../media/image112.wmf"/></Relationships>
</file>

<file path=ppt/slides/_rels/slide3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oleObject" Target="../embeddings/oleObject6.bin"/><Relationship Id="rId17"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image" Target="../media/image12.png"/><Relationship Id="rId5" Type="http://schemas.openxmlformats.org/officeDocument/2006/relationships/oleObject" Target="../embeddings/oleObject3.bin"/><Relationship Id="rId15" Type="http://schemas.openxmlformats.org/officeDocument/2006/relationships/image" Target="../media/image10.wmf"/><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 Id="rId1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4.bin"/><Relationship Id="rId1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 Id="rId14" Type="http://schemas.openxmlformats.org/officeDocument/2006/relationships/image" Target="../media/image1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7.bin"/><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8.bin"/><Relationship Id="rId5" Type="http://schemas.openxmlformats.org/officeDocument/2006/relationships/image" Target="../media/image23.png"/><Relationship Id="rId4" Type="http://schemas.openxmlformats.org/officeDocument/2006/relationships/image" Target="../media/image20.wmf"/><Relationship Id="rId9" Type="http://schemas.openxmlformats.org/officeDocument/2006/relationships/image" Target="../media/image2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image" Target="../media/image23.png"/><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4840428" cy="1046440"/>
          </a:xfrm>
          <a:prstGeom prst="rect">
            <a:avLst/>
          </a:prstGeom>
          <a:noFill/>
        </p:spPr>
        <p:txBody>
          <a:bodyPr wrap="none" lIns="121920" tIns="60960" rIns="121920" bIns="60960">
            <a:spAutoFit/>
          </a:bodyPr>
          <a:lstStyle/>
          <a:p>
            <a:pPr algn="ctr"/>
            <a:r>
              <a:rPr lang="en-US" sz="60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p>
        </p:txBody>
      </p:sp>
      <p:sp>
        <p:nvSpPr>
          <p:cNvPr id="2" name="Rectangle 1"/>
          <p:cNvSpPr>
            <a:spLocks noChangeArrowheads="1"/>
          </p:cNvSpPr>
          <p:nvPr/>
        </p:nvSpPr>
        <p:spPr bwMode="auto">
          <a:xfrm>
            <a:off x="228600" y="1663243"/>
            <a:ext cx="6934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sz="2800">
                <a:latin typeface="Times New Roman" panose="02020603050405020304" pitchFamily="18" charset="0"/>
                <a:cs typeface="Times New Roman" panose="02020603050405020304" pitchFamily="18" charset="0"/>
              </a:rPr>
              <a:t>Tại một cửa hàng, chị An mua 1,2 kg thịt lợn và 0,7 kg thịt bò hết 362 000 đồng; chị Ba mua 0,8 kg thịt lợn và 0,5 kg thịt bò cùng loại hết 250 000 đồng. Làm thế nào để tính được giá tiền 1 kg mỗi loại thịt lợn và thịt bò?</a:t>
            </a:r>
            <a:endParaRPr kumimoji="0" lang="en-US" sz="2800" b="0" i="0" u="none" strike="noStrike" cap="none" normalizeH="0" baseline="0" smtClean="0">
              <a:ln>
                <a:noFill/>
              </a:ln>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162800" y="1143000"/>
            <a:ext cx="4241605" cy="3986324"/>
          </a:xfrm>
          <a:prstGeom prst="rect">
            <a:avLst/>
          </a:prstGeom>
        </p:spPr>
      </p:pic>
    </p:spTree>
    <p:extLst>
      <p:ext uri="{BB962C8B-B14F-4D97-AF65-F5344CB8AC3E}">
        <p14:creationId xmlns:p14="http://schemas.microsoft.com/office/powerpoint/2010/main" val="200334952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71500"/>
            <a:ext cx="5105400" cy="523220"/>
          </a:xfrm>
          <a:prstGeom prst="rect">
            <a:avLst/>
          </a:prstGeom>
          <a:noFill/>
          <a:ln>
            <a:noFill/>
          </a:ln>
        </p:spPr>
        <p:txBody>
          <a:bodyPr wrap="square" rtlCol="0">
            <a:spAutoFit/>
          </a:bodyPr>
          <a:lstStyle/>
          <a:p>
            <a:pPr algn="l"/>
            <a:r>
              <a:rPr lang="en-US" sz="2800" i="1" smtClean="0">
                <a:solidFill>
                  <a:srgbClr val="3333FF"/>
                </a:solidFill>
                <a:latin typeface="Times New Roman" panose="02020603050405020304" pitchFamily="18" charset="0"/>
                <a:cs typeface="Times New Roman" panose="02020603050405020304" pitchFamily="18" charset="0"/>
              </a:rPr>
              <a:t>Ví dụ: </a:t>
            </a:r>
            <a:r>
              <a:rPr lang="en-US" sz="2800" smtClean="0">
                <a:latin typeface="Times New Roman" panose="02020603050405020304" pitchFamily="18" charset="0"/>
                <a:cs typeface="Times New Roman" panose="02020603050405020304" pitchFamily="18" charset="0"/>
              </a:rPr>
              <a:t>Giải các hệ phương trình:</a:t>
            </a:r>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19928" y="0"/>
            <a:ext cx="8666871"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2</a:t>
            </a:r>
            <a:r>
              <a:rPr lang="en-US" sz="2800" b="1" smtClean="0">
                <a:solidFill>
                  <a:srgbClr val="FF0000"/>
                </a:solidFill>
                <a:latin typeface="Times New Roman" panose="02020603050405020304" pitchFamily="18" charset="0"/>
                <a:cs typeface="Times New Roman" panose="02020603050405020304" pitchFamily="18" charset="0"/>
              </a:rPr>
              <a:t>. Giải hệ phương trình bằng phương pháp cộng đại số</a:t>
            </a:r>
            <a:endParaRPr 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40744733"/>
              </p:ext>
            </p:extLst>
          </p:nvPr>
        </p:nvGraphicFramePr>
        <p:xfrm>
          <a:off x="609600" y="1143000"/>
          <a:ext cx="1979898" cy="899953"/>
        </p:xfrm>
        <a:graphic>
          <a:graphicData uri="http://schemas.openxmlformats.org/presentationml/2006/ole">
            <mc:AlternateContent xmlns:mc="http://schemas.openxmlformats.org/markup-compatibility/2006">
              <mc:Choice xmlns:v="urn:schemas-microsoft-com:vml" Requires="v">
                <p:oleObj spid="_x0000_s81333" name="Equation" r:id="rId3" imgW="1117440" imgH="507960" progId="Equation.DSMT4">
                  <p:embed/>
                </p:oleObj>
              </mc:Choice>
              <mc:Fallback>
                <p:oleObj name="Equation" r:id="rId3" imgW="1117440" imgH="507960" progId="Equation.DSMT4">
                  <p:embed/>
                  <p:pic>
                    <p:nvPicPr>
                      <p:cNvPr id="0" name=""/>
                      <p:cNvPicPr/>
                      <p:nvPr/>
                    </p:nvPicPr>
                    <p:blipFill>
                      <a:blip r:embed="rId4"/>
                      <a:stretch>
                        <a:fillRect/>
                      </a:stretch>
                    </p:blipFill>
                    <p:spPr>
                      <a:xfrm>
                        <a:off x="609600" y="1143000"/>
                        <a:ext cx="1979898" cy="89995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11020594"/>
              </p:ext>
            </p:extLst>
          </p:nvPr>
        </p:nvGraphicFramePr>
        <p:xfrm>
          <a:off x="8229600" y="1094720"/>
          <a:ext cx="1820863" cy="900112"/>
        </p:xfrm>
        <a:graphic>
          <a:graphicData uri="http://schemas.openxmlformats.org/presentationml/2006/ole">
            <mc:AlternateContent xmlns:mc="http://schemas.openxmlformats.org/markup-compatibility/2006">
              <mc:Choice xmlns:v="urn:schemas-microsoft-com:vml" Requires="v">
                <p:oleObj spid="_x0000_s81334" name="Equation" r:id="rId5" imgW="1028520" imgH="507960" progId="Equation.DSMT4">
                  <p:embed/>
                </p:oleObj>
              </mc:Choice>
              <mc:Fallback>
                <p:oleObj name="Equation" r:id="rId5" imgW="1028520" imgH="507960" progId="Equation.DSMT4">
                  <p:embed/>
                  <p:pic>
                    <p:nvPicPr>
                      <p:cNvPr id="0" name=""/>
                      <p:cNvPicPr/>
                      <p:nvPr/>
                    </p:nvPicPr>
                    <p:blipFill>
                      <a:blip r:embed="rId6"/>
                      <a:stretch>
                        <a:fillRect/>
                      </a:stretch>
                    </p:blipFill>
                    <p:spPr>
                      <a:xfrm>
                        <a:off x="8229600" y="1094720"/>
                        <a:ext cx="1820863" cy="9001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52964458"/>
              </p:ext>
            </p:extLst>
          </p:nvPr>
        </p:nvGraphicFramePr>
        <p:xfrm>
          <a:off x="857392" y="2073275"/>
          <a:ext cx="1484313" cy="2744787"/>
        </p:xfrm>
        <a:graphic>
          <a:graphicData uri="http://schemas.openxmlformats.org/presentationml/2006/ole">
            <mc:AlternateContent xmlns:mc="http://schemas.openxmlformats.org/markup-compatibility/2006">
              <mc:Choice xmlns:v="urn:schemas-microsoft-com:vml" Requires="v">
                <p:oleObj spid="_x0000_s81335" name="Equation" r:id="rId7" imgW="838080" imgH="1549080" progId="Equation.DSMT4">
                  <p:embed/>
                </p:oleObj>
              </mc:Choice>
              <mc:Fallback>
                <p:oleObj name="Equation" r:id="rId7" imgW="838080" imgH="1549080" progId="Equation.DSMT4">
                  <p:embed/>
                  <p:pic>
                    <p:nvPicPr>
                      <p:cNvPr id="0" name=""/>
                      <p:cNvPicPr/>
                      <p:nvPr/>
                    </p:nvPicPr>
                    <p:blipFill>
                      <a:blip r:embed="rId8"/>
                      <a:stretch>
                        <a:fillRect/>
                      </a:stretch>
                    </p:blipFill>
                    <p:spPr>
                      <a:xfrm>
                        <a:off x="857392" y="2073275"/>
                        <a:ext cx="1484313" cy="2744787"/>
                      </a:xfrm>
                      <a:prstGeom prst="rect">
                        <a:avLst/>
                      </a:prstGeom>
                    </p:spPr>
                  </p:pic>
                </p:oleObj>
              </mc:Fallback>
            </mc:AlternateContent>
          </a:graphicData>
        </a:graphic>
      </p:graphicFrame>
      <p:sp>
        <p:nvSpPr>
          <p:cNvPr id="9" name="Rectangle 8"/>
          <p:cNvSpPr/>
          <p:nvPr/>
        </p:nvSpPr>
        <p:spPr>
          <a:xfrm>
            <a:off x="319246" y="4953000"/>
            <a:ext cx="4540504"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hệ có nghiệm duy nhất (2; 3)</a:t>
            </a:r>
            <a:endParaRPr lang="vi-VN" sz="240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401438983"/>
              </p:ext>
            </p:extLst>
          </p:nvPr>
        </p:nvGraphicFramePr>
        <p:xfrm>
          <a:off x="8565626" y="2077566"/>
          <a:ext cx="1931987" cy="3667125"/>
        </p:xfrm>
        <a:graphic>
          <a:graphicData uri="http://schemas.openxmlformats.org/presentationml/2006/ole">
            <mc:AlternateContent xmlns:mc="http://schemas.openxmlformats.org/markup-compatibility/2006">
              <mc:Choice xmlns:v="urn:schemas-microsoft-com:vml" Requires="v">
                <p:oleObj spid="_x0000_s81336" name="Equation" r:id="rId9" imgW="1091880" imgH="2070000" progId="Equation.DSMT4">
                  <p:embed/>
                </p:oleObj>
              </mc:Choice>
              <mc:Fallback>
                <p:oleObj name="Equation" r:id="rId9" imgW="1091880" imgH="2070000" progId="Equation.DSMT4">
                  <p:embed/>
                  <p:pic>
                    <p:nvPicPr>
                      <p:cNvPr id="0" name=""/>
                      <p:cNvPicPr/>
                      <p:nvPr/>
                    </p:nvPicPr>
                    <p:blipFill>
                      <a:blip r:embed="rId10"/>
                      <a:stretch>
                        <a:fillRect/>
                      </a:stretch>
                    </p:blipFill>
                    <p:spPr>
                      <a:xfrm>
                        <a:off x="8565626" y="2077566"/>
                        <a:ext cx="1931987" cy="3667125"/>
                      </a:xfrm>
                      <a:prstGeom prst="rect">
                        <a:avLst/>
                      </a:prstGeom>
                    </p:spPr>
                  </p:pic>
                </p:oleObj>
              </mc:Fallback>
            </mc:AlternateContent>
          </a:graphicData>
        </a:graphic>
      </p:graphicFrame>
      <p:sp>
        <p:nvSpPr>
          <p:cNvPr id="11" name="Rectangle 10"/>
          <p:cNvSpPr/>
          <p:nvPr/>
        </p:nvSpPr>
        <p:spPr>
          <a:xfrm>
            <a:off x="7018572" y="5710078"/>
            <a:ext cx="4540504"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hệ có nghiệm duy nhất (3; –1)</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81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71500"/>
            <a:ext cx="6019800" cy="523220"/>
          </a:xfrm>
          <a:prstGeom prst="rect">
            <a:avLst/>
          </a:prstGeom>
          <a:noFill/>
          <a:ln>
            <a:noFill/>
          </a:ln>
        </p:spPr>
        <p:txBody>
          <a:bodyPr wrap="square" rtlCol="0">
            <a:spAutoFit/>
          </a:bodyPr>
          <a:lstStyle/>
          <a:p>
            <a:pPr algn="l"/>
            <a:r>
              <a:rPr lang="en-US" sz="2800" i="1" smtClean="0">
                <a:solidFill>
                  <a:srgbClr val="3333FF"/>
                </a:solidFill>
                <a:latin typeface="Times New Roman" panose="02020603050405020304" pitchFamily="18" charset="0"/>
                <a:cs typeface="Times New Roman" panose="02020603050405020304" pitchFamily="18" charset="0"/>
              </a:rPr>
              <a:t>Thực hành 2: </a:t>
            </a:r>
            <a:r>
              <a:rPr lang="en-US" sz="2800" smtClean="0">
                <a:latin typeface="Times New Roman" panose="02020603050405020304" pitchFamily="18" charset="0"/>
                <a:cs typeface="Times New Roman" panose="02020603050405020304" pitchFamily="18" charset="0"/>
              </a:rPr>
              <a:t>Giải các hệ phương trình:</a:t>
            </a:r>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19928" y="0"/>
            <a:ext cx="8666871"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2</a:t>
            </a:r>
            <a:r>
              <a:rPr lang="en-US" sz="2800" b="1" smtClean="0">
                <a:solidFill>
                  <a:srgbClr val="FF0000"/>
                </a:solidFill>
                <a:latin typeface="Times New Roman" panose="02020603050405020304" pitchFamily="18" charset="0"/>
                <a:cs typeface="Times New Roman" panose="02020603050405020304" pitchFamily="18" charset="0"/>
              </a:rPr>
              <a:t>. Giải hệ phương trình bằng phương pháp cộng đại số</a:t>
            </a:r>
            <a:endParaRPr 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47025459"/>
              </p:ext>
            </p:extLst>
          </p:nvPr>
        </p:nvGraphicFramePr>
        <p:xfrm>
          <a:off x="531813" y="1143000"/>
          <a:ext cx="2136775" cy="900113"/>
        </p:xfrm>
        <a:graphic>
          <a:graphicData uri="http://schemas.openxmlformats.org/presentationml/2006/ole">
            <mc:AlternateContent xmlns:mc="http://schemas.openxmlformats.org/markup-compatibility/2006">
              <mc:Choice xmlns:v="urn:schemas-microsoft-com:vml" Requires="v">
                <p:oleObj spid="_x0000_s82450" name="Equation" r:id="rId3" imgW="1206360" imgH="507960" progId="Equation.DSMT4">
                  <p:embed/>
                </p:oleObj>
              </mc:Choice>
              <mc:Fallback>
                <p:oleObj name="Equation" r:id="rId3" imgW="1206360" imgH="507960" progId="Equation.DSMT4">
                  <p:embed/>
                  <p:pic>
                    <p:nvPicPr>
                      <p:cNvPr id="0" name=""/>
                      <p:cNvPicPr/>
                      <p:nvPr/>
                    </p:nvPicPr>
                    <p:blipFill>
                      <a:blip r:embed="rId4"/>
                      <a:stretch>
                        <a:fillRect/>
                      </a:stretch>
                    </p:blipFill>
                    <p:spPr>
                      <a:xfrm>
                        <a:off x="531813" y="1143000"/>
                        <a:ext cx="2136775" cy="9001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52495264"/>
              </p:ext>
            </p:extLst>
          </p:nvPr>
        </p:nvGraphicFramePr>
        <p:xfrm>
          <a:off x="7720011" y="1295400"/>
          <a:ext cx="1933575" cy="900113"/>
        </p:xfrm>
        <a:graphic>
          <a:graphicData uri="http://schemas.openxmlformats.org/presentationml/2006/ole">
            <mc:AlternateContent xmlns:mc="http://schemas.openxmlformats.org/markup-compatibility/2006">
              <mc:Choice xmlns:v="urn:schemas-microsoft-com:vml" Requires="v">
                <p:oleObj spid="_x0000_s82451" name="Equation" r:id="rId5" imgW="1091880" imgH="507960" progId="Equation.DSMT4">
                  <p:embed/>
                </p:oleObj>
              </mc:Choice>
              <mc:Fallback>
                <p:oleObj name="Equation" r:id="rId5" imgW="1091880" imgH="507960" progId="Equation.DSMT4">
                  <p:embed/>
                  <p:pic>
                    <p:nvPicPr>
                      <p:cNvPr id="0" name=""/>
                      <p:cNvPicPr/>
                      <p:nvPr/>
                    </p:nvPicPr>
                    <p:blipFill>
                      <a:blip r:embed="rId6"/>
                      <a:stretch>
                        <a:fillRect/>
                      </a:stretch>
                    </p:blipFill>
                    <p:spPr>
                      <a:xfrm>
                        <a:off x="7720011" y="1295400"/>
                        <a:ext cx="1933575" cy="900113"/>
                      </a:xfrm>
                      <a:prstGeom prst="rect">
                        <a:avLst/>
                      </a:prstGeom>
                    </p:spPr>
                  </p:pic>
                </p:oleObj>
              </mc:Fallback>
            </mc:AlternateContent>
          </a:graphicData>
        </a:graphic>
      </p:graphicFrame>
      <p:sp>
        <p:nvSpPr>
          <p:cNvPr id="9" name="Rectangle 8"/>
          <p:cNvSpPr/>
          <p:nvPr/>
        </p:nvSpPr>
        <p:spPr>
          <a:xfrm>
            <a:off x="319246" y="4953000"/>
            <a:ext cx="4540504"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hệ có nghiệm duy nhất (</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2; 2)</a:t>
            </a:r>
            <a:endParaRPr lang="vi-VN" sz="2400">
              <a:latin typeface="Times New Roman" panose="02020603050405020304" pitchFamily="18" charset="0"/>
              <a:cs typeface="Times New Roman" panose="02020603050405020304" pitchFamily="18" charset="0"/>
            </a:endParaRPr>
          </a:p>
        </p:txBody>
      </p:sp>
      <p:sp>
        <p:nvSpPr>
          <p:cNvPr id="11" name="Rectangle 10"/>
          <p:cNvSpPr/>
          <p:nvPr/>
        </p:nvSpPr>
        <p:spPr>
          <a:xfrm>
            <a:off x="6819898" y="6172200"/>
            <a:ext cx="373380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hệ có nghiệm duy nhất </a:t>
            </a:r>
            <a:endParaRPr lang="vi-VN" sz="240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764463956"/>
              </p:ext>
            </p:extLst>
          </p:nvPr>
        </p:nvGraphicFramePr>
        <p:xfrm>
          <a:off x="801687" y="1995488"/>
          <a:ext cx="1597025" cy="2746375"/>
        </p:xfrm>
        <a:graphic>
          <a:graphicData uri="http://schemas.openxmlformats.org/presentationml/2006/ole">
            <mc:AlternateContent xmlns:mc="http://schemas.openxmlformats.org/markup-compatibility/2006">
              <mc:Choice xmlns:v="urn:schemas-microsoft-com:vml" Requires="v">
                <p:oleObj spid="_x0000_s82452" name="Equation" r:id="rId7" imgW="901440" imgH="1549080" progId="Equation.DSMT4">
                  <p:embed/>
                </p:oleObj>
              </mc:Choice>
              <mc:Fallback>
                <p:oleObj name="Equation" r:id="rId7" imgW="901440" imgH="1549080" progId="Equation.DSMT4">
                  <p:embed/>
                  <p:pic>
                    <p:nvPicPr>
                      <p:cNvPr id="0" name=""/>
                      <p:cNvPicPr/>
                      <p:nvPr/>
                    </p:nvPicPr>
                    <p:blipFill>
                      <a:blip r:embed="rId8"/>
                      <a:stretch>
                        <a:fillRect/>
                      </a:stretch>
                    </p:blipFill>
                    <p:spPr>
                      <a:xfrm>
                        <a:off x="801687" y="1995488"/>
                        <a:ext cx="1597025" cy="27463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29002666"/>
              </p:ext>
            </p:extLst>
          </p:nvPr>
        </p:nvGraphicFramePr>
        <p:xfrm>
          <a:off x="8007376" y="2043113"/>
          <a:ext cx="1799907" cy="4274776"/>
        </p:xfrm>
        <a:graphic>
          <a:graphicData uri="http://schemas.openxmlformats.org/presentationml/2006/ole">
            <mc:AlternateContent xmlns:mc="http://schemas.openxmlformats.org/markup-compatibility/2006">
              <mc:Choice xmlns:v="urn:schemas-microsoft-com:vml" Requires="v">
                <p:oleObj spid="_x0000_s82453" name="Equation" r:id="rId9" imgW="1117440" imgH="2654280" progId="Equation.DSMT4">
                  <p:embed/>
                </p:oleObj>
              </mc:Choice>
              <mc:Fallback>
                <p:oleObj name="Equation" r:id="rId9" imgW="1117440" imgH="2654280" progId="Equation.DSMT4">
                  <p:embed/>
                  <p:pic>
                    <p:nvPicPr>
                      <p:cNvPr id="0" name=""/>
                      <p:cNvPicPr/>
                      <p:nvPr/>
                    </p:nvPicPr>
                    <p:blipFill>
                      <a:blip r:embed="rId10"/>
                      <a:stretch>
                        <a:fillRect/>
                      </a:stretch>
                    </p:blipFill>
                    <p:spPr>
                      <a:xfrm>
                        <a:off x="8007376" y="2043113"/>
                        <a:ext cx="1799907" cy="4274776"/>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16550442"/>
              </p:ext>
            </p:extLst>
          </p:nvPr>
        </p:nvGraphicFramePr>
        <p:xfrm>
          <a:off x="10231174" y="6024563"/>
          <a:ext cx="763587" cy="833437"/>
        </p:xfrm>
        <a:graphic>
          <a:graphicData uri="http://schemas.openxmlformats.org/presentationml/2006/ole">
            <mc:AlternateContent xmlns:mc="http://schemas.openxmlformats.org/markup-compatibility/2006">
              <mc:Choice xmlns:v="urn:schemas-microsoft-com:vml" Requires="v">
                <p:oleObj spid="_x0000_s82454" name="Equation" r:id="rId11" imgW="431640" imgH="469800" progId="Equation.DSMT4">
                  <p:embed/>
                </p:oleObj>
              </mc:Choice>
              <mc:Fallback>
                <p:oleObj name="Equation" r:id="rId11" imgW="431640" imgH="469800" progId="Equation.DSMT4">
                  <p:embed/>
                  <p:pic>
                    <p:nvPicPr>
                      <p:cNvPr id="0" name=""/>
                      <p:cNvPicPr/>
                      <p:nvPr/>
                    </p:nvPicPr>
                    <p:blipFill>
                      <a:blip r:embed="rId12"/>
                      <a:stretch>
                        <a:fillRect/>
                      </a:stretch>
                    </p:blipFill>
                    <p:spPr>
                      <a:xfrm>
                        <a:off x="10231174" y="6024563"/>
                        <a:ext cx="763587" cy="833437"/>
                      </a:xfrm>
                      <a:prstGeom prst="rect">
                        <a:avLst/>
                      </a:prstGeom>
                    </p:spPr>
                  </p:pic>
                </p:oleObj>
              </mc:Fallback>
            </mc:AlternateContent>
          </a:graphicData>
        </a:graphic>
      </p:graphicFrame>
    </p:spTree>
    <p:extLst>
      <p:ext uri="{BB962C8B-B14F-4D97-AF65-F5344CB8AC3E}">
        <p14:creationId xmlns:p14="http://schemas.microsoft.com/office/powerpoint/2010/main" val="4729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 y="104032"/>
            <a:ext cx="8839200" cy="954107"/>
          </a:xfrm>
          <a:prstGeom prst="rect">
            <a:avLst/>
          </a:prstGeom>
          <a:noFill/>
          <a:ln>
            <a:noFill/>
          </a:ln>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Xác định a, b để đồ thị hàm số y = ax + b đi qua hai điểm A(2; –2) và B</a:t>
            </a:r>
            <a:r>
              <a:rPr lang="en-US" sz="2800" b="1" smtClean="0">
                <a:solidFill>
                  <a:srgbClr val="FF0000"/>
                </a:solidFill>
                <a:latin typeface="Times New Roman" panose="02020603050405020304" pitchFamily="18" charset="0"/>
                <a:cs typeface="Times New Roman" panose="02020603050405020304" pitchFamily="18" charset="0"/>
              </a:rPr>
              <a:t>(–1; 3).</a:t>
            </a:r>
            <a:endParaRPr 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95965012"/>
              </p:ext>
            </p:extLst>
          </p:nvPr>
        </p:nvGraphicFramePr>
        <p:xfrm>
          <a:off x="5640149" y="3228818"/>
          <a:ext cx="1550988" cy="900112"/>
        </p:xfrm>
        <a:graphic>
          <a:graphicData uri="http://schemas.openxmlformats.org/presentationml/2006/ole">
            <mc:AlternateContent xmlns:mc="http://schemas.openxmlformats.org/markup-compatibility/2006">
              <mc:Choice xmlns:v="urn:schemas-microsoft-com:vml" Requires="v">
                <p:oleObj spid="_x0000_s83239" name="Equation" r:id="rId3" imgW="876240" imgH="507960" progId="Equation.DSMT4">
                  <p:embed/>
                </p:oleObj>
              </mc:Choice>
              <mc:Fallback>
                <p:oleObj name="Equation" r:id="rId3" imgW="876240" imgH="507960" progId="Equation.DSMT4">
                  <p:embed/>
                  <p:pic>
                    <p:nvPicPr>
                      <p:cNvPr id="0" name=""/>
                      <p:cNvPicPr/>
                      <p:nvPr/>
                    </p:nvPicPr>
                    <p:blipFill>
                      <a:blip r:embed="rId4"/>
                      <a:stretch>
                        <a:fillRect/>
                      </a:stretch>
                    </p:blipFill>
                    <p:spPr>
                      <a:xfrm>
                        <a:off x="5640149" y="3228818"/>
                        <a:ext cx="1550988" cy="900112"/>
                      </a:xfrm>
                      <a:prstGeom prst="rect">
                        <a:avLst/>
                      </a:prstGeom>
                    </p:spPr>
                  </p:pic>
                </p:oleObj>
              </mc:Fallback>
            </mc:AlternateContent>
          </a:graphicData>
        </a:graphic>
      </p:graphicFrame>
      <p:grpSp>
        <p:nvGrpSpPr>
          <p:cNvPr id="4" name="Group 3"/>
          <p:cNvGrpSpPr/>
          <p:nvPr/>
        </p:nvGrpSpPr>
        <p:grpSpPr>
          <a:xfrm>
            <a:off x="8991600" y="73164"/>
            <a:ext cx="3048000" cy="1969950"/>
            <a:chOff x="8991600" y="73164"/>
            <a:chExt cx="3048000" cy="1969950"/>
          </a:xfrm>
        </p:grpSpPr>
        <p:pic>
          <p:nvPicPr>
            <p:cNvPr id="14" name="Picture 3" descr="D:\DU LIEU QUAN TRONG -HUEBOM\CA VIDEO NEN PPT\14132404-흰색-배경에-보드를-표시하는-아이의-그림.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600" y="73164"/>
              <a:ext cx="3048000" cy="1969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220200" y="1023709"/>
              <a:ext cx="2819400" cy="584775"/>
            </a:xfrm>
            <a:prstGeom prst="rect">
              <a:avLst/>
            </a:prstGeom>
          </p:spPr>
          <p:txBody>
            <a:bodyPr wrap="square">
              <a:spAutoFit/>
            </a:bodyPr>
            <a:lstStyle/>
            <a:p>
              <a:pPr algn="just"/>
              <a:r>
                <a:rPr lang="en-US" sz="3200" b="1" smtClean="0">
                  <a:solidFill>
                    <a:srgbClr val="3333FF"/>
                  </a:solidFill>
                  <a:latin typeface="Times New Roman" panose="02020603050405020304" pitchFamily="18" charset="0"/>
                  <a:cs typeface="Times New Roman" panose="02020603050405020304" pitchFamily="18" charset="0"/>
                </a:rPr>
                <a:t>VẬN DỤNG 1</a:t>
              </a:r>
              <a:endParaRPr lang="vi-VN" sz="3200" b="1">
                <a:solidFill>
                  <a:srgbClr val="3333FF"/>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3810000" y="972576"/>
            <a:ext cx="914400" cy="523220"/>
          </a:xfrm>
          <a:prstGeom prst="rect">
            <a:avLst/>
          </a:prstGeom>
        </p:spPr>
        <p:txBody>
          <a:bodyPr wrap="square">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en-US" sz="2800">
              <a:solidFill>
                <a:srgbClr val="3333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66700" y="1440372"/>
            <a:ext cx="8839200" cy="954107"/>
          </a:xfrm>
          <a:prstGeom prst="rect">
            <a:avLst/>
          </a:prstGeom>
          <a:noFill/>
          <a:ln>
            <a:noFill/>
          </a:ln>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Vì đồ </a:t>
            </a:r>
            <a:r>
              <a:rPr lang="en-US" sz="2800">
                <a:latin typeface="Times New Roman" panose="02020603050405020304" pitchFamily="18" charset="0"/>
                <a:cs typeface="Times New Roman" panose="02020603050405020304" pitchFamily="18" charset="0"/>
              </a:rPr>
              <a:t>thị hàm số y = ax + b đi qua hai điểm A(2; –2) </a:t>
            </a:r>
            <a:r>
              <a:rPr lang="en-US" sz="2800" smtClean="0">
                <a:latin typeface="Times New Roman" panose="02020603050405020304" pitchFamily="18" charset="0"/>
                <a:cs typeface="Times New Roman" panose="02020603050405020304" pitchFamily="18" charset="0"/>
              </a:rPr>
              <a:t>nên:</a:t>
            </a:r>
          </a:p>
          <a:p>
            <a:r>
              <a:rPr lang="en-US" sz="2800" smtClean="0">
                <a:latin typeface="Times New Roman" panose="02020603050405020304" pitchFamily="18" charset="0"/>
                <a:cs typeface="Times New Roman" panose="02020603050405020304" pitchFamily="18" charset="0"/>
              </a:rPr>
              <a:t>2a + b = –2           (1).  </a:t>
            </a:r>
            <a:endParaRPr lang="en-US" sz="2800">
              <a:latin typeface="Times New Roman" panose="02020603050405020304" pitchFamily="18" charset="0"/>
              <a:cs typeface="Times New Roman" panose="02020603050405020304" pitchFamily="18" charset="0"/>
            </a:endParaRPr>
          </a:p>
        </p:txBody>
      </p:sp>
      <p:sp>
        <p:nvSpPr>
          <p:cNvPr id="18" name="TextBox 17"/>
          <p:cNvSpPr txBox="1"/>
          <p:nvPr/>
        </p:nvSpPr>
        <p:spPr>
          <a:xfrm>
            <a:off x="266700" y="2358063"/>
            <a:ext cx="8839200" cy="954107"/>
          </a:xfrm>
          <a:prstGeom prst="rect">
            <a:avLst/>
          </a:prstGeom>
          <a:noFill/>
          <a:ln>
            <a:noFill/>
          </a:ln>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Vì đồ </a:t>
            </a:r>
            <a:r>
              <a:rPr lang="en-US" sz="2800">
                <a:latin typeface="Times New Roman" panose="02020603050405020304" pitchFamily="18" charset="0"/>
                <a:cs typeface="Times New Roman" panose="02020603050405020304" pitchFamily="18" charset="0"/>
              </a:rPr>
              <a:t>thị hàm số y = ax + b đi qua hai điểm </a:t>
            </a:r>
            <a:r>
              <a:rPr lang="en-US" sz="2800" smtClean="0">
                <a:latin typeface="Times New Roman" panose="02020603050405020304" pitchFamily="18" charset="0"/>
                <a:cs typeface="Times New Roman" panose="02020603050405020304" pitchFamily="18" charset="0"/>
              </a:rPr>
              <a:t>B(–1; 3) nên:</a:t>
            </a:r>
          </a:p>
          <a:p>
            <a:r>
              <a:rPr lang="en-US" sz="2800" smtClean="0">
                <a:latin typeface="Times New Roman" panose="02020603050405020304" pitchFamily="18" charset="0"/>
                <a:cs typeface="Times New Roman" panose="02020603050405020304" pitchFamily="18" charset="0"/>
              </a:rPr>
              <a:t> –a + b = 3              (2).</a:t>
            </a:r>
            <a:endParaRPr lang="en-US" sz="2800">
              <a:latin typeface="Times New Roman" panose="02020603050405020304" pitchFamily="18" charset="0"/>
              <a:cs typeface="Times New Roman" panose="02020603050405020304" pitchFamily="18" charset="0"/>
            </a:endParaRPr>
          </a:p>
        </p:txBody>
      </p:sp>
      <p:sp>
        <p:nvSpPr>
          <p:cNvPr id="19" name="TextBox 18"/>
          <p:cNvSpPr txBox="1"/>
          <p:nvPr/>
        </p:nvSpPr>
        <p:spPr>
          <a:xfrm>
            <a:off x="381000" y="3220330"/>
            <a:ext cx="5562600" cy="523220"/>
          </a:xfrm>
          <a:prstGeom prst="rect">
            <a:avLst/>
          </a:prstGeom>
          <a:noFill/>
          <a:ln>
            <a:noFill/>
          </a:ln>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Từ (1) và (2) ta có hệ phương trình:</a:t>
            </a:r>
            <a:endParaRPr lang="en-US" sz="2800">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4206958245"/>
              </p:ext>
            </p:extLst>
          </p:nvPr>
        </p:nvGraphicFramePr>
        <p:xfrm>
          <a:off x="5797023" y="4128930"/>
          <a:ext cx="1394114" cy="2521238"/>
        </p:xfrm>
        <a:graphic>
          <a:graphicData uri="http://schemas.openxmlformats.org/presentationml/2006/ole">
            <mc:AlternateContent xmlns:mc="http://schemas.openxmlformats.org/markup-compatibility/2006">
              <mc:Choice xmlns:v="urn:schemas-microsoft-com:vml" Requires="v">
                <p:oleObj spid="_x0000_s83240" name="Equation" r:id="rId6" imgW="787320" imgH="1422360" progId="Equation.DSMT4">
                  <p:embed/>
                </p:oleObj>
              </mc:Choice>
              <mc:Fallback>
                <p:oleObj name="Equation" r:id="rId6" imgW="787320" imgH="1422360" progId="Equation.DSMT4">
                  <p:embed/>
                  <p:pic>
                    <p:nvPicPr>
                      <p:cNvPr id="0" name=""/>
                      <p:cNvPicPr/>
                      <p:nvPr/>
                    </p:nvPicPr>
                    <p:blipFill>
                      <a:blip r:embed="rId7"/>
                      <a:stretch>
                        <a:fillRect/>
                      </a:stretch>
                    </p:blipFill>
                    <p:spPr>
                      <a:xfrm>
                        <a:off x="5797023" y="4128930"/>
                        <a:ext cx="1394114" cy="2521238"/>
                      </a:xfrm>
                      <a:prstGeom prst="rect">
                        <a:avLst/>
                      </a:prstGeom>
                    </p:spPr>
                  </p:pic>
                </p:oleObj>
              </mc:Fallback>
            </mc:AlternateContent>
          </a:graphicData>
        </a:graphic>
      </p:graphicFrame>
      <p:sp>
        <p:nvSpPr>
          <p:cNvPr id="21" name="TextBox 20"/>
          <p:cNvSpPr txBox="1"/>
          <p:nvPr/>
        </p:nvSpPr>
        <p:spPr>
          <a:xfrm>
            <a:off x="430332" y="6126948"/>
            <a:ext cx="834614" cy="523220"/>
          </a:xfrm>
          <a:prstGeom prst="rect">
            <a:avLst/>
          </a:prstGeom>
          <a:noFill/>
          <a:ln>
            <a:noFill/>
          </a:ln>
        </p:spPr>
        <p:txBody>
          <a:bodyPr wrap="square" rtlCol="0">
            <a:spAutoFit/>
          </a:bodyPr>
          <a:lstStyle/>
          <a:p>
            <a:pPr algn="l"/>
            <a:r>
              <a:rPr lang="en-US" sz="2800" smtClean="0">
                <a:latin typeface="Times New Roman" panose="02020603050405020304" pitchFamily="18" charset="0"/>
                <a:cs typeface="Times New Roman" panose="02020603050405020304" pitchFamily="18" charset="0"/>
              </a:rPr>
              <a:t>Vậy </a:t>
            </a:r>
            <a:endParaRPr lang="en-US" sz="2800">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604811630"/>
              </p:ext>
            </p:extLst>
          </p:nvPr>
        </p:nvGraphicFramePr>
        <p:xfrm>
          <a:off x="1264946" y="6092825"/>
          <a:ext cx="1619250" cy="765175"/>
        </p:xfrm>
        <a:graphic>
          <a:graphicData uri="http://schemas.openxmlformats.org/presentationml/2006/ole">
            <mc:AlternateContent xmlns:mc="http://schemas.openxmlformats.org/markup-compatibility/2006">
              <mc:Choice xmlns:v="urn:schemas-microsoft-com:vml" Requires="v">
                <p:oleObj spid="_x0000_s83241" name="Equation" r:id="rId8" imgW="914400" imgH="431640" progId="Equation.DSMT4">
                  <p:embed/>
                </p:oleObj>
              </mc:Choice>
              <mc:Fallback>
                <p:oleObj name="Equation" r:id="rId8" imgW="914400" imgH="431640" progId="Equation.DSMT4">
                  <p:embed/>
                  <p:pic>
                    <p:nvPicPr>
                      <p:cNvPr id="0" name=""/>
                      <p:cNvPicPr/>
                      <p:nvPr/>
                    </p:nvPicPr>
                    <p:blipFill>
                      <a:blip r:embed="rId9"/>
                      <a:stretch>
                        <a:fillRect/>
                      </a:stretch>
                    </p:blipFill>
                    <p:spPr>
                      <a:xfrm>
                        <a:off x="1264946" y="6092825"/>
                        <a:ext cx="1619250" cy="765175"/>
                      </a:xfrm>
                      <a:prstGeom prst="rect">
                        <a:avLst/>
                      </a:prstGeom>
                    </p:spPr>
                  </p:pic>
                </p:oleObj>
              </mc:Fallback>
            </mc:AlternateContent>
          </a:graphicData>
        </a:graphic>
      </p:graphicFrame>
    </p:spTree>
    <p:extLst>
      <p:ext uri="{BB962C8B-B14F-4D97-AF65-F5344CB8AC3E}">
        <p14:creationId xmlns:p14="http://schemas.microsoft.com/office/powerpoint/2010/main" val="89733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16" presetClass="entr" presetSubtype="21"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8"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28" y="0"/>
            <a:ext cx="12172072" cy="523220"/>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3.Tìm nghiệm của hệ hai phương trình bậc nhất hai ẩn bằng máy tính cầm tay</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1784" y="1756514"/>
            <a:ext cx="510540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Ấn nút ON để khởi động máy tính.</a:t>
            </a:r>
            <a:endParaRPr lang="vi-VN" sz="2400">
              <a:latin typeface="Times New Roman" panose="02020603050405020304" pitchFamily="18" charset="0"/>
              <a:cs typeface="Times New Roman" panose="02020603050405020304" pitchFamily="18" charset="0"/>
            </a:endParaRPr>
          </a:p>
        </p:txBody>
      </p:sp>
      <p:sp>
        <p:nvSpPr>
          <p:cNvPr id="4" name="Rectangle 3"/>
          <p:cNvSpPr/>
          <p:nvPr/>
        </p:nvSpPr>
        <p:spPr>
          <a:xfrm>
            <a:off x="76794" y="987823"/>
            <a:ext cx="7467005" cy="830997"/>
          </a:xfrm>
          <a:prstGeom prst="rect">
            <a:avLst/>
          </a:prstGeom>
        </p:spPr>
        <p:txBody>
          <a:bodyPr wrap="square">
            <a:spAutoFit/>
          </a:bodyPr>
          <a:lstStyle/>
          <a:p>
            <a:pPr algn="l"/>
            <a:r>
              <a:rPr lang="en-US" sz="2400" smtClean="0">
                <a:latin typeface="Times New Roman" panose="02020603050405020304" pitchFamily="18" charset="0"/>
                <a:cs typeface="Times New Roman" panose="02020603050405020304" pitchFamily="18" charset="0"/>
              </a:rPr>
              <a:t>Để tìm </a:t>
            </a:r>
            <a:r>
              <a:rPr lang="en-US" sz="2400">
                <a:latin typeface="Times New Roman" panose="02020603050405020304" pitchFamily="18" charset="0"/>
                <a:cs typeface="Times New Roman" panose="02020603050405020304" pitchFamily="18" charset="0"/>
              </a:rPr>
              <a:t>nghiệm của hệ hai phương trình bậc nhất hai ẩn bằng máy tính cầm </a:t>
            </a:r>
            <a:r>
              <a:rPr lang="en-US" sz="2400" smtClean="0">
                <a:latin typeface="Times New Roman" panose="02020603050405020304" pitchFamily="18" charset="0"/>
                <a:cs typeface="Times New Roman" panose="02020603050405020304" pitchFamily="18" charset="0"/>
              </a:rPr>
              <a:t>tay thích hợp, ta thực hiện như sau:</a:t>
            </a:r>
            <a:endParaRPr lang="en-US" sz="2400">
              <a:latin typeface="Times New Roman" panose="02020603050405020304" pitchFamily="18" charset="0"/>
              <a:cs typeface="Times New Roman" panose="02020603050405020304" pitchFamily="18" charset="0"/>
            </a:endParaRPr>
          </a:p>
        </p:txBody>
      </p:sp>
      <p:sp>
        <p:nvSpPr>
          <p:cNvPr id="14" name="Rectangle 13"/>
          <p:cNvSpPr/>
          <p:nvPr/>
        </p:nvSpPr>
        <p:spPr>
          <a:xfrm>
            <a:off x="76795" y="2139341"/>
            <a:ext cx="6743104" cy="830997"/>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Ấn nút MODE, màn hình máy tính sẽ hiện ra các dòng chữ như sau:</a:t>
            </a:r>
            <a:endParaRPr lang="vi-VN" sz="2400">
              <a:latin typeface="Times New Roman" panose="02020603050405020304" pitchFamily="18" charset="0"/>
              <a:cs typeface="Times New Roman" panose="02020603050405020304" pitchFamily="18" charset="0"/>
            </a:endParaRPr>
          </a:p>
        </p:txBody>
      </p:sp>
      <p:sp>
        <p:nvSpPr>
          <p:cNvPr id="15" name="Rectangle 14"/>
          <p:cNvSpPr/>
          <p:nvPr/>
        </p:nvSpPr>
        <p:spPr>
          <a:xfrm>
            <a:off x="19928" y="3533944"/>
            <a:ext cx="5749918"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Ấn nút 5, màn hình sẽ hiện ra các dòng:</a:t>
            </a:r>
            <a:endParaRPr lang="vi-VN" sz="2400">
              <a:latin typeface="Times New Roman" panose="02020603050405020304" pitchFamily="18" charset="0"/>
              <a:cs typeface="Times New Roman" panose="02020603050405020304" pitchFamily="18" charset="0"/>
            </a:endParaRPr>
          </a:p>
        </p:txBody>
      </p:sp>
      <p:sp>
        <p:nvSpPr>
          <p:cNvPr id="16" name="Rectangle 15"/>
          <p:cNvSpPr/>
          <p:nvPr/>
        </p:nvSpPr>
        <p:spPr>
          <a:xfrm>
            <a:off x="73046" y="4833494"/>
            <a:ext cx="3889354"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Ấn nút 1, rồi nhập các hệ số.</a:t>
            </a:r>
            <a:endParaRPr lang="vi-VN" sz="24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077200" y="622066"/>
            <a:ext cx="2714625" cy="5362575"/>
          </a:xfrm>
          <a:prstGeom prst="rect">
            <a:avLst/>
          </a:prstGeom>
        </p:spPr>
      </p:pic>
      <p:pic>
        <p:nvPicPr>
          <p:cNvPr id="6" name="Picture 5"/>
          <p:cNvPicPr>
            <a:picLocks noChangeAspect="1"/>
          </p:cNvPicPr>
          <p:nvPr/>
        </p:nvPicPr>
        <p:blipFill>
          <a:blip r:embed="rId3"/>
          <a:stretch>
            <a:fillRect/>
          </a:stretch>
        </p:blipFill>
        <p:spPr>
          <a:xfrm>
            <a:off x="2514600" y="2626375"/>
            <a:ext cx="2238375" cy="904875"/>
          </a:xfrm>
          <a:prstGeom prst="rect">
            <a:avLst/>
          </a:prstGeom>
        </p:spPr>
      </p:pic>
      <p:pic>
        <p:nvPicPr>
          <p:cNvPr id="10" name="Picture 9"/>
          <p:cNvPicPr>
            <a:picLocks noChangeAspect="1"/>
          </p:cNvPicPr>
          <p:nvPr/>
        </p:nvPicPr>
        <p:blipFill>
          <a:blip r:embed="rId4"/>
          <a:stretch>
            <a:fillRect/>
          </a:stretch>
        </p:blipFill>
        <p:spPr>
          <a:xfrm>
            <a:off x="2547937" y="3933303"/>
            <a:ext cx="2171700" cy="866775"/>
          </a:xfrm>
          <a:prstGeom prst="rect">
            <a:avLst/>
          </a:prstGeom>
        </p:spPr>
      </p:pic>
      <p:pic>
        <p:nvPicPr>
          <p:cNvPr id="17" name="Picture 16"/>
          <p:cNvPicPr>
            <a:picLocks noChangeAspect="1"/>
          </p:cNvPicPr>
          <p:nvPr/>
        </p:nvPicPr>
        <p:blipFill>
          <a:blip r:embed="rId5"/>
          <a:stretch>
            <a:fillRect/>
          </a:stretch>
        </p:blipFill>
        <p:spPr>
          <a:xfrm>
            <a:off x="2547937" y="5341505"/>
            <a:ext cx="2105025" cy="800100"/>
          </a:xfrm>
          <a:prstGeom prst="rect">
            <a:avLst/>
          </a:prstGeom>
        </p:spPr>
      </p:pic>
    </p:spTree>
    <p:extLst>
      <p:ext uri="{BB962C8B-B14F-4D97-AF65-F5344CB8AC3E}">
        <p14:creationId xmlns:p14="http://schemas.microsoft.com/office/powerpoint/2010/main" val="240544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28" y="0"/>
            <a:ext cx="12172072" cy="523220"/>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3.Tìm nghiệm của hệ hai phương trình bậc nhất hai ẩn bằng máy tính cầm tay</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4276" y="1474329"/>
            <a:ext cx="510540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Ấn nút ON để khởi động máy tính.</a:t>
            </a:r>
            <a:endParaRPr lang="vi-VN" sz="2400">
              <a:latin typeface="Times New Roman" panose="02020603050405020304" pitchFamily="18" charset="0"/>
              <a:cs typeface="Times New Roman" panose="02020603050405020304" pitchFamily="18" charset="0"/>
            </a:endParaRPr>
          </a:p>
        </p:txBody>
      </p:sp>
      <p:sp>
        <p:nvSpPr>
          <p:cNvPr id="4" name="Rectangle 3"/>
          <p:cNvSpPr/>
          <p:nvPr/>
        </p:nvSpPr>
        <p:spPr>
          <a:xfrm>
            <a:off x="76794" y="987823"/>
            <a:ext cx="8686206" cy="461665"/>
          </a:xfrm>
          <a:prstGeom prst="rect">
            <a:avLst/>
          </a:prstGeom>
        </p:spPr>
        <p:txBody>
          <a:bodyPr wrap="square">
            <a:spAutoFit/>
          </a:bodyPr>
          <a:lstStyle/>
          <a:p>
            <a:pPr algn="l"/>
            <a:r>
              <a:rPr lang="en-US" sz="2400" smtClean="0">
                <a:solidFill>
                  <a:srgbClr val="3333FF"/>
                </a:solidFill>
                <a:latin typeface="Times New Roman" panose="02020603050405020304" pitchFamily="18" charset="0"/>
                <a:cs typeface="Times New Roman" panose="02020603050405020304" pitchFamily="18" charset="0"/>
              </a:rPr>
              <a:t>Ví dụ: </a:t>
            </a:r>
            <a:r>
              <a:rPr lang="en-US" sz="2400" smtClean="0">
                <a:latin typeface="Times New Roman" panose="02020603050405020304" pitchFamily="18" charset="0"/>
                <a:cs typeface="Times New Roman" panose="02020603050405020304" pitchFamily="18" charset="0"/>
              </a:rPr>
              <a:t>Tìm</a:t>
            </a:r>
            <a:r>
              <a:rPr lang="en-US" sz="2400"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nghiệm của hệ phương trình sau bằng máy tính cầm tay:</a:t>
            </a:r>
            <a:endParaRPr lang="en-US" sz="2400">
              <a:latin typeface="Times New Roman" panose="02020603050405020304" pitchFamily="18" charset="0"/>
              <a:cs typeface="Times New Roman" panose="02020603050405020304" pitchFamily="18" charset="0"/>
            </a:endParaRPr>
          </a:p>
        </p:txBody>
      </p:sp>
      <p:sp>
        <p:nvSpPr>
          <p:cNvPr id="14" name="Rectangle 13"/>
          <p:cNvSpPr/>
          <p:nvPr/>
        </p:nvSpPr>
        <p:spPr>
          <a:xfrm>
            <a:off x="128934" y="1821906"/>
            <a:ext cx="9548466"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Ấn nút MODE, ấn nút 5, ấn nút 1, rồi nhập các hệ số như sau:</a:t>
            </a:r>
            <a:endParaRPr lang="vi-VN" sz="2400">
              <a:latin typeface="Times New Roman" panose="02020603050405020304" pitchFamily="18" charset="0"/>
              <a:cs typeface="Times New Roman" panose="02020603050405020304" pitchFamily="18" charset="0"/>
            </a:endParaRPr>
          </a:p>
        </p:txBody>
      </p:sp>
      <p:sp>
        <p:nvSpPr>
          <p:cNvPr id="15" name="Rectangle 14"/>
          <p:cNvSpPr/>
          <p:nvPr/>
        </p:nvSpPr>
        <p:spPr>
          <a:xfrm>
            <a:off x="73046" y="3352849"/>
            <a:ext cx="2799472"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Màn hình kết quả:</a:t>
            </a:r>
            <a:endParaRPr lang="vi-VN" sz="2400">
              <a:latin typeface="Times New Roman" panose="02020603050405020304" pitchFamily="18" charset="0"/>
              <a:cs typeface="Times New Roman" panose="02020603050405020304" pitchFamily="18" charset="0"/>
            </a:endParaRPr>
          </a:p>
        </p:txBody>
      </p:sp>
      <p:sp>
        <p:nvSpPr>
          <p:cNvPr id="16" name="Rectangle 15"/>
          <p:cNvSpPr/>
          <p:nvPr/>
        </p:nvSpPr>
        <p:spPr>
          <a:xfrm>
            <a:off x="68050" y="4503750"/>
            <a:ext cx="513663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hệ có nghiệm duy nhất là (3; –2).</a:t>
            </a:r>
            <a:endParaRPr lang="vi-VN" sz="240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19818281"/>
              </p:ext>
            </p:extLst>
          </p:nvPr>
        </p:nvGraphicFramePr>
        <p:xfrm>
          <a:off x="8534400" y="930880"/>
          <a:ext cx="1677184" cy="818139"/>
        </p:xfrm>
        <a:graphic>
          <a:graphicData uri="http://schemas.openxmlformats.org/presentationml/2006/ole">
            <mc:AlternateContent xmlns:mc="http://schemas.openxmlformats.org/markup-compatibility/2006">
              <mc:Choice xmlns:v="urn:schemas-microsoft-com:vml" Requires="v">
                <p:oleObj spid="_x0000_s85084" name="Equation" r:id="rId3" imgW="1041120" imgH="507960" progId="Equation.DSMT4">
                  <p:embed/>
                </p:oleObj>
              </mc:Choice>
              <mc:Fallback>
                <p:oleObj name="Equation" r:id="rId3" imgW="1041120" imgH="507960" progId="Equation.DSMT4">
                  <p:embed/>
                  <p:pic>
                    <p:nvPicPr>
                      <p:cNvPr id="0" name=""/>
                      <p:cNvPicPr/>
                      <p:nvPr/>
                    </p:nvPicPr>
                    <p:blipFill>
                      <a:blip r:embed="rId4"/>
                      <a:stretch>
                        <a:fillRect/>
                      </a:stretch>
                    </p:blipFill>
                    <p:spPr>
                      <a:xfrm>
                        <a:off x="8534400" y="930880"/>
                        <a:ext cx="1677184" cy="818139"/>
                      </a:xfrm>
                      <a:prstGeom prst="rect">
                        <a:avLst/>
                      </a:prstGeom>
                    </p:spPr>
                  </p:pic>
                </p:oleObj>
              </mc:Fallback>
            </mc:AlternateContent>
          </a:graphicData>
        </a:graphic>
      </p:graphicFrame>
      <p:pic>
        <p:nvPicPr>
          <p:cNvPr id="12" name="Picture 11"/>
          <p:cNvPicPr>
            <a:picLocks noChangeAspect="1"/>
          </p:cNvPicPr>
          <p:nvPr/>
        </p:nvPicPr>
        <p:blipFill>
          <a:blip r:embed="rId5"/>
          <a:stretch>
            <a:fillRect/>
          </a:stretch>
        </p:blipFill>
        <p:spPr>
          <a:xfrm>
            <a:off x="8106167" y="1817886"/>
            <a:ext cx="2533650" cy="1724025"/>
          </a:xfrm>
          <a:prstGeom prst="rect">
            <a:avLst/>
          </a:prstGeom>
        </p:spPr>
      </p:pic>
      <p:pic>
        <p:nvPicPr>
          <p:cNvPr id="18" name="Picture 17"/>
          <p:cNvPicPr>
            <a:picLocks noChangeAspect="1"/>
          </p:cNvPicPr>
          <p:nvPr/>
        </p:nvPicPr>
        <p:blipFill>
          <a:blip r:embed="rId6"/>
          <a:stretch>
            <a:fillRect/>
          </a:stretch>
        </p:blipFill>
        <p:spPr>
          <a:xfrm>
            <a:off x="2641361" y="3443998"/>
            <a:ext cx="2143125" cy="904875"/>
          </a:xfrm>
          <a:prstGeom prst="rect">
            <a:avLst/>
          </a:prstGeom>
        </p:spPr>
      </p:pic>
      <p:pic>
        <p:nvPicPr>
          <p:cNvPr id="20" name="Picture 19"/>
          <p:cNvPicPr>
            <a:picLocks noChangeAspect="1"/>
          </p:cNvPicPr>
          <p:nvPr/>
        </p:nvPicPr>
        <p:blipFill>
          <a:blip r:embed="rId7"/>
          <a:stretch>
            <a:fillRect/>
          </a:stretch>
        </p:blipFill>
        <p:spPr>
          <a:xfrm>
            <a:off x="4903167" y="3434472"/>
            <a:ext cx="2143125" cy="923925"/>
          </a:xfrm>
          <a:prstGeom prst="rect">
            <a:avLst/>
          </a:prstGeom>
        </p:spPr>
      </p:pic>
      <p:sp>
        <p:nvSpPr>
          <p:cNvPr id="21" name="Rectangle 20"/>
          <p:cNvSpPr/>
          <p:nvPr/>
        </p:nvSpPr>
        <p:spPr>
          <a:xfrm>
            <a:off x="148921" y="5066202"/>
            <a:ext cx="9757079"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*Lưu ý: sau mỗi bước nhập một hệ số ta nhấn dấu = để nhập hệ só tiếp theo)</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4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4" grpId="0"/>
      <p:bldP spid="15" grpId="0"/>
      <p:bldP spid="16"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28" y="0"/>
            <a:ext cx="12172072" cy="523220"/>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3.Tìm nghiệm của hệ hai phương trình bậc nhất hai ẩn bằng máy tính cầm tay</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636365" y="1937308"/>
            <a:ext cx="4756908"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Ấn nút ON để khởi động máy tính.</a:t>
            </a:r>
            <a:endParaRPr lang="vi-VN" sz="2400">
              <a:latin typeface="Times New Roman" panose="02020603050405020304" pitchFamily="18" charset="0"/>
              <a:cs typeface="Times New Roman" panose="02020603050405020304" pitchFamily="18" charset="0"/>
            </a:endParaRPr>
          </a:p>
        </p:txBody>
      </p:sp>
      <p:sp>
        <p:nvSpPr>
          <p:cNvPr id="4" name="Rectangle 3"/>
          <p:cNvSpPr/>
          <p:nvPr/>
        </p:nvSpPr>
        <p:spPr>
          <a:xfrm>
            <a:off x="31230" y="642271"/>
            <a:ext cx="9417570" cy="461665"/>
          </a:xfrm>
          <a:prstGeom prst="rect">
            <a:avLst/>
          </a:prstGeom>
        </p:spPr>
        <p:txBody>
          <a:bodyPr wrap="square">
            <a:spAutoFit/>
          </a:bodyPr>
          <a:lstStyle/>
          <a:p>
            <a:pPr algn="l"/>
            <a:r>
              <a:rPr lang="en-US" sz="2400" smtClean="0">
                <a:solidFill>
                  <a:srgbClr val="3333FF"/>
                </a:solidFill>
                <a:latin typeface="Times New Roman" panose="02020603050405020304" pitchFamily="18" charset="0"/>
                <a:cs typeface="Times New Roman" panose="02020603050405020304" pitchFamily="18" charset="0"/>
              </a:rPr>
              <a:t>Thực hành 3: </a:t>
            </a:r>
            <a:r>
              <a:rPr lang="en-US" sz="2400" smtClean="0">
                <a:latin typeface="Times New Roman" panose="02020603050405020304" pitchFamily="18" charset="0"/>
                <a:cs typeface="Times New Roman" panose="02020603050405020304" pitchFamily="18" charset="0"/>
              </a:rPr>
              <a:t>Tìm</a:t>
            </a:r>
            <a:r>
              <a:rPr lang="en-US" sz="2400"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nghiệm của hệ phương trình sau bằng máy tính cầm tay:</a:t>
            </a:r>
            <a:endParaRPr lang="en-US" sz="2400">
              <a:latin typeface="Times New Roman" panose="02020603050405020304" pitchFamily="18" charset="0"/>
              <a:cs typeface="Times New Roman" panose="02020603050405020304" pitchFamily="18" charset="0"/>
            </a:endParaRPr>
          </a:p>
        </p:txBody>
      </p:sp>
      <p:sp>
        <p:nvSpPr>
          <p:cNvPr id="14" name="Rectangle 13"/>
          <p:cNvSpPr/>
          <p:nvPr/>
        </p:nvSpPr>
        <p:spPr>
          <a:xfrm>
            <a:off x="2595780" y="2340959"/>
            <a:ext cx="5006080" cy="830997"/>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Ấn nút MODE, ấn nút 5, ấn nút 1, rồi nhập các hệ số như sau:</a:t>
            </a:r>
            <a:endParaRPr lang="vi-VN" sz="2400">
              <a:latin typeface="Times New Roman" panose="02020603050405020304" pitchFamily="18" charset="0"/>
              <a:cs typeface="Times New Roman" panose="02020603050405020304" pitchFamily="18" charset="0"/>
            </a:endParaRPr>
          </a:p>
        </p:txBody>
      </p:sp>
      <p:sp>
        <p:nvSpPr>
          <p:cNvPr id="15" name="Rectangle 14"/>
          <p:cNvSpPr/>
          <p:nvPr/>
        </p:nvSpPr>
        <p:spPr>
          <a:xfrm>
            <a:off x="-7778" y="4430492"/>
            <a:ext cx="2799472"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Màn hình kết quả:</a:t>
            </a:r>
            <a:endParaRPr lang="vi-VN" sz="2400">
              <a:latin typeface="Times New Roman" panose="02020603050405020304" pitchFamily="18" charset="0"/>
              <a:cs typeface="Times New Roman" panose="02020603050405020304" pitchFamily="18" charset="0"/>
            </a:endParaRPr>
          </a:p>
        </p:txBody>
      </p:sp>
      <p:sp>
        <p:nvSpPr>
          <p:cNvPr id="16" name="Rectangle 15"/>
          <p:cNvSpPr/>
          <p:nvPr/>
        </p:nvSpPr>
        <p:spPr>
          <a:xfrm>
            <a:off x="7188460" y="5887987"/>
            <a:ext cx="513663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hệ có nghiệm duy nhất là (3; 1).</a:t>
            </a:r>
            <a:endParaRPr lang="vi-VN" sz="240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21828499"/>
              </p:ext>
            </p:extLst>
          </p:nvPr>
        </p:nvGraphicFramePr>
        <p:xfrm>
          <a:off x="713902" y="1133448"/>
          <a:ext cx="1922463" cy="819150"/>
        </p:xfrm>
        <a:graphic>
          <a:graphicData uri="http://schemas.openxmlformats.org/presentationml/2006/ole">
            <mc:AlternateContent xmlns:mc="http://schemas.openxmlformats.org/markup-compatibility/2006">
              <mc:Choice xmlns:v="urn:schemas-microsoft-com:vml" Requires="v">
                <p:oleObj spid="_x0000_s86278" name="Equation" r:id="rId3" imgW="1193760" imgH="507960" progId="Equation.DSMT4">
                  <p:embed/>
                </p:oleObj>
              </mc:Choice>
              <mc:Fallback>
                <p:oleObj name="Equation" r:id="rId3" imgW="1193760" imgH="507960" progId="Equation.DSMT4">
                  <p:embed/>
                  <p:pic>
                    <p:nvPicPr>
                      <p:cNvPr id="0" name=""/>
                      <p:cNvPicPr/>
                      <p:nvPr/>
                    </p:nvPicPr>
                    <p:blipFill>
                      <a:blip r:embed="rId4"/>
                      <a:stretch>
                        <a:fillRect/>
                      </a:stretch>
                    </p:blipFill>
                    <p:spPr>
                      <a:xfrm>
                        <a:off x="713902" y="1133448"/>
                        <a:ext cx="1922463" cy="8191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91784674"/>
              </p:ext>
            </p:extLst>
          </p:nvPr>
        </p:nvGraphicFramePr>
        <p:xfrm>
          <a:off x="7546975" y="1195388"/>
          <a:ext cx="1881188" cy="819150"/>
        </p:xfrm>
        <a:graphic>
          <a:graphicData uri="http://schemas.openxmlformats.org/presentationml/2006/ole">
            <mc:AlternateContent xmlns:mc="http://schemas.openxmlformats.org/markup-compatibility/2006">
              <mc:Choice xmlns:v="urn:schemas-microsoft-com:vml" Requires="v">
                <p:oleObj spid="_x0000_s86279" name="Equation" r:id="rId5" imgW="1168200" imgH="507960" progId="Equation.DSMT4">
                  <p:embed/>
                </p:oleObj>
              </mc:Choice>
              <mc:Fallback>
                <p:oleObj name="Equation" r:id="rId5" imgW="1168200" imgH="507960" progId="Equation.DSMT4">
                  <p:embed/>
                  <p:pic>
                    <p:nvPicPr>
                      <p:cNvPr id="0" name=""/>
                      <p:cNvPicPr/>
                      <p:nvPr/>
                    </p:nvPicPr>
                    <p:blipFill>
                      <a:blip r:embed="rId6"/>
                      <a:stretch>
                        <a:fillRect/>
                      </a:stretch>
                    </p:blipFill>
                    <p:spPr>
                      <a:xfrm>
                        <a:off x="7546975" y="1195388"/>
                        <a:ext cx="1881188" cy="819150"/>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312265" y="3366570"/>
            <a:ext cx="2324100" cy="1028700"/>
          </a:xfrm>
          <a:prstGeom prst="rect">
            <a:avLst/>
          </a:prstGeom>
        </p:spPr>
      </p:pic>
      <p:pic>
        <p:nvPicPr>
          <p:cNvPr id="8" name="Picture 7"/>
          <p:cNvPicPr>
            <a:picLocks noChangeAspect="1"/>
          </p:cNvPicPr>
          <p:nvPr/>
        </p:nvPicPr>
        <p:blipFill>
          <a:blip r:embed="rId8"/>
          <a:stretch>
            <a:fillRect/>
          </a:stretch>
        </p:blipFill>
        <p:spPr>
          <a:xfrm>
            <a:off x="66832" y="4892157"/>
            <a:ext cx="2238375" cy="1038225"/>
          </a:xfrm>
          <a:prstGeom prst="rect">
            <a:avLst/>
          </a:prstGeom>
        </p:spPr>
      </p:pic>
      <p:pic>
        <p:nvPicPr>
          <p:cNvPr id="11" name="Picture 10"/>
          <p:cNvPicPr>
            <a:picLocks noChangeAspect="1"/>
          </p:cNvPicPr>
          <p:nvPr/>
        </p:nvPicPr>
        <p:blipFill>
          <a:blip r:embed="rId9"/>
          <a:stretch>
            <a:fillRect/>
          </a:stretch>
        </p:blipFill>
        <p:spPr>
          <a:xfrm>
            <a:off x="2396282" y="4964520"/>
            <a:ext cx="2266950" cy="895350"/>
          </a:xfrm>
          <a:prstGeom prst="rect">
            <a:avLst/>
          </a:prstGeom>
        </p:spPr>
      </p:pic>
      <p:pic>
        <p:nvPicPr>
          <p:cNvPr id="19" name="Picture 18"/>
          <p:cNvPicPr>
            <a:picLocks noChangeAspect="1"/>
          </p:cNvPicPr>
          <p:nvPr/>
        </p:nvPicPr>
        <p:blipFill>
          <a:blip r:embed="rId10"/>
          <a:stretch>
            <a:fillRect/>
          </a:stretch>
        </p:blipFill>
        <p:spPr>
          <a:xfrm>
            <a:off x="7565634" y="3581400"/>
            <a:ext cx="2238375" cy="895350"/>
          </a:xfrm>
          <a:prstGeom prst="rect">
            <a:avLst/>
          </a:prstGeom>
        </p:spPr>
      </p:pic>
      <p:pic>
        <p:nvPicPr>
          <p:cNvPr id="23" name="Picture 22"/>
          <p:cNvPicPr>
            <a:picLocks noChangeAspect="1"/>
          </p:cNvPicPr>
          <p:nvPr/>
        </p:nvPicPr>
        <p:blipFill>
          <a:blip r:embed="rId11"/>
          <a:stretch>
            <a:fillRect/>
          </a:stretch>
        </p:blipFill>
        <p:spPr>
          <a:xfrm>
            <a:off x="9882187" y="4834044"/>
            <a:ext cx="2200275" cy="876300"/>
          </a:xfrm>
          <a:prstGeom prst="rect">
            <a:avLst/>
          </a:prstGeom>
        </p:spPr>
      </p:pic>
      <p:pic>
        <p:nvPicPr>
          <p:cNvPr id="25" name="Picture 24"/>
          <p:cNvPicPr>
            <a:picLocks noChangeAspect="1"/>
          </p:cNvPicPr>
          <p:nvPr/>
        </p:nvPicPr>
        <p:blipFill>
          <a:blip r:embed="rId12"/>
          <a:stretch>
            <a:fillRect/>
          </a:stretch>
        </p:blipFill>
        <p:spPr>
          <a:xfrm>
            <a:off x="7546975" y="4892269"/>
            <a:ext cx="2209800" cy="838200"/>
          </a:xfrm>
          <a:prstGeom prst="rect">
            <a:avLst/>
          </a:prstGeom>
        </p:spPr>
      </p:pic>
      <p:sp>
        <p:nvSpPr>
          <p:cNvPr id="26" name="Rectangle 25"/>
          <p:cNvSpPr/>
          <p:nvPr/>
        </p:nvSpPr>
        <p:spPr>
          <a:xfrm>
            <a:off x="7546975" y="4372379"/>
            <a:ext cx="2799472"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 Màn hình kết quả:</a:t>
            </a:r>
            <a:endParaRPr lang="vi-VN" sz="2400">
              <a:latin typeface="Times New Roman" panose="02020603050405020304" pitchFamily="18" charset="0"/>
              <a:cs typeface="Times New Roman" panose="02020603050405020304" pitchFamily="18" charset="0"/>
            </a:endParaRPr>
          </a:p>
        </p:txBody>
      </p:sp>
      <p:sp>
        <p:nvSpPr>
          <p:cNvPr id="27" name="Rectangle 26"/>
          <p:cNvSpPr/>
          <p:nvPr/>
        </p:nvSpPr>
        <p:spPr>
          <a:xfrm>
            <a:off x="86788" y="6009682"/>
            <a:ext cx="513663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hệ có nghiệm duy nhất là</a:t>
            </a:r>
            <a:endParaRPr lang="vi-VN" sz="2400">
              <a:latin typeface="Times New Roman" panose="02020603050405020304" pitchFamily="18" charset="0"/>
              <a:cs typeface="Times New Roman" panose="02020603050405020304"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35864455"/>
              </p:ext>
            </p:extLst>
          </p:nvPr>
        </p:nvGraphicFramePr>
        <p:xfrm>
          <a:off x="3867967" y="5949120"/>
          <a:ext cx="1166812" cy="757237"/>
        </p:xfrm>
        <a:graphic>
          <a:graphicData uri="http://schemas.openxmlformats.org/presentationml/2006/ole">
            <mc:AlternateContent xmlns:mc="http://schemas.openxmlformats.org/markup-compatibility/2006">
              <mc:Choice xmlns:v="urn:schemas-microsoft-com:vml" Requires="v">
                <p:oleObj spid="_x0000_s86280" name="Equation" r:id="rId13" imgW="723600" imgH="469800" progId="Equation.DSMT4">
                  <p:embed/>
                </p:oleObj>
              </mc:Choice>
              <mc:Fallback>
                <p:oleObj name="Equation" r:id="rId13" imgW="723600" imgH="469800" progId="Equation.DSMT4">
                  <p:embed/>
                  <p:pic>
                    <p:nvPicPr>
                      <p:cNvPr id="0" name=""/>
                      <p:cNvPicPr/>
                      <p:nvPr/>
                    </p:nvPicPr>
                    <p:blipFill>
                      <a:blip r:embed="rId14"/>
                      <a:stretch>
                        <a:fillRect/>
                      </a:stretch>
                    </p:blipFill>
                    <p:spPr>
                      <a:xfrm>
                        <a:off x="3867967" y="5949120"/>
                        <a:ext cx="1166812" cy="757237"/>
                      </a:xfrm>
                      <a:prstGeom prst="rect">
                        <a:avLst/>
                      </a:prstGeom>
                    </p:spPr>
                  </p:pic>
                </p:oleObj>
              </mc:Fallback>
            </mc:AlternateContent>
          </a:graphicData>
        </a:graphic>
      </p:graphicFrame>
    </p:spTree>
    <p:extLst>
      <p:ext uri="{BB962C8B-B14F-4D97-AF65-F5344CB8AC3E}">
        <p14:creationId xmlns:p14="http://schemas.microsoft.com/office/powerpoint/2010/main" val="37413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par>
                                <p:cTn id="46" presetID="16" presetClass="entr" presetSubtype="21"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16" presetClass="entr" presetSubtype="21"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par>
                                <p:cTn id="60" presetID="16" presetClass="entr" presetSubtype="21"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4" grpId="0"/>
      <p:bldP spid="15" grpId="0"/>
      <p:bldP spid="16"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8" y="0"/>
            <a:ext cx="8666871" cy="523220"/>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4. Giải bài toán bằng cách lập hệ phương trình</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290556" y="1594021"/>
            <a:ext cx="914400" cy="461665"/>
          </a:xfrm>
          <a:prstGeom prst="rect">
            <a:avLst/>
          </a:prstGeom>
        </p:spPr>
        <p:txBody>
          <a:bodyPr wrap="square">
            <a:spAutoFit/>
          </a:bodyPr>
          <a:lstStyle/>
          <a:p>
            <a:pPr algn="just"/>
            <a:r>
              <a:rPr lang="en-US" sz="2400" smtClean="0">
                <a:solidFill>
                  <a:srgbClr val="3333FF"/>
                </a:solidFill>
                <a:latin typeface="Times New Roman" panose="02020603050405020304" pitchFamily="18" charset="0"/>
                <a:cs typeface="Times New Roman" panose="02020603050405020304" pitchFamily="18" charset="0"/>
              </a:rPr>
              <a:t>Giải</a:t>
            </a:r>
            <a:endParaRPr lang="en-US" sz="2400">
              <a:solidFill>
                <a:srgbClr val="3333FF"/>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22237" y="561913"/>
            <a:ext cx="847470" cy="739876"/>
            <a:chOff x="425396" y="672476"/>
            <a:chExt cx="1213550" cy="1186337"/>
          </a:xfrm>
        </p:grpSpPr>
        <p:pic>
          <p:nvPicPr>
            <p:cNvPr id="11" name="Picture 10"/>
            <p:cNvPicPr>
              <a:picLocks noChangeAspect="1"/>
            </p:cNvPicPr>
            <p:nvPr/>
          </p:nvPicPr>
          <p:blipFill>
            <a:blip r:embed="rId3"/>
            <a:stretch>
              <a:fillRect/>
            </a:stretch>
          </p:blipFill>
          <p:spPr>
            <a:xfrm>
              <a:off x="425396" y="672476"/>
              <a:ext cx="857250" cy="819150"/>
            </a:xfrm>
            <a:prstGeom prst="rect">
              <a:avLst/>
            </a:prstGeom>
          </p:spPr>
        </p:pic>
        <p:sp>
          <p:nvSpPr>
            <p:cNvPr id="12" name="TextBox 11"/>
            <p:cNvSpPr txBox="1"/>
            <p:nvPr/>
          </p:nvSpPr>
          <p:spPr>
            <a:xfrm>
              <a:off x="950154" y="1118567"/>
              <a:ext cx="688792" cy="740246"/>
            </a:xfrm>
            <a:prstGeom prst="rect">
              <a:avLst/>
            </a:prstGeom>
            <a:noFill/>
          </p:spPr>
          <p:txBody>
            <a:bodyPr wrap="square" rtlCol="0">
              <a:spAutoFit/>
            </a:bodyPr>
            <a:lstStyle/>
            <a:p>
              <a:pPr algn="l"/>
              <a:r>
                <a:rPr lang="en-US" sz="2400" b="1">
                  <a:solidFill>
                    <a:srgbClr val="FF0000"/>
                  </a:solidFill>
                  <a:latin typeface="Times New Roman" panose="02020603050405020304" pitchFamily="18" charset="0"/>
                  <a:cs typeface="Times New Roman" panose="02020603050405020304" pitchFamily="18" charset="0"/>
                </a:rPr>
                <a:t>3</a:t>
              </a:r>
            </a:p>
          </p:txBody>
        </p:sp>
      </p:grpSp>
      <p:graphicFrame>
        <p:nvGraphicFramePr>
          <p:cNvPr id="13" name="Object 12"/>
          <p:cNvGraphicFramePr>
            <a:graphicFrameLocks noChangeAspect="1"/>
          </p:cNvGraphicFramePr>
          <p:nvPr>
            <p:extLst>
              <p:ext uri="{D42A27DB-BD31-4B8C-83A1-F6EECF244321}">
                <p14:modId xmlns:p14="http://schemas.microsoft.com/office/powerpoint/2010/main" val="147132698"/>
              </p:ext>
            </p:extLst>
          </p:nvPr>
        </p:nvGraphicFramePr>
        <p:xfrm>
          <a:off x="4560307" y="3426322"/>
          <a:ext cx="1658216" cy="816841"/>
        </p:xfrm>
        <a:graphic>
          <a:graphicData uri="http://schemas.openxmlformats.org/presentationml/2006/ole">
            <mc:AlternateContent xmlns:mc="http://schemas.openxmlformats.org/markup-compatibility/2006">
              <mc:Choice xmlns:v="urn:schemas-microsoft-com:vml" Requires="v">
                <p:oleObj spid="_x0000_s87207" name="Equation" r:id="rId4" imgW="1028520" imgH="507960" progId="Equation.DSMT4">
                  <p:embed/>
                </p:oleObj>
              </mc:Choice>
              <mc:Fallback>
                <p:oleObj name="Equation" r:id="rId4" imgW="1028520" imgH="507960" progId="Equation.DSMT4">
                  <p:embed/>
                  <p:pic>
                    <p:nvPicPr>
                      <p:cNvPr id="0" name=""/>
                      <p:cNvPicPr/>
                      <p:nvPr/>
                    </p:nvPicPr>
                    <p:blipFill>
                      <a:blip r:embed="rId5"/>
                      <a:stretch>
                        <a:fillRect/>
                      </a:stretch>
                    </p:blipFill>
                    <p:spPr>
                      <a:xfrm>
                        <a:off x="4560307" y="3426322"/>
                        <a:ext cx="1658216" cy="816841"/>
                      </a:xfrm>
                      <a:prstGeom prst="rect">
                        <a:avLst/>
                      </a:prstGeom>
                    </p:spPr>
                  </p:pic>
                </p:oleObj>
              </mc:Fallback>
            </mc:AlternateContent>
          </a:graphicData>
        </a:graphic>
      </p:graphicFrame>
      <p:sp>
        <p:nvSpPr>
          <p:cNvPr id="7" name="Rectangle 6"/>
          <p:cNvSpPr/>
          <p:nvPr/>
        </p:nvSpPr>
        <p:spPr>
          <a:xfrm>
            <a:off x="729201" y="523220"/>
            <a:ext cx="11108527" cy="1200329"/>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Hai lớp 9A và 9B có tổng số 82 học sinh. Trong dịp tết trồng cây năm 2022, mỗi học sinh lớp 9A trồng được 3 cây, mỗi học sinh lớp 9B trồng được 4 cây nên cả hai lớp trồng được tổng số 288 cây. Gọi x, y lần lượt là số học sinh lớp 9A và lớp 9B (x ∈ ℕ*, y ∈ ℕ</a:t>
            </a:r>
            <a:r>
              <a:rPr lang="vi-VN" sz="2400" smtClean="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14" name="Rectangle 13"/>
          <p:cNvSpPr/>
          <p:nvPr/>
        </p:nvSpPr>
        <p:spPr>
          <a:xfrm>
            <a:off x="122237" y="1932548"/>
            <a:ext cx="9555163" cy="1938992"/>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a) Hai lớp 9A và 9B có tổng số 82 học sinh nên x + y = 82.   (1)</a:t>
            </a:r>
          </a:p>
          <a:p>
            <a:pPr algn="just"/>
            <a:r>
              <a:rPr lang="vi-VN" sz="2400">
                <a:latin typeface="Times New Roman" panose="02020603050405020304" pitchFamily="18" charset="0"/>
                <a:cs typeface="Times New Roman" panose="02020603050405020304" pitchFamily="18" charset="0"/>
              </a:rPr>
              <a:t>Số cây lớp 9A trồng được là: 3x (cây).</a:t>
            </a:r>
          </a:p>
          <a:p>
            <a:pPr algn="just"/>
            <a:r>
              <a:rPr lang="vi-VN" sz="2400">
                <a:latin typeface="Times New Roman" panose="02020603050405020304" pitchFamily="18" charset="0"/>
                <a:cs typeface="Times New Roman" panose="02020603050405020304" pitchFamily="18" charset="0"/>
              </a:rPr>
              <a:t>Số cây lớp 9B trồng được là: 4y (cây).</a:t>
            </a:r>
          </a:p>
          <a:p>
            <a:pPr algn="just"/>
            <a:r>
              <a:rPr lang="vi-VN" sz="2400">
                <a:latin typeface="Times New Roman" panose="02020603050405020304" pitchFamily="18" charset="0"/>
                <a:cs typeface="Times New Roman" panose="02020603050405020304" pitchFamily="18" charset="0"/>
              </a:rPr>
              <a:t>Theo đề bài, ta có phương trình 3x + 4y = 288.      (2)</a:t>
            </a:r>
          </a:p>
          <a:p>
            <a:pPr algn="just"/>
            <a:r>
              <a:rPr lang="vi-VN" sz="2400">
                <a:latin typeface="Times New Roman" panose="02020603050405020304" pitchFamily="18" charset="0"/>
                <a:cs typeface="Times New Roman" panose="02020603050405020304" pitchFamily="18" charset="0"/>
              </a:rPr>
              <a:t>Từ (1) và (2) ta có hệ phương trình</a:t>
            </a:r>
            <a:endParaRPr lang="vi-VN" sz="2400" b="0" i="0">
              <a:effectLst/>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259149137"/>
              </p:ext>
            </p:extLst>
          </p:nvPr>
        </p:nvGraphicFramePr>
        <p:xfrm>
          <a:off x="4573332" y="4243163"/>
          <a:ext cx="1944688" cy="2493963"/>
        </p:xfrm>
        <a:graphic>
          <a:graphicData uri="http://schemas.openxmlformats.org/presentationml/2006/ole">
            <mc:AlternateContent xmlns:mc="http://schemas.openxmlformats.org/markup-compatibility/2006">
              <mc:Choice xmlns:v="urn:schemas-microsoft-com:vml" Requires="v">
                <p:oleObj spid="_x0000_s87208" name="Equation" r:id="rId6" imgW="1206360" imgH="1549080" progId="Equation.DSMT4">
                  <p:embed/>
                </p:oleObj>
              </mc:Choice>
              <mc:Fallback>
                <p:oleObj name="Equation" r:id="rId6" imgW="1206360" imgH="1549080" progId="Equation.DSMT4">
                  <p:embed/>
                  <p:pic>
                    <p:nvPicPr>
                      <p:cNvPr id="0" name=""/>
                      <p:cNvPicPr/>
                      <p:nvPr/>
                    </p:nvPicPr>
                    <p:blipFill>
                      <a:blip r:embed="rId7"/>
                      <a:stretch>
                        <a:fillRect/>
                      </a:stretch>
                    </p:blipFill>
                    <p:spPr>
                      <a:xfrm>
                        <a:off x="4573332" y="4243163"/>
                        <a:ext cx="1944688" cy="2493963"/>
                      </a:xfrm>
                      <a:prstGeom prst="rect">
                        <a:avLst/>
                      </a:prstGeom>
                    </p:spPr>
                  </p:pic>
                </p:oleObj>
              </mc:Fallback>
            </mc:AlternateContent>
          </a:graphicData>
        </a:graphic>
      </p:graphicFrame>
      <p:sp>
        <p:nvSpPr>
          <p:cNvPr id="18" name="Rectangle 17"/>
          <p:cNvSpPr/>
          <p:nvPr/>
        </p:nvSpPr>
        <p:spPr>
          <a:xfrm>
            <a:off x="-27008" y="5991833"/>
            <a:ext cx="7086600" cy="830997"/>
          </a:xfrm>
          <a:prstGeom prst="rect">
            <a:avLst/>
          </a:prstGeom>
        </p:spPr>
        <p:txBody>
          <a:bodyPr wrap="square">
            <a:spAutoFit/>
          </a:bodyPr>
          <a:lstStyle/>
          <a:p>
            <a:pPr algn="just"/>
            <a:r>
              <a:rPr lang="vi-VN" sz="2400" smtClean="0">
                <a:solidFill>
                  <a:srgbClr val="3333FF"/>
                </a:solidFill>
                <a:latin typeface="Times New Roman" panose="02020603050405020304" pitchFamily="18" charset="0"/>
                <a:cs typeface="Times New Roman" panose="02020603050405020304" pitchFamily="18" charset="0"/>
              </a:rPr>
              <a:t>a</a:t>
            </a:r>
            <a:r>
              <a:rPr lang="vi-VN" sz="2400">
                <a:solidFill>
                  <a:srgbClr val="3333FF"/>
                </a:solidFill>
                <a:latin typeface="Times New Roman" panose="02020603050405020304" pitchFamily="18" charset="0"/>
                <a:cs typeface="Times New Roman" panose="02020603050405020304" pitchFamily="18" charset="0"/>
              </a:rPr>
              <a:t>) Từ dữ liệu đã cho, lập hai phương trình bậc nhất hai ẩn biểu thị số học sinh của hai lớp và số cây trồng được</a:t>
            </a:r>
            <a:r>
              <a:rPr lang="vi-VN" sz="2400" smtClean="0">
                <a:solidFill>
                  <a:srgbClr val="3333FF"/>
                </a:solidFill>
                <a:latin typeface="Times New Roman" panose="02020603050405020304" pitchFamily="18" charset="0"/>
                <a:cs typeface="Times New Roman" panose="02020603050405020304" pitchFamily="18" charset="0"/>
              </a:rPr>
              <a:t>.</a:t>
            </a:r>
            <a:endParaRPr lang="vi-VN" sz="2400">
              <a:solidFill>
                <a:srgbClr val="3333FF"/>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9928" y="6027003"/>
            <a:ext cx="5554263" cy="830997"/>
          </a:xfrm>
          <a:prstGeom prst="rect">
            <a:avLst/>
          </a:prstGeom>
        </p:spPr>
        <p:txBody>
          <a:bodyPr wrap="square">
            <a:spAutoFit/>
          </a:bodyPr>
          <a:lstStyle/>
          <a:p>
            <a:pPr algn="just"/>
            <a:r>
              <a:rPr lang="vi-VN" sz="2400" smtClean="0">
                <a:solidFill>
                  <a:srgbClr val="3333FF"/>
                </a:solidFill>
                <a:latin typeface="Times New Roman" panose="02020603050405020304" pitchFamily="18" charset="0"/>
                <a:cs typeface="Times New Roman" panose="02020603050405020304" pitchFamily="18" charset="0"/>
              </a:rPr>
              <a:t>b</a:t>
            </a:r>
            <a:r>
              <a:rPr lang="vi-VN" sz="2400">
                <a:solidFill>
                  <a:srgbClr val="3333FF"/>
                </a:solidFill>
                <a:latin typeface="Times New Roman" panose="02020603050405020304" pitchFamily="18" charset="0"/>
                <a:cs typeface="Times New Roman" panose="02020603050405020304" pitchFamily="18" charset="0"/>
              </a:rPr>
              <a:t>) Giải hệ hai phương trình bậc nhất hai ẩn và cho biết mỗi lớp bao nhiêu học sinh.</a:t>
            </a:r>
            <a:endParaRPr lang="vi-VN" sz="2400" b="0" i="0">
              <a:solidFill>
                <a:srgbClr val="3333FF"/>
              </a:solidFill>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5715000" y="6304192"/>
            <a:ext cx="6477000"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lớp 9A có 40 học sinh, lớp 9B có 42 học sinh.</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4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10" presetClass="exit" presetSubtype="0" fill="hold" grpId="1"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14" grpId="0"/>
      <p:bldP spid="18" grpId="0"/>
      <p:bldP spid="18" grpId="1"/>
      <p:bldP spid="19" grpId="0"/>
      <p:bldP spid="19" grpId="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11811000" cy="3970318"/>
          </a:xfrm>
          <a:prstGeom prst="rect">
            <a:avLst/>
          </a:prstGeom>
          <a:noFill/>
          <a:ln w="28575">
            <a:solidFill>
              <a:srgbClr val="3333FF"/>
            </a:solidFill>
          </a:ln>
        </p:spPr>
        <p:txBody>
          <a:bodyPr wrap="square" rtlCol="0">
            <a:spAutoFit/>
          </a:bodyPr>
          <a:lstStyle/>
          <a:p>
            <a:pPr algn="just"/>
            <a:r>
              <a:rPr lang="en-US" sz="2800" i="1" smtClean="0">
                <a:latin typeface="Times New Roman" panose="02020603050405020304" pitchFamily="18" charset="0"/>
                <a:cs typeface="Times New Roman" panose="02020603050405020304" pitchFamily="18" charset="0"/>
              </a:rPr>
              <a:t>Bước 1:</a:t>
            </a:r>
            <a:r>
              <a:rPr lang="en-US" sz="2800" smtClean="0">
                <a:latin typeface="Times New Roman" panose="02020603050405020304" pitchFamily="18" charset="0"/>
                <a:cs typeface="Times New Roman" panose="02020603050405020304" pitchFamily="18" charset="0"/>
              </a:rPr>
              <a:t> Lập hệ phương trình.</a:t>
            </a:r>
          </a:p>
          <a:p>
            <a:pPr algn="just"/>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Chọn hai ẩn biểu thị hai đại lượng chưa biết và đặt điều kiện thích hợp cho các ẩn.</a:t>
            </a:r>
          </a:p>
          <a:p>
            <a:pPr algn="just"/>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Biểu diễn các đại lượng liên quan theo các ẩn và các đại lượng đã biết.</a:t>
            </a:r>
          </a:p>
          <a:p>
            <a:pPr algn="just"/>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lập hệ hai phương trình bậc nhất hai ẩn biểu thị mối quan hệ giữa các đại lượng.</a:t>
            </a:r>
          </a:p>
          <a:p>
            <a:pPr algn="just"/>
            <a:r>
              <a:rPr lang="en-US" sz="2800" i="1" smtClean="0">
                <a:latin typeface="Times New Roman" panose="02020603050405020304" pitchFamily="18" charset="0"/>
                <a:cs typeface="Times New Roman" panose="02020603050405020304" pitchFamily="18" charset="0"/>
              </a:rPr>
              <a:t>Bước 2:</a:t>
            </a:r>
            <a:r>
              <a:rPr lang="en-US" sz="2800" smtClean="0">
                <a:latin typeface="Times New Roman" panose="02020603050405020304" pitchFamily="18" charset="0"/>
                <a:cs typeface="Times New Roman" panose="02020603050405020304" pitchFamily="18" charset="0"/>
              </a:rPr>
              <a:t> Giải hệ phương trình nhận được.</a:t>
            </a:r>
          </a:p>
          <a:p>
            <a:pPr algn="just"/>
            <a:r>
              <a:rPr lang="en-US" sz="2800" i="1" smtClean="0">
                <a:latin typeface="Times New Roman" panose="02020603050405020304" pitchFamily="18" charset="0"/>
                <a:cs typeface="Times New Roman" panose="02020603050405020304" pitchFamily="18" charset="0"/>
              </a:rPr>
              <a:t>Bước 3:</a:t>
            </a:r>
            <a:r>
              <a:rPr lang="en-US" sz="2800" smtClean="0">
                <a:latin typeface="Times New Roman" panose="02020603050405020304" pitchFamily="18" charset="0"/>
                <a:cs typeface="Times New Roman" panose="02020603050405020304" pitchFamily="18" charset="0"/>
              </a:rPr>
              <a:t> Kiểm tra nghiệm tìm được ở Bước 2 có thỏa mãn điểu kiện của ẩn hay không, rồi trả lời bài toán.</a:t>
            </a:r>
          </a:p>
        </p:txBody>
      </p:sp>
      <p:sp>
        <p:nvSpPr>
          <p:cNvPr id="5" name="TextBox 4"/>
          <p:cNvSpPr txBox="1"/>
          <p:nvPr/>
        </p:nvSpPr>
        <p:spPr>
          <a:xfrm>
            <a:off x="228600" y="571500"/>
            <a:ext cx="7543800" cy="523220"/>
          </a:xfrm>
          <a:prstGeom prst="rect">
            <a:avLst/>
          </a:prstGeom>
          <a:noFill/>
          <a:ln>
            <a:noFill/>
          </a:ln>
        </p:spPr>
        <p:txBody>
          <a:bodyPr wrap="square" rtlCol="0">
            <a:spAutoFit/>
          </a:bodyPr>
          <a:lstStyle/>
          <a:p>
            <a:pPr algn="l"/>
            <a:r>
              <a:rPr lang="en-US" sz="2800" i="1" smtClean="0">
                <a:solidFill>
                  <a:srgbClr val="3333FF"/>
                </a:solidFill>
                <a:latin typeface="Times New Roman" panose="02020603050405020304" pitchFamily="18" charset="0"/>
                <a:cs typeface="Times New Roman" panose="02020603050405020304" pitchFamily="18" charset="0"/>
              </a:rPr>
              <a:t>Cách giải bài toán bằng cách lập hệ phương trình:</a:t>
            </a:r>
            <a:endParaRPr lang="en-US" sz="2800" i="1">
              <a:solidFill>
                <a:srgbClr val="3333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928" y="0"/>
            <a:ext cx="8666871" cy="523220"/>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4. Giải bài toán bằng cách lập hệ phương trình</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4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23220"/>
            <a:ext cx="11887200" cy="1200329"/>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Ví dụ 5: </a:t>
            </a:r>
            <a:r>
              <a:rPr lang="en-US" sz="2400" smtClean="0">
                <a:latin typeface="Times New Roman" panose="02020603050405020304" pitchFamily="18" charset="0"/>
                <a:cs typeface="Times New Roman" panose="02020603050405020304" pitchFamily="18" charset="0"/>
              </a:rPr>
              <a:t>Hai ngăn của một kệ sách có tổng cộng 400 cuốn sách. Nếu chuyển 80 cuốn từ ngăn thứ nhất sang ngăn thứ hai thì số sách ở ngăn thứ hai gấp 3 lần số sách ở ngăn thứ nhất. Tính số sách ở mỗi ngăn lúc đầu.</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928" y="0"/>
            <a:ext cx="8666871" cy="523220"/>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4. Giải bài toán bằng cách lập hệ phương trình</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353363" y="1507190"/>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161144" y="1945637"/>
                <a:ext cx="9906000"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y lần lượt là số sách ở ngăn thứ nhất, ngăn thứ hai lúc đầu (x,y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mtClean="0">
                    <a:latin typeface="Times New Roman" panose="02020603050405020304" pitchFamily="18" charset="0"/>
                    <a:cs typeface="Times New Roman" panose="02020603050405020304" pitchFamily="18" charset="0"/>
                  </a:rPr>
                  <a:t>N*)</a:t>
                </a:r>
                <a:endParaRPr lang="en-US" sz="240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61144" y="1945637"/>
                <a:ext cx="9906000" cy="461665"/>
              </a:xfrm>
              <a:prstGeom prst="rect">
                <a:avLst/>
              </a:prstGeom>
              <a:blipFill rotWithShape="0">
                <a:blip r:embed="rId3"/>
                <a:stretch>
                  <a:fillRect l="-923" t="-10526" b="-28947"/>
                </a:stretch>
              </a:blipFill>
              <a:ln>
                <a:noFill/>
              </a:ln>
            </p:spPr>
            <p:txBody>
              <a:bodyPr/>
              <a:lstStyle/>
              <a:p>
                <a:r>
                  <a:rPr lang="en-US">
                    <a:noFill/>
                  </a:rPr>
                  <a:t> </a:t>
                </a:r>
              </a:p>
            </p:txBody>
          </p:sp>
        </mc:Fallback>
      </mc:AlternateContent>
      <p:sp>
        <p:nvSpPr>
          <p:cNvPr id="9" name="TextBox 8"/>
          <p:cNvSpPr txBox="1"/>
          <p:nvPr/>
        </p:nvSpPr>
        <p:spPr>
          <a:xfrm>
            <a:off x="161144" y="2407302"/>
            <a:ext cx="1088785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Vì tổng số sách ở hai ngăn là 400 cuốn, nên ta có:            x + y = 400              (1).</a:t>
            </a:r>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2860222"/>
            <a:ext cx="10887856" cy="830997"/>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Sau khi chuyển thì số sách ở ngăn thứ hai gấp 3 lần số sách ở ngăn thứ nhất, nên ta có:</a:t>
            </a:r>
          </a:p>
          <a:p>
            <a:pPr algn="l"/>
            <a:r>
              <a:rPr lang="en-US" sz="2400" smtClean="0">
                <a:latin typeface="Times New Roman" panose="02020603050405020304" pitchFamily="18" charset="0"/>
                <a:cs typeface="Times New Roman" panose="02020603050405020304" pitchFamily="18" charset="0"/>
              </a:rPr>
              <a:t>                                              y + 80 = 3(x – 80)     hay 3x – y = 320                 (2).</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237344" y="3691219"/>
            <a:ext cx="4876800"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Từ (1) và (2) ta có hệ phương trình:</a:t>
            </a:r>
            <a:endParaRPr lang="en-US" sz="240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68735830"/>
              </p:ext>
            </p:extLst>
          </p:nvPr>
        </p:nvGraphicFramePr>
        <p:xfrm>
          <a:off x="4714391" y="3543975"/>
          <a:ext cx="1664913" cy="899953"/>
        </p:xfrm>
        <a:graphic>
          <a:graphicData uri="http://schemas.openxmlformats.org/presentationml/2006/ole">
            <mc:AlternateContent xmlns:mc="http://schemas.openxmlformats.org/markup-compatibility/2006">
              <mc:Choice xmlns:v="urn:schemas-microsoft-com:vml" Requires="v">
                <p:oleObj spid="_x0000_s89226" name="Equation" r:id="rId4" imgW="939600" imgH="507960" progId="Equation.DSMT4">
                  <p:embed/>
                </p:oleObj>
              </mc:Choice>
              <mc:Fallback>
                <p:oleObj name="Equation" r:id="rId4" imgW="939600" imgH="507960" progId="Equation.DSMT4">
                  <p:embed/>
                  <p:pic>
                    <p:nvPicPr>
                      <p:cNvPr id="0" name=""/>
                      <p:cNvPicPr/>
                      <p:nvPr/>
                    </p:nvPicPr>
                    <p:blipFill>
                      <a:blip r:embed="rId5"/>
                      <a:stretch>
                        <a:fillRect/>
                      </a:stretch>
                    </p:blipFill>
                    <p:spPr>
                      <a:xfrm>
                        <a:off x="4714391" y="3543975"/>
                        <a:ext cx="1664913" cy="899953"/>
                      </a:xfrm>
                      <a:prstGeom prst="rect">
                        <a:avLst/>
                      </a:prstGeom>
                    </p:spPr>
                  </p:pic>
                </p:oleObj>
              </mc:Fallback>
            </mc:AlternateContent>
          </a:graphicData>
        </a:graphic>
      </p:graphicFrame>
      <p:sp>
        <p:nvSpPr>
          <p:cNvPr id="12" name="TextBox 11"/>
          <p:cNvSpPr txBox="1"/>
          <p:nvPr/>
        </p:nvSpPr>
        <p:spPr>
          <a:xfrm>
            <a:off x="237344" y="4462557"/>
            <a:ext cx="4876800"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Giải hệ phương trình ta được:</a:t>
            </a:r>
            <a:endParaRPr lang="en-US" sz="24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110304540"/>
              </p:ext>
            </p:extLst>
          </p:nvPr>
        </p:nvGraphicFramePr>
        <p:xfrm>
          <a:off x="4151622" y="4366068"/>
          <a:ext cx="1125538" cy="900112"/>
        </p:xfrm>
        <a:graphic>
          <a:graphicData uri="http://schemas.openxmlformats.org/presentationml/2006/ole">
            <mc:AlternateContent xmlns:mc="http://schemas.openxmlformats.org/markup-compatibility/2006">
              <mc:Choice xmlns:v="urn:schemas-microsoft-com:vml" Requires="v">
                <p:oleObj spid="_x0000_s89227" name="Equation" r:id="rId6" imgW="634680" imgH="507960" progId="Equation.DSMT4">
                  <p:embed/>
                </p:oleObj>
              </mc:Choice>
              <mc:Fallback>
                <p:oleObj name="Equation" r:id="rId6" imgW="634680" imgH="507960" progId="Equation.DSMT4">
                  <p:embed/>
                  <p:pic>
                    <p:nvPicPr>
                      <p:cNvPr id="0" name=""/>
                      <p:cNvPicPr/>
                      <p:nvPr/>
                    </p:nvPicPr>
                    <p:blipFill>
                      <a:blip r:embed="rId7"/>
                      <a:stretch>
                        <a:fillRect/>
                      </a:stretch>
                    </p:blipFill>
                    <p:spPr>
                      <a:xfrm>
                        <a:off x="4151622" y="4366068"/>
                        <a:ext cx="1125538" cy="900112"/>
                      </a:xfrm>
                      <a:prstGeom prst="rect">
                        <a:avLst/>
                      </a:prstGeom>
                    </p:spPr>
                  </p:pic>
                </p:oleObj>
              </mc:Fallback>
            </mc:AlternateContent>
          </a:graphicData>
        </a:graphic>
      </p:graphicFrame>
      <p:sp>
        <p:nvSpPr>
          <p:cNvPr id="14" name="TextBox 13"/>
          <p:cNvSpPr txBox="1"/>
          <p:nvPr/>
        </p:nvSpPr>
        <p:spPr>
          <a:xfrm>
            <a:off x="5529358" y="4462557"/>
            <a:ext cx="1785842"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(thỏa mãn)</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274818" y="5362669"/>
            <a:ext cx="9935981"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lúc đầu, ngăn thứ nhất có 180 cuốn sách, ngăn thứ hai có 220 cuốn sách.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3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23220"/>
            <a:ext cx="8991600"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Ví dụ 6: </a:t>
            </a:r>
            <a:r>
              <a:rPr lang="en-US" sz="2400" smtClean="0">
                <a:latin typeface="Times New Roman" panose="02020603050405020304" pitchFamily="18" charset="0"/>
                <a:cs typeface="Times New Roman" panose="02020603050405020304" pitchFamily="18" charset="0"/>
              </a:rPr>
              <a:t>Cân bằng phương trình hóa học sau bằng phương pháp đại số</a:t>
            </a:r>
          </a:p>
        </p:txBody>
      </p:sp>
      <p:sp>
        <p:nvSpPr>
          <p:cNvPr id="6" name="TextBox 5"/>
          <p:cNvSpPr txBox="1"/>
          <p:nvPr/>
        </p:nvSpPr>
        <p:spPr>
          <a:xfrm>
            <a:off x="19928" y="0"/>
            <a:ext cx="8666871" cy="523220"/>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4. Giải bài toán bằng cách lập hệ phương trình</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24941" y="957939"/>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5824" y="1445948"/>
            <a:ext cx="1039977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y lần lượt là các hệ số của P và O</a:t>
            </a:r>
            <a:r>
              <a:rPr lang="en-US" sz="2400" baseline="-25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thỏa mãn cân bằng phương trình hóa học </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61144" y="2407302"/>
            <a:ext cx="814465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Cân bằng số nguyên tử P, số nguyên tử O ở hai vế, ta được hệ</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85843" y="4495800"/>
            <a:ext cx="5324357"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ta có phương trình hóa học cân bằng: </a:t>
            </a:r>
            <a:endParaRPr lang="en-US" sz="240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195168797"/>
              </p:ext>
            </p:extLst>
          </p:nvPr>
        </p:nvGraphicFramePr>
        <p:xfrm>
          <a:off x="8915400" y="616935"/>
          <a:ext cx="1779587" cy="404812"/>
        </p:xfrm>
        <a:graphic>
          <a:graphicData uri="http://schemas.openxmlformats.org/presentationml/2006/ole">
            <mc:AlternateContent xmlns:mc="http://schemas.openxmlformats.org/markup-compatibility/2006">
              <mc:Choice xmlns:v="urn:schemas-microsoft-com:vml" Requires="v">
                <p:oleObj spid="_x0000_s90510" name="Equation" r:id="rId3" imgW="1002960" imgH="228600" progId="Equation.DSMT4">
                  <p:embed/>
                </p:oleObj>
              </mc:Choice>
              <mc:Fallback>
                <p:oleObj name="Equation" r:id="rId3" imgW="1002960" imgH="228600" progId="Equation.DSMT4">
                  <p:embed/>
                  <p:pic>
                    <p:nvPicPr>
                      <p:cNvPr id="0" name=""/>
                      <p:cNvPicPr/>
                      <p:nvPr/>
                    </p:nvPicPr>
                    <p:blipFill>
                      <a:blip r:embed="rId4"/>
                      <a:stretch>
                        <a:fillRect/>
                      </a:stretch>
                    </p:blipFill>
                    <p:spPr>
                      <a:xfrm>
                        <a:off x="8915400" y="616935"/>
                        <a:ext cx="1779587" cy="404812"/>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830009546"/>
              </p:ext>
            </p:extLst>
          </p:nvPr>
        </p:nvGraphicFramePr>
        <p:xfrm>
          <a:off x="3987741" y="1994043"/>
          <a:ext cx="2073275" cy="404813"/>
        </p:xfrm>
        <a:graphic>
          <a:graphicData uri="http://schemas.openxmlformats.org/presentationml/2006/ole">
            <mc:AlternateContent xmlns:mc="http://schemas.openxmlformats.org/markup-compatibility/2006">
              <mc:Choice xmlns:v="urn:schemas-microsoft-com:vml" Requires="v">
                <p:oleObj spid="_x0000_s90511" name="Equation" r:id="rId5" imgW="1168200" imgH="228600" progId="Equation.DSMT4">
                  <p:embed/>
                </p:oleObj>
              </mc:Choice>
              <mc:Fallback>
                <p:oleObj name="Equation" r:id="rId5" imgW="1168200" imgH="228600" progId="Equation.DSMT4">
                  <p:embed/>
                  <p:pic>
                    <p:nvPicPr>
                      <p:cNvPr id="0" name=""/>
                      <p:cNvPicPr/>
                      <p:nvPr/>
                    </p:nvPicPr>
                    <p:blipFill>
                      <a:blip r:embed="rId6"/>
                      <a:stretch>
                        <a:fillRect/>
                      </a:stretch>
                    </p:blipFill>
                    <p:spPr>
                      <a:xfrm>
                        <a:off x="3987741" y="1994043"/>
                        <a:ext cx="2073275" cy="40481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708901761"/>
              </p:ext>
            </p:extLst>
          </p:nvPr>
        </p:nvGraphicFramePr>
        <p:xfrm>
          <a:off x="7821612" y="2231843"/>
          <a:ext cx="968375" cy="898525"/>
        </p:xfrm>
        <a:graphic>
          <a:graphicData uri="http://schemas.openxmlformats.org/presentationml/2006/ole">
            <mc:AlternateContent xmlns:mc="http://schemas.openxmlformats.org/markup-compatibility/2006">
              <mc:Choice xmlns:v="urn:schemas-microsoft-com:vml" Requires="v">
                <p:oleObj spid="_x0000_s90512" name="Equation" r:id="rId7" imgW="545760" imgH="507960" progId="Equation.DSMT4">
                  <p:embed/>
                </p:oleObj>
              </mc:Choice>
              <mc:Fallback>
                <p:oleObj name="Equation" r:id="rId7" imgW="545760" imgH="507960" progId="Equation.DSMT4">
                  <p:embed/>
                  <p:pic>
                    <p:nvPicPr>
                      <p:cNvPr id="0" name=""/>
                      <p:cNvPicPr/>
                      <p:nvPr/>
                    </p:nvPicPr>
                    <p:blipFill>
                      <a:blip r:embed="rId8"/>
                      <a:stretch>
                        <a:fillRect/>
                      </a:stretch>
                    </p:blipFill>
                    <p:spPr>
                      <a:xfrm>
                        <a:off x="7821612" y="2231843"/>
                        <a:ext cx="968375" cy="898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93491767"/>
              </p:ext>
            </p:extLst>
          </p:nvPr>
        </p:nvGraphicFramePr>
        <p:xfrm>
          <a:off x="7808911" y="3120029"/>
          <a:ext cx="877888" cy="1235075"/>
        </p:xfrm>
        <a:graphic>
          <a:graphicData uri="http://schemas.openxmlformats.org/presentationml/2006/ole">
            <mc:AlternateContent xmlns:mc="http://schemas.openxmlformats.org/markup-compatibility/2006">
              <mc:Choice xmlns:v="urn:schemas-microsoft-com:vml" Requires="v">
                <p:oleObj spid="_x0000_s90513" name="Equation" r:id="rId9" imgW="495000" imgH="698400" progId="Equation.DSMT4">
                  <p:embed/>
                </p:oleObj>
              </mc:Choice>
              <mc:Fallback>
                <p:oleObj name="Equation" r:id="rId9" imgW="495000" imgH="698400" progId="Equation.DSMT4">
                  <p:embed/>
                  <p:pic>
                    <p:nvPicPr>
                      <p:cNvPr id="0" name=""/>
                      <p:cNvPicPr/>
                      <p:nvPr/>
                    </p:nvPicPr>
                    <p:blipFill>
                      <a:blip r:embed="rId10"/>
                      <a:stretch>
                        <a:fillRect/>
                      </a:stretch>
                    </p:blipFill>
                    <p:spPr>
                      <a:xfrm>
                        <a:off x="7808911" y="3120029"/>
                        <a:ext cx="877888" cy="123507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80697002"/>
              </p:ext>
            </p:extLst>
          </p:nvPr>
        </p:nvGraphicFramePr>
        <p:xfrm>
          <a:off x="5410200" y="4431792"/>
          <a:ext cx="2139950" cy="765175"/>
        </p:xfrm>
        <a:graphic>
          <a:graphicData uri="http://schemas.openxmlformats.org/presentationml/2006/ole">
            <mc:AlternateContent xmlns:mc="http://schemas.openxmlformats.org/markup-compatibility/2006">
              <mc:Choice xmlns:v="urn:schemas-microsoft-com:vml" Requires="v">
                <p:oleObj spid="_x0000_s90514" name="Equation" r:id="rId11" imgW="1206360" imgH="431640" progId="Equation.DSMT4">
                  <p:embed/>
                </p:oleObj>
              </mc:Choice>
              <mc:Fallback>
                <p:oleObj name="Equation" r:id="rId11" imgW="1206360" imgH="431640" progId="Equation.DSMT4">
                  <p:embed/>
                  <p:pic>
                    <p:nvPicPr>
                      <p:cNvPr id="0" name=""/>
                      <p:cNvPicPr/>
                      <p:nvPr/>
                    </p:nvPicPr>
                    <p:blipFill>
                      <a:blip r:embed="rId12"/>
                      <a:stretch>
                        <a:fillRect/>
                      </a:stretch>
                    </p:blipFill>
                    <p:spPr>
                      <a:xfrm>
                        <a:off x="5410200" y="4431792"/>
                        <a:ext cx="2139950" cy="765175"/>
                      </a:xfrm>
                      <a:prstGeom prst="rect">
                        <a:avLst/>
                      </a:prstGeom>
                    </p:spPr>
                  </p:pic>
                </p:oleObj>
              </mc:Fallback>
            </mc:AlternateContent>
          </a:graphicData>
        </a:graphic>
      </p:graphicFrame>
      <p:sp>
        <p:nvSpPr>
          <p:cNvPr id="21" name="TextBox 20"/>
          <p:cNvSpPr txBox="1"/>
          <p:nvPr/>
        </p:nvSpPr>
        <p:spPr>
          <a:xfrm>
            <a:off x="4648200" y="5087822"/>
            <a:ext cx="752358"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hay</a:t>
            </a:r>
            <a:endParaRPr lang="en-US" sz="2400">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785340084"/>
              </p:ext>
            </p:extLst>
          </p:nvPr>
        </p:nvGraphicFramePr>
        <p:xfrm>
          <a:off x="5453063" y="5205413"/>
          <a:ext cx="2208212" cy="404812"/>
        </p:xfrm>
        <a:graphic>
          <a:graphicData uri="http://schemas.openxmlformats.org/presentationml/2006/ole">
            <mc:AlternateContent xmlns:mc="http://schemas.openxmlformats.org/markup-compatibility/2006">
              <mc:Choice xmlns:v="urn:schemas-microsoft-com:vml" Requires="v">
                <p:oleObj spid="_x0000_s90515" name="Equation" r:id="rId13" imgW="1244520" imgH="228600" progId="Equation.DSMT4">
                  <p:embed/>
                </p:oleObj>
              </mc:Choice>
              <mc:Fallback>
                <p:oleObj name="Equation" r:id="rId13" imgW="1244520" imgH="228600" progId="Equation.DSMT4">
                  <p:embed/>
                  <p:pic>
                    <p:nvPicPr>
                      <p:cNvPr id="0" name=""/>
                      <p:cNvPicPr/>
                      <p:nvPr/>
                    </p:nvPicPr>
                    <p:blipFill>
                      <a:blip r:embed="rId14"/>
                      <a:stretch>
                        <a:fillRect/>
                      </a:stretch>
                    </p:blipFill>
                    <p:spPr>
                      <a:xfrm>
                        <a:off x="5453063" y="5205413"/>
                        <a:ext cx="2208212" cy="404812"/>
                      </a:xfrm>
                      <a:prstGeom prst="rect">
                        <a:avLst/>
                      </a:prstGeom>
                    </p:spPr>
                  </p:pic>
                </p:oleObj>
              </mc:Fallback>
            </mc:AlternateContent>
          </a:graphicData>
        </a:graphic>
      </p:graphicFrame>
    </p:spTree>
    <p:extLst>
      <p:ext uri="{BB962C8B-B14F-4D97-AF65-F5344CB8AC3E}">
        <p14:creationId xmlns:p14="http://schemas.microsoft.com/office/powerpoint/2010/main" val="16796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5"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766F4C1-9DBC-4B74-A103-BC3CED441B27}"/>
              </a:ext>
            </a:extLst>
          </p:cNvPr>
          <p:cNvPicPr>
            <a:picLocks noChangeAspect="1"/>
          </p:cNvPicPr>
          <p:nvPr/>
        </p:nvPicPr>
        <p:blipFill rotWithShape="1">
          <a:blip r:embed="rId2">
            <a:extLst>
              <a:ext uri="{28A0092B-C50C-407E-A947-70E740481C1C}">
                <a14:useLocalDpi xmlns:a14="http://schemas.microsoft.com/office/drawing/2010/main" val="0"/>
              </a:ext>
            </a:extLst>
          </a:blip>
          <a:srcRect b="6422"/>
          <a:stretch/>
        </p:blipFill>
        <p:spPr>
          <a:xfrm>
            <a:off x="0" y="0"/>
            <a:ext cx="12192000" cy="6858000"/>
          </a:xfrm>
          <a:prstGeom prst="rect">
            <a:avLst/>
          </a:prstGeom>
        </p:spPr>
      </p:pic>
      <p:sp>
        <p:nvSpPr>
          <p:cNvPr id="3" name="TextBox 2"/>
          <p:cNvSpPr txBox="1"/>
          <p:nvPr/>
        </p:nvSpPr>
        <p:spPr>
          <a:xfrm>
            <a:off x="2667000" y="614371"/>
            <a:ext cx="2844800" cy="1015663"/>
          </a:xfrm>
          <a:prstGeom prst="rect">
            <a:avLst/>
          </a:prstGeom>
          <a:noFill/>
        </p:spPr>
        <p:txBody>
          <a:bodyPr wrap="square" rtlCol="0">
            <a:spAutoFit/>
          </a:bodyPr>
          <a:lstStyle/>
          <a:p>
            <a:r>
              <a:rPr lang="en-US" sz="6000" b="1">
                <a:solidFill>
                  <a:srgbClr val="FFC000"/>
                </a:solidFill>
                <a:latin typeface="Times New Roman" panose="02020603050405020304" pitchFamily="18" charset="0"/>
                <a:cs typeface="Times New Roman" panose="02020603050405020304" pitchFamily="18" charset="0"/>
              </a:rPr>
              <a:t>Bài 3</a:t>
            </a:r>
            <a:r>
              <a:rPr lang="en-US" sz="6000" b="1" smtClean="0">
                <a:solidFill>
                  <a:srgbClr val="FFC000"/>
                </a:solidFill>
                <a:latin typeface="Times New Roman" panose="02020603050405020304" pitchFamily="18" charset="0"/>
                <a:cs typeface="Times New Roman" panose="02020603050405020304" pitchFamily="18" charset="0"/>
              </a:rPr>
              <a:t>:</a:t>
            </a:r>
            <a:endParaRPr lang="en-US" sz="6000" b="1">
              <a:solidFill>
                <a:srgbClr val="FFC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43200" y="2244405"/>
            <a:ext cx="9194800" cy="1446550"/>
          </a:xfrm>
          <a:prstGeom prst="rect">
            <a:avLst/>
          </a:prstGeom>
          <a:noFill/>
        </p:spPr>
        <p:txBody>
          <a:bodyPr wrap="square" rtlCol="0">
            <a:spAutoFit/>
          </a:bodyPr>
          <a:lstStyle/>
          <a:p>
            <a:r>
              <a:rPr lang="en-US" sz="4400" b="1" smtClean="0">
                <a:solidFill>
                  <a:schemeClr val="bg1"/>
                </a:solidFill>
                <a:latin typeface="Times New Roman" panose="02020603050405020304" pitchFamily="18" charset="0"/>
                <a:cs typeface="Times New Roman" panose="02020603050405020304" pitchFamily="18" charset="0"/>
              </a:rPr>
              <a:t>GIẢI HỆ HAI PHƯƠNG TRÌNH BẬC NHẤT HAI ẨN</a:t>
            </a:r>
            <a:endParaRPr lang="en-US" sz="44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4801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23220"/>
            <a:ext cx="11887200" cy="1200329"/>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Thực hành 4: </a:t>
            </a:r>
            <a:r>
              <a:rPr lang="vi-VN" sz="2400">
                <a:latin typeface="Times New Roman" panose="02020603050405020304" pitchFamily="18" charset="0"/>
                <a:cs typeface="Times New Roman" panose="02020603050405020304" pitchFamily="18" charset="0"/>
              </a:rPr>
              <a:t>Một mảnh vườn hình chữ nhật có chu vi 64 m. Nếu tăng chiều dài thêm 2 m và tăng chiều rộng thêm 3 m thì diện tích tăng thêm 88 m</a:t>
            </a:r>
            <a:r>
              <a:rPr lang="vi-VN" sz="2400" baseline="30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 Tính chiều dài, chiều rộng của mảnh vườn đó.</a:t>
            </a:r>
            <a:endParaRPr lang="en-US" sz="240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19928" y="0"/>
            <a:ext cx="8666871" cy="523220"/>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4. Giải bài toán bằng cách lập hệ phương trình</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648200" y="1445418"/>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9609" y="5282277"/>
            <a:ext cx="4081391"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Giải hệ phương trình ta được:</a:t>
            </a:r>
            <a:endParaRPr lang="en-US" sz="2400">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327402194"/>
              </p:ext>
            </p:extLst>
          </p:nvPr>
        </p:nvGraphicFramePr>
        <p:xfrm>
          <a:off x="4719199" y="4291985"/>
          <a:ext cx="1666875" cy="898525"/>
        </p:xfrm>
        <a:graphic>
          <a:graphicData uri="http://schemas.openxmlformats.org/presentationml/2006/ole">
            <mc:AlternateContent xmlns:mc="http://schemas.openxmlformats.org/markup-compatibility/2006">
              <mc:Choice xmlns:v="urn:schemas-microsoft-com:vml" Requires="v">
                <p:oleObj spid="_x0000_s91264" name="Equation" r:id="rId3" imgW="939600" imgH="507960" progId="Equation.DSMT4">
                  <p:embed/>
                </p:oleObj>
              </mc:Choice>
              <mc:Fallback>
                <p:oleObj name="Equation" r:id="rId3" imgW="939600" imgH="507960" progId="Equation.DSMT4">
                  <p:embed/>
                  <p:pic>
                    <p:nvPicPr>
                      <p:cNvPr id="0" name=""/>
                      <p:cNvPicPr/>
                      <p:nvPr/>
                    </p:nvPicPr>
                    <p:blipFill>
                      <a:blip r:embed="rId4"/>
                      <a:stretch>
                        <a:fillRect/>
                      </a:stretch>
                    </p:blipFill>
                    <p:spPr>
                      <a:xfrm>
                        <a:off x="4719199" y="4291985"/>
                        <a:ext cx="1666875" cy="898525"/>
                      </a:xfrm>
                      <a:prstGeom prst="rect">
                        <a:avLst/>
                      </a:prstGeom>
                    </p:spPr>
                  </p:pic>
                </p:oleObj>
              </mc:Fallback>
            </mc:AlternateContent>
          </a:graphicData>
        </a:graphic>
      </p:graphicFrame>
      <p:sp>
        <p:nvSpPr>
          <p:cNvPr id="2" name="Rectangle 1"/>
          <p:cNvSpPr/>
          <p:nvPr/>
        </p:nvSpPr>
        <p:spPr>
          <a:xfrm>
            <a:off x="173636" y="1714275"/>
            <a:ext cx="11865964" cy="830997"/>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Gọi x (m), y (m) lần lượt là chiều dài và chiều rộng ban đầu của hình chữ nhật (0 &lt; x, y &lt; 64).</a:t>
            </a:r>
          </a:p>
          <a:p>
            <a:pPr algn="just"/>
            <a:r>
              <a:rPr lang="vi-VN" sz="2400">
                <a:latin typeface="Times New Roman" panose="02020603050405020304" pitchFamily="18" charset="0"/>
                <a:cs typeface="Times New Roman" panose="02020603050405020304" pitchFamily="18" charset="0"/>
              </a:rPr>
              <a:t>Chu vi hình chữ nhật là 64 m nên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2(x </a:t>
            </a:r>
            <a:r>
              <a:rPr lang="vi-VN" sz="2400">
                <a:latin typeface="Times New Roman" panose="02020603050405020304" pitchFamily="18" charset="0"/>
                <a:cs typeface="Times New Roman" panose="02020603050405020304" pitchFamily="18" charset="0"/>
              </a:rPr>
              <a:t>+ y) = 64 hay x + y = 32.          (1)</a:t>
            </a:r>
            <a:endParaRPr lang="vi-VN" sz="2400" b="0" i="0">
              <a:effectLst/>
              <a:latin typeface="Times New Roman" panose="02020603050405020304" pitchFamily="18" charset="0"/>
              <a:cs typeface="Times New Roman" panose="02020603050405020304" pitchFamily="18" charset="0"/>
            </a:endParaRPr>
          </a:p>
        </p:txBody>
      </p:sp>
      <p:sp>
        <p:nvSpPr>
          <p:cNvPr id="3" name="Rectangle 2"/>
          <p:cNvSpPr/>
          <p:nvPr/>
        </p:nvSpPr>
        <p:spPr>
          <a:xfrm>
            <a:off x="116174" y="2509453"/>
            <a:ext cx="6741826" cy="830997"/>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Chiều dài hình chữ nhật sau khi tăng là: x + 2 (m</a:t>
            </a:r>
            <a:r>
              <a:rPr lang="vi-VN" sz="2400" smtClean="0">
                <a:latin typeface="Times New Roman" panose="02020603050405020304" pitchFamily="18" charset="0"/>
                <a:cs typeface="Times New Roman" panose="02020603050405020304" pitchFamily="18" charset="0"/>
              </a:rPr>
              <a:t>)</a:t>
            </a:r>
          </a:p>
          <a:p>
            <a:pPr algn="just"/>
            <a:r>
              <a:rPr lang="vi-VN" sz="2400" smtClean="0">
                <a:latin typeface="Times New Roman" panose="02020603050405020304" pitchFamily="18" charset="0"/>
                <a:cs typeface="Times New Roman" panose="02020603050405020304" pitchFamily="18" charset="0"/>
              </a:rPr>
              <a:t>Chiều rộng hình chữ nhật sau khi tăng là: y + 3 (m)</a:t>
            </a:r>
          </a:p>
        </p:txBody>
      </p:sp>
      <p:sp>
        <p:nvSpPr>
          <p:cNvPr id="23" name="Rectangle 22"/>
          <p:cNvSpPr/>
          <p:nvPr/>
        </p:nvSpPr>
        <p:spPr>
          <a:xfrm>
            <a:off x="210487" y="3244361"/>
            <a:ext cx="10399426" cy="1569660"/>
          </a:xfrm>
          <a:prstGeom prst="rect">
            <a:avLst/>
          </a:prstGeom>
        </p:spPr>
        <p:txBody>
          <a:bodyPr wrap="square">
            <a:spAutoFit/>
          </a:bodyPr>
          <a:lstStyle/>
          <a:p>
            <a:pPr algn="just"/>
            <a:r>
              <a:rPr lang="vi-VN" sz="2400" smtClean="0">
                <a:latin typeface="Times New Roman" panose="02020603050405020304" pitchFamily="18" charset="0"/>
                <a:cs typeface="Times New Roman" panose="02020603050405020304" pitchFamily="18" charset="0"/>
              </a:rPr>
              <a:t>Theo </a:t>
            </a:r>
            <a:r>
              <a:rPr lang="vi-VN" sz="2400">
                <a:latin typeface="Times New Roman" panose="02020603050405020304" pitchFamily="18" charset="0"/>
                <a:cs typeface="Times New Roman" panose="02020603050405020304" pitchFamily="18" charset="0"/>
              </a:rPr>
              <a:t>đề bài, ta có: (x + 2)(y + 3) = xy + 88</a:t>
            </a:r>
          </a:p>
          <a:p>
            <a:pPr algn="just"/>
            <a:r>
              <a:rPr lang="vi-VN" sz="2400">
                <a:latin typeface="Times New Roman" panose="02020603050405020304" pitchFamily="18" charset="0"/>
                <a:cs typeface="Times New Roman" panose="02020603050405020304" pitchFamily="18" charset="0"/>
              </a:rPr>
              <a:t>xy + 3x + 2y + 6 = xy + 88</a:t>
            </a:r>
          </a:p>
          <a:p>
            <a:pPr algn="just"/>
            <a:r>
              <a:rPr lang="vi-VN" sz="2400">
                <a:latin typeface="Times New Roman" panose="02020603050405020304" pitchFamily="18" charset="0"/>
                <a:cs typeface="Times New Roman" panose="02020603050405020304" pitchFamily="18" charset="0"/>
              </a:rPr>
              <a:t>3x + 2y = 82.         (2)</a:t>
            </a:r>
          </a:p>
          <a:p>
            <a:pPr algn="just"/>
            <a:r>
              <a:rPr lang="vi-VN" sz="2400">
                <a:latin typeface="Times New Roman" panose="02020603050405020304" pitchFamily="18" charset="0"/>
                <a:cs typeface="Times New Roman" panose="02020603050405020304" pitchFamily="18" charset="0"/>
              </a:rPr>
              <a:t> </a:t>
            </a:r>
            <a:endParaRPr lang="vi-VN" sz="2400" b="0" i="0">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194872" y="4510416"/>
            <a:ext cx="5153833" cy="461665"/>
          </a:xfrm>
          <a:prstGeom prst="rect">
            <a:avLst/>
          </a:prstGeom>
        </p:spPr>
        <p:txBody>
          <a:bodyPr wrap="square">
            <a:spAutoFit/>
          </a:bodyPr>
          <a:lstStyle/>
          <a:p>
            <a:pPr algn="just"/>
            <a:r>
              <a:rPr lang="vi-VN" sz="2400" smtClean="0">
                <a:latin typeface="Times New Roman" panose="02020603050405020304" pitchFamily="18" charset="0"/>
                <a:cs typeface="Times New Roman" panose="02020603050405020304" pitchFamily="18" charset="0"/>
              </a:rPr>
              <a:t>Từ </a:t>
            </a:r>
            <a:r>
              <a:rPr lang="vi-VN" sz="2400">
                <a:latin typeface="Times New Roman" panose="02020603050405020304" pitchFamily="18" charset="0"/>
                <a:cs typeface="Times New Roman" panose="02020603050405020304" pitchFamily="18" charset="0"/>
              </a:rPr>
              <a:t>(1) và (2) ta có hệ phương trình </a:t>
            </a:r>
            <a:endParaRPr lang="vi-VN" sz="2400" b="0" i="0">
              <a:effectLst/>
              <a:latin typeface="Times New Roman" panose="02020603050405020304" pitchFamily="18" charset="0"/>
              <a:cs typeface="Times New Roman" panose="02020603050405020304" pitchFamily="18"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889605390"/>
              </p:ext>
            </p:extLst>
          </p:nvPr>
        </p:nvGraphicFramePr>
        <p:xfrm>
          <a:off x="3880288" y="5166724"/>
          <a:ext cx="946150" cy="898525"/>
        </p:xfrm>
        <a:graphic>
          <a:graphicData uri="http://schemas.openxmlformats.org/presentationml/2006/ole">
            <mc:AlternateContent xmlns:mc="http://schemas.openxmlformats.org/markup-compatibility/2006">
              <mc:Choice xmlns:v="urn:schemas-microsoft-com:vml" Requires="v">
                <p:oleObj spid="_x0000_s91265" name="Equation" r:id="rId5" imgW="533160" imgH="507960" progId="Equation.DSMT4">
                  <p:embed/>
                </p:oleObj>
              </mc:Choice>
              <mc:Fallback>
                <p:oleObj name="Equation" r:id="rId5" imgW="533160" imgH="507960" progId="Equation.DSMT4">
                  <p:embed/>
                  <p:pic>
                    <p:nvPicPr>
                      <p:cNvPr id="0" name=""/>
                      <p:cNvPicPr/>
                      <p:nvPr/>
                    </p:nvPicPr>
                    <p:blipFill>
                      <a:blip r:embed="rId6"/>
                      <a:stretch>
                        <a:fillRect/>
                      </a:stretch>
                    </p:blipFill>
                    <p:spPr>
                      <a:xfrm>
                        <a:off x="3880288" y="5166724"/>
                        <a:ext cx="946150" cy="898525"/>
                      </a:xfrm>
                      <a:prstGeom prst="rect">
                        <a:avLst/>
                      </a:prstGeom>
                    </p:spPr>
                  </p:pic>
                </p:oleObj>
              </mc:Fallback>
            </mc:AlternateContent>
          </a:graphicData>
        </a:graphic>
      </p:graphicFrame>
      <p:sp>
        <p:nvSpPr>
          <p:cNvPr id="26" name="TextBox 25"/>
          <p:cNvSpPr txBox="1"/>
          <p:nvPr/>
        </p:nvSpPr>
        <p:spPr>
          <a:xfrm>
            <a:off x="5072158" y="5274160"/>
            <a:ext cx="1785842"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(thỏa mãn)</a:t>
            </a:r>
            <a:endParaRPr lang="en-US" sz="2400">
              <a:latin typeface="Times New Roman" panose="02020603050405020304" pitchFamily="18" charset="0"/>
              <a:cs typeface="Times New Roman" panose="02020603050405020304" pitchFamily="18" charset="0"/>
            </a:endParaRPr>
          </a:p>
        </p:txBody>
      </p:sp>
      <p:sp>
        <p:nvSpPr>
          <p:cNvPr id="4" name="Rectangle 3"/>
          <p:cNvSpPr/>
          <p:nvPr/>
        </p:nvSpPr>
        <p:spPr>
          <a:xfrm>
            <a:off x="-130922" y="6253447"/>
            <a:ext cx="9503522" cy="461665"/>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Vậy chiều dài của mảnh vườn là 18 m, chiều rộng của mảnh vườn là 14 m.</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43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P spid="2" grpId="0"/>
      <p:bldP spid="3" grpId="0"/>
      <p:bldP spid="23" grpId="0"/>
      <p:bldP spid="24" grpId="0"/>
      <p:bldP spid="2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23220"/>
            <a:ext cx="9677400"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Thực hành 5: </a:t>
            </a:r>
            <a:r>
              <a:rPr lang="en-US" sz="2400" smtClean="0">
                <a:latin typeface="Times New Roman" panose="02020603050405020304" pitchFamily="18" charset="0"/>
                <a:cs typeface="Times New Roman" panose="02020603050405020304" pitchFamily="18" charset="0"/>
              </a:rPr>
              <a:t>Cân bằng phương trình hóa học sau bằng phương pháp đại số</a:t>
            </a:r>
          </a:p>
        </p:txBody>
      </p:sp>
      <p:sp>
        <p:nvSpPr>
          <p:cNvPr id="6" name="TextBox 5"/>
          <p:cNvSpPr txBox="1"/>
          <p:nvPr/>
        </p:nvSpPr>
        <p:spPr>
          <a:xfrm>
            <a:off x="19928" y="0"/>
            <a:ext cx="8666871" cy="523220"/>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4. Giải bài toán bằng cách lập hệ phương trình</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24941" y="957939"/>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5824" y="1445948"/>
            <a:ext cx="1093317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y lần lượt là các hệ số của NO và O</a:t>
            </a:r>
            <a:r>
              <a:rPr lang="en-US" sz="2400" baseline="-25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thỏa mãn cân bằng phương trình hóa học </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61144" y="2407302"/>
            <a:ext cx="814465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Cân bằng số nguyên tử N, số nguyên tử O ở hai vế, ta được hệ</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85843" y="4495800"/>
            <a:ext cx="5324357"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ta có phương trình hóa học cân bằng: </a:t>
            </a:r>
            <a:endParaRPr lang="en-US" sz="240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704855000"/>
              </p:ext>
            </p:extLst>
          </p:nvPr>
        </p:nvGraphicFramePr>
        <p:xfrm>
          <a:off x="9513094" y="627511"/>
          <a:ext cx="2005012" cy="404812"/>
        </p:xfrm>
        <a:graphic>
          <a:graphicData uri="http://schemas.openxmlformats.org/presentationml/2006/ole">
            <mc:AlternateContent xmlns:mc="http://schemas.openxmlformats.org/markup-compatibility/2006">
              <mc:Choice xmlns:v="urn:schemas-microsoft-com:vml" Requires="v">
                <p:oleObj spid="_x0000_s92522" name="Equation" r:id="rId3" imgW="1130040" imgH="228600" progId="Equation.DSMT4">
                  <p:embed/>
                </p:oleObj>
              </mc:Choice>
              <mc:Fallback>
                <p:oleObj name="Equation" r:id="rId3" imgW="1130040" imgH="228600" progId="Equation.DSMT4">
                  <p:embed/>
                  <p:pic>
                    <p:nvPicPr>
                      <p:cNvPr id="0" name=""/>
                      <p:cNvPicPr/>
                      <p:nvPr/>
                    </p:nvPicPr>
                    <p:blipFill>
                      <a:blip r:embed="rId4"/>
                      <a:stretch>
                        <a:fillRect/>
                      </a:stretch>
                    </p:blipFill>
                    <p:spPr>
                      <a:xfrm>
                        <a:off x="9513094" y="627511"/>
                        <a:ext cx="2005012" cy="404812"/>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177638"/>
              </p:ext>
            </p:extLst>
          </p:nvPr>
        </p:nvGraphicFramePr>
        <p:xfrm>
          <a:off x="7977186" y="2368676"/>
          <a:ext cx="1419225" cy="898525"/>
        </p:xfrm>
        <a:graphic>
          <a:graphicData uri="http://schemas.openxmlformats.org/presentationml/2006/ole">
            <mc:AlternateContent xmlns:mc="http://schemas.openxmlformats.org/markup-compatibility/2006">
              <mc:Choice xmlns:v="urn:schemas-microsoft-com:vml" Requires="v">
                <p:oleObj spid="_x0000_s92523" name="Equation" r:id="rId5" imgW="799920" imgH="507960" progId="Equation.DSMT4">
                  <p:embed/>
                </p:oleObj>
              </mc:Choice>
              <mc:Fallback>
                <p:oleObj name="Equation" r:id="rId5" imgW="799920" imgH="507960" progId="Equation.DSMT4">
                  <p:embed/>
                  <p:pic>
                    <p:nvPicPr>
                      <p:cNvPr id="0" name=""/>
                      <p:cNvPicPr/>
                      <p:nvPr/>
                    </p:nvPicPr>
                    <p:blipFill>
                      <a:blip r:embed="rId6"/>
                      <a:stretch>
                        <a:fillRect/>
                      </a:stretch>
                    </p:blipFill>
                    <p:spPr>
                      <a:xfrm>
                        <a:off x="7977186" y="2368676"/>
                        <a:ext cx="1419225" cy="898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607773787"/>
              </p:ext>
            </p:extLst>
          </p:nvPr>
        </p:nvGraphicFramePr>
        <p:xfrm>
          <a:off x="8077200" y="3378350"/>
          <a:ext cx="877888" cy="1235075"/>
        </p:xfrm>
        <a:graphic>
          <a:graphicData uri="http://schemas.openxmlformats.org/presentationml/2006/ole">
            <mc:AlternateContent xmlns:mc="http://schemas.openxmlformats.org/markup-compatibility/2006">
              <mc:Choice xmlns:v="urn:schemas-microsoft-com:vml" Requires="v">
                <p:oleObj spid="_x0000_s92524" name="Equation" r:id="rId7" imgW="495000" imgH="698400" progId="Equation.DSMT4">
                  <p:embed/>
                </p:oleObj>
              </mc:Choice>
              <mc:Fallback>
                <p:oleObj name="Equation" r:id="rId7" imgW="495000" imgH="698400" progId="Equation.DSMT4">
                  <p:embed/>
                  <p:pic>
                    <p:nvPicPr>
                      <p:cNvPr id="0" name=""/>
                      <p:cNvPicPr/>
                      <p:nvPr/>
                    </p:nvPicPr>
                    <p:blipFill>
                      <a:blip r:embed="rId8"/>
                      <a:stretch>
                        <a:fillRect/>
                      </a:stretch>
                    </p:blipFill>
                    <p:spPr>
                      <a:xfrm>
                        <a:off x="8077200" y="3378350"/>
                        <a:ext cx="877888" cy="123507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65601239"/>
              </p:ext>
            </p:extLst>
          </p:nvPr>
        </p:nvGraphicFramePr>
        <p:xfrm>
          <a:off x="5365750" y="4432300"/>
          <a:ext cx="2230438" cy="765175"/>
        </p:xfrm>
        <a:graphic>
          <a:graphicData uri="http://schemas.openxmlformats.org/presentationml/2006/ole">
            <mc:AlternateContent xmlns:mc="http://schemas.openxmlformats.org/markup-compatibility/2006">
              <mc:Choice xmlns:v="urn:schemas-microsoft-com:vml" Requires="v">
                <p:oleObj spid="_x0000_s92525" name="Equation" r:id="rId9" imgW="1257120" imgH="431640" progId="Equation.DSMT4">
                  <p:embed/>
                </p:oleObj>
              </mc:Choice>
              <mc:Fallback>
                <p:oleObj name="Equation" r:id="rId9" imgW="1257120" imgH="431640" progId="Equation.DSMT4">
                  <p:embed/>
                  <p:pic>
                    <p:nvPicPr>
                      <p:cNvPr id="0" name=""/>
                      <p:cNvPicPr/>
                      <p:nvPr/>
                    </p:nvPicPr>
                    <p:blipFill>
                      <a:blip r:embed="rId10"/>
                      <a:stretch>
                        <a:fillRect/>
                      </a:stretch>
                    </p:blipFill>
                    <p:spPr>
                      <a:xfrm>
                        <a:off x="5365750" y="4432300"/>
                        <a:ext cx="2230438" cy="765175"/>
                      </a:xfrm>
                      <a:prstGeom prst="rect">
                        <a:avLst/>
                      </a:prstGeom>
                    </p:spPr>
                  </p:pic>
                </p:oleObj>
              </mc:Fallback>
            </mc:AlternateContent>
          </a:graphicData>
        </a:graphic>
      </p:graphicFrame>
      <p:sp>
        <p:nvSpPr>
          <p:cNvPr id="21" name="TextBox 20"/>
          <p:cNvSpPr txBox="1"/>
          <p:nvPr/>
        </p:nvSpPr>
        <p:spPr>
          <a:xfrm>
            <a:off x="4648200" y="5087822"/>
            <a:ext cx="752358"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hay</a:t>
            </a:r>
            <a:endParaRPr lang="en-US" sz="2400">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157978979"/>
              </p:ext>
            </p:extLst>
          </p:nvPr>
        </p:nvGraphicFramePr>
        <p:xfrm>
          <a:off x="5408613" y="5205413"/>
          <a:ext cx="2298700" cy="404812"/>
        </p:xfrm>
        <a:graphic>
          <a:graphicData uri="http://schemas.openxmlformats.org/presentationml/2006/ole">
            <mc:AlternateContent xmlns:mc="http://schemas.openxmlformats.org/markup-compatibility/2006">
              <mc:Choice xmlns:v="urn:schemas-microsoft-com:vml" Requires="v">
                <p:oleObj spid="_x0000_s92526" name="Equation" r:id="rId11" imgW="1295280" imgH="228600" progId="Equation.DSMT4">
                  <p:embed/>
                </p:oleObj>
              </mc:Choice>
              <mc:Fallback>
                <p:oleObj name="Equation" r:id="rId11" imgW="1295280" imgH="228600" progId="Equation.DSMT4">
                  <p:embed/>
                  <p:pic>
                    <p:nvPicPr>
                      <p:cNvPr id="0" name=""/>
                      <p:cNvPicPr/>
                      <p:nvPr/>
                    </p:nvPicPr>
                    <p:blipFill>
                      <a:blip r:embed="rId12"/>
                      <a:stretch>
                        <a:fillRect/>
                      </a:stretch>
                    </p:blipFill>
                    <p:spPr>
                      <a:xfrm>
                        <a:off x="5408613" y="5205413"/>
                        <a:ext cx="2298700" cy="404812"/>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565289689"/>
              </p:ext>
            </p:extLst>
          </p:nvPr>
        </p:nvGraphicFramePr>
        <p:xfrm>
          <a:off x="4129088" y="1933575"/>
          <a:ext cx="2298700" cy="404813"/>
        </p:xfrm>
        <a:graphic>
          <a:graphicData uri="http://schemas.openxmlformats.org/presentationml/2006/ole">
            <mc:AlternateContent xmlns:mc="http://schemas.openxmlformats.org/markup-compatibility/2006">
              <mc:Choice xmlns:v="urn:schemas-microsoft-com:vml" Requires="v">
                <p:oleObj spid="_x0000_s92527" name="Equation" r:id="rId13" imgW="1295280" imgH="228600" progId="Equation.DSMT4">
                  <p:embed/>
                </p:oleObj>
              </mc:Choice>
              <mc:Fallback>
                <p:oleObj name="Equation" r:id="rId13" imgW="1295280" imgH="228600" progId="Equation.DSMT4">
                  <p:embed/>
                  <p:pic>
                    <p:nvPicPr>
                      <p:cNvPr id="0" name=""/>
                      <p:cNvPicPr/>
                      <p:nvPr/>
                    </p:nvPicPr>
                    <p:blipFill>
                      <a:blip r:embed="rId14"/>
                      <a:stretch>
                        <a:fillRect/>
                      </a:stretch>
                    </p:blipFill>
                    <p:spPr>
                      <a:xfrm>
                        <a:off x="4129088" y="1933575"/>
                        <a:ext cx="2298700" cy="404813"/>
                      </a:xfrm>
                      <a:prstGeom prst="rect">
                        <a:avLst/>
                      </a:prstGeom>
                    </p:spPr>
                  </p:pic>
                </p:oleObj>
              </mc:Fallback>
            </mc:AlternateContent>
          </a:graphicData>
        </a:graphic>
      </p:graphicFrame>
    </p:spTree>
    <p:extLst>
      <p:ext uri="{BB962C8B-B14F-4D97-AF65-F5344CB8AC3E}">
        <p14:creationId xmlns:p14="http://schemas.microsoft.com/office/powerpoint/2010/main" val="3211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5"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91600" y="73164"/>
            <a:ext cx="3048000" cy="1969950"/>
            <a:chOff x="8991600" y="73164"/>
            <a:chExt cx="3048000" cy="1969950"/>
          </a:xfrm>
        </p:grpSpPr>
        <p:pic>
          <p:nvPicPr>
            <p:cNvPr id="14" name="Picture 3" descr="D:\DU LIEU QUAN TRONG -HUEBOM\CA VIDEO NEN PPT\14132404-흰색-배경에-보드를-표시하는-아이의-그림.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0" y="73164"/>
              <a:ext cx="3048000" cy="1969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220200" y="1023709"/>
              <a:ext cx="2819400" cy="584775"/>
            </a:xfrm>
            <a:prstGeom prst="rect">
              <a:avLst/>
            </a:prstGeom>
          </p:spPr>
          <p:txBody>
            <a:bodyPr wrap="square">
              <a:spAutoFit/>
            </a:bodyPr>
            <a:lstStyle/>
            <a:p>
              <a:pPr algn="just"/>
              <a:r>
                <a:rPr lang="en-US" sz="3200" b="1" smtClean="0">
                  <a:solidFill>
                    <a:srgbClr val="3333FF"/>
                  </a:solidFill>
                  <a:latin typeface="Times New Roman" panose="02020603050405020304" pitchFamily="18" charset="0"/>
                  <a:cs typeface="Times New Roman" panose="02020603050405020304" pitchFamily="18" charset="0"/>
                </a:rPr>
                <a:t>VẬN DỤNG 2</a:t>
              </a:r>
              <a:endParaRPr lang="vi-VN" sz="3200" b="1">
                <a:solidFill>
                  <a:srgbClr val="3333FF"/>
                </a:solidFill>
                <a:latin typeface="Times New Roman" panose="02020603050405020304" pitchFamily="18" charset="0"/>
                <a:cs typeface="Times New Roman" panose="02020603050405020304" pitchFamily="18" charset="0"/>
              </a:endParaRPr>
            </a:p>
          </p:txBody>
        </p:sp>
      </p:grpSp>
      <p:sp>
        <p:nvSpPr>
          <p:cNvPr id="17" name="Rectangle 16"/>
          <p:cNvSpPr>
            <a:spLocks noChangeArrowheads="1"/>
          </p:cNvSpPr>
          <p:nvPr/>
        </p:nvSpPr>
        <p:spPr bwMode="auto">
          <a:xfrm>
            <a:off x="51841" y="73164"/>
            <a:ext cx="882545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sz="2400">
                <a:latin typeface="Times New Roman" panose="02020603050405020304" pitchFamily="18" charset="0"/>
                <a:cs typeface="Times New Roman" panose="02020603050405020304" pitchFamily="18" charset="0"/>
              </a:rPr>
              <a:t>Tại một cửa hàng, chị An mua 1,2 kg thịt lợn và 0,7 kg thịt bò hết 362 000 đồng; chị Ba mua 0,8 kg thịt lợn và 0,5 kg thịt bò cùng loại hết 250 000 đồng. Làm thế nào để tính được giá tiền 1 kg mỗi loại thịt lợn và thịt bò?</a:t>
            </a:r>
            <a:endPar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endParaRPr>
          </a:p>
        </p:txBody>
      </p:sp>
      <p:sp>
        <p:nvSpPr>
          <p:cNvPr id="23" name="TextBox 22"/>
          <p:cNvSpPr txBox="1"/>
          <p:nvPr/>
        </p:nvSpPr>
        <p:spPr>
          <a:xfrm>
            <a:off x="4012351" y="1411991"/>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7200" y="1823549"/>
            <a:ext cx="10363200" cy="461665"/>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Gọi x, y (đồng) lần lượt là giá tiền 1 kg mỗi loại thịt lợn và thịt bò (x, y &gt; 0)</a:t>
            </a:r>
            <a:endParaRPr lang="en-US" sz="2400">
              <a:latin typeface="Times New Roman" panose="02020603050405020304" pitchFamily="18" charset="0"/>
              <a:cs typeface="Times New Roman" panose="02020603050405020304" pitchFamily="18" charset="0"/>
            </a:endParaRPr>
          </a:p>
        </p:txBody>
      </p:sp>
      <p:sp>
        <p:nvSpPr>
          <p:cNvPr id="6" name="Rectangle 5"/>
          <p:cNvSpPr/>
          <p:nvPr/>
        </p:nvSpPr>
        <p:spPr>
          <a:xfrm>
            <a:off x="-609600" y="2285214"/>
            <a:ext cx="11454359" cy="3046988"/>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Giá tiền 1,2 kg thịt lợn ta có 1,2x (kg).</a:t>
            </a:r>
          </a:p>
          <a:p>
            <a:r>
              <a:rPr lang="vi-VN" sz="2400">
                <a:latin typeface="Times New Roman" panose="02020603050405020304" pitchFamily="18" charset="0"/>
                <a:cs typeface="Times New Roman" panose="02020603050405020304" pitchFamily="18" charset="0"/>
              </a:rPr>
              <a:t>Giá tiền 0,7 kg thịt lợn ta có 0,7y (kg).</a:t>
            </a:r>
          </a:p>
          <a:p>
            <a:r>
              <a:rPr lang="vi-VN" sz="2400">
                <a:latin typeface="Times New Roman" panose="02020603050405020304" pitchFamily="18" charset="0"/>
                <a:cs typeface="Times New Roman" panose="02020603050405020304" pitchFamily="18" charset="0"/>
              </a:rPr>
              <a:t>Số tiền chị An mua là hết 362 000 đồng nên ta có 1,2x + 0,7y = 362 000. (1)</a:t>
            </a:r>
          </a:p>
          <a:p>
            <a:r>
              <a:rPr lang="vi-VN" sz="2400">
                <a:latin typeface="Times New Roman" panose="02020603050405020304" pitchFamily="18" charset="0"/>
                <a:cs typeface="Times New Roman" panose="02020603050405020304" pitchFamily="18" charset="0"/>
              </a:rPr>
              <a:t>Giá tiền 0,8 kg thịt lợn là 0,8x (kg).</a:t>
            </a:r>
          </a:p>
          <a:p>
            <a:r>
              <a:rPr lang="vi-VN" sz="2400">
                <a:latin typeface="Times New Roman" panose="02020603050405020304" pitchFamily="18" charset="0"/>
                <a:cs typeface="Times New Roman" panose="02020603050405020304" pitchFamily="18" charset="0"/>
              </a:rPr>
              <a:t>Giá tiền 0,5 kg thịt bò là 0,5y (kg).</a:t>
            </a:r>
          </a:p>
          <a:p>
            <a:r>
              <a:rPr lang="vi-VN" sz="2400">
                <a:latin typeface="Times New Roman" panose="02020603050405020304" pitchFamily="18" charset="0"/>
                <a:cs typeface="Times New Roman" panose="02020603050405020304" pitchFamily="18" charset="0"/>
              </a:rPr>
              <a:t>Số tiền chị Ba mua là hết 250 000 đồng nên ta có 0,8x + 0,5y = 250 000.      (2)</a:t>
            </a:r>
          </a:p>
          <a:p>
            <a:r>
              <a:rPr lang="vi-VN" sz="2400">
                <a:latin typeface="Times New Roman" panose="02020603050405020304" pitchFamily="18" charset="0"/>
                <a:cs typeface="Times New Roman" panose="02020603050405020304" pitchFamily="18" charset="0"/>
              </a:rPr>
              <a:t>Từ (1) và (2) ta có hệ phương </a:t>
            </a:r>
            <a:r>
              <a:rPr lang="vi-VN" sz="2400" smtClean="0">
                <a:latin typeface="Times New Roman" panose="02020603050405020304" pitchFamily="18" charset="0"/>
                <a:cs typeface="Times New Roman" panose="02020603050405020304" pitchFamily="18" charset="0"/>
              </a:rPr>
              <a:t>trình</a:t>
            </a:r>
            <a:r>
              <a:rPr lang="en-US"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a:t>
            </a:r>
            <a:br>
              <a:rPr lang="vi-VN" sz="2400">
                <a:latin typeface="Times New Roman" panose="02020603050405020304" pitchFamily="18" charset="0"/>
                <a:cs typeface="Times New Roman" panose="02020603050405020304" pitchFamily="18" charset="0"/>
              </a:rPr>
            </a:br>
            <a:endParaRPr lang="en-US" sz="240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66322288"/>
              </p:ext>
            </p:extLst>
          </p:nvPr>
        </p:nvGraphicFramePr>
        <p:xfrm>
          <a:off x="7239000" y="4514063"/>
          <a:ext cx="2495324" cy="818139"/>
        </p:xfrm>
        <a:graphic>
          <a:graphicData uri="http://schemas.openxmlformats.org/presentationml/2006/ole">
            <mc:AlternateContent xmlns:mc="http://schemas.openxmlformats.org/markup-compatibility/2006">
              <mc:Choice xmlns:v="urn:schemas-microsoft-com:vml" Requires="v">
                <p:oleObj spid="_x0000_s93296" name="Equation" r:id="rId4" imgW="1549080" imgH="507960" progId="Equation.DSMT4">
                  <p:embed/>
                </p:oleObj>
              </mc:Choice>
              <mc:Fallback>
                <p:oleObj name="Equation" r:id="rId4" imgW="1549080" imgH="507960" progId="Equation.DSMT4">
                  <p:embed/>
                  <p:pic>
                    <p:nvPicPr>
                      <p:cNvPr id="0" name=""/>
                      <p:cNvPicPr/>
                      <p:nvPr/>
                    </p:nvPicPr>
                    <p:blipFill>
                      <a:blip r:embed="rId5"/>
                      <a:stretch>
                        <a:fillRect/>
                      </a:stretch>
                    </p:blipFill>
                    <p:spPr>
                      <a:xfrm>
                        <a:off x="7239000" y="4514063"/>
                        <a:ext cx="2495324" cy="818139"/>
                      </a:xfrm>
                      <a:prstGeom prst="rect">
                        <a:avLst/>
                      </a:prstGeom>
                    </p:spPr>
                  </p:pic>
                </p:oleObj>
              </mc:Fallback>
            </mc:AlternateContent>
          </a:graphicData>
        </a:graphic>
      </p:graphicFrame>
      <p:sp>
        <p:nvSpPr>
          <p:cNvPr id="24" name="TextBox 23"/>
          <p:cNvSpPr txBox="1"/>
          <p:nvPr/>
        </p:nvSpPr>
        <p:spPr>
          <a:xfrm>
            <a:off x="2667000" y="5282095"/>
            <a:ext cx="4081391"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Giải hệ phương trình ta được:</a:t>
            </a:r>
            <a:endParaRPr lang="en-US" sz="2400">
              <a:latin typeface="Times New Roman" panose="02020603050405020304" pitchFamily="18" charset="0"/>
              <a:cs typeface="Times New Roman" panose="02020603050405020304" pitchFamily="18"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925810315"/>
              </p:ext>
            </p:extLst>
          </p:nvPr>
        </p:nvGraphicFramePr>
        <p:xfrm>
          <a:off x="6399983" y="5273978"/>
          <a:ext cx="1577975" cy="898525"/>
        </p:xfrm>
        <a:graphic>
          <a:graphicData uri="http://schemas.openxmlformats.org/presentationml/2006/ole">
            <mc:AlternateContent xmlns:mc="http://schemas.openxmlformats.org/markup-compatibility/2006">
              <mc:Choice xmlns:v="urn:schemas-microsoft-com:vml" Requires="v">
                <p:oleObj spid="_x0000_s93297" name="Equation" r:id="rId6" imgW="888840" imgH="507960" progId="Equation.DSMT4">
                  <p:embed/>
                </p:oleObj>
              </mc:Choice>
              <mc:Fallback>
                <p:oleObj name="Equation" r:id="rId6" imgW="888840" imgH="507960" progId="Equation.DSMT4">
                  <p:embed/>
                  <p:pic>
                    <p:nvPicPr>
                      <p:cNvPr id="0" name=""/>
                      <p:cNvPicPr/>
                      <p:nvPr/>
                    </p:nvPicPr>
                    <p:blipFill>
                      <a:blip r:embed="rId7"/>
                      <a:stretch>
                        <a:fillRect/>
                      </a:stretch>
                    </p:blipFill>
                    <p:spPr>
                      <a:xfrm>
                        <a:off x="6399983" y="5273978"/>
                        <a:ext cx="1577975" cy="898525"/>
                      </a:xfrm>
                      <a:prstGeom prst="rect">
                        <a:avLst/>
                      </a:prstGeom>
                    </p:spPr>
                  </p:pic>
                </p:oleObj>
              </mc:Fallback>
            </mc:AlternateContent>
          </a:graphicData>
        </a:graphic>
      </p:graphicFrame>
      <p:sp>
        <p:nvSpPr>
          <p:cNvPr id="26" name="TextBox 25"/>
          <p:cNvSpPr txBox="1"/>
          <p:nvPr/>
        </p:nvSpPr>
        <p:spPr>
          <a:xfrm>
            <a:off x="7948482" y="5343469"/>
            <a:ext cx="1785842"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(thỏa mãn)</a:t>
            </a: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213331" y="6154068"/>
            <a:ext cx="10631428" cy="461665"/>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Vậy giá tiền 1 kg thịt lợn là 150 000 đồng và giá tiền 1 kg thịt bò là 260 000 đồng.</a:t>
            </a:r>
          </a:p>
        </p:txBody>
      </p:sp>
    </p:spTree>
    <p:extLst>
      <p:ext uri="{BB962C8B-B14F-4D97-AF65-F5344CB8AC3E}">
        <p14:creationId xmlns:p14="http://schemas.microsoft.com/office/powerpoint/2010/main" val="12938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3" grpId="0"/>
      <p:bldP spid="6" grpId="0"/>
      <p:bldP spid="24" grpId="0"/>
      <p:bldP spid="2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7017306"/>
          </a:xfrm>
          <a:prstGeom prst="rect">
            <a:avLst/>
          </a:prstGeom>
          <a:solidFill>
            <a:srgbClr val="7030A0"/>
          </a:solidFill>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90600"/>
            <a:ext cx="9525000" cy="4781604"/>
          </a:xfrm>
          <a:prstGeom prst="rect">
            <a:avLst/>
          </a:prstGeom>
        </p:spPr>
      </p:pic>
      <p:sp>
        <p:nvSpPr>
          <p:cNvPr id="4" name="Rectangle 3"/>
          <p:cNvSpPr/>
          <p:nvPr/>
        </p:nvSpPr>
        <p:spPr>
          <a:xfrm>
            <a:off x="2901176" y="2590800"/>
            <a:ext cx="7264404" cy="1477328"/>
          </a:xfrm>
          <a:prstGeom prst="rect">
            <a:avLst/>
          </a:prstGeom>
          <a:noFill/>
        </p:spPr>
        <p:txBody>
          <a:bodyPr wrap="square" lIns="121920" tIns="60960" rIns="121920" bIns="60960">
            <a:spAutoFit/>
          </a:bodyPr>
          <a:lstStyle/>
          <a:p>
            <a:pPr algn="ctr"/>
            <a:r>
              <a:rPr lang="en-US" sz="8800" b="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 TẬP</a:t>
            </a:r>
            <a:endParaRPr lang="en-US" sz="88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170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111477"/>
            <a:ext cx="4648200" cy="461665"/>
          </a:xfrm>
          <a:prstGeom prst="rect">
            <a:avLst/>
          </a:prstGeom>
          <a:noFill/>
          <a:ln>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1:</a:t>
            </a:r>
            <a:r>
              <a:rPr lang="en-US" sz="2400" i="1"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Giải hệ phương trình sau:</a:t>
            </a:r>
            <a:endParaRPr lang="en-US" sz="240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35642508"/>
              </p:ext>
            </p:extLst>
          </p:nvPr>
        </p:nvGraphicFramePr>
        <p:xfrm>
          <a:off x="492134" y="573142"/>
          <a:ext cx="7526337" cy="819150"/>
        </p:xfrm>
        <a:graphic>
          <a:graphicData uri="http://schemas.openxmlformats.org/presentationml/2006/ole">
            <mc:AlternateContent xmlns:mc="http://schemas.openxmlformats.org/markup-compatibility/2006">
              <mc:Choice xmlns:v="urn:schemas-microsoft-com:vml" Requires="v">
                <p:oleObj spid="_x0000_s94716" name="Equation" r:id="rId3" imgW="4673520" imgH="507960" progId="Equation.DSMT4">
                  <p:embed/>
                </p:oleObj>
              </mc:Choice>
              <mc:Fallback>
                <p:oleObj name="Equation" r:id="rId3" imgW="4673520" imgH="507960" progId="Equation.DSMT4">
                  <p:embed/>
                  <p:pic>
                    <p:nvPicPr>
                      <p:cNvPr id="0" name=""/>
                      <p:cNvPicPr/>
                      <p:nvPr/>
                    </p:nvPicPr>
                    <p:blipFill>
                      <a:blip r:embed="rId4"/>
                      <a:stretch>
                        <a:fillRect/>
                      </a:stretch>
                    </p:blipFill>
                    <p:spPr>
                      <a:xfrm>
                        <a:off x="492134" y="573142"/>
                        <a:ext cx="7526337" cy="819150"/>
                      </a:xfrm>
                      <a:prstGeom prst="rect">
                        <a:avLst/>
                      </a:prstGeom>
                    </p:spPr>
                  </p:pic>
                </p:oleObj>
              </mc:Fallback>
            </mc:AlternateContent>
          </a:graphicData>
        </a:graphic>
      </p:graphicFrame>
      <p:sp>
        <p:nvSpPr>
          <p:cNvPr id="9" name="TextBox 8"/>
          <p:cNvSpPr txBox="1"/>
          <p:nvPr/>
        </p:nvSpPr>
        <p:spPr>
          <a:xfrm>
            <a:off x="30149" y="5090912"/>
            <a:ext cx="2713051" cy="707886"/>
          </a:xfrm>
          <a:prstGeom prst="rect">
            <a:avLst/>
          </a:prstGeom>
          <a:noFill/>
          <a:ln>
            <a:noFill/>
          </a:ln>
        </p:spPr>
        <p:txBody>
          <a:bodyPr wrap="square" rtlCol="0">
            <a:spAutoFit/>
          </a:bodyPr>
          <a:lstStyle/>
          <a:p>
            <a:pPr algn="just"/>
            <a:r>
              <a:rPr lang="en-US" sz="2000" smtClean="0">
                <a:latin typeface="Times New Roman" panose="02020603050405020304" pitchFamily="18" charset="0"/>
                <a:cs typeface="Times New Roman" panose="02020603050405020304" pitchFamily="18" charset="0"/>
              </a:rPr>
              <a:t>Vậy hệ phương trình có nghiệm duy nhất (2; –3) </a:t>
            </a:r>
            <a:endParaRPr lang="en-US" sz="200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61425741"/>
              </p:ext>
            </p:extLst>
          </p:nvPr>
        </p:nvGraphicFramePr>
        <p:xfrm>
          <a:off x="264698" y="1623124"/>
          <a:ext cx="1535112" cy="819150"/>
        </p:xfrm>
        <a:graphic>
          <a:graphicData uri="http://schemas.openxmlformats.org/presentationml/2006/ole">
            <mc:AlternateContent xmlns:mc="http://schemas.openxmlformats.org/markup-compatibility/2006">
              <mc:Choice xmlns:v="urn:schemas-microsoft-com:vml" Requires="v">
                <p:oleObj spid="_x0000_s94717" name="Equation" r:id="rId5" imgW="952200" imgH="507960" progId="Equation.DSMT4">
                  <p:embed/>
                </p:oleObj>
              </mc:Choice>
              <mc:Fallback>
                <p:oleObj name="Equation" r:id="rId5" imgW="952200" imgH="507960" progId="Equation.DSMT4">
                  <p:embed/>
                  <p:pic>
                    <p:nvPicPr>
                      <p:cNvPr id="0" name=""/>
                      <p:cNvPicPr/>
                      <p:nvPr/>
                    </p:nvPicPr>
                    <p:blipFill>
                      <a:blip r:embed="rId6"/>
                      <a:stretch>
                        <a:fillRect/>
                      </a:stretch>
                    </p:blipFill>
                    <p:spPr>
                      <a:xfrm>
                        <a:off x="264698" y="1623124"/>
                        <a:ext cx="1535112" cy="819150"/>
                      </a:xfrm>
                      <a:prstGeom prst="rect">
                        <a:avLst/>
                      </a:prstGeom>
                    </p:spPr>
                  </p:pic>
                </p:oleObj>
              </mc:Fallback>
            </mc:AlternateContent>
          </a:graphicData>
        </a:graphic>
      </p:graphicFrame>
      <p:sp>
        <p:nvSpPr>
          <p:cNvPr id="12" name="TextBox 11"/>
          <p:cNvSpPr txBox="1"/>
          <p:nvPr/>
        </p:nvSpPr>
        <p:spPr>
          <a:xfrm>
            <a:off x="3899526" y="1239004"/>
            <a:ext cx="892996" cy="461665"/>
          </a:xfrm>
          <a:prstGeom prst="rect">
            <a:avLst/>
          </a:prstGeom>
          <a:noFill/>
          <a:ln>
            <a:noFill/>
          </a:ln>
        </p:spPr>
        <p:txBody>
          <a:bodyPr wrap="square" rtlCol="0">
            <a:spAutoFit/>
          </a:bodyPr>
          <a:lstStyle/>
          <a:p>
            <a:pPr algn="just"/>
            <a:r>
              <a:rPr lang="en-US" sz="2400" smtClean="0">
                <a:solidFill>
                  <a:srgbClr val="FF0000"/>
                </a:solidFill>
                <a:latin typeface="Times New Roman" panose="02020603050405020304" pitchFamily="18" charset="0"/>
                <a:cs typeface="Times New Roman" panose="02020603050405020304" pitchFamily="18" charset="0"/>
              </a:rPr>
              <a:t>Giải</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665100460"/>
              </p:ext>
            </p:extLst>
          </p:nvPr>
        </p:nvGraphicFramePr>
        <p:xfrm>
          <a:off x="496039" y="2463021"/>
          <a:ext cx="1309687" cy="2498725"/>
        </p:xfrm>
        <a:graphic>
          <a:graphicData uri="http://schemas.openxmlformats.org/presentationml/2006/ole">
            <mc:AlternateContent xmlns:mc="http://schemas.openxmlformats.org/markup-compatibility/2006">
              <mc:Choice xmlns:v="urn:schemas-microsoft-com:vml" Requires="v">
                <p:oleObj spid="_x0000_s94718" name="Equation" r:id="rId7" imgW="812520" imgH="1549080" progId="Equation.DSMT4">
                  <p:embed/>
                </p:oleObj>
              </mc:Choice>
              <mc:Fallback>
                <p:oleObj name="Equation" r:id="rId7" imgW="812520" imgH="1549080" progId="Equation.DSMT4">
                  <p:embed/>
                  <p:pic>
                    <p:nvPicPr>
                      <p:cNvPr id="0" name=""/>
                      <p:cNvPicPr/>
                      <p:nvPr/>
                    </p:nvPicPr>
                    <p:blipFill>
                      <a:blip r:embed="rId8"/>
                      <a:stretch>
                        <a:fillRect/>
                      </a:stretch>
                    </p:blipFill>
                    <p:spPr>
                      <a:xfrm>
                        <a:off x="496039" y="2463021"/>
                        <a:ext cx="1309687" cy="24987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30965179"/>
              </p:ext>
            </p:extLst>
          </p:nvPr>
        </p:nvGraphicFramePr>
        <p:xfrm>
          <a:off x="3118540" y="1585550"/>
          <a:ext cx="1635125" cy="819150"/>
        </p:xfrm>
        <a:graphic>
          <a:graphicData uri="http://schemas.openxmlformats.org/presentationml/2006/ole">
            <mc:AlternateContent xmlns:mc="http://schemas.openxmlformats.org/markup-compatibility/2006">
              <mc:Choice xmlns:v="urn:schemas-microsoft-com:vml" Requires="v">
                <p:oleObj spid="_x0000_s94719" name="Equation" r:id="rId9" imgW="1015920" imgH="507960" progId="Equation.DSMT4">
                  <p:embed/>
                </p:oleObj>
              </mc:Choice>
              <mc:Fallback>
                <p:oleObj name="Equation" r:id="rId9" imgW="1015920" imgH="507960" progId="Equation.DSMT4">
                  <p:embed/>
                  <p:pic>
                    <p:nvPicPr>
                      <p:cNvPr id="0" name=""/>
                      <p:cNvPicPr/>
                      <p:nvPr/>
                    </p:nvPicPr>
                    <p:blipFill>
                      <a:blip r:embed="rId10"/>
                      <a:stretch>
                        <a:fillRect/>
                      </a:stretch>
                    </p:blipFill>
                    <p:spPr>
                      <a:xfrm>
                        <a:off x="3118540" y="1585550"/>
                        <a:ext cx="1635125" cy="8191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189050091"/>
              </p:ext>
            </p:extLst>
          </p:nvPr>
        </p:nvGraphicFramePr>
        <p:xfrm>
          <a:off x="3348602" y="2376467"/>
          <a:ext cx="1390650" cy="3336925"/>
        </p:xfrm>
        <a:graphic>
          <a:graphicData uri="http://schemas.openxmlformats.org/presentationml/2006/ole">
            <mc:AlternateContent xmlns:mc="http://schemas.openxmlformats.org/markup-compatibility/2006">
              <mc:Choice xmlns:v="urn:schemas-microsoft-com:vml" Requires="v">
                <p:oleObj spid="_x0000_s94720" name="Equation" r:id="rId11" imgW="863280" imgH="2070000" progId="Equation.DSMT4">
                  <p:embed/>
                </p:oleObj>
              </mc:Choice>
              <mc:Fallback>
                <p:oleObj name="Equation" r:id="rId11" imgW="863280" imgH="2070000" progId="Equation.DSMT4">
                  <p:embed/>
                  <p:pic>
                    <p:nvPicPr>
                      <p:cNvPr id="0" name=""/>
                      <p:cNvPicPr/>
                      <p:nvPr/>
                    </p:nvPicPr>
                    <p:blipFill>
                      <a:blip r:embed="rId12"/>
                      <a:stretch>
                        <a:fillRect/>
                      </a:stretch>
                    </p:blipFill>
                    <p:spPr>
                      <a:xfrm>
                        <a:off x="3348602" y="2376467"/>
                        <a:ext cx="1390650" cy="3336925"/>
                      </a:xfrm>
                      <a:prstGeom prst="rect">
                        <a:avLst/>
                      </a:prstGeom>
                    </p:spPr>
                  </p:pic>
                </p:oleObj>
              </mc:Fallback>
            </mc:AlternateContent>
          </a:graphicData>
        </a:graphic>
      </p:graphicFrame>
      <p:sp>
        <p:nvSpPr>
          <p:cNvPr id="19" name="TextBox 18"/>
          <p:cNvSpPr txBox="1"/>
          <p:nvPr/>
        </p:nvSpPr>
        <p:spPr>
          <a:xfrm>
            <a:off x="3011044" y="5696544"/>
            <a:ext cx="2713051" cy="707886"/>
          </a:xfrm>
          <a:prstGeom prst="rect">
            <a:avLst/>
          </a:prstGeom>
          <a:noFill/>
          <a:ln>
            <a:noFill/>
          </a:ln>
        </p:spPr>
        <p:txBody>
          <a:bodyPr wrap="square" rtlCol="0">
            <a:spAutoFit/>
          </a:bodyPr>
          <a:lstStyle/>
          <a:p>
            <a:pPr algn="just"/>
            <a:r>
              <a:rPr lang="en-US" sz="2000" smtClean="0">
                <a:latin typeface="Times New Roman" panose="02020603050405020304" pitchFamily="18" charset="0"/>
                <a:cs typeface="Times New Roman" panose="02020603050405020304" pitchFamily="18" charset="0"/>
              </a:rPr>
              <a:t>Vậy hệ phương trình có nghiệm duy nhất (10; 7) </a:t>
            </a:r>
            <a:endParaRPr lang="en-US" sz="2000">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804363406"/>
              </p:ext>
            </p:extLst>
          </p:nvPr>
        </p:nvGraphicFramePr>
        <p:xfrm>
          <a:off x="6072395" y="1631679"/>
          <a:ext cx="1779587" cy="819150"/>
        </p:xfrm>
        <a:graphic>
          <a:graphicData uri="http://schemas.openxmlformats.org/presentationml/2006/ole">
            <mc:AlternateContent xmlns:mc="http://schemas.openxmlformats.org/markup-compatibility/2006">
              <mc:Choice xmlns:v="urn:schemas-microsoft-com:vml" Requires="v">
                <p:oleObj spid="_x0000_s94721" name="Equation" r:id="rId13" imgW="1104840" imgH="507960" progId="Equation.DSMT4">
                  <p:embed/>
                </p:oleObj>
              </mc:Choice>
              <mc:Fallback>
                <p:oleObj name="Equation" r:id="rId13" imgW="1104840" imgH="507960" progId="Equation.DSMT4">
                  <p:embed/>
                  <p:pic>
                    <p:nvPicPr>
                      <p:cNvPr id="0" name=""/>
                      <p:cNvPicPr/>
                      <p:nvPr/>
                    </p:nvPicPr>
                    <p:blipFill>
                      <a:blip r:embed="rId14"/>
                      <a:stretch>
                        <a:fillRect/>
                      </a:stretch>
                    </p:blipFill>
                    <p:spPr>
                      <a:xfrm>
                        <a:off x="6072395" y="1631679"/>
                        <a:ext cx="1779587" cy="81915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224384630"/>
              </p:ext>
            </p:extLst>
          </p:nvPr>
        </p:nvGraphicFramePr>
        <p:xfrm>
          <a:off x="6329497" y="2376467"/>
          <a:ext cx="1800225" cy="3335337"/>
        </p:xfrm>
        <a:graphic>
          <a:graphicData uri="http://schemas.openxmlformats.org/presentationml/2006/ole">
            <mc:AlternateContent xmlns:mc="http://schemas.openxmlformats.org/markup-compatibility/2006">
              <mc:Choice xmlns:v="urn:schemas-microsoft-com:vml" Requires="v">
                <p:oleObj spid="_x0000_s94722" name="Equation" r:id="rId15" imgW="1117440" imgH="2070000" progId="Equation.DSMT4">
                  <p:embed/>
                </p:oleObj>
              </mc:Choice>
              <mc:Fallback>
                <p:oleObj name="Equation" r:id="rId15" imgW="1117440" imgH="2070000" progId="Equation.DSMT4">
                  <p:embed/>
                  <p:pic>
                    <p:nvPicPr>
                      <p:cNvPr id="0" name=""/>
                      <p:cNvPicPr/>
                      <p:nvPr/>
                    </p:nvPicPr>
                    <p:blipFill>
                      <a:blip r:embed="rId16"/>
                      <a:stretch>
                        <a:fillRect/>
                      </a:stretch>
                    </p:blipFill>
                    <p:spPr>
                      <a:xfrm>
                        <a:off x="6329497" y="2376467"/>
                        <a:ext cx="1800225" cy="3335337"/>
                      </a:xfrm>
                      <a:prstGeom prst="rect">
                        <a:avLst/>
                      </a:prstGeom>
                    </p:spPr>
                  </p:pic>
                </p:oleObj>
              </mc:Fallback>
            </mc:AlternateContent>
          </a:graphicData>
        </a:graphic>
      </p:graphicFrame>
      <p:sp>
        <p:nvSpPr>
          <p:cNvPr id="24" name="TextBox 23"/>
          <p:cNvSpPr txBox="1"/>
          <p:nvPr/>
        </p:nvSpPr>
        <p:spPr>
          <a:xfrm>
            <a:off x="6087892" y="5696544"/>
            <a:ext cx="2713051" cy="707886"/>
          </a:xfrm>
          <a:prstGeom prst="rect">
            <a:avLst/>
          </a:prstGeom>
          <a:noFill/>
          <a:ln>
            <a:noFill/>
          </a:ln>
        </p:spPr>
        <p:txBody>
          <a:bodyPr wrap="square" rtlCol="0">
            <a:spAutoFit/>
          </a:bodyPr>
          <a:lstStyle/>
          <a:p>
            <a:pPr algn="just"/>
            <a:r>
              <a:rPr lang="en-US" sz="2000" smtClean="0">
                <a:latin typeface="Times New Roman" panose="02020603050405020304" pitchFamily="18" charset="0"/>
                <a:cs typeface="Times New Roman" panose="02020603050405020304" pitchFamily="18" charset="0"/>
              </a:rPr>
              <a:t>Vậy hệ phương trình có nghiệm duy </a:t>
            </a:r>
            <a:r>
              <a:rPr lang="en-US" sz="2000">
                <a:latin typeface="Times New Roman" panose="02020603050405020304" pitchFamily="18" charset="0"/>
                <a:cs typeface="Times New Roman" panose="02020603050405020304" pitchFamily="18" charset="0"/>
              </a:rPr>
              <a:t>nhất </a:t>
            </a:r>
            <a:r>
              <a:rPr lang="en-US" sz="2000" smtClean="0">
                <a:latin typeface="Times New Roman" panose="02020603050405020304" pitchFamily="18" charset="0"/>
                <a:cs typeface="Times New Roman" panose="02020603050405020304" pitchFamily="18" charset="0"/>
              </a:rPr>
              <a:t>(–3; 2) </a:t>
            </a:r>
            <a:endParaRPr lang="en-US" sz="2000">
              <a:latin typeface="Times New Roman" panose="02020603050405020304" pitchFamily="18" charset="0"/>
              <a:cs typeface="Times New Roman" panose="02020603050405020304" pitchFamily="18"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3731963249"/>
              </p:ext>
            </p:extLst>
          </p:nvPr>
        </p:nvGraphicFramePr>
        <p:xfrm>
          <a:off x="9539230" y="1700669"/>
          <a:ext cx="1493837" cy="819150"/>
        </p:xfrm>
        <a:graphic>
          <a:graphicData uri="http://schemas.openxmlformats.org/presentationml/2006/ole">
            <mc:AlternateContent xmlns:mc="http://schemas.openxmlformats.org/markup-compatibility/2006">
              <mc:Choice xmlns:v="urn:schemas-microsoft-com:vml" Requires="v">
                <p:oleObj spid="_x0000_s94723" name="Equation" r:id="rId17" imgW="927000" imgH="507960" progId="Equation.DSMT4">
                  <p:embed/>
                </p:oleObj>
              </mc:Choice>
              <mc:Fallback>
                <p:oleObj name="Equation" r:id="rId17" imgW="927000" imgH="507960" progId="Equation.DSMT4">
                  <p:embed/>
                  <p:pic>
                    <p:nvPicPr>
                      <p:cNvPr id="0" name=""/>
                      <p:cNvPicPr/>
                      <p:nvPr/>
                    </p:nvPicPr>
                    <p:blipFill>
                      <a:blip r:embed="rId18"/>
                      <a:stretch>
                        <a:fillRect/>
                      </a:stretch>
                    </p:blipFill>
                    <p:spPr>
                      <a:xfrm>
                        <a:off x="9539230" y="1700669"/>
                        <a:ext cx="1493837" cy="81915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898709509"/>
              </p:ext>
            </p:extLst>
          </p:nvPr>
        </p:nvGraphicFramePr>
        <p:xfrm>
          <a:off x="9816970" y="2473246"/>
          <a:ext cx="1411287" cy="2906712"/>
        </p:xfrm>
        <a:graphic>
          <a:graphicData uri="http://schemas.openxmlformats.org/presentationml/2006/ole">
            <mc:AlternateContent xmlns:mc="http://schemas.openxmlformats.org/markup-compatibility/2006">
              <mc:Choice xmlns:v="urn:schemas-microsoft-com:vml" Requires="v">
                <p:oleObj spid="_x0000_s94724" name="Equation" r:id="rId19" imgW="876240" imgH="1803240" progId="Equation.DSMT4">
                  <p:embed/>
                </p:oleObj>
              </mc:Choice>
              <mc:Fallback>
                <p:oleObj name="Equation" r:id="rId19" imgW="876240" imgH="1803240" progId="Equation.DSMT4">
                  <p:embed/>
                  <p:pic>
                    <p:nvPicPr>
                      <p:cNvPr id="0" name=""/>
                      <p:cNvPicPr/>
                      <p:nvPr/>
                    </p:nvPicPr>
                    <p:blipFill>
                      <a:blip r:embed="rId20"/>
                      <a:stretch>
                        <a:fillRect/>
                      </a:stretch>
                    </p:blipFill>
                    <p:spPr>
                      <a:xfrm>
                        <a:off x="9816970" y="2473246"/>
                        <a:ext cx="1411287" cy="2906712"/>
                      </a:xfrm>
                      <a:prstGeom prst="rect">
                        <a:avLst/>
                      </a:prstGeom>
                    </p:spPr>
                  </p:pic>
                </p:oleObj>
              </mc:Fallback>
            </mc:AlternateContent>
          </a:graphicData>
        </a:graphic>
      </p:graphicFrame>
      <p:grpSp>
        <p:nvGrpSpPr>
          <p:cNvPr id="3" name="Group 2"/>
          <p:cNvGrpSpPr/>
          <p:nvPr/>
        </p:nvGrpSpPr>
        <p:grpSpPr>
          <a:xfrm>
            <a:off x="9058045" y="5714684"/>
            <a:ext cx="2713051" cy="929689"/>
            <a:chOff x="9058045" y="5714684"/>
            <a:chExt cx="2713051" cy="929689"/>
          </a:xfrm>
        </p:grpSpPr>
        <p:graphicFrame>
          <p:nvGraphicFramePr>
            <p:cNvPr id="22" name="Object 21"/>
            <p:cNvGraphicFramePr>
              <a:graphicFrameLocks noChangeAspect="1"/>
            </p:cNvGraphicFramePr>
            <p:nvPr>
              <p:extLst>
                <p:ext uri="{D42A27DB-BD31-4B8C-83A1-F6EECF244321}">
                  <p14:modId xmlns:p14="http://schemas.microsoft.com/office/powerpoint/2010/main" val="60395567"/>
                </p:ext>
              </p:extLst>
            </p:nvPr>
          </p:nvGraphicFramePr>
          <p:xfrm>
            <a:off x="10910435" y="6017245"/>
            <a:ext cx="860661" cy="627128"/>
          </p:xfrm>
          <a:graphic>
            <a:graphicData uri="http://schemas.openxmlformats.org/presentationml/2006/ole">
              <mc:AlternateContent xmlns:mc="http://schemas.openxmlformats.org/markup-compatibility/2006">
                <mc:Choice xmlns:v="urn:schemas-microsoft-com:vml" Requires="v">
                  <p:oleObj spid="_x0000_s94725" name="Equation" r:id="rId21" imgW="647640" imgH="469800" progId="Equation.DSMT4">
                    <p:embed/>
                  </p:oleObj>
                </mc:Choice>
                <mc:Fallback>
                  <p:oleObj name="Equation" r:id="rId21" imgW="647640" imgH="469800" progId="Equation.DSMT4">
                    <p:embed/>
                    <p:pic>
                      <p:nvPicPr>
                        <p:cNvPr id="0" name=""/>
                        <p:cNvPicPr/>
                        <p:nvPr/>
                      </p:nvPicPr>
                      <p:blipFill>
                        <a:blip r:embed="rId22"/>
                        <a:stretch>
                          <a:fillRect/>
                        </a:stretch>
                      </p:blipFill>
                      <p:spPr>
                        <a:xfrm>
                          <a:off x="10910435" y="6017245"/>
                          <a:ext cx="860661" cy="627128"/>
                        </a:xfrm>
                        <a:prstGeom prst="rect">
                          <a:avLst/>
                        </a:prstGeom>
                      </p:spPr>
                    </p:pic>
                  </p:oleObj>
                </mc:Fallback>
              </mc:AlternateContent>
            </a:graphicData>
          </a:graphic>
        </p:graphicFrame>
        <p:sp>
          <p:nvSpPr>
            <p:cNvPr id="27" name="TextBox 26"/>
            <p:cNvSpPr txBox="1"/>
            <p:nvPr/>
          </p:nvSpPr>
          <p:spPr>
            <a:xfrm>
              <a:off x="9058045" y="5714684"/>
              <a:ext cx="2713051" cy="707886"/>
            </a:xfrm>
            <a:prstGeom prst="rect">
              <a:avLst/>
            </a:prstGeom>
            <a:noFill/>
            <a:ln>
              <a:noFill/>
            </a:ln>
          </p:spPr>
          <p:txBody>
            <a:bodyPr wrap="square" rtlCol="0">
              <a:spAutoFit/>
            </a:bodyPr>
            <a:lstStyle/>
            <a:p>
              <a:pPr algn="just"/>
              <a:r>
                <a:rPr lang="en-US" sz="2000" smtClean="0">
                  <a:latin typeface="Times New Roman" panose="02020603050405020304" pitchFamily="18" charset="0"/>
                  <a:cs typeface="Times New Roman" panose="02020603050405020304" pitchFamily="18" charset="0"/>
                </a:rPr>
                <a:t>Vậy hệ phương trình có nghiệm duy nhất</a:t>
              </a:r>
              <a:endParaRPr lang="en-US" sz="20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4704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par>
                                <p:cTn id="55" presetID="16" presetClass="entr" presetSubtype="21"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111477"/>
            <a:ext cx="3899525" cy="461665"/>
          </a:xfrm>
          <a:prstGeom prst="rect">
            <a:avLst/>
          </a:prstGeom>
          <a:noFill/>
          <a:ln>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2:</a:t>
            </a:r>
            <a:r>
              <a:rPr lang="en-US" sz="2400" i="1"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Giải hệ phương trình:</a:t>
            </a:r>
            <a:endParaRPr lang="en-US" sz="240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9557017"/>
              </p:ext>
            </p:extLst>
          </p:nvPr>
        </p:nvGraphicFramePr>
        <p:xfrm>
          <a:off x="1729938" y="568926"/>
          <a:ext cx="5275262" cy="1127125"/>
        </p:xfrm>
        <a:graphic>
          <a:graphicData uri="http://schemas.openxmlformats.org/presentationml/2006/ole">
            <mc:AlternateContent xmlns:mc="http://schemas.openxmlformats.org/markup-compatibility/2006">
              <mc:Choice xmlns:v="urn:schemas-microsoft-com:vml" Requires="v">
                <p:oleObj spid="_x0000_s95419" name="Equation" r:id="rId3" imgW="3276360" imgH="698400" progId="Equation.DSMT4">
                  <p:embed/>
                </p:oleObj>
              </mc:Choice>
              <mc:Fallback>
                <p:oleObj name="Equation" r:id="rId3" imgW="3276360" imgH="698400" progId="Equation.DSMT4">
                  <p:embed/>
                  <p:pic>
                    <p:nvPicPr>
                      <p:cNvPr id="0" name=""/>
                      <p:cNvPicPr/>
                      <p:nvPr/>
                    </p:nvPicPr>
                    <p:blipFill>
                      <a:blip r:embed="rId4"/>
                      <a:stretch>
                        <a:fillRect/>
                      </a:stretch>
                    </p:blipFill>
                    <p:spPr>
                      <a:xfrm>
                        <a:off x="1729938" y="568926"/>
                        <a:ext cx="5275262" cy="1127125"/>
                      </a:xfrm>
                      <a:prstGeom prst="rect">
                        <a:avLst/>
                      </a:prstGeom>
                    </p:spPr>
                  </p:pic>
                </p:oleObj>
              </mc:Fallback>
            </mc:AlternateContent>
          </a:graphicData>
        </a:graphic>
      </p:graphicFrame>
      <p:sp>
        <p:nvSpPr>
          <p:cNvPr id="9" name="TextBox 8"/>
          <p:cNvSpPr txBox="1"/>
          <p:nvPr/>
        </p:nvSpPr>
        <p:spPr>
          <a:xfrm>
            <a:off x="1190156" y="3581400"/>
            <a:ext cx="2713051" cy="707886"/>
          </a:xfrm>
          <a:prstGeom prst="rect">
            <a:avLst/>
          </a:prstGeom>
          <a:noFill/>
          <a:ln>
            <a:noFill/>
          </a:ln>
        </p:spPr>
        <p:txBody>
          <a:bodyPr wrap="square" rtlCol="0">
            <a:spAutoFit/>
          </a:bodyPr>
          <a:lstStyle/>
          <a:p>
            <a:pPr algn="just"/>
            <a:r>
              <a:rPr lang="en-US" sz="2000" smtClean="0">
                <a:latin typeface="Times New Roman" panose="02020603050405020304" pitchFamily="18" charset="0"/>
                <a:cs typeface="Times New Roman" panose="02020603050405020304" pitchFamily="18" charset="0"/>
              </a:rPr>
              <a:t>Vậy hệ phương trình vô nghiệm. </a:t>
            </a:r>
            <a:endParaRPr lang="en-US" sz="2000">
              <a:latin typeface="Times New Roman" panose="02020603050405020304" pitchFamily="18" charset="0"/>
              <a:cs typeface="Times New Roman" panose="02020603050405020304" pitchFamily="18" charset="0"/>
            </a:endParaRPr>
          </a:p>
        </p:txBody>
      </p:sp>
      <p:grpSp>
        <p:nvGrpSpPr>
          <p:cNvPr id="3" name="Group 2"/>
          <p:cNvGrpSpPr/>
          <p:nvPr/>
        </p:nvGrpSpPr>
        <p:grpSpPr>
          <a:xfrm>
            <a:off x="4262840" y="5638800"/>
            <a:ext cx="2771373" cy="930275"/>
            <a:chOff x="9058045" y="5714684"/>
            <a:chExt cx="2771373" cy="930275"/>
          </a:xfrm>
        </p:grpSpPr>
        <p:graphicFrame>
          <p:nvGraphicFramePr>
            <p:cNvPr id="22" name="Object 21"/>
            <p:cNvGraphicFramePr>
              <a:graphicFrameLocks noChangeAspect="1"/>
            </p:cNvGraphicFramePr>
            <p:nvPr>
              <p:extLst>
                <p:ext uri="{D42A27DB-BD31-4B8C-83A1-F6EECF244321}">
                  <p14:modId xmlns:p14="http://schemas.microsoft.com/office/powerpoint/2010/main" val="3869017334"/>
                </p:ext>
              </p:extLst>
            </p:nvPr>
          </p:nvGraphicFramePr>
          <p:xfrm>
            <a:off x="10851518" y="6017897"/>
            <a:ext cx="977900" cy="627062"/>
          </p:xfrm>
          <a:graphic>
            <a:graphicData uri="http://schemas.openxmlformats.org/presentationml/2006/ole">
              <mc:AlternateContent xmlns:mc="http://schemas.openxmlformats.org/markup-compatibility/2006">
                <mc:Choice xmlns:v="urn:schemas-microsoft-com:vml" Requires="v">
                  <p:oleObj spid="_x0000_s95420" name="Equation" r:id="rId5" imgW="736560" imgH="469800" progId="Equation.DSMT4">
                    <p:embed/>
                  </p:oleObj>
                </mc:Choice>
                <mc:Fallback>
                  <p:oleObj name="Equation" r:id="rId5" imgW="736560" imgH="469800" progId="Equation.DSMT4">
                    <p:embed/>
                    <p:pic>
                      <p:nvPicPr>
                        <p:cNvPr id="0" name=""/>
                        <p:cNvPicPr/>
                        <p:nvPr/>
                      </p:nvPicPr>
                      <p:blipFill>
                        <a:blip r:embed="rId6"/>
                        <a:stretch>
                          <a:fillRect/>
                        </a:stretch>
                      </p:blipFill>
                      <p:spPr>
                        <a:xfrm>
                          <a:off x="10851518" y="6017897"/>
                          <a:ext cx="977900" cy="627062"/>
                        </a:xfrm>
                        <a:prstGeom prst="rect">
                          <a:avLst/>
                        </a:prstGeom>
                      </p:spPr>
                    </p:pic>
                  </p:oleObj>
                </mc:Fallback>
              </mc:AlternateContent>
            </a:graphicData>
          </a:graphic>
        </p:graphicFrame>
        <p:sp>
          <p:nvSpPr>
            <p:cNvPr id="27" name="TextBox 26"/>
            <p:cNvSpPr txBox="1"/>
            <p:nvPr/>
          </p:nvSpPr>
          <p:spPr>
            <a:xfrm>
              <a:off x="9058045" y="5714684"/>
              <a:ext cx="2713051" cy="707886"/>
            </a:xfrm>
            <a:prstGeom prst="rect">
              <a:avLst/>
            </a:prstGeom>
            <a:noFill/>
            <a:ln>
              <a:noFill/>
            </a:ln>
          </p:spPr>
          <p:txBody>
            <a:bodyPr wrap="square" rtlCol="0">
              <a:spAutoFit/>
            </a:bodyPr>
            <a:lstStyle/>
            <a:p>
              <a:pPr algn="just"/>
              <a:r>
                <a:rPr lang="en-US" sz="2000" smtClean="0">
                  <a:latin typeface="Times New Roman" panose="02020603050405020304" pitchFamily="18" charset="0"/>
                  <a:cs typeface="Times New Roman" panose="02020603050405020304" pitchFamily="18" charset="0"/>
                </a:rPr>
                <a:t>Vậy hệ phương trình có nghiệm duy nhất</a:t>
              </a:r>
              <a:endParaRPr lang="en-US" sz="2000">
                <a:latin typeface="Times New Roman" panose="02020603050405020304" pitchFamily="18" charset="0"/>
                <a:cs typeface="Times New Roman" panose="02020603050405020304" pitchFamily="18" charset="0"/>
              </a:endParaRPr>
            </a:p>
          </p:txBody>
        </p:sp>
      </p:grpSp>
      <p:graphicFrame>
        <p:nvGraphicFramePr>
          <p:cNvPr id="20" name="Object 19"/>
          <p:cNvGraphicFramePr>
            <a:graphicFrameLocks noChangeAspect="1"/>
          </p:cNvGraphicFramePr>
          <p:nvPr>
            <p:extLst>
              <p:ext uri="{D42A27DB-BD31-4B8C-83A1-F6EECF244321}">
                <p14:modId xmlns:p14="http://schemas.microsoft.com/office/powerpoint/2010/main" val="3143866608"/>
              </p:ext>
            </p:extLst>
          </p:nvPr>
        </p:nvGraphicFramePr>
        <p:xfrm>
          <a:off x="1949763" y="1733762"/>
          <a:ext cx="1349375" cy="1658937"/>
        </p:xfrm>
        <a:graphic>
          <a:graphicData uri="http://schemas.openxmlformats.org/presentationml/2006/ole">
            <mc:AlternateContent xmlns:mc="http://schemas.openxmlformats.org/markup-compatibility/2006">
              <mc:Choice xmlns:v="urn:schemas-microsoft-com:vml" Requires="v">
                <p:oleObj spid="_x0000_s95421" name="Equation" r:id="rId7" imgW="838080" imgH="1028520" progId="Equation.DSMT4">
                  <p:embed/>
                </p:oleObj>
              </mc:Choice>
              <mc:Fallback>
                <p:oleObj name="Equation" r:id="rId7" imgW="838080" imgH="1028520" progId="Equation.DSMT4">
                  <p:embed/>
                  <p:pic>
                    <p:nvPicPr>
                      <p:cNvPr id="0" name=""/>
                      <p:cNvPicPr/>
                      <p:nvPr/>
                    </p:nvPicPr>
                    <p:blipFill>
                      <a:blip r:embed="rId8"/>
                      <a:stretch>
                        <a:fillRect/>
                      </a:stretch>
                    </p:blipFill>
                    <p:spPr>
                      <a:xfrm>
                        <a:off x="1949763" y="1733762"/>
                        <a:ext cx="1349375" cy="1658937"/>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754251634"/>
              </p:ext>
            </p:extLst>
          </p:nvPr>
        </p:nvGraphicFramePr>
        <p:xfrm>
          <a:off x="4507276" y="1499486"/>
          <a:ext cx="2433638" cy="3952875"/>
        </p:xfrm>
        <a:graphic>
          <a:graphicData uri="http://schemas.openxmlformats.org/presentationml/2006/ole">
            <mc:AlternateContent xmlns:mc="http://schemas.openxmlformats.org/markup-compatibility/2006">
              <mc:Choice xmlns:v="urn:schemas-microsoft-com:vml" Requires="v">
                <p:oleObj spid="_x0000_s95422" name="Equation" r:id="rId9" imgW="1511280" imgH="2450880" progId="Equation.DSMT4">
                  <p:embed/>
                </p:oleObj>
              </mc:Choice>
              <mc:Fallback>
                <p:oleObj name="Equation" r:id="rId9" imgW="1511280" imgH="2450880" progId="Equation.DSMT4">
                  <p:embed/>
                  <p:pic>
                    <p:nvPicPr>
                      <p:cNvPr id="0" name=""/>
                      <p:cNvPicPr/>
                      <p:nvPr/>
                    </p:nvPicPr>
                    <p:blipFill>
                      <a:blip r:embed="rId10"/>
                      <a:stretch>
                        <a:fillRect/>
                      </a:stretch>
                    </p:blipFill>
                    <p:spPr>
                      <a:xfrm>
                        <a:off x="4507276" y="1499486"/>
                        <a:ext cx="2433638" cy="3952875"/>
                      </a:xfrm>
                      <a:prstGeom prst="rect">
                        <a:avLst/>
                      </a:prstGeom>
                    </p:spPr>
                  </p:pic>
                </p:oleObj>
              </mc:Fallback>
            </mc:AlternateContent>
          </a:graphicData>
        </a:graphic>
      </p:graphicFrame>
    </p:spTree>
    <p:extLst>
      <p:ext uri="{BB962C8B-B14F-4D97-AF65-F5344CB8AC3E}">
        <p14:creationId xmlns:p14="http://schemas.microsoft.com/office/powerpoint/2010/main" val="28099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76200"/>
            <a:ext cx="12191999" cy="830997"/>
          </a:xfrm>
          <a:prstGeom prst="rect">
            <a:avLst/>
          </a:prstGeom>
          <a:noFill/>
          <a:ln>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a:t>
            </a:r>
            <a:r>
              <a:rPr lang="en-US" sz="2400" i="1"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Xác định a, b để đồ thị hàm số y = ax + b đi qua hai điểm A và B trong mỗi trường hợp </a:t>
            </a:r>
            <a:r>
              <a:rPr lang="vi-VN" sz="2400" smtClean="0">
                <a:latin typeface="Times New Roman" panose="02020603050405020304" pitchFamily="18" charset="0"/>
                <a:cs typeface="Times New Roman" panose="02020603050405020304" pitchFamily="18" charset="0"/>
              </a:rPr>
              <a:t>sau:</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a</a:t>
            </a:r>
            <a:r>
              <a:rPr lang="vi-VN" sz="2400">
                <a:latin typeface="Times New Roman" panose="02020603050405020304" pitchFamily="18" charset="0"/>
                <a:cs typeface="Times New Roman" panose="02020603050405020304" pitchFamily="18" charset="0"/>
              </a:rPr>
              <a:t>) A(1; 2) và B(3; 8</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b</a:t>
            </a:r>
            <a:r>
              <a:rPr lang="vi-VN" sz="2400">
                <a:latin typeface="Times New Roman" panose="02020603050405020304" pitchFamily="18" charset="0"/>
                <a:cs typeface="Times New Roman" panose="02020603050405020304" pitchFamily="18" charset="0"/>
              </a:rPr>
              <a:t>) A(2; 1) và B(4; –2).</a:t>
            </a:r>
          </a:p>
        </p:txBody>
      </p:sp>
      <p:graphicFrame>
        <p:nvGraphicFramePr>
          <p:cNvPr id="29" name="Object 28"/>
          <p:cNvGraphicFramePr>
            <a:graphicFrameLocks noChangeAspect="1"/>
          </p:cNvGraphicFramePr>
          <p:nvPr>
            <p:extLst/>
          </p:nvPr>
        </p:nvGraphicFramePr>
        <p:xfrm>
          <a:off x="4606131" y="3452438"/>
          <a:ext cx="1227138" cy="819150"/>
        </p:xfrm>
        <a:graphic>
          <a:graphicData uri="http://schemas.openxmlformats.org/presentationml/2006/ole">
            <mc:AlternateContent xmlns:mc="http://schemas.openxmlformats.org/markup-compatibility/2006">
              <mc:Choice xmlns:v="urn:schemas-microsoft-com:vml" Requires="v">
                <p:oleObj spid="_x0000_s97350" name="Equation" r:id="rId3" imgW="761760" imgH="507960" progId="Equation.DSMT4">
                  <p:embed/>
                </p:oleObj>
              </mc:Choice>
              <mc:Fallback>
                <p:oleObj name="Equation" r:id="rId3" imgW="761760" imgH="507960" progId="Equation.DSMT4">
                  <p:embed/>
                  <p:pic>
                    <p:nvPicPr>
                      <p:cNvPr id="0" name=""/>
                      <p:cNvPicPr/>
                      <p:nvPr/>
                    </p:nvPicPr>
                    <p:blipFill>
                      <a:blip r:embed="rId4"/>
                      <a:stretch>
                        <a:fillRect/>
                      </a:stretch>
                    </p:blipFill>
                    <p:spPr>
                      <a:xfrm>
                        <a:off x="4606131" y="3452438"/>
                        <a:ext cx="1227138" cy="819150"/>
                      </a:xfrm>
                      <a:prstGeom prst="rect">
                        <a:avLst/>
                      </a:prstGeom>
                    </p:spPr>
                  </p:pic>
                </p:oleObj>
              </mc:Fallback>
            </mc:AlternateContent>
          </a:graphicData>
        </a:graphic>
      </p:graphicFrame>
      <p:sp>
        <p:nvSpPr>
          <p:cNvPr id="4" name="Rectangle 3"/>
          <p:cNvSpPr/>
          <p:nvPr/>
        </p:nvSpPr>
        <p:spPr>
          <a:xfrm>
            <a:off x="228600" y="1686920"/>
            <a:ext cx="11430000" cy="830997"/>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a) Đồ </a:t>
            </a:r>
            <a:r>
              <a:rPr lang="en-US" sz="2400">
                <a:latin typeface="Times New Roman" panose="02020603050405020304" pitchFamily="18" charset="0"/>
                <a:cs typeface="Times New Roman" panose="02020603050405020304" pitchFamily="18" charset="0"/>
              </a:rPr>
              <a:t>thị hàm số y = ax + b đi qua hai điểm </a:t>
            </a:r>
            <a:r>
              <a:rPr lang="en-US" sz="2400" smtClean="0">
                <a:latin typeface="Times New Roman" panose="02020603050405020304" pitchFamily="18" charset="0"/>
                <a:cs typeface="Times New Roman" panose="02020603050405020304" pitchFamily="18" charset="0"/>
              </a:rPr>
              <a:t>A(1; </a:t>
            </a:r>
            <a:r>
              <a:rPr lang="en-US" sz="240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nên     </a:t>
            </a:r>
          </a:p>
          <a:p>
            <a:pPr algn="just"/>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s-ES" sz="2400">
                <a:latin typeface="Times New Roman" panose="02020603050405020304" pitchFamily="18" charset="0"/>
                <a:cs typeface="Times New Roman" panose="02020603050405020304" pitchFamily="18" charset="0"/>
              </a:rPr>
              <a:t>2</a:t>
            </a:r>
            <a:r>
              <a:rPr lang="es-ES" sz="2400" smtClean="0">
                <a:latin typeface="Times New Roman" panose="02020603050405020304" pitchFamily="18" charset="0"/>
                <a:cs typeface="Times New Roman" panose="02020603050405020304" pitchFamily="18" charset="0"/>
              </a:rPr>
              <a:t> </a:t>
            </a:r>
            <a:r>
              <a:rPr lang="es-ES" sz="2400">
                <a:latin typeface="Times New Roman" panose="02020603050405020304" pitchFamily="18" charset="0"/>
                <a:cs typeface="Times New Roman" panose="02020603050405020304" pitchFamily="18" charset="0"/>
              </a:rPr>
              <a:t>= a . </a:t>
            </a:r>
            <a:r>
              <a:rPr lang="es-ES" sz="2400" smtClean="0">
                <a:latin typeface="Times New Roman" panose="02020603050405020304" pitchFamily="18" charset="0"/>
                <a:cs typeface="Times New Roman" panose="02020603050405020304" pitchFamily="18" charset="0"/>
              </a:rPr>
              <a:t>1 </a:t>
            </a:r>
            <a:r>
              <a:rPr lang="es-ES" sz="2400">
                <a:latin typeface="Times New Roman" panose="02020603050405020304" pitchFamily="18" charset="0"/>
                <a:cs typeface="Times New Roman" panose="02020603050405020304" pitchFamily="18" charset="0"/>
              </a:rPr>
              <a:t>+ b </a:t>
            </a:r>
            <a:r>
              <a:rPr lang="es-ES" sz="2400" smtClean="0">
                <a:latin typeface="Times New Roman" panose="02020603050405020304" pitchFamily="18" charset="0"/>
                <a:cs typeface="Times New Roman" panose="02020603050405020304" pitchFamily="18" charset="0"/>
              </a:rPr>
              <a:t> hay a </a:t>
            </a:r>
            <a:r>
              <a:rPr lang="es-ES" sz="2400">
                <a:latin typeface="Times New Roman" panose="02020603050405020304" pitchFamily="18" charset="0"/>
                <a:cs typeface="Times New Roman" panose="02020603050405020304" pitchFamily="18" charset="0"/>
              </a:rPr>
              <a:t>+ b = </a:t>
            </a:r>
            <a:r>
              <a:rPr lang="es-ES" sz="2400" smtClean="0">
                <a:latin typeface="Times New Roman" panose="02020603050405020304" pitchFamily="18" charset="0"/>
                <a:cs typeface="Times New Roman" panose="02020603050405020304" pitchFamily="18" charset="0"/>
              </a:rPr>
              <a:t>2.</a:t>
            </a:r>
            <a:r>
              <a:rPr lang="es-ES" sz="2400">
                <a:latin typeface="Times New Roman" panose="02020603050405020304" pitchFamily="18" charset="0"/>
                <a:cs typeface="Times New Roman" panose="02020603050405020304" pitchFamily="18" charset="0"/>
              </a:rPr>
              <a:t>      (1)</a:t>
            </a:r>
            <a:endParaRPr lang="en-US" sz="2400">
              <a:latin typeface="Times New Roman" panose="02020603050405020304" pitchFamily="18" charset="0"/>
              <a:cs typeface="Times New Roman" panose="02020603050405020304" pitchFamily="18" charset="0"/>
            </a:endParaRPr>
          </a:p>
        </p:txBody>
      </p:sp>
      <p:sp>
        <p:nvSpPr>
          <p:cNvPr id="5" name="Rectangle 4"/>
          <p:cNvSpPr/>
          <p:nvPr/>
        </p:nvSpPr>
        <p:spPr>
          <a:xfrm>
            <a:off x="228600" y="2547520"/>
            <a:ext cx="9982200" cy="830997"/>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Đồ thị hàm số y = ax + b đi qua hai điểm B(3; 8) nên</a:t>
            </a:r>
          </a:p>
          <a:p>
            <a:pPr algn="just"/>
            <a:r>
              <a:rPr lang="en-US" sz="2400" smtClean="0">
                <a:latin typeface="Times New Roman" panose="02020603050405020304" pitchFamily="18" charset="0"/>
                <a:cs typeface="Times New Roman" panose="02020603050405020304" pitchFamily="18" charset="0"/>
              </a:rPr>
              <a:t>                                                    8 </a:t>
            </a:r>
            <a:r>
              <a:rPr lang="en-US" sz="2400">
                <a:latin typeface="Times New Roman" panose="02020603050405020304" pitchFamily="18" charset="0"/>
                <a:cs typeface="Times New Roman" panose="02020603050405020304" pitchFamily="18" charset="0"/>
              </a:rPr>
              <a:t>= a . 3 + b hay 3a + b = 8.      (2)</a:t>
            </a:r>
            <a:endParaRPr lang="en-US" sz="2400" b="0" i="0">
              <a:effectLst/>
              <a:latin typeface="Times New Roman" panose="02020603050405020304" pitchFamily="18" charset="0"/>
              <a:cs typeface="Times New Roman" panose="02020603050405020304" pitchFamily="18" charset="0"/>
            </a:endParaRPr>
          </a:p>
        </p:txBody>
      </p:sp>
      <p:sp>
        <p:nvSpPr>
          <p:cNvPr id="6" name="Rectangle 5"/>
          <p:cNvSpPr/>
          <p:nvPr/>
        </p:nvSpPr>
        <p:spPr>
          <a:xfrm>
            <a:off x="45611" y="3556416"/>
            <a:ext cx="4652236" cy="461665"/>
          </a:xfrm>
          <a:prstGeom prst="rect">
            <a:avLst/>
          </a:prstGeom>
        </p:spPr>
        <p:txBody>
          <a:bodyPr wrap="none">
            <a:spAutoFit/>
          </a:bodyPr>
          <a:lstStyle/>
          <a:p>
            <a:r>
              <a:rPr lang="vi-VN" sz="2400">
                <a:latin typeface="Times New Roman" panose="02020603050405020304" pitchFamily="18" charset="0"/>
                <a:cs typeface="Times New Roman" panose="02020603050405020304" pitchFamily="18" charset="0"/>
              </a:rPr>
              <a:t>Từ (1) và (2) ta có hệ phương </a:t>
            </a:r>
            <a:r>
              <a:rPr lang="vi-VN" sz="2400" smtClean="0">
                <a:latin typeface="Times New Roman" panose="02020603050405020304" pitchFamily="18" charset="0"/>
                <a:cs typeface="Times New Roman" panose="02020603050405020304" pitchFamily="18" charset="0"/>
              </a:rPr>
              <a:t>trình</a:t>
            </a:r>
            <a:r>
              <a:rPr lang="en-US" sz="2400" smtClean="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13" name="TextBox 12"/>
          <p:cNvSpPr txBox="1"/>
          <p:nvPr/>
        </p:nvSpPr>
        <p:spPr>
          <a:xfrm>
            <a:off x="4597387" y="889908"/>
            <a:ext cx="892996" cy="461665"/>
          </a:xfrm>
          <a:prstGeom prst="rect">
            <a:avLst/>
          </a:prstGeom>
          <a:noFill/>
          <a:ln>
            <a:noFill/>
          </a:ln>
        </p:spPr>
        <p:txBody>
          <a:bodyPr wrap="square" rtlCol="0">
            <a:spAutoFit/>
          </a:bodyPr>
          <a:lstStyle/>
          <a:p>
            <a:pPr algn="just"/>
            <a:r>
              <a:rPr lang="en-US" sz="2400" smtClean="0">
                <a:solidFill>
                  <a:srgbClr val="FF0000"/>
                </a:solidFill>
                <a:latin typeface="Times New Roman" panose="02020603050405020304" pitchFamily="18" charset="0"/>
                <a:cs typeface="Times New Roman" panose="02020603050405020304" pitchFamily="18" charset="0"/>
              </a:rPr>
              <a:t>Giải</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nvPr>
        </p:nvGraphicFramePr>
        <p:xfrm>
          <a:off x="4639234" y="4227111"/>
          <a:ext cx="1127125" cy="1658937"/>
        </p:xfrm>
        <a:graphic>
          <a:graphicData uri="http://schemas.openxmlformats.org/presentationml/2006/ole">
            <mc:AlternateContent xmlns:mc="http://schemas.openxmlformats.org/markup-compatibility/2006">
              <mc:Choice xmlns:v="urn:schemas-microsoft-com:vml" Requires="v">
                <p:oleObj spid="_x0000_s97351" name="Equation" r:id="rId5" imgW="698400" imgH="1028520" progId="Equation.DSMT4">
                  <p:embed/>
                </p:oleObj>
              </mc:Choice>
              <mc:Fallback>
                <p:oleObj name="Equation" r:id="rId5" imgW="698400" imgH="1028520" progId="Equation.DSMT4">
                  <p:embed/>
                  <p:pic>
                    <p:nvPicPr>
                      <p:cNvPr id="0" name=""/>
                      <p:cNvPicPr/>
                      <p:nvPr/>
                    </p:nvPicPr>
                    <p:blipFill>
                      <a:blip r:embed="rId6"/>
                      <a:stretch>
                        <a:fillRect/>
                      </a:stretch>
                    </p:blipFill>
                    <p:spPr>
                      <a:xfrm>
                        <a:off x="4639234" y="4227111"/>
                        <a:ext cx="1127125" cy="1658937"/>
                      </a:xfrm>
                      <a:prstGeom prst="rect">
                        <a:avLst/>
                      </a:prstGeom>
                    </p:spPr>
                  </p:pic>
                </p:oleObj>
              </mc:Fallback>
            </mc:AlternateContent>
          </a:graphicData>
        </a:graphic>
      </p:graphicFrame>
      <p:sp>
        <p:nvSpPr>
          <p:cNvPr id="15" name="Rectangle 14"/>
          <p:cNvSpPr/>
          <p:nvPr/>
        </p:nvSpPr>
        <p:spPr>
          <a:xfrm>
            <a:off x="469280" y="6027736"/>
            <a:ext cx="2488182"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Vậy a = 3, b = </a:t>
            </a:r>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1.</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46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76200"/>
            <a:ext cx="12191999" cy="830997"/>
          </a:xfrm>
          <a:prstGeom prst="rect">
            <a:avLst/>
          </a:prstGeom>
          <a:noFill/>
          <a:ln>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a:t>
            </a:r>
            <a:r>
              <a:rPr lang="en-US" sz="2400" i="1"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Xác định a, b để đồ thị hàm số y = ax + b đi qua hai điểm A và B trong mỗi trường hợp </a:t>
            </a:r>
            <a:r>
              <a:rPr lang="vi-VN" sz="2400" smtClean="0">
                <a:latin typeface="Times New Roman" panose="02020603050405020304" pitchFamily="18" charset="0"/>
                <a:cs typeface="Times New Roman" panose="02020603050405020304" pitchFamily="18" charset="0"/>
              </a:rPr>
              <a:t>sau:</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a</a:t>
            </a:r>
            <a:r>
              <a:rPr lang="vi-VN" sz="2400">
                <a:latin typeface="Times New Roman" panose="02020603050405020304" pitchFamily="18" charset="0"/>
                <a:cs typeface="Times New Roman" panose="02020603050405020304" pitchFamily="18" charset="0"/>
              </a:rPr>
              <a:t>) A(1; 2) và B(3; 8</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b</a:t>
            </a:r>
            <a:r>
              <a:rPr lang="vi-VN" sz="2400">
                <a:latin typeface="Times New Roman" panose="02020603050405020304" pitchFamily="18" charset="0"/>
                <a:cs typeface="Times New Roman" panose="02020603050405020304" pitchFamily="18" charset="0"/>
              </a:rPr>
              <a:t>) A(2; 1) và B(4; –2).</a:t>
            </a:r>
          </a:p>
        </p:txBody>
      </p:sp>
      <p:graphicFrame>
        <p:nvGraphicFramePr>
          <p:cNvPr id="29" name="Object 28"/>
          <p:cNvGraphicFramePr>
            <a:graphicFrameLocks noChangeAspect="1"/>
          </p:cNvGraphicFramePr>
          <p:nvPr>
            <p:extLst/>
          </p:nvPr>
        </p:nvGraphicFramePr>
        <p:xfrm>
          <a:off x="4513263" y="3452813"/>
          <a:ext cx="1412875" cy="819150"/>
        </p:xfrm>
        <a:graphic>
          <a:graphicData uri="http://schemas.openxmlformats.org/presentationml/2006/ole">
            <mc:AlternateContent xmlns:mc="http://schemas.openxmlformats.org/markup-compatibility/2006">
              <mc:Choice xmlns:v="urn:schemas-microsoft-com:vml" Requires="v">
                <p:oleObj spid="_x0000_s98393" name="Equation" r:id="rId3" imgW="876240" imgH="507960" progId="Equation.DSMT4">
                  <p:embed/>
                </p:oleObj>
              </mc:Choice>
              <mc:Fallback>
                <p:oleObj name="Equation" r:id="rId3" imgW="876240" imgH="507960" progId="Equation.DSMT4">
                  <p:embed/>
                  <p:pic>
                    <p:nvPicPr>
                      <p:cNvPr id="0" name=""/>
                      <p:cNvPicPr/>
                      <p:nvPr/>
                    </p:nvPicPr>
                    <p:blipFill>
                      <a:blip r:embed="rId4"/>
                      <a:stretch>
                        <a:fillRect/>
                      </a:stretch>
                    </p:blipFill>
                    <p:spPr>
                      <a:xfrm>
                        <a:off x="4513263" y="3452813"/>
                        <a:ext cx="1412875" cy="819150"/>
                      </a:xfrm>
                      <a:prstGeom prst="rect">
                        <a:avLst/>
                      </a:prstGeom>
                    </p:spPr>
                  </p:pic>
                </p:oleObj>
              </mc:Fallback>
            </mc:AlternateContent>
          </a:graphicData>
        </a:graphic>
      </p:graphicFrame>
      <p:sp>
        <p:nvSpPr>
          <p:cNvPr id="4" name="Rectangle 3"/>
          <p:cNvSpPr/>
          <p:nvPr/>
        </p:nvSpPr>
        <p:spPr>
          <a:xfrm>
            <a:off x="228600" y="1686920"/>
            <a:ext cx="11430000" cy="830997"/>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 Đồ </a:t>
            </a:r>
            <a:r>
              <a:rPr lang="en-US" sz="2400">
                <a:latin typeface="Times New Roman" panose="02020603050405020304" pitchFamily="18" charset="0"/>
                <a:cs typeface="Times New Roman" panose="02020603050405020304" pitchFamily="18" charset="0"/>
              </a:rPr>
              <a:t>thị hàm số y = ax + b đi qua hai điểm </a:t>
            </a:r>
            <a:r>
              <a:rPr lang="en-US" sz="2400" smtClean="0">
                <a:latin typeface="Times New Roman" panose="02020603050405020304" pitchFamily="18" charset="0"/>
                <a:cs typeface="Times New Roman" panose="02020603050405020304" pitchFamily="18" charset="0"/>
              </a:rPr>
              <a:t>A(2; </a:t>
            </a:r>
            <a:r>
              <a:rPr lang="en-US" sz="2400">
                <a:latin typeface="Times New Roman" panose="02020603050405020304" pitchFamily="18" charset="0"/>
                <a:cs typeface="Times New Roman" panose="02020603050405020304" pitchFamily="18" charset="0"/>
              </a:rPr>
              <a:t>1</a:t>
            </a:r>
            <a:r>
              <a:rPr lang="en-US" sz="2400" smtClean="0">
                <a:latin typeface="Times New Roman" panose="02020603050405020304" pitchFamily="18" charset="0"/>
                <a:cs typeface="Times New Roman" panose="02020603050405020304" pitchFamily="18" charset="0"/>
              </a:rPr>
              <a:t>) nên     </a:t>
            </a:r>
          </a:p>
          <a:p>
            <a:pPr algn="just"/>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s-ES" sz="2400">
                <a:latin typeface="Times New Roman" panose="02020603050405020304" pitchFamily="18" charset="0"/>
                <a:cs typeface="Times New Roman" panose="02020603050405020304" pitchFamily="18" charset="0"/>
              </a:rPr>
              <a:t>1</a:t>
            </a:r>
            <a:r>
              <a:rPr lang="es-ES" sz="2400" smtClean="0">
                <a:latin typeface="Times New Roman" panose="02020603050405020304" pitchFamily="18" charset="0"/>
                <a:cs typeface="Times New Roman" panose="02020603050405020304" pitchFamily="18" charset="0"/>
              </a:rPr>
              <a:t> </a:t>
            </a:r>
            <a:r>
              <a:rPr lang="es-ES" sz="2400">
                <a:latin typeface="Times New Roman" panose="02020603050405020304" pitchFamily="18" charset="0"/>
                <a:cs typeface="Times New Roman" panose="02020603050405020304" pitchFamily="18" charset="0"/>
              </a:rPr>
              <a:t>= a . 2</a:t>
            </a:r>
            <a:r>
              <a:rPr lang="es-ES" sz="2400" smtClean="0">
                <a:latin typeface="Times New Roman" panose="02020603050405020304" pitchFamily="18" charset="0"/>
                <a:cs typeface="Times New Roman" panose="02020603050405020304" pitchFamily="18" charset="0"/>
              </a:rPr>
              <a:t> </a:t>
            </a:r>
            <a:r>
              <a:rPr lang="es-ES" sz="2400">
                <a:latin typeface="Times New Roman" panose="02020603050405020304" pitchFamily="18" charset="0"/>
                <a:cs typeface="Times New Roman" panose="02020603050405020304" pitchFamily="18" charset="0"/>
              </a:rPr>
              <a:t>+ b </a:t>
            </a:r>
            <a:r>
              <a:rPr lang="es-ES" sz="2400" smtClean="0">
                <a:latin typeface="Times New Roman" panose="02020603050405020304" pitchFamily="18" charset="0"/>
                <a:cs typeface="Times New Roman" panose="02020603050405020304" pitchFamily="18" charset="0"/>
              </a:rPr>
              <a:t> hay 2a </a:t>
            </a:r>
            <a:r>
              <a:rPr lang="es-ES" sz="2400">
                <a:latin typeface="Times New Roman" panose="02020603050405020304" pitchFamily="18" charset="0"/>
                <a:cs typeface="Times New Roman" panose="02020603050405020304" pitchFamily="18" charset="0"/>
              </a:rPr>
              <a:t>+ b = </a:t>
            </a:r>
            <a:r>
              <a:rPr lang="es-ES" sz="2400" smtClean="0">
                <a:latin typeface="Times New Roman" panose="02020603050405020304" pitchFamily="18" charset="0"/>
                <a:cs typeface="Times New Roman" panose="02020603050405020304" pitchFamily="18" charset="0"/>
              </a:rPr>
              <a:t>1.</a:t>
            </a:r>
            <a:r>
              <a:rPr lang="es-ES" sz="2400">
                <a:latin typeface="Times New Roman" panose="02020603050405020304" pitchFamily="18" charset="0"/>
                <a:cs typeface="Times New Roman" panose="02020603050405020304" pitchFamily="18" charset="0"/>
              </a:rPr>
              <a:t>      (1)</a:t>
            </a:r>
            <a:endParaRPr lang="en-US" sz="2400">
              <a:latin typeface="Times New Roman" panose="02020603050405020304" pitchFamily="18" charset="0"/>
              <a:cs typeface="Times New Roman" panose="02020603050405020304" pitchFamily="18" charset="0"/>
            </a:endParaRPr>
          </a:p>
        </p:txBody>
      </p:sp>
      <p:sp>
        <p:nvSpPr>
          <p:cNvPr id="5" name="Rectangle 4"/>
          <p:cNvSpPr/>
          <p:nvPr/>
        </p:nvSpPr>
        <p:spPr>
          <a:xfrm>
            <a:off x="228600" y="2547520"/>
            <a:ext cx="9982200" cy="830997"/>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Đồ thị hàm số y = ax + b đi qua hai điểm </a:t>
            </a:r>
            <a:r>
              <a:rPr lang="vi-VN" sz="2400">
                <a:latin typeface="Times New Roman" panose="02020603050405020304" pitchFamily="18" charset="0"/>
                <a:cs typeface="Times New Roman" panose="02020603050405020304" pitchFamily="18" charset="0"/>
              </a:rPr>
              <a:t>B(4; –</a:t>
            </a:r>
            <a:r>
              <a:rPr lang="vi-VN" sz="24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nên</a:t>
            </a:r>
            <a:endParaRPr lang="en-US" sz="2400">
              <a:latin typeface="Times New Roman" panose="02020603050405020304" pitchFamily="18" charset="0"/>
              <a:cs typeface="Times New Roman" panose="02020603050405020304" pitchFamily="18" charset="0"/>
            </a:endParaRPr>
          </a:p>
          <a:p>
            <a:pPr algn="just"/>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 a . </a:t>
            </a:r>
            <a:r>
              <a:rPr lang="en-US" sz="2400" smtClean="0">
                <a:latin typeface="Times New Roman" panose="02020603050405020304" pitchFamily="18" charset="0"/>
                <a:cs typeface="Times New Roman" panose="02020603050405020304" pitchFamily="18" charset="0"/>
              </a:rPr>
              <a:t>4 </a:t>
            </a:r>
            <a:r>
              <a:rPr lang="en-US" sz="2400">
                <a:latin typeface="Times New Roman" panose="02020603050405020304" pitchFamily="18" charset="0"/>
                <a:cs typeface="Times New Roman" panose="02020603050405020304" pitchFamily="18" charset="0"/>
              </a:rPr>
              <a:t>+ b hay </a:t>
            </a:r>
            <a:r>
              <a:rPr lang="en-US" sz="2400" smtClean="0">
                <a:latin typeface="Times New Roman" panose="02020603050405020304" pitchFamily="18" charset="0"/>
                <a:cs typeface="Times New Roman" panose="02020603050405020304" pitchFamily="18" charset="0"/>
              </a:rPr>
              <a:t>4a </a:t>
            </a:r>
            <a:r>
              <a:rPr lang="en-US" sz="2400">
                <a:latin typeface="Times New Roman" panose="02020603050405020304" pitchFamily="18" charset="0"/>
                <a:cs typeface="Times New Roman" panose="02020603050405020304" pitchFamily="18" charset="0"/>
              </a:rPr>
              <a:t>+ b = </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(2)</a:t>
            </a:r>
            <a:endParaRPr lang="en-US" sz="2400" b="0" i="0">
              <a:effectLst/>
              <a:latin typeface="Times New Roman" panose="02020603050405020304" pitchFamily="18" charset="0"/>
              <a:cs typeface="Times New Roman" panose="02020603050405020304" pitchFamily="18" charset="0"/>
            </a:endParaRPr>
          </a:p>
        </p:txBody>
      </p:sp>
      <p:sp>
        <p:nvSpPr>
          <p:cNvPr id="6" name="Rectangle 5"/>
          <p:cNvSpPr/>
          <p:nvPr/>
        </p:nvSpPr>
        <p:spPr>
          <a:xfrm>
            <a:off x="45611" y="3556416"/>
            <a:ext cx="4652236" cy="461665"/>
          </a:xfrm>
          <a:prstGeom prst="rect">
            <a:avLst/>
          </a:prstGeom>
        </p:spPr>
        <p:txBody>
          <a:bodyPr wrap="none">
            <a:spAutoFit/>
          </a:bodyPr>
          <a:lstStyle/>
          <a:p>
            <a:r>
              <a:rPr lang="vi-VN" sz="2400">
                <a:latin typeface="Times New Roman" panose="02020603050405020304" pitchFamily="18" charset="0"/>
                <a:cs typeface="Times New Roman" panose="02020603050405020304" pitchFamily="18" charset="0"/>
              </a:rPr>
              <a:t>Từ (1) và (2) ta có hệ phương </a:t>
            </a:r>
            <a:r>
              <a:rPr lang="vi-VN" sz="2400" smtClean="0">
                <a:latin typeface="Times New Roman" panose="02020603050405020304" pitchFamily="18" charset="0"/>
                <a:cs typeface="Times New Roman" panose="02020603050405020304" pitchFamily="18" charset="0"/>
              </a:rPr>
              <a:t>trình</a:t>
            </a:r>
            <a:r>
              <a:rPr lang="en-US" sz="2400" smtClean="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13" name="TextBox 12"/>
          <p:cNvSpPr txBox="1"/>
          <p:nvPr/>
        </p:nvSpPr>
        <p:spPr>
          <a:xfrm>
            <a:off x="4597387" y="889908"/>
            <a:ext cx="892996" cy="461665"/>
          </a:xfrm>
          <a:prstGeom prst="rect">
            <a:avLst/>
          </a:prstGeom>
          <a:noFill/>
          <a:ln>
            <a:noFill/>
          </a:ln>
        </p:spPr>
        <p:txBody>
          <a:bodyPr wrap="square" rtlCol="0">
            <a:spAutoFit/>
          </a:bodyPr>
          <a:lstStyle/>
          <a:p>
            <a:pPr algn="just"/>
            <a:r>
              <a:rPr lang="en-US" sz="2400" smtClean="0">
                <a:solidFill>
                  <a:srgbClr val="FF0000"/>
                </a:solidFill>
                <a:latin typeface="Times New Roman" panose="02020603050405020304" pitchFamily="18" charset="0"/>
                <a:cs typeface="Times New Roman" panose="02020603050405020304" pitchFamily="18" charset="0"/>
              </a:rPr>
              <a:t>Giải</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nvPr>
        </p:nvGraphicFramePr>
        <p:xfrm>
          <a:off x="4597387" y="4417016"/>
          <a:ext cx="922338" cy="1127125"/>
        </p:xfrm>
        <a:graphic>
          <a:graphicData uri="http://schemas.openxmlformats.org/presentationml/2006/ole">
            <mc:AlternateContent xmlns:mc="http://schemas.openxmlformats.org/markup-compatibility/2006">
              <mc:Choice xmlns:v="urn:schemas-microsoft-com:vml" Requires="v">
                <p:oleObj spid="_x0000_s98394" name="Equation" r:id="rId5" imgW="571320" imgH="698400" progId="Equation.DSMT4">
                  <p:embed/>
                </p:oleObj>
              </mc:Choice>
              <mc:Fallback>
                <p:oleObj name="Equation" r:id="rId5" imgW="571320" imgH="698400" progId="Equation.DSMT4">
                  <p:embed/>
                  <p:pic>
                    <p:nvPicPr>
                      <p:cNvPr id="0" name=""/>
                      <p:cNvPicPr/>
                      <p:nvPr/>
                    </p:nvPicPr>
                    <p:blipFill>
                      <a:blip r:embed="rId6"/>
                      <a:stretch>
                        <a:fillRect/>
                      </a:stretch>
                    </p:blipFill>
                    <p:spPr>
                      <a:xfrm>
                        <a:off x="4597387" y="4417016"/>
                        <a:ext cx="922338" cy="1127125"/>
                      </a:xfrm>
                      <a:prstGeom prst="rect">
                        <a:avLst/>
                      </a:prstGeom>
                    </p:spPr>
                  </p:pic>
                </p:oleObj>
              </mc:Fallback>
            </mc:AlternateContent>
          </a:graphicData>
        </a:graphic>
      </p:graphicFrame>
      <p:sp>
        <p:nvSpPr>
          <p:cNvPr id="15" name="Rectangle 14"/>
          <p:cNvSpPr/>
          <p:nvPr/>
        </p:nvSpPr>
        <p:spPr>
          <a:xfrm>
            <a:off x="1141049" y="5796903"/>
            <a:ext cx="697627"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Vậy</a:t>
            </a:r>
            <a:endParaRPr lang="en-US" sz="240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1801813" y="5678488"/>
          <a:ext cx="1435100" cy="696912"/>
        </p:xfrm>
        <a:graphic>
          <a:graphicData uri="http://schemas.openxmlformats.org/presentationml/2006/ole">
            <mc:AlternateContent xmlns:mc="http://schemas.openxmlformats.org/markup-compatibility/2006">
              <mc:Choice xmlns:v="urn:schemas-microsoft-com:vml" Requires="v">
                <p:oleObj spid="_x0000_s98395" name="Equation" r:id="rId7" imgW="888840" imgH="431640" progId="Equation.DSMT4">
                  <p:embed/>
                </p:oleObj>
              </mc:Choice>
              <mc:Fallback>
                <p:oleObj name="Equation" r:id="rId7" imgW="888840" imgH="431640" progId="Equation.DSMT4">
                  <p:embed/>
                  <p:pic>
                    <p:nvPicPr>
                      <p:cNvPr id="0" name=""/>
                      <p:cNvPicPr/>
                      <p:nvPr/>
                    </p:nvPicPr>
                    <p:blipFill>
                      <a:blip r:embed="rId8"/>
                      <a:stretch>
                        <a:fillRect/>
                      </a:stretch>
                    </p:blipFill>
                    <p:spPr>
                      <a:xfrm>
                        <a:off x="1801813" y="5678488"/>
                        <a:ext cx="1435100" cy="696912"/>
                      </a:xfrm>
                      <a:prstGeom prst="rect">
                        <a:avLst/>
                      </a:prstGeom>
                    </p:spPr>
                  </p:pic>
                </p:oleObj>
              </mc:Fallback>
            </mc:AlternateContent>
          </a:graphicData>
        </a:graphic>
      </p:graphicFrame>
    </p:spTree>
    <p:extLst>
      <p:ext uri="{BB962C8B-B14F-4D97-AF65-F5344CB8AC3E}">
        <p14:creationId xmlns:p14="http://schemas.microsoft.com/office/powerpoint/2010/main" val="187526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76200"/>
            <a:ext cx="12191999" cy="1569660"/>
          </a:xfrm>
          <a:prstGeom prst="rect">
            <a:avLst/>
          </a:prstGeom>
          <a:noFill/>
          <a:ln>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4</a:t>
            </a:r>
            <a:r>
              <a:rPr lang="en-US" sz="2400" b="1" smtClean="0">
                <a:solidFill>
                  <a:srgbClr val="FF0000"/>
                </a:solidFill>
                <a:latin typeface="Times New Roman" panose="02020603050405020304" pitchFamily="18" charset="0"/>
                <a:cs typeface="Times New Roman" panose="02020603050405020304" pitchFamily="18" charset="0"/>
              </a:rPr>
              <a:t>:</a:t>
            </a:r>
            <a:r>
              <a:rPr lang="en-US" sz="2400" i="1"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Trong tháng thứ nhất, hai tổ sản xuất được 800 chi tiết máy. So với tháng thứ nhất, trong tháng thứ hai, tổ một sản xuất </a:t>
            </a:r>
            <a:r>
              <a:rPr lang="vi-VN" sz="2400" smtClean="0">
                <a:latin typeface="Times New Roman" panose="02020603050405020304" pitchFamily="18" charset="0"/>
                <a:cs typeface="Times New Roman" panose="02020603050405020304" pitchFamily="18" charset="0"/>
              </a:rPr>
              <a:t>vượ</a:t>
            </a:r>
            <a:r>
              <a:rPr lang="en-US" sz="2400" smtClean="0">
                <a:latin typeface="Times New Roman" panose="02020603050405020304" pitchFamily="18" charset="0"/>
                <a:cs typeface="Times New Roman" panose="02020603050405020304" pitchFamily="18" charset="0"/>
              </a:rPr>
              <a:t>t</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15%, tổ hai sản xuất vượt 20% nên trong tháng này, cả hai tổ đã sản xuất được 945 chi tiết máy. Hỏi trong tháng thứ nhất mỗi tổ sản xuất được bao nhiêu chi tiết máy?</a:t>
            </a:r>
          </a:p>
        </p:txBody>
      </p:sp>
      <p:sp>
        <p:nvSpPr>
          <p:cNvPr id="13" name="TextBox 12"/>
          <p:cNvSpPr txBox="1"/>
          <p:nvPr/>
        </p:nvSpPr>
        <p:spPr>
          <a:xfrm>
            <a:off x="4419600" y="1527656"/>
            <a:ext cx="892996" cy="461665"/>
          </a:xfrm>
          <a:prstGeom prst="rect">
            <a:avLst/>
          </a:prstGeom>
          <a:noFill/>
          <a:ln>
            <a:noFill/>
          </a:ln>
        </p:spPr>
        <p:txBody>
          <a:bodyPr wrap="square" rtlCol="0">
            <a:spAutoFit/>
          </a:bodyPr>
          <a:lstStyle/>
          <a:p>
            <a:pPr algn="just"/>
            <a:r>
              <a:rPr lang="en-US" sz="2400" smtClean="0">
                <a:solidFill>
                  <a:srgbClr val="FF0000"/>
                </a:solidFill>
                <a:latin typeface="Times New Roman" panose="02020603050405020304" pitchFamily="18" charset="0"/>
                <a:cs typeface="Times New Roman" panose="02020603050405020304" pitchFamily="18" charset="0"/>
              </a:rPr>
              <a:t>Giải</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067804964"/>
              </p:ext>
            </p:extLst>
          </p:nvPr>
        </p:nvGraphicFramePr>
        <p:xfrm>
          <a:off x="4648200" y="4693206"/>
          <a:ext cx="2111375" cy="819150"/>
        </p:xfrm>
        <a:graphic>
          <a:graphicData uri="http://schemas.openxmlformats.org/presentationml/2006/ole">
            <mc:AlternateContent xmlns:mc="http://schemas.openxmlformats.org/markup-compatibility/2006">
              <mc:Choice xmlns:v="urn:schemas-microsoft-com:vml" Requires="v">
                <p:oleObj spid="_x0000_s99386" name="Equation" r:id="rId3" imgW="1307880" imgH="507960" progId="Equation.DSMT4">
                  <p:embed/>
                </p:oleObj>
              </mc:Choice>
              <mc:Fallback>
                <p:oleObj name="Equation" r:id="rId3" imgW="1307880" imgH="507960" progId="Equation.DSMT4">
                  <p:embed/>
                  <p:pic>
                    <p:nvPicPr>
                      <p:cNvPr id="0" name=""/>
                      <p:cNvPicPr/>
                      <p:nvPr/>
                    </p:nvPicPr>
                    <p:blipFill>
                      <a:blip r:embed="rId4"/>
                      <a:stretch>
                        <a:fillRect/>
                      </a:stretch>
                    </p:blipFill>
                    <p:spPr>
                      <a:xfrm>
                        <a:off x="4648200" y="4693206"/>
                        <a:ext cx="2111375" cy="819150"/>
                      </a:xfrm>
                      <a:prstGeom prst="rect">
                        <a:avLst/>
                      </a:prstGeom>
                    </p:spPr>
                  </p:pic>
                </p:oleObj>
              </mc:Fallback>
            </mc:AlternateContent>
          </a:graphicData>
        </a:graphic>
      </p:graphicFrame>
      <p:sp>
        <p:nvSpPr>
          <p:cNvPr id="2" name="Rectangle 1"/>
          <p:cNvSpPr/>
          <p:nvPr/>
        </p:nvSpPr>
        <p:spPr>
          <a:xfrm>
            <a:off x="-19317" y="1920004"/>
            <a:ext cx="11277600" cy="461665"/>
          </a:xfrm>
          <a:prstGeom prst="rect">
            <a:avLst/>
          </a:prstGeom>
        </p:spPr>
        <p:txBody>
          <a:bodyPr wrap="square">
            <a:spAutoFit/>
          </a:bodyPr>
          <a:lstStyle/>
          <a:p>
            <a:pPr algn="l"/>
            <a:r>
              <a:rPr lang="vi-VN" sz="2400">
                <a:latin typeface="Times New Roman" panose="02020603050405020304" pitchFamily="18" charset="0"/>
                <a:cs typeface="Times New Roman" panose="02020603050405020304" pitchFamily="18" charset="0"/>
              </a:rPr>
              <a:t>Gọi x, y lần lượt là số chi tiết máy trong tháng thứ nhất mỗi tổ sản xuất được (x, y ∈ ℕ*).</a:t>
            </a:r>
            <a:endParaRPr lang="en-US" sz="2400">
              <a:latin typeface="Times New Roman" panose="02020603050405020304" pitchFamily="18" charset="0"/>
              <a:cs typeface="Times New Roman" panose="02020603050405020304" pitchFamily="18" charset="0"/>
            </a:endParaRPr>
          </a:p>
        </p:txBody>
      </p:sp>
      <p:sp>
        <p:nvSpPr>
          <p:cNvPr id="3" name="Rectangle 2"/>
          <p:cNvSpPr/>
          <p:nvPr/>
        </p:nvSpPr>
        <p:spPr>
          <a:xfrm>
            <a:off x="23642" y="2384882"/>
            <a:ext cx="11711157" cy="2308324"/>
          </a:xfrm>
          <a:prstGeom prst="rect">
            <a:avLst/>
          </a:prstGeom>
        </p:spPr>
        <p:txBody>
          <a:bodyPr wrap="square">
            <a:spAutoFit/>
          </a:bodyPr>
          <a:lstStyle/>
          <a:p>
            <a:pPr algn="l"/>
            <a:r>
              <a:rPr lang="vi-VN" sz="2400">
                <a:latin typeface="Times New Roman" panose="02020603050405020304" pitchFamily="18" charset="0"/>
                <a:cs typeface="Times New Roman" panose="02020603050405020304" pitchFamily="18" charset="0"/>
              </a:rPr>
              <a:t>Trong tháng thứ nhất, hai tổ sản xuất được 800 chi tiết máy nên ta có x + y  = 800. (1)</a:t>
            </a:r>
          </a:p>
          <a:p>
            <a:pPr algn="l"/>
            <a:r>
              <a:rPr lang="vi-VN" sz="2400">
                <a:latin typeface="Times New Roman" panose="02020603050405020304" pitchFamily="18" charset="0"/>
                <a:cs typeface="Times New Roman" panose="02020603050405020304" pitchFamily="18" charset="0"/>
              </a:rPr>
              <a:t>Trong tháng thứ hai, tổ một sản xuất được là:</a:t>
            </a:r>
          </a:p>
          <a:p>
            <a:pPr algn="l"/>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x </a:t>
            </a:r>
            <a:r>
              <a:rPr lang="vi-VN" sz="2400">
                <a:latin typeface="Times New Roman" panose="02020603050405020304" pitchFamily="18" charset="0"/>
                <a:cs typeface="Times New Roman" panose="02020603050405020304" pitchFamily="18" charset="0"/>
              </a:rPr>
              <a:t>+ 15%x = 115%x = 1,15x (chi tiết máy)</a:t>
            </a:r>
          </a:p>
          <a:p>
            <a:pPr algn="l"/>
            <a:r>
              <a:rPr lang="vi-VN" sz="2400">
                <a:latin typeface="Times New Roman" panose="02020603050405020304" pitchFamily="18" charset="0"/>
                <a:cs typeface="Times New Roman" panose="02020603050405020304" pitchFamily="18" charset="0"/>
              </a:rPr>
              <a:t>Trong tháng thứ hai, tổ hai sản xuất được là:</a:t>
            </a:r>
          </a:p>
          <a:p>
            <a:pPr algn="l"/>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y </a:t>
            </a:r>
            <a:r>
              <a:rPr lang="vi-VN" sz="2400">
                <a:latin typeface="Times New Roman" panose="02020603050405020304" pitchFamily="18" charset="0"/>
                <a:cs typeface="Times New Roman" panose="02020603050405020304" pitchFamily="18" charset="0"/>
              </a:rPr>
              <a:t>+ 20%y = 120%y = 1,2y (chi tiết máy).</a:t>
            </a:r>
          </a:p>
          <a:p>
            <a:pPr algn="l"/>
            <a:r>
              <a:rPr lang="vi-VN" sz="2400">
                <a:latin typeface="Times New Roman" panose="02020603050405020304" pitchFamily="18" charset="0"/>
                <a:cs typeface="Times New Roman" panose="02020603050405020304" pitchFamily="18" charset="0"/>
              </a:rPr>
              <a:t>Theo đề bài, ta có phương trình 1,15x + 1,2y = 945.         (2</a:t>
            </a:r>
            <a:r>
              <a:rPr lang="vi-VN"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16" name="Rectangle 15"/>
          <p:cNvSpPr/>
          <p:nvPr/>
        </p:nvSpPr>
        <p:spPr>
          <a:xfrm>
            <a:off x="199715" y="4827228"/>
            <a:ext cx="5081757" cy="461665"/>
          </a:xfrm>
          <a:prstGeom prst="rect">
            <a:avLst/>
          </a:prstGeom>
        </p:spPr>
        <p:txBody>
          <a:bodyPr wrap="square">
            <a:spAutoFit/>
          </a:bodyPr>
          <a:lstStyle/>
          <a:p>
            <a:pPr algn="l"/>
            <a:r>
              <a:rPr lang="vi-VN" sz="2400" smtClean="0">
                <a:latin typeface="Times New Roman" panose="02020603050405020304" pitchFamily="18" charset="0"/>
                <a:cs typeface="Times New Roman" panose="02020603050405020304" pitchFamily="18" charset="0"/>
              </a:rPr>
              <a:t>Từ </a:t>
            </a:r>
            <a:r>
              <a:rPr lang="vi-VN" sz="2400">
                <a:latin typeface="Times New Roman" panose="02020603050405020304" pitchFamily="18" charset="0"/>
                <a:cs typeface="Times New Roman" panose="02020603050405020304" pitchFamily="18" charset="0"/>
              </a:rPr>
              <a:t>(1) và (2) ta có hệ phương trình </a:t>
            </a:r>
            <a:endParaRPr lang="en-US" sz="2400">
              <a:latin typeface="Times New Roman" panose="02020603050405020304" pitchFamily="18" charset="0"/>
              <a:cs typeface="Times New Roman" panose="02020603050405020304" pitchFamily="18" charset="0"/>
            </a:endParaRPr>
          </a:p>
        </p:txBody>
      </p:sp>
      <p:sp>
        <p:nvSpPr>
          <p:cNvPr id="17" name="Rectangle 16"/>
          <p:cNvSpPr/>
          <p:nvPr/>
        </p:nvSpPr>
        <p:spPr>
          <a:xfrm>
            <a:off x="199715" y="5554727"/>
            <a:ext cx="4067486" cy="461665"/>
          </a:xfrm>
          <a:prstGeom prst="rect">
            <a:avLst/>
          </a:prstGeom>
        </p:spPr>
        <p:txBody>
          <a:bodyPr wrap="square">
            <a:spAutoFit/>
          </a:bodyPr>
          <a:lstStyle/>
          <a:p>
            <a:pPr algn="l"/>
            <a:r>
              <a:rPr lang="en-US" sz="2400" smtClean="0">
                <a:latin typeface="Times New Roman" panose="02020603050405020304" pitchFamily="18" charset="0"/>
                <a:cs typeface="Times New Roman" panose="02020603050405020304" pitchFamily="18" charset="0"/>
              </a:rPr>
              <a:t>Giải hệ phương trình, ta được:</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037617968"/>
              </p:ext>
            </p:extLst>
          </p:nvPr>
        </p:nvGraphicFramePr>
        <p:xfrm>
          <a:off x="4038600" y="5432228"/>
          <a:ext cx="1025525" cy="819150"/>
        </p:xfrm>
        <a:graphic>
          <a:graphicData uri="http://schemas.openxmlformats.org/presentationml/2006/ole">
            <mc:AlternateContent xmlns:mc="http://schemas.openxmlformats.org/markup-compatibility/2006">
              <mc:Choice xmlns:v="urn:schemas-microsoft-com:vml" Requires="v">
                <p:oleObj spid="_x0000_s99387" name="Equation" r:id="rId5" imgW="634680" imgH="507960" progId="Equation.DSMT4">
                  <p:embed/>
                </p:oleObj>
              </mc:Choice>
              <mc:Fallback>
                <p:oleObj name="Equation" r:id="rId5" imgW="634680" imgH="507960" progId="Equation.DSMT4">
                  <p:embed/>
                  <p:pic>
                    <p:nvPicPr>
                      <p:cNvPr id="0" name=""/>
                      <p:cNvPicPr/>
                      <p:nvPr/>
                    </p:nvPicPr>
                    <p:blipFill>
                      <a:blip r:embed="rId6"/>
                      <a:stretch>
                        <a:fillRect/>
                      </a:stretch>
                    </p:blipFill>
                    <p:spPr>
                      <a:xfrm>
                        <a:off x="4038600" y="5432228"/>
                        <a:ext cx="1025525" cy="819150"/>
                      </a:xfrm>
                      <a:prstGeom prst="rect">
                        <a:avLst/>
                      </a:prstGeom>
                    </p:spPr>
                  </p:pic>
                </p:oleObj>
              </mc:Fallback>
            </mc:AlternateContent>
          </a:graphicData>
        </a:graphic>
      </p:graphicFrame>
      <p:sp>
        <p:nvSpPr>
          <p:cNvPr id="19" name="Rectangle 18"/>
          <p:cNvSpPr/>
          <p:nvPr/>
        </p:nvSpPr>
        <p:spPr>
          <a:xfrm>
            <a:off x="5079150" y="5554727"/>
            <a:ext cx="1680425" cy="461665"/>
          </a:xfrm>
          <a:prstGeom prst="rect">
            <a:avLst/>
          </a:prstGeom>
        </p:spPr>
        <p:txBody>
          <a:bodyPr wrap="square">
            <a:spAutoFit/>
          </a:bodyPr>
          <a:lstStyle/>
          <a:p>
            <a:pPr algn="l"/>
            <a:r>
              <a:rPr lang="en-US" sz="2400" smtClean="0">
                <a:latin typeface="Times New Roman" panose="02020603050405020304" pitchFamily="18" charset="0"/>
                <a:cs typeface="Times New Roman" panose="02020603050405020304" pitchFamily="18" charset="0"/>
              </a:rPr>
              <a:t>(thỏa mãn)</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23642" y="6101713"/>
            <a:ext cx="12168358" cy="830997"/>
          </a:xfrm>
          <a:prstGeom prst="rect">
            <a:avLst/>
          </a:prstGeom>
        </p:spPr>
        <p:txBody>
          <a:bodyPr wrap="square">
            <a:spAutoFit/>
          </a:bodyPr>
          <a:lstStyle/>
          <a:p>
            <a:pPr algn="l"/>
            <a:r>
              <a:rPr lang="vi-VN" sz="2400">
                <a:latin typeface="Times New Roman" panose="02020603050405020304" pitchFamily="18" charset="0"/>
                <a:cs typeface="Times New Roman" panose="02020603050405020304" pitchFamily="18" charset="0"/>
              </a:rPr>
              <a:t>Vậy trong tháng thứ nhất, tổ một sản xuất được 300 chi tiết máy, tổ hai sản xuất được 500 chi tiết máy.</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6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 grpId="0"/>
      <p:bldP spid="3" grpId="0"/>
      <p:bldP spid="16" grpId="0"/>
      <p:bldP spid="17" grpId="0"/>
      <p:bldP spid="19"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76200"/>
            <a:ext cx="12191999" cy="1200329"/>
          </a:xfrm>
          <a:prstGeom prst="rect">
            <a:avLst/>
          </a:prstGeom>
          <a:noFill/>
          <a:ln>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5</a:t>
            </a:r>
            <a:r>
              <a:rPr lang="en-US" sz="2400" b="1" smtClean="0">
                <a:solidFill>
                  <a:srgbClr val="FF0000"/>
                </a:solidFill>
                <a:latin typeface="Times New Roman" panose="02020603050405020304" pitchFamily="18" charset="0"/>
                <a:cs typeface="Times New Roman" panose="02020603050405020304" pitchFamily="18" charset="0"/>
              </a:rPr>
              <a:t>:</a:t>
            </a:r>
            <a:r>
              <a:rPr lang="en-US" sz="2400" i="1"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Trên một cánh đồng, người ta cấy 60 ha lúa giống mới và 40 ha lúa giống cũ, thu hoạch được tất cả 660 tấn thóc. Hỏi năng suất lúa giống mới trên 1 ha bằng bao nhiêu? Biết rằng 3 ha trồng lúa giống mới thu hoạch được ít hơn 4 ha trồng lúa giống cũ là 3 tấn.</a:t>
            </a:r>
          </a:p>
        </p:txBody>
      </p:sp>
      <p:sp>
        <p:nvSpPr>
          <p:cNvPr id="13" name="TextBox 12"/>
          <p:cNvSpPr txBox="1"/>
          <p:nvPr/>
        </p:nvSpPr>
        <p:spPr>
          <a:xfrm>
            <a:off x="4917637" y="1201575"/>
            <a:ext cx="892996" cy="461665"/>
          </a:xfrm>
          <a:prstGeom prst="rect">
            <a:avLst/>
          </a:prstGeom>
          <a:noFill/>
          <a:ln>
            <a:noFill/>
          </a:ln>
        </p:spPr>
        <p:txBody>
          <a:bodyPr wrap="square" rtlCol="0">
            <a:spAutoFit/>
          </a:bodyPr>
          <a:lstStyle/>
          <a:p>
            <a:pPr algn="just"/>
            <a:r>
              <a:rPr lang="en-US" sz="2400" smtClean="0">
                <a:solidFill>
                  <a:srgbClr val="FF0000"/>
                </a:solidFill>
                <a:latin typeface="Times New Roman" panose="02020603050405020304" pitchFamily="18" charset="0"/>
                <a:cs typeface="Times New Roman" panose="02020603050405020304" pitchFamily="18" charset="0"/>
              </a:rPr>
              <a:t>Giải</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4128314017"/>
              </p:ext>
            </p:extLst>
          </p:nvPr>
        </p:nvGraphicFramePr>
        <p:xfrm>
          <a:off x="4616821" y="4274542"/>
          <a:ext cx="1538288" cy="819150"/>
        </p:xfrm>
        <a:graphic>
          <a:graphicData uri="http://schemas.openxmlformats.org/presentationml/2006/ole">
            <mc:AlternateContent xmlns:mc="http://schemas.openxmlformats.org/markup-compatibility/2006">
              <mc:Choice xmlns:v="urn:schemas-microsoft-com:vml" Requires="v">
                <p:oleObj spid="_x0000_s100398" name="Equation" r:id="rId3" imgW="952200" imgH="507960" progId="Equation.DSMT4">
                  <p:embed/>
                </p:oleObj>
              </mc:Choice>
              <mc:Fallback>
                <p:oleObj name="Equation" r:id="rId3" imgW="952200" imgH="507960" progId="Equation.DSMT4">
                  <p:embed/>
                  <p:pic>
                    <p:nvPicPr>
                      <p:cNvPr id="0" name=""/>
                      <p:cNvPicPr/>
                      <p:nvPr/>
                    </p:nvPicPr>
                    <p:blipFill>
                      <a:blip r:embed="rId4"/>
                      <a:stretch>
                        <a:fillRect/>
                      </a:stretch>
                    </p:blipFill>
                    <p:spPr>
                      <a:xfrm>
                        <a:off x="4616821" y="4274542"/>
                        <a:ext cx="1538288" cy="819150"/>
                      </a:xfrm>
                      <a:prstGeom prst="rect">
                        <a:avLst/>
                      </a:prstGeom>
                    </p:spPr>
                  </p:pic>
                </p:oleObj>
              </mc:Fallback>
            </mc:AlternateContent>
          </a:graphicData>
        </a:graphic>
      </p:graphicFrame>
      <p:sp>
        <p:nvSpPr>
          <p:cNvPr id="16" name="Rectangle 15"/>
          <p:cNvSpPr/>
          <p:nvPr/>
        </p:nvSpPr>
        <p:spPr>
          <a:xfrm>
            <a:off x="93501" y="4332014"/>
            <a:ext cx="5081757" cy="461665"/>
          </a:xfrm>
          <a:prstGeom prst="rect">
            <a:avLst/>
          </a:prstGeom>
        </p:spPr>
        <p:txBody>
          <a:bodyPr wrap="square">
            <a:spAutoFit/>
          </a:bodyPr>
          <a:lstStyle/>
          <a:p>
            <a:pPr algn="l"/>
            <a:r>
              <a:rPr lang="vi-VN" sz="2400" smtClean="0">
                <a:latin typeface="Times New Roman" panose="02020603050405020304" pitchFamily="18" charset="0"/>
                <a:cs typeface="Times New Roman" panose="02020603050405020304" pitchFamily="18" charset="0"/>
              </a:rPr>
              <a:t>Từ </a:t>
            </a:r>
            <a:r>
              <a:rPr lang="vi-VN" sz="2400">
                <a:latin typeface="Times New Roman" panose="02020603050405020304" pitchFamily="18" charset="0"/>
                <a:cs typeface="Times New Roman" panose="02020603050405020304" pitchFamily="18" charset="0"/>
              </a:rPr>
              <a:t>(1) và (2) ta có hệ phương trình </a:t>
            </a:r>
            <a:endParaRPr lang="en-US" sz="2400">
              <a:latin typeface="Times New Roman" panose="02020603050405020304" pitchFamily="18" charset="0"/>
              <a:cs typeface="Times New Roman" panose="02020603050405020304" pitchFamily="18" charset="0"/>
            </a:endParaRPr>
          </a:p>
        </p:txBody>
      </p:sp>
      <p:sp>
        <p:nvSpPr>
          <p:cNvPr id="17" name="Rectangle 16"/>
          <p:cNvSpPr/>
          <p:nvPr/>
        </p:nvSpPr>
        <p:spPr>
          <a:xfrm>
            <a:off x="93502" y="5420381"/>
            <a:ext cx="4067486" cy="461665"/>
          </a:xfrm>
          <a:prstGeom prst="rect">
            <a:avLst/>
          </a:prstGeom>
        </p:spPr>
        <p:txBody>
          <a:bodyPr wrap="square">
            <a:spAutoFit/>
          </a:bodyPr>
          <a:lstStyle/>
          <a:p>
            <a:pPr algn="l"/>
            <a:r>
              <a:rPr lang="en-US" sz="2400" smtClean="0">
                <a:latin typeface="Times New Roman" panose="02020603050405020304" pitchFamily="18" charset="0"/>
                <a:cs typeface="Times New Roman" panose="02020603050405020304" pitchFamily="18" charset="0"/>
              </a:rPr>
              <a:t>Giải hệ phương trình, ta được:</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222318598"/>
              </p:ext>
            </p:extLst>
          </p:nvPr>
        </p:nvGraphicFramePr>
        <p:xfrm>
          <a:off x="4165600" y="5283200"/>
          <a:ext cx="758825" cy="819150"/>
        </p:xfrm>
        <a:graphic>
          <a:graphicData uri="http://schemas.openxmlformats.org/presentationml/2006/ole">
            <mc:AlternateContent xmlns:mc="http://schemas.openxmlformats.org/markup-compatibility/2006">
              <mc:Choice xmlns:v="urn:schemas-microsoft-com:vml" Requires="v">
                <p:oleObj spid="_x0000_s100399" name="Equation" r:id="rId5" imgW="469800" imgH="507960" progId="Equation.DSMT4">
                  <p:embed/>
                </p:oleObj>
              </mc:Choice>
              <mc:Fallback>
                <p:oleObj name="Equation" r:id="rId5" imgW="469800" imgH="507960" progId="Equation.DSMT4">
                  <p:embed/>
                  <p:pic>
                    <p:nvPicPr>
                      <p:cNvPr id="0" name=""/>
                      <p:cNvPicPr/>
                      <p:nvPr/>
                    </p:nvPicPr>
                    <p:blipFill>
                      <a:blip r:embed="rId6"/>
                      <a:stretch>
                        <a:fillRect/>
                      </a:stretch>
                    </p:blipFill>
                    <p:spPr>
                      <a:xfrm>
                        <a:off x="4165600" y="5283200"/>
                        <a:ext cx="758825" cy="819150"/>
                      </a:xfrm>
                      <a:prstGeom prst="rect">
                        <a:avLst/>
                      </a:prstGeom>
                    </p:spPr>
                  </p:pic>
                </p:oleObj>
              </mc:Fallback>
            </mc:AlternateContent>
          </a:graphicData>
        </a:graphic>
      </p:graphicFrame>
      <p:sp>
        <p:nvSpPr>
          <p:cNvPr id="19" name="Rectangle 18"/>
          <p:cNvSpPr/>
          <p:nvPr/>
        </p:nvSpPr>
        <p:spPr>
          <a:xfrm>
            <a:off x="4946963" y="5420380"/>
            <a:ext cx="1680425" cy="461665"/>
          </a:xfrm>
          <a:prstGeom prst="rect">
            <a:avLst/>
          </a:prstGeom>
        </p:spPr>
        <p:txBody>
          <a:bodyPr wrap="square">
            <a:spAutoFit/>
          </a:bodyPr>
          <a:lstStyle/>
          <a:p>
            <a:pPr algn="l"/>
            <a:r>
              <a:rPr lang="en-US" sz="2400" smtClean="0">
                <a:latin typeface="Times New Roman" panose="02020603050405020304" pitchFamily="18" charset="0"/>
                <a:cs typeface="Times New Roman" panose="02020603050405020304" pitchFamily="18" charset="0"/>
              </a:rPr>
              <a:t>(thỏa mãn)</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9" name="Rectangle 8"/>
          <p:cNvSpPr/>
          <p:nvPr/>
        </p:nvSpPr>
        <p:spPr>
          <a:xfrm>
            <a:off x="19372" y="1551666"/>
            <a:ext cx="12172628" cy="446276"/>
          </a:xfrm>
          <a:prstGeom prst="rect">
            <a:avLst/>
          </a:prstGeom>
        </p:spPr>
        <p:txBody>
          <a:bodyPr wrap="square">
            <a:spAutoFit/>
          </a:bodyPr>
          <a:lstStyle/>
          <a:p>
            <a:pPr algn="l"/>
            <a:r>
              <a:rPr lang="vi-VN" sz="2300">
                <a:latin typeface="Times New Roman" panose="02020603050405020304" pitchFamily="18" charset="0"/>
                <a:cs typeface="Times New Roman" panose="02020603050405020304" pitchFamily="18" charset="0"/>
              </a:rPr>
              <a:t>Gọi x, y (tấn thóc) lần lượt là năng suất lúa giống mới và năng suất lúa giống cũ trên 1 ha (x, y ∈ ℕ</a:t>
            </a:r>
            <a:r>
              <a:rPr lang="vi-VN" sz="2300" smtClean="0">
                <a:latin typeface="Times New Roman" panose="02020603050405020304" pitchFamily="18" charset="0"/>
                <a:cs typeface="Times New Roman" panose="02020603050405020304" pitchFamily="18" charset="0"/>
              </a:rPr>
              <a:t>*).</a:t>
            </a:r>
            <a:endParaRPr lang="en-US" sz="2300">
              <a:latin typeface="Times New Roman" panose="02020603050405020304" pitchFamily="18" charset="0"/>
              <a:cs typeface="Times New Roman" panose="02020603050405020304" pitchFamily="18" charset="0"/>
            </a:endParaRPr>
          </a:p>
        </p:txBody>
      </p:sp>
      <p:sp>
        <p:nvSpPr>
          <p:cNvPr id="10" name="Rectangle 9"/>
          <p:cNvSpPr/>
          <p:nvPr/>
        </p:nvSpPr>
        <p:spPr>
          <a:xfrm>
            <a:off x="93501" y="2029365"/>
            <a:ext cx="11869899" cy="2308324"/>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Số tấn thóc khi cấy 60 ha lúa giống mới là 60x (tấn thóc).</a:t>
            </a:r>
          </a:p>
          <a:p>
            <a:pPr algn="just"/>
            <a:r>
              <a:rPr lang="vi-VN" sz="2400">
                <a:latin typeface="Times New Roman" panose="02020603050405020304" pitchFamily="18" charset="0"/>
                <a:cs typeface="Times New Roman" panose="02020603050405020304" pitchFamily="18" charset="0"/>
              </a:rPr>
              <a:t>Số tấn thóc khi cấy 40 ha lúa giống cũ là 40x (tấn thóc).</a:t>
            </a:r>
          </a:p>
          <a:p>
            <a:pPr algn="just"/>
            <a:r>
              <a:rPr lang="vi-VN" sz="2400">
                <a:latin typeface="Times New Roman" panose="02020603050405020304" pitchFamily="18" charset="0"/>
                <a:cs typeface="Times New Roman" panose="02020603050405020304" pitchFamily="18" charset="0"/>
              </a:rPr>
              <a:t>Trên một cánh đồng, người ta thu hoạch được tất cả 660 tấn thóc nên</a:t>
            </a:r>
          </a:p>
          <a:p>
            <a:pPr algn="just"/>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60x </a:t>
            </a:r>
            <a:r>
              <a:rPr lang="vi-VN" sz="2400">
                <a:latin typeface="Times New Roman" panose="02020603050405020304" pitchFamily="18" charset="0"/>
                <a:cs typeface="Times New Roman" panose="02020603050405020304" pitchFamily="18" charset="0"/>
              </a:rPr>
              <a:t>+ 40y = 660 hay 3x + 2y = 33.  (1)</a:t>
            </a:r>
          </a:p>
          <a:p>
            <a:pPr algn="just"/>
            <a:r>
              <a:rPr lang="vi-VN" sz="2400">
                <a:latin typeface="Times New Roman" panose="02020603050405020304" pitchFamily="18" charset="0"/>
                <a:cs typeface="Times New Roman" panose="02020603050405020304" pitchFamily="18" charset="0"/>
              </a:rPr>
              <a:t>Với 3 ha trồng lúa giống mới thu hoạch được ít hơn 4 ha trồng lúa giống cũ là 3 tấn nên ta có </a:t>
            </a:r>
            <a:r>
              <a:rPr lang="en-US" sz="2400" smtClean="0">
                <a:latin typeface="Times New Roman" panose="02020603050405020304" pitchFamily="18" charset="0"/>
                <a:cs typeface="Times New Roman" panose="02020603050405020304" pitchFamily="18" charset="0"/>
              </a:rPr>
              <a:t>                                                                                            </a:t>
            </a:r>
          </a:p>
          <a:p>
            <a:pPr algn="just"/>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4y </a:t>
            </a:r>
            <a:r>
              <a:rPr lang="vi-VN" sz="2400">
                <a:latin typeface="Times New Roman" panose="02020603050405020304" pitchFamily="18" charset="0"/>
                <a:cs typeface="Times New Roman" panose="02020603050405020304" pitchFamily="18" charset="0"/>
              </a:rPr>
              <a:t>– 3x = 3 hay – 3x + 4y = 3.  (2)</a:t>
            </a:r>
            <a:endParaRPr lang="vi-VN" sz="2400" b="0" i="0">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93501" y="6121201"/>
            <a:ext cx="6240812" cy="461665"/>
          </a:xfrm>
          <a:prstGeom prst="rect">
            <a:avLst/>
          </a:prstGeom>
        </p:spPr>
        <p:txBody>
          <a:bodyPr wrap="none">
            <a:spAutoFit/>
          </a:bodyPr>
          <a:lstStyle/>
          <a:p>
            <a:pPr algn="l"/>
            <a:r>
              <a:rPr lang="en-US" sz="2400">
                <a:latin typeface="Times New Roman" panose="02020603050405020304" pitchFamily="18" charset="0"/>
                <a:cs typeface="Times New Roman" panose="02020603050405020304" pitchFamily="18" charset="0"/>
              </a:rPr>
              <a:t>Vậy năng suất lúa giống mới trên 1 ha bằng 7 ha.</a:t>
            </a:r>
          </a:p>
        </p:txBody>
      </p:sp>
    </p:spTree>
    <p:extLst>
      <p:ext uri="{BB962C8B-B14F-4D97-AF65-F5344CB8AC3E}">
        <p14:creationId xmlns:p14="http://schemas.microsoft.com/office/powerpoint/2010/main" val="151347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6" grpId="0"/>
      <p:bldP spid="17" grpId="0"/>
      <p:bldP spid="19"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20"/>
          <p:cNvSpPr>
            <a:spLocks noChangeArrowheads="1"/>
          </p:cNvSpPr>
          <p:nvPr/>
        </p:nvSpPr>
        <p:spPr bwMode="auto">
          <a:xfrm>
            <a:off x="144502" y="1166742"/>
            <a:ext cx="112092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Thực hiện giải hệ phương trình này theo hướng dẫn sau:</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Từ phương trình (1), hãy biểu diễn x theo 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Thế x được biểu diễn ở trên vào phương trình (2), để nhận được một phương trình ẩn 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anose="02020603050405020304" pitchFamily="18" charset="0"/>
                <a:cs typeface="Times New Roman" panose="02020603050405020304" pitchFamily="18" charset="0"/>
              </a:rPr>
              <a:t>– Giải phương trình ẩn y đó, rồi suy ra nghiệm của hệ.</a:t>
            </a:r>
          </a:p>
        </p:txBody>
      </p:sp>
      <p:sp>
        <p:nvSpPr>
          <p:cNvPr id="4" name="TextBox 3"/>
          <p:cNvSpPr txBox="1"/>
          <p:nvPr/>
        </p:nvSpPr>
        <p:spPr>
          <a:xfrm>
            <a:off x="19929" y="0"/>
            <a:ext cx="7656668"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1. </a:t>
            </a:r>
            <a:r>
              <a:rPr lang="en-US" sz="2800" b="1" smtClean="0">
                <a:solidFill>
                  <a:srgbClr val="FF0000"/>
                </a:solidFill>
                <a:latin typeface="Times New Roman" panose="02020603050405020304" pitchFamily="18" charset="0"/>
                <a:cs typeface="Times New Roman" panose="02020603050405020304" pitchFamily="18" charset="0"/>
              </a:rPr>
              <a:t>Giải hệ phương trình bằng phương pháp thế</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7" name="Picture 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02" y="464664"/>
            <a:ext cx="556447" cy="55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68943" y="512054"/>
            <a:ext cx="2936258"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Cho hệ phương trình: </a:t>
            </a:r>
            <a:endParaRPr lang="en-US" sz="240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801819132"/>
              </p:ext>
            </p:extLst>
          </p:nvPr>
        </p:nvGraphicFramePr>
        <p:xfrm>
          <a:off x="3265858" y="380709"/>
          <a:ext cx="1845829" cy="899103"/>
        </p:xfrm>
        <a:graphic>
          <a:graphicData uri="http://schemas.openxmlformats.org/presentationml/2006/ole">
            <mc:AlternateContent xmlns:mc="http://schemas.openxmlformats.org/markup-compatibility/2006">
              <mc:Choice xmlns:v="urn:schemas-microsoft-com:vml" Requires="v">
                <p:oleObj spid="_x0000_s67811" name="Equation" r:id="rId4" imgW="1041120" imgH="507960" progId="Equation.DSMT4">
                  <p:embed/>
                </p:oleObj>
              </mc:Choice>
              <mc:Fallback>
                <p:oleObj name="Equation" r:id="rId4" imgW="1041120" imgH="507960" progId="Equation.DSMT4">
                  <p:embed/>
                  <p:pic>
                    <p:nvPicPr>
                      <p:cNvPr id="0" name=""/>
                      <p:cNvPicPr/>
                      <p:nvPr/>
                    </p:nvPicPr>
                    <p:blipFill>
                      <a:blip r:embed="rId5"/>
                      <a:stretch>
                        <a:fillRect/>
                      </a:stretch>
                    </p:blipFill>
                    <p:spPr>
                      <a:xfrm>
                        <a:off x="3265858" y="380709"/>
                        <a:ext cx="1845829" cy="899103"/>
                      </a:xfrm>
                      <a:prstGeom prst="rect">
                        <a:avLst/>
                      </a:prstGeom>
                    </p:spPr>
                  </p:pic>
                </p:oleObj>
              </mc:Fallback>
            </mc:AlternateContent>
          </a:graphicData>
        </a:graphic>
      </p:graphicFrame>
      <p:sp>
        <p:nvSpPr>
          <p:cNvPr id="26" name="Rectangle 25"/>
          <p:cNvSpPr/>
          <p:nvPr/>
        </p:nvSpPr>
        <p:spPr>
          <a:xfrm>
            <a:off x="4155244" y="2682382"/>
            <a:ext cx="914400" cy="461665"/>
          </a:xfrm>
          <a:prstGeom prst="rect">
            <a:avLst/>
          </a:prstGeom>
        </p:spPr>
        <p:txBody>
          <a:bodyPr wrap="square">
            <a:spAutoFit/>
          </a:bodyPr>
          <a:lstStyle/>
          <a:p>
            <a:pPr algn="just"/>
            <a:r>
              <a:rPr lang="en-US" sz="2400" smtClean="0">
                <a:solidFill>
                  <a:srgbClr val="3333FF"/>
                </a:solidFill>
                <a:latin typeface="Times New Roman" panose="02020603050405020304" pitchFamily="18" charset="0"/>
                <a:cs typeface="Times New Roman" panose="02020603050405020304" pitchFamily="18" charset="0"/>
              </a:rPr>
              <a:t>Giải</a:t>
            </a:r>
            <a:endParaRPr lang="en-US" sz="2400">
              <a:solidFill>
                <a:srgbClr val="3333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4000" y="3170140"/>
            <a:ext cx="9286009" cy="3416320"/>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 Từ phương trình (1), ta có x = 2y + 1.</a:t>
            </a:r>
          </a:p>
          <a:p>
            <a:pPr algn="just"/>
            <a:r>
              <a:rPr lang="vi-VN" sz="2400">
                <a:latin typeface="Times New Roman" panose="02020603050405020304" pitchFamily="18" charset="0"/>
                <a:cs typeface="Times New Roman" panose="02020603050405020304" pitchFamily="18" charset="0"/>
              </a:rPr>
              <a:t>– Thế x = 2y + 1 vào phương trình (2), ta có –2(2y + 1) + 3y = –1.</a:t>
            </a:r>
          </a:p>
          <a:p>
            <a:pPr algn="just"/>
            <a:r>
              <a:rPr lang="vi-VN" sz="2400">
                <a:latin typeface="Times New Roman" panose="02020603050405020304" pitchFamily="18" charset="0"/>
                <a:cs typeface="Times New Roman" panose="02020603050405020304" pitchFamily="18" charset="0"/>
              </a:rPr>
              <a:t>– Giải phương trình ẩn y thu được:</a:t>
            </a:r>
          </a:p>
          <a:p>
            <a:pPr algn="just"/>
            <a:r>
              <a:rPr lang="vi-VN" sz="2400">
                <a:latin typeface="Times New Roman" panose="02020603050405020304" pitchFamily="18" charset="0"/>
                <a:cs typeface="Times New Roman" panose="02020603050405020304" pitchFamily="18" charset="0"/>
              </a:rPr>
              <a:t>–2(2y + 1) + 3y = –1</a:t>
            </a:r>
          </a:p>
          <a:p>
            <a:pPr algn="just"/>
            <a:r>
              <a:rPr lang="vi-VN" sz="2400">
                <a:latin typeface="Times New Roman" panose="02020603050405020304" pitchFamily="18" charset="0"/>
                <a:cs typeface="Times New Roman" panose="02020603050405020304" pitchFamily="18" charset="0"/>
              </a:rPr>
              <a:t>–4y – 2 + 3y = –1</a:t>
            </a:r>
          </a:p>
          <a:p>
            <a:pPr algn="just"/>
            <a:r>
              <a:rPr lang="vi-VN" sz="2400">
                <a:latin typeface="Times New Roman" panose="02020603050405020304" pitchFamily="18" charset="0"/>
                <a:cs typeface="Times New Roman" panose="02020603050405020304" pitchFamily="18" charset="0"/>
              </a:rPr>
              <a:t>4y – 3y = –2 + 1</a:t>
            </a:r>
          </a:p>
          <a:p>
            <a:pPr algn="just"/>
            <a:r>
              <a:rPr lang="vi-VN" sz="2400">
                <a:latin typeface="Times New Roman" panose="02020603050405020304" pitchFamily="18" charset="0"/>
                <a:cs typeface="Times New Roman" panose="02020603050405020304" pitchFamily="18" charset="0"/>
              </a:rPr>
              <a:t>y = –1.</a:t>
            </a:r>
          </a:p>
          <a:p>
            <a:pPr algn="just"/>
            <a:r>
              <a:rPr lang="vi-VN" sz="2400">
                <a:latin typeface="Times New Roman" panose="02020603050405020304" pitchFamily="18" charset="0"/>
                <a:cs typeface="Times New Roman" panose="02020603050405020304" pitchFamily="18" charset="0"/>
              </a:rPr>
              <a:t>Suy ra x = 2 . (–1) + 1 = (–2) + 1 = –1.</a:t>
            </a:r>
          </a:p>
          <a:p>
            <a:pPr algn="just"/>
            <a:r>
              <a:rPr lang="vi-VN" sz="2400">
                <a:latin typeface="Times New Roman" panose="02020603050405020304" pitchFamily="18" charset="0"/>
                <a:cs typeface="Times New Roman" panose="02020603050405020304" pitchFamily="18" charset="0"/>
              </a:rPr>
              <a:t>Vậy hệ phương trình có nghiệm duy nhất là (–1; –1).</a:t>
            </a:r>
            <a:endParaRPr lang="vi-VN" sz="24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6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26"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76200"/>
            <a:ext cx="12191999" cy="1569660"/>
          </a:xfrm>
          <a:prstGeom prst="rect">
            <a:avLst/>
          </a:prstGeom>
          <a:noFill/>
          <a:ln>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6</a:t>
            </a:r>
            <a:r>
              <a:rPr lang="en-US" sz="2400" b="1" smtClean="0">
                <a:solidFill>
                  <a:srgbClr val="FF0000"/>
                </a:solidFill>
                <a:latin typeface="Times New Roman" panose="02020603050405020304" pitchFamily="18" charset="0"/>
                <a:cs typeface="Times New Roman" panose="02020603050405020304" pitchFamily="18" charset="0"/>
              </a:rPr>
              <a:t>:</a:t>
            </a:r>
            <a:r>
              <a:rPr lang="en-US" sz="2400" i="1"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Hai tổ sản xuất cùng may một loại áo khoác xuất khẩu. Nếu tổ thứ nhất may trong 7 ngày và tổ thứ hai may trong 5 ngày thì cả hai tổ may được 1540 chiếc áo. Biết rằng mỗi ngày tổ thứ hai may được nhiều hơn tổ thứ nhất 20 chiếc áo. Hỏi trong một ngày mỗi tổ may được bao nhiêu chiếc áo? (Năng suất may áo của mỗi tổ trong các ngày là như nhau</a:t>
            </a:r>
            <a:r>
              <a:rPr lang="vi-VN" sz="2400" smtClean="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13" name="TextBox 12"/>
          <p:cNvSpPr txBox="1"/>
          <p:nvPr/>
        </p:nvSpPr>
        <p:spPr>
          <a:xfrm>
            <a:off x="4419600" y="1527656"/>
            <a:ext cx="892996" cy="461665"/>
          </a:xfrm>
          <a:prstGeom prst="rect">
            <a:avLst/>
          </a:prstGeom>
          <a:noFill/>
          <a:ln>
            <a:noFill/>
          </a:ln>
        </p:spPr>
        <p:txBody>
          <a:bodyPr wrap="square" rtlCol="0">
            <a:spAutoFit/>
          </a:bodyPr>
          <a:lstStyle/>
          <a:p>
            <a:pPr algn="just"/>
            <a:r>
              <a:rPr lang="en-US" sz="2400" smtClean="0">
                <a:solidFill>
                  <a:srgbClr val="FF0000"/>
                </a:solidFill>
                <a:latin typeface="Times New Roman" panose="02020603050405020304" pitchFamily="18" charset="0"/>
                <a:cs typeface="Times New Roman" panose="02020603050405020304" pitchFamily="18" charset="0"/>
              </a:rPr>
              <a:t>Giải</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675545374"/>
              </p:ext>
            </p:extLst>
          </p:nvPr>
        </p:nvGraphicFramePr>
        <p:xfrm>
          <a:off x="4546196" y="4446225"/>
          <a:ext cx="1782763" cy="819150"/>
        </p:xfrm>
        <a:graphic>
          <a:graphicData uri="http://schemas.openxmlformats.org/presentationml/2006/ole">
            <mc:AlternateContent xmlns:mc="http://schemas.openxmlformats.org/markup-compatibility/2006">
              <mc:Choice xmlns:v="urn:schemas-microsoft-com:vml" Requires="v">
                <p:oleObj spid="_x0000_s101412" name="Equation" r:id="rId3" imgW="1104840" imgH="507960" progId="Equation.DSMT4">
                  <p:embed/>
                </p:oleObj>
              </mc:Choice>
              <mc:Fallback>
                <p:oleObj name="Equation" r:id="rId3" imgW="1104840" imgH="507960" progId="Equation.DSMT4">
                  <p:embed/>
                  <p:pic>
                    <p:nvPicPr>
                      <p:cNvPr id="0" name=""/>
                      <p:cNvPicPr/>
                      <p:nvPr/>
                    </p:nvPicPr>
                    <p:blipFill>
                      <a:blip r:embed="rId4"/>
                      <a:stretch>
                        <a:fillRect/>
                      </a:stretch>
                    </p:blipFill>
                    <p:spPr>
                      <a:xfrm>
                        <a:off x="4546196" y="4446225"/>
                        <a:ext cx="1782763" cy="819150"/>
                      </a:xfrm>
                      <a:prstGeom prst="rect">
                        <a:avLst/>
                      </a:prstGeom>
                    </p:spPr>
                  </p:pic>
                </p:oleObj>
              </mc:Fallback>
            </mc:AlternateContent>
          </a:graphicData>
        </a:graphic>
      </p:graphicFrame>
      <p:sp>
        <p:nvSpPr>
          <p:cNvPr id="16" name="Rectangle 15"/>
          <p:cNvSpPr/>
          <p:nvPr/>
        </p:nvSpPr>
        <p:spPr>
          <a:xfrm>
            <a:off x="66671" y="4429921"/>
            <a:ext cx="5081757" cy="461665"/>
          </a:xfrm>
          <a:prstGeom prst="rect">
            <a:avLst/>
          </a:prstGeom>
        </p:spPr>
        <p:txBody>
          <a:bodyPr wrap="square">
            <a:spAutoFit/>
          </a:bodyPr>
          <a:lstStyle/>
          <a:p>
            <a:pPr algn="l"/>
            <a:r>
              <a:rPr lang="vi-VN" sz="2400" smtClean="0">
                <a:latin typeface="Times New Roman" panose="02020603050405020304" pitchFamily="18" charset="0"/>
                <a:cs typeface="Times New Roman" panose="02020603050405020304" pitchFamily="18" charset="0"/>
              </a:rPr>
              <a:t>Từ </a:t>
            </a:r>
            <a:r>
              <a:rPr lang="vi-VN" sz="2400">
                <a:latin typeface="Times New Roman" panose="02020603050405020304" pitchFamily="18" charset="0"/>
                <a:cs typeface="Times New Roman" panose="02020603050405020304" pitchFamily="18" charset="0"/>
              </a:rPr>
              <a:t>(1) và (2) ta có hệ phương trình </a:t>
            </a:r>
            <a:endParaRPr lang="en-US" sz="2400">
              <a:latin typeface="Times New Roman" panose="02020603050405020304" pitchFamily="18" charset="0"/>
              <a:cs typeface="Times New Roman" panose="02020603050405020304" pitchFamily="18" charset="0"/>
            </a:endParaRPr>
          </a:p>
        </p:txBody>
      </p:sp>
      <p:sp>
        <p:nvSpPr>
          <p:cNvPr id="17" name="Rectangle 16"/>
          <p:cNvSpPr/>
          <p:nvPr/>
        </p:nvSpPr>
        <p:spPr>
          <a:xfrm>
            <a:off x="93502" y="5420381"/>
            <a:ext cx="4067486" cy="461665"/>
          </a:xfrm>
          <a:prstGeom prst="rect">
            <a:avLst/>
          </a:prstGeom>
        </p:spPr>
        <p:txBody>
          <a:bodyPr wrap="square">
            <a:spAutoFit/>
          </a:bodyPr>
          <a:lstStyle/>
          <a:p>
            <a:pPr algn="l"/>
            <a:r>
              <a:rPr lang="en-US" sz="2400" smtClean="0">
                <a:latin typeface="Times New Roman" panose="02020603050405020304" pitchFamily="18" charset="0"/>
                <a:cs typeface="Times New Roman" panose="02020603050405020304" pitchFamily="18" charset="0"/>
              </a:rPr>
              <a:t>Giải hệ phương trình, ta được:</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225085526"/>
              </p:ext>
            </p:extLst>
          </p:nvPr>
        </p:nvGraphicFramePr>
        <p:xfrm>
          <a:off x="4043363" y="5283200"/>
          <a:ext cx="1004887" cy="819150"/>
        </p:xfrm>
        <a:graphic>
          <a:graphicData uri="http://schemas.openxmlformats.org/presentationml/2006/ole">
            <mc:AlternateContent xmlns:mc="http://schemas.openxmlformats.org/markup-compatibility/2006">
              <mc:Choice xmlns:v="urn:schemas-microsoft-com:vml" Requires="v">
                <p:oleObj spid="_x0000_s101413" name="Equation" r:id="rId5" imgW="622080" imgH="507960" progId="Equation.DSMT4">
                  <p:embed/>
                </p:oleObj>
              </mc:Choice>
              <mc:Fallback>
                <p:oleObj name="Equation" r:id="rId5" imgW="622080" imgH="507960" progId="Equation.DSMT4">
                  <p:embed/>
                  <p:pic>
                    <p:nvPicPr>
                      <p:cNvPr id="0" name=""/>
                      <p:cNvPicPr/>
                      <p:nvPr/>
                    </p:nvPicPr>
                    <p:blipFill>
                      <a:blip r:embed="rId6"/>
                      <a:stretch>
                        <a:fillRect/>
                      </a:stretch>
                    </p:blipFill>
                    <p:spPr>
                      <a:xfrm>
                        <a:off x="4043363" y="5283200"/>
                        <a:ext cx="1004887" cy="819150"/>
                      </a:xfrm>
                      <a:prstGeom prst="rect">
                        <a:avLst/>
                      </a:prstGeom>
                    </p:spPr>
                  </p:pic>
                </p:oleObj>
              </mc:Fallback>
            </mc:AlternateContent>
          </a:graphicData>
        </a:graphic>
      </p:graphicFrame>
      <p:sp>
        <p:nvSpPr>
          <p:cNvPr id="19" name="Rectangle 18"/>
          <p:cNvSpPr/>
          <p:nvPr/>
        </p:nvSpPr>
        <p:spPr>
          <a:xfrm>
            <a:off x="5040877" y="5508358"/>
            <a:ext cx="1680425" cy="461665"/>
          </a:xfrm>
          <a:prstGeom prst="rect">
            <a:avLst/>
          </a:prstGeom>
        </p:spPr>
        <p:txBody>
          <a:bodyPr wrap="square">
            <a:spAutoFit/>
          </a:bodyPr>
          <a:lstStyle/>
          <a:p>
            <a:pPr algn="l"/>
            <a:r>
              <a:rPr lang="en-US" sz="2400" smtClean="0">
                <a:latin typeface="Times New Roman" panose="02020603050405020304" pitchFamily="18" charset="0"/>
                <a:cs typeface="Times New Roman" panose="02020603050405020304" pitchFamily="18" charset="0"/>
              </a:rPr>
              <a:t>(thỏa mãn)</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4" name="Rectangle 3"/>
          <p:cNvSpPr/>
          <p:nvPr/>
        </p:nvSpPr>
        <p:spPr>
          <a:xfrm>
            <a:off x="23642" y="1971810"/>
            <a:ext cx="10773085" cy="461665"/>
          </a:xfrm>
          <a:prstGeom prst="rect">
            <a:avLst/>
          </a:prstGeom>
        </p:spPr>
        <p:txBody>
          <a:bodyPr wrap="square">
            <a:spAutoFit/>
          </a:bodyPr>
          <a:lstStyle/>
          <a:p>
            <a:pPr algn="l"/>
            <a:r>
              <a:rPr lang="vi-VN" sz="2400">
                <a:latin typeface="Times New Roman" panose="02020603050405020304" pitchFamily="18" charset="0"/>
                <a:cs typeface="Times New Roman" panose="02020603050405020304" pitchFamily="18" charset="0"/>
              </a:rPr>
              <a:t>Gọi x, y (chiếc) lần lượt là số áo trong một ngày mỗi tổ may được (x ∈ ℕ*, y ∈ ℕ*).</a:t>
            </a:r>
            <a:endParaRPr lang="en-US" sz="2400">
              <a:latin typeface="Times New Roman" panose="02020603050405020304" pitchFamily="18" charset="0"/>
              <a:cs typeface="Times New Roman" panose="02020603050405020304" pitchFamily="18" charset="0"/>
            </a:endParaRPr>
          </a:p>
        </p:txBody>
      </p:sp>
      <p:sp>
        <p:nvSpPr>
          <p:cNvPr id="5" name="Rectangle 4"/>
          <p:cNvSpPr/>
          <p:nvPr/>
        </p:nvSpPr>
        <p:spPr>
          <a:xfrm>
            <a:off x="93502" y="2490929"/>
            <a:ext cx="10269698" cy="1938992"/>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Số chiếc áo tổ thứ nhất may trong 7 ngày là: 7x (chiếc)</a:t>
            </a:r>
          </a:p>
          <a:p>
            <a:pPr algn="just"/>
            <a:r>
              <a:rPr lang="vi-VN" sz="2400">
                <a:latin typeface="Times New Roman" panose="02020603050405020304" pitchFamily="18" charset="0"/>
                <a:cs typeface="Times New Roman" panose="02020603050405020304" pitchFamily="18" charset="0"/>
              </a:rPr>
              <a:t>Số chiếc áo tổ thứ hai may trong 5 ngày là: 5y (chiếc)</a:t>
            </a:r>
          </a:p>
          <a:p>
            <a:pPr algn="just"/>
            <a:r>
              <a:rPr lang="vi-VN" sz="2400">
                <a:latin typeface="Times New Roman" panose="02020603050405020304" pitchFamily="18" charset="0"/>
                <a:cs typeface="Times New Roman" panose="02020603050405020304" pitchFamily="18" charset="0"/>
              </a:rPr>
              <a:t>Theo đề bài ta có phương </a:t>
            </a:r>
            <a:r>
              <a:rPr lang="vi-VN" sz="2400" smtClean="0">
                <a:latin typeface="Times New Roman" panose="02020603050405020304" pitchFamily="18" charset="0"/>
                <a:cs typeface="Times New Roman" panose="02020603050405020304" pitchFamily="18" charset="0"/>
              </a:rPr>
              <a:t>trình</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7x + 5y = 1540.  (1)</a:t>
            </a:r>
          </a:p>
          <a:p>
            <a:pPr algn="just"/>
            <a:r>
              <a:rPr lang="vi-VN" sz="2400">
                <a:latin typeface="Times New Roman" panose="02020603050405020304" pitchFamily="18" charset="0"/>
                <a:cs typeface="Times New Roman" panose="02020603050405020304" pitchFamily="18" charset="0"/>
              </a:rPr>
              <a:t>Mỗi ngày tổ thứ hai may được nhiều hơn tổ thứ nhất 20 chiếc áo nên ta </a:t>
            </a:r>
            <a:r>
              <a:rPr lang="vi-VN" sz="2400" smtClean="0">
                <a:latin typeface="Times New Roman" panose="02020603050405020304" pitchFamily="18" charset="0"/>
                <a:cs typeface="Times New Roman" panose="02020603050405020304" pitchFamily="18" charset="0"/>
              </a:rPr>
              <a:t>có</a:t>
            </a:r>
            <a:r>
              <a:rPr lang="en-US" sz="2400" smtClean="0">
                <a:latin typeface="Times New Roman" panose="02020603050405020304" pitchFamily="18" charset="0"/>
                <a:cs typeface="Times New Roman" panose="02020603050405020304" pitchFamily="18" charset="0"/>
              </a:rPr>
              <a:t>: </a:t>
            </a:r>
            <a:endParaRPr lang="vi-VN" sz="2400">
              <a:latin typeface="Times New Roman" panose="02020603050405020304" pitchFamily="18" charset="0"/>
              <a:cs typeface="Times New Roman" panose="02020603050405020304" pitchFamily="18" charset="0"/>
            </a:endParaRPr>
          </a:p>
          <a:p>
            <a:pPr algn="just"/>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y </a:t>
            </a:r>
            <a:r>
              <a:rPr lang="vi-VN" sz="2400">
                <a:latin typeface="Times New Roman" panose="02020603050405020304" pitchFamily="18" charset="0"/>
                <a:cs typeface="Times New Roman" panose="02020603050405020304" pitchFamily="18" charset="0"/>
              </a:rPr>
              <a:t>– x = 20.  </a:t>
            </a:r>
            <a:r>
              <a:rPr lang="en-US" sz="2400" smtClean="0">
                <a:latin typeface="Times New Roman" panose="02020603050405020304" pitchFamily="18" charset="0"/>
                <a:cs typeface="Times New Roman" panose="02020603050405020304" pitchFamily="18" charset="0"/>
              </a:rPr>
              <a:t> hay </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x</a:t>
            </a:r>
            <a:r>
              <a:rPr lang="en-US" sz="2400" smtClean="0">
                <a:latin typeface="Times New Roman" panose="02020603050405020304" pitchFamily="18" charset="0"/>
                <a:cs typeface="Times New Roman" panose="02020603050405020304" pitchFamily="18" charset="0"/>
              </a:rPr>
              <a:t> + y = 20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(2)</a:t>
            </a:r>
            <a:endParaRPr lang="vi-VN" sz="2400" b="0" i="0">
              <a:effectLst/>
              <a:latin typeface="Times New Roman" panose="02020603050405020304" pitchFamily="18" charset="0"/>
              <a:cs typeface="Times New Roman" panose="02020603050405020304" pitchFamily="18" charset="0"/>
            </a:endParaRPr>
          </a:p>
        </p:txBody>
      </p:sp>
      <p:sp>
        <p:nvSpPr>
          <p:cNvPr id="6" name="Rectangle 5"/>
          <p:cNvSpPr/>
          <p:nvPr/>
        </p:nvSpPr>
        <p:spPr>
          <a:xfrm>
            <a:off x="19372" y="6159531"/>
            <a:ext cx="10953428" cy="461665"/>
          </a:xfrm>
          <a:prstGeom prst="rect">
            <a:avLst/>
          </a:prstGeom>
        </p:spPr>
        <p:txBody>
          <a:bodyPr wrap="square">
            <a:spAutoFit/>
          </a:bodyPr>
          <a:lstStyle/>
          <a:p>
            <a:pPr algn="l"/>
            <a:r>
              <a:rPr lang="vi-VN" sz="2400">
                <a:latin typeface="Times New Roman" panose="02020603050405020304" pitchFamily="18" charset="0"/>
                <a:cs typeface="Times New Roman" panose="02020603050405020304" pitchFamily="18" charset="0"/>
              </a:rPr>
              <a:t>Vậy trong một ngày, tổ một may được 120 chiếc áo và tổ hai may được 140 chiếc áo.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30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6" grpId="0"/>
      <p:bldP spid="17" grpId="0"/>
      <p:bldP spid="19" grpId="0"/>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679" y="127822"/>
            <a:ext cx="9677400" cy="461665"/>
          </a:xfrm>
          <a:prstGeom prst="rect">
            <a:avLst/>
          </a:prstGeom>
          <a:noFill/>
          <a:ln>
            <a:noFill/>
          </a:ln>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BÀI 7:</a:t>
            </a:r>
            <a:r>
              <a:rPr lang="en-US" sz="2400" i="1"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Cân bằng phương trình hóa học sau bằng phương pháp đại số</a:t>
            </a:r>
          </a:p>
        </p:txBody>
      </p:sp>
      <p:sp>
        <p:nvSpPr>
          <p:cNvPr id="7" name="TextBox 6"/>
          <p:cNvSpPr txBox="1"/>
          <p:nvPr/>
        </p:nvSpPr>
        <p:spPr>
          <a:xfrm>
            <a:off x="4824940" y="991233"/>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5824" y="1445948"/>
            <a:ext cx="1093317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y lần lượt là các hệ số của Ag và Cl</a:t>
            </a:r>
            <a:r>
              <a:rPr lang="en-US" sz="2400" baseline="-25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thỏa mãn cân bằng phương trình hóa học </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61144" y="2407302"/>
            <a:ext cx="814465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Cân bằng số nguyên tử Ag, số nguyên tử Cl ở hai vế, ta được hệ</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85843" y="4495800"/>
            <a:ext cx="5324357"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ta có phương trình hóa học cân bằng: </a:t>
            </a:r>
            <a:endParaRPr lang="en-US" sz="240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895820239"/>
              </p:ext>
            </p:extLst>
          </p:nvPr>
        </p:nvGraphicFramePr>
        <p:xfrm>
          <a:off x="522288" y="708025"/>
          <a:ext cx="2411412" cy="404813"/>
        </p:xfrm>
        <a:graphic>
          <a:graphicData uri="http://schemas.openxmlformats.org/presentationml/2006/ole">
            <mc:AlternateContent xmlns:mc="http://schemas.openxmlformats.org/markup-compatibility/2006">
              <mc:Choice xmlns:v="urn:schemas-microsoft-com:vml" Requires="v">
                <p:oleObj spid="_x0000_s102480" name="Equation" r:id="rId3" imgW="1358640" imgH="228600" progId="Equation.DSMT4">
                  <p:embed/>
                </p:oleObj>
              </mc:Choice>
              <mc:Fallback>
                <p:oleObj name="Equation" r:id="rId3" imgW="1358640" imgH="228600" progId="Equation.DSMT4">
                  <p:embed/>
                  <p:pic>
                    <p:nvPicPr>
                      <p:cNvPr id="0" name=""/>
                      <p:cNvPicPr/>
                      <p:nvPr/>
                    </p:nvPicPr>
                    <p:blipFill>
                      <a:blip r:embed="rId4"/>
                      <a:stretch>
                        <a:fillRect/>
                      </a:stretch>
                    </p:blipFill>
                    <p:spPr>
                      <a:xfrm>
                        <a:off x="522288" y="708025"/>
                        <a:ext cx="2411412" cy="40481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4569264"/>
              </p:ext>
            </p:extLst>
          </p:nvPr>
        </p:nvGraphicFramePr>
        <p:xfrm>
          <a:off x="8313738" y="2276475"/>
          <a:ext cx="946150" cy="898525"/>
        </p:xfrm>
        <a:graphic>
          <a:graphicData uri="http://schemas.openxmlformats.org/presentationml/2006/ole">
            <mc:AlternateContent xmlns:mc="http://schemas.openxmlformats.org/markup-compatibility/2006">
              <mc:Choice xmlns:v="urn:schemas-microsoft-com:vml" Requires="v">
                <p:oleObj spid="_x0000_s102481" name="Equation" r:id="rId5" imgW="533160" imgH="507960" progId="Equation.DSMT4">
                  <p:embed/>
                </p:oleObj>
              </mc:Choice>
              <mc:Fallback>
                <p:oleObj name="Equation" r:id="rId5" imgW="533160" imgH="507960" progId="Equation.DSMT4">
                  <p:embed/>
                  <p:pic>
                    <p:nvPicPr>
                      <p:cNvPr id="0" name=""/>
                      <p:cNvPicPr/>
                      <p:nvPr/>
                    </p:nvPicPr>
                    <p:blipFill>
                      <a:blip r:embed="rId6"/>
                      <a:stretch>
                        <a:fillRect/>
                      </a:stretch>
                    </p:blipFill>
                    <p:spPr>
                      <a:xfrm>
                        <a:off x="8313738" y="2276475"/>
                        <a:ext cx="946150" cy="898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505036536"/>
              </p:ext>
            </p:extLst>
          </p:nvPr>
        </p:nvGraphicFramePr>
        <p:xfrm>
          <a:off x="8304508" y="3238769"/>
          <a:ext cx="877888" cy="1235075"/>
        </p:xfrm>
        <a:graphic>
          <a:graphicData uri="http://schemas.openxmlformats.org/presentationml/2006/ole">
            <mc:AlternateContent xmlns:mc="http://schemas.openxmlformats.org/markup-compatibility/2006">
              <mc:Choice xmlns:v="urn:schemas-microsoft-com:vml" Requires="v">
                <p:oleObj spid="_x0000_s102482" name="Equation" r:id="rId7" imgW="495000" imgH="698400" progId="Equation.DSMT4">
                  <p:embed/>
                </p:oleObj>
              </mc:Choice>
              <mc:Fallback>
                <p:oleObj name="Equation" r:id="rId7" imgW="495000" imgH="698400" progId="Equation.DSMT4">
                  <p:embed/>
                  <p:pic>
                    <p:nvPicPr>
                      <p:cNvPr id="0" name=""/>
                      <p:cNvPicPr/>
                      <p:nvPr/>
                    </p:nvPicPr>
                    <p:blipFill>
                      <a:blip r:embed="rId8"/>
                      <a:stretch>
                        <a:fillRect/>
                      </a:stretch>
                    </p:blipFill>
                    <p:spPr>
                      <a:xfrm>
                        <a:off x="8304508" y="3238769"/>
                        <a:ext cx="877888" cy="123507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201322594"/>
              </p:ext>
            </p:extLst>
          </p:nvPr>
        </p:nvGraphicFramePr>
        <p:xfrm>
          <a:off x="5322888" y="4316413"/>
          <a:ext cx="2387600" cy="765175"/>
        </p:xfrm>
        <a:graphic>
          <a:graphicData uri="http://schemas.openxmlformats.org/presentationml/2006/ole">
            <mc:AlternateContent xmlns:mc="http://schemas.openxmlformats.org/markup-compatibility/2006">
              <mc:Choice xmlns:v="urn:schemas-microsoft-com:vml" Requires="v">
                <p:oleObj spid="_x0000_s102483" name="Equation" r:id="rId9" imgW="1346040" imgH="431640" progId="Equation.DSMT4">
                  <p:embed/>
                </p:oleObj>
              </mc:Choice>
              <mc:Fallback>
                <p:oleObj name="Equation" r:id="rId9" imgW="1346040" imgH="431640" progId="Equation.DSMT4">
                  <p:embed/>
                  <p:pic>
                    <p:nvPicPr>
                      <p:cNvPr id="0" name=""/>
                      <p:cNvPicPr/>
                      <p:nvPr/>
                    </p:nvPicPr>
                    <p:blipFill>
                      <a:blip r:embed="rId10"/>
                      <a:stretch>
                        <a:fillRect/>
                      </a:stretch>
                    </p:blipFill>
                    <p:spPr>
                      <a:xfrm>
                        <a:off x="5322888" y="4316413"/>
                        <a:ext cx="2387600" cy="765175"/>
                      </a:xfrm>
                      <a:prstGeom prst="rect">
                        <a:avLst/>
                      </a:prstGeom>
                    </p:spPr>
                  </p:pic>
                </p:oleObj>
              </mc:Fallback>
            </mc:AlternateContent>
          </a:graphicData>
        </a:graphic>
      </p:graphicFrame>
      <p:sp>
        <p:nvSpPr>
          <p:cNvPr id="21" name="TextBox 20"/>
          <p:cNvSpPr txBox="1"/>
          <p:nvPr/>
        </p:nvSpPr>
        <p:spPr>
          <a:xfrm>
            <a:off x="4648200" y="5087822"/>
            <a:ext cx="752358"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hay</a:t>
            </a:r>
            <a:endParaRPr lang="en-US" sz="2400">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039656425"/>
              </p:ext>
            </p:extLst>
          </p:nvPr>
        </p:nvGraphicFramePr>
        <p:xfrm>
          <a:off x="5245100" y="5137150"/>
          <a:ext cx="2455863" cy="404813"/>
        </p:xfrm>
        <a:graphic>
          <a:graphicData uri="http://schemas.openxmlformats.org/presentationml/2006/ole">
            <mc:AlternateContent xmlns:mc="http://schemas.openxmlformats.org/markup-compatibility/2006">
              <mc:Choice xmlns:v="urn:schemas-microsoft-com:vml" Requires="v">
                <p:oleObj spid="_x0000_s102484" name="Equation" r:id="rId11" imgW="1384200" imgH="228600" progId="Equation.DSMT4">
                  <p:embed/>
                </p:oleObj>
              </mc:Choice>
              <mc:Fallback>
                <p:oleObj name="Equation" r:id="rId11" imgW="1384200" imgH="228600" progId="Equation.DSMT4">
                  <p:embed/>
                  <p:pic>
                    <p:nvPicPr>
                      <p:cNvPr id="0" name=""/>
                      <p:cNvPicPr/>
                      <p:nvPr/>
                    </p:nvPicPr>
                    <p:blipFill>
                      <a:blip r:embed="rId12"/>
                      <a:stretch>
                        <a:fillRect/>
                      </a:stretch>
                    </p:blipFill>
                    <p:spPr>
                      <a:xfrm>
                        <a:off x="5245100" y="5137150"/>
                        <a:ext cx="2455863" cy="40481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00473901"/>
              </p:ext>
            </p:extLst>
          </p:nvPr>
        </p:nvGraphicFramePr>
        <p:xfrm>
          <a:off x="3951288" y="1871663"/>
          <a:ext cx="2435225" cy="404812"/>
        </p:xfrm>
        <a:graphic>
          <a:graphicData uri="http://schemas.openxmlformats.org/presentationml/2006/ole">
            <mc:AlternateContent xmlns:mc="http://schemas.openxmlformats.org/markup-compatibility/2006">
              <mc:Choice xmlns:v="urn:schemas-microsoft-com:vml" Requires="v">
                <p:oleObj spid="_x0000_s102485" name="Equation" r:id="rId13" imgW="1371600" imgH="228600" progId="Equation.DSMT4">
                  <p:embed/>
                </p:oleObj>
              </mc:Choice>
              <mc:Fallback>
                <p:oleObj name="Equation" r:id="rId13" imgW="1371600" imgH="228600" progId="Equation.DSMT4">
                  <p:embed/>
                  <p:pic>
                    <p:nvPicPr>
                      <p:cNvPr id="0" name=""/>
                      <p:cNvPicPr/>
                      <p:nvPr/>
                    </p:nvPicPr>
                    <p:blipFill>
                      <a:blip r:embed="rId14"/>
                      <a:stretch>
                        <a:fillRect/>
                      </a:stretch>
                    </p:blipFill>
                    <p:spPr>
                      <a:xfrm>
                        <a:off x="3951288" y="1871663"/>
                        <a:ext cx="2435225" cy="404812"/>
                      </a:xfrm>
                      <a:prstGeom prst="rect">
                        <a:avLst/>
                      </a:prstGeom>
                    </p:spPr>
                  </p:pic>
                </p:oleObj>
              </mc:Fallback>
            </mc:AlternateContent>
          </a:graphicData>
        </a:graphic>
      </p:graphicFrame>
    </p:spTree>
    <p:extLst>
      <p:ext uri="{BB962C8B-B14F-4D97-AF65-F5344CB8AC3E}">
        <p14:creationId xmlns:p14="http://schemas.microsoft.com/office/powerpoint/2010/main" val="282539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5"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679" y="127822"/>
            <a:ext cx="9677400" cy="461665"/>
          </a:xfrm>
          <a:prstGeom prst="rect">
            <a:avLst/>
          </a:prstGeom>
          <a:noFill/>
          <a:ln>
            <a:noFill/>
          </a:ln>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BÀI 7:</a:t>
            </a:r>
            <a:r>
              <a:rPr lang="en-US" sz="2400" i="1"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Cân bằng phương trình hóa học sau bằng phương pháp đại số</a:t>
            </a:r>
          </a:p>
        </p:txBody>
      </p:sp>
      <p:sp>
        <p:nvSpPr>
          <p:cNvPr id="7" name="TextBox 6"/>
          <p:cNvSpPr txBox="1"/>
          <p:nvPr/>
        </p:nvSpPr>
        <p:spPr>
          <a:xfrm>
            <a:off x="4824940" y="991233"/>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5824" y="1445948"/>
            <a:ext cx="1093317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y lần lượt là các hệ số của  CO</a:t>
            </a:r>
            <a:r>
              <a:rPr lang="en-US" sz="2400" baseline="-25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và C thỏa mãn cân bằng phương trình hóa học </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61144" y="2407302"/>
            <a:ext cx="814465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Cân bằng số nguyên tử </a:t>
            </a:r>
            <a:r>
              <a:rPr lang="en-US" sz="2400">
                <a:latin typeface="Times New Roman" panose="02020603050405020304" pitchFamily="18" charset="0"/>
                <a:cs typeface="Times New Roman" panose="02020603050405020304" pitchFamily="18" charset="0"/>
              </a:rPr>
              <a:t>C</a:t>
            </a:r>
            <a:r>
              <a:rPr lang="en-US" sz="2400" smtClean="0">
                <a:latin typeface="Times New Roman" panose="02020603050405020304" pitchFamily="18" charset="0"/>
                <a:cs typeface="Times New Roman" panose="02020603050405020304" pitchFamily="18" charset="0"/>
              </a:rPr>
              <a:t>, số nguyên tử </a:t>
            </a:r>
            <a:r>
              <a:rPr lang="en-US" sz="2400">
                <a:latin typeface="Times New Roman" panose="02020603050405020304" pitchFamily="18" charset="0"/>
                <a:cs typeface="Times New Roman" panose="02020603050405020304" pitchFamily="18" charset="0"/>
              </a:rPr>
              <a:t>O</a:t>
            </a:r>
            <a:r>
              <a:rPr lang="en-US" sz="2400" smtClean="0">
                <a:latin typeface="Times New Roman" panose="02020603050405020304" pitchFamily="18" charset="0"/>
                <a:cs typeface="Times New Roman" panose="02020603050405020304" pitchFamily="18" charset="0"/>
              </a:rPr>
              <a:t> ở hai vế, ta được hệ</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85843" y="4495800"/>
            <a:ext cx="5324357"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ta có phương trình hóa học cân bằng: </a:t>
            </a:r>
            <a:endParaRPr lang="en-US" sz="240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457047240"/>
              </p:ext>
            </p:extLst>
          </p:nvPr>
        </p:nvGraphicFramePr>
        <p:xfrm>
          <a:off x="838200" y="755959"/>
          <a:ext cx="2117725" cy="404813"/>
        </p:xfrm>
        <a:graphic>
          <a:graphicData uri="http://schemas.openxmlformats.org/presentationml/2006/ole">
            <mc:AlternateContent xmlns:mc="http://schemas.openxmlformats.org/markup-compatibility/2006">
              <mc:Choice xmlns:v="urn:schemas-microsoft-com:vml" Requires="v">
                <p:oleObj spid="_x0000_s103492" name="Equation" r:id="rId3" imgW="1193760" imgH="228600" progId="Equation.DSMT4">
                  <p:embed/>
                </p:oleObj>
              </mc:Choice>
              <mc:Fallback>
                <p:oleObj name="Equation" r:id="rId3" imgW="1193760" imgH="228600" progId="Equation.DSMT4">
                  <p:embed/>
                  <p:pic>
                    <p:nvPicPr>
                      <p:cNvPr id="0" name=""/>
                      <p:cNvPicPr/>
                      <p:nvPr/>
                    </p:nvPicPr>
                    <p:blipFill>
                      <a:blip r:embed="rId4"/>
                      <a:stretch>
                        <a:fillRect/>
                      </a:stretch>
                    </p:blipFill>
                    <p:spPr>
                      <a:xfrm>
                        <a:off x="838200" y="755959"/>
                        <a:ext cx="2117725" cy="40481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534139743"/>
              </p:ext>
            </p:extLst>
          </p:nvPr>
        </p:nvGraphicFramePr>
        <p:xfrm>
          <a:off x="8189913" y="2276475"/>
          <a:ext cx="1192212" cy="898525"/>
        </p:xfrm>
        <a:graphic>
          <a:graphicData uri="http://schemas.openxmlformats.org/presentationml/2006/ole">
            <mc:AlternateContent xmlns:mc="http://schemas.openxmlformats.org/markup-compatibility/2006">
              <mc:Choice xmlns:v="urn:schemas-microsoft-com:vml" Requires="v">
                <p:oleObj spid="_x0000_s103493" name="Equation" r:id="rId5" imgW="672840" imgH="507960" progId="Equation.DSMT4">
                  <p:embed/>
                </p:oleObj>
              </mc:Choice>
              <mc:Fallback>
                <p:oleObj name="Equation" r:id="rId5" imgW="672840" imgH="507960" progId="Equation.DSMT4">
                  <p:embed/>
                  <p:pic>
                    <p:nvPicPr>
                      <p:cNvPr id="0" name=""/>
                      <p:cNvPicPr/>
                      <p:nvPr/>
                    </p:nvPicPr>
                    <p:blipFill>
                      <a:blip r:embed="rId6"/>
                      <a:stretch>
                        <a:fillRect/>
                      </a:stretch>
                    </p:blipFill>
                    <p:spPr>
                      <a:xfrm>
                        <a:off x="8189913" y="2276475"/>
                        <a:ext cx="1192212" cy="898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07890772"/>
              </p:ext>
            </p:extLst>
          </p:nvPr>
        </p:nvGraphicFramePr>
        <p:xfrm>
          <a:off x="8169249" y="3075630"/>
          <a:ext cx="877888" cy="1571625"/>
        </p:xfrm>
        <a:graphic>
          <a:graphicData uri="http://schemas.openxmlformats.org/presentationml/2006/ole">
            <mc:AlternateContent xmlns:mc="http://schemas.openxmlformats.org/markup-compatibility/2006">
              <mc:Choice xmlns:v="urn:schemas-microsoft-com:vml" Requires="v">
                <p:oleObj spid="_x0000_s103494" name="Equation" r:id="rId7" imgW="495000" imgH="888840" progId="Equation.DSMT4">
                  <p:embed/>
                </p:oleObj>
              </mc:Choice>
              <mc:Fallback>
                <p:oleObj name="Equation" r:id="rId7" imgW="495000" imgH="888840" progId="Equation.DSMT4">
                  <p:embed/>
                  <p:pic>
                    <p:nvPicPr>
                      <p:cNvPr id="0" name=""/>
                      <p:cNvPicPr/>
                      <p:nvPr/>
                    </p:nvPicPr>
                    <p:blipFill>
                      <a:blip r:embed="rId8"/>
                      <a:stretch>
                        <a:fillRect/>
                      </a:stretch>
                    </p:blipFill>
                    <p:spPr>
                      <a:xfrm>
                        <a:off x="8169249" y="3075630"/>
                        <a:ext cx="877888" cy="1571625"/>
                      </a:xfrm>
                      <a:prstGeom prst="rect">
                        <a:avLst/>
                      </a:prstGeom>
                    </p:spPr>
                  </p:pic>
                </p:oleObj>
              </mc:Fallback>
            </mc:AlternateContent>
          </a:graphicData>
        </a:graphic>
      </p:graphicFrame>
      <p:sp>
        <p:nvSpPr>
          <p:cNvPr id="21" name="TextBox 20"/>
          <p:cNvSpPr txBox="1"/>
          <p:nvPr/>
        </p:nvSpPr>
        <p:spPr>
          <a:xfrm>
            <a:off x="4594310" y="5216525"/>
            <a:ext cx="752358"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hay</a:t>
            </a:r>
            <a:endParaRPr lang="en-US" sz="24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503063621"/>
              </p:ext>
            </p:extLst>
          </p:nvPr>
        </p:nvGraphicFramePr>
        <p:xfrm>
          <a:off x="3556000" y="1916113"/>
          <a:ext cx="2185988" cy="404812"/>
        </p:xfrm>
        <a:graphic>
          <a:graphicData uri="http://schemas.openxmlformats.org/presentationml/2006/ole">
            <mc:AlternateContent xmlns:mc="http://schemas.openxmlformats.org/markup-compatibility/2006">
              <mc:Choice xmlns:v="urn:schemas-microsoft-com:vml" Requires="v">
                <p:oleObj spid="_x0000_s103495" name="Equation" r:id="rId9" imgW="1231560" imgH="228600" progId="Equation.DSMT4">
                  <p:embed/>
                </p:oleObj>
              </mc:Choice>
              <mc:Fallback>
                <p:oleObj name="Equation" r:id="rId9" imgW="1231560" imgH="228600" progId="Equation.DSMT4">
                  <p:embed/>
                  <p:pic>
                    <p:nvPicPr>
                      <p:cNvPr id="0" name=""/>
                      <p:cNvPicPr/>
                      <p:nvPr/>
                    </p:nvPicPr>
                    <p:blipFill>
                      <a:blip r:embed="rId10"/>
                      <a:stretch>
                        <a:fillRect/>
                      </a:stretch>
                    </p:blipFill>
                    <p:spPr>
                      <a:xfrm>
                        <a:off x="3556000" y="1916113"/>
                        <a:ext cx="2185988" cy="404812"/>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51567112"/>
              </p:ext>
            </p:extLst>
          </p:nvPr>
        </p:nvGraphicFramePr>
        <p:xfrm>
          <a:off x="5408613" y="4452938"/>
          <a:ext cx="2322512" cy="763587"/>
        </p:xfrm>
        <a:graphic>
          <a:graphicData uri="http://schemas.openxmlformats.org/presentationml/2006/ole">
            <mc:AlternateContent xmlns:mc="http://schemas.openxmlformats.org/markup-compatibility/2006">
              <mc:Choice xmlns:v="urn:schemas-microsoft-com:vml" Requires="v">
                <p:oleObj spid="_x0000_s103496" name="Equation" r:id="rId11" imgW="1307880" imgH="431640" progId="Equation.DSMT4">
                  <p:embed/>
                </p:oleObj>
              </mc:Choice>
              <mc:Fallback>
                <p:oleObj name="Equation" r:id="rId11" imgW="1307880" imgH="431640" progId="Equation.DSMT4">
                  <p:embed/>
                  <p:pic>
                    <p:nvPicPr>
                      <p:cNvPr id="0" name=""/>
                      <p:cNvPicPr/>
                      <p:nvPr/>
                    </p:nvPicPr>
                    <p:blipFill>
                      <a:blip r:embed="rId12"/>
                      <a:stretch>
                        <a:fillRect/>
                      </a:stretch>
                    </p:blipFill>
                    <p:spPr>
                      <a:xfrm>
                        <a:off x="5408613" y="4452938"/>
                        <a:ext cx="2322512" cy="76358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05534756"/>
              </p:ext>
            </p:extLst>
          </p:nvPr>
        </p:nvGraphicFramePr>
        <p:xfrm>
          <a:off x="5277158" y="5327270"/>
          <a:ext cx="2028825" cy="403225"/>
        </p:xfrm>
        <a:graphic>
          <a:graphicData uri="http://schemas.openxmlformats.org/presentationml/2006/ole">
            <mc:AlternateContent xmlns:mc="http://schemas.openxmlformats.org/markup-compatibility/2006">
              <mc:Choice xmlns:v="urn:schemas-microsoft-com:vml" Requires="v">
                <p:oleObj spid="_x0000_s103497" name="Equation" r:id="rId13" imgW="1143000" imgH="228600" progId="Equation.DSMT4">
                  <p:embed/>
                </p:oleObj>
              </mc:Choice>
              <mc:Fallback>
                <p:oleObj name="Equation" r:id="rId13" imgW="1143000" imgH="228600" progId="Equation.DSMT4">
                  <p:embed/>
                  <p:pic>
                    <p:nvPicPr>
                      <p:cNvPr id="0" name=""/>
                      <p:cNvPicPr/>
                      <p:nvPr/>
                    </p:nvPicPr>
                    <p:blipFill>
                      <a:blip r:embed="rId14"/>
                      <a:stretch>
                        <a:fillRect/>
                      </a:stretch>
                    </p:blipFill>
                    <p:spPr>
                      <a:xfrm>
                        <a:off x="5277158" y="5327270"/>
                        <a:ext cx="2028825" cy="403225"/>
                      </a:xfrm>
                      <a:prstGeom prst="rect">
                        <a:avLst/>
                      </a:prstGeom>
                    </p:spPr>
                  </p:pic>
                </p:oleObj>
              </mc:Fallback>
            </mc:AlternateContent>
          </a:graphicData>
        </a:graphic>
      </p:graphicFrame>
    </p:spTree>
    <p:extLst>
      <p:ext uri="{BB962C8B-B14F-4D97-AF65-F5344CB8AC3E}">
        <p14:creationId xmlns:p14="http://schemas.microsoft.com/office/powerpoint/2010/main" val="1464064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17306"/>
          </a:xfrm>
          <a:prstGeom prst="rect">
            <a:avLst/>
          </a:prstGeom>
          <a:solidFill>
            <a:srgbClr val="00B0F0"/>
          </a:solidFill>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a:p>
        </p:txBody>
      </p:sp>
      <p:pic>
        <p:nvPicPr>
          <p:cNvPr id="75779" name="Picture 4" descr="Tổng hợp hình ảnh cảm ơn đẹp nhất - Kho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7266"/>
            <a:ext cx="9829800" cy="502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671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11811000" cy="1384995"/>
          </a:xfrm>
          <a:prstGeom prst="rect">
            <a:avLst/>
          </a:prstGeom>
          <a:noFill/>
          <a:ln w="28575">
            <a:solidFill>
              <a:srgbClr val="3333FF"/>
            </a:solid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Bước 1: Từ một phương trình của hệ, ta biểu diễn ẩn này theo ẩn kia, rồi thế vào phương trình còn lại của hệ để nhận được một phương trình một ẩn.</a:t>
            </a:r>
          </a:p>
          <a:p>
            <a:pPr algn="just"/>
            <a:r>
              <a:rPr lang="en-US" sz="2800" smtClean="0">
                <a:latin typeface="Times New Roman" panose="02020603050405020304" pitchFamily="18" charset="0"/>
                <a:cs typeface="Times New Roman" panose="02020603050405020304" pitchFamily="18" charset="0"/>
              </a:rPr>
              <a:t>Bước 2: Giải phương trình một ẩn đó rồi suy ra nghiệm của hệ.</a:t>
            </a:r>
          </a:p>
        </p:txBody>
      </p:sp>
      <p:sp>
        <p:nvSpPr>
          <p:cNvPr id="5" name="TextBox 4"/>
          <p:cNvSpPr txBox="1"/>
          <p:nvPr/>
        </p:nvSpPr>
        <p:spPr>
          <a:xfrm>
            <a:off x="228600" y="582384"/>
            <a:ext cx="5791200" cy="523220"/>
          </a:xfrm>
          <a:prstGeom prst="rect">
            <a:avLst/>
          </a:prstGeom>
          <a:noFill/>
          <a:ln>
            <a:noFill/>
          </a:ln>
        </p:spPr>
        <p:txBody>
          <a:bodyPr wrap="square" rtlCol="0">
            <a:spAutoFit/>
          </a:bodyPr>
          <a:lstStyle/>
          <a:p>
            <a:pPr algn="l"/>
            <a:r>
              <a:rPr lang="en-US" sz="2800" i="1" smtClean="0">
                <a:solidFill>
                  <a:srgbClr val="3333FF"/>
                </a:solidFill>
                <a:latin typeface="Times New Roman" panose="02020603050405020304" pitchFamily="18" charset="0"/>
                <a:cs typeface="Times New Roman" panose="02020603050405020304" pitchFamily="18" charset="0"/>
              </a:rPr>
              <a:t>Cách giải hệ bằng phương pháp thế:</a:t>
            </a:r>
            <a:endParaRPr lang="en-US" sz="2800" i="1">
              <a:solidFill>
                <a:srgbClr val="3333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8600" y="21768"/>
            <a:ext cx="7656668"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1. </a:t>
            </a:r>
            <a:r>
              <a:rPr lang="en-US" sz="2800" b="1" smtClean="0">
                <a:solidFill>
                  <a:srgbClr val="FF0000"/>
                </a:solidFill>
                <a:latin typeface="Times New Roman" panose="02020603050405020304" pitchFamily="18" charset="0"/>
                <a:cs typeface="Times New Roman" panose="02020603050405020304" pitchFamily="18" charset="0"/>
              </a:rPr>
              <a:t>Giải hệ phương trình bằng phương pháp thế</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1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1768"/>
            <a:ext cx="7656668"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1. </a:t>
            </a:r>
            <a:r>
              <a:rPr lang="en-US" sz="2800" b="1" smtClean="0">
                <a:solidFill>
                  <a:srgbClr val="FF0000"/>
                </a:solidFill>
                <a:latin typeface="Times New Roman" panose="02020603050405020304" pitchFamily="18" charset="0"/>
                <a:cs typeface="Times New Roman" panose="02020603050405020304" pitchFamily="18" charset="0"/>
              </a:rPr>
              <a:t>Giải hệ phương trình bằng phương pháp thế</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293" y="526897"/>
            <a:ext cx="4137894" cy="461665"/>
          </a:xfrm>
          <a:prstGeom prst="rect">
            <a:avLst/>
          </a:prstGeom>
          <a:noFill/>
          <a:ln>
            <a:noFill/>
          </a:ln>
        </p:spPr>
        <p:txBody>
          <a:bodyPr wrap="square" rtlCol="0">
            <a:spAutoFit/>
          </a:bodyPr>
          <a:lstStyle/>
          <a:p>
            <a:pPr algn="just"/>
            <a:r>
              <a:rPr lang="en-US" sz="2400" i="1" smtClean="0">
                <a:solidFill>
                  <a:srgbClr val="3333FF"/>
                </a:solidFill>
                <a:latin typeface="Times New Roman" panose="02020603050405020304" pitchFamily="18" charset="0"/>
                <a:cs typeface="Times New Roman" panose="02020603050405020304" pitchFamily="18" charset="0"/>
              </a:rPr>
              <a:t>Ví dụ: </a:t>
            </a:r>
            <a:r>
              <a:rPr lang="en-US" sz="2400" smtClean="0">
                <a:latin typeface="Times New Roman" panose="02020603050405020304" pitchFamily="18" charset="0"/>
                <a:cs typeface="Times New Roman" panose="02020603050405020304" pitchFamily="18" charset="0"/>
              </a:rPr>
              <a:t>Giải hệ phương trình sau:</a:t>
            </a:r>
            <a:endParaRPr lang="en-US" sz="240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70946388"/>
              </p:ext>
            </p:extLst>
          </p:nvPr>
        </p:nvGraphicFramePr>
        <p:xfrm>
          <a:off x="228600" y="1130640"/>
          <a:ext cx="1779452" cy="818139"/>
        </p:xfrm>
        <a:graphic>
          <a:graphicData uri="http://schemas.openxmlformats.org/presentationml/2006/ole">
            <mc:AlternateContent xmlns:mc="http://schemas.openxmlformats.org/markup-compatibility/2006">
              <mc:Choice xmlns:v="urn:schemas-microsoft-com:vml" Requires="v">
                <p:oleObj spid="_x0000_s76755" name="Equation" r:id="rId3" imgW="1104840" imgH="507960" progId="Equation.DSMT4">
                  <p:embed/>
                </p:oleObj>
              </mc:Choice>
              <mc:Fallback>
                <p:oleObj name="Equation" r:id="rId3" imgW="1104840" imgH="507960" progId="Equation.DSMT4">
                  <p:embed/>
                  <p:pic>
                    <p:nvPicPr>
                      <p:cNvPr id="0" name=""/>
                      <p:cNvPicPr/>
                      <p:nvPr/>
                    </p:nvPicPr>
                    <p:blipFill>
                      <a:blip r:embed="rId4"/>
                      <a:stretch>
                        <a:fillRect/>
                      </a:stretch>
                    </p:blipFill>
                    <p:spPr>
                      <a:xfrm>
                        <a:off x="228600" y="1130640"/>
                        <a:ext cx="1779452" cy="81813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14872866"/>
              </p:ext>
            </p:extLst>
          </p:nvPr>
        </p:nvGraphicFramePr>
        <p:xfrm>
          <a:off x="532197" y="1846262"/>
          <a:ext cx="2168351" cy="3334823"/>
        </p:xfrm>
        <a:graphic>
          <a:graphicData uri="http://schemas.openxmlformats.org/presentationml/2006/ole">
            <mc:AlternateContent xmlns:mc="http://schemas.openxmlformats.org/markup-compatibility/2006">
              <mc:Choice xmlns:v="urn:schemas-microsoft-com:vml" Requires="v">
                <p:oleObj spid="_x0000_s76756" name="Equation" r:id="rId5" imgW="1346040" imgH="2070000" progId="Equation.DSMT4">
                  <p:embed/>
                </p:oleObj>
              </mc:Choice>
              <mc:Fallback>
                <p:oleObj name="Equation" r:id="rId5" imgW="1346040" imgH="2070000" progId="Equation.DSMT4">
                  <p:embed/>
                  <p:pic>
                    <p:nvPicPr>
                      <p:cNvPr id="0" name=""/>
                      <p:cNvPicPr/>
                      <p:nvPr/>
                    </p:nvPicPr>
                    <p:blipFill>
                      <a:blip r:embed="rId6"/>
                      <a:stretch>
                        <a:fillRect/>
                      </a:stretch>
                    </p:blipFill>
                    <p:spPr>
                      <a:xfrm>
                        <a:off x="532197" y="1846262"/>
                        <a:ext cx="2168351" cy="3334823"/>
                      </a:xfrm>
                      <a:prstGeom prst="rect">
                        <a:avLst/>
                      </a:prstGeom>
                    </p:spPr>
                  </p:pic>
                </p:oleObj>
              </mc:Fallback>
            </mc:AlternateContent>
          </a:graphicData>
        </a:graphic>
      </p:graphicFrame>
      <p:sp>
        <p:nvSpPr>
          <p:cNvPr id="9" name="TextBox 8"/>
          <p:cNvSpPr txBox="1"/>
          <p:nvPr/>
        </p:nvSpPr>
        <p:spPr>
          <a:xfrm>
            <a:off x="29350" y="5146233"/>
            <a:ext cx="3725056" cy="830997"/>
          </a:xfrm>
          <a:prstGeom prst="rect">
            <a:avLst/>
          </a:prstGeom>
          <a:noFill/>
          <a:ln>
            <a:noFill/>
          </a:ln>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Vậy hệ phương trình có nghiệm duy nhất (2; –3)</a:t>
            </a:r>
            <a:endParaRPr lang="en-US" sz="240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78337618"/>
              </p:ext>
            </p:extLst>
          </p:nvPr>
        </p:nvGraphicFramePr>
        <p:xfrm>
          <a:off x="4630635" y="482100"/>
          <a:ext cx="1655723" cy="818677"/>
        </p:xfrm>
        <a:graphic>
          <a:graphicData uri="http://schemas.openxmlformats.org/presentationml/2006/ole">
            <mc:AlternateContent xmlns:mc="http://schemas.openxmlformats.org/markup-compatibility/2006">
              <mc:Choice xmlns:v="urn:schemas-microsoft-com:vml" Requires="v">
                <p:oleObj spid="_x0000_s76757" name="Equation" r:id="rId7" imgW="1028520" imgH="507960" progId="Equation.DSMT4">
                  <p:embed/>
                </p:oleObj>
              </mc:Choice>
              <mc:Fallback>
                <p:oleObj name="Equation" r:id="rId7" imgW="1028520" imgH="507960" progId="Equation.DSMT4">
                  <p:embed/>
                  <p:pic>
                    <p:nvPicPr>
                      <p:cNvPr id="0" name=""/>
                      <p:cNvPicPr/>
                      <p:nvPr/>
                    </p:nvPicPr>
                    <p:blipFill>
                      <a:blip r:embed="rId8"/>
                      <a:stretch>
                        <a:fillRect/>
                      </a:stretch>
                    </p:blipFill>
                    <p:spPr>
                      <a:xfrm>
                        <a:off x="4630635" y="482100"/>
                        <a:ext cx="1655723" cy="81867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99912370"/>
              </p:ext>
            </p:extLst>
          </p:nvPr>
        </p:nvGraphicFramePr>
        <p:xfrm>
          <a:off x="4802893" y="1297969"/>
          <a:ext cx="2044070" cy="3336374"/>
        </p:xfrm>
        <a:graphic>
          <a:graphicData uri="http://schemas.openxmlformats.org/presentationml/2006/ole">
            <mc:AlternateContent xmlns:mc="http://schemas.openxmlformats.org/markup-compatibility/2006">
              <mc:Choice xmlns:v="urn:schemas-microsoft-com:vml" Requires="v">
                <p:oleObj spid="_x0000_s76758" name="Equation" r:id="rId9" imgW="1269720" imgH="2070000" progId="Equation.DSMT4">
                  <p:embed/>
                </p:oleObj>
              </mc:Choice>
              <mc:Fallback>
                <p:oleObj name="Equation" r:id="rId9" imgW="1269720" imgH="2070000" progId="Equation.DSMT4">
                  <p:embed/>
                  <p:pic>
                    <p:nvPicPr>
                      <p:cNvPr id="0" name=""/>
                      <p:cNvPicPr/>
                      <p:nvPr/>
                    </p:nvPicPr>
                    <p:blipFill>
                      <a:blip r:embed="rId10"/>
                      <a:stretch>
                        <a:fillRect/>
                      </a:stretch>
                    </p:blipFill>
                    <p:spPr>
                      <a:xfrm>
                        <a:off x="4802893" y="1297969"/>
                        <a:ext cx="2044070" cy="333637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971144" y="4430038"/>
                <a:ext cx="3725056" cy="830997"/>
              </a:xfrm>
              <a:prstGeom prst="rect">
                <a:avLst/>
              </a:prstGeom>
              <a:noFill/>
              <a:ln>
                <a:noFill/>
              </a:ln>
            </p:spPr>
            <p:txBody>
              <a:bodyPr wrap="square" rtlCol="0">
                <a:spAutoFit/>
              </a:bodyPr>
              <a:lstStyle/>
              <a:p>
                <a:pPr algn="just"/>
                <a:r>
                  <a:rPr lang="en-US" sz="2300" smtClean="0">
                    <a:latin typeface="Times New Roman" panose="02020603050405020304" pitchFamily="18" charset="0"/>
                    <a:cs typeface="Times New Roman" panose="02020603050405020304" pitchFamily="18" charset="0"/>
                  </a:rPr>
                  <a:t>Phương trình 0x = 0 nghiệm đúng với mọi x </a:t>
                </a:r>
                <a14:m>
                  <m:oMath xmlns:m="http://schemas.openxmlformats.org/officeDocument/2006/math">
                    <m:r>
                      <a:rPr lang="en-US" sz="23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300" smtClean="0">
                    <a:latin typeface="Times New Roman" panose="02020603050405020304" pitchFamily="18" charset="0"/>
                    <a:cs typeface="Times New Roman" panose="02020603050405020304" pitchFamily="18" charset="0"/>
                  </a:rPr>
                  <a:t>R.</a:t>
                </a:r>
                <a:endParaRPr lang="en-US" sz="2300">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971144" y="4430038"/>
                <a:ext cx="3725056" cy="830997"/>
              </a:xfrm>
              <a:prstGeom prst="rect">
                <a:avLst/>
              </a:prstGeom>
              <a:blipFill rotWithShape="0">
                <a:blip r:embed="rId11"/>
                <a:stretch>
                  <a:fillRect l="-2288" t="-6618" r="-2288" b="-11765"/>
                </a:stretch>
              </a:blipFill>
              <a:ln>
                <a:noFill/>
              </a:ln>
            </p:spPr>
            <p:txBody>
              <a:bodyPr/>
              <a:lstStyle/>
              <a:p>
                <a:r>
                  <a:rPr lang="en-US">
                    <a:noFill/>
                  </a:rPr>
                  <a:t> </a:t>
                </a:r>
              </a:p>
            </p:txBody>
          </p:sp>
        </mc:Fallback>
      </mc:AlternateContent>
      <p:sp>
        <p:nvSpPr>
          <p:cNvPr id="13" name="TextBox 12"/>
          <p:cNvSpPr txBox="1"/>
          <p:nvPr/>
        </p:nvSpPr>
        <p:spPr>
          <a:xfrm>
            <a:off x="3962400" y="5105400"/>
            <a:ext cx="3725056" cy="830997"/>
          </a:xfrm>
          <a:prstGeom prst="rect">
            <a:avLst/>
          </a:prstGeom>
          <a:noFill/>
          <a:ln>
            <a:noFill/>
          </a:ln>
        </p:spPr>
        <p:txBody>
          <a:bodyPr wrap="square" rtlCol="0">
            <a:spAutoFit/>
          </a:bodyPr>
          <a:lstStyle/>
          <a:p>
            <a:pPr algn="just"/>
            <a:r>
              <a:rPr lang="en-US" sz="2300" smtClean="0">
                <a:latin typeface="Times New Roman" panose="02020603050405020304" pitchFamily="18" charset="0"/>
                <a:cs typeface="Times New Roman" panose="02020603050405020304" pitchFamily="18" charset="0"/>
              </a:rPr>
              <a:t>Vậy hệ phương trình có vô số nghiệm.</a:t>
            </a:r>
            <a:endParaRPr lang="en-US" sz="2300">
              <a:latin typeface="Times New Roman" panose="02020603050405020304" pitchFamily="18" charset="0"/>
              <a:cs typeface="Times New Roman" panose="02020603050405020304" pitchFamily="18" charset="0"/>
            </a:endParaRPr>
          </a:p>
        </p:txBody>
      </p:sp>
      <p:sp>
        <p:nvSpPr>
          <p:cNvPr id="14" name="TextBox 13"/>
          <p:cNvSpPr txBox="1"/>
          <p:nvPr/>
        </p:nvSpPr>
        <p:spPr>
          <a:xfrm>
            <a:off x="3971144" y="5791200"/>
            <a:ext cx="4475194" cy="830997"/>
          </a:xfrm>
          <a:prstGeom prst="rect">
            <a:avLst/>
          </a:prstGeom>
          <a:noFill/>
          <a:ln>
            <a:noFill/>
          </a:ln>
        </p:spPr>
        <p:txBody>
          <a:bodyPr wrap="square" rtlCol="0">
            <a:spAutoFit/>
          </a:bodyPr>
          <a:lstStyle/>
          <a:p>
            <a:pPr algn="just"/>
            <a:r>
              <a:rPr lang="en-US" sz="2300" smtClean="0">
                <a:latin typeface="Times New Roman" panose="02020603050405020304" pitchFamily="18" charset="0"/>
                <a:cs typeface="Times New Roman" panose="02020603050405020304" pitchFamily="18" charset="0"/>
              </a:rPr>
              <a:t>Các nghiệm của hệ phương trình được viết như sau: </a:t>
            </a:r>
            <a:endParaRPr lang="en-US" sz="230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307603484"/>
              </p:ext>
            </p:extLst>
          </p:nvPr>
        </p:nvGraphicFramePr>
        <p:xfrm>
          <a:off x="6437495" y="6049780"/>
          <a:ext cx="1228725" cy="819150"/>
        </p:xfrm>
        <a:graphic>
          <a:graphicData uri="http://schemas.openxmlformats.org/presentationml/2006/ole">
            <mc:AlternateContent xmlns:mc="http://schemas.openxmlformats.org/markup-compatibility/2006">
              <mc:Choice xmlns:v="urn:schemas-microsoft-com:vml" Requires="v">
                <p:oleObj spid="_x0000_s76759" name="Equation" r:id="rId12" imgW="761760" imgH="507960" progId="Equation.DSMT4">
                  <p:embed/>
                </p:oleObj>
              </mc:Choice>
              <mc:Fallback>
                <p:oleObj name="Equation" r:id="rId12" imgW="761760" imgH="507960" progId="Equation.DSMT4">
                  <p:embed/>
                  <p:pic>
                    <p:nvPicPr>
                      <p:cNvPr id="0" name=""/>
                      <p:cNvPicPr/>
                      <p:nvPr/>
                    </p:nvPicPr>
                    <p:blipFill>
                      <a:blip r:embed="rId13"/>
                      <a:stretch>
                        <a:fillRect/>
                      </a:stretch>
                    </p:blipFill>
                    <p:spPr>
                      <a:xfrm>
                        <a:off x="6437495" y="6049780"/>
                        <a:ext cx="1228725" cy="8191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6439903"/>
              </p:ext>
            </p:extLst>
          </p:nvPr>
        </p:nvGraphicFramePr>
        <p:xfrm>
          <a:off x="9064915" y="482600"/>
          <a:ext cx="1595437" cy="817563"/>
        </p:xfrm>
        <a:graphic>
          <a:graphicData uri="http://schemas.openxmlformats.org/presentationml/2006/ole">
            <mc:AlternateContent xmlns:mc="http://schemas.openxmlformats.org/markup-compatibility/2006">
              <mc:Choice xmlns:v="urn:schemas-microsoft-com:vml" Requires="v">
                <p:oleObj spid="_x0000_s76760" name="Equation" r:id="rId14" imgW="990360" imgH="507960" progId="Equation.DSMT4">
                  <p:embed/>
                </p:oleObj>
              </mc:Choice>
              <mc:Fallback>
                <p:oleObj name="Equation" r:id="rId14" imgW="990360" imgH="507960" progId="Equation.DSMT4">
                  <p:embed/>
                  <p:pic>
                    <p:nvPicPr>
                      <p:cNvPr id="0" name=""/>
                      <p:cNvPicPr/>
                      <p:nvPr/>
                    </p:nvPicPr>
                    <p:blipFill>
                      <a:blip r:embed="rId15"/>
                      <a:stretch>
                        <a:fillRect/>
                      </a:stretch>
                    </p:blipFill>
                    <p:spPr>
                      <a:xfrm>
                        <a:off x="9064915" y="482600"/>
                        <a:ext cx="1595437" cy="8175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08199419"/>
              </p:ext>
            </p:extLst>
          </p:nvPr>
        </p:nvGraphicFramePr>
        <p:xfrm>
          <a:off x="9276249" y="1297969"/>
          <a:ext cx="2086255" cy="2495324"/>
        </p:xfrm>
        <a:graphic>
          <a:graphicData uri="http://schemas.openxmlformats.org/presentationml/2006/ole">
            <mc:AlternateContent xmlns:mc="http://schemas.openxmlformats.org/markup-compatibility/2006">
              <mc:Choice xmlns:v="urn:schemas-microsoft-com:vml" Requires="v">
                <p:oleObj spid="_x0000_s76761" name="Equation" r:id="rId16" imgW="1295280" imgH="1549080" progId="Equation.DSMT4">
                  <p:embed/>
                </p:oleObj>
              </mc:Choice>
              <mc:Fallback>
                <p:oleObj name="Equation" r:id="rId16" imgW="1295280" imgH="1549080" progId="Equation.DSMT4">
                  <p:embed/>
                  <p:pic>
                    <p:nvPicPr>
                      <p:cNvPr id="0" name=""/>
                      <p:cNvPicPr/>
                      <p:nvPr/>
                    </p:nvPicPr>
                    <p:blipFill>
                      <a:blip r:embed="rId17"/>
                      <a:stretch>
                        <a:fillRect/>
                      </a:stretch>
                    </p:blipFill>
                    <p:spPr>
                      <a:xfrm>
                        <a:off x="9276249" y="1297969"/>
                        <a:ext cx="2086255" cy="2495324"/>
                      </a:xfrm>
                      <a:prstGeom prst="rect">
                        <a:avLst/>
                      </a:prstGeom>
                    </p:spPr>
                  </p:pic>
                </p:oleObj>
              </mc:Fallback>
            </mc:AlternateContent>
          </a:graphicData>
        </a:graphic>
      </p:graphicFrame>
      <p:sp>
        <p:nvSpPr>
          <p:cNvPr id="17" name="TextBox 16"/>
          <p:cNvSpPr txBox="1"/>
          <p:nvPr/>
        </p:nvSpPr>
        <p:spPr>
          <a:xfrm>
            <a:off x="8949308" y="3803346"/>
            <a:ext cx="2994105" cy="830997"/>
          </a:xfrm>
          <a:prstGeom prst="rect">
            <a:avLst/>
          </a:prstGeom>
          <a:noFill/>
          <a:ln>
            <a:noFill/>
          </a:ln>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Phương trình 0y = –7 vô nghiệm.</a:t>
            </a:r>
            <a:endParaRPr lang="en-US" sz="2400">
              <a:latin typeface="Times New Roman" panose="02020603050405020304" pitchFamily="18" charset="0"/>
              <a:cs typeface="Times New Roman" panose="02020603050405020304" pitchFamily="18" charset="0"/>
            </a:endParaRPr>
          </a:p>
        </p:txBody>
      </p:sp>
      <p:sp>
        <p:nvSpPr>
          <p:cNvPr id="18" name="TextBox 17"/>
          <p:cNvSpPr txBox="1"/>
          <p:nvPr/>
        </p:nvSpPr>
        <p:spPr>
          <a:xfrm>
            <a:off x="9058669" y="4668071"/>
            <a:ext cx="2768570" cy="830997"/>
          </a:xfrm>
          <a:prstGeom prst="rect">
            <a:avLst/>
          </a:prstGeom>
          <a:noFill/>
          <a:ln>
            <a:noFill/>
          </a:ln>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Vậy hệ phương trình vô nghiệm.</a:t>
            </a:r>
            <a:endParaRPr lang="en-US" sz="2400">
              <a:latin typeface="Times New Roman" panose="02020603050405020304" pitchFamily="18" charset="0"/>
              <a:cs typeface="Times New Roman" panose="02020603050405020304" pitchFamily="18" charset="0"/>
            </a:endParaRPr>
          </a:p>
        </p:txBody>
      </p:sp>
      <p:cxnSp>
        <p:nvCxnSpPr>
          <p:cNvPr id="20" name="Straight Connector 19"/>
          <p:cNvCxnSpPr/>
          <p:nvPr/>
        </p:nvCxnSpPr>
        <p:spPr bwMode="auto">
          <a:xfrm>
            <a:off x="3763150" y="988562"/>
            <a:ext cx="0" cy="571079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8534400" y="1130640"/>
            <a:ext cx="0" cy="571079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613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53" presetClass="entr" presetSubtype="16"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inVertic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4"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1768"/>
            <a:ext cx="7656668"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1. </a:t>
            </a:r>
            <a:r>
              <a:rPr lang="en-US" sz="2800" b="1" smtClean="0">
                <a:solidFill>
                  <a:srgbClr val="FF0000"/>
                </a:solidFill>
                <a:latin typeface="Times New Roman" panose="02020603050405020304" pitchFamily="18" charset="0"/>
                <a:cs typeface="Times New Roman" panose="02020603050405020304" pitchFamily="18" charset="0"/>
              </a:rPr>
              <a:t>Giải hệ phương trình bằng phương pháp thế</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294" y="526897"/>
            <a:ext cx="6652493" cy="461665"/>
          </a:xfrm>
          <a:prstGeom prst="rect">
            <a:avLst/>
          </a:prstGeom>
          <a:noFill/>
          <a:ln>
            <a:noFill/>
          </a:ln>
        </p:spPr>
        <p:txBody>
          <a:bodyPr wrap="square" rtlCol="0">
            <a:spAutoFit/>
          </a:bodyPr>
          <a:lstStyle/>
          <a:p>
            <a:pPr algn="just"/>
            <a:r>
              <a:rPr lang="en-US" sz="2400" i="1" smtClean="0">
                <a:solidFill>
                  <a:srgbClr val="3333FF"/>
                </a:solidFill>
                <a:latin typeface="Times New Roman" panose="02020603050405020304" pitchFamily="18" charset="0"/>
                <a:cs typeface="Times New Roman" panose="02020603050405020304" pitchFamily="18" charset="0"/>
              </a:rPr>
              <a:t>Thực hành 1: </a:t>
            </a:r>
            <a:r>
              <a:rPr lang="en-US" sz="2400" smtClean="0">
                <a:latin typeface="Times New Roman" panose="02020603050405020304" pitchFamily="18" charset="0"/>
                <a:cs typeface="Times New Roman" panose="02020603050405020304" pitchFamily="18" charset="0"/>
              </a:rPr>
              <a:t>Giải hệ phương trình sau:</a:t>
            </a:r>
            <a:endParaRPr lang="en-US" sz="240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2867375"/>
              </p:ext>
            </p:extLst>
          </p:nvPr>
        </p:nvGraphicFramePr>
        <p:xfrm>
          <a:off x="249238" y="1130300"/>
          <a:ext cx="1738312" cy="819150"/>
        </p:xfrm>
        <a:graphic>
          <a:graphicData uri="http://schemas.openxmlformats.org/presentationml/2006/ole">
            <mc:AlternateContent xmlns:mc="http://schemas.openxmlformats.org/markup-compatibility/2006">
              <mc:Choice xmlns:v="urn:schemas-microsoft-com:vml" Requires="v">
                <p:oleObj spid="_x0000_s104473" name="Equation" r:id="rId3" imgW="1079280" imgH="507960" progId="Equation.DSMT4">
                  <p:embed/>
                </p:oleObj>
              </mc:Choice>
              <mc:Fallback>
                <p:oleObj name="Equation" r:id="rId3" imgW="1079280" imgH="507960" progId="Equation.DSMT4">
                  <p:embed/>
                  <p:pic>
                    <p:nvPicPr>
                      <p:cNvPr id="0" name=""/>
                      <p:cNvPicPr/>
                      <p:nvPr/>
                    </p:nvPicPr>
                    <p:blipFill>
                      <a:blip r:embed="rId4"/>
                      <a:stretch>
                        <a:fillRect/>
                      </a:stretch>
                    </p:blipFill>
                    <p:spPr>
                      <a:xfrm>
                        <a:off x="249238" y="1130300"/>
                        <a:ext cx="1738312" cy="819150"/>
                      </a:xfrm>
                      <a:prstGeom prst="rect">
                        <a:avLst/>
                      </a:prstGeom>
                    </p:spPr>
                  </p:pic>
                </p:oleObj>
              </mc:Fallback>
            </mc:AlternateContent>
          </a:graphicData>
        </a:graphic>
      </p:graphicFrame>
      <p:sp>
        <p:nvSpPr>
          <p:cNvPr id="9" name="TextBox 8"/>
          <p:cNvSpPr txBox="1"/>
          <p:nvPr/>
        </p:nvSpPr>
        <p:spPr>
          <a:xfrm>
            <a:off x="-99294" y="5581516"/>
            <a:ext cx="3725056" cy="830997"/>
          </a:xfrm>
          <a:prstGeom prst="rect">
            <a:avLst/>
          </a:prstGeom>
          <a:noFill/>
          <a:ln>
            <a:noFill/>
          </a:ln>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Vậy hệ phương trình có nghiệm duy nhất </a:t>
            </a:r>
            <a:endParaRPr lang="en-US" sz="240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140256734"/>
              </p:ext>
            </p:extLst>
          </p:nvPr>
        </p:nvGraphicFramePr>
        <p:xfrm>
          <a:off x="3990975" y="1112838"/>
          <a:ext cx="1758950" cy="817562"/>
        </p:xfrm>
        <a:graphic>
          <a:graphicData uri="http://schemas.openxmlformats.org/presentationml/2006/ole">
            <mc:AlternateContent xmlns:mc="http://schemas.openxmlformats.org/markup-compatibility/2006">
              <mc:Choice xmlns:v="urn:schemas-microsoft-com:vml" Requires="v">
                <p:oleObj spid="_x0000_s104474" name="Equation" r:id="rId5" imgW="1091880" imgH="507960" progId="Equation.DSMT4">
                  <p:embed/>
                </p:oleObj>
              </mc:Choice>
              <mc:Fallback>
                <p:oleObj name="Equation" r:id="rId5" imgW="1091880" imgH="507960" progId="Equation.DSMT4">
                  <p:embed/>
                  <p:pic>
                    <p:nvPicPr>
                      <p:cNvPr id="0" name=""/>
                      <p:cNvPicPr/>
                      <p:nvPr/>
                    </p:nvPicPr>
                    <p:blipFill>
                      <a:blip r:embed="rId6"/>
                      <a:stretch>
                        <a:fillRect/>
                      </a:stretch>
                    </p:blipFill>
                    <p:spPr>
                      <a:xfrm>
                        <a:off x="3990975" y="1112838"/>
                        <a:ext cx="1758950" cy="81756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88168491"/>
              </p:ext>
            </p:extLst>
          </p:nvPr>
        </p:nvGraphicFramePr>
        <p:xfrm>
          <a:off x="10286149" y="5402773"/>
          <a:ext cx="1270000" cy="819150"/>
        </p:xfrm>
        <a:graphic>
          <a:graphicData uri="http://schemas.openxmlformats.org/presentationml/2006/ole">
            <mc:AlternateContent xmlns:mc="http://schemas.openxmlformats.org/markup-compatibility/2006">
              <mc:Choice xmlns:v="urn:schemas-microsoft-com:vml" Requires="v">
                <p:oleObj spid="_x0000_s104475" name="Equation" r:id="rId7" imgW="787320" imgH="507960" progId="Equation.DSMT4">
                  <p:embed/>
                </p:oleObj>
              </mc:Choice>
              <mc:Fallback>
                <p:oleObj name="Equation" r:id="rId7" imgW="787320" imgH="507960" progId="Equation.DSMT4">
                  <p:embed/>
                  <p:pic>
                    <p:nvPicPr>
                      <p:cNvPr id="0" name=""/>
                      <p:cNvPicPr/>
                      <p:nvPr/>
                    </p:nvPicPr>
                    <p:blipFill>
                      <a:blip r:embed="rId8"/>
                      <a:stretch>
                        <a:fillRect/>
                      </a:stretch>
                    </p:blipFill>
                    <p:spPr>
                      <a:xfrm>
                        <a:off x="10286149" y="5402773"/>
                        <a:ext cx="1270000" cy="8191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61044077"/>
              </p:ext>
            </p:extLst>
          </p:nvPr>
        </p:nvGraphicFramePr>
        <p:xfrm>
          <a:off x="8789988" y="981075"/>
          <a:ext cx="1655762" cy="817563"/>
        </p:xfrm>
        <a:graphic>
          <a:graphicData uri="http://schemas.openxmlformats.org/presentationml/2006/ole">
            <mc:AlternateContent xmlns:mc="http://schemas.openxmlformats.org/markup-compatibility/2006">
              <mc:Choice xmlns:v="urn:schemas-microsoft-com:vml" Requires="v">
                <p:oleObj spid="_x0000_s104476" name="Equation" r:id="rId9" imgW="1028520" imgH="507960" progId="Equation.DSMT4">
                  <p:embed/>
                </p:oleObj>
              </mc:Choice>
              <mc:Fallback>
                <p:oleObj name="Equation" r:id="rId9" imgW="1028520" imgH="507960" progId="Equation.DSMT4">
                  <p:embed/>
                  <p:pic>
                    <p:nvPicPr>
                      <p:cNvPr id="0" name=""/>
                      <p:cNvPicPr/>
                      <p:nvPr/>
                    </p:nvPicPr>
                    <p:blipFill>
                      <a:blip r:embed="rId10"/>
                      <a:stretch>
                        <a:fillRect/>
                      </a:stretch>
                    </p:blipFill>
                    <p:spPr>
                      <a:xfrm>
                        <a:off x="8789988" y="981075"/>
                        <a:ext cx="1655762" cy="817563"/>
                      </a:xfrm>
                      <a:prstGeom prst="rect">
                        <a:avLst/>
                      </a:prstGeom>
                    </p:spPr>
                  </p:pic>
                </p:oleObj>
              </mc:Fallback>
            </mc:AlternateContent>
          </a:graphicData>
        </a:graphic>
      </p:graphicFrame>
      <p:sp>
        <p:nvSpPr>
          <p:cNvPr id="17" name="TextBox 16"/>
          <p:cNvSpPr txBox="1"/>
          <p:nvPr/>
        </p:nvSpPr>
        <p:spPr>
          <a:xfrm>
            <a:off x="8624500" y="4308502"/>
            <a:ext cx="2994105" cy="1569660"/>
          </a:xfrm>
          <a:prstGeom prst="rect">
            <a:avLst/>
          </a:prstGeom>
          <a:noFill/>
          <a:ln>
            <a:noFill/>
          </a:ln>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Vậy hệ phương trình có vô số nghiệm. Các nghiệm của hệ được viết như sau:</a:t>
            </a:r>
            <a:endParaRPr lang="en-US" sz="2400">
              <a:latin typeface="Times New Roman" panose="02020603050405020304" pitchFamily="18" charset="0"/>
              <a:cs typeface="Times New Roman" panose="02020603050405020304" pitchFamily="18" charset="0"/>
            </a:endParaRPr>
          </a:p>
        </p:txBody>
      </p:sp>
      <p:sp>
        <p:nvSpPr>
          <p:cNvPr id="18" name="TextBox 17"/>
          <p:cNvSpPr txBox="1"/>
          <p:nvPr/>
        </p:nvSpPr>
        <p:spPr>
          <a:xfrm>
            <a:off x="3755205" y="5581516"/>
            <a:ext cx="4755344" cy="461665"/>
          </a:xfrm>
          <a:prstGeom prst="rect">
            <a:avLst/>
          </a:prstGeom>
          <a:noFill/>
          <a:ln>
            <a:noFill/>
          </a:ln>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Vậy hệ phương trình vô nghiệm.</a:t>
            </a:r>
            <a:endParaRPr lang="en-US" sz="2400">
              <a:latin typeface="Times New Roman" panose="02020603050405020304" pitchFamily="18" charset="0"/>
              <a:cs typeface="Times New Roman" panose="02020603050405020304" pitchFamily="18" charset="0"/>
            </a:endParaRPr>
          </a:p>
        </p:txBody>
      </p:sp>
      <p:cxnSp>
        <p:nvCxnSpPr>
          <p:cNvPr id="20" name="Straight Connector 19"/>
          <p:cNvCxnSpPr/>
          <p:nvPr/>
        </p:nvCxnSpPr>
        <p:spPr bwMode="auto">
          <a:xfrm>
            <a:off x="3763150" y="988562"/>
            <a:ext cx="0" cy="571079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8534400" y="1130640"/>
            <a:ext cx="0" cy="5710794"/>
          </a:xfrm>
          <a:prstGeom prst="line">
            <a:avLst/>
          </a:prstGeom>
          <a:solidFill>
            <a:schemeClr val="accent1"/>
          </a:solidFill>
          <a:ln w="28575" cap="flat" cmpd="sng" algn="ctr">
            <a:solidFill>
              <a:schemeClr val="tx1"/>
            </a:solidFill>
            <a:prstDash val="solid"/>
            <a:round/>
            <a:headEnd type="none" w="med" len="med"/>
            <a:tailEnd type="none" w="med" len="med"/>
          </a:ln>
          <a:effectLst/>
        </p:spPr>
      </p:cxnSp>
      <p:graphicFrame>
        <p:nvGraphicFramePr>
          <p:cNvPr id="4" name="Object 3"/>
          <p:cNvGraphicFramePr>
            <a:graphicFrameLocks noChangeAspect="1"/>
          </p:cNvGraphicFramePr>
          <p:nvPr>
            <p:extLst>
              <p:ext uri="{D42A27DB-BD31-4B8C-83A1-F6EECF244321}">
                <p14:modId xmlns:p14="http://schemas.microsoft.com/office/powerpoint/2010/main" val="2446828308"/>
              </p:ext>
            </p:extLst>
          </p:nvPr>
        </p:nvGraphicFramePr>
        <p:xfrm>
          <a:off x="506683" y="1880177"/>
          <a:ext cx="2331696" cy="3640721"/>
        </p:xfrm>
        <a:graphic>
          <a:graphicData uri="http://schemas.openxmlformats.org/presentationml/2006/ole">
            <mc:AlternateContent xmlns:mc="http://schemas.openxmlformats.org/markup-compatibility/2006">
              <mc:Choice xmlns:v="urn:schemas-microsoft-com:vml" Requires="v">
                <p:oleObj spid="_x0000_s104477" name="Equation" r:id="rId11" imgW="1447560" imgH="2260440" progId="Equation.DSMT4">
                  <p:embed/>
                </p:oleObj>
              </mc:Choice>
              <mc:Fallback>
                <p:oleObj name="Equation" r:id="rId11" imgW="1447560" imgH="2260440" progId="Equation.DSMT4">
                  <p:embed/>
                  <p:pic>
                    <p:nvPicPr>
                      <p:cNvPr id="0" name=""/>
                      <p:cNvPicPr/>
                      <p:nvPr/>
                    </p:nvPicPr>
                    <p:blipFill>
                      <a:blip r:embed="rId12"/>
                      <a:stretch>
                        <a:fillRect/>
                      </a:stretch>
                    </p:blipFill>
                    <p:spPr>
                      <a:xfrm>
                        <a:off x="506683" y="1880177"/>
                        <a:ext cx="2331696" cy="3640721"/>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73681693"/>
              </p:ext>
            </p:extLst>
          </p:nvPr>
        </p:nvGraphicFramePr>
        <p:xfrm>
          <a:off x="2057400" y="5935663"/>
          <a:ext cx="817563" cy="758825"/>
        </p:xfrm>
        <a:graphic>
          <a:graphicData uri="http://schemas.openxmlformats.org/presentationml/2006/ole">
            <mc:AlternateContent xmlns:mc="http://schemas.openxmlformats.org/markup-compatibility/2006">
              <mc:Choice xmlns:v="urn:schemas-microsoft-com:vml" Requires="v">
                <p:oleObj spid="_x0000_s104478" name="Equation" r:id="rId13" imgW="507960" imgH="469800" progId="Equation.DSMT4">
                  <p:embed/>
                </p:oleObj>
              </mc:Choice>
              <mc:Fallback>
                <p:oleObj name="Equation" r:id="rId13" imgW="507960" imgH="469800" progId="Equation.DSMT4">
                  <p:embed/>
                  <p:pic>
                    <p:nvPicPr>
                      <p:cNvPr id="0" name=""/>
                      <p:cNvPicPr/>
                      <p:nvPr/>
                    </p:nvPicPr>
                    <p:blipFill>
                      <a:blip r:embed="rId14"/>
                      <a:stretch>
                        <a:fillRect/>
                      </a:stretch>
                    </p:blipFill>
                    <p:spPr>
                      <a:xfrm>
                        <a:off x="2057400" y="5935663"/>
                        <a:ext cx="817563" cy="75882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275828210"/>
              </p:ext>
            </p:extLst>
          </p:nvPr>
        </p:nvGraphicFramePr>
        <p:xfrm>
          <a:off x="4178058" y="1880177"/>
          <a:ext cx="2189162" cy="3332163"/>
        </p:xfrm>
        <a:graphic>
          <a:graphicData uri="http://schemas.openxmlformats.org/presentationml/2006/ole">
            <mc:AlternateContent xmlns:mc="http://schemas.openxmlformats.org/markup-compatibility/2006">
              <mc:Choice xmlns:v="urn:schemas-microsoft-com:vml" Requires="v">
                <p:oleObj spid="_x0000_s104479" name="Equation" r:id="rId15" imgW="1358640" imgH="2070000" progId="Equation.DSMT4">
                  <p:embed/>
                </p:oleObj>
              </mc:Choice>
              <mc:Fallback>
                <p:oleObj name="Equation" r:id="rId15" imgW="1358640" imgH="2070000" progId="Equation.DSMT4">
                  <p:embed/>
                  <p:pic>
                    <p:nvPicPr>
                      <p:cNvPr id="0" name=""/>
                      <p:cNvPicPr/>
                      <p:nvPr/>
                    </p:nvPicPr>
                    <p:blipFill>
                      <a:blip r:embed="rId16"/>
                      <a:stretch>
                        <a:fillRect/>
                      </a:stretch>
                    </p:blipFill>
                    <p:spPr>
                      <a:xfrm>
                        <a:off x="4178058" y="1880177"/>
                        <a:ext cx="2189162" cy="333216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458016460"/>
              </p:ext>
            </p:extLst>
          </p:nvPr>
        </p:nvGraphicFramePr>
        <p:xfrm>
          <a:off x="9033433" y="1798638"/>
          <a:ext cx="2063750" cy="2492375"/>
        </p:xfrm>
        <a:graphic>
          <a:graphicData uri="http://schemas.openxmlformats.org/presentationml/2006/ole">
            <mc:AlternateContent xmlns:mc="http://schemas.openxmlformats.org/markup-compatibility/2006">
              <mc:Choice xmlns:v="urn:schemas-microsoft-com:vml" Requires="v">
                <p:oleObj spid="_x0000_s104480" name="Equation" r:id="rId17" imgW="1282680" imgH="1549080" progId="Equation.DSMT4">
                  <p:embed/>
                </p:oleObj>
              </mc:Choice>
              <mc:Fallback>
                <p:oleObj name="Equation" r:id="rId17" imgW="1282680" imgH="1549080" progId="Equation.DSMT4">
                  <p:embed/>
                  <p:pic>
                    <p:nvPicPr>
                      <p:cNvPr id="0" name=""/>
                      <p:cNvPicPr/>
                      <p:nvPr/>
                    </p:nvPicPr>
                    <p:blipFill>
                      <a:blip r:embed="rId18"/>
                      <a:stretch>
                        <a:fillRect/>
                      </a:stretch>
                    </p:blipFill>
                    <p:spPr>
                      <a:xfrm>
                        <a:off x="9033433" y="1798638"/>
                        <a:ext cx="2063750" cy="2492375"/>
                      </a:xfrm>
                      <a:prstGeom prst="rect">
                        <a:avLst/>
                      </a:prstGeom>
                    </p:spPr>
                  </p:pic>
                </p:oleObj>
              </mc:Fallback>
            </mc:AlternateContent>
          </a:graphicData>
        </a:graphic>
      </p:graphicFrame>
    </p:spTree>
    <p:extLst>
      <p:ext uri="{BB962C8B-B14F-4D97-AF65-F5344CB8AC3E}">
        <p14:creationId xmlns:p14="http://schemas.microsoft.com/office/powerpoint/2010/main" val="38221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par>
                                <p:cTn id="68" presetID="22" presetClass="entr" presetSubtype="4"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473" y="1258159"/>
            <a:ext cx="11609781" cy="830997"/>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a) Giải hệ phương trình (I) và hệ phương trình (II) bằng phương pháp thế. Có nhận xét gì về nghiệm của hai hệ này</a:t>
            </a:r>
            <a:r>
              <a:rPr lang="vi-VN" sz="2400" smtClean="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4" name="TextBox 3"/>
          <p:cNvSpPr txBox="1"/>
          <p:nvPr/>
        </p:nvSpPr>
        <p:spPr>
          <a:xfrm>
            <a:off x="19928" y="0"/>
            <a:ext cx="8666871"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2</a:t>
            </a:r>
            <a:r>
              <a:rPr lang="en-US" sz="2800" b="1" smtClean="0">
                <a:solidFill>
                  <a:srgbClr val="FF0000"/>
                </a:solidFill>
                <a:latin typeface="Times New Roman" panose="02020603050405020304" pitchFamily="18" charset="0"/>
                <a:cs typeface="Times New Roman" panose="02020603050405020304" pitchFamily="18" charset="0"/>
              </a:rPr>
              <a:t>. Giải hệ phương trình bằng phương pháp cộng đại số</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60329" y="518283"/>
            <a:ext cx="4079257"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Cho hai hệ phương trình: </a:t>
            </a:r>
            <a:endParaRPr lang="en-US" sz="240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385600301"/>
              </p:ext>
            </p:extLst>
          </p:nvPr>
        </p:nvGraphicFramePr>
        <p:xfrm>
          <a:off x="4334358" y="485269"/>
          <a:ext cx="4114511" cy="816841"/>
        </p:xfrm>
        <a:graphic>
          <a:graphicData uri="http://schemas.openxmlformats.org/presentationml/2006/ole">
            <mc:AlternateContent xmlns:mc="http://schemas.openxmlformats.org/markup-compatibility/2006">
              <mc:Choice xmlns:v="urn:schemas-microsoft-com:vml" Requires="v">
                <p:oleObj spid="_x0000_s79210" name="Equation" r:id="rId3" imgW="2552400" imgH="507960" progId="Equation.DSMT4">
                  <p:embed/>
                </p:oleObj>
              </mc:Choice>
              <mc:Fallback>
                <p:oleObj name="Equation" r:id="rId3" imgW="2552400" imgH="507960" progId="Equation.DSMT4">
                  <p:embed/>
                  <p:pic>
                    <p:nvPicPr>
                      <p:cNvPr id="0" name=""/>
                      <p:cNvPicPr/>
                      <p:nvPr/>
                    </p:nvPicPr>
                    <p:blipFill>
                      <a:blip r:embed="rId4"/>
                      <a:stretch>
                        <a:fillRect/>
                      </a:stretch>
                    </p:blipFill>
                    <p:spPr>
                      <a:xfrm>
                        <a:off x="4334358" y="485269"/>
                        <a:ext cx="4114511" cy="816841"/>
                      </a:xfrm>
                      <a:prstGeom prst="rect">
                        <a:avLst/>
                      </a:prstGeom>
                    </p:spPr>
                  </p:pic>
                </p:oleObj>
              </mc:Fallback>
            </mc:AlternateContent>
          </a:graphicData>
        </a:graphic>
      </p:graphicFrame>
      <p:sp>
        <p:nvSpPr>
          <p:cNvPr id="26" name="Rectangle 25"/>
          <p:cNvSpPr/>
          <p:nvPr/>
        </p:nvSpPr>
        <p:spPr>
          <a:xfrm>
            <a:off x="4322766" y="2162647"/>
            <a:ext cx="914400" cy="461665"/>
          </a:xfrm>
          <a:prstGeom prst="rect">
            <a:avLst/>
          </a:prstGeom>
        </p:spPr>
        <p:txBody>
          <a:bodyPr wrap="square">
            <a:spAutoFit/>
          </a:bodyPr>
          <a:lstStyle/>
          <a:p>
            <a:pPr algn="just"/>
            <a:r>
              <a:rPr lang="en-US" sz="2400" smtClean="0">
                <a:solidFill>
                  <a:srgbClr val="3333FF"/>
                </a:solidFill>
                <a:latin typeface="Times New Roman" panose="02020603050405020304" pitchFamily="18" charset="0"/>
                <a:cs typeface="Times New Roman" panose="02020603050405020304" pitchFamily="18" charset="0"/>
              </a:rPr>
              <a:t>Giải</a:t>
            </a:r>
            <a:endParaRPr lang="en-US" sz="2400">
              <a:solidFill>
                <a:srgbClr val="3333FF"/>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22237" y="561913"/>
            <a:ext cx="847470" cy="566135"/>
            <a:chOff x="425396" y="672476"/>
            <a:chExt cx="1213550" cy="907756"/>
          </a:xfrm>
        </p:grpSpPr>
        <p:pic>
          <p:nvPicPr>
            <p:cNvPr id="11" name="Picture 10"/>
            <p:cNvPicPr>
              <a:picLocks noChangeAspect="1"/>
            </p:cNvPicPr>
            <p:nvPr/>
          </p:nvPicPr>
          <p:blipFill>
            <a:blip r:embed="rId5"/>
            <a:stretch>
              <a:fillRect/>
            </a:stretch>
          </p:blipFill>
          <p:spPr>
            <a:xfrm>
              <a:off x="425396" y="672476"/>
              <a:ext cx="857250" cy="819150"/>
            </a:xfrm>
            <a:prstGeom prst="rect">
              <a:avLst/>
            </a:prstGeom>
          </p:spPr>
        </p:pic>
        <p:sp>
          <p:nvSpPr>
            <p:cNvPr id="12" name="TextBox 11"/>
            <p:cNvSpPr txBox="1"/>
            <p:nvPr/>
          </p:nvSpPr>
          <p:spPr>
            <a:xfrm>
              <a:off x="950154" y="1118567"/>
              <a:ext cx="688792" cy="461665"/>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2</a:t>
              </a:r>
              <a:endParaRPr lang="en-US" sz="2400" b="1">
                <a:solidFill>
                  <a:srgbClr val="FF0000"/>
                </a:solidFill>
                <a:latin typeface="Times New Roman" panose="02020603050405020304" pitchFamily="18" charset="0"/>
                <a:cs typeface="Times New Roman" panose="02020603050405020304" pitchFamily="18" charset="0"/>
              </a:endParaRPr>
            </a:p>
          </p:txBody>
        </p:sp>
      </p:grpSp>
      <p:graphicFrame>
        <p:nvGraphicFramePr>
          <p:cNvPr id="13" name="Object 12"/>
          <p:cNvGraphicFramePr>
            <a:graphicFrameLocks noChangeAspect="1"/>
          </p:cNvGraphicFramePr>
          <p:nvPr>
            <p:extLst>
              <p:ext uri="{D42A27DB-BD31-4B8C-83A1-F6EECF244321}">
                <p14:modId xmlns:p14="http://schemas.microsoft.com/office/powerpoint/2010/main" val="3265294000"/>
              </p:ext>
            </p:extLst>
          </p:nvPr>
        </p:nvGraphicFramePr>
        <p:xfrm>
          <a:off x="1981200" y="2538268"/>
          <a:ext cx="1125682" cy="2490932"/>
        </p:xfrm>
        <a:graphic>
          <a:graphicData uri="http://schemas.openxmlformats.org/presentationml/2006/ole">
            <mc:AlternateContent xmlns:mc="http://schemas.openxmlformats.org/markup-compatibility/2006">
              <mc:Choice xmlns:v="urn:schemas-microsoft-com:vml" Requires="v">
                <p:oleObj spid="_x0000_s79211" name="Equation" r:id="rId6" imgW="698400" imgH="1549080" progId="Equation.DSMT4">
                  <p:embed/>
                </p:oleObj>
              </mc:Choice>
              <mc:Fallback>
                <p:oleObj name="Equation" r:id="rId6" imgW="698400" imgH="1549080" progId="Equation.DSMT4">
                  <p:embed/>
                  <p:pic>
                    <p:nvPicPr>
                      <p:cNvPr id="0" name=""/>
                      <p:cNvPicPr/>
                      <p:nvPr/>
                    </p:nvPicPr>
                    <p:blipFill>
                      <a:blip r:embed="rId7"/>
                      <a:stretch>
                        <a:fillRect/>
                      </a:stretch>
                    </p:blipFill>
                    <p:spPr>
                      <a:xfrm>
                        <a:off x="1981200" y="2538268"/>
                        <a:ext cx="1125682" cy="2490932"/>
                      </a:xfrm>
                      <a:prstGeom prst="rect">
                        <a:avLst/>
                      </a:prstGeom>
                    </p:spPr>
                  </p:pic>
                </p:oleObj>
              </mc:Fallback>
            </mc:AlternateContent>
          </a:graphicData>
        </a:graphic>
      </p:graphicFrame>
      <p:sp>
        <p:nvSpPr>
          <p:cNvPr id="14" name="Rectangle 13"/>
          <p:cNvSpPr/>
          <p:nvPr/>
        </p:nvSpPr>
        <p:spPr>
          <a:xfrm>
            <a:off x="488697" y="5029200"/>
            <a:ext cx="4540504"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hệ có nghiệm duy nhất (2; 3)</a:t>
            </a:r>
            <a:endParaRPr lang="vi-VN" sz="2400">
              <a:latin typeface="Times New Roman" panose="02020603050405020304" pitchFamily="18" charset="0"/>
              <a:cs typeface="Times New Roman" panose="02020603050405020304" pitchFamily="18" charset="0"/>
            </a:endParaRPr>
          </a:p>
        </p:txBody>
      </p:sp>
      <p:sp>
        <p:nvSpPr>
          <p:cNvPr id="15" name="Rectangle 14"/>
          <p:cNvSpPr/>
          <p:nvPr/>
        </p:nvSpPr>
        <p:spPr>
          <a:xfrm>
            <a:off x="19928" y="2497492"/>
            <a:ext cx="1961272"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a) Giải hệ (I):</a:t>
            </a:r>
            <a:endParaRPr lang="vi-VN" sz="2400">
              <a:latin typeface="Times New Roman" panose="02020603050405020304" pitchFamily="18" charset="0"/>
              <a:cs typeface="Times New Roman" panose="02020603050405020304" pitchFamily="18" charset="0"/>
            </a:endParaRPr>
          </a:p>
        </p:txBody>
      </p:sp>
      <p:sp>
        <p:nvSpPr>
          <p:cNvPr id="16" name="Rectangle 15"/>
          <p:cNvSpPr/>
          <p:nvPr/>
        </p:nvSpPr>
        <p:spPr>
          <a:xfrm>
            <a:off x="5543092" y="2507752"/>
            <a:ext cx="1822383"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Giải hệ (II):</a:t>
            </a:r>
            <a:endParaRPr lang="vi-VN" sz="2400">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489285858"/>
              </p:ext>
            </p:extLst>
          </p:nvPr>
        </p:nvGraphicFramePr>
        <p:xfrm>
          <a:off x="7220144" y="2362370"/>
          <a:ext cx="1228725" cy="3330575"/>
        </p:xfrm>
        <a:graphic>
          <a:graphicData uri="http://schemas.openxmlformats.org/presentationml/2006/ole">
            <mc:AlternateContent xmlns:mc="http://schemas.openxmlformats.org/markup-compatibility/2006">
              <mc:Choice xmlns:v="urn:schemas-microsoft-com:vml" Requires="v">
                <p:oleObj spid="_x0000_s79212" name="Equation" r:id="rId8" imgW="761760" imgH="2070000" progId="Equation.DSMT4">
                  <p:embed/>
                </p:oleObj>
              </mc:Choice>
              <mc:Fallback>
                <p:oleObj name="Equation" r:id="rId8" imgW="761760" imgH="2070000" progId="Equation.DSMT4">
                  <p:embed/>
                  <p:pic>
                    <p:nvPicPr>
                      <p:cNvPr id="0" name=""/>
                      <p:cNvPicPr/>
                      <p:nvPr/>
                    </p:nvPicPr>
                    <p:blipFill>
                      <a:blip r:embed="rId9"/>
                      <a:stretch>
                        <a:fillRect/>
                      </a:stretch>
                    </p:blipFill>
                    <p:spPr>
                      <a:xfrm>
                        <a:off x="7220144" y="2362370"/>
                        <a:ext cx="1228725" cy="3330575"/>
                      </a:xfrm>
                      <a:prstGeom prst="rect">
                        <a:avLst/>
                      </a:prstGeom>
                    </p:spPr>
                  </p:pic>
                </p:oleObj>
              </mc:Fallback>
            </mc:AlternateContent>
          </a:graphicData>
        </a:graphic>
      </p:graphicFrame>
      <p:sp>
        <p:nvSpPr>
          <p:cNvPr id="18" name="Rectangle 17"/>
          <p:cNvSpPr/>
          <p:nvPr/>
        </p:nvSpPr>
        <p:spPr>
          <a:xfrm>
            <a:off x="6178617" y="5607494"/>
            <a:ext cx="4540504"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Vậy hệ có nghiệm duy nhất (2; 3)</a:t>
            </a:r>
            <a:endParaRPr lang="vi-VN" sz="2400">
              <a:latin typeface="Times New Roman" panose="02020603050405020304" pitchFamily="18" charset="0"/>
              <a:cs typeface="Times New Roman" panose="02020603050405020304" pitchFamily="18" charset="0"/>
            </a:endParaRPr>
          </a:p>
        </p:txBody>
      </p:sp>
      <p:sp>
        <p:nvSpPr>
          <p:cNvPr id="19" name="Rectangle 18"/>
          <p:cNvSpPr/>
          <p:nvPr/>
        </p:nvSpPr>
        <p:spPr>
          <a:xfrm>
            <a:off x="456848" y="6157047"/>
            <a:ext cx="7731837"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*Nhận xét: Hai hệ phương trình có nghiệm như nhau.</a:t>
            </a:r>
            <a:endParaRPr lang="vi-VN" sz="2400">
              <a:latin typeface="Times New Roman" panose="02020603050405020304" pitchFamily="18" charset="0"/>
              <a:cs typeface="Times New Roman" panose="02020603050405020304" pitchFamily="18" charset="0"/>
            </a:endParaRPr>
          </a:p>
        </p:txBody>
      </p:sp>
      <p:cxnSp>
        <p:nvCxnSpPr>
          <p:cNvPr id="20" name="Straight Connector 19"/>
          <p:cNvCxnSpPr/>
          <p:nvPr/>
        </p:nvCxnSpPr>
        <p:spPr bwMode="auto">
          <a:xfrm>
            <a:off x="5410200" y="2497492"/>
            <a:ext cx="0" cy="357166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7344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P spid="26" grpId="0"/>
      <p:bldP spid="14" grpId="0"/>
      <p:bldP spid="15" grpId="0"/>
      <p:bldP spid="16"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968" y="1251913"/>
            <a:ext cx="11609781" cy="1200329"/>
          </a:xfrm>
          <a:prstGeom prst="rect">
            <a:avLst/>
          </a:prstGeom>
        </p:spPr>
        <p:txBody>
          <a:bodyPr wrap="square">
            <a:spAutoFit/>
          </a:bodyPr>
          <a:lstStyle/>
          <a:p>
            <a:pPr algn="just"/>
            <a:r>
              <a:rPr lang="vi-VN" sz="2400" smtClean="0">
                <a:latin typeface="Times New Roman" panose="02020603050405020304" pitchFamily="18" charset="0"/>
                <a:cs typeface="Times New Roman" panose="02020603050405020304" pitchFamily="18" charset="0"/>
              </a:rPr>
              <a:t>b</a:t>
            </a:r>
            <a:r>
              <a:rPr lang="vi-VN" sz="2400">
                <a:latin typeface="Times New Roman" panose="02020603050405020304" pitchFamily="18" charset="0"/>
                <a:cs typeface="Times New Roman" panose="02020603050405020304" pitchFamily="18" charset="0"/>
              </a:rPr>
              <a:t>) Bằng cách cộng từng vế hai phương trình của hệ (II), ta nhận được một phương trình mới. Thay phương trình thứ nhất của hệ (II) bằng phương trình mới đó. Có nhận xét gì về kết quả nhận được?</a:t>
            </a:r>
            <a:endParaRPr lang="vi-VN" sz="2400" b="0" i="0">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9928" y="0"/>
            <a:ext cx="8666871"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2</a:t>
            </a:r>
            <a:r>
              <a:rPr lang="en-US" sz="2800" b="1" smtClean="0">
                <a:solidFill>
                  <a:srgbClr val="FF0000"/>
                </a:solidFill>
                <a:latin typeface="Times New Roman" panose="02020603050405020304" pitchFamily="18" charset="0"/>
                <a:cs typeface="Times New Roman" panose="02020603050405020304" pitchFamily="18" charset="0"/>
              </a:rPr>
              <a:t>. Giải hệ phương trình bằng phương pháp cộng đại số</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60329" y="518283"/>
            <a:ext cx="4079257" cy="461665"/>
          </a:xfrm>
          <a:prstGeom prst="rect">
            <a:avLst/>
          </a:prstGeom>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Cho hai hệ phương trình: </a:t>
            </a:r>
            <a:endParaRPr lang="en-US" sz="240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538726906"/>
              </p:ext>
            </p:extLst>
          </p:nvPr>
        </p:nvGraphicFramePr>
        <p:xfrm>
          <a:off x="4128632" y="444427"/>
          <a:ext cx="4525962" cy="898525"/>
        </p:xfrm>
        <a:graphic>
          <a:graphicData uri="http://schemas.openxmlformats.org/presentationml/2006/ole">
            <mc:AlternateContent xmlns:mc="http://schemas.openxmlformats.org/markup-compatibility/2006">
              <mc:Choice xmlns:v="urn:schemas-microsoft-com:vml" Requires="v">
                <p:oleObj spid="_x0000_s80107" name="Equation" r:id="rId3" imgW="2552400" imgH="507960" progId="Equation.DSMT4">
                  <p:embed/>
                </p:oleObj>
              </mc:Choice>
              <mc:Fallback>
                <p:oleObj name="Equation" r:id="rId3" imgW="2552400" imgH="507960" progId="Equation.DSMT4">
                  <p:embed/>
                  <p:pic>
                    <p:nvPicPr>
                      <p:cNvPr id="0" name=""/>
                      <p:cNvPicPr/>
                      <p:nvPr/>
                    </p:nvPicPr>
                    <p:blipFill>
                      <a:blip r:embed="rId4"/>
                      <a:stretch>
                        <a:fillRect/>
                      </a:stretch>
                    </p:blipFill>
                    <p:spPr>
                      <a:xfrm>
                        <a:off x="4128632" y="444427"/>
                        <a:ext cx="4525962" cy="898525"/>
                      </a:xfrm>
                      <a:prstGeom prst="rect">
                        <a:avLst/>
                      </a:prstGeom>
                    </p:spPr>
                  </p:pic>
                </p:oleObj>
              </mc:Fallback>
            </mc:AlternateContent>
          </a:graphicData>
        </a:graphic>
      </p:graphicFrame>
      <p:sp>
        <p:nvSpPr>
          <p:cNvPr id="26" name="Rectangle 25"/>
          <p:cNvSpPr/>
          <p:nvPr/>
        </p:nvSpPr>
        <p:spPr>
          <a:xfrm>
            <a:off x="4128632" y="2493374"/>
            <a:ext cx="914400" cy="461665"/>
          </a:xfrm>
          <a:prstGeom prst="rect">
            <a:avLst/>
          </a:prstGeom>
        </p:spPr>
        <p:txBody>
          <a:bodyPr wrap="square">
            <a:spAutoFit/>
          </a:bodyPr>
          <a:lstStyle/>
          <a:p>
            <a:pPr algn="just"/>
            <a:r>
              <a:rPr lang="en-US" sz="2400" smtClean="0">
                <a:solidFill>
                  <a:srgbClr val="3333FF"/>
                </a:solidFill>
                <a:latin typeface="Times New Roman" panose="02020603050405020304" pitchFamily="18" charset="0"/>
                <a:cs typeface="Times New Roman" panose="02020603050405020304" pitchFamily="18" charset="0"/>
              </a:rPr>
              <a:t>Giải</a:t>
            </a:r>
            <a:endParaRPr lang="en-US" sz="2400">
              <a:solidFill>
                <a:srgbClr val="3333FF"/>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22237" y="561913"/>
            <a:ext cx="847470" cy="566135"/>
            <a:chOff x="425396" y="672476"/>
            <a:chExt cx="1213550" cy="907756"/>
          </a:xfrm>
        </p:grpSpPr>
        <p:pic>
          <p:nvPicPr>
            <p:cNvPr id="11" name="Picture 10"/>
            <p:cNvPicPr>
              <a:picLocks noChangeAspect="1"/>
            </p:cNvPicPr>
            <p:nvPr/>
          </p:nvPicPr>
          <p:blipFill>
            <a:blip r:embed="rId5"/>
            <a:stretch>
              <a:fillRect/>
            </a:stretch>
          </p:blipFill>
          <p:spPr>
            <a:xfrm>
              <a:off x="425396" y="672476"/>
              <a:ext cx="857250" cy="819150"/>
            </a:xfrm>
            <a:prstGeom prst="rect">
              <a:avLst/>
            </a:prstGeom>
          </p:spPr>
        </p:pic>
        <p:sp>
          <p:nvSpPr>
            <p:cNvPr id="12" name="TextBox 11"/>
            <p:cNvSpPr txBox="1"/>
            <p:nvPr/>
          </p:nvSpPr>
          <p:spPr>
            <a:xfrm>
              <a:off x="950154" y="1118567"/>
              <a:ext cx="688792" cy="461665"/>
            </a:xfrm>
            <a:prstGeom prst="rect">
              <a:avLst/>
            </a:prstGeom>
            <a:noFill/>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2</a:t>
              </a:r>
              <a:endParaRPr lang="en-US" sz="2400" b="1">
                <a:solidFill>
                  <a:srgbClr val="FF0000"/>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9928" y="2955039"/>
            <a:ext cx="10621963" cy="461665"/>
          </a:xfrm>
          <a:prstGeom prst="rect">
            <a:avLst/>
          </a:prstGeom>
        </p:spPr>
        <p:txBody>
          <a:bodyPr wrap="square">
            <a:spAutoFit/>
          </a:bodyPr>
          <a:lstStyle/>
          <a:p>
            <a:r>
              <a:rPr lang="en-US" sz="2400" smtClean="0">
                <a:latin typeface="Times New Roman" panose="02020603050405020304" pitchFamily="18" charset="0"/>
                <a:cs typeface="Times New Roman" panose="02020603050405020304" pitchFamily="18" charset="0"/>
              </a:rPr>
              <a:t>b) </a:t>
            </a:r>
            <a:r>
              <a:rPr lang="vi-VN" sz="2400" smtClean="0">
                <a:latin typeface="Times New Roman" panose="02020603050405020304" pitchFamily="18" charset="0"/>
                <a:cs typeface="Times New Roman" panose="02020603050405020304" pitchFamily="18" charset="0"/>
              </a:rPr>
              <a:t>Cộng </a:t>
            </a:r>
            <a:r>
              <a:rPr lang="vi-VN" sz="2400">
                <a:latin typeface="Times New Roman" panose="02020603050405020304" pitchFamily="18" charset="0"/>
                <a:cs typeface="Times New Roman" panose="02020603050405020304" pitchFamily="18" charset="0"/>
              </a:rPr>
              <a:t>từng vế hai phương trình của hệ (II), ta nhận được một phương trình 3x = 6.</a:t>
            </a:r>
            <a:endParaRPr lang="en-US" sz="2400">
              <a:latin typeface="Times New Roman" panose="02020603050405020304" pitchFamily="18" charset="0"/>
              <a:cs typeface="Times New Roman" panose="02020603050405020304" pitchFamily="18" charset="0"/>
            </a:endParaRPr>
          </a:p>
        </p:txBody>
      </p:sp>
      <p:sp>
        <p:nvSpPr>
          <p:cNvPr id="3" name="Rectangle 2"/>
          <p:cNvSpPr/>
          <p:nvPr/>
        </p:nvSpPr>
        <p:spPr>
          <a:xfrm>
            <a:off x="308625" y="3647536"/>
            <a:ext cx="10044568" cy="461665"/>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Thay phương trình thứ nhất của hệ (II) bằng phương trình 3x = 6, ta có hệ</a:t>
            </a:r>
            <a:endParaRPr lang="en-US" sz="2400">
              <a:latin typeface="Times New Roman" panose="02020603050405020304" pitchFamily="18" charset="0"/>
              <a:cs typeface="Times New Roman" panose="02020603050405020304" pitchFamily="18" charset="0"/>
            </a:endParaRPr>
          </a:p>
        </p:txBody>
      </p:sp>
      <p:sp>
        <p:nvSpPr>
          <p:cNvPr id="6" name="Rectangle 5"/>
          <p:cNvSpPr/>
          <p:nvPr/>
        </p:nvSpPr>
        <p:spPr>
          <a:xfrm>
            <a:off x="488696" y="4822300"/>
            <a:ext cx="10274554" cy="461665"/>
          </a:xfrm>
          <a:prstGeom prst="rect">
            <a:avLst/>
          </a:prstGeom>
        </p:spPr>
        <p:txBody>
          <a:bodyPr wrap="square">
            <a:spAutoFit/>
          </a:bodyPr>
          <a:lstStyle/>
          <a:p>
            <a:r>
              <a:rPr lang="vi-VN" sz="2400" i="1">
                <a:solidFill>
                  <a:srgbClr val="3333FF"/>
                </a:solidFill>
                <a:latin typeface="Times New Roman" panose="02020603050405020304" pitchFamily="18" charset="0"/>
                <a:cs typeface="Times New Roman" panose="02020603050405020304" pitchFamily="18" charset="0"/>
              </a:rPr>
              <a:t>Nhận xét:</a:t>
            </a:r>
            <a:r>
              <a:rPr lang="vi-VN" sz="2400">
                <a:latin typeface="Times New Roman" panose="02020603050405020304" pitchFamily="18" charset="0"/>
                <a:cs typeface="Times New Roman" panose="02020603050405020304" pitchFamily="18" charset="0"/>
              </a:rPr>
              <a:t> Ta thu được hệ phương trình bằng giống với hệ phương trình (I).</a:t>
            </a:r>
            <a:endParaRPr lang="en-US" sz="24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117114431"/>
              </p:ext>
            </p:extLst>
          </p:nvPr>
        </p:nvGraphicFramePr>
        <p:xfrm>
          <a:off x="9525000" y="3470238"/>
          <a:ext cx="1238250" cy="898525"/>
        </p:xfrm>
        <a:graphic>
          <a:graphicData uri="http://schemas.openxmlformats.org/presentationml/2006/ole">
            <mc:AlternateContent xmlns:mc="http://schemas.openxmlformats.org/markup-compatibility/2006">
              <mc:Choice xmlns:v="urn:schemas-microsoft-com:vml" Requires="v">
                <p:oleObj spid="_x0000_s80108" name="Equation" r:id="rId6" imgW="698400" imgH="507960" progId="Equation.DSMT4">
                  <p:embed/>
                </p:oleObj>
              </mc:Choice>
              <mc:Fallback>
                <p:oleObj name="Equation" r:id="rId6" imgW="698400" imgH="507960" progId="Equation.DSMT4">
                  <p:embed/>
                  <p:pic>
                    <p:nvPicPr>
                      <p:cNvPr id="0" name=""/>
                      <p:cNvPicPr/>
                      <p:nvPr/>
                    </p:nvPicPr>
                    <p:blipFill>
                      <a:blip r:embed="rId7"/>
                      <a:stretch>
                        <a:fillRect/>
                      </a:stretch>
                    </p:blipFill>
                    <p:spPr>
                      <a:xfrm>
                        <a:off x="9525000" y="3470238"/>
                        <a:ext cx="1238250" cy="898525"/>
                      </a:xfrm>
                      <a:prstGeom prst="rect">
                        <a:avLst/>
                      </a:prstGeom>
                    </p:spPr>
                  </p:pic>
                </p:oleObj>
              </mc:Fallback>
            </mc:AlternateContent>
          </a:graphicData>
        </a:graphic>
      </p:graphicFrame>
    </p:spTree>
    <p:extLst>
      <p:ext uri="{BB962C8B-B14F-4D97-AF65-F5344CB8AC3E}">
        <p14:creationId xmlns:p14="http://schemas.microsoft.com/office/powerpoint/2010/main" val="26009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 grpId="0"/>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11811000" cy="3108543"/>
          </a:xfrm>
          <a:prstGeom prst="rect">
            <a:avLst/>
          </a:prstGeom>
          <a:noFill/>
          <a:ln w="28575">
            <a:solidFill>
              <a:srgbClr val="3333FF"/>
            </a:solid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Bước 1: Nhân hai vế của mỗi phương trình với một số thích hợp (nếu cần) sao cho các hệ số của một ẩn nào đó trong hai phương trình của hệ bằng nhau hoặc đối nhau.</a:t>
            </a:r>
          </a:p>
          <a:p>
            <a:pPr algn="just"/>
            <a:r>
              <a:rPr lang="en-US" sz="2800" smtClean="0">
                <a:latin typeface="Times New Roman" panose="02020603050405020304" pitchFamily="18" charset="0"/>
                <a:cs typeface="Times New Roman" panose="02020603050405020304" pitchFamily="18" charset="0"/>
              </a:rPr>
              <a:t>Bước 2: Cộng hay trừ từng vế hai phương trình của hệ để được một phương trình một ẩn và giải phương trình đó.</a:t>
            </a:r>
          </a:p>
          <a:p>
            <a:pPr algn="just"/>
            <a:r>
              <a:rPr lang="en-US" sz="2800" smtClean="0">
                <a:latin typeface="Times New Roman" panose="02020603050405020304" pitchFamily="18" charset="0"/>
                <a:cs typeface="Times New Roman" panose="02020603050405020304" pitchFamily="18" charset="0"/>
              </a:rPr>
              <a:t>Bước 3: Thế giá trị của ẩn tìm được ở Bước 2 vào một trong hai phương trình của hệ đã cho để tìm giá trị của ẩn còn lại. Kết luận nghiệm của hệ.</a:t>
            </a:r>
          </a:p>
        </p:txBody>
      </p:sp>
      <p:sp>
        <p:nvSpPr>
          <p:cNvPr id="5" name="TextBox 4"/>
          <p:cNvSpPr txBox="1"/>
          <p:nvPr/>
        </p:nvSpPr>
        <p:spPr>
          <a:xfrm>
            <a:off x="228600" y="571500"/>
            <a:ext cx="7543800" cy="523220"/>
          </a:xfrm>
          <a:prstGeom prst="rect">
            <a:avLst/>
          </a:prstGeom>
          <a:noFill/>
          <a:ln>
            <a:noFill/>
          </a:ln>
        </p:spPr>
        <p:txBody>
          <a:bodyPr wrap="square" rtlCol="0">
            <a:spAutoFit/>
          </a:bodyPr>
          <a:lstStyle/>
          <a:p>
            <a:pPr algn="l"/>
            <a:r>
              <a:rPr lang="en-US" sz="2800" i="1" smtClean="0">
                <a:solidFill>
                  <a:srgbClr val="3333FF"/>
                </a:solidFill>
                <a:latin typeface="Times New Roman" panose="02020603050405020304" pitchFamily="18" charset="0"/>
                <a:cs typeface="Times New Roman" panose="02020603050405020304" pitchFamily="18" charset="0"/>
              </a:rPr>
              <a:t>Cách giải hệ bằng phương pháp cộng đại số:</a:t>
            </a:r>
            <a:endParaRPr lang="en-US" sz="2800" i="1">
              <a:solidFill>
                <a:srgbClr val="3333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928" y="0"/>
            <a:ext cx="8666871" cy="523220"/>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2</a:t>
            </a:r>
            <a:r>
              <a:rPr lang="en-US" sz="2800" b="1" smtClean="0">
                <a:solidFill>
                  <a:srgbClr val="FF0000"/>
                </a:solidFill>
                <a:latin typeface="Times New Roman" panose="02020603050405020304" pitchFamily="18" charset="0"/>
                <a:cs typeface="Times New Roman" panose="02020603050405020304" pitchFamily="18" charset="0"/>
              </a:rPr>
              <a:t>. Giải hệ phương trình bằng phương pháp cộng đại số</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32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6875</TotalTime>
  <Words>3399</Words>
  <Application>Microsoft Office PowerPoint</Application>
  <PresentationFormat>Widescreen</PresentationFormat>
  <Paragraphs>294</Paragraphs>
  <Slides>33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0" baseType="lpstr">
      <vt:lpstr>Arial</vt:lpstr>
      <vt:lpstr>Calibri</vt:lpstr>
      <vt:lpstr>Cambria Math</vt:lpstr>
      <vt:lpstr>Times New Roman</vt:lpstr>
      <vt:lpstr>Default Design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Windows User</cp:lastModifiedBy>
  <cp:revision>1284</cp:revision>
  <cp:lastPrinted>2021-04-05T04:55:25Z</cp:lastPrinted>
  <dcterms:created xsi:type="dcterms:W3CDTF">2008-03-13T02:09:43Z</dcterms:created>
  <dcterms:modified xsi:type="dcterms:W3CDTF">2024-06-30T08:47:34Z</dcterms:modified>
</cp:coreProperties>
</file>