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88" r:id="rId2"/>
    <p:sldId id="489" r:id="rId3"/>
    <p:sldId id="380" r:id="rId4"/>
    <p:sldId id="493" r:id="rId5"/>
    <p:sldId id="494" r:id="rId6"/>
    <p:sldId id="495" r:id="rId7"/>
    <p:sldId id="496" r:id="rId8"/>
    <p:sldId id="497" r:id="rId9"/>
    <p:sldId id="498" r:id="rId10"/>
    <p:sldId id="469" r:id="rId11"/>
    <p:sldId id="501" r:id="rId12"/>
    <p:sldId id="502" r:id="rId13"/>
    <p:sldId id="503" r:id="rId14"/>
    <p:sldId id="504" r:id="rId15"/>
    <p:sldId id="506" r:id="rId16"/>
    <p:sldId id="507" r:id="rId17"/>
    <p:sldId id="508" r:id="rId18"/>
    <p:sldId id="509" r:id="rId19"/>
    <p:sldId id="481" r:id="rId20"/>
    <p:sldId id="490" r:id="rId21"/>
    <p:sldId id="510" r:id="rId22"/>
    <p:sldId id="511" r:id="rId23"/>
    <p:sldId id="491" r:id="rId24"/>
    <p:sldId id="512" r:id="rId25"/>
    <p:sldId id="513" r:id="rId26"/>
    <p:sldId id="514" r:id="rId27"/>
    <p:sldId id="515" r:id="rId28"/>
    <p:sldId id="492" r:id="rId29"/>
  </p:sldIdLst>
  <p:sldSz cx="12192000" cy="6858000"/>
  <p:notesSz cx="6742113" cy="9875838"/>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FFFFB3"/>
    <a:srgbClr val="FFFF00"/>
    <a:srgbClr val="FFE4C9"/>
    <a:srgbClr val="FDC5F5"/>
    <a:srgbClr val="FFCC99"/>
    <a:srgbClr val="66FFFF"/>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71" autoAdjust="0"/>
  </p:normalViewPr>
  <p:slideViewPr>
    <p:cSldViewPr>
      <p:cViewPr varScale="1">
        <p:scale>
          <a:sx n="64" d="100"/>
          <a:sy n="64" d="100"/>
        </p:scale>
        <p:origin x="120" y="9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atin typeface="Arial" charset="0"/>
              </a:defRPr>
            </a:lvl1pPr>
          </a:lstStyle>
          <a:p>
            <a:pPr>
              <a:defRPr/>
            </a:pPr>
            <a:fld id="{2205C1DC-DB84-45C4-B3BA-04C311AA556C}" type="datetimeFigureOut">
              <a:rPr lang="en-US"/>
              <a:pPr>
                <a:defRPr/>
              </a:pPr>
              <a:t>6/24/2024</a:t>
            </a:fld>
            <a:endParaRPr lang="en-US"/>
          </a:p>
        </p:txBody>
      </p:sp>
      <p:sp>
        <p:nvSpPr>
          <p:cNvPr id="4" name="Slide Image Placeholder 3"/>
          <p:cNvSpPr>
            <a:spLocks noGrp="1" noRot="1" noChangeAspect="1"/>
          </p:cNvSpPr>
          <p:nvPr>
            <p:ph type="sldImg" idx="2"/>
          </p:nvPr>
        </p:nvSpPr>
        <p:spPr>
          <a:xfrm>
            <a:off x="80963" y="741363"/>
            <a:ext cx="6580187"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4688" y="4691063"/>
            <a:ext cx="5392737" cy="44434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80538"/>
            <a:ext cx="2921000" cy="493712"/>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19525" y="9380538"/>
            <a:ext cx="292100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32245C-4B6E-44A0-95A7-E5CE8340BD73}" type="slidenum">
              <a:rPr lang="en-US"/>
              <a:pPr/>
              <a:t>‹#›</a:t>
            </a:fld>
            <a:endParaRPr lang="en-US"/>
          </a:p>
        </p:txBody>
      </p:sp>
    </p:spTree>
    <p:extLst>
      <p:ext uri="{BB962C8B-B14F-4D97-AF65-F5344CB8AC3E}">
        <p14:creationId xmlns:p14="http://schemas.microsoft.com/office/powerpoint/2010/main" val="1703521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275814-0196-41B5-A84A-38D22086A232}" type="slidenum">
              <a:rPr lang="en-US"/>
              <a:pPr/>
              <a:t>‹#›</a:t>
            </a:fld>
            <a:endParaRPr lang="en-US"/>
          </a:p>
        </p:txBody>
      </p:sp>
    </p:spTree>
    <p:extLst>
      <p:ext uri="{BB962C8B-B14F-4D97-AF65-F5344CB8AC3E}">
        <p14:creationId xmlns:p14="http://schemas.microsoft.com/office/powerpoint/2010/main" val="146760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C5B3DA-BFF3-490E-AA3E-65F48C10602A}" type="slidenum">
              <a:rPr lang="en-US"/>
              <a:pPr/>
              <a:t>‹#›</a:t>
            </a:fld>
            <a:endParaRPr lang="en-US"/>
          </a:p>
        </p:txBody>
      </p:sp>
    </p:spTree>
    <p:extLst>
      <p:ext uri="{BB962C8B-B14F-4D97-AF65-F5344CB8AC3E}">
        <p14:creationId xmlns:p14="http://schemas.microsoft.com/office/powerpoint/2010/main" val="296950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251065-7323-4EA5-BDB6-A93C3EC3B1CC}" type="slidenum">
              <a:rPr lang="en-US"/>
              <a:pPr/>
              <a:t>‹#›</a:t>
            </a:fld>
            <a:endParaRPr lang="en-US"/>
          </a:p>
        </p:txBody>
      </p:sp>
    </p:spTree>
    <p:extLst>
      <p:ext uri="{BB962C8B-B14F-4D97-AF65-F5344CB8AC3E}">
        <p14:creationId xmlns:p14="http://schemas.microsoft.com/office/powerpoint/2010/main" val="1526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BA79793-73B4-4E7B-AFF0-7EEFFA40056C}" type="slidenum">
              <a:rPr lang="en-US"/>
              <a:pPr/>
              <a:t>‹#›</a:t>
            </a:fld>
            <a:endParaRPr lang="en-US"/>
          </a:p>
        </p:txBody>
      </p:sp>
    </p:spTree>
    <p:extLst>
      <p:ext uri="{BB962C8B-B14F-4D97-AF65-F5344CB8AC3E}">
        <p14:creationId xmlns:p14="http://schemas.microsoft.com/office/powerpoint/2010/main" val="127670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415BB96-979A-481F-BB1D-C7ECA506DEAD}" type="slidenum">
              <a:rPr lang="en-US"/>
              <a:pPr/>
              <a:t>‹#›</a:t>
            </a:fld>
            <a:endParaRPr lang="en-US"/>
          </a:p>
        </p:txBody>
      </p:sp>
    </p:spTree>
    <p:extLst>
      <p:ext uri="{BB962C8B-B14F-4D97-AF65-F5344CB8AC3E}">
        <p14:creationId xmlns:p14="http://schemas.microsoft.com/office/powerpoint/2010/main" val="166359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052C58-5D6C-48E1-98B7-41011FA4B41A}" type="slidenum">
              <a:rPr lang="en-US"/>
              <a:pPr/>
              <a:t>‹#›</a:t>
            </a:fld>
            <a:endParaRPr lang="en-US"/>
          </a:p>
        </p:txBody>
      </p:sp>
    </p:spTree>
    <p:extLst>
      <p:ext uri="{BB962C8B-B14F-4D97-AF65-F5344CB8AC3E}">
        <p14:creationId xmlns:p14="http://schemas.microsoft.com/office/powerpoint/2010/main" val="428681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758479"/>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115EF5-B6A1-46E9-8257-6897F1505686}" type="slidenum">
              <a:rPr lang="en-US"/>
              <a:pPr/>
              <a:t>‹#›</a:t>
            </a:fld>
            <a:endParaRPr lang="en-US"/>
          </a:p>
        </p:txBody>
      </p:sp>
    </p:spTree>
    <p:extLst>
      <p:ext uri="{BB962C8B-B14F-4D97-AF65-F5344CB8AC3E}">
        <p14:creationId xmlns:p14="http://schemas.microsoft.com/office/powerpoint/2010/main" val="6042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F2C766-CC7B-4A93-B685-FE2FA571B9AB}" type="slidenum">
              <a:rPr lang="en-US"/>
              <a:pPr/>
              <a:t>‹#›</a:t>
            </a:fld>
            <a:endParaRPr lang="en-US"/>
          </a:p>
        </p:txBody>
      </p:sp>
    </p:spTree>
    <p:extLst>
      <p:ext uri="{BB962C8B-B14F-4D97-AF65-F5344CB8AC3E}">
        <p14:creationId xmlns:p14="http://schemas.microsoft.com/office/powerpoint/2010/main" val="376693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CDEB8A-00FC-42F8-99E1-63F3BCF55BD0}" type="slidenum">
              <a:rPr lang="en-US"/>
              <a:pPr/>
              <a:t>‹#›</a:t>
            </a:fld>
            <a:endParaRPr lang="en-US"/>
          </a:p>
        </p:txBody>
      </p:sp>
    </p:spTree>
    <p:extLst>
      <p:ext uri="{BB962C8B-B14F-4D97-AF65-F5344CB8AC3E}">
        <p14:creationId xmlns:p14="http://schemas.microsoft.com/office/powerpoint/2010/main" val="133668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CBC017-85E2-494F-94E6-B6E254FDA8F1}" type="slidenum">
              <a:rPr lang="en-US"/>
              <a:pPr/>
              <a:t>‹#›</a:t>
            </a:fld>
            <a:endParaRPr lang="en-US"/>
          </a:p>
        </p:txBody>
      </p:sp>
    </p:spTree>
    <p:extLst>
      <p:ext uri="{BB962C8B-B14F-4D97-AF65-F5344CB8AC3E}">
        <p14:creationId xmlns:p14="http://schemas.microsoft.com/office/powerpoint/2010/main" val="170490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AB5E9AF-ED04-4BDC-94A6-14FDA0026886}" type="slidenum">
              <a:rPr lang="en-US"/>
              <a:pPr/>
              <a:t>‹#›</a:t>
            </a:fld>
            <a:endParaRPr lang="en-US"/>
          </a:p>
        </p:txBody>
      </p:sp>
    </p:spTree>
    <p:extLst>
      <p:ext uri="{BB962C8B-B14F-4D97-AF65-F5344CB8AC3E}">
        <p14:creationId xmlns:p14="http://schemas.microsoft.com/office/powerpoint/2010/main" val="122430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F04BBAF-F5C1-4066-9D77-90383CFA5A40}" type="slidenum">
              <a:rPr lang="en-US"/>
              <a:pPr/>
              <a:t>‹#›</a:t>
            </a:fld>
            <a:endParaRPr lang="en-US"/>
          </a:p>
        </p:txBody>
      </p:sp>
    </p:spTree>
    <p:extLst>
      <p:ext uri="{BB962C8B-B14F-4D97-AF65-F5344CB8AC3E}">
        <p14:creationId xmlns:p14="http://schemas.microsoft.com/office/powerpoint/2010/main" val="199699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596532-1E9F-4094-B19C-4BB99E425CFD}" type="slidenum">
              <a:rPr lang="en-US"/>
              <a:pPr/>
              <a:t>‹#›</a:t>
            </a:fld>
            <a:endParaRPr lang="en-US"/>
          </a:p>
        </p:txBody>
      </p:sp>
    </p:spTree>
    <p:extLst>
      <p:ext uri="{BB962C8B-B14F-4D97-AF65-F5344CB8AC3E}">
        <p14:creationId xmlns:p14="http://schemas.microsoft.com/office/powerpoint/2010/main" val="182673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A56FF4-0894-4C0A-A854-52093287AF0C}" type="slidenum">
              <a:rPr lang="en-US"/>
              <a:pPr/>
              <a:t>‹#›</a:t>
            </a:fld>
            <a:endParaRPr lang="en-US"/>
          </a:p>
        </p:txBody>
      </p:sp>
    </p:spTree>
    <p:extLst>
      <p:ext uri="{BB962C8B-B14F-4D97-AF65-F5344CB8AC3E}">
        <p14:creationId xmlns:p14="http://schemas.microsoft.com/office/powerpoint/2010/main" val="1599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6A90ED4-4DF3-4319-BB0F-F7D2177173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3.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17.bin"/><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hyperlink" Target="B&#192;I%202-PT%20B&#7852;C%20HAI%202%20&#7848;N%20V&#192;%20H&#7878;%20PT.pptx#-1,18,PowerPoint Presentation" TargetMode="External"/><Relationship Id="rId3" Type="http://schemas.openxmlformats.org/officeDocument/2006/relationships/hyperlink" Target="B&#192;I%202-PT%20B&#7852;C%20HAI%202%20&#7848;N%20V&#192;%20H&#7878;%20PT.pptx#-1,19,PowerPoint Presentation" TargetMode="External"/><Relationship Id="rId7" Type="http://schemas.openxmlformats.org/officeDocument/2006/relationships/hyperlink" Target="B&#192;I%202-PT%20B&#7852;C%20HAI%202%20&#7848;N%20V&#192;%20H&#7878;%20PT.pptx#-1,17,PowerPoint Presentation"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B&#192;I%202-PT%20B&#7852;C%20HAI%202%20&#7848;N%20V&#192;%20H&#7878;%20PT.pptx#-1,16,PowerPoint Presentation" TargetMode="External"/><Relationship Id="rId5" Type="http://schemas.openxmlformats.org/officeDocument/2006/relationships/image" Target="../media/image30.gif"/><Relationship Id="rId4" Type="http://schemas.openxmlformats.org/officeDocument/2006/relationships/image" Target="../media/image29.png"/><Relationship Id="rId9" Type="http://schemas.openxmlformats.org/officeDocument/2006/relationships/hyperlink" Target="B&#192;I%202-PT%20B&#7852;C%20HAI%202%20&#7848;N%20V&#192;%20H&#7878;%20PT.pptx#-1,15,PowerPoint Presentati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B&#192;I%202-PT%20B&#7852;C%20HAI%202%20&#7848;N%20V&#192;%20H&#7878;%20PT.pptx#-1,14,PowerPoint Presentation" TargetMode="External"/><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hyperlink" Target="B&#192;I%202-PT%20B&#7852;C%20HAI%202%20&#7848;N%20V&#192;%20H&#7878;%20PT.pptx#-1,14,PowerPoint Presentation" TargetMode="External"/><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hyperlink" Target="B&#192;I%202-PT%20B&#7852;C%20HAI%202%20&#7848;N%20V&#192;%20H&#7878;%20PT.pptx#-1,14,PowerPoint Presentation" TargetMode="External"/><Relationship Id="rId5" Type="http://schemas.openxmlformats.org/officeDocument/2006/relationships/image" Target="../media/image33.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hyperlink" Target="B&#192;I%202-PT%20B&#7852;C%20HAI%202%20&#7848;N%20V&#192;%20H&#7878;%20PT.pptx#-1,14,PowerPoint Presentation" TargetMode="External"/><Relationship Id="rId5" Type="http://schemas.openxmlformats.org/officeDocument/2006/relationships/image" Target="../media/image34.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5.xml"/><Relationship Id="rId1" Type="http://schemas.openxmlformats.org/officeDocument/2006/relationships/vmlDrawing" Target="../drawings/vmlDrawing11.vml"/><Relationship Id="rId5" Type="http://schemas.openxmlformats.org/officeDocument/2006/relationships/image" Target="../media/image35.w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wmf"/><Relationship Id="rId5" Type="http://schemas.openxmlformats.org/officeDocument/2006/relationships/oleObject" Target="../embeddings/oleObject24.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image" Target="../media/image45.wmf"/><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oleObject" Target="../embeddings/oleObject28.bin"/><Relationship Id="rId5" Type="http://schemas.openxmlformats.org/officeDocument/2006/relationships/image" Target="../media/image44.wmf"/><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30.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56.png"/><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4.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4.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56.png"/><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8.bin"/><Relationship Id="rId5" Type="http://schemas.openxmlformats.org/officeDocument/2006/relationships/image" Target="../media/image57.wmf"/><Relationship Id="rId4" Type="http://schemas.openxmlformats.org/officeDocument/2006/relationships/oleObject" Target="../embeddings/oleObject37.bin"/><Relationship Id="rId9" Type="http://schemas.openxmlformats.org/officeDocument/2006/relationships/image" Target="../media/image58.wmf"/></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6.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4840428" cy="1046440"/>
          </a:xfrm>
          <a:prstGeom prst="rect">
            <a:avLst/>
          </a:prstGeom>
          <a:noFill/>
        </p:spPr>
        <p:txBody>
          <a:bodyPr wrap="none" lIns="121920" tIns="60960" rIns="121920" bIns="60960">
            <a:spAutoFit/>
          </a:bodyPr>
          <a:lstStyle/>
          <a:p>
            <a:pPr algn="ctr"/>
            <a:r>
              <a:rPr lang="en-US" sz="60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p>
        </p:txBody>
      </p:sp>
      <p:sp>
        <p:nvSpPr>
          <p:cNvPr id="2" name="Rectangle 1"/>
          <p:cNvSpPr>
            <a:spLocks noChangeArrowheads="1"/>
          </p:cNvSpPr>
          <p:nvPr/>
        </p:nvSpPr>
        <p:spPr bwMode="auto">
          <a:xfrm>
            <a:off x="1371600" y="1046440"/>
            <a:ext cx="974140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effectLst/>
                <a:latin typeface="Times New Roman" panose="02020603050405020304" pitchFamily="18" charset="0"/>
                <a:cs typeface="Times New Roman" panose="02020603050405020304" pitchFamily="18" charset="0"/>
              </a:rPr>
              <a:t>Bài toán cổ:</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smtClean="0">
                <a:ln>
                  <a:noFill/>
                </a:ln>
                <a:effectLst/>
                <a:latin typeface="Times New Roman" panose="02020603050405020304" pitchFamily="18" charset="0"/>
                <a:cs typeface="Times New Roman" panose="02020603050405020304" pitchFamily="18" charset="0"/>
              </a:rPr>
              <a:t>	Một đàn em nhỏ đứng bên sông</a:t>
            </a:r>
            <a:endParaRPr kumimoji="0" lang="en-US" sz="28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smtClean="0">
                <a:ln>
                  <a:noFill/>
                </a:ln>
                <a:effectLst/>
                <a:latin typeface="Times New Roman" panose="02020603050405020304" pitchFamily="18" charset="0"/>
                <a:cs typeface="Times New Roman" panose="02020603050405020304" pitchFamily="18" charset="0"/>
              </a:rPr>
              <a:t>	To nhỏ bàn nhau chuyện chia hồng</a:t>
            </a:r>
            <a:endParaRPr kumimoji="0" lang="en-US" sz="28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smtClean="0">
                <a:ln>
                  <a:noFill/>
                </a:ln>
                <a:effectLst/>
                <a:latin typeface="Times New Roman" panose="02020603050405020304" pitchFamily="18" charset="0"/>
                <a:cs typeface="Times New Roman" panose="02020603050405020304" pitchFamily="18" charset="0"/>
              </a:rPr>
              <a:t>	Mỗi người năm trái thừa năm trái</a:t>
            </a:r>
            <a:endParaRPr kumimoji="0" lang="en-US" sz="28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smtClean="0">
                <a:ln>
                  <a:noFill/>
                </a:ln>
                <a:effectLst/>
                <a:latin typeface="Times New Roman" panose="02020603050405020304" pitchFamily="18" charset="0"/>
                <a:cs typeface="Times New Roman" panose="02020603050405020304" pitchFamily="18" charset="0"/>
              </a:rPr>
              <a:t>	Mỗi người sáu trái một người không</a:t>
            </a:r>
            <a:endParaRPr kumimoji="0" lang="en-US" sz="28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smtClean="0">
                <a:ln>
                  <a:noFill/>
                </a:ln>
                <a:effectLst/>
                <a:latin typeface="Times New Roman" panose="02020603050405020304" pitchFamily="18" charset="0"/>
                <a:cs typeface="Times New Roman" panose="02020603050405020304" pitchFamily="18" charset="0"/>
              </a:rPr>
              <a:t>	Hỡi người bạn trẻ đang dừng bước</a:t>
            </a:r>
            <a:endParaRPr kumimoji="0" lang="en-US" sz="28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smtClean="0">
                <a:ln>
                  <a:noFill/>
                </a:ln>
                <a:effectLst/>
                <a:latin typeface="Times New Roman" panose="02020603050405020304" pitchFamily="18" charset="0"/>
                <a:cs typeface="Times New Roman" panose="02020603050405020304" pitchFamily="18" charset="0"/>
              </a:rPr>
              <a:t>	Có mấy em thơ, mấy trái hồng?</a:t>
            </a:r>
            <a:endParaRPr kumimoji="0" lang="en-US" sz="28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effectLst/>
                <a:latin typeface="Times New Roman" panose="02020603050405020304" pitchFamily="18" charset="0"/>
                <a:cs typeface="Times New Roman" panose="02020603050405020304" pitchFamily="18" charset="0"/>
              </a:rPr>
              <a:t>Làm thế nào để tính được số em nhỏ (em thơ) và số trái hồng?</a:t>
            </a:r>
          </a:p>
        </p:txBody>
      </p:sp>
      <p:pic>
        <p:nvPicPr>
          <p:cNvPr id="5" name="Picture 4"/>
          <p:cNvPicPr>
            <a:picLocks noChangeAspect="1"/>
          </p:cNvPicPr>
          <p:nvPr/>
        </p:nvPicPr>
        <p:blipFill>
          <a:blip r:embed="rId2"/>
          <a:stretch>
            <a:fillRect/>
          </a:stretch>
        </p:blipFill>
        <p:spPr>
          <a:xfrm>
            <a:off x="8001000" y="838200"/>
            <a:ext cx="2790825" cy="2830132"/>
          </a:xfrm>
          <a:prstGeom prst="rect">
            <a:avLst/>
          </a:prstGeom>
        </p:spPr>
      </p:pic>
    </p:spTree>
    <p:extLst>
      <p:ext uri="{BB962C8B-B14F-4D97-AF65-F5344CB8AC3E}">
        <p14:creationId xmlns:p14="http://schemas.microsoft.com/office/powerpoint/2010/main" val="2003349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71428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Hệ hai phương trình bậc nhất hai ẩn</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6930" y="523919"/>
            <a:ext cx="974822" cy="673265"/>
            <a:chOff x="425396" y="672476"/>
            <a:chExt cx="1213550" cy="907756"/>
          </a:xfrm>
        </p:grpSpPr>
        <p:pic>
          <p:nvPicPr>
            <p:cNvPr id="12" name="Picture 11"/>
            <p:cNvPicPr>
              <a:picLocks noChangeAspect="1"/>
            </p:cNvPicPr>
            <p:nvPr/>
          </p:nvPicPr>
          <p:blipFill>
            <a:blip r:embed="rId3"/>
            <a:stretch>
              <a:fillRect/>
            </a:stretch>
          </p:blipFill>
          <p:spPr>
            <a:xfrm>
              <a:off x="425396" y="672476"/>
              <a:ext cx="857250" cy="819150"/>
            </a:xfrm>
            <a:prstGeom prst="rect">
              <a:avLst/>
            </a:prstGeom>
          </p:spPr>
        </p:pic>
        <p:sp>
          <p:nvSpPr>
            <p:cNvPr id="13" name="TextBox 12"/>
            <p:cNvSpPr txBox="1"/>
            <p:nvPr/>
          </p:nvSpPr>
          <p:spPr>
            <a:xfrm>
              <a:off x="950154" y="1118567"/>
              <a:ext cx="688792" cy="461665"/>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2</a:t>
              </a:r>
              <a:endParaRPr lang="en-US" sz="2400" b="1">
                <a:solidFill>
                  <a:srgbClr val="FF0000"/>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755543" y="503571"/>
            <a:ext cx="11198587" cy="1569660"/>
          </a:xfrm>
          <a:prstGeom prst="rect">
            <a:avLst/>
          </a:prstGeom>
        </p:spPr>
        <p:txBody>
          <a:bodyPr wrap="square">
            <a:spAutoFit/>
          </a:bodyPr>
          <a:lstStyle/>
          <a:p>
            <a:pPr algn="just"/>
            <a:r>
              <a:rPr lang="vi-VN" sz="2400">
                <a:solidFill>
                  <a:srgbClr val="333333"/>
                </a:solidFill>
                <a:latin typeface="Times New Roman" panose="02020603050405020304" pitchFamily="18" charset="0"/>
                <a:cs typeface="Times New Roman" panose="02020603050405020304" pitchFamily="18" charset="0"/>
              </a:rPr>
              <a:t>Một ô tô từ A đến B, cùng lúc đó một xe máy đi từ B về A. Gọi x (km/h) là tốc độ của ô tô, y (km/h) là tốc độ của xe máy (x &gt; 0, y &gt; 0). Biết rằng:</a:t>
            </a:r>
          </a:p>
          <a:p>
            <a:pPr algn="just"/>
            <a:r>
              <a:rPr lang="vi-VN" sz="2400">
                <a:solidFill>
                  <a:srgbClr val="333333"/>
                </a:solidFill>
                <a:latin typeface="Times New Roman" panose="02020603050405020304" pitchFamily="18" charset="0"/>
                <a:cs typeface="Times New Roman" panose="02020603050405020304" pitchFamily="18" charset="0"/>
              </a:rPr>
              <a:t>(1) Tốc độ của ô tô hơn tốc độ xe máy 15 km/h;</a:t>
            </a:r>
          </a:p>
          <a:p>
            <a:pPr algn="just"/>
            <a:r>
              <a:rPr lang="vi-VN" sz="2400">
                <a:solidFill>
                  <a:srgbClr val="333333"/>
                </a:solidFill>
                <a:latin typeface="Times New Roman" panose="02020603050405020304" pitchFamily="18" charset="0"/>
                <a:cs typeface="Times New Roman" panose="02020603050405020304" pitchFamily="18" charset="0"/>
              </a:rPr>
              <a:t>(2) Quãng đường AB dài 210 km và hai xe gặp nhau sau 2 giờ</a:t>
            </a:r>
            <a:r>
              <a:rPr lang="vi-VN" sz="2400" smtClean="0">
                <a:solidFill>
                  <a:srgbClr val="333333"/>
                </a:solidFill>
                <a:latin typeface="Times New Roman" panose="02020603050405020304" pitchFamily="18" charset="0"/>
                <a:cs typeface="Times New Roman" panose="02020603050405020304" pitchFamily="18" charset="0"/>
              </a:rPr>
              <a:t>.</a:t>
            </a:r>
            <a:endParaRPr lang="vi-VN" sz="2400">
              <a:solidFill>
                <a:srgbClr val="333333"/>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524569" y="5067427"/>
            <a:ext cx="7009831" cy="461665"/>
          </a:xfrm>
          <a:prstGeom prst="rect">
            <a:avLst/>
          </a:prstGeom>
          <a:solidFill>
            <a:srgbClr val="00B050"/>
          </a:solidFill>
        </p:spPr>
        <p:txBody>
          <a:bodyPr wrap="square">
            <a:spAutoFit/>
          </a:bodyPr>
          <a:lstStyle/>
          <a:p>
            <a:pPr algn="just"/>
            <a:r>
              <a:rPr lang="vi-VN" sz="2400" smtClean="0">
                <a:solidFill>
                  <a:schemeClr val="bg1"/>
                </a:solidFill>
                <a:latin typeface="Times New Roman" panose="02020603050405020304" pitchFamily="18" charset="0"/>
                <a:cs typeface="Times New Roman" panose="02020603050405020304" pitchFamily="18" charset="0"/>
              </a:rPr>
              <a:t>a</a:t>
            </a:r>
            <a:r>
              <a:rPr lang="vi-VN" sz="2400">
                <a:solidFill>
                  <a:schemeClr val="bg1"/>
                </a:solidFill>
                <a:latin typeface="Times New Roman" panose="02020603050405020304" pitchFamily="18" charset="0"/>
                <a:cs typeface="Times New Roman" panose="02020603050405020304" pitchFamily="18" charset="0"/>
              </a:rPr>
              <a:t>) Từ dữ kiện (1), hãy lập một phương trình hai ẩn x, y</a:t>
            </a:r>
            <a:r>
              <a:rPr lang="vi-VN" sz="2400" smtClean="0">
                <a:solidFill>
                  <a:schemeClr val="bg1"/>
                </a:solidFill>
                <a:latin typeface="Times New Roman" panose="02020603050405020304" pitchFamily="18" charset="0"/>
                <a:cs typeface="Times New Roman" panose="02020603050405020304" pitchFamily="18" charset="0"/>
              </a:rPr>
              <a:t>?</a:t>
            </a:r>
            <a:endParaRPr lang="vi-VN" sz="240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26111" y="5938628"/>
            <a:ext cx="11532489" cy="830997"/>
          </a:xfrm>
          <a:prstGeom prst="rect">
            <a:avLst/>
          </a:prstGeom>
          <a:solidFill>
            <a:srgbClr val="00B050"/>
          </a:solidFill>
        </p:spPr>
        <p:txBody>
          <a:bodyPr wrap="square">
            <a:spAutoFit/>
          </a:bodyPr>
          <a:lstStyle/>
          <a:p>
            <a:pPr algn="just"/>
            <a:r>
              <a:rPr lang="vi-VN" sz="2400" smtClean="0">
                <a:solidFill>
                  <a:schemeClr val="bg1"/>
                </a:solidFill>
                <a:latin typeface="Times New Roman" panose="02020603050405020304" pitchFamily="18" charset="0"/>
                <a:cs typeface="Times New Roman" panose="02020603050405020304" pitchFamily="18" charset="0"/>
              </a:rPr>
              <a:t>c</a:t>
            </a:r>
            <a:r>
              <a:rPr lang="vi-VN" sz="2400">
                <a:solidFill>
                  <a:schemeClr val="bg1"/>
                </a:solidFill>
                <a:latin typeface="Times New Roman" panose="02020603050405020304" pitchFamily="18" charset="0"/>
                <a:cs typeface="Times New Roman" panose="02020603050405020304" pitchFamily="18" charset="0"/>
              </a:rPr>
              <a:t>) Bạn An khẳng định rằng tốc độ của ô tô và xe máy lần lượt là 60 km/h và 45 km/h. Có thể dùng hai phương trình lập được để kiểm tra khẳng định của bạn An là đúng hay sai không?</a:t>
            </a:r>
            <a:endParaRPr lang="vi-VN" sz="2400" b="0" i="0">
              <a:solidFill>
                <a:schemeClr val="bg1"/>
              </a:solidFill>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90664" y="2049589"/>
            <a:ext cx="2981070" cy="461665"/>
          </a:xfrm>
          <a:prstGeom prst="rect">
            <a:avLst/>
          </a:prstGeom>
        </p:spPr>
        <p:txBody>
          <a:bodyPr wrap="square">
            <a:spAutoFit/>
          </a:bodyPr>
          <a:lstStyle/>
          <a:p>
            <a:pPr algn="just"/>
            <a:r>
              <a:rPr lang="vi-VN" sz="2400" smtClean="0">
                <a:solidFill>
                  <a:srgbClr val="3333FF"/>
                </a:solidFill>
                <a:latin typeface="Times New Roman" panose="02020603050405020304" pitchFamily="18" charset="0"/>
                <a:cs typeface="Times New Roman" panose="02020603050405020304" pitchFamily="18" charset="0"/>
              </a:rPr>
              <a:t>a</a:t>
            </a:r>
            <a:r>
              <a:rPr lang="vi-VN" sz="2400">
                <a:solidFill>
                  <a:srgbClr val="3333FF"/>
                </a:solidFill>
                <a:latin typeface="Times New Roman" panose="02020603050405020304" pitchFamily="18" charset="0"/>
                <a:cs typeface="Times New Roman" panose="02020603050405020304" pitchFamily="18" charset="0"/>
              </a:rPr>
              <a:t>) </a:t>
            </a:r>
            <a:r>
              <a:rPr lang="en-US" sz="2400" smtClean="0">
                <a:solidFill>
                  <a:srgbClr val="3333FF"/>
                </a:solidFill>
                <a:latin typeface="Times New Roman" panose="02020603050405020304" pitchFamily="18" charset="0"/>
                <a:cs typeface="Times New Roman" panose="02020603050405020304" pitchFamily="18" charset="0"/>
              </a:rPr>
              <a:t>Ta có x – y = 15</a:t>
            </a:r>
            <a:endParaRPr lang="vi-VN" sz="2400">
              <a:solidFill>
                <a:srgbClr val="3333FF"/>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80287" y="5493068"/>
            <a:ext cx="7720714" cy="461665"/>
          </a:xfrm>
          <a:prstGeom prst="rect">
            <a:avLst/>
          </a:prstGeom>
          <a:solidFill>
            <a:srgbClr val="00B050"/>
          </a:solidFill>
        </p:spPr>
        <p:txBody>
          <a:bodyPr wrap="square">
            <a:spAutoFit/>
          </a:bodyPr>
          <a:lstStyle/>
          <a:p>
            <a:pPr algn="just"/>
            <a:r>
              <a:rPr lang="vi-VN" sz="2400" smtClean="0">
                <a:solidFill>
                  <a:schemeClr val="bg1"/>
                </a:solidFill>
                <a:latin typeface="Times New Roman" panose="02020603050405020304" pitchFamily="18" charset="0"/>
                <a:cs typeface="Times New Roman" panose="02020603050405020304" pitchFamily="18" charset="0"/>
              </a:rPr>
              <a:t>b</a:t>
            </a:r>
            <a:r>
              <a:rPr lang="vi-VN" sz="2400">
                <a:solidFill>
                  <a:schemeClr val="bg1"/>
                </a:solidFill>
                <a:latin typeface="Times New Roman" panose="02020603050405020304" pitchFamily="18" charset="0"/>
                <a:cs typeface="Times New Roman" panose="02020603050405020304" pitchFamily="18" charset="0"/>
              </a:rPr>
              <a:t>) Từ dữ kiện (2), hãy lập thêm một phương trình hai ẩn x, y</a:t>
            </a:r>
            <a:r>
              <a:rPr lang="vi-VN" sz="2400" smtClean="0">
                <a:solidFill>
                  <a:schemeClr val="bg1"/>
                </a:solidFill>
                <a:latin typeface="Times New Roman" panose="02020603050405020304" pitchFamily="18" charset="0"/>
                <a:cs typeface="Times New Roman" panose="02020603050405020304" pitchFamily="18" charset="0"/>
              </a:rPr>
              <a:t>?</a:t>
            </a:r>
            <a:endParaRPr lang="vi-VN" sz="2400">
              <a:solidFill>
                <a:schemeClr val="bg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08153" y="2553127"/>
            <a:ext cx="2981070" cy="461665"/>
          </a:xfrm>
          <a:prstGeom prst="rect">
            <a:avLst/>
          </a:prstGeom>
        </p:spPr>
        <p:txBody>
          <a:bodyPr wrap="square">
            <a:spAutoFit/>
          </a:bodyPr>
          <a:lstStyle/>
          <a:p>
            <a:pPr algn="just"/>
            <a:r>
              <a:rPr lang="en-US" sz="2400">
                <a:solidFill>
                  <a:srgbClr val="3333FF"/>
                </a:solidFill>
                <a:latin typeface="Times New Roman" panose="02020603050405020304" pitchFamily="18" charset="0"/>
                <a:cs typeface="Times New Roman" panose="02020603050405020304" pitchFamily="18" charset="0"/>
              </a:rPr>
              <a:t>b</a:t>
            </a:r>
            <a:r>
              <a:rPr lang="vi-VN" sz="2400" smtClean="0">
                <a:solidFill>
                  <a:srgbClr val="3333FF"/>
                </a:solidFill>
                <a:latin typeface="Times New Roman" panose="02020603050405020304" pitchFamily="18" charset="0"/>
                <a:cs typeface="Times New Roman" panose="02020603050405020304" pitchFamily="18" charset="0"/>
              </a:rPr>
              <a:t>) </a:t>
            </a:r>
            <a:r>
              <a:rPr lang="en-US" sz="2400" smtClean="0">
                <a:solidFill>
                  <a:srgbClr val="3333FF"/>
                </a:solidFill>
                <a:latin typeface="Times New Roman" panose="02020603050405020304" pitchFamily="18" charset="0"/>
                <a:cs typeface="Times New Roman" panose="02020603050405020304" pitchFamily="18" charset="0"/>
              </a:rPr>
              <a:t>Ta có 2x + 2y = 210</a:t>
            </a:r>
            <a:endParaRPr lang="vi-VN" sz="2400">
              <a:solidFill>
                <a:srgbClr val="3333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071734" y="2515246"/>
            <a:ext cx="2981070" cy="461665"/>
          </a:xfrm>
          <a:prstGeom prst="rect">
            <a:avLst/>
          </a:prstGeom>
        </p:spPr>
        <p:txBody>
          <a:bodyPr wrap="square">
            <a:spAutoFit/>
          </a:bodyPr>
          <a:lstStyle/>
          <a:p>
            <a:pPr algn="just"/>
            <a:r>
              <a:rPr lang="en-US" sz="2400">
                <a:solidFill>
                  <a:srgbClr val="3333FF"/>
                </a:solidFill>
                <a:latin typeface="Times New Roman" panose="02020603050405020304" pitchFamily="18" charset="0"/>
                <a:cs typeface="Times New Roman" panose="02020603050405020304" pitchFamily="18" charset="0"/>
              </a:rPr>
              <a:t>h</a:t>
            </a:r>
            <a:r>
              <a:rPr lang="en-US" sz="2400" smtClean="0">
                <a:solidFill>
                  <a:srgbClr val="3333FF"/>
                </a:solidFill>
                <a:latin typeface="Times New Roman" panose="02020603050405020304" pitchFamily="18" charset="0"/>
                <a:cs typeface="Times New Roman" panose="02020603050405020304" pitchFamily="18" charset="0"/>
              </a:rPr>
              <a:t>ay x + y = 105.</a:t>
            </a:r>
            <a:endParaRPr lang="vi-VN" sz="2400">
              <a:solidFill>
                <a:srgbClr val="3333FF"/>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08153" y="3052673"/>
            <a:ext cx="10178848" cy="1938992"/>
          </a:xfrm>
          <a:prstGeom prst="rect">
            <a:avLst/>
          </a:prstGeom>
        </p:spPr>
        <p:txBody>
          <a:bodyPr wrap="square">
            <a:spAutoFit/>
          </a:bodyPr>
          <a:lstStyle/>
          <a:p>
            <a:pPr algn="just"/>
            <a:r>
              <a:rPr lang="en-US" sz="2400" smtClean="0">
                <a:solidFill>
                  <a:srgbClr val="3333FF"/>
                </a:solidFill>
                <a:latin typeface="Times New Roman" panose="02020603050405020304" pitchFamily="18" charset="0"/>
                <a:cs typeface="Times New Roman" panose="02020603050405020304" pitchFamily="18" charset="0"/>
              </a:rPr>
              <a:t>c) Khi </a:t>
            </a:r>
            <a:r>
              <a:rPr lang="vi-VN" sz="2400" smtClean="0">
                <a:solidFill>
                  <a:srgbClr val="3333FF"/>
                </a:solidFill>
                <a:latin typeface="Times New Roman" panose="02020603050405020304" pitchFamily="18" charset="0"/>
                <a:cs typeface="Times New Roman" panose="02020603050405020304" pitchFamily="18" charset="0"/>
              </a:rPr>
              <a:t>tốc </a:t>
            </a:r>
            <a:r>
              <a:rPr lang="vi-VN" sz="2400">
                <a:solidFill>
                  <a:srgbClr val="3333FF"/>
                </a:solidFill>
                <a:latin typeface="Times New Roman" panose="02020603050405020304" pitchFamily="18" charset="0"/>
                <a:cs typeface="Times New Roman" panose="02020603050405020304" pitchFamily="18" charset="0"/>
              </a:rPr>
              <a:t>độ của ô tô và xe máy lần lượt là 60 km/h và 45 </a:t>
            </a:r>
            <a:r>
              <a:rPr lang="vi-VN" sz="2400" smtClean="0">
                <a:solidFill>
                  <a:srgbClr val="3333FF"/>
                </a:solidFill>
                <a:latin typeface="Times New Roman" panose="02020603050405020304" pitchFamily="18" charset="0"/>
                <a:cs typeface="Times New Roman" panose="02020603050405020304" pitchFamily="18" charset="0"/>
              </a:rPr>
              <a:t>km/h</a:t>
            </a:r>
            <a:r>
              <a:rPr lang="en-US" sz="2400" smtClean="0">
                <a:solidFill>
                  <a:srgbClr val="3333FF"/>
                </a:solidFill>
                <a:latin typeface="Times New Roman" panose="02020603050405020304" pitchFamily="18" charset="0"/>
                <a:cs typeface="Times New Roman" panose="02020603050405020304" pitchFamily="18" charset="0"/>
              </a:rPr>
              <a:t> thì ta thấy </a:t>
            </a:r>
          </a:p>
          <a:p>
            <a:pPr algn="just"/>
            <a:r>
              <a:rPr lang="en-US" sz="2400" smtClean="0">
                <a:solidFill>
                  <a:srgbClr val="3333FF"/>
                </a:solidFill>
                <a:latin typeface="Times New Roman" panose="02020603050405020304" pitchFamily="18" charset="0"/>
                <a:cs typeface="Times New Roman" panose="02020603050405020304" pitchFamily="18" charset="0"/>
              </a:rPr>
              <a:t>			x – y = 60 – 45 = 15</a:t>
            </a:r>
          </a:p>
          <a:p>
            <a:pPr algn="just"/>
            <a:r>
              <a:rPr lang="en-US" sz="2400" smtClean="0">
                <a:solidFill>
                  <a:srgbClr val="3333FF"/>
                </a:solidFill>
                <a:latin typeface="Times New Roman" panose="02020603050405020304" pitchFamily="18" charset="0"/>
                <a:cs typeface="Times New Roman" panose="02020603050405020304" pitchFamily="18" charset="0"/>
              </a:rPr>
              <a:t>			và x + y = 60 + 45 = 105.</a:t>
            </a:r>
          </a:p>
          <a:p>
            <a:pPr algn="just"/>
            <a:r>
              <a:rPr lang="vi-VN" sz="2400">
                <a:solidFill>
                  <a:srgbClr val="3333FF"/>
                </a:solidFill>
                <a:latin typeface="Times New Roman" panose="02020603050405020304" pitchFamily="18" charset="0"/>
                <a:cs typeface="Times New Roman" panose="02020603050405020304" pitchFamily="18" charset="0"/>
              </a:rPr>
              <a:t>Vậy ta có thể dùng hai phương trình lập được để kiểm tra khẳng định của bạn An và ta thấy khẳng định của bạn An là đúng.</a:t>
            </a:r>
          </a:p>
        </p:txBody>
      </p:sp>
      <p:graphicFrame>
        <p:nvGraphicFramePr>
          <p:cNvPr id="5" name="Object 4"/>
          <p:cNvGraphicFramePr>
            <a:graphicFrameLocks noChangeAspect="1"/>
          </p:cNvGraphicFramePr>
          <p:nvPr>
            <p:extLst>
              <p:ext uri="{D42A27DB-BD31-4B8C-83A1-F6EECF244321}">
                <p14:modId xmlns:p14="http://schemas.microsoft.com/office/powerpoint/2010/main" val="41312647"/>
              </p:ext>
            </p:extLst>
          </p:nvPr>
        </p:nvGraphicFramePr>
        <p:xfrm>
          <a:off x="5140814" y="5113594"/>
          <a:ext cx="1823979" cy="1088943"/>
        </p:xfrm>
        <a:graphic>
          <a:graphicData uri="http://schemas.openxmlformats.org/presentationml/2006/ole">
            <mc:AlternateContent xmlns:mc="http://schemas.openxmlformats.org/markup-compatibility/2006">
              <mc:Choice xmlns:v="urn:schemas-microsoft-com:vml" Requires="v">
                <p:oleObj spid="_x0000_s45279" name="Equation" r:id="rId4" imgW="850680" imgH="507960" progId="Equation.DSMT4">
                  <p:embed/>
                </p:oleObj>
              </mc:Choice>
              <mc:Fallback>
                <p:oleObj name="Equation" r:id="rId4" imgW="850680" imgH="507960" progId="Equation.DSMT4">
                  <p:embed/>
                  <p:pic>
                    <p:nvPicPr>
                      <p:cNvPr id="0" name=""/>
                      <p:cNvPicPr/>
                      <p:nvPr/>
                    </p:nvPicPr>
                    <p:blipFill>
                      <a:blip r:embed="rId5"/>
                      <a:stretch>
                        <a:fillRect/>
                      </a:stretch>
                    </p:blipFill>
                    <p:spPr>
                      <a:xfrm>
                        <a:off x="5140814" y="5113594"/>
                        <a:ext cx="1823979" cy="1088943"/>
                      </a:xfrm>
                      <a:prstGeom prst="rect">
                        <a:avLst/>
                      </a:prstGeom>
                    </p:spPr>
                  </p:pic>
                </p:oleObj>
              </mc:Fallback>
            </mc:AlternateContent>
          </a:graphicData>
        </a:graphic>
      </p:graphicFrame>
      <p:sp>
        <p:nvSpPr>
          <p:cNvPr id="22" name="Rectangle 21"/>
          <p:cNvSpPr/>
          <p:nvPr/>
        </p:nvSpPr>
        <p:spPr>
          <a:xfrm>
            <a:off x="176128" y="5325373"/>
            <a:ext cx="5021449" cy="461665"/>
          </a:xfrm>
          <a:prstGeom prst="rect">
            <a:avLst/>
          </a:prstGeom>
        </p:spPr>
        <p:txBody>
          <a:bodyPr wrap="square">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Hệ hai phương trình bậc nhất hai ẩn</a:t>
            </a:r>
            <a:endParaRPr lang="vi-VN"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53"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par>
                          <p:cTn id="63" fill="hold">
                            <p:stCondLst>
                              <p:cond delay="500"/>
                            </p:stCondLst>
                            <p:childTnLst>
                              <p:par>
                                <p:cTn id="64" presetID="10" presetClass="exit" presetSubtype="0" fill="hold" grpId="1" nodeType="after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childTnLst>
                          </p:cTn>
                        </p:par>
                        <p:par>
                          <p:cTn id="74" fill="hold">
                            <p:stCondLst>
                              <p:cond delay="500"/>
                            </p:stCondLst>
                            <p:childTnLst>
                              <p:par>
                                <p:cTn id="75" presetID="16" presetClass="entr" presetSubtype="21"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5" grpId="0" animBg="1"/>
      <p:bldP spid="15" grpId="1" animBg="1"/>
      <p:bldP spid="16" grpId="0" animBg="1"/>
      <p:bldP spid="16" grpId="1" animBg="1"/>
      <p:bldP spid="17" grpId="0"/>
      <p:bldP spid="18" grpId="0" animBg="1"/>
      <p:bldP spid="18" grpId="1" animBg="1"/>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11811000" cy="3539430"/>
          </a:xfrm>
          <a:prstGeom prst="rect">
            <a:avLst/>
          </a:prstGeom>
          <a:noFill/>
          <a:ln w="28575">
            <a:solidFill>
              <a:srgbClr val="3333FF"/>
            </a:solid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Hệ hai phương trình bậc nhất hai ẩn x, y có dạng:</a:t>
            </a:r>
          </a:p>
          <a:p>
            <a:pPr algn="just"/>
            <a:endParaRPr lang="en-US" sz="2800">
              <a:latin typeface="Times New Roman" panose="02020603050405020304" pitchFamily="18" charset="0"/>
              <a:cs typeface="Times New Roman" panose="02020603050405020304" pitchFamily="18" charset="0"/>
            </a:endParaRPr>
          </a:p>
          <a:p>
            <a:pPr algn="just"/>
            <a:endParaRPr lang="en-US" sz="2800" smtClean="0">
              <a:latin typeface="Times New Roman" panose="02020603050405020304" pitchFamily="18" charset="0"/>
              <a:cs typeface="Times New Roman" panose="02020603050405020304" pitchFamily="18" charset="0"/>
            </a:endParaRPr>
          </a:p>
          <a:p>
            <a:pPr algn="just"/>
            <a:r>
              <a:rPr lang="en-US" sz="2800" smtClean="0">
                <a:latin typeface="Times New Roman" panose="02020603050405020304" pitchFamily="18" charset="0"/>
                <a:cs typeface="Times New Roman" panose="02020603050405020304" pitchFamily="18" charset="0"/>
              </a:rPr>
              <a:t>Trong đó a, b, c, a’, b’, c’ là các số đã biết (gọi là hệ số), a và b không đồng thời bằng 0, a’và b’ không đồng thời bằng 0.</a:t>
            </a:r>
          </a:p>
          <a:p>
            <a:pPr algn="just"/>
            <a:r>
              <a:rPr lang="en-US" sz="2800" smtClean="0">
                <a:latin typeface="Times New Roman" panose="02020603050405020304" pitchFamily="18" charset="0"/>
                <a:cs typeface="Times New Roman" panose="02020603050405020304" pitchFamily="18" charset="0"/>
              </a:rPr>
              <a:t>Nếu (x</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y</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là nghiệm chung của hai phương trình (1) và (2) thì (x</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y</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được gọi là một nghiệm của hệ (I).</a:t>
            </a:r>
          </a:p>
          <a:p>
            <a:pPr algn="just"/>
            <a:r>
              <a:rPr lang="en-US" sz="2800" smtClean="0">
                <a:latin typeface="Times New Roman" panose="02020603050405020304" pitchFamily="18" charset="0"/>
                <a:cs typeface="Times New Roman" panose="02020603050405020304" pitchFamily="18" charset="0"/>
              </a:rPr>
              <a:t>Giải hệ phương trình là tìm tất cả các nghiệm của hệ phương trình đó.</a:t>
            </a:r>
          </a:p>
        </p:txBody>
      </p:sp>
      <p:sp>
        <p:nvSpPr>
          <p:cNvPr id="5" name="TextBox 4"/>
          <p:cNvSpPr txBox="1"/>
          <p:nvPr/>
        </p:nvSpPr>
        <p:spPr>
          <a:xfrm>
            <a:off x="1295400" y="680924"/>
            <a:ext cx="1828800" cy="523220"/>
          </a:xfrm>
          <a:prstGeom prst="rect">
            <a:avLst/>
          </a:prstGeom>
          <a:solidFill>
            <a:schemeClr val="bg1"/>
          </a:solidFill>
          <a:ln>
            <a:solidFill>
              <a:srgbClr val="3333FF"/>
            </a:solidFill>
          </a:ln>
        </p:spPr>
        <p:txBody>
          <a:bodyPr wrap="square" rtlCol="0">
            <a:spAutoFit/>
          </a:bodyPr>
          <a:lstStyle/>
          <a:p>
            <a:r>
              <a:rPr lang="en-US" sz="2800" smtClean="0">
                <a:solidFill>
                  <a:srgbClr val="3333FF"/>
                </a:solidFill>
                <a:latin typeface="Times New Roman" panose="02020603050405020304" pitchFamily="18" charset="0"/>
                <a:cs typeface="Times New Roman" panose="02020603050405020304" pitchFamily="18" charset="0"/>
              </a:rPr>
              <a:t>Định nghĩa</a:t>
            </a:r>
            <a:endParaRPr lang="en-US" sz="2800">
              <a:solidFill>
                <a:srgbClr val="3333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929" y="0"/>
            <a:ext cx="71428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Hệ hai phương trình bậc nhất hai ẩn</a:t>
            </a:r>
            <a:endParaRPr lang="en-US" sz="3200" b="1">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64696192"/>
              </p:ext>
            </p:extLst>
          </p:nvPr>
        </p:nvGraphicFramePr>
        <p:xfrm>
          <a:off x="4513059" y="1600200"/>
          <a:ext cx="3242082" cy="989948"/>
        </p:xfrm>
        <a:graphic>
          <a:graphicData uri="http://schemas.openxmlformats.org/presentationml/2006/ole">
            <mc:AlternateContent xmlns:mc="http://schemas.openxmlformats.org/markup-compatibility/2006">
              <mc:Choice xmlns:v="urn:schemas-microsoft-com:vml" Requires="v">
                <p:oleObj spid="_x0000_s60469" name="Equation" r:id="rId3" imgW="1663560" imgH="507960" progId="Equation.DSMT4">
                  <p:embed/>
                </p:oleObj>
              </mc:Choice>
              <mc:Fallback>
                <p:oleObj name="Equation" r:id="rId3" imgW="1663560" imgH="507960" progId="Equation.DSMT4">
                  <p:embed/>
                  <p:pic>
                    <p:nvPicPr>
                      <p:cNvPr id="0" name=""/>
                      <p:cNvPicPr/>
                      <p:nvPr/>
                    </p:nvPicPr>
                    <p:blipFill>
                      <a:blip r:embed="rId4"/>
                      <a:stretch>
                        <a:fillRect/>
                      </a:stretch>
                    </p:blipFill>
                    <p:spPr>
                      <a:xfrm>
                        <a:off x="4513059" y="1600200"/>
                        <a:ext cx="3242082" cy="989948"/>
                      </a:xfrm>
                      <a:prstGeom prst="rect">
                        <a:avLst/>
                      </a:prstGeom>
                    </p:spPr>
                  </p:pic>
                </p:oleObj>
              </mc:Fallback>
            </mc:AlternateContent>
          </a:graphicData>
        </a:graphic>
      </p:graphicFrame>
    </p:spTree>
    <p:extLst>
      <p:ext uri="{BB962C8B-B14F-4D97-AF65-F5344CB8AC3E}">
        <p14:creationId xmlns:p14="http://schemas.microsoft.com/office/powerpoint/2010/main" val="41216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48" y="565239"/>
            <a:ext cx="12188252" cy="954107"/>
          </a:xfrm>
          <a:prstGeom prst="rect">
            <a:avLst/>
          </a:prstGeom>
          <a:noFill/>
          <a:ln w="28575">
            <a:noFill/>
          </a:ln>
        </p:spPr>
        <p:txBody>
          <a:bodyPr wrap="square" rtlCol="0">
            <a:spAutoFit/>
          </a:bodyPr>
          <a:lstStyle/>
          <a:p>
            <a:pPr algn="just"/>
            <a:r>
              <a:rPr lang="en-US" sz="2700" smtClean="0">
                <a:solidFill>
                  <a:srgbClr val="3333FF"/>
                </a:solidFill>
                <a:latin typeface="Times New Roman" panose="02020603050405020304" pitchFamily="18" charset="0"/>
                <a:cs typeface="Times New Roman" panose="02020603050405020304" pitchFamily="18" charset="0"/>
              </a:rPr>
              <a:t>Ví dụ </a:t>
            </a:r>
            <a:r>
              <a:rPr lang="en-US" sz="2700">
                <a:solidFill>
                  <a:srgbClr val="3333FF"/>
                </a:solidFill>
                <a:latin typeface="Times New Roman" panose="02020603050405020304" pitchFamily="18" charset="0"/>
                <a:cs typeface="Times New Roman" panose="02020603050405020304" pitchFamily="18" charset="0"/>
              </a:rPr>
              <a:t>4</a:t>
            </a:r>
            <a:r>
              <a:rPr lang="en-US" sz="2700" smtClean="0">
                <a:solidFill>
                  <a:srgbClr val="3333FF"/>
                </a:solidFill>
                <a:latin typeface="Times New Roman" panose="02020603050405020304" pitchFamily="18" charset="0"/>
                <a:cs typeface="Times New Roman" panose="02020603050405020304" pitchFamily="18" charset="0"/>
              </a:rPr>
              <a:t>: </a:t>
            </a:r>
            <a:r>
              <a:rPr lang="en-US" sz="2700" smtClean="0">
                <a:latin typeface="Times New Roman" panose="02020603050405020304" pitchFamily="18" charset="0"/>
                <a:cs typeface="Times New Roman" panose="02020603050405020304" pitchFamily="18" charset="0"/>
              </a:rPr>
              <a:t>Trong các hệ phương trình sau, hệ phương trình nào là hệ hai phương trình bậc nhất hai ẩn? Xác định hệ số của mỗi hệ hai phương trình bậc nhất hai ẩn đó. </a:t>
            </a:r>
          </a:p>
        </p:txBody>
      </p:sp>
      <p:sp>
        <p:nvSpPr>
          <p:cNvPr id="9" name="TextBox 8"/>
          <p:cNvSpPr txBox="1"/>
          <p:nvPr/>
        </p:nvSpPr>
        <p:spPr>
          <a:xfrm>
            <a:off x="3623843" y="2361116"/>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sp>
        <p:nvSpPr>
          <p:cNvPr id="13" name="TextBox 12"/>
          <p:cNvSpPr txBox="1"/>
          <p:nvPr/>
        </p:nvSpPr>
        <p:spPr>
          <a:xfrm>
            <a:off x="19929" y="0"/>
            <a:ext cx="71428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Hệ hai phương trình bậc nhất hai ẩn</a:t>
            </a:r>
            <a:endParaRPr lang="en-US" sz="3200" b="1">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23869724"/>
              </p:ext>
            </p:extLst>
          </p:nvPr>
        </p:nvGraphicFramePr>
        <p:xfrm>
          <a:off x="710784" y="1469977"/>
          <a:ext cx="7424612" cy="989948"/>
        </p:xfrm>
        <a:graphic>
          <a:graphicData uri="http://schemas.openxmlformats.org/presentationml/2006/ole">
            <mc:AlternateContent xmlns:mc="http://schemas.openxmlformats.org/markup-compatibility/2006">
              <mc:Choice xmlns:v="urn:schemas-microsoft-com:vml" Requires="v">
                <p:oleObj spid="_x0000_s61627" name="Equation" r:id="rId3" imgW="3809880" imgH="507960" progId="Equation.DSMT4">
                  <p:embed/>
                </p:oleObj>
              </mc:Choice>
              <mc:Fallback>
                <p:oleObj name="Equation" r:id="rId3" imgW="3809880" imgH="507960" progId="Equation.DSMT4">
                  <p:embed/>
                  <p:pic>
                    <p:nvPicPr>
                      <p:cNvPr id="0" name=""/>
                      <p:cNvPicPr/>
                      <p:nvPr/>
                    </p:nvPicPr>
                    <p:blipFill>
                      <a:blip r:embed="rId4"/>
                      <a:stretch>
                        <a:fillRect/>
                      </a:stretch>
                    </p:blipFill>
                    <p:spPr>
                      <a:xfrm>
                        <a:off x="710784" y="1469977"/>
                        <a:ext cx="7424612" cy="989948"/>
                      </a:xfrm>
                      <a:prstGeom prst="rect">
                        <a:avLst/>
                      </a:prstGeom>
                    </p:spPr>
                  </p:pic>
                </p:oleObj>
              </mc:Fallback>
            </mc:AlternateContent>
          </a:graphicData>
        </a:graphic>
      </p:graphicFrame>
      <p:grpSp>
        <p:nvGrpSpPr>
          <p:cNvPr id="3" name="Group 2"/>
          <p:cNvGrpSpPr/>
          <p:nvPr/>
        </p:nvGrpSpPr>
        <p:grpSpPr>
          <a:xfrm>
            <a:off x="22427" y="2622144"/>
            <a:ext cx="12172071" cy="1435016"/>
            <a:chOff x="22427" y="2622144"/>
            <a:chExt cx="12172071" cy="1435016"/>
          </a:xfrm>
        </p:grpSpPr>
        <p:sp>
          <p:nvSpPr>
            <p:cNvPr id="8" name="TextBox 7"/>
            <p:cNvSpPr txBox="1"/>
            <p:nvPr/>
          </p:nvSpPr>
          <p:spPr>
            <a:xfrm>
              <a:off x="22427" y="2672165"/>
              <a:ext cx="12172071" cy="1384995"/>
            </a:xfrm>
            <a:prstGeom prst="rect">
              <a:avLst/>
            </a:prstGeom>
            <a:noFill/>
            <a:ln w="28575">
              <a:noFill/>
            </a:ln>
          </p:spPr>
          <p:txBody>
            <a:bodyPr wrap="square" rtlCol="0">
              <a:spAutoFit/>
            </a:bodyPr>
            <a:lstStyle/>
            <a:p>
              <a:pPr algn="just">
                <a:lnSpc>
                  <a:spcPct val="150000"/>
                </a:lnSpc>
              </a:pPr>
              <a:r>
                <a:rPr lang="en-US" sz="2800" smtClean="0">
                  <a:latin typeface="Times New Roman" panose="02020603050405020304" pitchFamily="18" charset="0"/>
                  <a:cs typeface="Times New Roman" panose="02020603050405020304" pitchFamily="18" charset="0"/>
                </a:rPr>
                <a:t>a)</a:t>
              </a:r>
              <a:r>
                <a:rPr lang="en-US" sz="2800" i="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Hệ                      là hệ hai phương trình bậc nhất hai ẩn với a = 1, b = 3, c = </a:t>
              </a:r>
              <a:r>
                <a:rPr lang="en-US" sz="2800">
                  <a:latin typeface="Times New Roman" panose="02020603050405020304" pitchFamily="18" charset="0"/>
                  <a:cs typeface="Times New Roman" panose="02020603050405020304" pitchFamily="18" charset="0"/>
                </a:rPr>
                <a:t>3 và a’ = 2, b’ = 1, c’ = </a:t>
              </a:r>
              <a:r>
                <a:rPr lang="en-US" sz="2800" smtClean="0">
                  <a:latin typeface="Times New Roman" panose="02020603050405020304" pitchFamily="18" charset="0"/>
                  <a:cs typeface="Times New Roman" panose="02020603050405020304" pitchFamily="18" charset="0"/>
                </a:rPr>
                <a:t>–4. </a:t>
              </a:r>
              <a:endParaRPr lang="en-US" sz="2800" i="1">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692285789"/>
                </p:ext>
              </p:extLst>
            </p:nvPr>
          </p:nvGraphicFramePr>
          <p:xfrm>
            <a:off x="1079083" y="2622144"/>
            <a:ext cx="2176462" cy="990600"/>
          </p:xfrm>
          <a:graphic>
            <a:graphicData uri="http://schemas.openxmlformats.org/presentationml/2006/ole">
              <mc:AlternateContent xmlns:mc="http://schemas.openxmlformats.org/markup-compatibility/2006">
                <mc:Choice xmlns:v="urn:schemas-microsoft-com:vml" Requires="v">
                  <p:oleObj spid="_x0000_s61628" name="Equation" r:id="rId5" imgW="1117440" imgH="507960" progId="Equation.DSMT4">
                    <p:embed/>
                  </p:oleObj>
                </mc:Choice>
                <mc:Fallback>
                  <p:oleObj name="Equation" r:id="rId5" imgW="1117440" imgH="507960" progId="Equation.DSMT4">
                    <p:embed/>
                    <p:pic>
                      <p:nvPicPr>
                        <p:cNvPr id="0" name=""/>
                        <p:cNvPicPr/>
                        <p:nvPr/>
                      </p:nvPicPr>
                      <p:blipFill>
                        <a:blip r:embed="rId6"/>
                        <a:stretch>
                          <a:fillRect/>
                        </a:stretch>
                      </p:blipFill>
                      <p:spPr>
                        <a:xfrm>
                          <a:off x="1079083" y="2622144"/>
                          <a:ext cx="2176462" cy="990600"/>
                        </a:xfrm>
                        <a:prstGeom prst="rect">
                          <a:avLst/>
                        </a:prstGeom>
                      </p:spPr>
                    </p:pic>
                  </p:oleObj>
                </mc:Fallback>
              </mc:AlternateContent>
            </a:graphicData>
          </a:graphic>
        </p:graphicFrame>
      </p:grpSp>
      <p:grpSp>
        <p:nvGrpSpPr>
          <p:cNvPr id="4" name="Group 3"/>
          <p:cNvGrpSpPr/>
          <p:nvPr/>
        </p:nvGrpSpPr>
        <p:grpSpPr>
          <a:xfrm>
            <a:off x="22427" y="3991050"/>
            <a:ext cx="9654974" cy="989013"/>
            <a:chOff x="22427" y="3991050"/>
            <a:chExt cx="9654974" cy="989013"/>
          </a:xfrm>
        </p:grpSpPr>
        <p:sp>
          <p:nvSpPr>
            <p:cNvPr id="16" name="TextBox 15"/>
            <p:cNvSpPr txBox="1"/>
            <p:nvPr/>
          </p:nvSpPr>
          <p:spPr>
            <a:xfrm>
              <a:off x="22427" y="4037155"/>
              <a:ext cx="9654974" cy="738664"/>
            </a:xfrm>
            <a:prstGeom prst="rect">
              <a:avLst/>
            </a:prstGeom>
            <a:noFill/>
            <a:ln w="28575">
              <a:noFill/>
            </a:ln>
          </p:spPr>
          <p:txBody>
            <a:bodyPr wrap="square" rtlCol="0">
              <a:spAutoFit/>
            </a:bodyPr>
            <a:lstStyle/>
            <a:p>
              <a:pPr algn="just">
                <a:lnSpc>
                  <a:spcPct val="150000"/>
                </a:lnSpc>
              </a:pPr>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a:t>
              </a:r>
              <a:r>
                <a:rPr lang="en-US" sz="2800" i="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Hệ                      không là hệ hai phương trình bậc nhất hai ẩn.</a:t>
              </a:r>
              <a:endParaRPr lang="en-US" sz="2800" i="1">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790140529"/>
                </p:ext>
              </p:extLst>
            </p:nvPr>
          </p:nvGraphicFramePr>
          <p:xfrm>
            <a:off x="1079083" y="3991050"/>
            <a:ext cx="1881188" cy="989013"/>
          </p:xfrm>
          <a:graphic>
            <a:graphicData uri="http://schemas.openxmlformats.org/presentationml/2006/ole">
              <mc:AlternateContent xmlns:mc="http://schemas.openxmlformats.org/markup-compatibility/2006">
                <mc:Choice xmlns:v="urn:schemas-microsoft-com:vml" Requires="v">
                  <p:oleObj spid="_x0000_s61629" name="Equation" r:id="rId7" imgW="965160" imgH="507960" progId="Equation.DSMT4">
                    <p:embed/>
                  </p:oleObj>
                </mc:Choice>
                <mc:Fallback>
                  <p:oleObj name="Equation" r:id="rId7" imgW="965160" imgH="507960" progId="Equation.DSMT4">
                    <p:embed/>
                    <p:pic>
                      <p:nvPicPr>
                        <p:cNvPr id="0" name=""/>
                        <p:cNvPicPr/>
                        <p:nvPr/>
                      </p:nvPicPr>
                      <p:blipFill>
                        <a:blip r:embed="rId8"/>
                        <a:stretch>
                          <a:fillRect/>
                        </a:stretch>
                      </p:blipFill>
                      <p:spPr>
                        <a:xfrm>
                          <a:off x="1079083" y="3991050"/>
                          <a:ext cx="1881188" cy="989013"/>
                        </a:xfrm>
                        <a:prstGeom prst="rect">
                          <a:avLst/>
                        </a:prstGeom>
                      </p:spPr>
                    </p:pic>
                  </p:oleObj>
                </mc:Fallback>
              </mc:AlternateContent>
            </a:graphicData>
          </a:graphic>
        </p:graphicFrame>
      </p:grpSp>
      <p:grpSp>
        <p:nvGrpSpPr>
          <p:cNvPr id="5" name="Group 4"/>
          <p:cNvGrpSpPr/>
          <p:nvPr/>
        </p:nvGrpSpPr>
        <p:grpSpPr>
          <a:xfrm>
            <a:off x="0" y="5150209"/>
            <a:ext cx="12172071" cy="1388911"/>
            <a:chOff x="0" y="5150209"/>
            <a:chExt cx="12172071" cy="1388911"/>
          </a:xfrm>
        </p:grpSpPr>
        <p:sp>
          <p:nvSpPr>
            <p:cNvPr id="17" name="TextBox 16"/>
            <p:cNvSpPr txBox="1"/>
            <p:nvPr/>
          </p:nvSpPr>
          <p:spPr>
            <a:xfrm>
              <a:off x="0" y="5154125"/>
              <a:ext cx="12172071" cy="1384995"/>
            </a:xfrm>
            <a:prstGeom prst="rect">
              <a:avLst/>
            </a:prstGeom>
            <a:noFill/>
            <a:ln w="28575">
              <a:noFill/>
            </a:ln>
          </p:spPr>
          <p:txBody>
            <a:bodyPr wrap="square" rtlCol="0">
              <a:spAutoFit/>
            </a:bodyPr>
            <a:lstStyle/>
            <a:p>
              <a:pPr algn="just">
                <a:lnSpc>
                  <a:spcPct val="150000"/>
                </a:lnSpc>
              </a:pPr>
              <a:r>
                <a:rPr lang="en-US" sz="2800">
                  <a:latin typeface="Times New Roman" panose="02020603050405020304" pitchFamily="18" charset="0"/>
                  <a:cs typeface="Times New Roman" panose="02020603050405020304" pitchFamily="18" charset="0"/>
                </a:rPr>
                <a:t>c</a:t>
              </a:r>
              <a:r>
                <a:rPr lang="en-US" sz="2800" smtClean="0">
                  <a:latin typeface="Times New Roman" panose="02020603050405020304" pitchFamily="18" charset="0"/>
                  <a:cs typeface="Times New Roman" panose="02020603050405020304" pitchFamily="18" charset="0"/>
                </a:rPr>
                <a:t>)</a:t>
              </a:r>
              <a:r>
                <a:rPr lang="en-US" sz="2800" i="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Hệ                      là hệ hai phương trình bậc nhất hai ẩn với a = 2, b = 0, c = 0 </a:t>
              </a:r>
              <a:r>
                <a:rPr lang="en-US" sz="2800">
                  <a:latin typeface="Times New Roman" panose="02020603050405020304" pitchFamily="18" charset="0"/>
                  <a:cs typeface="Times New Roman" panose="02020603050405020304" pitchFamily="18" charset="0"/>
                </a:rPr>
                <a:t>và a’ = </a:t>
              </a:r>
              <a:r>
                <a:rPr lang="en-US" sz="2800" smtClean="0">
                  <a:latin typeface="Times New Roman" panose="02020603050405020304" pitchFamily="18" charset="0"/>
                  <a:cs typeface="Times New Roman" panose="02020603050405020304" pitchFamily="18" charset="0"/>
                </a:rPr>
                <a:t>0, </a:t>
              </a:r>
              <a:r>
                <a:rPr lang="en-US" sz="2800">
                  <a:latin typeface="Times New Roman" panose="02020603050405020304" pitchFamily="18" charset="0"/>
                  <a:cs typeface="Times New Roman" panose="02020603050405020304" pitchFamily="18" charset="0"/>
                </a:rPr>
                <a:t>b’ = </a:t>
              </a:r>
              <a:r>
                <a:rPr lang="en-US" sz="2800" smtClean="0">
                  <a:latin typeface="Times New Roman" panose="02020603050405020304" pitchFamily="18" charset="0"/>
                  <a:cs typeface="Times New Roman" panose="02020603050405020304" pitchFamily="18" charset="0"/>
                </a:rPr>
                <a:t>–3, </a:t>
              </a:r>
              <a:r>
                <a:rPr lang="en-US" sz="2800">
                  <a:latin typeface="Times New Roman" panose="02020603050405020304" pitchFamily="18" charset="0"/>
                  <a:cs typeface="Times New Roman" panose="02020603050405020304" pitchFamily="18" charset="0"/>
                </a:rPr>
                <a:t>c’ = </a:t>
              </a:r>
              <a:r>
                <a:rPr lang="en-US" sz="2800" smtClean="0">
                  <a:latin typeface="Times New Roman" panose="02020603050405020304" pitchFamily="18" charset="0"/>
                  <a:cs typeface="Times New Roman" panose="02020603050405020304" pitchFamily="18" charset="0"/>
                </a:rPr>
                <a:t>1. </a:t>
              </a:r>
              <a:endParaRPr lang="en-US" sz="2800" i="1">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889226027"/>
                </p:ext>
              </p:extLst>
            </p:nvPr>
          </p:nvGraphicFramePr>
          <p:xfrm>
            <a:off x="1040619" y="5150209"/>
            <a:ext cx="1708150" cy="990600"/>
          </p:xfrm>
          <a:graphic>
            <a:graphicData uri="http://schemas.openxmlformats.org/presentationml/2006/ole">
              <mc:AlternateContent xmlns:mc="http://schemas.openxmlformats.org/markup-compatibility/2006">
                <mc:Choice xmlns:v="urn:schemas-microsoft-com:vml" Requires="v">
                  <p:oleObj spid="_x0000_s61630" name="Equation" r:id="rId9" imgW="876240" imgH="507960" progId="Equation.DSMT4">
                    <p:embed/>
                  </p:oleObj>
                </mc:Choice>
                <mc:Fallback>
                  <p:oleObj name="Equation" r:id="rId9" imgW="876240" imgH="507960" progId="Equation.DSMT4">
                    <p:embed/>
                    <p:pic>
                      <p:nvPicPr>
                        <p:cNvPr id="0" name=""/>
                        <p:cNvPicPr/>
                        <p:nvPr/>
                      </p:nvPicPr>
                      <p:blipFill>
                        <a:blip r:embed="rId10"/>
                        <a:stretch>
                          <a:fillRect/>
                        </a:stretch>
                      </p:blipFill>
                      <p:spPr>
                        <a:xfrm>
                          <a:off x="1040619" y="5150209"/>
                          <a:ext cx="1708150" cy="990600"/>
                        </a:xfrm>
                        <a:prstGeom prst="rect">
                          <a:avLst/>
                        </a:prstGeom>
                      </p:spPr>
                    </p:pic>
                  </p:oleObj>
                </mc:Fallback>
              </mc:AlternateContent>
            </a:graphicData>
          </a:graphic>
        </p:graphicFrame>
      </p:grpSp>
    </p:spTree>
    <p:extLst>
      <p:ext uri="{BB962C8B-B14F-4D97-AF65-F5344CB8AC3E}">
        <p14:creationId xmlns:p14="http://schemas.microsoft.com/office/powerpoint/2010/main" val="5812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12" y="585814"/>
            <a:ext cx="4415852" cy="507831"/>
          </a:xfrm>
          <a:prstGeom prst="rect">
            <a:avLst/>
          </a:prstGeom>
          <a:noFill/>
          <a:ln w="28575">
            <a:noFill/>
          </a:ln>
        </p:spPr>
        <p:txBody>
          <a:bodyPr wrap="square" rtlCol="0">
            <a:spAutoFit/>
          </a:bodyPr>
          <a:lstStyle/>
          <a:p>
            <a:pPr algn="just"/>
            <a:r>
              <a:rPr lang="en-US" sz="2700" smtClean="0">
                <a:solidFill>
                  <a:srgbClr val="3333FF"/>
                </a:solidFill>
                <a:latin typeface="Times New Roman" panose="02020603050405020304" pitchFamily="18" charset="0"/>
                <a:cs typeface="Times New Roman" panose="02020603050405020304" pitchFamily="18" charset="0"/>
              </a:rPr>
              <a:t>Ví dụ 5: </a:t>
            </a:r>
            <a:r>
              <a:rPr lang="en-US" sz="2700" smtClean="0">
                <a:latin typeface="Times New Roman" panose="02020603050405020304" pitchFamily="18" charset="0"/>
                <a:cs typeface="Times New Roman" panose="02020603050405020304" pitchFamily="18" charset="0"/>
              </a:rPr>
              <a:t>Cho hệ phương trình </a:t>
            </a:r>
          </a:p>
        </p:txBody>
      </p:sp>
      <p:sp>
        <p:nvSpPr>
          <p:cNvPr id="9" name="TextBox 8"/>
          <p:cNvSpPr txBox="1"/>
          <p:nvPr/>
        </p:nvSpPr>
        <p:spPr>
          <a:xfrm>
            <a:off x="4724400" y="2002306"/>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sp>
        <p:nvSpPr>
          <p:cNvPr id="13" name="TextBox 12"/>
          <p:cNvSpPr txBox="1"/>
          <p:nvPr/>
        </p:nvSpPr>
        <p:spPr>
          <a:xfrm>
            <a:off x="19929" y="0"/>
            <a:ext cx="71428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Hệ hai phương trình bậc nhất hai ẩn</a:t>
            </a:r>
            <a:endParaRPr lang="en-US" sz="3200" b="1">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27118478"/>
              </p:ext>
            </p:extLst>
          </p:nvPr>
        </p:nvGraphicFramePr>
        <p:xfrm>
          <a:off x="4191000" y="467781"/>
          <a:ext cx="2376488" cy="990600"/>
        </p:xfrm>
        <a:graphic>
          <a:graphicData uri="http://schemas.openxmlformats.org/presentationml/2006/ole">
            <mc:AlternateContent xmlns:mc="http://schemas.openxmlformats.org/markup-compatibility/2006">
              <mc:Choice xmlns:v="urn:schemas-microsoft-com:vml" Requires="v">
                <p:oleObj spid="_x0000_s62598" name="Equation" r:id="rId3" imgW="1218960" imgH="507960" progId="Equation.DSMT4">
                  <p:embed/>
                </p:oleObj>
              </mc:Choice>
              <mc:Fallback>
                <p:oleObj name="Equation" r:id="rId3" imgW="1218960" imgH="507960" progId="Equation.DSMT4">
                  <p:embed/>
                  <p:pic>
                    <p:nvPicPr>
                      <p:cNvPr id="0" name=""/>
                      <p:cNvPicPr/>
                      <p:nvPr/>
                    </p:nvPicPr>
                    <p:blipFill>
                      <a:blip r:embed="rId4"/>
                      <a:stretch>
                        <a:fillRect/>
                      </a:stretch>
                    </p:blipFill>
                    <p:spPr>
                      <a:xfrm>
                        <a:off x="4191000" y="467781"/>
                        <a:ext cx="2376488" cy="990600"/>
                      </a:xfrm>
                      <a:prstGeom prst="rect">
                        <a:avLst/>
                      </a:prstGeom>
                    </p:spPr>
                  </p:pic>
                </p:oleObj>
              </mc:Fallback>
            </mc:AlternateContent>
          </a:graphicData>
        </a:graphic>
      </p:graphicFrame>
      <p:sp>
        <p:nvSpPr>
          <p:cNvPr id="8" name="TextBox 7"/>
          <p:cNvSpPr txBox="1"/>
          <p:nvPr/>
        </p:nvSpPr>
        <p:spPr>
          <a:xfrm>
            <a:off x="22427" y="2672165"/>
            <a:ext cx="7140373" cy="738664"/>
          </a:xfrm>
          <a:prstGeom prst="rect">
            <a:avLst/>
          </a:prstGeom>
          <a:noFill/>
          <a:ln w="28575">
            <a:noFill/>
          </a:ln>
        </p:spPr>
        <p:txBody>
          <a:bodyPr wrap="square" rtlCol="0">
            <a:spAutoFit/>
          </a:bodyPr>
          <a:lstStyle/>
          <a:p>
            <a:pPr algn="just">
              <a:lnSpc>
                <a:spcPct val="150000"/>
              </a:lnSpc>
            </a:pPr>
            <a:r>
              <a:rPr lang="en-US" sz="2800" smtClean="0">
                <a:latin typeface="Times New Roman" panose="02020603050405020304" pitchFamily="18" charset="0"/>
                <a:cs typeface="Times New Roman" panose="02020603050405020304" pitchFamily="18" charset="0"/>
              </a:rPr>
              <a:t>Cặp số (2; 1) là nghiệm của hệ phương trình vì </a:t>
            </a:r>
            <a:endParaRPr lang="en-US" sz="2800" i="1">
              <a:latin typeface="Times New Roman" panose="02020603050405020304" pitchFamily="18" charset="0"/>
              <a:cs typeface="Times New Roman" panose="02020603050405020304" pitchFamily="18" charset="0"/>
            </a:endParaRPr>
          </a:p>
        </p:txBody>
      </p:sp>
      <p:sp>
        <p:nvSpPr>
          <p:cNvPr id="15" name="TextBox 14"/>
          <p:cNvSpPr txBox="1"/>
          <p:nvPr/>
        </p:nvSpPr>
        <p:spPr>
          <a:xfrm>
            <a:off x="188614" y="1424865"/>
            <a:ext cx="11622386" cy="507831"/>
          </a:xfrm>
          <a:prstGeom prst="rect">
            <a:avLst/>
          </a:prstGeom>
          <a:noFill/>
          <a:ln w="28575">
            <a:noFill/>
          </a:ln>
        </p:spPr>
        <p:txBody>
          <a:bodyPr wrap="square" rtlCol="0">
            <a:spAutoFit/>
          </a:bodyPr>
          <a:lstStyle/>
          <a:p>
            <a:pPr algn="just"/>
            <a:r>
              <a:rPr lang="en-US" sz="2700" smtClean="0">
                <a:latin typeface="Times New Roman" panose="02020603050405020304" pitchFamily="18" charset="0"/>
                <a:cs typeface="Times New Roman" panose="02020603050405020304" pitchFamily="18" charset="0"/>
              </a:rPr>
              <a:t>Trong hai cặp số (2; 1) và (</a:t>
            </a:r>
            <a:r>
              <a:rPr lang="en-US" sz="2400" smtClean="0">
                <a:latin typeface="Times New Roman" panose="02020603050405020304" pitchFamily="18" charset="0"/>
                <a:cs typeface="Times New Roman" panose="02020603050405020304" pitchFamily="18" charset="0"/>
              </a:rPr>
              <a:t>–1; 3), cặp nào là nghiệm của hệ phương trình đã cho?</a:t>
            </a:r>
            <a:r>
              <a:rPr lang="en-US" sz="2700" smtClean="0">
                <a:latin typeface="Times New Roman" panose="02020603050405020304" pitchFamily="18" charset="0"/>
                <a:cs typeface="Times New Roman" panose="02020603050405020304" pitchFamily="18" charset="0"/>
              </a:rPr>
              <a:t>  </a:t>
            </a:r>
          </a:p>
        </p:txBody>
      </p:sp>
      <p:graphicFrame>
        <p:nvGraphicFramePr>
          <p:cNvPr id="20" name="Object 19"/>
          <p:cNvGraphicFramePr>
            <a:graphicFrameLocks noChangeAspect="1"/>
          </p:cNvGraphicFramePr>
          <p:nvPr>
            <p:extLst>
              <p:ext uri="{D42A27DB-BD31-4B8C-83A1-F6EECF244321}">
                <p14:modId xmlns:p14="http://schemas.microsoft.com/office/powerpoint/2010/main" val="942046953"/>
              </p:ext>
            </p:extLst>
          </p:nvPr>
        </p:nvGraphicFramePr>
        <p:xfrm>
          <a:off x="6858000" y="2616329"/>
          <a:ext cx="2401888" cy="990600"/>
        </p:xfrm>
        <a:graphic>
          <a:graphicData uri="http://schemas.openxmlformats.org/presentationml/2006/ole">
            <mc:AlternateContent xmlns:mc="http://schemas.openxmlformats.org/markup-compatibility/2006">
              <mc:Choice xmlns:v="urn:schemas-microsoft-com:vml" Requires="v">
                <p:oleObj spid="_x0000_s62599" name="Equation" r:id="rId5" imgW="1231560" imgH="507960" progId="Equation.DSMT4">
                  <p:embed/>
                </p:oleObj>
              </mc:Choice>
              <mc:Fallback>
                <p:oleObj name="Equation" r:id="rId5" imgW="1231560" imgH="507960" progId="Equation.DSMT4">
                  <p:embed/>
                  <p:pic>
                    <p:nvPicPr>
                      <p:cNvPr id="0" name=""/>
                      <p:cNvPicPr/>
                      <p:nvPr/>
                    </p:nvPicPr>
                    <p:blipFill>
                      <a:blip r:embed="rId6"/>
                      <a:stretch>
                        <a:fillRect/>
                      </a:stretch>
                    </p:blipFill>
                    <p:spPr>
                      <a:xfrm>
                        <a:off x="6858000" y="2616329"/>
                        <a:ext cx="2401888" cy="990600"/>
                      </a:xfrm>
                      <a:prstGeom prst="rect">
                        <a:avLst/>
                      </a:prstGeom>
                    </p:spPr>
                  </p:pic>
                </p:oleObj>
              </mc:Fallback>
            </mc:AlternateContent>
          </a:graphicData>
        </a:graphic>
      </p:graphicFrame>
      <p:sp>
        <p:nvSpPr>
          <p:cNvPr id="21" name="TextBox 20"/>
          <p:cNvSpPr txBox="1"/>
          <p:nvPr/>
        </p:nvSpPr>
        <p:spPr>
          <a:xfrm>
            <a:off x="0" y="3854803"/>
            <a:ext cx="8077200" cy="830997"/>
          </a:xfrm>
          <a:prstGeom prst="rect">
            <a:avLst/>
          </a:prstGeom>
          <a:noFill/>
          <a:ln w="28575">
            <a:noFill/>
          </a:ln>
        </p:spPr>
        <p:txBody>
          <a:bodyPr wrap="square" rtlCol="0">
            <a:spAutoFit/>
          </a:bodyPr>
          <a:lstStyle/>
          <a:p>
            <a:pPr algn="just">
              <a:lnSpc>
                <a:spcPct val="150000"/>
              </a:lnSpc>
            </a:pPr>
            <a:r>
              <a:rPr lang="en-US" sz="2800" smtClean="0">
                <a:latin typeface="Times New Roman" panose="02020603050405020304" pitchFamily="18" charset="0"/>
                <a:cs typeface="Times New Roman" panose="02020603050405020304" pitchFamily="18" charset="0"/>
              </a:rPr>
              <a:t>Cặp số </a:t>
            </a:r>
            <a:r>
              <a:rPr lang="en-US" sz="32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–1; </a:t>
            </a:r>
            <a:r>
              <a:rPr lang="en-US" sz="2800" smtClean="0">
                <a:latin typeface="Times New Roman" panose="02020603050405020304" pitchFamily="18" charset="0"/>
                <a:cs typeface="Times New Roman" panose="02020603050405020304" pitchFamily="18" charset="0"/>
              </a:rPr>
              <a:t>3) không là </a:t>
            </a:r>
            <a:r>
              <a:rPr lang="en-US" sz="2800">
                <a:latin typeface="Times New Roman" panose="02020603050405020304" pitchFamily="18" charset="0"/>
                <a:cs typeface="Times New Roman" panose="02020603050405020304" pitchFamily="18" charset="0"/>
              </a:rPr>
              <a:t>nghiệm của hệ phương trình vì </a:t>
            </a:r>
            <a:endParaRPr lang="en-US" sz="2800" i="1">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588807566"/>
              </p:ext>
            </p:extLst>
          </p:nvPr>
        </p:nvGraphicFramePr>
        <p:xfrm>
          <a:off x="8094689" y="3854803"/>
          <a:ext cx="2873375" cy="990600"/>
        </p:xfrm>
        <a:graphic>
          <a:graphicData uri="http://schemas.openxmlformats.org/presentationml/2006/ole">
            <mc:AlternateContent xmlns:mc="http://schemas.openxmlformats.org/markup-compatibility/2006">
              <mc:Choice xmlns:v="urn:schemas-microsoft-com:vml" Requires="v">
                <p:oleObj spid="_x0000_s62600" name="Equation" r:id="rId7" imgW="1473120" imgH="507960" progId="Equation.DSMT4">
                  <p:embed/>
                </p:oleObj>
              </mc:Choice>
              <mc:Fallback>
                <p:oleObj name="Equation" r:id="rId7" imgW="1473120" imgH="507960" progId="Equation.DSMT4">
                  <p:embed/>
                  <p:pic>
                    <p:nvPicPr>
                      <p:cNvPr id="0" name=""/>
                      <p:cNvPicPr/>
                      <p:nvPr/>
                    </p:nvPicPr>
                    <p:blipFill>
                      <a:blip r:embed="rId8"/>
                      <a:stretch>
                        <a:fillRect/>
                      </a:stretch>
                    </p:blipFill>
                    <p:spPr>
                      <a:xfrm>
                        <a:off x="8094689" y="3854803"/>
                        <a:ext cx="2873375" cy="990600"/>
                      </a:xfrm>
                      <a:prstGeom prst="rect">
                        <a:avLst/>
                      </a:prstGeom>
                    </p:spPr>
                  </p:pic>
                </p:oleObj>
              </mc:Fallback>
            </mc:AlternateContent>
          </a:graphicData>
        </a:graphic>
      </p:graphicFrame>
    </p:spTree>
    <p:extLst>
      <p:ext uri="{BB962C8B-B14F-4D97-AF65-F5344CB8AC3E}">
        <p14:creationId xmlns:p14="http://schemas.microsoft.com/office/powerpoint/2010/main" val="296119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720" y="2612728"/>
            <a:ext cx="6860168" cy="4287605"/>
          </a:xfrm>
          <a:prstGeom prst="rect">
            <a:avLst/>
          </a:prstGeom>
        </p:spPr>
      </p:pic>
      <p:sp>
        <p:nvSpPr>
          <p:cNvPr id="13326" name="Text Box 14"/>
          <p:cNvSpPr txBox="1">
            <a:spLocks noChangeArrowheads="1"/>
          </p:cNvSpPr>
          <p:nvPr/>
        </p:nvSpPr>
        <p:spPr bwMode="auto">
          <a:xfrm>
            <a:off x="-152400" y="302534"/>
            <a:ext cx="7010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b="1">
                <a:solidFill>
                  <a:srgbClr val="FF3399"/>
                </a:solidFill>
                <a:effectLst>
                  <a:outerShdw blurRad="38100" dist="38100" dir="2700000" algn="tl">
                    <a:srgbClr val="C0C0C0"/>
                  </a:outerShdw>
                </a:effectLst>
              </a:rPr>
              <a:t>VUI ĐỂ HỌC TỐT  </a:t>
            </a:r>
          </a:p>
        </p:txBody>
      </p:sp>
      <p:pic>
        <p:nvPicPr>
          <p:cNvPr id="13327" name="Picture 15" descr="Next">
            <a:hlinkClick r:id="rId3" action="ppaction://hlinkpres?slideindex=19&amp;slidetitle=PowerPoint Presenta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5245" y="6019800"/>
            <a:ext cx="811074" cy="599831"/>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sun18[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58894" y="0"/>
            <a:ext cx="1900237" cy="170021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41016" y="2519913"/>
            <a:ext cx="4036915" cy="1107996"/>
          </a:xfrm>
          <a:prstGeom prst="rect">
            <a:avLst/>
          </a:prstGeom>
          <a:noFill/>
          <a:ln w="28575">
            <a:noFill/>
          </a:ln>
        </p:spPr>
        <p:txBody>
          <a:bodyPr wrap="square" rtlCol="0">
            <a:spAutoFit/>
          </a:bodyPr>
          <a:lstStyle/>
          <a:p>
            <a:pPr algn="just"/>
            <a:r>
              <a:rPr lang="en-US" sz="6600" smtClean="0">
                <a:latin typeface="Times New Roman" panose="02020603050405020304" pitchFamily="18" charset="0"/>
                <a:cs typeface="Times New Roman" panose="02020603050405020304" pitchFamily="18" charset="0"/>
              </a:rPr>
              <a:t>Phẩm chất</a:t>
            </a:r>
          </a:p>
        </p:txBody>
      </p:sp>
      <p:sp>
        <p:nvSpPr>
          <p:cNvPr id="29" name="TextBox 28"/>
          <p:cNvSpPr txBox="1"/>
          <p:nvPr/>
        </p:nvSpPr>
        <p:spPr>
          <a:xfrm>
            <a:off x="4768859" y="4015805"/>
            <a:ext cx="3683501" cy="1107996"/>
          </a:xfrm>
          <a:prstGeom prst="rect">
            <a:avLst/>
          </a:prstGeom>
          <a:noFill/>
          <a:ln w="28575">
            <a:noFill/>
          </a:ln>
        </p:spPr>
        <p:txBody>
          <a:bodyPr wrap="square" rtlCol="0">
            <a:spAutoFit/>
          </a:bodyPr>
          <a:lstStyle/>
          <a:p>
            <a:pPr algn="just"/>
            <a:r>
              <a:rPr lang="en-US" sz="6600" smtClean="0">
                <a:latin typeface="Times New Roman" panose="02020603050405020304" pitchFamily="18" charset="0"/>
                <a:cs typeface="Times New Roman" panose="02020603050405020304" pitchFamily="18" charset="0"/>
              </a:rPr>
              <a:t>Năng lực</a:t>
            </a:r>
          </a:p>
        </p:txBody>
      </p:sp>
      <p:sp>
        <p:nvSpPr>
          <p:cNvPr id="25" name="Rounded Rectangle 24">
            <a:hlinkClick r:id="rId6" action="ppaction://hlinkpres?slideindex=16&amp;slidetitle=PowerPoint Presentation"/>
          </p:cNvPr>
          <p:cNvSpPr/>
          <p:nvPr/>
        </p:nvSpPr>
        <p:spPr>
          <a:xfrm>
            <a:off x="6667323" y="2018220"/>
            <a:ext cx="1859946" cy="1859946"/>
          </a:xfrm>
          <a:prstGeom prst="roundRect">
            <a:avLst/>
          </a:prstGeom>
          <a:solidFill>
            <a:schemeClr val="accent5">
              <a:lumMod val="75000"/>
            </a:schemeClr>
          </a:solidFill>
          <a:ln>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Times New Roman" panose="02020603050405020304" pitchFamily="18" charset="0"/>
                <a:cs typeface="Times New Roman" panose="02020603050405020304" pitchFamily="18" charset="0"/>
              </a:rPr>
              <a:t>2</a:t>
            </a:r>
          </a:p>
        </p:txBody>
      </p:sp>
      <p:sp>
        <p:nvSpPr>
          <p:cNvPr id="32" name="Rounded Rectangle 31">
            <a:hlinkClick r:id="rId7" action="ppaction://hlinkpres?slideindex=17&amp;slidetitle=PowerPoint Presentation"/>
          </p:cNvPr>
          <p:cNvSpPr/>
          <p:nvPr/>
        </p:nvSpPr>
        <p:spPr>
          <a:xfrm>
            <a:off x="4828947" y="3969641"/>
            <a:ext cx="1859946" cy="1859946"/>
          </a:xfrm>
          <a:prstGeom prst="roundRect">
            <a:avLst/>
          </a:prstGeom>
          <a:solidFill>
            <a:schemeClr val="accent5">
              <a:lumMod val="75000"/>
            </a:schemeClr>
          </a:solidFill>
          <a:ln>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Times New Roman" panose="02020603050405020304" pitchFamily="18" charset="0"/>
                <a:cs typeface="Times New Roman" panose="02020603050405020304" pitchFamily="18" charset="0"/>
              </a:rPr>
              <a:t>3</a:t>
            </a:r>
          </a:p>
        </p:txBody>
      </p:sp>
      <p:sp>
        <p:nvSpPr>
          <p:cNvPr id="34" name="Rounded Rectangle 33">
            <a:hlinkClick r:id="rId8" action="ppaction://hlinkpres?slideindex=18&amp;slidetitle=PowerPoint Presentation"/>
          </p:cNvPr>
          <p:cNvSpPr/>
          <p:nvPr/>
        </p:nvSpPr>
        <p:spPr>
          <a:xfrm>
            <a:off x="6701385" y="3969641"/>
            <a:ext cx="1859946" cy="1859946"/>
          </a:xfrm>
          <a:prstGeom prst="roundRect">
            <a:avLst/>
          </a:prstGeom>
          <a:solidFill>
            <a:schemeClr val="accent5">
              <a:lumMod val="75000"/>
            </a:schemeClr>
          </a:solidFill>
          <a:ln>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Times New Roman" panose="02020603050405020304" pitchFamily="18" charset="0"/>
                <a:cs typeface="Times New Roman" panose="02020603050405020304" pitchFamily="18" charset="0"/>
              </a:rPr>
              <a:t>4</a:t>
            </a:r>
          </a:p>
        </p:txBody>
      </p:sp>
      <p:sp>
        <p:nvSpPr>
          <p:cNvPr id="3" name="Rounded Rectangle 2">
            <a:hlinkClick r:id="rId9" action="ppaction://hlinkpres?slideindex=15&amp;slidetitle=PowerPoint Presentation"/>
          </p:cNvPr>
          <p:cNvSpPr/>
          <p:nvPr/>
        </p:nvSpPr>
        <p:spPr>
          <a:xfrm>
            <a:off x="4750664" y="2016880"/>
            <a:ext cx="1859946" cy="1859946"/>
          </a:xfrm>
          <a:prstGeom prst="roundRect">
            <a:avLst/>
          </a:prstGeom>
          <a:solidFill>
            <a:schemeClr val="accent5">
              <a:lumMod val="75000"/>
            </a:schemeClr>
          </a:solidFill>
          <a:ln>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1168949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withEffect">
                                  <p:stCondLst>
                                    <p:cond delay="0"/>
                                  </p:stCondLst>
                                  <p:childTnLst>
                                    <p:animEffect transition="out" filter="fade">
                                      <p:cBhvr>
                                        <p:cTn id="12" dur="1000"/>
                                        <p:tgtEl>
                                          <p:spTgt spid="25"/>
                                        </p:tgtEl>
                                      </p:cBhvr>
                                    </p:animEffect>
                                    <p:anim calcmode="lin" valueType="num">
                                      <p:cBhvr>
                                        <p:cTn id="13" dur="1000"/>
                                        <p:tgtEl>
                                          <p:spTgt spid="25"/>
                                        </p:tgtEl>
                                        <p:attrNameLst>
                                          <p:attrName>ppt_x</p:attrName>
                                        </p:attrNameLst>
                                      </p:cBhvr>
                                      <p:tavLst>
                                        <p:tav tm="0">
                                          <p:val>
                                            <p:strVal val="ppt_x"/>
                                          </p:val>
                                        </p:tav>
                                        <p:tav tm="100000">
                                          <p:val>
                                            <p:strVal val="ppt_x"/>
                                          </p:val>
                                        </p:tav>
                                      </p:tavLst>
                                    </p:anim>
                                    <p:anim calcmode="lin" valueType="num">
                                      <p:cBhvr>
                                        <p:cTn id="14" dur="1000"/>
                                        <p:tgtEl>
                                          <p:spTgt spid="25"/>
                                        </p:tgtEl>
                                        <p:attrNameLst>
                                          <p:attrName>ppt_y</p:attrName>
                                        </p:attrNameLst>
                                      </p:cBhvr>
                                      <p:tavLst>
                                        <p:tav tm="0">
                                          <p:val>
                                            <p:strVal val="ppt_y"/>
                                          </p:val>
                                        </p:tav>
                                        <p:tav tm="100000">
                                          <p:val>
                                            <p:strVal val="ppt_y+.1"/>
                                          </p:val>
                                        </p:tav>
                                      </p:tavLst>
                                    </p:anim>
                                    <p:set>
                                      <p:cBhvr>
                                        <p:cTn id="15"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21" presetClass="exit" presetSubtype="1" fill="hold" grpId="0" nodeType="clickEffect">
                                  <p:stCondLst>
                                    <p:cond delay="0"/>
                                  </p:stCondLst>
                                  <p:childTnLst>
                                    <p:animEffect transition="out" filter="wheel(1)">
                                      <p:cBhvr>
                                        <p:cTn id="20" dur="2000"/>
                                        <p:tgtEl>
                                          <p:spTgt spid="32"/>
                                        </p:tgtEl>
                                      </p:cBhvr>
                                    </p:animEffect>
                                    <p:set>
                                      <p:cBhvr>
                                        <p:cTn id="21" dur="1" fill="hold">
                                          <p:stCondLst>
                                            <p:cond delay="1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53" presetClass="exit" presetSubtype="32" fill="hold" grpId="0" nodeType="clickEffect">
                                  <p:stCondLst>
                                    <p:cond delay="0"/>
                                  </p:stCondLst>
                                  <p:childTnLst>
                                    <p:anim calcmode="lin" valueType="num">
                                      <p:cBhvr>
                                        <p:cTn id="26" dur="500"/>
                                        <p:tgtEl>
                                          <p:spTgt spid="34"/>
                                        </p:tgtEl>
                                        <p:attrNameLst>
                                          <p:attrName>ppt_w</p:attrName>
                                        </p:attrNameLst>
                                      </p:cBhvr>
                                      <p:tavLst>
                                        <p:tav tm="0">
                                          <p:val>
                                            <p:strVal val="ppt_w"/>
                                          </p:val>
                                        </p:tav>
                                        <p:tav tm="100000">
                                          <p:val>
                                            <p:fltVal val="0"/>
                                          </p:val>
                                        </p:tav>
                                      </p:tavLst>
                                    </p:anim>
                                    <p:anim calcmode="lin" valueType="num">
                                      <p:cBhvr>
                                        <p:cTn id="27" dur="500"/>
                                        <p:tgtEl>
                                          <p:spTgt spid="34"/>
                                        </p:tgtEl>
                                        <p:attrNameLst>
                                          <p:attrName>ppt_h</p:attrName>
                                        </p:attrNameLst>
                                      </p:cBhvr>
                                      <p:tavLst>
                                        <p:tav tm="0">
                                          <p:val>
                                            <p:strVal val="ppt_h"/>
                                          </p:val>
                                        </p:tav>
                                        <p:tav tm="100000">
                                          <p:val>
                                            <p:fltVal val="0"/>
                                          </p:val>
                                        </p:tav>
                                      </p:tavLst>
                                    </p:anim>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5" grpId="0" animBg="1"/>
      <p:bldP spid="32" grpId="0" animBg="1"/>
      <p:bldP spid="3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66698"/>
            <a:ext cx="10508196" cy="1077218"/>
          </a:xfrm>
          <a:prstGeom prst="rect">
            <a:avLst/>
          </a:prstGeom>
          <a:noFill/>
          <a:ln w="28575">
            <a:no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1:</a:t>
            </a:r>
            <a:r>
              <a:rPr lang="en-US" sz="3200" b="1" smtClean="0">
                <a:latin typeface="Times New Roman" panose="02020603050405020304" pitchFamily="18" charset="0"/>
                <a:cs typeface="Times New Roman" panose="02020603050405020304" pitchFamily="18" charset="0"/>
              </a:rPr>
              <a:t> Trong các phương trình sau, phương trình nào là phương trình bậc nhất hai ẩn? </a:t>
            </a:r>
          </a:p>
        </p:txBody>
      </p:sp>
      <p:sp>
        <p:nvSpPr>
          <p:cNvPr id="6" name="TextBox 5"/>
          <p:cNvSpPr txBox="1"/>
          <p:nvPr/>
        </p:nvSpPr>
        <p:spPr>
          <a:xfrm>
            <a:off x="3328818" y="1671013"/>
            <a:ext cx="2995782" cy="646331"/>
          </a:xfrm>
          <a:prstGeom prst="rect">
            <a:avLst/>
          </a:prstGeom>
          <a:noFill/>
          <a:ln w="28575">
            <a:noFill/>
          </a:ln>
        </p:spPr>
        <p:txBody>
          <a:bodyPr wrap="square" rtlCol="0">
            <a:spAutoFit/>
          </a:bodyPr>
          <a:lstStyle/>
          <a:p>
            <a:pPr algn="just"/>
            <a:r>
              <a:rPr lang="en-US" sz="3600" smtClean="0">
                <a:latin typeface="Times New Roman" panose="02020603050405020304" pitchFamily="18" charset="0"/>
                <a:cs typeface="Times New Roman" panose="02020603050405020304" pitchFamily="18" charset="0"/>
              </a:rPr>
              <a:t>A. 0x + 0y = 9</a:t>
            </a:r>
          </a:p>
        </p:txBody>
      </p:sp>
      <p:sp>
        <p:nvSpPr>
          <p:cNvPr id="8" name="TextBox 7"/>
          <p:cNvSpPr txBox="1"/>
          <p:nvPr/>
        </p:nvSpPr>
        <p:spPr>
          <a:xfrm>
            <a:off x="3310080" y="2513663"/>
            <a:ext cx="3428336" cy="646331"/>
          </a:xfrm>
          <a:prstGeom prst="rect">
            <a:avLst/>
          </a:prstGeom>
          <a:noFill/>
          <a:ln w="28575">
            <a:noFill/>
          </a:ln>
        </p:spPr>
        <p:txBody>
          <a:bodyPr wrap="square" rtlCol="0">
            <a:spAutoFit/>
          </a:bodyPr>
          <a:lstStyle/>
          <a:p>
            <a:pPr algn="just"/>
            <a:r>
              <a:rPr lang="en-US" sz="3600" smtClean="0">
                <a:latin typeface="Times New Roman" panose="02020603050405020304" pitchFamily="18" charset="0"/>
                <a:cs typeface="Times New Roman" panose="02020603050405020304" pitchFamily="18" charset="0"/>
              </a:rPr>
              <a:t>B. 3x + 5x</a:t>
            </a:r>
            <a:r>
              <a:rPr lang="en-US" sz="3600" baseline="30000" smtClean="0">
                <a:latin typeface="Times New Roman" panose="02020603050405020304" pitchFamily="18" charset="0"/>
                <a:cs typeface="Times New Roman" panose="02020603050405020304" pitchFamily="18" charset="0"/>
              </a:rPr>
              <a:t>2</a:t>
            </a:r>
            <a:r>
              <a:rPr lang="en-US" sz="3600" smtClean="0">
                <a:latin typeface="Times New Roman" panose="02020603050405020304" pitchFamily="18" charset="0"/>
                <a:cs typeface="Times New Roman" panose="02020603050405020304" pitchFamily="18" charset="0"/>
              </a:rPr>
              <a:t> =  –3 </a:t>
            </a:r>
          </a:p>
        </p:txBody>
      </p:sp>
      <p:sp>
        <p:nvSpPr>
          <p:cNvPr id="9" name="TextBox 8"/>
          <p:cNvSpPr txBox="1"/>
          <p:nvPr/>
        </p:nvSpPr>
        <p:spPr>
          <a:xfrm>
            <a:off x="3348811" y="3358441"/>
            <a:ext cx="3428336" cy="646331"/>
          </a:xfrm>
          <a:prstGeom prst="rect">
            <a:avLst/>
          </a:prstGeom>
          <a:noFill/>
          <a:ln w="28575">
            <a:noFill/>
          </a:ln>
        </p:spPr>
        <p:txBody>
          <a:bodyPr wrap="square" rtlCol="0">
            <a:spAutoFit/>
          </a:bodyPr>
          <a:lstStyle/>
          <a:p>
            <a:pPr algn="just"/>
            <a:r>
              <a:rPr lang="en-US" sz="3600" smtClean="0">
                <a:latin typeface="Times New Roman" panose="02020603050405020304" pitchFamily="18" charset="0"/>
                <a:cs typeface="Times New Roman" panose="02020603050405020304" pitchFamily="18" charset="0"/>
              </a:rPr>
              <a:t>C. x – 2y = 7z</a:t>
            </a:r>
          </a:p>
        </p:txBody>
      </p:sp>
      <p:sp>
        <p:nvSpPr>
          <p:cNvPr id="10" name="TextBox 9"/>
          <p:cNvSpPr txBox="1"/>
          <p:nvPr/>
        </p:nvSpPr>
        <p:spPr>
          <a:xfrm>
            <a:off x="3348811" y="4201091"/>
            <a:ext cx="3428336" cy="646331"/>
          </a:xfrm>
          <a:prstGeom prst="rect">
            <a:avLst/>
          </a:prstGeom>
          <a:noFill/>
          <a:ln w="28575">
            <a:noFill/>
          </a:ln>
        </p:spPr>
        <p:txBody>
          <a:bodyPr wrap="square" rtlCol="0">
            <a:spAutoFit/>
          </a:bodyPr>
          <a:lstStyle/>
          <a:p>
            <a:pPr algn="just"/>
            <a:r>
              <a:rPr lang="en-US" sz="3600" smtClean="0">
                <a:latin typeface="Times New Roman" panose="02020603050405020304" pitchFamily="18" charset="0"/>
                <a:cs typeface="Times New Roman" panose="02020603050405020304" pitchFamily="18" charset="0"/>
              </a:rPr>
              <a:t>D. –7x + 0y = 5. </a:t>
            </a:r>
          </a:p>
        </p:txBody>
      </p:sp>
      <p:sp>
        <p:nvSpPr>
          <p:cNvPr id="11" name="Oval 10"/>
          <p:cNvSpPr/>
          <p:nvPr/>
        </p:nvSpPr>
        <p:spPr bwMode="auto">
          <a:xfrm>
            <a:off x="3124200" y="4201091"/>
            <a:ext cx="838200" cy="8382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65" descr="ros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Next">
            <a:hlinkClick r:id="rId3" action="ppaction://hlinkpres?slideindex=14&amp;slidetitle=PowerPoint Presenta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5396" y="5943600"/>
            <a:ext cx="811074" cy="59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48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66698"/>
            <a:ext cx="10508196" cy="1077218"/>
          </a:xfrm>
          <a:prstGeom prst="rect">
            <a:avLst/>
          </a:prstGeom>
          <a:noFill/>
          <a:ln w="28575">
            <a:no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2:</a:t>
            </a:r>
            <a:r>
              <a:rPr lang="en-US" sz="3200" b="1" smtClean="0">
                <a:latin typeface="Times New Roman" panose="02020603050405020304" pitchFamily="18" charset="0"/>
                <a:cs typeface="Times New Roman" panose="02020603050405020304" pitchFamily="18" charset="0"/>
              </a:rPr>
              <a:t> Phương trình nào dưới đây không phải phương trình bậc nhất hai ẩn? </a:t>
            </a:r>
          </a:p>
        </p:txBody>
      </p:sp>
      <p:sp>
        <p:nvSpPr>
          <p:cNvPr id="6" name="TextBox 5"/>
          <p:cNvSpPr txBox="1"/>
          <p:nvPr/>
        </p:nvSpPr>
        <p:spPr>
          <a:xfrm>
            <a:off x="3328818" y="1671013"/>
            <a:ext cx="4824582" cy="646331"/>
          </a:xfrm>
          <a:prstGeom prst="rect">
            <a:avLst/>
          </a:prstGeom>
          <a:noFill/>
          <a:ln w="28575">
            <a:noFill/>
          </a:ln>
        </p:spPr>
        <p:txBody>
          <a:bodyPr wrap="square" rtlCol="0">
            <a:spAutoFit/>
          </a:bodyPr>
          <a:lstStyle/>
          <a:p>
            <a:pPr algn="just"/>
            <a:r>
              <a:rPr lang="en-US" sz="3600" smtClean="0">
                <a:latin typeface="Times New Roman" panose="02020603050405020304" pitchFamily="18" charset="0"/>
                <a:cs typeface="Times New Roman" panose="02020603050405020304" pitchFamily="18" charset="0"/>
              </a:rPr>
              <a:t>A. 0,4x + 0y =</a:t>
            </a:r>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–2,45. </a:t>
            </a:r>
          </a:p>
        </p:txBody>
      </p:sp>
      <p:sp>
        <p:nvSpPr>
          <p:cNvPr id="8" name="TextBox 7"/>
          <p:cNvSpPr txBox="1"/>
          <p:nvPr/>
        </p:nvSpPr>
        <p:spPr>
          <a:xfrm>
            <a:off x="3310080" y="2513663"/>
            <a:ext cx="3428336" cy="646331"/>
          </a:xfrm>
          <a:prstGeom prst="rect">
            <a:avLst/>
          </a:prstGeom>
          <a:noFill/>
          <a:ln w="28575">
            <a:noFill/>
          </a:ln>
        </p:spPr>
        <p:txBody>
          <a:bodyPr wrap="square" rtlCol="0">
            <a:spAutoFit/>
          </a:bodyPr>
          <a:lstStyle/>
          <a:p>
            <a:pPr algn="just"/>
            <a:r>
              <a:rPr lang="en-US" sz="3600" smtClean="0">
                <a:latin typeface="Times New Roman" panose="02020603050405020304" pitchFamily="18" charset="0"/>
                <a:cs typeface="Times New Roman" panose="02020603050405020304" pitchFamily="18" charset="0"/>
              </a:rPr>
              <a:t>B. 4x + 9y = –2.</a:t>
            </a:r>
          </a:p>
        </p:txBody>
      </p:sp>
      <p:sp>
        <p:nvSpPr>
          <p:cNvPr id="9" name="TextBox 8"/>
          <p:cNvSpPr txBox="1"/>
          <p:nvPr/>
        </p:nvSpPr>
        <p:spPr>
          <a:xfrm>
            <a:off x="3348811" y="3358441"/>
            <a:ext cx="3428336" cy="646331"/>
          </a:xfrm>
          <a:prstGeom prst="rect">
            <a:avLst/>
          </a:prstGeom>
          <a:noFill/>
          <a:ln w="28575">
            <a:noFill/>
          </a:ln>
        </p:spPr>
        <p:txBody>
          <a:bodyPr wrap="square" rtlCol="0">
            <a:spAutoFit/>
          </a:bodyPr>
          <a:lstStyle/>
          <a:p>
            <a:pPr algn="just"/>
            <a:r>
              <a:rPr lang="en-US" sz="3600" smtClean="0">
                <a:latin typeface="Times New Roman" panose="02020603050405020304" pitchFamily="18" charset="0"/>
                <a:cs typeface="Times New Roman" panose="02020603050405020304" pitchFamily="18" charset="0"/>
              </a:rPr>
              <a:t>C. 0x – 0y = 0</a:t>
            </a:r>
          </a:p>
        </p:txBody>
      </p:sp>
      <p:sp>
        <p:nvSpPr>
          <p:cNvPr id="11" name="Oval 10"/>
          <p:cNvSpPr/>
          <p:nvPr/>
        </p:nvSpPr>
        <p:spPr bwMode="auto">
          <a:xfrm>
            <a:off x="3124200" y="3322585"/>
            <a:ext cx="838200" cy="8382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906059158"/>
              </p:ext>
            </p:extLst>
          </p:nvPr>
        </p:nvGraphicFramePr>
        <p:xfrm>
          <a:off x="3402013" y="4062413"/>
          <a:ext cx="3187700" cy="1231900"/>
        </p:xfrm>
        <a:graphic>
          <a:graphicData uri="http://schemas.openxmlformats.org/presentationml/2006/ole">
            <mc:AlternateContent xmlns:mc="http://schemas.openxmlformats.org/markup-compatibility/2006">
              <mc:Choice xmlns:v="urn:schemas-microsoft-com:vml" Requires="v">
                <p:oleObj spid="_x0000_s63526" name="Equation" r:id="rId4" imgW="1117440" imgH="431640" progId="Equation.DSMT4">
                  <p:embed/>
                </p:oleObj>
              </mc:Choice>
              <mc:Fallback>
                <p:oleObj name="Equation" r:id="rId4" imgW="1117440" imgH="431640" progId="Equation.DSMT4">
                  <p:embed/>
                  <p:pic>
                    <p:nvPicPr>
                      <p:cNvPr id="0" name=""/>
                      <p:cNvPicPr/>
                      <p:nvPr/>
                    </p:nvPicPr>
                    <p:blipFill>
                      <a:blip r:embed="rId5"/>
                      <a:stretch>
                        <a:fillRect/>
                      </a:stretch>
                    </p:blipFill>
                    <p:spPr>
                      <a:xfrm>
                        <a:off x="3402013" y="4062413"/>
                        <a:ext cx="3187700" cy="1231900"/>
                      </a:xfrm>
                      <a:prstGeom prst="rect">
                        <a:avLst/>
                      </a:prstGeom>
                    </p:spPr>
                  </p:pic>
                </p:oleObj>
              </mc:Fallback>
            </mc:AlternateContent>
          </a:graphicData>
        </a:graphic>
      </p:graphicFrame>
      <p:pic>
        <p:nvPicPr>
          <p:cNvPr id="14" name="Picture 15" descr="Next">
            <a:hlinkClick r:id="rId6" action="ppaction://hlinkpres?slideindex=14&amp;slidetitle=PowerPoint Presentati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5396" y="5943600"/>
            <a:ext cx="811074" cy="59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6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66698"/>
            <a:ext cx="10508196" cy="1077218"/>
          </a:xfrm>
          <a:prstGeom prst="rect">
            <a:avLst/>
          </a:prstGeom>
          <a:noFill/>
          <a:ln w="28575">
            <a:no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3:</a:t>
            </a:r>
            <a:r>
              <a:rPr lang="en-US" sz="3200" b="1" smtClean="0">
                <a:latin typeface="Times New Roman" panose="02020603050405020304" pitchFamily="18" charset="0"/>
                <a:cs typeface="Times New Roman" panose="02020603050405020304" pitchFamily="18" charset="0"/>
              </a:rPr>
              <a:t> Trong các hệ phương trình sau, hệ phương trình nào không là hệ hai phương trình bậc nhất hai ẩn? </a:t>
            </a:r>
          </a:p>
        </p:txBody>
      </p:sp>
      <p:sp>
        <p:nvSpPr>
          <p:cNvPr id="11" name="Oval 10"/>
          <p:cNvSpPr/>
          <p:nvPr/>
        </p:nvSpPr>
        <p:spPr bwMode="auto">
          <a:xfrm>
            <a:off x="3657600" y="5255710"/>
            <a:ext cx="838200" cy="8382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667075483"/>
              </p:ext>
            </p:extLst>
          </p:nvPr>
        </p:nvGraphicFramePr>
        <p:xfrm>
          <a:off x="3968100" y="1704444"/>
          <a:ext cx="3162012" cy="4610966"/>
        </p:xfrm>
        <a:graphic>
          <a:graphicData uri="http://schemas.openxmlformats.org/presentationml/2006/ole">
            <mc:AlternateContent xmlns:mc="http://schemas.openxmlformats.org/markup-compatibility/2006">
              <mc:Choice xmlns:v="urn:schemas-microsoft-com:vml" Requires="v">
                <p:oleObj spid="_x0000_s64550" name="Equation" r:id="rId4" imgW="1218960" imgH="1777680" progId="Equation.DSMT4">
                  <p:embed/>
                </p:oleObj>
              </mc:Choice>
              <mc:Fallback>
                <p:oleObj name="Equation" r:id="rId4" imgW="1218960" imgH="1777680" progId="Equation.DSMT4">
                  <p:embed/>
                  <p:pic>
                    <p:nvPicPr>
                      <p:cNvPr id="0" name=""/>
                      <p:cNvPicPr/>
                      <p:nvPr/>
                    </p:nvPicPr>
                    <p:blipFill>
                      <a:blip r:embed="rId5"/>
                      <a:stretch>
                        <a:fillRect/>
                      </a:stretch>
                    </p:blipFill>
                    <p:spPr>
                      <a:xfrm>
                        <a:off x="3968100" y="1704444"/>
                        <a:ext cx="3162012" cy="4610966"/>
                      </a:xfrm>
                      <a:prstGeom prst="rect">
                        <a:avLst/>
                      </a:prstGeom>
                    </p:spPr>
                  </p:pic>
                </p:oleObj>
              </mc:Fallback>
            </mc:AlternateContent>
          </a:graphicData>
        </a:graphic>
      </p:graphicFrame>
      <p:pic>
        <p:nvPicPr>
          <p:cNvPr id="14" name="Picture 15" descr="Next">
            <a:hlinkClick r:id="rId6" action="ppaction://hlinkpres?slideindex=14&amp;slidetitle=PowerPoint Presentati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5396" y="5943600"/>
            <a:ext cx="811074" cy="59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66698"/>
            <a:ext cx="10508196" cy="584775"/>
          </a:xfrm>
          <a:prstGeom prst="rect">
            <a:avLst/>
          </a:prstGeom>
          <a:noFill/>
          <a:ln w="28575">
            <a:no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4:</a:t>
            </a:r>
            <a:r>
              <a:rPr lang="en-US" sz="3200" b="1" smtClean="0">
                <a:latin typeface="Times New Roman" panose="02020603050405020304" pitchFamily="18" charset="0"/>
                <a:cs typeface="Times New Roman" panose="02020603050405020304" pitchFamily="18" charset="0"/>
              </a:rPr>
              <a:t> Cặp số nào sau đây là nghiệm của hệ phương trình</a:t>
            </a:r>
          </a:p>
        </p:txBody>
      </p:sp>
      <p:sp>
        <p:nvSpPr>
          <p:cNvPr id="11" name="Oval 10"/>
          <p:cNvSpPr/>
          <p:nvPr/>
        </p:nvSpPr>
        <p:spPr bwMode="auto">
          <a:xfrm>
            <a:off x="4267200" y="3257036"/>
            <a:ext cx="838200" cy="8382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911207004"/>
              </p:ext>
            </p:extLst>
          </p:nvPr>
        </p:nvGraphicFramePr>
        <p:xfrm>
          <a:off x="4084195" y="951473"/>
          <a:ext cx="2501900" cy="1317625"/>
        </p:xfrm>
        <a:graphic>
          <a:graphicData uri="http://schemas.openxmlformats.org/presentationml/2006/ole">
            <mc:AlternateContent xmlns:mc="http://schemas.openxmlformats.org/markup-compatibility/2006">
              <mc:Choice xmlns:v="urn:schemas-microsoft-com:vml" Requires="v">
                <p:oleObj spid="_x0000_s65573" name="Equation" r:id="rId4" imgW="965160" imgH="507960" progId="Equation.DSMT4">
                  <p:embed/>
                </p:oleObj>
              </mc:Choice>
              <mc:Fallback>
                <p:oleObj name="Equation" r:id="rId4" imgW="965160" imgH="507960" progId="Equation.DSMT4">
                  <p:embed/>
                  <p:pic>
                    <p:nvPicPr>
                      <p:cNvPr id="0" name=""/>
                      <p:cNvPicPr/>
                      <p:nvPr/>
                    </p:nvPicPr>
                    <p:blipFill>
                      <a:blip r:embed="rId5"/>
                      <a:stretch>
                        <a:fillRect/>
                      </a:stretch>
                    </p:blipFill>
                    <p:spPr>
                      <a:xfrm>
                        <a:off x="4084195" y="951473"/>
                        <a:ext cx="2501900" cy="1317625"/>
                      </a:xfrm>
                      <a:prstGeom prst="rect">
                        <a:avLst/>
                      </a:prstGeom>
                    </p:spPr>
                  </p:pic>
                </p:oleObj>
              </mc:Fallback>
            </mc:AlternateContent>
          </a:graphicData>
        </a:graphic>
      </p:graphicFrame>
      <p:sp>
        <p:nvSpPr>
          <p:cNvPr id="9" name="TextBox 8"/>
          <p:cNvSpPr txBox="1"/>
          <p:nvPr/>
        </p:nvSpPr>
        <p:spPr>
          <a:xfrm>
            <a:off x="4181007" y="1917492"/>
            <a:ext cx="2613466" cy="4355488"/>
          </a:xfrm>
          <a:prstGeom prst="rect">
            <a:avLst/>
          </a:prstGeom>
          <a:noFill/>
          <a:ln w="28575">
            <a:noFill/>
          </a:ln>
        </p:spPr>
        <p:txBody>
          <a:bodyPr wrap="square" rtlCol="0">
            <a:spAutoFit/>
          </a:bodyPr>
          <a:lstStyle/>
          <a:p>
            <a:pPr>
              <a:lnSpc>
                <a:spcPct val="200000"/>
              </a:lnSpc>
            </a:pPr>
            <a:r>
              <a:rPr lang="en-US" sz="3600" smtClean="0">
                <a:latin typeface="Times New Roman" panose="02020603050405020304" pitchFamily="18" charset="0"/>
                <a:cs typeface="Times New Roman" panose="02020603050405020304" pitchFamily="18" charset="0"/>
              </a:rPr>
              <a:t>A. (0; 2)</a:t>
            </a:r>
          </a:p>
          <a:p>
            <a:pPr>
              <a:lnSpc>
                <a:spcPct val="200000"/>
              </a:lnSpc>
            </a:pPr>
            <a:r>
              <a:rPr lang="en-US" sz="3600" smtClean="0">
                <a:latin typeface="Times New Roman" panose="02020603050405020304" pitchFamily="18" charset="0"/>
                <a:cs typeface="Times New Roman" panose="02020603050405020304" pitchFamily="18" charset="0"/>
              </a:rPr>
              <a:t>B. (–5; 3)</a:t>
            </a:r>
          </a:p>
          <a:p>
            <a:pPr>
              <a:lnSpc>
                <a:spcPct val="200000"/>
              </a:lnSpc>
            </a:pPr>
            <a:r>
              <a:rPr lang="en-US" sz="3600" smtClean="0">
                <a:latin typeface="Times New Roman" panose="02020603050405020304" pitchFamily="18" charset="0"/>
                <a:cs typeface="Times New Roman" panose="02020603050405020304" pitchFamily="18" charset="0"/>
              </a:rPr>
              <a:t>C. (2; 0)</a:t>
            </a:r>
          </a:p>
          <a:p>
            <a:pPr>
              <a:lnSpc>
                <a:spcPct val="200000"/>
              </a:lnSpc>
            </a:pPr>
            <a:r>
              <a:rPr lang="en-US" sz="3600">
                <a:latin typeface="Times New Roman" panose="02020603050405020304" pitchFamily="18" charset="0"/>
                <a:cs typeface="Times New Roman" panose="02020603050405020304" pitchFamily="18" charset="0"/>
              </a:rPr>
              <a:t>D. (3; </a:t>
            </a:r>
            <a:r>
              <a:rPr lang="en-US" sz="3600" smtClean="0">
                <a:latin typeface="Times New Roman" panose="02020603050405020304" pitchFamily="18" charset="0"/>
                <a:cs typeface="Times New Roman" panose="02020603050405020304" pitchFamily="18" charset="0"/>
              </a:rPr>
              <a:t>–5)  </a:t>
            </a:r>
          </a:p>
        </p:txBody>
      </p:sp>
      <p:pic>
        <p:nvPicPr>
          <p:cNvPr id="14" name="Picture 15" descr="Next">
            <a:hlinkClick r:id="rId6" action="ppaction://hlinkpres?slideindex=14&amp;slidetitle=PowerPoint Presentati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5396" y="5943600"/>
            <a:ext cx="811074" cy="59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3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886200" y="0"/>
            <a:ext cx="3810000" cy="584775"/>
          </a:xfrm>
          <a:prstGeom prst="rect">
            <a:avLst/>
          </a:prstGeom>
          <a:noFill/>
        </p:spPr>
        <p:txBody>
          <a:bodyPr wrap="square" rtlCol="0">
            <a:spAutoFit/>
          </a:bodyPr>
          <a:lstStyle/>
          <a:p>
            <a:pPr algn="just"/>
            <a:r>
              <a:rPr lang="en-US" sz="3200" b="1" smtClean="0">
                <a:solidFill>
                  <a:srgbClr val="FF0000"/>
                </a:solidFill>
                <a:latin typeface="Times New Roman" panose="02020603050405020304" pitchFamily="18" charset="0"/>
                <a:cs typeface="Times New Roman" panose="02020603050405020304" pitchFamily="18" charset="0"/>
              </a:rPr>
              <a:t>VẬN DỤNG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Oval Callout 1"/>
          <p:cNvSpPr/>
          <p:nvPr/>
        </p:nvSpPr>
        <p:spPr bwMode="auto">
          <a:xfrm>
            <a:off x="4267200" y="3274585"/>
            <a:ext cx="990600" cy="381000"/>
          </a:xfrm>
          <a:prstGeom prst="wedgeEllipseCallout">
            <a:avLst>
              <a:gd name="adj1" fmla="val -23962"/>
              <a:gd name="adj2" fmla="val 66568"/>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solidFill>
                  <a:srgbClr val="3333FF"/>
                </a:solidFill>
                <a:latin typeface="Times New Roman" panose="02020603050405020304" pitchFamily="18" charset="0"/>
                <a:cs typeface="Times New Roman" panose="02020603050405020304" pitchFamily="18" charset="0"/>
              </a:rPr>
              <a:t>Giải</a:t>
            </a:r>
            <a:endParaRPr kumimoji="0" lang="en-US" sz="2400" b="0"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0" y="241154"/>
            <a:ext cx="974140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Bài toán cổ:</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effectLst/>
                <a:latin typeface="Times New Roman" panose="02020603050405020304" pitchFamily="18" charset="0"/>
                <a:cs typeface="Times New Roman" panose="02020603050405020304" pitchFamily="18" charset="0"/>
              </a:rPr>
              <a:t>	Một đàn em nhỏ đứng bên sông</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effectLst/>
                <a:latin typeface="Times New Roman" panose="02020603050405020304" pitchFamily="18" charset="0"/>
                <a:cs typeface="Times New Roman" panose="02020603050405020304" pitchFamily="18" charset="0"/>
              </a:rPr>
              <a:t>	To nhỏ bàn nhau chuyện chia hồng</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effectLst/>
                <a:latin typeface="Times New Roman" panose="02020603050405020304" pitchFamily="18" charset="0"/>
                <a:cs typeface="Times New Roman" panose="02020603050405020304" pitchFamily="18" charset="0"/>
              </a:rPr>
              <a:t>	Mỗi người năm trái thừa năm trái</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effectLst/>
                <a:latin typeface="Times New Roman" panose="02020603050405020304" pitchFamily="18" charset="0"/>
                <a:cs typeface="Times New Roman" panose="02020603050405020304" pitchFamily="18" charset="0"/>
              </a:rPr>
              <a:t>	Mỗi người sáu trái một người không</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effectLst/>
                <a:latin typeface="Times New Roman" panose="02020603050405020304" pitchFamily="18" charset="0"/>
                <a:cs typeface="Times New Roman" panose="02020603050405020304" pitchFamily="18" charset="0"/>
              </a:rPr>
              <a:t>	Hỡi người bạn trẻ đang dừng bước</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effectLst/>
                <a:latin typeface="Times New Roman" panose="02020603050405020304" pitchFamily="18" charset="0"/>
                <a:cs typeface="Times New Roman" panose="02020603050405020304" pitchFamily="18" charset="0"/>
              </a:rPr>
              <a:t>	Có mấy em thơ, mấy trái hồng?</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Làm thế nào để tính được số em nhỏ (em thơ) và số trái hồng?</a:t>
            </a:r>
          </a:p>
        </p:txBody>
      </p:sp>
      <p:pic>
        <p:nvPicPr>
          <p:cNvPr id="28" name="Picture 27"/>
          <p:cNvPicPr>
            <a:picLocks noChangeAspect="1"/>
          </p:cNvPicPr>
          <p:nvPr/>
        </p:nvPicPr>
        <p:blipFill>
          <a:blip r:embed="rId3"/>
          <a:stretch>
            <a:fillRect/>
          </a:stretch>
        </p:blipFill>
        <p:spPr>
          <a:xfrm>
            <a:off x="7728679" y="227745"/>
            <a:ext cx="2695575" cy="2666745"/>
          </a:xfrm>
          <a:prstGeom prst="rect">
            <a:avLst/>
          </a:prstGeom>
        </p:spPr>
      </p:pic>
      <p:sp>
        <p:nvSpPr>
          <p:cNvPr id="3" name="Rectangle 2"/>
          <p:cNvSpPr/>
          <p:nvPr/>
        </p:nvSpPr>
        <p:spPr>
          <a:xfrm>
            <a:off x="2638269" y="5643423"/>
            <a:ext cx="9196387" cy="954107"/>
          </a:xfrm>
          <a:prstGeom prst="rect">
            <a:avLst/>
          </a:prstGeom>
          <a:ln>
            <a:solidFill>
              <a:srgbClr val="FF0000"/>
            </a:solidFill>
          </a:ln>
        </p:spPr>
        <p:txBody>
          <a:bodyPr wrap="square">
            <a:spAutoFit/>
          </a:bodyPr>
          <a:lstStyle/>
          <a:p>
            <a:r>
              <a:rPr lang="vi-VN" sz="2800">
                <a:solidFill>
                  <a:srgbClr val="3333FF"/>
                </a:solidFill>
                <a:latin typeface="Times New Roman" panose="02020603050405020304" pitchFamily="18" charset="0"/>
                <a:cs typeface="Times New Roman" panose="02020603050405020304" pitchFamily="18" charset="0"/>
              </a:rPr>
              <a:t>Đối với bài toán </a:t>
            </a:r>
            <a:r>
              <a:rPr lang="en-US" sz="2800" smtClean="0">
                <a:solidFill>
                  <a:srgbClr val="3333FF"/>
                </a:solidFill>
                <a:latin typeface="Times New Roman" panose="02020603050405020304" pitchFamily="18" charset="0"/>
                <a:cs typeface="Times New Roman" panose="02020603050405020304" pitchFamily="18" charset="0"/>
              </a:rPr>
              <a:t>trên</a:t>
            </a:r>
            <a:r>
              <a:rPr lang="vi-VN" sz="2800" smtClean="0">
                <a:solidFill>
                  <a:srgbClr val="3333FF"/>
                </a:solidFill>
                <a:latin typeface="Times New Roman" panose="02020603050405020304" pitchFamily="18" charset="0"/>
                <a:cs typeface="Times New Roman" panose="02020603050405020304" pitchFamily="18" charset="0"/>
              </a:rPr>
              <a:t>, </a:t>
            </a:r>
            <a:r>
              <a:rPr lang="vi-VN" sz="2800">
                <a:solidFill>
                  <a:srgbClr val="3333FF"/>
                </a:solidFill>
                <a:latin typeface="Times New Roman" panose="02020603050405020304" pitchFamily="18" charset="0"/>
                <a:cs typeface="Times New Roman" panose="02020603050405020304" pitchFamily="18" charset="0"/>
              </a:rPr>
              <a:t>nếu gọi x là số em nhỏ, y là số quả hồng thì ta nhận được hệ hai phương trình bậc nhất hai ẩn nào?</a:t>
            </a:r>
            <a:endParaRPr lang="en-US" sz="2800">
              <a:solidFill>
                <a:srgbClr val="3333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1079" y="3764771"/>
            <a:ext cx="11658600" cy="1200329"/>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Gọi x là số em nhỏ, y là số quả hồng (x, y ∈ ℕ*).</a:t>
            </a:r>
          </a:p>
          <a:p>
            <a:pPr algn="just"/>
            <a:r>
              <a:rPr lang="vi-VN" sz="2400">
                <a:latin typeface="Times New Roman" panose="02020603050405020304" pitchFamily="18" charset="0"/>
                <a:cs typeface="Times New Roman" panose="02020603050405020304" pitchFamily="18" charset="0"/>
              </a:rPr>
              <a:t>Câu “Mỗi người năm trái thừa năm trái” nên ta có 5x = y – 5 hay 5x – y = 5.          (1</a:t>
            </a:r>
            <a:r>
              <a:rPr lang="vi-VN" sz="2400" smtClean="0">
                <a:latin typeface="Times New Roman" panose="02020603050405020304" pitchFamily="18" charset="0"/>
                <a:cs typeface="Times New Roman" panose="02020603050405020304" pitchFamily="18" charset="0"/>
              </a:rPr>
              <a:t>)</a:t>
            </a:r>
            <a:endParaRPr lang="en-US" sz="2400" smtClean="0">
              <a:latin typeface="Times New Roman" panose="02020603050405020304" pitchFamily="18" charset="0"/>
              <a:cs typeface="Times New Roman" panose="02020603050405020304" pitchFamily="18" charset="0"/>
            </a:endParaRPr>
          </a:p>
          <a:p>
            <a:pPr algn="just"/>
            <a:r>
              <a:rPr lang="vi-VN" sz="2400">
                <a:latin typeface="Times New Roman" panose="02020603050405020304" pitchFamily="18" charset="0"/>
                <a:cs typeface="Times New Roman" panose="02020603050405020304" pitchFamily="18" charset="0"/>
              </a:rPr>
              <a:t>Câu “Mỗi người sáu trái một người không” nên ta có 6(x – 1) = y hay 6x – y = 6.    (2)</a:t>
            </a:r>
            <a:endParaRPr lang="vi-VN" sz="2400" b="0" i="0">
              <a:effectLst/>
              <a:latin typeface="Times New Roman" panose="02020603050405020304" pitchFamily="18" charset="0"/>
              <a:cs typeface="Times New Roman" panose="02020603050405020304" pitchFamily="18" charset="0"/>
            </a:endParaRPr>
          </a:p>
        </p:txBody>
      </p:sp>
      <p:sp>
        <p:nvSpPr>
          <p:cNvPr id="5" name="Rectangle 4"/>
          <p:cNvSpPr/>
          <p:nvPr/>
        </p:nvSpPr>
        <p:spPr>
          <a:xfrm>
            <a:off x="-68080" y="5085354"/>
            <a:ext cx="6870792" cy="461665"/>
          </a:xfrm>
          <a:prstGeom prst="rect">
            <a:avLst/>
          </a:prstGeom>
        </p:spPr>
        <p:txBody>
          <a:bodyPr wrap="none">
            <a:spAutoFit/>
          </a:bodyPr>
          <a:lstStyle/>
          <a:p>
            <a:r>
              <a:rPr lang="vi-VN" sz="2400">
                <a:latin typeface="Times New Roman" panose="02020603050405020304" pitchFamily="18" charset="0"/>
                <a:cs typeface="Times New Roman" panose="02020603050405020304" pitchFamily="18" charset="0"/>
              </a:rPr>
              <a:t>Từ (1) và (2) ta có hệ hai phương trình bậc nhất hai ẩn</a:t>
            </a:r>
            <a:endParaRPr lang="en-US" sz="240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551796814"/>
              </p:ext>
            </p:extLst>
          </p:nvPr>
        </p:nvGraphicFramePr>
        <p:xfrm>
          <a:off x="6802712" y="4935428"/>
          <a:ext cx="1394927" cy="899953"/>
        </p:xfrm>
        <a:graphic>
          <a:graphicData uri="http://schemas.openxmlformats.org/presentationml/2006/ole">
            <mc:AlternateContent xmlns:mc="http://schemas.openxmlformats.org/markup-compatibility/2006">
              <mc:Choice xmlns:v="urn:schemas-microsoft-com:vml" Requires="v">
                <p:oleObj spid="_x0000_s57960" name="Equation" r:id="rId4" imgW="787320" imgH="507960" progId="Equation.DSMT4">
                  <p:embed/>
                </p:oleObj>
              </mc:Choice>
              <mc:Fallback>
                <p:oleObj name="Equation" r:id="rId4" imgW="787320" imgH="507960" progId="Equation.DSMT4">
                  <p:embed/>
                  <p:pic>
                    <p:nvPicPr>
                      <p:cNvPr id="0" name=""/>
                      <p:cNvPicPr/>
                      <p:nvPr/>
                    </p:nvPicPr>
                    <p:blipFill>
                      <a:blip r:embed="rId5"/>
                      <a:stretch>
                        <a:fillRect/>
                      </a:stretch>
                    </p:blipFill>
                    <p:spPr>
                      <a:xfrm>
                        <a:off x="6802712" y="4935428"/>
                        <a:ext cx="1394927" cy="899953"/>
                      </a:xfrm>
                      <a:prstGeom prst="rect">
                        <a:avLst/>
                      </a:prstGeom>
                    </p:spPr>
                  </p:pic>
                </p:oleObj>
              </mc:Fallback>
            </mc:AlternateContent>
          </a:graphicData>
        </a:graphic>
      </p:graphicFrame>
    </p:spTree>
    <p:extLst>
      <p:ext uri="{BB962C8B-B14F-4D97-AF65-F5344CB8AC3E}">
        <p14:creationId xmlns:p14="http://schemas.microsoft.com/office/powerpoint/2010/main" val="420058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500"/>
                            </p:stCondLst>
                            <p:childTnLst>
                              <p:par>
                                <p:cTn id="46" presetID="10" presetClass="exit" presetSubtype="0" fill="hold" grpId="1" nodeType="after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animBg="1"/>
      <p:bldP spid="27" grpId="0"/>
      <p:bldP spid="3" grpId="0" animBg="1"/>
      <p:bldP spid="3" grpId="1"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766F4C1-9DBC-4B74-A103-BC3CED441B27}"/>
              </a:ext>
            </a:extLst>
          </p:cNvPr>
          <p:cNvPicPr>
            <a:picLocks noChangeAspect="1"/>
          </p:cNvPicPr>
          <p:nvPr/>
        </p:nvPicPr>
        <p:blipFill rotWithShape="1">
          <a:blip r:embed="rId2">
            <a:extLst>
              <a:ext uri="{28A0092B-C50C-407E-A947-70E740481C1C}">
                <a14:useLocalDpi xmlns:a14="http://schemas.microsoft.com/office/drawing/2010/main" val="0"/>
              </a:ext>
            </a:extLst>
          </a:blip>
          <a:srcRect b="6422"/>
          <a:stretch/>
        </p:blipFill>
        <p:spPr>
          <a:xfrm>
            <a:off x="0" y="0"/>
            <a:ext cx="12192000" cy="6858000"/>
          </a:xfrm>
          <a:prstGeom prst="rect">
            <a:avLst/>
          </a:prstGeom>
        </p:spPr>
      </p:pic>
      <p:sp>
        <p:nvSpPr>
          <p:cNvPr id="3" name="TextBox 2"/>
          <p:cNvSpPr txBox="1"/>
          <p:nvPr/>
        </p:nvSpPr>
        <p:spPr>
          <a:xfrm>
            <a:off x="2667000" y="614371"/>
            <a:ext cx="2844800" cy="1015663"/>
          </a:xfrm>
          <a:prstGeom prst="rect">
            <a:avLst/>
          </a:prstGeom>
          <a:noFill/>
        </p:spPr>
        <p:txBody>
          <a:bodyPr wrap="square" rtlCol="0">
            <a:spAutoFit/>
          </a:bodyPr>
          <a:lstStyle/>
          <a:p>
            <a:r>
              <a:rPr lang="en-US" sz="6000" b="1">
                <a:solidFill>
                  <a:srgbClr val="FFC000"/>
                </a:solidFill>
                <a:latin typeface="Times New Roman" panose="02020603050405020304" pitchFamily="18" charset="0"/>
                <a:cs typeface="Times New Roman" panose="02020603050405020304" pitchFamily="18" charset="0"/>
              </a:rPr>
              <a:t>Bài </a:t>
            </a:r>
            <a:r>
              <a:rPr lang="en-US" sz="6000" b="1" smtClean="0">
                <a:solidFill>
                  <a:srgbClr val="FFC000"/>
                </a:solidFill>
                <a:latin typeface="Times New Roman" panose="02020603050405020304" pitchFamily="18" charset="0"/>
                <a:cs typeface="Times New Roman" panose="02020603050405020304" pitchFamily="18" charset="0"/>
              </a:rPr>
              <a:t>2:</a:t>
            </a:r>
            <a:endParaRPr lang="en-US" sz="6000" b="1">
              <a:solidFill>
                <a:srgbClr val="FFC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438400" y="2269805"/>
            <a:ext cx="9575800" cy="954107"/>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TRÌNH BẬC NHẤT HAI ẨN </a:t>
            </a:r>
          </a:p>
          <a:p>
            <a:r>
              <a:rPr lang="en-US" sz="2800" b="1" smtClean="0">
                <a:solidFill>
                  <a:schemeClr val="bg1"/>
                </a:solidFill>
                <a:latin typeface="Times New Roman" panose="02020603050405020304" pitchFamily="18" charset="0"/>
                <a:cs typeface="Times New Roman" panose="02020603050405020304" pitchFamily="18" charset="0"/>
              </a:rPr>
              <a:t>VÀ HỆ HAI PHƯƠNG TRÌNH BẬC NHẤT HAI ẨN</a:t>
            </a:r>
            <a:endParaRPr lang="en-US" sz="28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4801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7017306"/>
          </a:xfrm>
          <a:prstGeom prst="rect">
            <a:avLst/>
          </a:prstGeom>
          <a:solidFill>
            <a:srgbClr val="7030A0"/>
          </a:solidFill>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90600"/>
            <a:ext cx="9525000" cy="4781604"/>
          </a:xfrm>
          <a:prstGeom prst="rect">
            <a:avLst/>
          </a:prstGeom>
        </p:spPr>
      </p:pic>
      <p:sp>
        <p:nvSpPr>
          <p:cNvPr id="4" name="Rectangle 3"/>
          <p:cNvSpPr/>
          <p:nvPr/>
        </p:nvSpPr>
        <p:spPr>
          <a:xfrm>
            <a:off x="2901176" y="2590800"/>
            <a:ext cx="7264404" cy="1477328"/>
          </a:xfrm>
          <a:prstGeom prst="rect">
            <a:avLst/>
          </a:prstGeom>
          <a:noFill/>
        </p:spPr>
        <p:txBody>
          <a:bodyPr wrap="square" lIns="121920" tIns="60960" rIns="121920" bIns="60960">
            <a:spAutoFit/>
          </a:bodyPr>
          <a:lstStyle/>
          <a:p>
            <a:pPr algn="ctr"/>
            <a:r>
              <a:rPr lang="en-US" sz="8800" b="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 TẬP</a:t>
            </a:r>
            <a:endParaRPr lang="en-US" sz="88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170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9697" y="142893"/>
            <a:ext cx="11650941" cy="954107"/>
          </a:xfrm>
          <a:prstGeom prst="rect">
            <a:avLst/>
          </a:prstGeom>
          <a:noFill/>
          <a:ln w="28575">
            <a:noFill/>
          </a:ln>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BÀI 1:</a:t>
            </a:r>
            <a:r>
              <a:rPr lang="en-US" sz="2800" smtClean="0">
                <a:solidFill>
                  <a:srgbClr val="3333FF"/>
                </a:solidFill>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Trong các phương trình sau, phương trình nào là phương trình bậc nhất hai ẩn? Xác định hệ số a, b, c của phương trình bậc nhất hai ẩn đó. </a:t>
            </a:r>
          </a:p>
        </p:txBody>
      </p:sp>
      <p:sp>
        <p:nvSpPr>
          <p:cNvPr id="9" name="TextBox 8"/>
          <p:cNvSpPr txBox="1"/>
          <p:nvPr/>
        </p:nvSpPr>
        <p:spPr>
          <a:xfrm>
            <a:off x="4648200" y="2294363"/>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sp>
        <p:nvSpPr>
          <p:cNvPr id="8" name="TextBox 7"/>
          <p:cNvSpPr txBox="1"/>
          <p:nvPr/>
        </p:nvSpPr>
        <p:spPr>
          <a:xfrm>
            <a:off x="139698" y="2750540"/>
            <a:ext cx="1165094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a)</a:t>
            </a:r>
            <a:r>
              <a:rPr lang="en-US" sz="2800" i="1"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x + 5y = –7 là phương trình bậc nhất hai ẩn với a = 2, b = 5, c = –</a:t>
            </a:r>
            <a:r>
              <a:rPr lang="en-US" sz="2800">
                <a:latin typeface="Times New Roman" panose="02020603050405020304" pitchFamily="18" charset="0"/>
                <a:cs typeface="Times New Roman" panose="02020603050405020304" pitchFamily="18" charset="0"/>
              </a:rPr>
              <a:t>7</a:t>
            </a:r>
            <a:r>
              <a:rPr lang="en-US" sz="2800" smtClean="0">
                <a:latin typeface="Times New Roman" panose="02020603050405020304" pitchFamily="18" charset="0"/>
                <a:cs typeface="Times New Roman" panose="02020603050405020304" pitchFamily="18" charset="0"/>
              </a:rPr>
              <a:t>. </a:t>
            </a:r>
            <a:endParaRPr lang="en-US" sz="2800" i="1">
              <a:latin typeface="Times New Roman" panose="02020603050405020304" pitchFamily="18" charset="0"/>
              <a:cs typeface="Times New Roman" panose="02020603050405020304" pitchFamily="18" charset="0"/>
            </a:endParaRPr>
          </a:p>
        </p:txBody>
      </p:sp>
      <p:sp>
        <p:nvSpPr>
          <p:cNvPr id="11" name="TextBox 10"/>
          <p:cNvSpPr txBox="1"/>
          <p:nvPr/>
        </p:nvSpPr>
        <p:spPr>
          <a:xfrm>
            <a:off x="190499" y="3401824"/>
            <a:ext cx="8267702"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b) 0x – 0y = 5 không </a:t>
            </a:r>
            <a:r>
              <a:rPr lang="en-US" sz="2800">
                <a:latin typeface="Times New Roman" panose="02020603050405020304" pitchFamily="18" charset="0"/>
                <a:cs typeface="Times New Roman" panose="02020603050405020304" pitchFamily="18" charset="0"/>
              </a:rPr>
              <a:t>là phương trình bậc nhất hai </a:t>
            </a:r>
            <a:r>
              <a:rPr lang="en-US" sz="2800" smtClean="0">
                <a:latin typeface="Times New Roman" panose="02020603050405020304" pitchFamily="18" charset="0"/>
                <a:cs typeface="Times New Roman" panose="02020603050405020304" pitchFamily="18" charset="0"/>
              </a:rPr>
              <a:t>ẩn. </a:t>
            </a:r>
            <a:endParaRPr lang="en-US" sz="2800" i="1">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32834713"/>
              </p:ext>
            </p:extLst>
          </p:nvPr>
        </p:nvGraphicFramePr>
        <p:xfrm>
          <a:off x="838200" y="1239398"/>
          <a:ext cx="5320974" cy="1286932"/>
        </p:xfrm>
        <a:graphic>
          <a:graphicData uri="http://schemas.openxmlformats.org/presentationml/2006/ole">
            <mc:AlternateContent xmlns:mc="http://schemas.openxmlformats.org/markup-compatibility/2006">
              <mc:Choice xmlns:v="urn:schemas-microsoft-com:vml" Requires="v">
                <p:oleObj spid="_x0000_s66646" name="Equation" r:id="rId3" imgW="2730240" imgH="660240" progId="Equation.DSMT4">
                  <p:embed/>
                </p:oleObj>
              </mc:Choice>
              <mc:Fallback>
                <p:oleObj name="Equation" r:id="rId3" imgW="2730240" imgH="660240" progId="Equation.DSMT4">
                  <p:embed/>
                  <p:pic>
                    <p:nvPicPr>
                      <p:cNvPr id="0" name=""/>
                      <p:cNvPicPr/>
                      <p:nvPr/>
                    </p:nvPicPr>
                    <p:blipFill>
                      <a:blip r:embed="rId4"/>
                      <a:stretch>
                        <a:fillRect/>
                      </a:stretch>
                    </p:blipFill>
                    <p:spPr>
                      <a:xfrm>
                        <a:off x="838200" y="1239398"/>
                        <a:ext cx="5320974" cy="1286932"/>
                      </a:xfrm>
                      <a:prstGeom prst="rect">
                        <a:avLst/>
                      </a:prstGeom>
                    </p:spPr>
                  </p:pic>
                </p:oleObj>
              </mc:Fallback>
            </mc:AlternateContent>
          </a:graphicData>
        </a:graphic>
      </p:graphicFrame>
      <p:grpSp>
        <p:nvGrpSpPr>
          <p:cNvPr id="3" name="Group 2"/>
          <p:cNvGrpSpPr/>
          <p:nvPr/>
        </p:nvGrpSpPr>
        <p:grpSpPr>
          <a:xfrm>
            <a:off x="212983" y="3993614"/>
            <a:ext cx="10350501" cy="900869"/>
            <a:chOff x="212983" y="3993614"/>
            <a:chExt cx="10350501" cy="900869"/>
          </a:xfrm>
        </p:grpSpPr>
        <p:sp>
          <p:nvSpPr>
            <p:cNvPr id="10" name="TextBox 9"/>
            <p:cNvSpPr txBox="1"/>
            <p:nvPr/>
          </p:nvSpPr>
          <p:spPr>
            <a:xfrm>
              <a:off x="212983" y="4152692"/>
              <a:ext cx="1035050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c)                   là </a:t>
              </a:r>
              <a:r>
                <a:rPr lang="en-US" sz="2800">
                  <a:latin typeface="Times New Roman" panose="02020603050405020304" pitchFamily="18" charset="0"/>
                  <a:cs typeface="Times New Roman" panose="02020603050405020304" pitchFamily="18" charset="0"/>
                </a:rPr>
                <a:t>phương trình bậc nhất hai ẩn với a = 0</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 </a:t>
              </a:r>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c = 3</a:t>
              </a:r>
              <a:r>
                <a:rPr lang="en-US" sz="2800" smtClean="0">
                  <a:latin typeface="Times New Roman" panose="02020603050405020304" pitchFamily="18" charset="0"/>
                  <a:cs typeface="Times New Roman" panose="02020603050405020304" pitchFamily="18" charset="0"/>
                </a:rPr>
                <a:t>. </a:t>
              </a:r>
              <a:endParaRPr lang="en-US" sz="2800" i="1">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981236519"/>
                </p:ext>
              </p:extLst>
            </p:nvPr>
          </p:nvGraphicFramePr>
          <p:xfrm>
            <a:off x="609600" y="4053108"/>
            <a:ext cx="1584325" cy="841375"/>
          </p:xfrm>
          <a:graphic>
            <a:graphicData uri="http://schemas.openxmlformats.org/presentationml/2006/ole">
              <mc:AlternateContent xmlns:mc="http://schemas.openxmlformats.org/markup-compatibility/2006">
                <mc:Choice xmlns:v="urn:schemas-microsoft-com:vml" Requires="v">
                  <p:oleObj spid="_x0000_s66647" name="Equation" r:id="rId5" imgW="812520" imgH="431640" progId="Equation.DSMT4">
                    <p:embed/>
                  </p:oleObj>
                </mc:Choice>
                <mc:Fallback>
                  <p:oleObj name="Equation" r:id="rId5" imgW="812520" imgH="431640" progId="Equation.DSMT4">
                    <p:embed/>
                    <p:pic>
                      <p:nvPicPr>
                        <p:cNvPr id="0" name=""/>
                        <p:cNvPicPr/>
                        <p:nvPr/>
                      </p:nvPicPr>
                      <p:blipFill>
                        <a:blip r:embed="rId6"/>
                        <a:stretch>
                          <a:fillRect/>
                        </a:stretch>
                      </p:blipFill>
                      <p:spPr>
                        <a:xfrm>
                          <a:off x="609600" y="4053108"/>
                          <a:ext cx="1584325" cy="8413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58523430"/>
                </p:ext>
              </p:extLst>
            </p:nvPr>
          </p:nvGraphicFramePr>
          <p:xfrm>
            <a:off x="8686800" y="3993614"/>
            <a:ext cx="519112" cy="841375"/>
          </p:xfrm>
          <a:graphic>
            <a:graphicData uri="http://schemas.openxmlformats.org/presentationml/2006/ole">
              <mc:AlternateContent xmlns:mc="http://schemas.openxmlformats.org/markup-compatibility/2006">
                <mc:Choice xmlns:v="urn:schemas-microsoft-com:vml" Requires="v">
                  <p:oleObj spid="_x0000_s66648" name="Equation" r:id="rId7" imgW="266400" imgH="431640" progId="Equation.DSMT4">
                    <p:embed/>
                  </p:oleObj>
                </mc:Choice>
                <mc:Fallback>
                  <p:oleObj name="Equation" r:id="rId7" imgW="266400" imgH="431640" progId="Equation.DSMT4">
                    <p:embed/>
                    <p:pic>
                      <p:nvPicPr>
                        <p:cNvPr id="0" name=""/>
                        <p:cNvPicPr/>
                        <p:nvPr/>
                      </p:nvPicPr>
                      <p:blipFill>
                        <a:blip r:embed="rId8"/>
                        <a:stretch>
                          <a:fillRect/>
                        </a:stretch>
                      </p:blipFill>
                      <p:spPr>
                        <a:xfrm>
                          <a:off x="8686800" y="3993614"/>
                          <a:ext cx="519112" cy="841375"/>
                        </a:xfrm>
                        <a:prstGeom prst="rect">
                          <a:avLst/>
                        </a:prstGeom>
                      </p:spPr>
                    </p:pic>
                  </p:oleObj>
                </mc:Fallback>
              </mc:AlternateContent>
            </a:graphicData>
          </a:graphic>
        </p:graphicFrame>
      </p:grpSp>
      <p:grpSp>
        <p:nvGrpSpPr>
          <p:cNvPr id="4" name="Group 3"/>
          <p:cNvGrpSpPr/>
          <p:nvPr/>
        </p:nvGrpSpPr>
        <p:grpSpPr>
          <a:xfrm>
            <a:off x="139698" y="4994067"/>
            <a:ext cx="11650941" cy="523220"/>
            <a:chOff x="139698" y="4994067"/>
            <a:chExt cx="11650941" cy="523220"/>
          </a:xfrm>
        </p:grpSpPr>
        <p:sp>
          <p:nvSpPr>
            <p:cNvPr id="16" name="TextBox 15"/>
            <p:cNvSpPr txBox="1"/>
            <p:nvPr/>
          </p:nvSpPr>
          <p:spPr>
            <a:xfrm>
              <a:off x="139698" y="4994067"/>
              <a:ext cx="1165094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d)                           là phương trình bậc nhất hai ẩn với a = 0,2, b = 0, c = –1,5. </a:t>
              </a:r>
              <a:endParaRPr lang="en-US" sz="2800" i="1">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848142326"/>
                </p:ext>
              </p:extLst>
            </p:nvPr>
          </p:nvGraphicFramePr>
          <p:xfrm>
            <a:off x="609600" y="5105182"/>
            <a:ext cx="2203450" cy="396875"/>
          </p:xfrm>
          <a:graphic>
            <a:graphicData uri="http://schemas.openxmlformats.org/presentationml/2006/ole">
              <mc:AlternateContent xmlns:mc="http://schemas.openxmlformats.org/markup-compatibility/2006">
                <mc:Choice xmlns:v="urn:schemas-microsoft-com:vml" Requires="v">
                  <p:oleObj spid="_x0000_s66649" name="Equation" r:id="rId9" imgW="1130040" imgH="203040" progId="Equation.DSMT4">
                    <p:embed/>
                  </p:oleObj>
                </mc:Choice>
                <mc:Fallback>
                  <p:oleObj name="Equation" r:id="rId9" imgW="1130040" imgH="203040" progId="Equation.DSMT4">
                    <p:embed/>
                    <p:pic>
                      <p:nvPicPr>
                        <p:cNvPr id="0" name=""/>
                        <p:cNvPicPr/>
                        <p:nvPr/>
                      </p:nvPicPr>
                      <p:blipFill>
                        <a:blip r:embed="rId10"/>
                        <a:stretch>
                          <a:fillRect/>
                        </a:stretch>
                      </p:blipFill>
                      <p:spPr>
                        <a:xfrm>
                          <a:off x="609600" y="5105182"/>
                          <a:ext cx="2203450" cy="396875"/>
                        </a:xfrm>
                        <a:prstGeom prst="rect">
                          <a:avLst/>
                        </a:prstGeom>
                      </p:spPr>
                    </p:pic>
                  </p:oleObj>
                </mc:Fallback>
              </mc:AlternateContent>
            </a:graphicData>
          </a:graphic>
        </p:graphicFrame>
      </p:grpSp>
    </p:spTree>
    <p:extLst>
      <p:ext uri="{BB962C8B-B14F-4D97-AF65-F5344CB8AC3E}">
        <p14:creationId xmlns:p14="http://schemas.microsoft.com/office/powerpoint/2010/main" val="274652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5496" y="157579"/>
            <a:ext cx="11650941" cy="1384995"/>
          </a:xfrm>
          <a:prstGeom prst="rect">
            <a:avLst/>
          </a:prstGeom>
          <a:noFill/>
          <a:ln w="28575">
            <a:noFill/>
          </a:ln>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BÀI 2:</a:t>
            </a:r>
            <a:r>
              <a:rPr lang="en-US"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Trong các cặp số (1; 1), (–2; 5), (0; 2), cặp số nào là nghiệm của mỗi phương trình </a:t>
            </a:r>
            <a:r>
              <a:rPr lang="vi-VN" sz="2800" smtClean="0">
                <a:latin typeface="Times New Roman" panose="02020603050405020304" pitchFamily="18" charset="0"/>
                <a:cs typeface="Times New Roman" panose="02020603050405020304" pitchFamily="18" charset="0"/>
              </a:rPr>
              <a:t>sau?</a:t>
            </a:r>
            <a:endParaRPr lang="en-US" sz="2800" smtClean="0">
              <a:latin typeface="Times New Roman" panose="02020603050405020304" pitchFamily="18" charset="0"/>
              <a:cs typeface="Times New Roman" panose="02020603050405020304" pitchFamily="18" charset="0"/>
            </a:endParaRPr>
          </a:p>
          <a:p>
            <a:pPr algn="just"/>
            <a:r>
              <a:rPr lang="vi-VN" sz="2800" smtClean="0">
                <a:latin typeface="Times New Roman" panose="02020603050405020304" pitchFamily="18" charset="0"/>
                <a:cs typeface="Times New Roman" panose="02020603050405020304" pitchFamily="18" charset="0"/>
              </a:rPr>
              <a:t>a</a:t>
            </a:r>
            <a:r>
              <a:rPr lang="vi-VN" sz="2800">
                <a:latin typeface="Times New Roman" panose="02020603050405020304" pitchFamily="18" charset="0"/>
                <a:cs typeface="Times New Roman" panose="02020603050405020304" pitchFamily="18" charset="0"/>
              </a:rPr>
              <a:t>) 4x + 3y = </a:t>
            </a:r>
            <a:r>
              <a:rPr lang="vi-VN" sz="2800" smtClean="0">
                <a:latin typeface="Times New Roman" panose="02020603050405020304" pitchFamily="18" charset="0"/>
                <a:cs typeface="Times New Roman" panose="02020603050405020304" pitchFamily="18" charset="0"/>
              </a:rPr>
              <a:t>7;</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b</a:t>
            </a:r>
            <a:r>
              <a:rPr lang="vi-VN" sz="2800">
                <a:latin typeface="Times New Roman" panose="02020603050405020304" pitchFamily="18" charset="0"/>
                <a:cs typeface="Times New Roman" panose="02020603050405020304" pitchFamily="18" charset="0"/>
              </a:rPr>
              <a:t>) 3x – 4y = –1.</a:t>
            </a:r>
          </a:p>
        </p:txBody>
      </p:sp>
      <p:sp>
        <p:nvSpPr>
          <p:cNvPr id="9" name="TextBox 8"/>
          <p:cNvSpPr txBox="1"/>
          <p:nvPr/>
        </p:nvSpPr>
        <p:spPr>
          <a:xfrm>
            <a:off x="4343400" y="1404275"/>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sp>
        <p:nvSpPr>
          <p:cNvPr id="4" name="Rectangle 3"/>
          <p:cNvSpPr/>
          <p:nvPr/>
        </p:nvSpPr>
        <p:spPr>
          <a:xfrm>
            <a:off x="1" y="1836663"/>
            <a:ext cx="12039600" cy="4493538"/>
          </a:xfrm>
          <a:prstGeom prst="rect">
            <a:avLst/>
          </a:prstGeom>
        </p:spPr>
        <p:txBody>
          <a:bodyPr wrap="square">
            <a:spAutoFit/>
          </a:bodyPr>
          <a:lstStyle/>
          <a:p>
            <a:pPr algn="just"/>
            <a:r>
              <a:rPr lang="vi-VN" sz="2600">
                <a:latin typeface="Times New Roman" panose="02020603050405020304" pitchFamily="18" charset="0"/>
                <a:cs typeface="Times New Roman" panose="02020603050405020304" pitchFamily="18" charset="0"/>
              </a:rPr>
              <a:t>a) Cặp số (1; 1) là nghiệm của phương trình 4x + 3y = 7 vì 4 . 1 + 3 . 1 = 4 + 3 = 7.</a:t>
            </a:r>
          </a:p>
          <a:p>
            <a:pPr algn="just"/>
            <a:r>
              <a:rPr lang="vi-VN" sz="2600">
                <a:latin typeface="Times New Roman" panose="02020603050405020304" pitchFamily="18" charset="0"/>
                <a:cs typeface="Times New Roman" panose="02020603050405020304" pitchFamily="18" charset="0"/>
              </a:rPr>
              <a:t>Cặp số (–2; 5) là nghiệm của phương trình 4x + 3y = 7 vì 4 . (–2) + 3 . 5 = –8 + 15 = 7.</a:t>
            </a:r>
          </a:p>
          <a:p>
            <a:pPr algn="just"/>
            <a:r>
              <a:rPr lang="vi-VN" sz="2600">
                <a:latin typeface="Times New Roman" panose="02020603050405020304" pitchFamily="18" charset="0"/>
                <a:cs typeface="Times New Roman" panose="02020603050405020304" pitchFamily="18" charset="0"/>
              </a:rPr>
              <a:t>Cặp số (0; 2) không phải là nghiệm của phương trình 4x + 3y = 7 vì 4 . 0 + 3 . 2 = 6 ≠ 7.</a:t>
            </a:r>
          </a:p>
          <a:p>
            <a:pPr algn="just"/>
            <a:r>
              <a:rPr lang="vi-VN" sz="2600">
                <a:latin typeface="Times New Roman" panose="02020603050405020304" pitchFamily="18" charset="0"/>
                <a:cs typeface="Times New Roman" panose="02020603050405020304" pitchFamily="18" charset="0"/>
              </a:rPr>
              <a:t>Vậy trong các cặp số đã cho thì có hai cặp số (1; 1) và (–2; 5) là nghiệm của phương trình 4x + 3y = 7.</a:t>
            </a:r>
          </a:p>
          <a:p>
            <a:pPr algn="just"/>
            <a:r>
              <a:rPr lang="en-US" sz="2600" smtClean="0">
                <a:latin typeface="Times New Roman" panose="02020603050405020304" pitchFamily="18" charset="0"/>
                <a:cs typeface="Times New Roman" panose="02020603050405020304" pitchFamily="18" charset="0"/>
              </a:rPr>
              <a:t>b</a:t>
            </a:r>
            <a:r>
              <a:rPr lang="vi-VN" sz="2600" smtClean="0">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Cặp số (1; 1) là nghiệm của phương trình 3x – 4y = –1 vì 3 . 1 – 4 . 1 = 3 – 4 = –1.</a:t>
            </a:r>
          </a:p>
          <a:p>
            <a:pPr algn="just"/>
            <a:r>
              <a:rPr lang="vi-VN" sz="2600">
                <a:latin typeface="Times New Roman" panose="02020603050405020304" pitchFamily="18" charset="0"/>
                <a:cs typeface="Times New Roman" panose="02020603050405020304" pitchFamily="18" charset="0"/>
              </a:rPr>
              <a:t>Cặp số (–2; 5) không phải là nghiệm của phương trình 3x – 4y = –1 vì 3 . (–2) – 4 . 5 = 6 – 20 = –26 ≠ –1.</a:t>
            </a:r>
          </a:p>
          <a:p>
            <a:pPr algn="just"/>
            <a:r>
              <a:rPr lang="vi-VN" sz="2600">
                <a:latin typeface="Times New Roman" panose="02020603050405020304" pitchFamily="18" charset="0"/>
                <a:cs typeface="Times New Roman" panose="02020603050405020304" pitchFamily="18" charset="0"/>
              </a:rPr>
              <a:t>Cặp số (0; 2) không phải là nghiệm của phương trình 3x – 4y = –1 vì 3 . 0 – 4 . 2 = 0 – 8 = –8 ≠ –1.</a:t>
            </a:r>
          </a:p>
          <a:p>
            <a:pPr algn="just"/>
            <a:r>
              <a:rPr lang="vi-VN" sz="2600">
                <a:latin typeface="Times New Roman" panose="02020603050405020304" pitchFamily="18" charset="0"/>
                <a:cs typeface="Times New Roman" panose="02020603050405020304" pitchFamily="18" charset="0"/>
              </a:rPr>
              <a:t>Vậy trong các cặp số đã cho thì có cặp số (1; 1) là nghiệm của phương trình 3x – 4y = –1.</a:t>
            </a:r>
            <a:endParaRPr lang="vi-VN" sz="26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83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011024" y="885032"/>
            <a:ext cx="4038600" cy="3735705"/>
          </a:xfrm>
          <a:prstGeom prst="rect">
            <a:avLst/>
          </a:prstGeom>
        </p:spPr>
      </p:pic>
      <p:sp>
        <p:nvSpPr>
          <p:cNvPr id="3" name="Rectangle 2"/>
          <p:cNvSpPr/>
          <p:nvPr/>
        </p:nvSpPr>
        <p:spPr>
          <a:xfrm>
            <a:off x="228600" y="76200"/>
            <a:ext cx="11963400" cy="830997"/>
          </a:xfrm>
          <a:prstGeom prst="rect">
            <a:avLst/>
          </a:prstGeom>
        </p:spPr>
        <p:txBody>
          <a:bodyPr wrap="square">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3:</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Hãy </a:t>
            </a:r>
            <a:r>
              <a:rPr lang="vi-VN" sz="2400">
                <a:latin typeface="Times New Roman" panose="02020603050405020304" pitchFamily="18" charset="0"/>
                <a:cs typeface="Times New Roman" panose="02020603050405020304" pitchFamily="18" charset="0"/>
              </a:rPr>
              <a:t>biểu diễn tất cả các nghiệm của mỗi phương trình sau trên mặt phẳng tọa độ Oxy.</a:t>
            </a:r>
          </a:p>
          <a:p>
            <a:pPr algn="just"/>
            <a:r>
              <a:rPr lang="vi-VN" sz="2400">
                <a:latin typeface="Times New Roman" panose="02020603050405020304" pitchFamily="18" charset="0"/>
                <a:cs typeface="Times New Roman" panose="02020603050405020304" pitchFamily="18" charset="0"/>
              </a:rPr>
              <a:t>a) 2x + y = </a:t>
            </a:r>
            <a:r>
              <a:rPr lang="vi-VN" sz="2400" smtClean="0">
                <a:latin typeface="Times New Roman" panose="02020603050405020304" pitchFamily="18" charset="0"/>
                <a:cs typeface="Times New Roman" panose="02020603050405020304" pitchFamily="18" charset="0"/>
              </a:rPr>
              <a:t>3;</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b</a:t>
            </a:r>
            <a:r>
              <a:rPr lang="vi-VN" sz="2400">
                <a:latin typeface="Times New Roman" panose="02020603050405020304" pitchFamily="18" charset="0"/>
                <a:cs typeface="Times New Roman" panose="02020603050405020304" pitchFamily="18" charset="0"/>
              </a:rPr>
              <a:t>) 0x – y = </a:t>
            </a:r>
            <a:r>
              <a:rPr lang="vi-VN" sz="2400" smtClean="0">
                <a:latin typeface="Times New Roman" panose="02020603050405020304" pitchFamily="18" charset="0"/>
                <a:cs typeface="Times New Roman" panose="02020603050405020304" pitchFamily="18" charset="0"/>
              </a:rPr>
              <a:t>3;</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a:t>
            </a:r>
            <a:r>
              <a:rPr lang="vi-VN" sz="2400">
                <a:latin typeface="Times New Roman" panose="02020603050405020304" pitchFamily="18" charset="0"/>
                <a:cs typeface="Times New Roman" panose="02020603050405020304" pitchFamily="18" charset="0"/>
              </a:rPr>
              <a:t>) –3x + 0y = </a:t>
            </a:r>
            <a:r>
              <a:rPr lang="vi-VN" sz="24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d</a:t>
            </a:r>
            <a:r>
              <a:rPr lang="vi-VN" sz="2400">
                <a:latin typeface="Times New Roman" panose="02020603050405020304" pitchFamily="18" charset="0"/>
                <a:cs typeface="Times New Roman" panose="02020603050405020304" pitchFamily="18" charset="0"/>
              </a:rPr>
              <a:t>) –2x + y = 0.</a:t>
            </a:r>
            <a:endParaRPr lang="vi-VN" sz="2400" i="0">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572000" y="907197"/>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sp>
        <p:nvSpPr>
          <p:cNvPr id="5" name="Rectangle 4"/>
          <p:cNvSpPr/>
          <p:nvPr/>
        </p:nvSpPr>
        <p:spPr>
          <a:xfrm>
            <a:off x="40480" y="1577131"/>
            <a:ext cx="7008019" cy="1200329"/>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a) Viết lại phương trình thành y = –2x + 3.</a:t>
            </a:r>
          </a:p>
          <a:p>
            <a:pPr algn="just"/>
            <a:r>
              <a:rPr lang="vi-VN" sz="2400">
                <a:latin typeface="Times New Roman" panose="02020603050405020304" pitchFamily="18" charset="0"/>
                <a:cs typeface="Times New Roman" panose="02020603050405020304" pitchFamily="18" charset="0"/>
              </a:rPr>
              <a:t>Từ đó, tất cả các nghiệm của phương trình đã cho được biểu diễn bởi đường thẳng d: y = –2x + 3 (như hình vẽ).</a:t>
            </a:r>
            <a:endParaRPr lang="vi-VN" sz="2400" b="0" i="0">
              <a:effectLst/>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4978608" y="4894938"/>
            <a:ext cx="70484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b) Viết lại phương trình thành y = –3.</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Từ đó, tất cả các nghiệm của phương trình đã cho được biểu diễn bởi đường thẳng d vuông góc với Oy tại điểm M(0; –3).</a:t>
            </a:r>
          </a:p>
        </p:txBody>
      </p:sp>
      <p:pic>
        <p:nvPicPr>
          <p:cNvPr id="15" name="Picture 14"/>
          <p:cNvPicPr>
            <a:picLocks noChangeAspect="1"/>
          </p:cNvPicPr>
          <p:nvPr/>
        </p:nvPicPr>
        <p:blipFill>
          <a:blip r:embed="rId3"/>
          <a:stretch>
            <a:fillRect/>
          </a:stretch>
        </p:blipFill>
        <p:spPr>
          <a:xfrm>
            <a:off x="337514" y="2924174"/>
            <a:ext cx="4005574" cy="3866579"/>
          </a:xfrm>
          <a:prstGeom prst="rect">
            <a:avLst/>
          </a:prstGeom>
        </p:spPr>
      </p:pic>
    </p:spTree>
    <p:extLst>
      <p:ext uri="{BB962C8B-B14F-4D97-AF65-F5344CB8AC3E}">
        <p14:creationId xmlns:p14="http://schemas.microsoft.com/office/powerpoint/2010/main" val="366137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
            <a:ext cx="11963400" cy="830997"/>
          </a:xfrm>
          <a:prstGeom prst="rect">
            <a:avLst/>
          </a:prstGeom>
        </p:spPr>
        <p:txBody>
          <a:bodyPr wrap="square">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3:</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Hãy </a:t>
            </a:r>
            <a:r>
              <a:rPr lang="vi-VN" sz="2400">
                <a:latin typeface="Times New Roman" panose="02020603050405020304" pitchFamily="18" charset="0"/>
                <a:cs typeface="Times New Roman" panose="02020603050405020304" pitchFamily="18" charset="0"/>
              </a:rPr>
              <a:t>biểu diễn tất cả các nghiệm của mỗi phương trình sau trên mặt phẳng tọa độ Oxy.</a:t>
            </a:r>
          </a:p>
          <a:p>
            <a:pPr algn="just"/>
            <a:r>
              <a:rPr lang="vi-VN" sz="2400">
                <a:latin typeface="Times New Roman" panose="02020603050405020304" pitchFamily="18" charset="0"/>
                <a:cs typeface="Times New Roman" panose="02020603050405020304" pitchFamily="18" charset="0"/>
              </a:rPr>
              <a:t>a) 2x + y = </a:t>
            </a:r>
            <a:r>
              <a:rPr lang="vi-VN" sz="2400" smtClean="0">
                <a:latin typeface="Times New Roman" panose="02020603050405020304" pitchFamily="18" charset="0"/>
                <a:cs typeface="Times New Roman" panose="02020603050405020304" pitchFamily="18" charset="0"/>
              </a:rPr>
              <a:t>3;</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b</a:t>
            </a:r>
            <a:r>
              <a:rPr lang="vi-VN" sz="2400">
                <a:latin typeface="Times New Roman" panose="02020603050405020304" pitchFamily="18" charset="0"/>
                <a:cs typeface="Times New Roman" panose="02020603050405020304" pitchFamily="18" charset="0"/>
              </a:rPr>
              <a:t>) 0x – y = </a:t>
            </a:r>
            <a:r>
              <a:rPr lang="vi-VN" sz="2400" smtClean="0">
                <a:latin typeface="Times New Roman" panose="02020603050405020304" pitchFamily="18" charset="0"/>
                <a:cs typeface="Times New Roman" panose="02020603050405020304" pitchFamily="18" charset="0"/>
              </a:rPr>
              <a:t>3;</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a:t>
            </a:r>
            <a:r>
              <a:rPr lang="vi-VN" sz="2400">
                <a:latin typeface="Times New Roman" panose="02020603050405020304" pitchFamily="18" charset="0"/>
                <a:cs typeface="Times New Roman" panose="02020603050405020304" pitchFamily="18" charset="0"/>
              </a:rPr>
              <a:t>) –3x + 0y = </a:t>
            </a:r>
            <a:r>
              <a:rPr lang="vi-VN" sz="24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d</a:t>
            </a:r>
            <a:r>
              <a:rPr lang="vi-VN" sz="2400">
                <a:latin typeface="Times New Roman" panose="02020603050405020304" pitchFamily="18" charset="0"/>
                <a:cs typeface="Times New Roman" panose="02020603050405020304" pitchFamily="18" charset="0"/>
              </a:rPr>
              <a:t>) –2x + y = 0.</a:t>
            </a:r>
            <a:endParaRPr lang="vi-VN" sz="2400" i="0">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572000" y="907197"/>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5562600" y="4405394"/>
            <a:ext cx="64345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d) Viết lại phương trình thành y = 2x.</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Từ đó, tất cả các nghiệm của phương trình đã cho được biểu diễn bởi đường thẳng d: y = 2x</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Đường thẳng d đi qua gốc tọa độ O và điểm A(1; 0).</a:t>
            </a:r>
          </a:p>
        </p:txBody>
      </p:sp>
      <p:pic>
        <p:nvPicPr>
          <p:cNvPr id="9" name="Picture 8"/>
          <p:cNvPicPr>
            <a:picLocks noChangeAspect="1"/>
          </p:cNvPicPr>
          <p:nvPr/>
        </p:nvPicPr>
        <p:blipFill>
          <a:blip r:embed="rId3"/>
          <a:stretch>
            <a:fillRect/>
          </a:stretch>
        </p:blipFill>
        <p:spPr>
          <a:xfrm>
            <a:off x="533400" y="3059758"/>
            <a:ext cx="3810000" cy="3632473"/>
          </a:xfrm>
          <a:prstGeom prst="rect">
            <a:avLst/>
          </a:prstGeom>
        </p:spPr>
      </p:pic>
      <p:grpSp>
        <p:nvGrpSpPr>
          <p:cNvPr id="8" name="Group 7"/>
          <p:cNvGrpSpPr/>
          <p:nvPr/>
        </p:nvGrpSpPr>
        <p:grpSpPr>
          <a:xfrm>
            <a:off x="114300" y="1276510"/>
            <a:ext cx="6096000" cy="1917105"/>
            <a:chOff x="114300" y="1511895"/>
            <a:chExt cx="6096000" cy="1917105"/>
          </a:xfrm>
        </p:grpSpPr>
        <p:sp>
          <p:nvSpPr>
            <p:cNvPr id="16" name="Rectangle 15"/>
            <p:cNvSpPr/>
            <p:nvPr/>
          </p:nvSpPr>
          <p:spPr>
            <a:xfrm>
              <a:off x="114300" y="1618689"/>
              <a:ext cx="6096000" cy="1569660"/>
            </a:xfrm>
            <a:prstGeom prst="rect">
              <a:avLst/>
            </a:prstGeom>
          </p:spPr>
          <p:txBody>
            <a:bodyPr>
              <a:spAutoFit/>
            </a:bodyPr>
            <a:lstStyle/>
            <a:p>
              <a:pPr algn="just"/>
              <a:r>
                <a:rPr lang="vi-VN" sz="2400">
                  <a:latin typeface="Times New Roman" panose="02020603050405020304" pitchFamily="18" charset="0"/>
                  <a:cs typeface="Times New Roman" panose="02020603050405020304" pitchFamily="18" charset="0"/>
                </a:rPr>
                <a:t>c) Viết lại phương trình thành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a:p>
              <a:pPr algn="just"/>
              <a:r>
                <a:rPr lang="vi-VN" sz="2400">
                  <a:latin typeface="Times New Roman" panose="02020603050405020304" pitchFamily="18" charset="0"/>
                  <a:cs typeface="Times New Roman" panose="02020603050405020304" pitchFamily="18" charset="0"/>
                </a:rPr>
                <a:t>Từ đó, tất cả các nghiệm của phương trình đã cho được biểu diễn bởi đường thẳng d vuông góc với Ox tại điểm </a:t>
              </a:r>
              <a:endParaRPr lang="vi-VN" sz="2400" b="0" i="0">
                <a:effectLst/>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16551532"/>
                </p:ext>
              </p:extLst>
            </p:nvPr>
          </p:nvGraphicFramePr>
          <p:xfrm>
            <a:off x="3846832" y="1511895"/>
            <a:ext cx="725168" cy="632199"/>
          </p:xfrm>
          <a:graphic>
            <a:graphicData uri="http://schemas.openxmlformats.org/presentationml/2006/ole">
              <mc:AlternateContent xmlns:mc="http://schemas.openxmlformats.org/markup-compatibility/2006">
                <mc:Choice xmlns:v="urn:schemas-microsoft-com:vml" Requires="v">
                  <p:oleObj spid="_x0000_s70686" name="Equation" r:id="rId4" imgW="495000" imgH="431640" progId="Equation.DSMT4">
                    <p:embed/>
                  </p:oleObj>
                </mc:Choice>
                <mc:Fallback>
                  <p:oleObj name="Equation" r:id="rId4" imgW="495000" imgH="431640" progId="Equation.DSMT4">
                    <p:embed/>
                    <p:pic>
                      <p:nvPicPr>
                        <p:cNvPr id="0" name=""/>
                        <p:cNvPicPr/>
                        <p:nvPr/>
                      </p:nvPicPr>
                      <p:blipFill>
                        <a:blip r:embed="rId5"/>
                        <a:stretch>
                          <a:fillRect/>
                        </a:stretch>
                      </p:blipFill>
                      <p:spPr>
                        <a:xfrm>
                          <a:off x="3846832" y="1511895"/>
                          <a:ext cx="725168" cy="632199"/>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95086256"/>
                </p:ext>
              </p:extLst>
            </p:nvPr>
          </p:nvGraphicFramePr>
          <p:xfrm>
            <a:off x="2756694" y="2741612"/>
            <a:ext cx="1039812" cy="687388"/>
          </p:xfrm>
          <a:graphic>
            <a:graphicData uri="http://schemas.openxmlformats.org/presentationml/2006/ole">
              <mc:AlternateContent xmlns:mc="http://schemas.openxmlformats.org/markup-compatibility/2006">
                <mc:Choice xmlns:v="urn:schemas-microsoft-com:vml" Requires="v">
                  <p:oleObj spid="_x0000_s70687" name="Equation" r:id="rId6" imgW="711000" imgH="469800" progId="Equation.DSMT4">
                    <p:embed/>
                  </p:oleObj>
                </mc:Choice>
                <mc:Fallback>
                  <p:oleObj name="Equation" r:id="rId6" imgW="711000" imgH="469800" progId="Equation.DSMT4">
                    <p:embed/>
                    <p:pic>
                      <p:nvPicPr>
                        <p:cNvPr id="0" name=""/>
                        <p:cNvPicPr/>
                        <p:nvPr/>
                      </p:nvPicPr>
                      <p:blipFill>
                        <a:blip r:embed="rId7"/>
                        <a:stretch>
                          <a:fillRect/>
                        </a:stretch>
                      </p:blipFill>
                      <p:spPr>
                        <a:xfrm>
                          <a:off x="2756694" y="2741612"/>
                          <a:ext cx="1039812" cy="687388"/>
                        </a:xfrm>
                        <a:prstGeom prst="rect">
                          <a:avLst/>
                        </a:prstGeom>
                      </p:spPr>
                    </p:pic>
                  </p:oleObj>
                </mc:Fallback>
              </mc:AlternateContent>
            </a:graphicData>
          </a:graphic>
        </p:graphicFrame>
      </p:grpSp>
      <p:pic>
        <p:nvPicPr>
          <p:cNvPr id="12" name="Picture 11"/>
          <p:cNvPicPr>
            <a:picLocks noChangeAspect="1"/>
          </p:cNvPicPr>
          <p:nvPr/>
        </p:nvPicPr>
        <p:blipFill>
          <a:blip r:embed="rId8"/>
          <a:stretch>
            <a:fillRect/>
          </a:stretch>
        </p:blipFill>
        <p:spPr>
          <a:xfrm>
            <a:off x="7156710" y="894329"/>
            <a:ext cx="4333875" cy="3223795"/>
          </a:xfrm>
          <a:prstGeom prst="rect">
            <a:avLst/>
          </a:prstGeom>
        </p:spPr>
      </p:pic>
    </p:spTree>
    <p:extLst>
      <p:ext uri="{BB962C8B-B14F-4D97-AF65-F5344CB8AC3E}">
        <p14:creationId xmlns:p14="http://schemas.microsoft.com/office/powerpoint/2010/main" val="233781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3630" y="271098"/>
            <a:ext cx="4415852" cy="523220"/>
          </a:xfrm>
          <a:prstGeom prst="rect">
            <a:avLst/>
          </a:prstGeom>
          <a:noFill/>
          <a:ln w="28575">
            <a:noFill/>
          </a:ln>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Bài 4:</a:t>
            </a:r>
            <a:r>
              <a:rPr lang="en-US" sz="2800" smtClean="0">
                <a:solidFill>
                  <a:srgbClr val="3333FF"/>
                </a:solidFill>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Cho hệ phương trình </a:t>
            </a:r>
          </a:p>
        </p:txBody>
      </p:sp>
      <p:sp>
        <p:nvSpPr>
          <p:cNvPr id="9" name="TextBox 8"/>
          <p:cNvSpPr txBox="1"/>
          <p:nvPr/>
        </p:nvSpPr>
        <p:spPr>
          <a:xfrm>
            <a:off x="4724400" y="1868359"/>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93424667"/>
              </p:ext>
            </p:extLst>
          </p:nvPr>
        </p:nvGraphicFramePr>
        <p:xfrm>
          <a:off x="4278313" y="0"/>
          <a:ext cx="2201862" cy="990600"/>
        </p:xfrm>
        <a:graphic>
          <a:graphicData uri="http://schemas.openxmlformats.org/presentationml/2006/ole">
            <mc:AlternateContent xmlns:mc="http://schemas.openxmlformats.org/markup-compatibility/2006">
              <mc:Choice xmlns:v="urn:schemas-microsoft-com:vml" Requires="v">
                <p:oleObj spid="_x0000_s71729" name="Equation" r:id="rId3" imgW="1130040" imgH="507960" progId="Equation.DSMT4">
                  <p:embed/>
                </p:oleObj>
              </mc:Choice>
              <mc:Fallback>
                <p:oleObj name="Equation" r:id="rId3" imgW="1130040" imgH="507960" progId="Equation.DSMT4">
                  <p:embed/>
                  <p:pic>
                    <p:nvPicPr>
                      <p:cNvPr id="0" name=""/>
                      <p:cNvPicPr/>
                      <p:nvPr/>
                    </p:nvPicPr>
                    <p:blipFill>
                      <a:blip r:embed="rId4"/>
                      <a:stretch>
                        <a:fillRect/>
                      </a:stretch>
                    </p:blipFill>
                    <p:spPr>
                      <a:xfrm>
                        <a:off x="4278313" y="0"/>
                        <a:ext cx="2201862" cy="990600"/>
                      </a:xfrm>
                      <a:prstGeom prst="rect">
                        <a:avLst/>
                      </a:prstGeom>
                    </p:spPr>
                  </p:pic>
                </p:oleObj>
              </mc:Fallback>
            </mc:AlternateContent>
          </a:graphicData>
        </a:graphic>
      </p:graphicFrame>
      <p:sp>
        <p:nvSpPr>
          <p:cNvPr id="8" name="TextBox 7"/>
          <p:cNvSpPr txBox="1"/>
          <p:nvPr/>
        </p:nvSpPr>
        <p:spPr>
          <a:xfrm>
            <a:off x="0" y="2367010"/>
            <a:ext cx="8054773" cy="738664"/>
          </a:xfrm>
          <a:prstGeom prst="rect">
            <a:avLst/>
          </a:prstGeom>
          <a:noFill/>
          <a:ln w="28575">
            <a:noFill/>
          </a:ln>
        </p:spPr>
        <p:txBody>
          <a:bodyPr wrap="square" rtlCol="0">
            <a:spAutoFit/>
          </a:bodyPr>
          <a:lstStyle/>
          <a:p>
            <a:pPr algn="just">
              <a:lnSpc>
                <a:spcPct val="150000"/>
              </a:lnSpc>
            </a:pPr>
            <a:r>
              <a:rPr lang="en-US" sz="2800" smtClean="0">
                <a:latin typeface="Times New Roman" panose="02020603050405020304" pitchFamily="18" charset="0"/>
                <a:cs typeface="Times New Roman" panose="02020603050405020304" pitchFamily="18" charset="0"/>
              </a:rPr>
              <a:t>Cặp số (2; 2) không là nghiệm của hệ phương trình vì </a:t>
            </a:r>
            <a:endParaRPr lang="en-US" sz="2800" i="1">
              <a:latin typeface="Times New Roman" panose="02020603050405020304" pitchFamily="18" charset="0"/>
              <a:cs typeface="Times New Roman" panose="02020603050405020304" pitchFamily="18" charset="0"/>
            </a:endParaRPr>
          </a:p>
        </p:txBody>
      </p:sp>
      <p:sp>
        <p:nvSpPr>
          <p:cNvPr id="15" name="TextBox 14"/>
          <p:cNvSpPr txBox="1"/>
          <p:nvPr/>
        </p:nvSpPr>
        <p:spPr>
          <a:xfrm>
            <a:off x="304800" y="958672"/>
            <a:ext cx="8971958" cy="954107"/>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Cặp số nào dưới đây là nghiệm của hệ phương trình đã cho?</a:t>
            </a:r>
          </a:p>
          <a:p>
            <a:pPr algn="just"/>
            <a:r>
              <a:rPr lang="en-US" sz="2800" smtClean="0">
                <a:latin typeface="Times New Roman" panose="02020603050405020304" pitchFamily="18" charset="0"/>
                <a:cs typeface="Times New Roman" panose="02020603050405020304" pitchFamily="18" charset="0"/>
              </a:rPr>
              <a:t>a) (2; 2)		b) (1; 2)		c) (–1; –2).</a:t>
            </a:r>
          </a:p>
        </p:txBody>
      </p:sp>
      <p:graphicFrame>
        <p:nvGraphicFramePr>
          <p:cNvPr id="20" name="Object 19"/>
          <p:cNvGraphicFramePr>
            <a:graphicFrameLocks noChangeAspect="1"/>
          </p:cNvGraphicFramePr>
          <p:nvPr>
            <p:extLst>
              <p:ext uri="{D42A27DB-BD31-4B8C-83A1-F6EECF244321}">
                <p14:modId xmlns:p14="http://schemas.microsoft.com/office/powerpoint/2010/main" val="420002306"/>
              </p:ext>
            </p:extLst>
          </p:nvPr>
        </p:nvGraphicFramePr>
        <p:xfrm>
          <a:off x="7881938" y="2363788"/>
          <a:ext cx="2749550" cy="990600"/>
        </p:xfrm>
        <a:graphic>
          <a:graphicData uri="http://schemas.openxmlformats.org/presentationml/2006/ole">
            <mc:AlternateContent xmlns:mc="http://schemas.openxmlformats.org/markup-compatibility/2006">
              <mc:Choice xmlns:v="urn:schemas-microsoft-com:vml" Requires="v">
                <p:oleObj spid="_x0000_s71730" name="Equation" r:id="rId5" imgW="1409400" imgH="507960" progId="Equation.DSMT4">
                  <p:embed/>
                </p:oleObj>
              </mc:Choice>
              <mc:Fallback>
                <p:oleObj name="Equation" r:id="rId5" imgW="1409400" imgH="507960" progId="Equation.DSMT4">
                  <p:embed/>
                  <p:pic>
                    <p:nvPicPr>
                      <p:cNvPr id="0" name=""/>
                      <p:cNvPicPr/>
                      <p:nvPr/>
                    </p:nvPicPr>
                    <p:blipFill>
                      <a:blip r:embed="rId6"/>
                      <a:stretch>
                        <a:fillRect/>
                      </a:stretch>
                    </p:blipFill>
                    <p:spPr>
                      <a:xfrm>
                        <a:off x="7881938" y="2363788"/>
                        <a:ext cx="2749550" cy="990600"/>
                      </a:xfrm>
                      <a:prstGeom prst="rect">
                        <a:avLst/>
                      </a:prstGeom>
                    </p:spPr>
                  </p:pic>
                </p:oleObj>
              </mc:Fallback>
            </mc:AlternateContent>
          </a:graphicData>
        </a:graphic>
      </p:graphicFrame>
      <p:sp>
        <p:nvSpPr>
          <p:cNvPr id="21" name="TextBox 20"/>
          <p:cNvSpPr txBox="1"/>
          <p:nvPr/>
        </p:nvSpPr>
        <p:spPr>
          <a:xfrm>
            <a:off x="0" y="3854803"/>
            <a:ext cx="8077200" cy="830997"/>
          </a:xfrm>
          <a:prstGeom prst="rect">
            <a:avLst/>
          </a:prstGeom>
          <a:noFill/>
          <a:ln w="28575">
            <a:noFill/>
          </a:ln>
        </p:spPr>
        <p:txBody>
          <a:bodyPr wrap="square" rtlCol="0">
            <a:spAutoFit/>
          </a:bodyPr>
          <a:lstStyle/>
          <a:p>
            <a:pPr algn="just">
              <a:lnSpc>
                <a:spcPct val="150000"/>
              </a:lnSpc>
            </a:pPr>
            <a:r>
              <a:rPr lang="en-US" sz="2800" smtClean="0">
                <a:latin typeface="Times New Roman" panose="02020603050405020304" pitchFamily="18" charset="0"/>
                <a:cs typeface="Times New Roman" panose="02020603050405020304" pitchFamily="18" charset="0"/>
              </a:rPr>
              <a:t>Cặp số </a:t>
            </a:r>
            <a:r>
              <a:rPr lang="en-US" sz="3200" smtClean="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2</a:t>
            </a:r>
            <a:r>
              <a:rPr lang="en-US" sz="2800" smtClean="0">
                <a:latin typeface="Times New Roman" panose="02020603050405020304" pitchFamily="18" charset="0"/>
                <a:cs typeface="Times New Roman" panose="02020603050405020304" pitchFamily="18" charset="0"/>
              </a:rPr>
              <a:t>)  là </a:t>
            </a:r>
            <a:r>
              <a:rPr lang="en-US" sz="2800">
                <a:latin typeface="Times New Roman" panose="02020603050405020304" pitchFamily="18" charset="0"/>
                <a:cs typeface="Times New Roman" panose="02020603050405020304" pitchFamily="18" charset="0"/>
              </a:rPr>
              <a:t>nghiệm của hệ phương trình vì </a:t>
            </a:r>
            <a:endParaRPr lang="en-US" sz="2800" i="1">
              <a:latin typeface="Times New Roman" panose="02020603050405020304" pitchFamily="18" charset="0"/>
              <a:cs typeface="Times New Roman" panose="02020603050405020304" pitchFamily="18" charset="0"/>
            </a:endParaRPr>
          </a:p>
        </p:txBody>
      </p:sp>
      <p:sp>
        <p:nvSpPr>
          <p:cNvPr id="14" name="TextBox 13"/>
          <p:cNvSpPr txBox="1"/>
          <p:nvPr/>
        </p:nvSpPr>
        <p:spPr>
          <a:xfrm>
            <a:off x="7553" y="4869137"/>
            <a:ext cx="8603048" cy="830997"/>
          </a:xfrm>
          <a:prstGeom prst="rect">
            <a:avLst/>
          </a:prstGeom>
          <a:noFill/>
          <a:ln w="28575">
            <a:noFill/>
          </a:ln>
        </p:spPr>
        <p:txBody>
          <a:bodyPr wrap="square" rtlCol="0">
            <a:spAutoFit/>
          </a:bodyPr>
          <a:lstStyle/>
          <a:p>
            <a:pPr algn="just">
              <a:lnSpc>
                <a:spcPct val="150000"/>
              </a:lnSpc>
            </a:pPr>
            <a:r>
              <a:rPr lang="en-US" sz="2800" smtClean="0">
                <a:latin typeface="Times New Roman" panose="02020603050405020304" pitchFamily="18" charset="0"/>
                <a:cs typeface="Times New Roman" panose="02020603050405020304" pitchFamily="18" charset="0"/>
              </a:rPr>
              <a:t>Cặp số </a:t>
            </a:r>
            <a:r>
              <a:rPr lang="en-US" sz="32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–1; </a:t>
            </a:r>
            <a:r>
              <a:rPr lang="en-US" sz="2800" smtClean="0">
                <a:latin typeface="Times New Roman" panose="02020603050405020304" pitchFamily="18" charset="0"/>
                <a:cs typeface="Times New Roman" panose="02020603050405020304" pitchFamily="18" charset="0"/>
              </a:rPr>
              <a:t>–2) không là </a:t>
            </a:r>
            <a:r>
              <a:rPr lang="en-US" sz="2800">
                <a:latin typeface="Times New Roman" panose="02020603050405020304" pitchFamily="18" charset="0"/>
                <a:cs typeface="Times New Roman" panose="02020603050405020304" pitchFamily="18" charset="0"/>
              </a:rPr>
              <a:t>nghiệm của hệ phương trình vì </a:t>
            </a:r>
            <a:endParaRPr lang="en-US" sz="2800" i="1">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997241544"/>
              </p:ext>
            </p:extLst>
          </p:nvPr>
        </p:nvGraphicFramePr>
        <p:xfrm>
          <a:off x="7047908" y="3805397"/>
          <a:ext cx="2228850" cy="990600"/>
        </p:xfrm>
        <a:graphic>
          <a:graphicData uri="http://schemas.openxmlformats.org/presentationml/2006/ole">
            <mc:AlternateContent xmlns:mc="http://schemas.openxmlformats.org/markup-compatibility/2006">
              <mc:Choice xmlns:v="urn:schemas-microsoft-com:vml" Requires="v">
                <p:oleObj spid="_x0000_s71731" name="Equation" r:id="rId7" imgW="1143000" imgH="507960" progId="Equation.DSMT4">
                  <p:embed/>
                </p:oleObj>
              </mc:Choice>
              <mc:Fallback>
                <p:oleObj name="Equation" r:id="rId7" imgW="1143000" imgH="507960" progId="Equation.DSMT4">
                  <p:embed/>
                  <p:pic>
                    <p:nvPicPr>
                      <p:cNvPr id="0" name=""/>
                      <p:cNvPicPr/>
                      <p:nvPr/>
                    </p:nvPicPr>
                    <p:blipFill>
                      <a:blip r:embed="rId8"/>
                      <a:stretch>
                        <a:fillRect/>
                      </a:stretch>
                    </p:blipFill>
                    <p:spPr>
                      <a:xfrm>
                        <a:off x="7047908" y="3805397"/>
                        <a:ext cx="2228850" cy="9906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02191211"/>
              </p:ext>
            </p:extLst>
          </p:nvPr>
        </p:nvGraphicFramePr>
        <p:xfrm>
          <a:off x="8258521" y="4869137"/>
          <a:ext cx="3690938" cy="990600"/>
        </p:xfrm>
        <a:graphic>
          <a:graphicData uri="http://schemas.openxmlformats.org/presentationml/2006/ole">
            <mc:AlternateContent xmlns:mc="http://schemas.openxmlformats.org/markup-compatibility/2006">
              <mc:Choice xmlns:v="urn:schemas-microsoft-com:vml" Requires="v">
                <p:oleObj spid="_x0000_s71732" name="Equation" r:id="rId9" imgW="1892160" imgH="507960" progId="Equation.DSMT4">
                  <p:embed/>
                </p:oleObj>
              </mc:Choice>
              <mc:Fallback>
                <p:oleObj name="Equation" r:id="rId9" imgW="1892160" imgH="507960" progId="Equation.DSMT4">
                  <p:embed/>
                  <p:pic>
                    <p:nvPicPr>
                      <p:cNvPr id="0" name=""/>
                      <p:cNvPicPr/>
                      <p:nvPr/>
                    </p:nvPicPr>
                    <p:blipFill>
                      <a:blip r:embed="rId10"/>
                      <a:stretch>
                        <a:fillRect/>
                      </a:stretch>
                    </p:blipFill>
                    <p:spPr>
                      <a:xfrm>
                        <a:off x="8258521" y="4869137"/>
                        <a:ext cx="3690938" cy="990600"/>
                      </a:xfrm>
                      <a:prstGeom prst="rect">
                        <a:avLst/>
                      </a:prstGeom>
                    </p:spPr>
                  </p:pic>
                </p:oleObj>
              </mc:Fallback>
            </mc:AlternateContent>
          </a:graphicData>
        </a:graphic>
      </p:graphicFrame>
    </p:spTree>
    <p:extLst>
      <p:ext uri="{BB962C8B-B14F-4D97-AF65-F5344CB8AC3E}">
        <p14:creationId xmlns:p14="http://schemas.microsoft.com/office/powerpoint/2010/main" val="13534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5" grpId="0"/>
      <p:bldP spid="2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528620" y="3787685"/>
            <a:ext cx="4227416" cy="2852058"/>
          </a:xfrm>
          <a:prstGeom prst="rect">
            <a:avLst/>
          </a:prstGeom>
        </p:spPr>
      </p:pic>
      <p:sp>
        <p:nvSpPr>
          <p:cNvPr id="9" name="TextBox 8"/>
          <p:cNvSpPr txBox="1"/>
          <p:nvPr/>
        </p:nvSpPr>
        <p:spPr>
          <a:xfrm>
            <a:off x="3923405" y="1885405"/>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4213" y="148591"/>
            <a:ext cx="8904170" cy="695351"/>
            <a:chOff x="163630" y="171652"/>
            <a:chExt cx="8904170" cy="695351"/>
          </a:xfrm>
        </p:grpSpPr>
        <p:sp>
          <p:nvSpPr>
            <p:cNvPr id="7" name="TextBox 6"/>
            <p:cNvSpPr txBox="1"/>
            <p:nvPr/>
          </p:nvSpPr>
          <p:spPr>
            <a:xfrm>
              <a:off x="163630" y="271098"/>
              <a:ext cx="8904170" cy="461665"/>
            </a:xfrm>
            <a:prstGeom prst="rect">
              <a:avLst/>
            </a:prstGeom>
            <a:noFill/>
            <a:ln w="28575">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5:</a:t>
              </a:r>
              <a:r>
                <a:rPr lang="en-US" sz="2400"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Cho </a:t>
              </a:r>
              <a:r>
                <a:rPr lang="en-US" sz="2400">
                  <a:latin typeface="Times New Roman" panose="02020603050405020304" pitchFamily="18" charset="0"/>
                  <a:cs typeface="Times New Roman" panose="02020603050405020304" pitchFamily="18" charset="0"/>
                </a:rPr>
                <a:t>hai đường thẳng                    </a:t>
              </a:r>
              <a:r>
                <a:rPr lang="en-US" sz="2400" smtClean="0">
                  <a:latin typeface="Times New Roman" panose="02020603050405020304" pitchFamily="18" charset="0"/>
                  <a:cs typeface="Times New Roman" panose="02020603050405020304" pitchFamily="18" charset="0"/>
                </a:rPr>
                <a:t>và </a:t>
              </a:r>
              <a:r>
                <a:rPr lang="en-US" sz="2400">
                  <a:latin typeface="Times New Roman" panose="02020603050405020304" pitchFamily="18" charset="0"/>
                  <a:cs typeface="Times New Roman" panose="02020603050405020304" pitchFamily="18" charset="0"/>
                </a:rPr>
                <a:t>y= </a:t>
              </a:r>
              <a:r>
                <a:rPr lang="en-US" sz="2400" smtClean="0">
                  <a:latin typeface="Times New Roman" panose="02020603050405020304" pitchFamily="18" charset="0"/>
                  <a:cs typeface="Times New Roman" panose="02020603050405020304" pitchFamily="18" charset="0"/>
                </a:rPr>
                <a:t>–2x – 1  </a:t>
              </a:r>
            </a:p>
          </p:txBody>
        </p:sp>
        <p:graphicFrame>
          <p:nvGraphicFramePr>
            <p:cNvPr id="2" name="Object 1"/>
            <p:cNvGraphicFramePr>
              <a:graphicFrameLocks noChangeAspect="1"/>
            </p:cNvGraphicFramePr>
            <p:nvPr>
              <p:extLst>
                <p:ext uri="{D42A27DB-BD31-4B8C-83A1-F6EECF244321}">
                  <p14:modId xmlns:p14="http://schemas.microsoft.com/office/powerpoint/2010/main" val="439493617"/>
                </p:ext>
              </p:extLst>
            </p:nvPr>
          </p:nvGraphicFramePr>
          <p:xfrm>
            <a:off x="3813777" y="171652"/>
            <a:ext cx="1369711" cy="695351"/>
          </p:xfrm>
          <a:graphic>
            <a:graphicData uri="http://schemas.openxmlformats.org/presentationml/2006/ole">
              <mc:AlternateContent xmlns:mc="http://schemas.openxmlformats.org/markup-compatibility/2006">
                <mc:Choice xmlns:v="urn:schemas-microsoft-com:vml" Requires="v">
                  <p:oleObj spid="_x0000_s72746" name="Equation" r:id="rId4" imgW="850680" imgH="431640" progId="Equation.DSMT4">
                    <p:embed/>
                  </p:oleObj>
                </mc:Choice>
                <mc:Fallback>
                  <p:oleObj name="Equation" r:id="rId4" imgW="850680" imgH="431640" progId="Equation.DSMT4">
                    <p:embed/>
                    <p:pic>
                      <p:nvPicPr>
                        <p:cNvPr id="0" name=""/>
                        <p:cNvPicPr/>
                        <p:nvPr/>
                      </p:nvPicPr>
                      <p:blipFill>
                        <a:blip r:embed="rId5"/>
                        <a:stretch>
                          <a:fillRect/>
                        </a:stretch>
                      </p:blipFill>
                      <p:spPr>
                        <a:xfrm>
                          <a:off x="3813777" y="171652"/>
                          <a:ext cx="1369711" cy="695351"/>
                        </a:xfrm>
                        <a:prstGeom prst="rect">
                          <a:avLst/>
                        </a:prstGeom>
                      </p:spPr>
                    </p:pic>
                  </p:oleObj>
                </mc:Fallback>
              </mc:AlternateContent>
            </a:graphicData>
          </a:graphic>
        </p:graphicFrame>
      </p:grpSp>
      <p:sp>
        <p:nvSpPr>
          <p:cNvPr id="8" name="TextBox 7"/>
          <p:cNvSpPr txBox="1"/>
          <p:nvPr/>
        </p:nvSpPr>
        <p:spPr>
          <a:xfrm>
            <a:off x="163630" y="2180361"/>
            <a:ext cx="2514600" cy="646331"/>
          </a:xfrm>
          <a:prstGeom prst="rect">
            <a:avLst/>
          </a:prstGeom>
          <a:noFill/>
          <a:ln w="28575">
            <a:noFill/>
          </a:ln>
        </p:spPr>
        <p:txBody>
          <a:bodyPr wrap="square" rtlCol="0">
            <a:spAutoFit/>
          </a:bodyPr>
          <a:lstStyle/>
          <a:p>
            <a:pPr algn="just">
              <a:lnSpc>
                <a:spcPct val="150000"/>
              </a:lnSpc>
            </a:pPr>
            <a:r>
              <a:rPr lang="en-US" sz="2400" smtClean="0">
                <a:latin typeface="Times New Roman" panose="02020603050405020304" pitchFamily="18" charset="0"/>
                <a:cs typeface="Times New Roman" panose="02020603050405020304" pitchFamily="18" charset="0"/>
              </a:rPr>
              <a:t>a) Bảng giá trị:</a:t>
            </a:r>
            <a:endParaRPr lang="en-US" sz="2400" i="1">
              <a:latin typeface="Times New Roman" panose="02020603050405020304" pitchFamily="18" charset="0"/>
              <a:cs typeface="Times New Roman" panose="02020603050405020304" pitchFamily="18" charset="0"/>
            </a:endParaRPr>
          </a:p>
        </p:txBody>
      </p:sp>
      <p:grpSp>
        <p:nvGrpSpPr>
          <p:cNvPr id="4" name="Group 3"/>
          <p:cNvGrpSpPr/>
          <p:nvPr/>
        </p:nvGrpSpPr>
        <p:grpSpPr>
          <a:xfrm>
            <a:off x="133650" y="732763"/>
            <a:ext cx="11622386" cy="1430092"/>
            <a:chOff x="304800" y="958672"/>
            <a:chExt cx="11622386" cy="1430092"/>
          </a:xfrm>
        </p:grpSpPr>
        <p:sp>
          <p:nvSpPr>
            <p:cNvPr id="15" name="TextBox 14"/>
            <p:cNvSpPr txBox="1"/>
            <p:nvPr/>
          </p:nvSpPr>
          <p:spPr>
            <a:xfrm>
              <a:off x="304800" y="958672"/>
              <a:ext cx="11622386" cy="1200329"/>
            </a:xfrm>
            <a:prstGeom prst="rect">
              <a:avLst/>
            </a:prstGeom>
            <a:noFill/>
            <a:ln w="28575">
              <a:noFill/>
            </a:ln>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a) Vẽ hai đường thẳng đó trên cùng mặt phẳng tọa độ Oxy.</a:t>
              </a:r>
            </a:p>
            <a:p>
              <a:pPr algn="just"/>
              <a:r>
                <a:rPr lang="en-US" sz="2400" smtClean="0">
                  <a:latin typeface="Times New Roman" panose="02020603050405020304" pitchFamily="18" charset="0"/>
                  <a:cs typeface="Times New Roman" panose="02020603050405020304" pitchFamily="18" charset="0"/>
                </a:rPr>
                <a:t>b) Xác định tọa độ giao điểm A của hai đường thẳng trên.</a:t>
              </a:r>
            </a:p>
            <a:p>
              <a:pPr algn="just"/>
              <a:r>
                <a:rPr lang="en-US" sz="2400" smtClean="0">
                  <a:latin typeface="Times New Roman" panose="02020603050405020304" pitchFamily="18" charset="0"/>
                  <a:cs typeface="Times New Roman" panose="02020603050405020304" pitchFamily="18" charset="0"/>
                </a:rPr>
                <a:t>c) Tọa độ của điểm A có là nghiệm của hệ phương trình                      không? Vì sao?</a:t>
              </a:r>
            </a:p>
          </p:txBody>
        </p:sp>
        <p:graphicFrame>
          <p:nvGraphicFramePr>
            <p:cNvPr id="20" name="Object 19"/>
            <p:cNvGraphicFramePr>
              <a:graphicFrameLocks noChangeAspect="1"/>
            </p:cNvGraphicFramePr>
            <p:nvPr>
              <p:extLst>
                <p:ext uri="{D42A27DB-BD31-4B8C-83A1-F6EECF244321}">
                  <p14:modId xmlns:p14="http://schemas.microsoft.com/office/powerpoint/2010/main" val="986464510"/>
                </p:ext>
              </p:extLst>
            </p:nvPr>
          </p:nvGraphicFramePr>
          <p:xfrm>
            <a:off x="7337508" y="1570087"/>
            <a:ext cx="1842025" cy="818677"/>
          </p:xfrm>
          <a:graphic>
            <a:graphicData uri="http://schemas.openxmlformats.org/presentationml/2006/ole">
              <mc:AlternateContent xmlns:mc="http://schemas.openxmlformats.org/markup-compatibility/2006">
                <mc:Choice xmlns:v="urn:schemas-microsoft-com:vml" Requires="v">
                  <p:oleObj spid="_x0000_s72747" name="Equation" r:id="rId6" imgW="1143000" imgH="507960" progId="Equation.DSMT4">
                    <p:embed/>
                  </p:oleObj>
                </mc:Choice>
                <mc:Fallback>
                  <p:oleObj name="Equation" r:id="rId6" imgW="1143000" imgH="507960" progId="Equation.DSMT4">
                    <p:embed/>
                    <p:pic>
                      <p:nvPicPr>
                        <p:cNvPr id="0" name=""/>
                        <p:cNvPicPr/>
                        <p:nvPr/>
                      </p:nvPicPr>
                      <p:blipFill>
                        <a:blip r:embed="rId7"/>
                        <a:stretch>
                          <a:fillRect/>
                        </a:stretch>
                      </p:blipFill>
                      <p:spPr>
                        <a:xfrm>
                          <a:off x="7337508" y="1570087"/>
                          <a:ext cx="1842025" cy="818677"/>
                        </a:xfrm>
                        <a:prstGeom prst="rect">
                          <a:avLst/>
                        </a:prstGeom>
                      </p:spPr>
                    </p:pic>
                  </p:oleObj>
                </mc:Fallback>
              </mc:AlternateContent>
            </a:graphicData>
          </a:graphic>
        </p:graphicFrame>
      </p:grpSp>
      <p:graphicFrame>
        <p:nvGraphicFramePr>
          <p:cNvPr id="5" name="Table 4"/>
          <p:cNvGraphicFramePr>
            <a:graphicFrameLocks noGrp="1"/>
          </p:cNvGraphicFramePr>
          <p:nvPr>
            <p:extLst>
              <p:ext uri="{D42A27DB-BD31-4B8C-83A1-F6EECF244321}">
                <p14:modId xmlns:p14="http://schemas.microsoft.com/office/powerpoint/2010/main" val="764018888"/>
              </p:ext>
            </p:extLst>
          </p:nvPr>
        </p:nvGraphicFramePr>
        <p:xfrm>
          <a:off x="2399876" y="2524645"/>
          <a:ext cx="3568701" cy="1071995"/>
        </p:xfrm>
        <a:graphic>
          <a:graphicData uri="http://schemas.openxmlformats.org/drawingml/2006/table">
            <a:tbl>
              <a:tblPr firstRow="1" bandRow="1">
                <a:tableStyleId>{5C22544A-7EE6-4342-B048-85BDC9FD1C3A}</a:tableStyleId>
              </a:tblPr>
              <a:tblGrid>
                <a:gridCol w="1714924"/>
                <a:gridCol w="914400"/>
                <a:gridCol w="939377"/>
              </a:tblGrid>
              <a:tr h="370840">
                <a:tc>
                  <a:txBody>
                    <a:bodyPr/>
                    <a:lstStyle/>
                    <a:p>
                      <a:pPr algn="ctr"/>
                      <a:r>
                        <a:rPr lang="en-US" sz="2000" b="0" smtClean="0">
                          <a:solidFill>
                            <a:schemeClr val="tx1"/>
                          </a:solidFill>
                          <a:latin typeface="Times New Roman" panose="02020603050405020304" pitchFamily="18" charset="0"/>
                          <a:cs typeface="Times New Roman" panose="02020603050405020304" pitchFamily="18" charset="0"/>
                        </a:rPr>
                        <a:t>x</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smtClean="0">
                          <a:solidFill>
                            <a:schemeClr val="tx1"/>
                          </a:solidFill>
                          <a:latin typeface="Times New Roman" panose="02020603050405020304" pitchFamily="18" charset="0"/>
                          <a:cs typeface="Times New Roman" panose="02020603050405020304" pitchFamily="18" charset="0"/>
                        </a:rPr>
                        <a:t>0</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smtClean="0">
                          <a:solidFill>
                            <a:schemeClr val="tx1"/>
                          </a:solidFill>
                          <a:latin typeface="Times New Roman" panose="02020603050405020304" pitchFamily="18" charset="0"/>
                          <a:cs typeface="Times New Roman" panose="02020603050405020304" pitchFamily="18" charset="0"/>
                        </a:rPr>
                        <a:t>4</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5755">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smtClean="0">
                          <a:solidFill>
                            <a:schemeClr val="tx1"/>
                          </a:solidFill>
                          <a:latin typeface="Times New Roman" panose="02020603050405020304" pitchFamily="18" charset="0"/>
                          <a:cs typeface="Times New Roman" panose="02020603050405020304" pitchFamily="18" charset="0"/>
                        </a:rPr>
                        <a:t>2</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smtClean="0">
                          <a:solidFill>
                            <a:schemeClr val="tx1"/>
                          </a:solidFill>
                          <a:latin typeface="Times New Roman" panose="02020603050405020304" pitchFamily="18" charset="0"/>
                          <a:cs typeface="Times New Roman" panose="02020603050405020304" pitchFamily="18" charset="0"/>
                        </a:rPr>
                        <a:t>0</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101618330"/>
              </p:ext>
            </p:extLst>
          </p:nvPr>
        </p:nvGraphicFramePr>
        <p:xfrm>
          <a:off x="2590800" y="2863267"/>
          <a:ext cx="1369711" cy="695351"/>
        </p:xfrm>
        <a:graphic>
          <a:graphicData uri="http://schemas.openxmlformats.org/presentationml/2006/ole">
            <mc:AlternateContent xmlns:mc="http://schemas.openxmlformats.org/markup-compatibility/2006">
              <mc:Choice xmlns:v="urn:schemas-microsoft-com:vml" Requires="v">
                <p:oleObj spid="_x0000_s72748" name="Equation" r:id="rId8" imgW="850680" imgH="431640" progId="Equation.DSMT4">
                  <p:embed/>
                </p:oleObj>
              </mc:Choice>
              <mc:Fallback>
                <p:oleObj name="Equation" r:id="rId8" imgW="850680" imgH="431640" progId="Equation.DSMT4">
                  <p:embed/>
                  <p:pic>
                    <p:nvPicPr>
                      <p:cNvPr id="0" name=""/>
                      <p:cNvPicPr/>
                      <p:nvPr/>
                    </p:nvPicPr>
                    <p:blipFill>
                      <a:blip r:embed="rId9"/>
                      <a:stretch>
                        <a:fillRect/>
                      </a:stretch>
                    </p:blipFill>
                    <p:spPr>
                      <a:xfrm>
                        <a:off x="2590800" y="2863267"/>
                        <a:ext cx="1369711" cy="695351"/>
                      </a:xfrm>
                      <a:prstGeom prst="rect">
                        <a:avLst/>
                      </a:prstGeom>
                    </p:spPr>
                  </p:pic>
                </p:oleObj>
              </mc:Fallback>
            </mc:AlternateContent>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49669044"/>
              </p:ext>
            </p:extLst>
          </p:nvPr>
        </p:nvGraphicFramePr>
        <p:xfrm>
          <a:off x="6553200" y="2554725"/>
          <a:ext cx="3568701" cy="1059903"/>
        </p:xfrm>
        <a:graphic>
          <a:graphicData uri="http://schemas.openxmlformats.org/drawingml/2006/table">
            <a:tbl>
              <a:tblPr firstRow="1" bandRow="1">
                <a:tableStyleId>{5C22544A-7EE6-4342-B048-85BDC9FD1C3A}</a:tableStyleId>
              </a:tblPr>
              <a:tblGrid>
                <a:gridCol w="1714924"/>
                <a:gridCol w="914400"/>
                <a:gridCol w="939377"/>
              </a:tblGrid>
              <a:tr h="663663">
                <a:tc>
                  <a:txBody>
                    <a:bodyPr/>
                    <a:lstStyle/>
                    <a:p>
                      <a:pPr algn="ctr"/>
                      <a:r>
                        <a:rPr lang="en-US" sz="2000" b="0" smtClean="0">
                          <a:solidFill>
                            <a:schemeClr val="tx1"/>
                          </a:solidFill>
                          <a:latin typeface="Times New Roman" panose="02020603050405020304" pitchFamily="18" charset="0"/>
                          <a:cs typeface="Times New Roman" panose="02020603050405020304" pitchFamily="18" charset="0"/>
                        </a:rPr>
                        <a:t>x</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smtClean="0">
                          <a:solidFill>
                            <a:schemeClr val="tx1"/>
                          </a:solidFill>
                          <a:latin typeface="Times New Roman" panose="02020603050405020304" pitchFamily="18" charset="0"/>
                          <a:cs typeface="Times New Roman" panose="02020603050405020304" pitchFamily="18" charset="0"/>
                        </a:rPr>
                        <a:t>0</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smtClean="0">
                          <a:latin typeface="Times New Roman" panose="02020603050405020304" pitchFamily="18" charset="0"/>
                          <a:cs typeface="Times New Roman" panose="02020603050405020304" pitchFamily="18" charset="0"/>
                        </a:rPr>
                        <a:t>y= –2x – 1 </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smtClean="0">
                          <a:latin typeface="Times New Roman" panose="02020603050405020304" pitchFamily="18" charset="0"/>
                          <a:cs typeface="Times New Roman" panose="02020603050405020304" pitchFamily="18" charset="0"/>
                        </a:rPr>
                        <a:t>–1</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smtClean="0">
                          <a:solidFill>
                            <a:schemeClr val="tx1"/>
                          </a:solidFill>
                          <a:latin typeface="Times New Roman" panose="02020603050405020304" pitchFamily="18" charset="0"/>
                          <a:cs typeface="Times New Roman" panose="02020603050405020304" pitchFamily="18" charset="0"/>
                        </a:rPr>
                        <a:t>0</a:t>
                      </a:r>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791623813"/>
              </p:ext>
            </p:extLst>
          </p:nvPr>
        </p:nvGraphicFramePr>
        <p:xfrm>
          <a:off x="9388475" y="2525713"/>
          <a:ext cx="366713" cy="695325"/>
        </p:xfrm>
        <a:graphic>
          <a:graphicData uri="http://schemas.openxmlformats.org/presentationml/2006/ole">
            <mc:AlternateContent xmlns:mc="http://schemas.openxmlformats.org/markup-compatibility/2006">
              <mc:Choice xmlns:v="urn:schemas-microsoft-com:vml" Requires="v">
                <p:oleObj spid="_x0000_s72749" name="Equation" r:id="rId10" imgW="228600" imgH="431640" progId="Equation.DSMT4">
                  <p:embed/>
                </p:oleObj>
              </mc:Choice>
              <mc:Fallback>
                <p:oleObj name="Equation" r:id="rId10" imgW="228600" imgH="431640" progId="Equation.DSMT4">
                  <p:embed/>
                  <p:pic>
                    <p:nvPicPr>
                      <p:cNvPr id="0" name=""/>
                      <p:cNvPicPr/>
                      <p:nvPr/>
                    </p:nvPicPr>
                    <p:blipFill>
                      <a:blip r:embed="rId11"/>
                      <a:stretch>
                        <a:fillRect/>
                      </a:stretch>
                    </p:blipFill>
                    <p:spPr>
                      <a:xfrm>
                        <a:off x="9388475" y="2525713"/>
                        <a:ext cx="366713" cy="695325"/>
                      </a:xfrm>
                      <a:prstGeom prst="rect">
                        <a:avLst/>
                      </a:prstGeom>
                    </p:spPr>
                  </p:pic>
                </p:oleObj>
              </mc:Fallback>
            </mc:AlternateContent>
          </a:graphicData>
        </a:graphic>
      </p:graphicFrame>
      <p:sp>
        <p:nvSpPr>
          <p:cNvPr id="19" name="TextBox 18"/>
          <p:cNvSpPr txBox="1"/>
          <p:nvPr/>
        </p:nvSpPr>
        <p:spPr>
          <a:xfrm>
            <a:off x="0" y="6245397"/>
            <a:ext cx="8262092" cy="646331"/>
          </a:xfrm>
          <a:prstGeom prst="rect">
            <a:avLst/>
          </a:prstGeom>
          <a:noFill/>
          <a:ln w="28575">
            <a:noFill/>
          </a:ln>
        </p:spPr>
        <p:txBody>
          <a:bodyPr wrap="square" rtlCol="0">
            <a:spAutoFit/>
          </a:bodyPr>
          <a:lstStyle/>
          <a:p>
            <a:pPr algn="just">
              <a:lnSpc>
                <a:spcPct val="150000"/>
              </a:lnSpc>
            </a:pPr>
            <a:r>
              <a:rPr lang="en-US" sz="2400" smtClean="0">
                <a:latin typeface="Times New Roman" panose="02020603050405020304" pitchFamily="18" charset="0"/>
                <a:cs typeface="Times New Roman" panose="02020603050405020304" pitchFamily="18" charset="0"/>
              </a:rPr>
              <a:t>b) Tọa độ giao điểm của hai đường thẳng trên là A(–2; 3).</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18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519876" y="2331229"/>
            <a:ext cx="4227416" cy="2852058"/>
          </a:xfrm>
          <a:prstGeom prst="rect">
            <a:avLst/>
          </a:prstGeom>
        </p:spPr>
      </p:pic>
      <p:sp>
        <p:nvSpPr>
          <p:cNvPr id="9" name="TextBox 8"/>
          <p:cNvSpPr txBox="1"/>
          <p:nvPr/>
        </p:nvSpPr>
        <p:spPr>
          <a:xfrm>
            <a:off x="3923405" y="1885405"/>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4213" y="148591"/>
            <a:ext cx="8904170" cy="695351"/>
            <a:chOff x="163630" y="171652"/>
            <a:chExt cx="8904170" cy="695351"/>
          </a:xfrm>
        </p:grpSpPr>
        <p:sp>
          <p:nvSpPr>
            <p:cNvPr id="7" name="TextBox 6"/>
            <p:cNvSpPr txBox="1"/>
            <p:nvPr/>
          </p:nvSpPr>
          <p:spPr>
            <a:xfrm>
              <a:off x="163630" y="271098"/>
              <a:ext cx="8904170" cy="461665"/>
            </a:xfrm>
            <a:prstGeom prst="rect">
              <a:avLst/>
            </a:prstGeom>
            <a:noFill/>
            <a:ln w="28575">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5:</a:t>
              </a:r>
              <a:r>
                <a:rPr lang="en-US" sz="2400"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Cho </a:t>
              </a:r>
              <a:r>
                <a:rPr lang="en-US" sz="2400">
                  <a:latin typeface="Times New Roman" panose="02020603050405020304" pitchFamily="18" charset="0"/>
                  <a:cs typeface="Times New Roman" panose="02020603050405020304" pitchFamily="18" charset="0"/>
                </a:rPr>
                <a:t>hai đường thẳng                    </a:t>
              </a:r>
              <a:r>
                <a:rPr lang="en-US" sz="2400" smtClean="0">
                  <a:latin typeface="Times New Roman" panose="02020603050405020304" pitchFamily="18" charset="0"/>
                  <a:cs typeface="Times New Roman" panose="02020603050405020304" pitchFamily="18" charset="0"/>
                </a:rPr>
                <a:t>và </a:t>
              </a:r>
              <a:r>
                <a:rPr lang="en-US" sz="2400">
                  <a:latin typeface="Times New Roman" panose="02020603050405020304" pitchFamily="18" charset="0"/>
                  <a:cs typeface="Times New Roman" panose="02020603050405020304" pitchFamily="18" charset="0"/>
                </a:rPr>
                <a:t>y= </a:t>
              </a:r>
              <a:r>
                <a:rPr lang="en-US" sz="2400" smtClean="0">
                  <a:latin typeface="Times New Roman" panose="02020603050405020304" pitchFamily="18" charset="0"/>
                  <a:cs typeface="Times New Roman" panose="02020603050405020304" pitchFamily="18" charset="0"/>
                </a:rPr>
                <a:t>–2x – 1  </a:t>
              </a:r>
            </a:p>
          </p:txBody>
        </p:sp>
        <p:graphicFrame>
          <p:nvGraphicFramePr>
            <p:cNvPr id="2" name="Object 1"/>
            <p:cNvGraphicFramePr>
              <a:graphicFrameLocks noChangeAspect="1"/>
            </p:cNvGraphicFramePr>
            <p:nvPr>
              <p:extLst/>
            </p:nvPr>
          </p:nvGraphicFramePr>
          <p:xfrm>
            <a:off x="3813777" y="171652"/>
            <a:ext cx="1369711" cy="695351"/>
          </p:xfrm>
          <a:graphic>
            <a:graphicData uri="http://schemas.openxmlformats.org/presentationml/2006/ole">
              <mc:AlternateContent xmlns:mc="http://schemas.openxmlformats.org/markup-compatibility/2006">
                <mc:Choice xmlns:v="urn:schemas-microsoft-com:vml" Requires="v">
                  <p:oleObj spid="_x0000_s73739" name="Equation" r:id="rId4" imgW="850680" imgH="431640" progId="Equation.DSMT4">
                    <p:embed/>
                  </p:oleObj>
                </mc:Choice>
                <mc:Fallback>
                  <p:oleObj name="Equation" r:id="rId4" imgW="850680" imgH="431640" progId="Equation.DSMT4">
                    <p:embed/>
                    <p:pic>
                      <p:nvPicPr>
                        <p:cNvPr id="0" name=""/>
                        <p:cNvPicPr/>
                        <p:nvPr/>
                      </p:nvPicPr>
                      <p:blipFill>
                        <a:blip r:embed="rId5"/>
                        <a:stretch>
                          <a:fillRect/>
                        </a:stretch>
                      </p:blipFill>
                      <p:spPr>
                        <a:xfrm>
                          <a:off x="3813777" y="171652"/>
                          <a:ext cx="1369711" cy="695351"/>
                        </a:xfrm>
                        <a:prstGeom prst="rect">
                          <a:avLst/>
                        </a:prstGeom>
                      </p:spPr>
                    </p:pic>
                  </p:oleObj>
                </mc:Fallback>
              </mc:AlternateContent>
            </a:graphicData>
          </a:graphic>
        </p:graphicFrame>
      </p:grpSp>
      <p:grpSp>
        <p:nvGrpSpPr>
          <p:cNvPr id="4" name="Group 3"/>
          <p:cNvGrpSpPr/>
          <p:nvPr/>
        </p:nvGrpSpPr>
        <p:grpSpPr>
          <a:xfrm>
            <a:off x="133650" y="732763"/>
            <a:ext cx="11622386" cy="1430092"/>
            <a:chOff x="304800" y="958672"/>
            <a:chExt cx="11622386" cy="1430092"/>
          </a:xfrm>
        </p:grpSpPr>
        <p:sp>
          <p:nvSpPr>
            <p:cNvPr id="15" name="TextBox 14"/>
            <p:cNvSpPr txBox="1"/>
            <p:nvPr/>
          </p:nvSpPr>
          <p:spPr>
            <a:xfrm>
              <a:off x="304800" y="958672"/>
              <a:ext cx="11622386" cy="1200329"/>
            </a:xfrm>
            <a:prstGeom prst="rect">
              <a:avLst/>
            </a:prstGeom>
            <a:noFill/>
            <a:ln w="28575">
              <a:noFill/>
            </a:ln>
          </p:spPr>
          <p:txBody>
            <a:bodyPr wrap="square" rtlCol="0">
              <a:spAutoFit/>
            </a:bodyPr>
            <a:lstStyle/>
            <a:p>
              <a:pPr marL="514350" indent="-514350" algn="just">
                <a:buAutoNum type="alphaLcParenR"/>
              </a:pPr>
              <a:r>
                <a:rPr lang="en-US" sz="2400" smtClean="0">
                  <a:latin typeface="Times New Roman" panose="02020603050405020304" pitchFamily="18" charset="0"/>
                  <a:cs typeface="Times New Roman" panose="02020603050405020304" pitchFamily="18" charset="0"/>
                </a:rPr>
                <a:t>Vẽ hai đường thẳng đó trên cùng mặt phẳng tọa độ Oxy.</a:t>
              </a:r>
            </a:p>
            <a:p>
              <a:pPr algn="just"/>
              <a:r>
                <a:rPr lang="en-US" sz="2400" smtClean="0">
                  <a:latin typeface="Times New Roman" panose="02020603050405020304" pitchFamily="18" charset="0"/>
                  <a:cs typeface="Times New Roman" panose="02020603050405020304" pitchFamily="18" charset="0"/>
                </a:rPr>
                <a:t>b) Xác định tọa độ giao điểm A của hai đường thẳng trên.</a:t>
              </a:r>
            </a:p>
            <a:p>
              <a:pPr algn="just"/>
              <a:r>
                <a:rPr lang="en-US" sz="2400" smtClean="0">
                  <a:latin typeface="Times New Roman" panose="02020603050405020304" pitchFamily="18" charset="0"/>
                  <a:cs typeface="Times New Roman" panose="02020603050405020304" pitchFamily="18" charset="0"/>
                </a:rPr>
                <a:t>c) Tọa độ của điểm A có là nghiệm của hệ phương trình                      không? Vì sao?</a:t>
              </a:r>
            </a:p>
          </p:txBody>
        </p:sp>
        <p:graphicFrame>
          <p:nvGraphicFramePr>
            <p:cNvPr id="20" name="Object 19"/>
            <p:cNvGraphicFramePr>
              <a:graphicFrameLocks noChangeAspect="1"/>
            </p:cNvGraphicFramePr>
            <p:nvPr>
              <p:extLst/>
            </p:nvPr>
          </p:nvGraphicFramePr>
          <p:xfrm>
            <a:off x="7337508" y="1570087"/>
            <a:ext cx="1842025" cy="818677"/>
          </p:xfrm>
          <a:graphic>
            <a:graphicData uri="http://schemas.openxmlformats.org/presentationml/2006/ole">
              <mc:AlternateContent xmlns:mc="http://schemas.openxmlformats.org/markup-compatibility/2006">
                <mc:Choice xmlns:v="urn:schemas-microsoft-com:vml" Requires="v">
                  <p:oleObj spid="_x0000_s73740" name="Equation" r:id="rId6" imgW="1143000" imgH="507960" progId="Equation.DSMT4">
                    <p:embed/>
                  </p:oleObj>
                </mc:Choice>
                <mc:Fallback>
                  <p:oleObj name="Equation" r:id="rId6" imgW="1143000" imgH="507960" progId="Equation.DSMT4">
                    <p:embed/>
                    <p:pic>
                      <p:nvPicPr>
                        <p:cNvPr id="0" name=""/>
                        <p:cNvPicPr/>
                        <p:nvPr/>
                      </p:nvPicPr>
                      <p:blipFill>
                        <a:blip r:embed="rId7"/>
                        <a:stretch>
                          <a:fillRect/>
                        </a:stretch>
                      </p:blipFill>
                      <p:spPr>
                        <a:xfrm>
                          <a:off x="7337508" y="1570087"/>
                          <a:ext cx="1842025" cy="818677"/>
                        </a:xfrm>
                        <a:prstGeom prst="rect">
                          <a:avLst/>
                        </a:prstGeom>
                      </p:spPr>
                    </p:pic>
                  </p:oleObj>
                </mc:Fallback>
              </mc:AlternateContent>
            </a:graphicData>
          </a:graphic>
        </p:graphicFrame>
      </p:grpSp>
      <p:sp>
        <p:nvSpPr>
          <p:cNvPr id="19" name="TextBox 18"/>
          <p:cNvSpPr txBox="1"/>
          <p:nvPr/>
        </p:nvSpPr>
        <p:spPr>
          <a:xfrm>
            <a:off x="104213" y="2331229"/>
            <a:ext cx="7467600" cy="646331"/>
          </a:xfrm>
          <a:prstGeom prst="rect">
            <a:avLst/>
          </a:prstGeom>
          <a:noFill/>
          <a:ln w="28575">
            <a:noFill/>
          </a:ln>
        </p:spPr>
        <p:txBody>
          <a:bodyPr wrap="square" rtlCol="0">
            <a:spAutoFit/>
          </a:bodyPr>
          <a:lstStyle/>
          <a:p>
            <a:pPr algn="just">
              <a:lnSpc>
                <a:spcPct val="150000"/>
              </a:lnSpc>
            </a:pPr>
            <a:r>
              <a:rPr lang="en-US" sz="2400" smtClean="0">
                <a:latin typeface="Times New Roman" panose="02020603050405020304" pitchFamily="18" charset="0"/>
                <a:cs typeface="Times New Roman" panose="02020603050405020304" pitchFamily="18" charset="0"/>
              </a:rPr>
              <a:t>b) Tọa độ giao điểm của hai đường thẳng trên là A(–2; 3).</a:t>
            </a:r>
            <a:endParaRPr lang="en-US" sz="2400" i="1">
              <a:latin typeface="Times New Roman" panose="02020603050405020304" pitchFamily="18" charset="0"/>
              <a:cs typeface="Times New Roman" panose="02020603050405020304" pitchFamily="18" charset="0"/>
            </a:endParaRPr>
          </a:p>
        </p:txBody>
      </p:sp>
      <p:sp>
        <p:nvSpPr>
          <p:cNvPr id="17" name="TextBox 16"/>
          <p:cNvSpPr txBox="1"/>
          <p:nvPr/>
        </p:nvSpPr>
        <p:spPr>
          <a:xfrm>
            <a:off x="0" y="4860121"/>
            <a:ext cx="7467600" cy="646331"/>
          </a:xfrm>
          <a:prstGeom prst="rect">
            <a:avLst/>
          </a:prstGeom>
          <a:noFill/>
          <a:ln w="28575">
            <a:noFill/>
          </a:ln>
        </p:spPr>
        <p:txBody>
          <a:bodyPr wrap="square" rtlCol="0">
            <a:spAutoFit/>
          </a:bodyPr>
          <a:lstStyle/>
          <a:p>
            <a:pPr algn="just">
              <a:lnSpc>
                <a:spcPct val="150000"/>
              </a:lnSpc>
            </a:pPr>
            <a:r>
              <a:rPr lang="en-US" sz="2400">
                <a:latin typeface="Times New Roman" panose="02020603050405020304" pitchFamily="18" charset="0"/>
                <a:cs typeface="Times New Roman" panose="02020603050405020304" pitchFamily="18" charset="0"/>
              </a:rPr>
              <a:t>c</a:t>
            </a:r>
            <a:r>
              <a:rPr lang="en-US" sz="2400" smtClean="0">
                <a:latin typeface="Times New Roman" panose="02020603050405020304" pitchFamily="18" charset="0"/>
                <a:cs typeface="Times New Roman" panose="02020603050405020304" pitchFamily="18" charset="0"/>
              </a:rPr>
              <a:t>) Tọa độ A(–2; 3) là nghiệm của hệ phương trình vì </a:t>
            </a:r>
            <a:endParaRPr lang="en-US" sz="2400" i="1">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345243862"/>
              </p:ext>
            </p:extLst>
          </p:nvPr>
        </p:nvGraphicFramePr>
        <p:xfrm>
          <a:off x="6567488" y="4895850"/>
          <a:ext cx="2008187" cy="819150"/>
        </p:xfrm>
        <a:graphic>
          <a:graphicData uri="http://schemas.openxmlformats.org/presentationml/2006/ole">
            <mc:AlternateContent xmlns:mc="http://schemas.openxmlformats.org/markup-compatibility/2006">
              <mc:Choice xmlns:v="urn:schemas-microsoft-com:vml" Requires="v">
                <p:oleObj spid="_x0000_s73741" name="Equation" r:id="rId8" imgW="1244520" imgH="507960" progId="Equation.DSMT4">
                  <p:embed/>
                </p:oleObj>
              </mc:Choice>
              <mc:Fallback>
                <p:oleObj name="Equation" r:id="rId8" imgW="1244520" imgH="507960" progId="Equation.DSMT4">
                  <p:embed/>
                  <p:pic>
                    <p:nvPicPr>
                      <p:cNvPr id="0" name=""/>
                      <p:cNvPicPr/>
                      <p:nvPr/>
                    </p:nvPicPr>
                    <p:blipFill>
                      <a:blip r:embed="rId9"/>
                      <a:stretch>
                        <a:fillRect/>
                      </a:stretch>
                    </p:blipFill>
                    <p:spPr>
                      <a:xfrm>
                        <a:off x="6567488" y="4895850"/>
                        <a:ext cx="2008187" cy="819150"/>
                      </a:xfrm>
                      <a:prstGeom prst="rect">
                        <a:avLst/>
                      </a:prstGeom>
                    </p:spPr>
                  </p:pic>
                </p:oleObj>
              </mc:Fallback>
            </mc:AlternateContent>
          </a:graphicData>
        </a:graphic>
      </p:graphicFrame>
    </p:spTree>
    <p:extLst>
      <p:ext uri="{BB962C8B-B14F-4D97-AF65-F5344CB8AC3E}">
        <p14:creationId xmlns:p14="http://schemas.microsoft.com/office/powerpoint/2010/main" val="19830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17306"/>
          </a:xfrm>
          <a:prstGeom prst="rect">
            <a:avLst/>
          </a:prstGeom>
          <a:solidFill>
            <a:srgbClr val="00B0F0"/>
          </a:solidFill>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a:p>
        </p:txBody>
      </p:sp>
      <p:pic>
        <p:nvPicPr>
          <p:cNvPr id="75779" name="Picture 4" descr="Tổng hợp hình ảnh cảm ơn đẹp nhất - Kho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7266"/>
            <a:ext cx="9829800" cy="502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671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48515" y="5974524"/>
            <a:ext cx="3940837" cy="954107"/>
          </a:xfrm>
          <a:prstGeom prst="rect">
            <a:avLst/>
          </a:prstGeom>
          <a:solidFill>
            <a:schemeClr val="accent5"/>
          </a:solidFill>
          <a:ln>
            <a:solidFill>
              <a:schemeClr val="tx1"/>
            </a:solidFill>
          </a:ln>
        </p:spPr>
        <p:txBody>
          <a:bodyPr wrap="square">
            <a:spAutoFit/>
          </a:bodyPr>
          <a:lstStyle/>
          <a:p>
            <a:r>
              <a:rPr lang="en-US" sz="270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được gọi là phương trình bậc nhất hai ẩn.</a:t>
            </a:r>
            <a:endParaRPr lang="en-US" sz="27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9929" y="0"/>
            <a:ext cx="6380871" cy="584775"/>
          </a:xfrm>
          <a:prstGeom prst="rect">
            <a:avLst/>
          </a:prstGeom>
          <a:noFill/>
        </p:spPr>
        <p:txBody>
          <a:bodyPr wrap="square" rtlCol="0">
            <a:spAutoFit/>
          </a:bodyPr>
          <a:lstStyle/>
          <a:p>
            <a:pPr algn="l"/>
            <a:r>
              <a:rPr lang="en-US" sz="3200" b="1">
                <a:solidFill>
                  <a:srgbClr val="FF0000"/>
                </a:solidFill>
                <a:latin typeface="Times New Roman" panose="02020603050405020304" pitchFamily="18" charset="0"/>
                <a:cs typeface="Times New Roman" panose="02020603050405020304" pitchFamily="18" charset="0"/>
              </a:rPr>
              <a:t>1. </a:t>
            </a:r>
            <a:r>
              <a:rPr lang="en-US" sz="3200" b="1" smtClean="0">
                <a:solidFill>
                  <a:srgbClr val="FF0000"/>
                </a:solidFill>
                <a:latin typeface="Times New Roman" panose="02020603050405020304" pitchFamily="18" charset="0"/>
                <a:cs typeface="Times New Roman" panose="02020603050405020304" pitchFamily="18" charset="0"/>
              </a:rPr>
              <a:t>Phương trình bậc nhất hai ẩn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7" name="Picture 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0" y="584775"/>
            <a:ext cx="556447" cy="55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03807" y="584775"/>
            <a:ext cx="11130993" cy="523220"/>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Để chuyển đổi từ độ F (kí hiệu x) sang độ C (kí hiệu y), ta dùng công thức:</a:t>
            </a:r>
          </a:p>
        </p:txBody>
      </p:sp>
      <p:graphicFrame>
        <p:nvGraphicFramePr>
          <p:cNvPr id="9" name="Object 8"/>
          <p:cNvGraphicFramePr>
            <a:graphicFrameLocks noChangeAspect="1"/>
          </p:cNvGraphicFramePr>
          <p:nvPr>
            <p:extLst>
              <p:ext uri="{D42A27DB-BD31-4B8C-83A1-F6EECF244321}">
                <p14:modId xmlns:p14="http://schemas.microsoft.com/office/powerpoint/2010/main" val="242466767"/>
              </p:ext>
            </p:extLst>
          </p:nvPr>
        </p:nvGraphicFramePr>
        <p:xfrm>
          <a:off x="2586601" y="1067306"/>
          <a:ext cx="1831404" cy="841457"/>
        </p:xfrm>
        <a:graphic>
          <a:graphicData uri="http://schemas.openxmlformats.org/presentationml/2006/ole">
            <mc:AlternateContent xmlns:mc="http://schemas.openxmlformats.org/markup-compatibility/2006">
              <mc:Choice xmlns:v="urn:schemas-microsoft-com:vml" Requires="v">
                <p:oleObj spid="_x0000_s67638" name="Equation" r:id="rId4" imgW="939600" imgH="431640" progId="Equation.DSMT4">
                  <p:embed/>
                </p:oleObj>
              </mc:Choice>
              <mc:Fallback>
                <p:oleObj name="Equation" r:id="rId4" imgW="939600" imgH="431640" progId="Equation.DSMT4">
                  <p:embed/>
                  <p:pic>
                    <p:nvPicPr>
                      <p:cNvPr id="0" name=""/>
                      <p:cNvPicPr/>
                      <p:nvPr/>
                    </p:nvPicPr>
                    <p:blipFill>
                      <a:blip r:embed="rId5"/>
                      <a:stretch>
                        <a:fillRect/>
                      </a:stretch>
                    </p:blipFill>
                    <p:spPr>
                      <a:xfrm>
                        <a:off x="2586601" y="1067306"/>
                        <a:ext cx="1831404" cy="841457"/>
                      </a:xfrm>
                      <a:prstGeom prst="rect">
                        <a:avLst/>
                      </a:prstGeom>
                    </p:spPr>
                  </p:pic>
                </p:oleObj>
              </mc:Fallback>
            </mc:AlternateContent>
          </a:graphicData>
        </a:graphic>
      </p:graphicFrame>
      <p:sp>
        <p:nvSpPr>
          <p:cNvPr id="12" name="Rectangle 11"/>
          <p:cNvSpPr/>
          <p:nvPr/>
        </p:nvSpPr>
        <p:spPr>
          <a:xfrm>
            <a:off x="47360" y="1731014"/>
            <a:ext cx="8613497" cy="1384995"/>
          </a:xfrm>
          <a:prstGeom prst="rect">
            <a:avLst/>
          </a:prstGeom>
        </p:spPr>
        <p:txBody>
          <a:bodyPr wrap="square">
            <a:spAutoFit/>
          </a:bodyPr>
          <a:lstStyle/>
          <a:p>
            <a:pPr algn="just"/>
            <a:r>
              <a:rPr lang="vi-VN" sz="2800">
                <a:latin typeface="Times New Roman" panose="02020603050405020304" pitchFamily="18" charset="0"/>
                <a:cs typeface="Times New Roman" panose="02020603050405020304" pitchFamily="18" charset="0"/>
              </a:rPr>
              <a:t>a) Biến đổi công thức trên về dạng x – 1,8y = 32. (1)</a:t>
            </a:r>
          </a:p>
          <a:p>
            <a:pPr algn="just"/>
            <a:r>
              <a:rPr lang="vi-VN" sz="2800">
                <a:latin typeface="Times New Roman" panose="02020603050405020304" pitchFamily="18" charset="0"/>
                <a:cs typeface="Times New Roman" panose="02020603050405020304" pitchFamily="18" charset="0"/>
              </a:rPr>
              <a:t>b) Hỏi 20°C tương ứng với bao nhiêu độ F?</a:t>
            </a:r>
          </a:p>
          <a:p>
            <a:pPr algn="just"/>
            <a:r>
              <a:rPr lang="vi-VN" sz="2800">
                <a:latin typeface="Times New Roman" panose="02020603050405020304" pitchFamily="18" charset="0"/>
                <a:cs typeface="Times New Roman" panose="02020603050405020304" pitchFamily="18" charset="0"/>
              </a:rPr>
              <a:t>c) Hỏi 98,6°F tương ứng với bao nhiêu độ C?</a:t>
            </a:r>
            <a:endParaRPr lang="vi-VN" sz="2800" b="0" i="0">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4003432" y="3095149"/>
            <a:ext cx="1171840" cy="523220"/>
          </a:xfrm>
          <a:prstGeom prst="rect">
            <a:avLst/>
          </a:prstGeom>
        </p:spPr>
        <p:txBody>
          <a:bodyPr wrap="square">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a:solidFill>
                <a:srgbClr val="3333FF"/>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32426" y="3437325"/>
            <a:ext cx="1724936"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a) Ta có:</a:t>
            </a:r>
            <a:endParaRPr lang="en-US" sz="2800">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626253178"/>
              </p:ext>
            </p:extLst>
          </p:nvPr>
        </p:nvGraphicFramePr>
        <p:xfrm>
          <a:off x="1589934" y="3282233"/>
          <a:ext cx="1831975" cy="2178050"/>
        </p:xfrm>
        <a:graphic>
          <a:graphicData uri="http://schemas.openxmlformats.org/presentationml/2006/ole">
            <mc:AlternateContent xmlns:mc="http://schemas.openxmlformats.org/markup-compatibility/2006">
              <mc:Choice xmlns:v="urn:schemas-microsoft-com:vml" Requires="v">
                <p:oleObj spid="_x0000_s67639" name="Equation" r:id="rId6" imgW="939600" imgH="1117440" progId="Equation.DSMT4">
                  <p:embed/>
                </p:oleObj>
              </mc:Choice>
              <mc:Fallback>
                <p:oleObj name="Equation" r:id="rId6" imgW="939600" imgH="1117440" progId="Equation.DSMT4">
                  <p:embed/>
                  <p:pic>
                    <p:nvPicPr>
                      <p:cNvPr id="0" name=""/>
                      <p:cNvPicPr/>
                      <p:nvPr/>
                    </p:nvPicPr>
                    <p:blipFill>
                      <a:blip r:embed="rId7"/>
                      <a:stretch>
                        <a:fillRect/>
                      </a:stretch>
                    </p:blipFill>
                    <p:spPr>
                      <a:xfrm>
                        <a:off x="1589934" y="3282233"/>
                        <a:ext cx="1831975" cy="2178050"/>
                      </a:xfrm>
                      <a:prstGeom prst="rect">
                        <a:avLst/>
                      </a:prstGeom>
                    </p:spPr>
                  </p:pic>
                </p:oleObj>
              </mc:Fallback>
            </mc:AlternateContent>
          </a:graphicData>
        </a:graphic>
      </p:graphicFrame>
      <p:sp>
        <p:nvSpPr>
          <p:cNvPr id="30" name="Rectangle 29"/>
          <p:cNvSpPr/>
          <p:nvPr/>
        </p:nvSpPr>
        <p:spPr>
          <a:xfrm>
            <a:off x="302617" y="5460283"/>
            <a:ext cx="4807877"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Hay x – 1,8y = 32       (1)</a:t>
            </a:r>
            <a:endParaRPr lang="en-US" sz="2800">
              <a:latin typeface="Times New Roman" panose="02020603050405020304" pitchFamily="18" charset="0"/>
              <a:cs typeface="Times New Roman" panose="02020603050405020304" pitchFamily="18" charset="0"/>
            </a:endParaRPr>
          </a:p>
        </p:txBody>
      </p:sp>
      <p:sp>
        <p:nvSpPr>
          <p:cNvPr id="31" name="Rectangle 30"/>
          <p:cNvSpPr/>
          <p:nvPr/>
        </p:nvSpPr>
        <p:spPr>
          <a:xfrm>
            <a:off x="5156244" y="3411110"/>
            <a:ext cx="6869506" cy="1815882"/>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b) Thay y = 20 và công thức (1) ta được:</a:t>
            </a:r>
          </a:p>
          <a:p>
            <a:pPr algn="just"/>
            <a:r>
              <a:rPr lang="en-US" sz="2800" smtClean="0">
                <a:latin typeface="Times New Roman" panose="02020603050405020304" pitchFamily="18" charset="0"/>
                <a:cs typeface="Times New Roman" panose="02020603050405020304" pitchFamily="18" charset="0"/>
              </a:rPr>
              <a:t> 	x – 1,8 . 20 = 32 </a:t>
            </a:r>
          </a:p>
          <a:p>
            <a:pPr algn="just"/>
            <a:r>
              <a:rPr lang="en-US" sz="2800" smtClean="0">
                <a:latin typeface="Times New Roman" panose="02020603050405020304" pitchFamily="18" charset="0"/>
                <a:cs typeface="Times New Roman" panose="02020603050405020304" pitchFamily="18" charset="0"/>
              </a:rPr>
              <a:t>	x = 68</a:t>
            </a:r>
          </a:p>
          <a:p>
            <a:pPr algn="just"/>
            <a:r>
              <a:rPr lang="en-US" sz="2800" smtClean="0">
                <a:latin typeface="Times New Roman" panose="02020603050405020304" pitchFamily="18" charset="0"/>
                <a:cs typeface="Times New Roman" panose="02020603050405020304" pitchFamily="18" charset="0"/>
              </a:rPr>
              <a:t>Vậy 20</a:t>
            </a:r>
            <a:r>
              <a:rPr lang="en-US" sz="2800" baseline="30000" smtClean="0">
                <a:latin typeface="Times New Roman" panose="02020603050405020304" pitchFamily="18" charset="0"/>
                <a:cs typeface="Times New Roman" panose="02020603050405020304" pitchFamily="18" charset="0"/>
              </a:rPr>
              <a:t>o</a:t>
            </a:r>
            <a:r>
              <a:rPr lang="en-US" sz="2800" smtClean="0">
                <a:latin typeface="Times New Roman" panose="02020603050405020304" pitchFamily="18" charset="0"/>
                <a:cs typeface="Times New Roman" panose="02020603050405020304" pitchFamily="18" charset="0"/>
              </a:rPr>
              <a:t>C tương ứng với 68</a:t>
            </a:r>
            <a:r>
              <a:rPr lang="en-US" sz="2800" baseline="30000" smtClean="0">
                <a:latin typeface="Times New Roman" panose="02020603050405020304" pitchFamily="18" charset="0"/>
                <a:cs typeface="Times New Roman" panose="02020603050405020304" pitchFamily="18" charset="0"/>
              </a:rPr>
              <a:t>o</a:t>
            </a:r>
            <a:r>
              <a:rPr lang="en-US" sz="2800" smtClean="0">
                <a:latin typeface="Times New Roman" panose="02020603050405020304" pitchFamily="18" charset="0"/>
                <a:cs typeface="Times New Roman" panose="02020603050405020304" pitchFamily="18" charset="0"/>
              </a:rPr>
              <a:t>F.</a:t>
            </a:r>
            <a:endParaRPr lang="en-US" sz="2800">
              <a:latin typeface="Times New Roman" panose="02020603050405020304" pitchFamily="18" charset="0"/>
              <a:cs typeface="Times New Roman" panose="02020603050405020304" pitchFamily="18" charset="0"/>
            </a:endParaRPr>
          </a:p>
        </p:txBody>
      </p:sp>
      <p:sp>
        <p:nvSpPr>
          <p:cNvPr id="32" name="Rectangle 31"/>
          <p:cNvSpPr/>
          <p:nvPr/>
        </p:nvSpPr>
        <p:spPr>
          <a:xfrm>
            <a:off x="5168944" y="5063795"/>
            <a:ext cx="6869506" cy="954107"/>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c</a:t>
            </a:r>
            <a:r>
              <a:rPr lang="en-US" sz="2800" smtClean="0">
                <a:latin typeface="Times New Roman" panose="02020603050405020304" pitchFamily="18" charset="0"/>
                <a:cs typeface="Times New Roman" panose="02020603050405020304" pitchFamily="18" charset="0"/>
              </a:rPr>
              <a:t>) Thay x = 98,6 và công thức (1) ta được:</a:t>
            </a:r>
          </a:p>
          <a:p>
            <a:pPr algn="just"/>
            <a:r>
              <a:rPr lang="en-US" sz="2800" smtClean="0">
                <a:latin typeface="Times New Roman" panose="02020603050405020304" pitchFamily="18" charset="0"/>
                <a:cs typeface="Times New Roman" panose="02020603050405020304" pitchFamily="18" charset="0"/>
              </a:rPr>
              <a:t>            98,6 – 1,8y = 32 </a:t>
            </a:r>
          </a:p>
        </p:txBody>
      </p:sp>
      <p:graphicFrame>
        <p:nvGraphicFramePr>
          <p:cNvPr id="33" name="Object 32"/>
          <p:cNvGraphicFramePr>
            <a:graphicFrameLocks noChangeAspect="1"/>
          </p:cNvGraphicFramePr>
          <p:nvPr>
            <p:extLst>
              <p:ext uri="{D42A27DB-BD31-4B8C-83A1-F6EECF244321}">
                <p14:modId xmlns:p14="http://schemas.microsoft.com/office/powerpoint/2010/main" val="375493162"/>
              </p:ext>
            </p:extLst>
          </p:nvPr>
        </p:nvGraphicFramePr>
        <p:xfrm>
          <a:off x="7676597" y="5952421"/>
          <a:ext cx="914400" cy="396875"/>
        </p:xfrm>
        <a:graphic>
          <a:graphicData uri="http://schemas.openxmlformats.org/presentationml/2006/ole">
            <mc:AlternateContent xmlns:mc="http://schemas.openxmlformats.org/markup-compatibility/2006">
              <mc:Choice xmlns:v="urn:schemas-microsoft-com:vml" Requires="v">
                <p:oleObj spid="_x0000_s67640" name="Equation" r:id="rId8" imgW="469800" imgH="203040" progId="Equation.DSMT4">
                  <p:embed/>
                </p:oleObj>
              </mc:Choice>
              <mc:Fallback>
                <p:oleObj name="Equation" r:id="rId8" imgW="469800" imgH="203040" progId="Equation.DSMT4">
                  <p:embed/>
                  <p:pic>
                    <p:nvPicPr>
                      <p:cNvPr id="0" name=""/>
                      <p:cNvPicPr/>
                      <p:nvPr/>
                    </p:nvPicPr>
                    <p:blipFill>
                      <a:blip r:embed="rId9"/>
                      <a:stretch>
                        <a:fillRect/>
                      </a:stretch>
                    </p:blipFill>
                    <p:spPr>
                      <a:xfrm>
                        <a:off x="7676597" y="5952421"/>
                        <a:ext cx="914400" cy="396875"/>
                      </a:xfrm>
                      <a:prstGeom prst="rect">
                        <a:avLst/>
                      </a:prstGeom>
                    </p:spPr>
                  </p:pic>
                </p:oleObj>
              </mc:Fallback>
            </mc:AlternateContent>
          </a:graphicData>
        </a:graphic>
      </p:graphicFrame>
      <p:sp>
        <p:nvSpPr>
          <p:cNvPr id="34" name="Rectangle 33"/>
          <p:cNvSpPr/>
          <p:nvPr/>
        </p:nvSpPr>
        <p:spPr>
          <a:xfrm>
            <a:off x="5156244" y="6285092"/>
            <a:ext cx="6869506"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Vậy 98,6</a:t>
            </a:r>
            <a:r>
              <a:rPr lang="en-US" sz="2800" baseline="30000" smtClean="0">
                <a:latin typeface="Times New Roman" panose="02020603050405020304" pitchFamily="18" charset="0"/>
                <a:cs typeface="Times New Roman" panose="02020603050405020304" pitchFamily="18" charset="0"/>
              </a:rPr>
              <a:t>o</a:t>
            </a:r>
            <a:r>
              <a:rPr lang="en-US" sz="2800" smtClean="0">
                <a:latin typeface="Times New Roman" panose="02020603050405020304" pitchFamily="18" charset="0"/>
                <a:cs typeface="Times New Roman" panose="02020603050405020304" pitchFamily="18" charset="0"/>
              </a:rPr>
              <a:t>F tương ứng với 37</a:t>
            </a:r>
            <a:r>
              <a:rPr lang="en-US" sz="2800" baseline="30000" smtClean="0">
                <a:latin typeface="Times New Roman" panose="02020603050405020304" pitchFamily="18" charset="0"/>
                <a:cs typeface="Times New Roman" panose="02020603050405020304" pitchFamily="18" charset="0"/>
              </a:rPr>
              <a:t>o</a:t>
            </a:r>
            <a:r>
              <a:rPr lang="en-US" sz="2800" smtClean="0">
                <a:latin typeface="Times New Roman" panose="02020603050405020304" pitchFamily="18" charset="0"/>
                <a:cs typeface="Times New Roman" panose="02020603050405020304" pitchFamily="18" charset="0"/>
              </a:rPr>
              <a:t>C.</a:t>
            </a:r>
            <a:endParaRPr lang="en-US" sz="2800">
              <a:latin typeface="Times New Roman" panose="02020603050405020304" pitchFamily="18" charset="0"/>
              <a:cs typeface="Times New Roman" panose="02020603050405020304" pitchFamily="18" charset="0"/>
            </a:endParaRPr>
          </a:p>
        </p:txBody>
      </p:sp>
      <p:cxnSp>
        <p:nvCxnSpPr>
          <p:cNvPr id="22" name="Straight Connector 21"/>
          <p:cNvCxnSpPr/>
          <p:nvPr/>
        </p:nvCxnSpPr>
        <p:spPr bwMode="auto">
          <a:xfrm>
            <a:off x="5141949" y="3551364"/>
            <a:ext cx="0" cy="3124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Oval 34"/>
          <p:cNvSpPr/>
          <p:nvPr/>
        </p:nvSpPr>
        <p:spPr bwMode="auto">
          <a:xfrm>
            <a:off x="1017933" y="5474901"/>
            <a:ext cx="2286199" cy="54300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346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down)">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down)">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 grpId="0"/>
      <p:bldP spid="8" grpId="0"/>
      <p:bldP spid="12" grpId="0"/>
      <p:bldP spid="26" grpId="0"/>
      <p:bldP spid="27" grpId="0"/>
      <p:bldP spid="30" grpId="0"/>
      <p:bldP spid="31" grpId="0"/>
      <p:bldP spid="32" grpId="0"/>
      <p:bldP spid="34"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11811000" cy="2246769"/>
          </a:xfrm>
          <a:prstGeom prst="rect">
            <a:avLst/>
          </a:prstGeom>
          <a:noFill/>
          <a:ln w="28575">
            <a:solidFill>
              <a:srgbClr val="3333FF"/>
            </a:solid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Phương trình bậc nhất hai ẩn x và y là hệ thức có dạng ax + by = c,</a:t>
            </a:r>
          </a:p>
          <a:p>
            <a:pPr algn="just"/>
            <a:r>
              <a:rPr lang="en-US" sz="2800">
                <a:latin typeface="Times New Roman" panose="02020603050405020304" pitchFamily="18" charset="0"/>
                <a:cs typeface="Times New Roman" panose="02020603050405020304" pitchFamily="18" charset="0"/>
              </a:rPr>
              <a:t>t</a:t>
            </a:r>
            <a:r>
              <a:rPr lang="en-US" sz="2800" smtClean="0">
                <a:latin typeface="Times New Roman" panose="02020603050405020304" pitchFamily="18" charset="0"/>
                <a:cs typeface="Times New Roman" panose="02020603050405020304" pitchFamily="18" charset="0"/>
              </a:rPr>
              <a:t>rong đó a, b, c là các số đã biết (gọi là hệ số), a và b không đồng thời bằng 0.</a:t>
            </a:r>
          </a:p>
          <a:p>
            <a:pPr algn="just"/>
            <a:r>
              <a:rPr lang="en-US" sz="2800" smtClean="0">
                <a:latin typeface="Times New Roman" panose="02020603050405020304" pitchFamily="18" charset="0"/>
                <a:cs typeface="Times New Roman" panose="02020603050405020304" pitchFamily="18" charset="0"/>
              </a:rPr>
              <a:t>Nếu giá trị của vế trái tại x = x</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và y = y</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bằng vế phải thì cặp số (x</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y</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được gọi là một nghiệm của phương trình.</a:t>
            </a:r>
          </a:p>
          <a:p>
            <a:pPr algn="just"/>
            <a:r>
              <a:rPr lang="en-US" sz="2800" smtClean="0">
                <a:latin typeface="Times New Roman" panose="02020603050405020304" pitchFamily="18" charset="0"/>
                <a:cs typeface="Times New Roman" panose="02020603050405020304" pitchFamily="18" charset="0"/>
              </a:rPr>
              <a:t>Giải phương trình là tìm tất cả các nghiệm của phương trình đó.</a:t>
            </a:r>
          </a:p>
        </p:txBody>
      </p:sp>
      <p:sp>
        <p:nvSpPr>
          <p:cNvPr id="5" name="TextBox 4"/>
          <p:cNvSpPr txBox="1"/>
          <p:nvPr/>
        </p:nvSpPr>
        <p:spPr>
          <a:xfrm>
            <a:off x="1295400" y="680924"/>
            <a:ext cx="1828800" cy="523220"/>
          </a:xfrm>
          <a:prstGeom prst="rect">
            <a:avLst/>
          </a:prstGeom>
          <a:solidFill>
            <a:schemeClr val="bg1"/>
          </a:solidFill>
          <a:ln>
            <a:solidFill>
              <a:srgbClr val="3333FF"/>
            </a:solidFill>
          </a:ln>
        </p:spPr>
        <p:txBody>
          <a:bodyPr wrap="square" rtlCol="0">
            <a:spAutoFit/>
          </a:bodyPr>
          <a:lstStyle/>
          <a:p>
            <a:r>
              <a:rPr lang="en-US" sz="2800" smtClean="0">
                <a:solidFill>
                  <a:srgbClr val="3333FF"/>
                </a:solidFill>
                <a:latin typeface="Times New Roman" panose="02020603050405020304" pitchFamily="18" charset="0"/>
                <a:cs typeface="Times New Roman" panose="02020603050405020304" pitchFamily="18" charset="0"/>
              </a:rPr>
              <a:t>Định nghĩa</a:t>
            </a:r>
            <a:endParaRPr lang="en-US" sz="2800">
              <a:solidFill>
                <a:srgbClr val="3333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3859" y="0"/>
            <a:ext cx="6380871" cy="584775"/>
          </a:xfrm>
          <a:prstGeom prst="rect">
            <a:avLst/>
          </a:prstGeom>
          <a:noFill/>
        </p:spPr>
        <p:txBody>
          <a:bodyPr wrap="square" rtlCol="0">
            <a:spAutoFit/>
          </a:bodyPr>
          <a:lstStyle/>
          <a:p>
            <a:pPr algn="l"/>
            <a:r>
              <a:rPr lang="en-US" sz="3200" b="1">
                <a:solidFill>
                  <a:srgbClr val="FF0000"/>
                </a:solidFill>
                <a:latin typeface="Times New Roman" panose="02020603050405020304" pitchFamily="18" charset="0"/>
                <a:cs typeface="Times New Roman" panose="02020603050405020304" pitchFamily="18" charset="0"/>
              </a:rPr>
              <a:t>1. </a:t>
            </a:r>
            <a:r>
              <a:rPr lang="en-US" sz="3200" b="1" smtClean="0">
                <a:solidFill>
                  <a:srgbClr val="FF0000"/>
                </a:solidFill>
                <a:latin typeface="Times New Roman" panose="02020603050405020304" pitchFamily="18" charset="0"/>
                <a:cs typeface="Times New Roman" panose="02020603050405020304" pitchFamily="18" charset="0"/>
              </a:rPr>
              <a:t>Phương trình bậc nhất hai ẩn</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1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84775"/>
            <a:ext cx="11650941" cy="1384995"/>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Ví dụ 1: </a:t>
            </a:r>
            <a:r>
              <a:rPr lang="en-US" sz="2800" smtClean="0">
                <a:latin typeface="Times New Roman" panose="02020603050405020304" pitchFamily="18" charset="0"/>
                <a:cs typeface="Times New Roman" panose="02020603050405020304" pitchFamily="18" charset="0"/>
              </a:rPr>
              <a:t>Trong các phương trình sau, phương trình nào là phương trình bậc nhất hai ẩn? Xác định hệ số a, b, c của phương trình bậc nhất hai ẩn đó. </a:t>
            </a:r>
          </a:p>
          <a:p>
            <a:pPr algn="just"/>
            <a:r>
              <a:rPr lang="en-US" sz="2800" smtClean="0">
                <a:latin typeface="Times New Roman" panose="02020603050405020304" pitchFamily="18" charset="0"/>
                <a:cs typeface="Times New Roman" panose="02020603050405020304" pitchFamily="18" charset="0"/>
              </a:rPr>
              <a:t>a)</a:t>
            </a:r>
            <a:r>
              <a:rPr lang="en-US" sz="2800" i="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3x + 5y = –3 	b) 0x – 2y = 7 	  c) –4x + 0y = 5       d) 0x + 0y = 8</a:t>
            </a:r>
            <a:endParaRPr lang="en-US" sz="2800" i="1">
              <a:latin typeface="Times New Roman" panose="02020603050405020304" pitchFamily="18" charset="0"/>
              <a:cs typeface="Times New Roman" panose="02020603050405020304" pitchFamily="18" charset="0"/>
            </a:endParaRPr>
          </a:p>
        </p:txBody>
      </p:sp>
      <p:sp>
        <p:nvSpPr>
          <p:cNvPr id="9" name="TextBox 8"/>
          <p:cNvSpPr txBox="1"/>
          <p:nvPr/>
        </p:nvSpPr>
        <p:spPr>
          <a:xfrm>
            <a:off x="4724400" y="1708160"/>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sp>
        <p:nvSpPr>
          <p:cNvPr id="15" name="TextBox 14"/>
          <p:cNvSpPr txBox="1"/>
          <p:nvPr/>
        </p:nvSpPr>
        <p:spPr>
          <a:xfrm>
            <a:off x="38100" y="0"/>
            <a:ext cx="6380871" cy="584775"/>
          </a:xfrm>
          <a:prstGeom prst="rect">
            <a:avLst/>
          </a:prstGeom>
          <a:noFill/>
        </p:spPr>
        <p:txBody>
          <a:bodyPr wrap="square" rtlCol="0">
            <a:spAutoFit/>
          </a:bodyPr>
          <a:lstStyle/>
          <a:p>
            <a:pPr algn="l"/>
            <a:r>
              <a:rPr lang="en-US" sz="3200" b="1">
                <a:solidFill>
                  <a:srgbClr val="FF0000"/>
                </a:solidFill>
                <a:latin typeface="Times New Roman" panose="02020603050405020304" pitchFamily="18" charset="0"/>
                <a:cs typeface="Times New Roman" panose="02020603050405020304" pitchFamily="18" charset="0"/>
              </a:rPr>
              <a:t>1. </a:t>
            </a:r>
            <a:r>
              <a:rPr lang="en-US" sz="3200" b="1" smtClean="0">
                <a:solidFill>
                  <a:srgbClr val="FF0000"/>
                </a:solidFill>
                <a:latin typeface="Times New Roman" panose="02020603050405020304" pitchFamily="18" charset="0"/>
                <a:cs typeface="Times New Roman" panose="02020603050405020304" pitchFamily="18" charset="0"/>
              </a:rPr>
              <a:t>Phương trình bậc nhất hai ẩn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2399" y="2400657"/>
            <a:ext cx="1165094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a)</a:t>
            </a:r>
            <a:r>
              <a:rPr lang="en-US" sz="2800" i="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3x + 5y = –3 là phương trình bậc nhất hai ẩn với a = 3, b = 5, c = </a:t>
            </a:r>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3. </a:t>
            </a:r>
            <a:endParaRPr lang="en-US" sz="2800" i="1">
              <a:latin typeface="Times New Roman" panose="02020603050405020304" pitchFamily="18" charset="0"/>
              <a:cs typeface="Times New Roman" panose="02020603050405020304" pitchFamily="18" charset="0"/>
            </a:endParaRPr>
          </a:p>
        </p:txBody>
      </p:sp>
      <p:sp>
        <p:nvSpPr>
          <p:cNvPr id="10" name="TextBox 9"/>
          <p:cNvSpPr txBox="1"/>
          <p:nvPr/>
        </p:nvSpPr>
        <p:spPr>
          <a:xfrm>
            <a:off x="165099" y="3602437"/>
            <a:ext cx="1035050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c) –4x + 0y = 5 là </a:t>
            </a:r>
            <a:r>
              <a:rPr lang="en-US" sz="2800">
                <a:latin typeface="Times New Roman" panose="02020603050405020304" pitchFamily="18" charset="0"/>
                <a:cs typeface="Times New Roman" panose="02020603050405020304" pitchFamily="18" charset="0"/>
              </a:rPr>
              <a:t>phương trình bậc nhất hai ẩn với a = </a:t>
            </a:r>
            <a:r>
              <a:rPr lang="en-US" sz="2800" smtClean="0">
                <a:latin typeface="Times New Roman" panose="02020603050405020304" pitchFamily="18" charset="0"/>
                <a:cs typeface="Times New Roman" panose="02020603050405020304" pitchFamily="18" charset="0"/>
              </a:rPr>
              <a:t>–4, </a:t>
            </a:r>
            <a:r>
              <a:rPr lang="en-US" sz="2800">
                <a:latin typeface="Times New Roman" panose="02020603050405020304" pitchFamily="18" charset="0"/>
                <a:cs typeface="Times New Roman" panose="02020603050405020304" pitchFamily="18" charset="0"/>
              </a:rPr>
              <a:t>b = 0</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 = </a:t>
            </a:r>
            <a:r>
              <a:rPr lang="en-US" sz="2800" smtClean="0">
                <a:latin typeface="Times New Roman" panose="02020603050405020304" pitchFamily="18" charset="0"/>
                <a:cs typeface="Times New Roman" panose="02020603050405020304" pitchFamily="18" charset="0"/>
              </a:rPr>
              <a:t>5. </a:t>
            </a:r>
            <a:endParaRPr lang="en-US" sz="2800" i="1">
              <a:latin typeface="Times New Roman" panose="02020603050405020304" pitchFamily="18" charset="0"/>
              <a:cs typeface="Times New Roman" panose="02020603050405020304" pitchFamily="18" charset="0"/>
            </a:endParaRPr>
          </a:p>
        </p:txBody>
      </p:sp>
      <p:sp>
        <p:nvSpPr>
          <p:cNvPr id="11" name="TextBox 10"/>
          <p:cNvSpPr txBox="1"/>
          <p:nvPr/>
        </p:nvSpPr>
        <p:spPr>
          <a:xfrm>
            <a:off x="139699" y="2962349"/>
            <a:ext cx="1165094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b) 0x – 2y = 7 </a:t>
            </a:r>
            <a:r>
              <a:rPr lang="en-US" sz="2800">
                <a:latin typeface="Times New Roman" panose="02020603050405020304" pitchFamily="18" charset="0"/>
                <a:cs typeface="Times New Roman" panose="02020603050405020304" pitchFamily="18" charset="0"/>
              </a:rPr>
              <a:t>là phương trình bậc nhất hai ẩn với a = </a:t>
            </a:r>
            <a:r>
              <a:rPr lang="en-US" sz="2800" smtClean="0">
                <a:latin typeface="Times New Roman" panose="02020603050405020304" pitchFamily="18" charset="0"/>
                <a:cs typeface="Times New Roman" panose="02020603050405020304" pitchFamily="18" charset="0"/>
              </a:rPr>
              <a:t>0, </a:t>
            </a:r>
            <a:r>
              <a:rPr lang="en-US" sz="2800">
                <a:latin typeface="Times New Roman" panose="02020603050405020304" pitchFamily="18" charset="0"/>
                <a:cs typeface="Times New Roman" panose="02020603050405020304" pitchFamily="18" charset="0"/>
              </a:rPr>
              <a:t>b = </a:t>
            </a:r>
            <a:r>
              <a:rPr lang="en-US" sz="2800" smtClean="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c = 7</a:t>
            </a:r>
            <a:r>
              <a:rPr lang="en-US" sz="2800" smtClean="0">
                <a:latin typeface="Times New Roman" panose="02020603050405020304" pitchFamily="18" charset="0"/>
                <a:cs typeface="Times New Roman" panose="02020603050405020304" pitchFamily="18" charset="0"/>
              </a:rPr>
              <a:t>. </a:t>
            </a:r>
            <a:endParaRPr lang="en-US" sz="2800" i="1">
              <a:latin typeface="Times New Roman" panose="02020603050405020304" pitchFamily="18" charset="0"/>
              <a:cs typeface="Times New Roman" panose="02020603050405020304" pitchFamily="18" charset="0"/>
            </a:endParaRPr>
          </a:p>
        </p:txBody>
      </p:sp>
      <p:sp>
        <p:nvSpPr>
          <p:cNvPr id="12" name="TextBox 11"/>
          <p:cNvSpPr txBox="1"/>
          <p:nvPr/>
        </p:nvSpPr>
        <p:spPr>
          <a:xfrm>
            <a:off x="190499" y="4259169"/>
            <a:ext cx="1123950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d) 0x + 0y = 8 không phải là phương trình bậc nhất hai ẩn vì a = b = 0.</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2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84775"/>
            <a:ext cx="11650941" cy="954107"/>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cs typeface="Times New Roman" panose="02020603050405020304" pitchFamily="18" charset="0"/>
              </a:rPr>
              <a:t>Cho phương trình 3x – y = 1. Trong hai cặp số (1; 2) và (1; </a:t>
            </a:r>
            <a:r>
              <a:rPr lang="en-US" sz="2800" smtClean="0">
                <a:latin typeface="Times New Roman" panose="02020603050405020304" pitchFamily="18" charset="0"/>
                <a:cs typeface="Times New Roman" panose="02020603050405020304" pitchFamily="18" charset="0"/>
              </a:rPr>
              <a:t>–2). Cặp số nào là nghiệm của phương trình đã cho? </a:t>
            </a:r>
            <a:endParaRPr lang="en-US" sz="2800" i="1">
              <a:latin typeface="Times New Roman" panose="02020603050405020304" pitchFamily="18" charset="0"/>
              <a:cs typeface="Times New Roman" panose="02020603050405020304" pitchFamily="18" charset="0"/>
            </a:endParaRPr>
          </a:p>
        </p:txBody>
      </p:sp>
      <p:sp>
        <p:nvSpPr>
          <p:cNvPr id="9" name="TextBox 8"/>
          <p:cNvSpPr txBox="1"/>
          <p:nvPr/>
        </p:nvSpPr>
        <p:spPr>
          <a:xfrm>
            <a:off x="4572000" y="1576982"/>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sp>
        <p:nvSpPr>
          <p:cNvPr id="15" name="TextBox 14"/>
          <p:cNvSpPr txBox="1"/>
          <p:nvPr/>
        </p:nvSpPr>
        <p:spPr>
          <a:xfrm>
            <a:off x="38100" y="0"/>
            <a:ext cx="6380871" cy="584775"/>
          </a:xfrm>
          <a:prstGeom prst="rect">
            <a:avLst/>
          </a:prstGeom>
          <a:noFill/>
        </p:spPr>
        <p:txBody>
          <a:bodyPr wrap="square" rtlCol="0">
            <a:spAutoFit/>
          </a:bodyPr>
          <a:lstStyle/>
          <a:p>
            <a:pPr algn="l"/>
            <a:r>
              <a:rPr lang="en-US" sz="3200" b="1">
                <a:solidFill>
                  <a:srgbClr val="FF0000"/>
                </a:solidFill>
                <a:latin typeface="Times New Roman" panose="02020603050405020304" pitchFamily="18" charset="0"/>
                <a:cs typeface="Times New Roman" panose="02020603050405020304" pitchFamily="18" charset="0"/>
              </a:rPr>
              <a:t>1. </a:t>
            </a:r>
            <a:r>
              <a:rPr lang="en-US" sz="3200" b="1" smtClean="0">
                <a:solidFill>
                  <a:srgbClr val="FF0000"/>
                </a:solidFill>
                <a:latin typeface="Times New Roman" panose="02020603050405020304" pitchFamily="18" charset="0"/>
                <a:cs typeface="Times New Roman" panose="02020603050405020304" pitchFamily="18" charset="0"/>
              </a:rPr>
              <a:t>Phương trình bậc nhất hai ẩn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9699" y="2034371"/>
            <a:ext cx="1165094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Cặp số (1; 2) là nghiệm của phương trình đã cho vì 3.1 – 2 = 1.</a:t>
            </a:r>
            <a:endParaRPr lang="en-US"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114299" y="2557591"/>
                <a:ext cx="1165094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Cặp số (1</a:t>
                </a:r>
                <a:r>
                  <a:rPr lang="en-US" sz="2800">
                    <a:latin typeface="Times New Roman" panose="02020603050405020304" pitchFamily="18" charset="0"/>
                    <a:cs typeface="Times New Roman" panose="02020603050405020304" pitchFamily="18" charset="0"/>
                  </a:rPr>
                  <a:t>; –2</a:t>
                </a:r>
                <a:r>
                  <a:rPr lang="en-US" sz="2800" smtClean="0">
                    <a:latin typeface="Times New Roman" panose="02020603050405020304" pitchFamily="18" charset="0"/>
                    <a:cs typeface="Times New Roman" panose="02020603050405020304" pitchFamily="18" charset="0"/>
                  </a:rPr>
                  <a:t>) không là nghiệm của phương trình đã cho vì 3.1 – (–2) = 5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1.</a:t>
                </a:r>
                <a:endParaRPr lang="en-US" sz="280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4299" y="2557591"/>
                <a:ext cx="11650941" cy="523220"/>
              </a:xfrm>
              <a:prstGeom prst="rect">
                <a:avLst/>
              </a:prstGeom>
              <a:blipFill rotWithShape="0">
                <a:blip r:embed="rId2"/>
                <a:stretch>
                  <a:fillRect l="-1099" t="-12941" b="-32941"/>
                </a:stretch>
              </a:blipFill>
              <a:ln w="28575">
                <a:noFill/>
              </a:ln>
            </p:spPr>
            <p:txBody>
              <a:bodyPr/>
              <a:lstStyle/>
              <a:p>
                <a:r>
                  <a:rPr lang="en-US">
                    <a:noFill/>
                  </a:rPr>
                  <a:t> </a:t>
                </a:r>
              </a:p>
            </p:txBody>
          </p:sp>
        </mc:Fallback>
      </mc:AlternateContent>
      <p:sp>
        <p:nvSpPr>
          <p:cNvPr id="13" name="TextBox 12"/>
          <p:cNvSpPr txBox="1"/>
          <p:nvPr/>
        </p:nvSpPr>
        <p:spPr>
          <a:xfrm>
            <a:off x="38100" y="4128139"/>
            <a:ext cx="1447800" cy="523220"/>
          </a:xfrm>
          <a:prstGeom prst="rect">
            <a:avLst/>
          </a:prstGeom>
          <a:noFill/>
          <a:ln w="28575">
            <a:noFill/>
          </a:ln>
        </p:spPr>
        <p:txBody>
          <a:bodyPr wrap="square" rtlCol="0">
            <a:spAutoFit/>
          </a:bodyPr>
          <a:lstStyle/>
          <a:p>
            <a:pPr algn="just"/>
            <a:r>
              <a:rPr lang="en-US" sz="2800" i="1" u="sng" smtClean="0">
                <a:solidFill>
                  <a:srgbClr val="3333FF"/>
                </a:solidFill>
                <a:latin typeface="Times New Roman" panose="02020603050405020304" pitchFamily="18" charset="0"/>
                <a:cs typeface="Times New Roman" panose="02020603050405020304" pitchFamily="18" charset="0"/>
              </a:rPr>
              <a:t>*Chú ý:</a:t>
            </a:r>
            <a:endParaRPr lang="en-US" sz="2800" i="1" u="sng">
              <a:solidFill>
                <a:srgbClr val="3333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84819" y="4620990"/>
            <a:ext cx="11039858" cy="1815882"/>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a) Mỗi nghiệm (x</a:t>
            </a:r>
            <a:r>
              <a:rPr lang="en-US" sz="2800" baseline="-25000" smtClean="0">
                <a:solidFill>
                  <a:srgbClr val="3333FF"/>
                </a:solidFill>
                <a:latin typeface="Times New Roman" panose="02020603050405020304" pitchFamily="18" charset="0"/>
                <a:cs typeface="Times New Roman" panose="02020603050405020304" pitchFamily="18" charset="0"/>
              </a:rPr>
              <a:t>0</a:t>
            </a:r>
            <a:r>
              <a:rPr lang="en-US" sz="2800" smtClean="0">
                <a:solidFill>
                  <a:srgbClr val="3333FF"/>
                </a:solidFill>
                <a:latin typeface="Times New Roman" panose="02020603050405020304" pitchFamily="18" charset="0"/>
                <a:cs typeface="Times New Roman" panose="02020603050405020304" pitchFamily="18" charset="0"/>
              </a:rPr>
              <a:t>; y</a:t>
            </a:r>
            <a:r>
              <a:rPr lang="en-US" sz="2800" baseline="-25000" smtClean="0">
                <a:solidFill>
                  <a:srgbClr val="3333FF"/>
                </a:solidFill>
                <a:latin typeface="Times New Roman" panose="02020603050405020304" pitchFamily="18" charset="0"/>
                <a:cs typeface="Times New Roman" panose="02020603050405020304" pitchFamily="18" charset="0"/>
              </a:rPr>
              <a:t>0</a:t>
            </a:r>
            <a:r>
              <a:rPr lang="en-US" sz="2800">
                <a:solidFill>
                  <a:srgbClr val="3333FF"/>
                </a:solidFill>
                <a:latin typeface="Times New Roman" panose="02020603050405020304" pitchFamily="18" charset="0"/>
                <a:cs typeface="Times New Roman" panose="02020603050405020304" pitchFamily="18" charset="0"/>
              </a:rPr>
              <a:t>) của phương trình ax+ by = c được biểu diễn bởi điểm có tọa độ (x</a:t>
            </a:r>
            <a:r>
              <a:rPr lang="en-US" sz="2800" baseline="-25000">
                <a:solidFill>
                  <a:srgbClr val="3333FF"/>
                </a:solidFill>
                <a:latin typeface="Times New Roman" panose="02020603050405020304" pitchFamily="18" charset="0"/>
                <a:cs typeface="Times New Roman" panose="02020603050405020304" pitchFamily="18" charset="0"/>
              </a:rPr>
              <a:t>0</a:t>
            </a:r>
            <a:r>
              <a:rPr lang="en-US" sz="2800">
                <a:solidFill>
                  <a:srgbClr val="3333FF"/>
                </a:solidFill>
                <a:latin typeface="Times New Roman" panose="02020603050405020304" pitchFamily="18" charset="0"/>
                <a:cs typeface="Times New Roman" panose="02020603050405020304" pitchFamily="18" charset="0"/>
              </a:rPr>
              <a:t>; y</a:t>
            </a:r>
            <a:r>
              <a:rPr lang="en-US" sz="2800" baseline="-25000">
                <a:solidFill>
                  <a:srgbClr val="3333FF"/>
                </a:solidFill>
                <a:latin typeface="Times New Roman" panose="02020603050405020304" pitchFamily="18" charset="0"/>
                <a:cs typeface="Times New Roman" panose="02020603050405020304" pitchFamily="18" charset="0"/>
              </a:rPr>
              <a:t>0</a:t>
            </a:r>
            <a:r>
              <a:rPr lang="en-US" sz="2800" smtClean="0">
                <a:solidFill>
                  <a:srgbClr val="3333FF"/>
                </a:solidFill>
                <a:latin typeface="Times New Roman" panose="02020603050405020304" pitchFamily="18" charset="0"/>
                <a:cs typeface="Times New Roman" panose="02020603050405020304" pitchFamily="18" charset="0"/>
              </a:rPr>
              <a:t>) trên mặt phẳng Oxy.</a:t>
            </a:r>
          </a:p>
          <a:p>
            <a:pPr algn="just"/>
            <a:r>
              <a:rPr lang="en-US" sz="2800" smtClean="0">
                <a:solidFill>
                  <a:srgbClr val="3333FF"/>
                </a:solidFill>
                <a:latin typeface="Times New Roman" panose="02020603050405020304" pitchFamily="18" charset="0"/>
                <a:cs typeface="Times New Roman" panose="02020603050405020304" pitchFamily="18" charset="0"/>
              </a:rPr>
              <a:t>b) Phương trình bậc nhất hai ẩn ax + by = c luôn luôn có vô số nghiệm. Tất cả các nghiệm của phương trình đó được biểu diễn bởi một đường thẳng. </a:t>
            </a:r>
            <a:endParaRPr lang="en-US" sz="280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1" grpId="0"/>
      <p:bldP spid="1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293" y="469558"/>
            <a:ext cx="10846308" cy="861774"/>
          </a:xfrm>
          <a:prstGeom prst="rect">
            <a:avLst/>
          </a:prstGeom>
          <a:noFill/>
          <a:ln w="28575">
            <a:noFill/>
          </a:ln>
        </p:spPr>
        <p:txBody>
          <a:bodyPr wrap="square" rtlCol="0">
            <a:spAutoFit/>
          </a:bodyPr>
          <a:lstStyle/>
          <a:p>
            <a:pPr algn="just"/>
            <a:r>
              <a:rPr lang="en-US" sz="2500" smtClean="0">
                <a:solidFill>
                  <a:srgbClr val="3333FF"/>
                </a:solidFill>
                <a:latin typeface="Times New Roman" panose="02020603050405020304" pitchFamily="18" charset="0"/>
                <a:cs typeface="Times New Roman" panose="02020603050405020304" pitchFamily="18" charset="0"/>
              </a:rPr>
              <a:t>Ví dụ 3: </a:t>
            </a:r>
            <a:r>
              <a:rPr lang="en-US" sz="2500" smtClean="0">
                <a:latin typeface="Times New Roman" panose="02020603050405020304" pitchFamily="18" charset="0"/>
                <a:cs typeface="Times New Roman" panose="02020603050405020304" pitchFamily="18" charset="0"/>
              </a:rPr>
              <a:t>Biểu diễn tất cả các nghiệm của mỗi phương trình sau trên mặt phẳng tọa độ Oxy.             a) –3x + y = 2;                b) 0x + y = –2;                  c) 2x + 0y = 3</a:t>
            </a:r>
            <a:endParaRPr lang="en-US" sz="2500" i="1">
              <a:latin typeface="Times New Roman" panose="02020603050405020304" pitchFamily="18" charset="0"/>
              <a:cs typeface="Times New Roman" panose="02020603050405020304" pitchFamily="18" charset="0"/>
            </a:endParaRPr>
          </a:p>
        </p:txBody>
      </p:sp>
      <p:sp>
        <p:nvSpPr>
          <p:cNvPr id="9" name="TextBox 8"/>
          <p:cNvSpPr txBox="1"/>
          <p:nvPr/>
        </p:nvSpPr>
        <p:spPr>
          <a:xfrm>
            <a:off x="4038600" y="1243348"/>
            <a:ext cx="990600" cy="477054"/>
          </a:xfrm>
          <a:prstGeom prst="rect">
            <a:avLst/>
          </a:prstGeom>
          <a:noFill/>
          <a:ln w="28575">
            <a:noFill/>
          </a:ln>
        </p:spPr>
        <p:txBody>
          <a:bodyPr wrap="square" rtlCol="0">
            <a:spAutoFit/>
          </a:bodyPr>
          <a:lstStyle/>
          <a:p>
            <a:pPr algn="just"/>
            <a:r>
              <a:rPr lang="en-US" sz="2500" smtClean="0">
                <a:solidFill>
                  <a:srgbClr val="3333FF"/>
                </a:solidFill>
                <a:latin typeface="Times New Roman" panose="02020603050405020304" pitchFamily="18" charset="0"/>
                <a:cs typeface="Times New Roman" panose="02020603050405020304" pitchFamily="18" charset="0"/>
              </a:rPr>
              <a:t>Giải</a:t>
            </a:r>
            <a:endParaRPr lang="en-US" sz="2500" i="1">
              <a:latin typeface="Times New Roman" panose="02020603050405020304" pitchFamily="18" charset="0"/>
              <a:cs typeface="Times New Roman" panose="02020603050405020304" pitchFamily="18" charset="0"/>
            </a:endParaRPr>
          </a:p>
        </p:txBody>
      </p:sp>
      <p:sp>
        <p:nvSpPr>
          <p:cNvPr id="15" name="TextBox 14"/>
          <p:cNvSpPr txBox="1"/>
          <p:nvPr/>
        </p:nvSpPr>
        <p:spPr>
          <a:xfrm>
            <a:off x="38100" y="0"/>
            <a:ext cx="6380871" cy="477054"/>
          </a:xfrm>
          <a:prstGeom prst="rect">
            <a:avLst/>
          </a:prstGeom>
          <a:noFill/>
        </p:spPr>
        <p:txBody>
          <a:bodyPr wrap="square" rtlCol="0">
            <a:spAutoFit/>
          </a:bodyPr>
          <a:lstStyle/>
          <a:p>
            <a:pPr algn="l"/>
            <a:r>
              <a:rPr lang="en-US" sz="2500" b="1">
                <a:solidFill>
                  <a:srgbClr val="FF0000"/>
                </a:solidFill>
                <a:latin typeface="Times New Roman" panose="02020603050405020304" pitchFamily="18" charset="0"/>
                <a:cs typeface="Times New Roman" panose="02020603050405020304" pitchFamily="18" charset="0"/>
              </a:rPr>
              <a:t>1. </a:t>
            </a:r>
            <a:r>
              <a:rPr lang="en-US" sz="2500" b="1" smtClean="0">
                <a:solidFill>
                  <a:srgbClr val="FF0000"/>
                </a:solidFill>
                <a:latin typeface="Times New Roman" panose="02020603050405020304" pitchFamily="18" charset="0"/>
                <a:cs typeface="Times New Roman" panose="02020603050405020304" pitchFamily="18" charset="0"/>
              </a:rPr>
              <a:t>Phương trình bậc nhất hai ẩn</a:t>
            </a:r>
            <a:endParaRPr lang="en-US" sz="25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4161" y="1635534"/>
            <a:ext cx="6912161" cy="1246495"/>
          </a:xfrm>
          <a:prstGeom prst="rect">
            <a:avLst/>
          </a:prstGeom>
          <a:noFill/>
          <a:ln w="28575">
            <a:noFill/>
          </a:ln>
        </p:spPr>
        <p:txBody>
          <a:bodyPr wrap="square" rtlCol="0">
            <a:spAutoFit/>
          </a:bodyPr>
          <a:lstStyle/>
          <a:p>
            <a:pPr algn="just"/>
            <a:r>
              <a:rPr lang="en-US" sz="2500" smtClean="0">
                <a:latin typeface="Times New Roman" panose="02020603050405020304" pitchFamily="18" charset="0"/>
                <a:cs typeface="Times New Roman" panose="02020603050405020304" pitchFamily="18" charset="0"/>
              </a:rPr>
              <a:t>a) Viết lại phương trình thành y = 3x + 2.</a:t>
            </a:r>
          </a:p>
          <a:p>
            <a:pPr algn="just"/>
            <a:r>
              <a:rPr lang="en-US" sz="2500" smtClean="0">
                <a:latin typeface="Times New Roman" panose="02020603050405020304" pitchFamily="18" charset="0"/>
                <a:cs typeface="Times New Roman" panose="02020603050405020304" pitchFamily="18" charset="0"/>
              </a:rPr>
              <a:t>Từ đó tất cả các nghiệm của phương trình đã cho được biểu diễn bởi đường thẳng d: y = 3x + 2.</a:t>
            </a:r>
            <a:endParaRPr lang="en-US" sz="2500">
              <a:latin typeface="Times New Roman" panose="02020603050405020304" pitchFamily="18" charset="0"/>
              <a:cs typeface="Times New Roman" panose="02020603050405020304" pitchFamily="18" charset="0"/>
            </a:endParaRPr>
          </a:p>
        </p:txBody>
      </p:sp>
      <p:sp>
        <p:nvSpPr>
          <p:cNvPr id="14" name="TextBox 13"/>
          <p:cNvSpPr txBox="1"/>
          <p:nvPr/>
        </p:nvSpPr>
        <p:spPr>
          <a:xfrm>
            <a:off x="12192" y="3186231"/>
            <a:ext cx="7264909" cy="1631216"/>
          </a:xfrm>
          <a:prstGeom prst="rect">
            <a:avLst/>
          </a:prstGeom>
          <a:noFill/>
          <a:ln w="28575">
            <a:noFill/>
          </a:ln>
        </p:spPr>
        <p:txBody>
          <a:bodyPr wrap="square" rtlCol="0">
            <a:spAutoFit/>
          </a:bodyPr>
          <a:lstStyle/>
          <a:p>
            <a:pPr algn="just"/>
            <a:r>
              <a:rPr lang="en-US" sz="2500">
                <a:latin typeface="Times New Roman" panose="02020603050405020304" pitchFamily="18" charset="0"/>
                <a:cs typeface="Times New Roman" panose="02020603050405020304" pitchFamily="18" charset="0"/>
              </a:rPr>
              <a:t>b) Viết lại phương trình thành y = –2.</a:t>
            </a:r>
          </a:p>
          <a:p>
            <a:pPr algn="just"/>
            <a:r>
              <a:rPr lang="en-US" sz="2500" smtClean="0">
                <a:latin typeface="Times New Roman" panose="02020603050405020304" pitchFamily="18" charset="0"/>
                <a:cs typeface="Times New Roman" panose="02020603050405020304" pitchFamily="18" charset="0"/>
              </a:rPr>
              <a:t>Từ đó tất cả các nghiệm của phương trình đã cho được biểu diễn bởi đường thẳng d vuông góc với Oy tại điểm M(0; </a:t>
            </a:r>
            <a:r>
              <a:rPr lang="en-US" sz="2500">
                <a:latin typeface="Times New Roman" panose="02020603050405020304" pitchFamily="18" charset="0"/>
                <a:cs typeface="Times New Roman" panose="02020603050405020304" pitchFamily="18" charset="0"/>
              </a:rPr>
              <a:t>–</a:t>
            </a:r>
            <a:r>
              <a:rPr lang="en-US" sz="2500" smtClean="0">
                <a:latin typeface="Times New Roman" panose="02020603050405020304" pitchFamily="18" charset="0"/>
                <a:cs typeface="Times New Roman" panose="02020603050405020304" pitchFamily="18" charset="0"/>
              </a:rPr>
              <a:t>2).</a:t>
            </a:r>
            <a:endParaRPr lang="en-US" sz="250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stretch>
            <a:fillRect/>
          </a:stretch>
        </p:blipFill>
        <p:spPr>
          <a:xfrm>
            <a:off x="6854952" y="1368271"/>
            <a:ext cx="2091397" cy="1721706"/>
          </a:xfrm>
          <a:prstGeom prst="rect">
            <a:avLst/>
          </a:prstGeom>
        </p:spPr>
      </p:pic>
      <p:pic>
        <p:nvPicPr>
          <p:cNvPr id="18" name="Picture 17"/>
          <p:cNvPicPr>
            <a:picLocks noChangeAspect="1"/>
          </p:cNvPicPr>
          <p:nvPr/>
        </p:nvPicPr>
        <p:blipFill>
          <a:blip r:embed="rId3"/>
          <a:stretch>
            <a:fillRect/>
          </a:stretch>
        </p:blipFill>
        <p:spPr>
          <a:xfrm>
            <a:off x="8683752" y="2882029"/>
            <a:ext cx="1656123" cy="1941284"/>
          </a:xfrm>
          <a:prstGeom prst="rect">
            <a:avLst/>
          </a:prstGeom>
        </p:spPr>
      </p:pic>
      <p:sp>
        <p:nvSpPr>
          <p:cNvPr id="19" name="TextBox 18"/>
          <p:cNvSpPr txBox="1"/>
          <p:nvPr/>
        </p:nvSpPr>
        <p:spPr>
          <a:xfrm>
            <a:off x="12192" y="5082808"/>
            <a:ext cx="8217408" cy="1246495"/>
          </a:xfrm>
          <a:prstGeom prst="rect">
            <a:avLst/>
          </a:prstGeom>
          <a:noFill/>
          <a:ln w="28575">
            <a:noFill/>
          </a:ln>
        </p:spPr>
        <p:txBody>
          <a:bodyPr wrap="square" rtlCol="0">
            <a:spAutoFit/>
          </a:bodyPr>
          <a:lstStyle/>
          <a:p>
            <a:pPr algn="just"/>
            <a:r>
              <a:rPr lang="en-US" sz="2500">
                <a:latin typeface="Times New Roman" panose="02020603050405020304" pitchFamily="18" charset="0"/>
                <a:cs typeface="Times New Roman" panose="02020603050405020304" pitchFamily="18" charset="0"/>
              </a:rPr>
              <a:t>b) Viết lại phương trình thành </a:t>
            </a:r>
            <a:r>
              <a:rPr lang="en-US" sz="2500" smtClean="0">
                <a:latin typeface="Times New Roman" panose="02020603050405020304" pitchFamily="18" charset="0"/>
                <a:cs typeface="Times New Roman" panose="02020603050405020304" pitchFamily="18" charset="0"/>
              </a:rPr>
              <a:t>x </a:t>
            </a:r>
            <a:r>
              <a:rPr lang="en-US" sz="2500">
                <a:latin typeface="Times New Roman" panose="02020603050405020304" pitchFamily="18" charset="0"/>
                <a:cs typeface="Times New Roman" panose="02020603050405020304" pitchFamily="18" charset="0"/>
              </a:rPr>
              <a:t>= </a:t>
            </a:r>
            <a:r>
              <a:rPr lang="en-US" sz="2500" smtClean="0">
                <a:latin typeface="Times New Roman" panose="02020603050405020304" pitchFamily="18" charset="0"/>
                <a:cs typeface="Times New Roman" panose="02020603050405020304" pitchFamily="18" charset="0"/>
              </a:rPr>
              <a:t>1,5.</a:t>
            </a:r>
            <a:endParaRPr lang="en-US" sz="2500">
              <a:latin typeface="Times New Roman" panose="02020603050405020304" pitchFamily="18" charset="0"/>
              <a:cs typeface="Times New Roman" panose="02020603050405020304" pitchFamily="18" charset="0"/>
            </a:endParaRPr>
          </a:p>
          <a:p>
            <a:pPr algn="just"/>
            <a:r>
              <a:rPr lang="en-US" sz="2500" smtClean="0">
                <a:latin typeface="Times New Roman" panose="02020603050405020304" pitchFamily="18" charset="0"/>
                <a:cs typeface="Times New Roman" panose="02020603050405020304" pitchFamily="18" charset="0"/>
              </a:rPr>
              <a:t>Từ đó tất cả các nghiệm của phương trình đã cho được biểu diễn bởi đường thẳng d vuông góc với Ox tại điểm N(1,5; 0).</a:t>
            </a:r>
            <a:endParaRPr lang="en-US" sz="250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a:stretch>
            <a:fillRect/>
          </a:stretch>
        </p:blipFill>
        <p:spPr>
          <a:xfrm>
            <a:off x="9766973" y="4817447"/>
            <a:ext cx="2259256" cy="1855817"/>
          </a:xfrm>
          <a:prstGeom prst="rect">
            <a:avLst/>
          </a:prstGeom>
        </p:spPr>
      </p:pic>
    </p:spTree>
    <p:extLst>
      <p:ext uri="{BB962C8B-B14F-4D97-AF65-F5344CB8AC3E}">
        <p14:creationId xmlns:p14="http://schemas.microsoft.com/office/powerpoint/2010/main" val="26020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84775"/>
            <a:ext cx="11650941"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Thực hành 1: </a:t>
            </a:r>
            <a:r>
              <a:rPr lang="en-US" sz="2800" smtClean="0">
                <a:latin typeface="Times New Roman" panose="02020603050405020304" pitchFamily="18" charset="0"/>
                <a:cs typeface="Times New Roman" panose="02020603050405020304" pitchFamily="18" charset="0"/>
              </a:rPr>
              <a:t>Xác định hệ số a, b, c của mỗi phương trình bậc nhất hai ẩn sau:</a:t>
            </a:r>
            <a:endParaRPr lang="en-US" sz="2800" i="1">
              <a:latin typeface="Times New Roman" panose="02020603050405020304" pitchFamily="18" charset="0"/>
              <a:cs typeface="Times New Roman" panose="02020603050405020304" pitchFamily="18" charset="0"/>
            </a:endParaRPr>
          </a:p>
        </p:txBody>
      </p:sp>
      <p:sp>
        <p:nvSpPr>
          <p:cNvPr id="9" name="TextBox 8"/>
          <p:cNvSpPr txBox="1"/>
          <p:nvPr/>
        </p:nvSpPr>
        <p:spPr>
          <a:xfrm>
            <a:off x="4746302" y="2003201"/>
            <a:ext cx="990600" cy="523220"/>
          </a:xfrm>
          <a:prstGeom prst="rect">
            <a:avLst/>
          </a:prstGeom>
          <a:noFill/>
          <a:ln w="28575">
            <a:noFill/>
          </a:ln>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i="1">
              <a:latin typeface="Times New Roman" panose="02020603050405020304" pitchFamily="18" charset="0"/>
              <a:cs typeface="Times New Roman" panose="02020603050405020304" pitchFamily="18" charset="0"/>
            </a:endParaRPr>
          </a:p>
        </p:txBody>
      </p:sp>
      <p:sp>
        <p:nvSpPr>
          <p:cNvPr id="15" name="TextBox 14"/>
          <p:cNvSpPr txBox="1"/>
          <p:nvPr/>
        </p:nvSpPr>
        <p:spPr>
          <a:xfrm>
            <a:off x="38100" y="0"/>
            <a:ext cx="6380871" cy="584775"/>
          </a:xfrm>
          <a:prstGeom prst="rect">
            <a:avLst/>
          </a:prstGeom>
          <a:noFill/>
        </p:spPr>
        <p:txBody>
          <a:bodyPr wrap="square" rtlCol="0">
            <a:spAutoFit/>
          </a:bodyPr>
          <a:lstStyle/>
          <a:p>
            <a:pPr algn="l"/>
            <a:r>
              <a:rPr lang="en-US" sz="3200" b="1">
                <a:solidFill>
                  <a:srgbClr val="FF0000"/>
                </a:solidFill>
                <a:latin typeface="Times New Roman" panose="02020603050405020304" pitchFamily="18" charset="0"/>
                <a:cs typeface="Times New Roman" panose="02020603050405020304" pitchFamily="18" charset="0"/>
              </a:rPr>
              <a:t>1. </a:t>
            </a:r>
            <a:r>
              <a:rPr lang="en-US" sz="3200" b="1" smtClean="0">
                <a:solidFill>
                  <a:srgbClr val="FF0000"/>
                </a:solidFill>
                <a:latin typeface="Times New Roman" panose="02020603050405020304" pitchFamily="18" charset="0"/>
                <a:cs typeface="Times New Roman" panose="02020603050405020304" pitchFamily="18" charset="0"/>
              </a:rPr>
              <a:t>Phương trình bậc nhất hai ẩn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2399" y="2400657"/>
            <a:ext cx="1165094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a)</a:t>
            </a:r>
            <a:r>
              <a:rPr lang="en-US" sz="2800" i="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x + 5y = –4 là phương trình bậc nhất hai ẩn với a = 1, b = 5, c = –</a:t>
            </a:r>
            <a:r>
              <a:rPr lang="en-US" sz="28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 </a:t>
            </a:r>
            <a:endParaRPr lang="en-US" sz="2800" i="1">
              <a:latin typeface="Times New Roman" panose="02020603050405020304" pitchFamily="18" charset="0"/>
              <a:cs typeface="Times New Roman" panose="02020603050405020304" pitchFamily="18" charset="0"/>
            </a:endParaRPr>
          </a:p>
        </p:txBody>
      </p:sp>
      <p:sp>
        <p:nvSpPr>
          <p:cNvPr id="12" name="TextBox 11"/>
          <p:cNvSpPr txBox="1"/>
          <p:nvPr/>
        </p:nvSpPr>
        <p:spPr>
          <a:xfrm>
            <a:off x="190499" y="4259169"/>
            <a:ext cx="1123950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d) </a:t>
            </a:r>
            <a:r>
              <a:rPr lang="en-US" sz="2800">
                <a:latin typeface="Times New Roman" panose="02020603050405020304" pitchFamily="18" charset="0"/>
                <a:cs typeface="Times New Roman" panose="02020603050405020304" pitchFamily="18" charset="0"/>
              </a:rPr>
              <a:t>2x + 0y = –1,5 là phương trình bậc nhất hai ẩn với a = </a:t>
            </a:r>
            <a:r>
              <a:rPr lang="en-US" sz="2800" smtClean="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b </a:t>
            </a:r>
            <a:r>
              <a:rPr lang="en-US" sz="2800" smtClean="0">
                <a:latin typeface="Times New Roman" panose="02020603050405020304" pitchFamily="18" charset="0"/>
                <a:cs typeface="Times New Roman" panose="02020603050405020304" pitchFamily="18" charset="0"/>
              </a:rPr>
              <a:t>= 0, </a:t>
            </a:r>
            <a:r>
              <a:rPr lang="en-US" sz="2800">
                <a:latin typeface="Times New Roman" panose="02020603050405020304" pitchFamily="18" charset="0"/>
                <a:cs typeface="Times New Roman" panose="02020603050405020304" pitchFamily="18" charset="0"/>
              </a:rPr>
              <a:t>c = –1,5 </a:t>
            </a:r>
            <a:r>
              <a:rPr lang="en-US" sz="2800" smtClean="0">
                <a:latin typeface="Times New Roman" panose="02020603050405020304" pitchFamily="18" charset="0"/>
                <a:cs typeface="Times New Roman" panose="02020603050405020304" pitchFamily="18" charset="0"/>
              </a:rPr>
              <a:t>. </a:t>
            </a:r>
            <a:endParaRPr lang="en-US" sz="2800" i="1">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58936493"/>
              </p:ext>
            </p:extLst>
          </p:nvPr>
        </p:nvGraphicFramePr>
        <p:xfrm>
          <a:off x="707820" y="1004876"/>
          <a:ext cx="4544762" cy="1259935"/>
        </p:xfrm>
        <a:graphic>
          <a:graphicData uri="http://schemas.openxmlformats.org/presentationml/2006/ole">
            <mc:AlternateContent xmlns:mc="http://schemas.openxmlformats.org/markup-compatibility/2006">
              <mc:Choice xmlns:v="urn:schemas-microsoft-com:vml" Requires="v">
                <p:oleObj spid="_x0000_s58731" name="Equation" r:id="rId3" imgW="2565360" imgH="711000" progId="Equation.DSMT4">
                  <p:embed/>
                </p:oleObj>
              </mc:Choice>
              <mc:Fallback>
                <p:oleObj name="Equation" r:id="rId3" imgW="2565360" imgH="711000" progId="Equation.DSMT4">
                  <p:embed/>
                  <p:pic>
                    <p:nvPicPr>
                      <p:cNvPr id="0" name=""/>
                      <p:cNvPicPr/>
                      <p:nvPr/>
                    </p:nvPicPr>
                    <p:blipFill>
                      <a:blip r:embed="rId4"/>
                      <a:stretch>
                        <a:fillRect/>
                      </a:stretch>
                    </p:blipFill>
                    <p:spPr>
                      <a:xfrm>
                        <a:off x="707820" y="1004876"/>
                        <a:ext cx="4544762" cy="1259935"/>
                      </a:xfrm>
                      <a:prstGeom prst="rect">
                        <a:avLst/>
                      </a:prstGeom>
                    </p:spPr>
                  </p:pic>
                </p:oleObj>
              </mc:Fallback>
            </mc:AlternateContent>
          </a:graphicData>
        </a:graphic>
      </p:graphicFrame>
      <p:grpSp>
        <p:nvGrpSpPr>
          <p:cNvPr id="4" name="Group 3"/>
          <p:cNvGrpSpPr/>
          <p:nvPr/>
        </p:nvGrpSpPr>
        <p:grpSpPr>
          <a:xfrm>
            <a:off x="139699" y="2933319"/>
            <a:ext cx="11650941" cy="552250"/>
            <a:chOff x="139699" y="2933319"/>
            <a:chExt cx="11650941" cy="552250"/>
          </a:xfrm>
        </p:grpSpPr>
        <p:sp>
          <p:nvSpPr>
            <p:cNvPr id="11" name="TextBox 10"/>
            <p:cNvSpPr txBox="1"/>
            <p:nvPr/>
          </p:nvSpPr>
          <p:spPr>
            <a:xfrm>
              <a:off x="139699" y="2962349"/>
              <a:ext cx="1165094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b)                    là </a:t>
              </a:r>
              <a:r>
                <a:rPr lang="en-US" sz="2800">
                  <a:latin typeface="Times New Roman" panose="02020603050405020304" pitchFamily="18" charset="0"/>
                  <a:cs typeface="Times New Roman" panose="02020603050405020304" pitchFamily="18" charset="0"/>
                </a:rPr>
                <a:t>phương trình bậc nhất hai ẩn với a = </a:t>
              </a:r>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b = 1</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 = </a:t>
              </a:r>
              <a:r>
                <a:rPr lang="en-US" sz="2800" smtClean="0">
                  <a:latin typeface="Times New Roman" panose="02020603050405020304" pitchFamily="18" charset="0"/>
                  <a:cs typeface="Times New Roman" panose="02020603050405020304" pitchFamily="18" charset="0"/>
                </a:rPr>
                <a:t>0. </a:t>
              </a:r>
              <a:endParaRPr lang="en-US" sz="2800" i="1">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86875301"/>
                </p:ext>
              </p:extLst>
            </p:nvPr>
          </p:nvGraphicFramePr>
          <p:xfrm>
            <a:off x="634578" y="2933319"/>
            <a:ext cx="1583848" cy="494188"/>
          </p:xfrm>
          <a:graphic>
            <a:graphicData uri="http://schemas.openxmlformats.org/presentationml/2006/ole">
              <mc:AlternateContent xmlns:mc="http://schemas.openxmlformats.org/markup-compatibility/2006">
                <mc:Choice xmlns:v="urn:schemas-microsoft-com:vml" Requires="v">
                  <p:oleObj spid="_x0000_s58732" name="Equation" r:id="rId5" imgW="812520" imgH="253800" progId="Equation.DSMT4">
                    <p:embed/>
                  </p:oleObj>
                </mc:Choice>
                <mc:Fallback>
                  <p:oleObj name="Equation" r:id="rId5" imgW="812520" imgH="253800" progId="Equation.DSMT4">
                    <p:embed/>
                    <p:pic>
                      <p:nvPicPr>
                        <p:cNvPr id="0" name=""/>
                        <p:cNvPicPr/>
                        <p:nvPr/>
                      </p:nvPicPr>
                      <p:blipFill>
                        <a:blip r:embed="rId6"/>
                        <a:stretch>
                          <a:fillRect/>
                        </a:stretch>
                      </p:blipFill>
                      <p:spPr>
                        <a:xfrm>
                          <a:off x="634578" y="2933319"/>
                          <a:ext cx="1583848" cy="49418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10092695"/>
                </p:ext>
              </p:extLst>
            </p:nvPr>
          </p:nvGraphicFramePr>
          <p:xfrm>
            <a:off x="7848600" y="2934536"/>
            <a:ext cx="469900" cy="471488"/>
          </p:xfrm>
          <a:graphic>
            <a:graphicData uri="http://schemas.openxmlformats.org/presentationml/2006/ole">
              <mc:AlternateContent xmlns:mc="http://schemas.openxmlformats.org/markup-compatibility/2006">
                <mc:Choice xmlns:v="urn:schemas-microsoft-com:vml" Requires="v">
                  <p:oleObj spid="_x0000_s58733" name="Equation" r:id="rId7" imgW="241200" imgH="241200" progId="Equation.DSMT4">
                    <p:embed/>
                  </p:oleObj>
                </mc:Choice>
                <mc:Fallback>
                  <p:oleObj name="Equation" r:id="rId7" imgW="241200" imgH="241200" progId="Equation.DSMT4">
                    <p:embed/>
                    <p:pic>
                      <p:nvPicPr>
                        <p:cNvPr id="0" name=""/>
                        <p:cNvPicPr/>
                        <p:nvPr/>
                      </p:nvPicPr>
                      <p:blipFill>
                        <a:blip r:embed="rId8"/>
                        <a:stretch>
                          <a:fillRect/>
                        </a:stretch>
                      </p:blipFill>
                      <p:spPr>
                        <a:xfrm>
                          <a:off x="7848600" y="2934536"/>
                          <a:ext cx="469900" cy="471488"/>
                        </a:xfrm>
                        <a:prstGeom prst="rect">
                          <a:avLst/>
                        </a:prstGeom>
                      </p:spPr>
                    </p:pic>
                  </p:oleObj>
                </mc:Fallback>
              </mc:AlternateContent>
            </a:graphicData>
          </a:graphic>
        </p:graphicFrame>
      </p:grpSp>
      <p:grpSp>
        <p:nvGrpSpPr>
          <p:cNvPr id="3" name="Group 2"/>
          <p:cNvGrpSpPr/>
          <p:nvPr/>
        </p:nvGrpSpPr>
        <p:grpSpPr>
          <a:xfrm>
            <a:off x="165099" y="3427507"/>
            <a:ext cx="10350501" cy="817517"/>
            <a:chOff x="165099" y="3427507"/>
            <a:chExt cx="10350501" cy="817517"/>
          </a:xfrm>
        </p:grpSpPr>
        <p:sp>
          <p:nvSpPr>
            <p:cNvPr id="10" name="TextBox 9"/>
            <p:cNvSpPr txBox="1"/>
            <p:nvPr/>
          </p:nvSpPr>
          <p:spPr>
            <a:xfrm>
              <a:off x="165099" y="3602437"/>
              <a:ext cx="10350501" cy="523220"/>
            </a:xfrm>
            <a:prstGeom prst="rect">
              <a:avLst/>
            </a:prstGeom>
            <a:noFill/>
            <a:ln w="28575">
              <a:no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c)                    là </a:t>
              </a:r>
              <a:r>
                <a:rPr lang="en-US" sz="2800">
                  <a:latin typeface="Times New Roman" panose="02020603050405020304" pitchFamily="18" charset="0"/>
                  <a:cs typeface="Times New Roman" panose="02020603050405020304" pitchFamily="18" charset="0"/>
                </a:rPr>
                <a:t>phương trình bậc nhất hai ẩn với a = 0</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 = </a:t>
              </a:r>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c = </a:t>
              </a:r>
              <a:r>
                <a:rPr lang="en-US" sz="2800" smtClean="0">
                  <a:latin typeface="Times New Roman" panose="02020603050405020304" pitchFamily="18" charset="0"/>
                  <a:cs typeface="Times New Roman" panose="02020603050405020304" pitchFamily="18" charset="0"/>
                </a:rPr>
                <a:t>6. </a:t>
              </a:r>
              <a:endParaRPr lang="en-US" sz="2800" i="1">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950234029"/>
                </p:ext>
              </p:extLst>
            </p:nvPr>
          </p:nvGraphicFramePr>
          <p:xfrm>
            <a:off x="694664" y="3478262"/>
            <a:ext cx="1463675" cy="766762"/>
          </p:xfrm>
          <a:graphic>
            <a:graphicData uri="http://schemas.openxmlformats.org/presentationml/2006/ole">
              <mc:AlternateContent xmlns:mc="http://schemas.openxmlformats.org/markup-compatibility/2006">
                <mc:Choice xmlns:v="urn:schemas-microsoft-com:vml" Requires="v">
                  <p:oleObj spid="_x0000_s58734" name="Equation" r:id="rId9" imgW="825480" imgH="431640" progId="Equation.DSMT4">
                    <p:embed/>
                  </p:oleObj>
                </mc:Choice>
                <mc:Fallback>
                  <p:oleObj name="Equation" r:id="rId9" imgW="825480" imgH="431640" progId="Equation.DSMT4">
                    <p:embed/>
                    <p:pic>
                      <p:nvPicPr>
                        <p:cNvPr id="0" name=""/>
                        <p:cNvPicPr/>
                        <p:nvPr/>
                      </p:nvPicPr>
                      <p:blipFill>
                        <a:blip r:embed="rId10"/>
                        <a:stretch>
                          <a:fillRect/>
                        </a:stretch>
                      </p:blipFill>
                      <p:spPr>
                        <a:xfrm>
                          <a:off x="694664" y="3478262"/>
                          <a:ext cx="1463675" cy="766762"/>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643342159"/>
                </p:ext>
              </p:extLst>
            </p:nvPr>
          </p:nvGraphicFramePr>
          <p:xfrm>
            <a:off x="8763000" y="3427507"/>
            <a:ext cx="473075" cy="766763"/>
          </p:xfrm>
          <a:graphic>
            <a:graphicData uri="http://schemas.openxmlformats.org/presentationml/2006/ole">
              <mc:AlternateContent xmlns:mc="http://schemas.openxmlformats.org/markup-compatibility/2006">
                <mc:Choice xmlns:v="urn:schemas-microsoft-com:vml" Requires="v">
                  <p:oleObj spid="_x0000_s58735" name="Equation" r:id="rId11" imgW="266400" imgH="431640" progId="Equation.DSMT4">
                    <p:embed/>
                  </p:oleObj>
                </mc:Choice>
                <mc:Fallback>
                  <p:oleObj name="Equation" r:id="rId11" imgW="266400" imgH="431640" progId="Equation.DSMT4">
                    <p:embed/>
                    <p:pic>
                      <p:nvPicPr>
                        <p:cNvPr id="0" name=""/>
                        <p:cNvPicPr/>
                        <p:nvPr/>
                      </p:nvPicPr>
                      <p:blipFill>
                        <a:blip r:embed="rId12"/>
                        <a:stretch>
                          <a:fillRect/>
                        </a:stretch>
                      </p:blipFill>
                      <p:spPr>
                        <a:xfrm>
                          <a:off x="8763000" y="3427507"/>
                          <a:ext cx="473075" cy="766763"/>
                        </a:xfrm>
                        <a:prstGeom prst="rect">
                          <a:avLst/>
                        </a:prstGeom>
                      </p:spPr>
                    </p:pic>
                  </p:oleObj>
                </mc:Fallback>
              </mc:AlternateContent>
            </a:graphicData>
          </a:graphic>
        </p:graphicFrame>
      </p:grpSp>
    </p:spTree>
    <p:extLst>
      <p:ext uri="{BB962C8B-B14F-4D97-AF65-F5344CB8AC3E}">
        <p14:creationId xmlns:p14="http://schemas.microsoft.com/office/powerpoint/2010/main" val="32454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7315200" y="4279609"/>
            <a:ext cx="2507460" cy="2542165"/>
          </a:xfrm>
          <a:prstGeom prst="rect">
            <a:avLst/>
          </a:prstGeom>
        </p:spPr>
      </p:pic>
      <p:sp>
        <p:nvSpPr>
          <p:cNvPr id="7" name="TextBox 6"/>
          <p:cNvSpPr txBox="1"/>
          <p:nvPr/>
        </p:nvSpPr>
        <p:spPr>
          <a:xfrm>
            <a:off x="38100" y="454175"/>
            <a:ext cx="11650941" cy="1938992"/>
          </a:xfrm>
          <a:prstGeom prst="rect">
            <a:avLst/>
          </a:prstGeom>
          <a:noFill/>
          <a:ln w="28575">
            <a:noFill/>
          </a:ln>
        </p:spPr>
        <p:txBody>
          <a:bodyPr wrap="square" rtlCol="0">
            <a:spAutoFit/>
          </a:bodyPr>
          <a:lstStyle/>
          <a:p>
            <a:pPr algn="just"/>
            <a:r>
              <a:rPr lang="en-US" sz="2400" smtClean="0">
                <a:solidFill>
                  <a:srgbClr val="3333FF"/>
                </a:solidFill>
                <a:latin typeface="Times New Roman" panose="02020603050405020304" pitchFamily="18" charset="0"/>
                <a:cs typeface="Times New Roman" panose="02020603050405020304" pitchFamily="18" charset="0"/>
              </a:rPr>
              <a:t>Thực hành 2: </a:t>
            </a:r>
            <a:r>
              <a:rPr lang="es-ES" sz="2400">
                <a:latin typeface="Times New Roman" panose="02020603050405020304" pitchFamily="18" charset="0"/>
                <a:cs typeface="Times New Roman" panose="02020603050405020304" pitchFamily="18" charset="0"/>
              </a:rPr>
              <a:t>Cho phương trình 3x + 2y = 4. (1</a:t>
            </a:r>
            <a:r>
              <a:rPr lang="es-ES" sz="2400" smtClean="0">
                <a:latin typeface="Times New Roman" panose="02020603050405020304" pitchFamily="18" charset="0"/>
                <a:cs typeface="Times New Roman" panose="02020603050405020304" pitchFamily="18" charset="0"/>
              </a:rPr>
              <a:t>)</a:t>
            </a:r>
          </a:p>
          <a:p>
            <a:pPr lvl="0" algn="just" eaLnBrk="0" hangingPunct="0"/>
            <a:r>
              <a:rPr lang="en-US" sz="2400">
                <a:solidFill>
                  <a:srgbClr val="333333"/>
                </a:solidFill>
                <a:latin typeface="Times New Roman" panose="02020603050405020304" pitchFamily="18" charset="0"/>
                <a:cs typeface="Times New Roman" panose="02020603050405020304" pitchFamily="18" charset="0"/>
              </a:rPr>
              <a:t>a) Trong hai cặp số (1; 2) và (2; –1), cặp số nào là nghiệm của phương trình (1)?</a:t>
            </a:r>
            <a:endParaRPr lang="en-US" sz="2400">
              <a:latin typeface="Times New Roman" panose="02020603050405020304" pitchFamily="18" charset="0"/>
              <a:cs typeface="Times New Roman" panose="02020603050405020304" pitchFamily="18" charset="0"/>
            </a:endParaRPr>
          </a:p>
          <a:p>
            <a:pPr lvl="0" algn="just" eaLnBrk="0" hangingPunct="0"/>
            <a:r>
              <a:rPr lang="en-US" sz="2400">
                <a:solidFill>
                  <a:srgbClr val="333333"/>
                </a:solidFill>
                <a:latin typeface="Times New Roman" panose="02020603050405020304" pitchFamily="18" charset="0"/>
                <a:cs typeface="Times New Roman" panose="02020603050405020304" pitchFamily="18" charset="0"/>
              </a:rPr>
              <a:t>b) Tìm y</a:t>
            </a:r>
            <a:r>
              <a:rPr lang="en-US" sz="2400" baseline="-30000">
                <a:solidFill>
                  <a:srgbClr val="333333"/>
                </a:solidFill>
                <a:latin typeface="Times New Roman" panose="02020603050405020304" pitchFamily="18" charset="0"/>
                <a:cs typeface="Times New Roman" panose="02020603050405020304" pitchFamily="18" charset="0"/>
              </a:rPr>
              <a:t>0</a:t>
            </a:r>
            <a:r>
              <a:rPr lang="en-US" sz="2400">
                <a:solidFill>
                  <a:srgbClr val="333333"/>
                </a:solidFill>
                <a:latin typeface="Times New Roman" panose="02020603050405020304" pitchFamily="18" charset="0"/>
                <a:cs typeface="Times New Roman" panose="02020603050405020304" pitchFamily="18" charset="0"/>
              </a:rPr>
              <a:t> để cặp số (4; y</a:t>
            </a:r>
            <a:r>
              <a:rPr lang="en-US" sz="2400" baseline="-30000">
                <a:solidFill>
                  <a:srgbClr val="333333"/>
                </a:solidFill>
                <a:latin typeface="Times New Roman" panose="02020603050405020304" pitchFamily="18" charset="0"/>
                <a:cs typeface="Times New Roman" panose="02020603050405020304" pitchFamily="18" charset="0"/>
              </a:rPr>
              <a:t>0</a:t>
            </a:r>
            <a:r>
              <a:rPr lang="en-US" sz="2400">
                <a:solidFill>
                  <a:srgbClr val="333333"/>
                </a:solidFill>
                <a:latin typeface="Times New Roman" panose="02020603050405020304" pitchFamily="18" charset="0"/>
                <a:cs typeface="Times New Roman" panose="02020603050405020304" pitchFamily="18" charset="0"/>
              </a:rPr>
              <a:t>) là nghiệm của phương trình (1).</a:t>
            </a:r>
            <a:endParaRPr lang="en-US" sz="2400">
              <a:latin typeface="Times New Roman" panose="02020603050405020304" pitchFamily="18" charset="0"/>
              <a:cs typeface="Times New Roman" panose="02020603050405020304" pitchFamily="18" charset="0"/>
            </a:endParaRPr>
          </a:p>
          <a:p>
            <a:pPr lvl="0" algn="just" eaLnBrk="0" hangingPunct="0"/>
            <a:r>
              <a:rPr lang="en-US" sz="2400">
                <a:solidFill>
                  <a:srgbClr val="333333"/>
                </a:solidFill>
                <a:latin typeface="Times New Roman" panose="02020603050405020304" pitchFamily="18" charset="0"/>
                <a:cs typeface="Times New Roman" panose="02020603050405020304" pitchFamily="18" charset="0"/>
              </a:rPr>
              <a:t>c) Tìm thêm hai nghiệm của phương trình (1).</a:t>
            </a:r>
            <a:endParaRPr lang="en-US" sz="2400">
              <a:latin typeface="Times New Roman" panose="02020603050405020304" pitchFamily="18" charset="0"/>
              <a:cs typeface="Times New Roman" panose="02020603050405020304" pitchFamily="18" charset="0"/>
            </a:endParaRPr>
          </a:p>
          <a:p>
            <a:pPr lvl="0" algn="just" eaLnBrk="0" hangingPunct="0"/>
            <a:r>
              <a:rPr lang="en-US" sz="2400">
                <a:solidFill>
                  <a:srgbClr val="333333"/>
                </a:solidFill>
                <a:latin typeface="Times New Roman" panose="02020603050405020304" pitchFamily="18" charset="0"/>
                <a:cs typeface="Times New Roman" panose="02020603050405020304" pitchFamily="18" charset="0"/>
              </a:rPr>
              <a:t>d) Hãy biểu diễn tất cả các nghiệm của phương trình (1) trên mặt phẳng tọa độ Oxy</a:t>
            </a:r>
            <a:r>
              <a:rPr lang="en-US" sz="2400" smtClean="0">
                <a:solidFill>
                  <a:srgbClr val="333333"/>
                </a:solidFill>
                <a:latin typeface="Times New Roman" panose="02020603050405020304" pitchFamily="18" charset="0"/>
                <a:cs typeface="Times New Roman" panose="02020603050405020304" pitchFamily="18" charset="0"/>
              </a:rPr>
              <a:t>.</a:t>
            </a:r>
            <a:endParaRPr lang="es-ES" sz="240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4122854" y="2209800"/>
            <a:ext cx="990600" cy="461665"/>
          </a:xfrm>
          <a:prstGeom prst="rect">
            <a:avLst/>
          </a:prstGeom>
          <a:noFill/>
          <a:ln w="28575">
            <a:noFill/>
          </a:ln>
        </p:spPr>
        <p:txBody>
          <a:bodyPr wrap="square" rtlCol="0">
            <a:spAutoFit/>
          </a:bodyPr>
          <a:lstStyle/>
          <a:p>
            <a:pPr algn="just"/>
            <a:r>
              <a:rPr lang="en-US" sz="2400" smtClean="0">
                <a:solidFill>
                  <a:srgbClr val="3333FF"/>
                </a:solidFill>
                <a:latin typeface="Times New Roman" panose="02020603050405020304" pitchFamily="18" charset="0"/>
                <a:cs typeface="Times New Roman" panose="02020603050405020304" pitchFamily="18" charset="0"/>
              </a:rPr>
              <a:t>Giải</a:t>
            </a:r>
            <a:endParaRPr lang="en-US" sz="2400" i="1">
              <a:latin typeface="Times New Roman" panose="02020603050405020304" pitchFamily="18" charset="0"/>
              <a:cs typeface="Times New Roman" panose="02020603050405020304" pitchFamily="18" charset="0"/>
            </a:endParaRPr>
          </a:p>
        </p:txBody>
      </p:sp>
      <p:sp>
        <p:nvSpPr>
          <p:cNvPr id="15" name="TextBox 14"/>
          <p:cNvSpPr txBox="1"/>
          <p:nvPr/>
        </p:nvSpPr>
        <p:spPr>
          <a:xfrm>
            <a:off x="38100" y="0"/>
            <a:ext cx="6380871"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1. </a:t>
            </a:r>
            <a:r>
              <a:rPr lang="en-US" sz="2800" b="1" smtClean="0">
                <a:solidFill>
                  <a:srgbClr val="FF0000"/>
                </a:solidFill>
                <a:latin typeface="Times New Roman" panose="02020603050405020304" pitchFamily="18" charset="0"/>
                <a:cs typeface="Times New Roman" panose="02020603050405020304" pitchFamily="18" charset="0"/>
              </a:rPr>
              <a:t>Phương trình bậc nhất hai ẩn</a:t>
            </a:r>
            <a:endParaRPr 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294474138"/>
              </p:ext>
            </p:extLst>
          </p:nvPr>
        </p:nvGraphicFramePr>
        <p:xfrm>
          <a:off x="3866290" y="4588746"/>
          <a:ext cx="1371023" cy="696663"/>
        </p:xfrm>
        <a:graphic>
          <a:graphicData uri="http://schemas.openxmlformats.org/presentationml/2006/ole">
            <mc:AlternateContent xmlns:mc="http://schemas.openxmlformats.org/markup-compatibility/2006">
              <mc:Choice xmlns:v="urn:schemas-microsoft-com:vml" Requires="v">
                <p:oleObj spid="_x0000_s59469" name="Equation" r:id="rId4" imgW="850680" imgH="431640" progId="Equation.DSMT4">
                  <p:embed/>
                </p:oleObj>
              </mc:Choice>
              <mc:Fallback>
                <p:oleObj name="Equation" r:id="rId4" imgW="850680" imgH="431640" progId="Equation.DSMT4">
                  <p:embed/>
                  <p:pic>
                    <p:nvPicPr>
                      <p:cNvPr id="0" name=""/>
                      <p:cNvPicPr/>
                      <p:nvPr/>
                    </p:nvPicPr>
                    <p:blipFill>
                      <a:blip r:embed="rId5"/>
                      <a:stretch>
                        <a:fillRect/>
                      </a:stretch>
                    </p:blipFill>
                    <p:spPr>
                      <a:xfrm>
                        <a:off x="3866290" y="4588746"/>
                        <a:ext cx="1371023" cy="6966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Rectangle 5"/>
              <p:cNvSpPr/>
              <p:nvPr/>
            </p:nvSpPr>
            <p:spPr>
              <a:xfrm>
                <a:off x="25908" y="2523821"/>
                <a:ext cx="11462081" cy="830997"/>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a) Cặp </a:t>
                </a:r>
                <a:r>
                  <a:rPr lang="en-US" sz="2400">
                    <a:latin typeface="Times New Roman" panose="02020603050405020304" pitchFamily="18" charset="0"/>
                    <a:cs typeface="Times New Roman" panose="02020603050405020304" pitchFamily="18" charset="0"/>
                  </a:rPr>
                  <a:t>số (1; </a:t>
                </a:r>
                <a:r>
                  <a:rPr lang="en-US" sz="2400" smtClean="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không là nghiệm của phương trình đã cho vì 3.1 </a:t>
                </a:r>
                <a:r>
                  <a:rPr lang="en-US" sz="2400" smtClean="0">
                    <a:latin typeface="Times New Roman" panose="02020603050405020304" pitchFamily="18" charset="0"/>
                    <a:cs typeface="Times New Roman" panose="02020603050405020304" pitchFamily="18" charset="0"/>
                  </a:rPr>
                  <a:t>+ 2.2 = 7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2.</a:t>
                </a:r>
              </a:p>
              <a:p>
                <a:pPr algn="just"/>
                <a:r>
                  <a:rPr lang="en-US" sz="2400" smtClean="0">
                    <a:latin typeface="Times New Roman" panose="02020603050405020304" pitchFamily="18" charset="0"/>
                    <a:cs typeface="Times New Roman" panose="02020603050405020304" pitchFamily="18" charset="0"/>
                  </a:rPr>
                  <a:t>    Cặp </a:t>
                </a:r>
                <a:r>
                  <a:rPr lang="en-US" sz="2400">
                    <a:latin typeface="Times New Roman" panose="02020603050405020304" pitchFamily="18" charset="0"/>
                    <a:cs typeface="Times New Roman" panose="02020603050405020304" pitchFamily="18" charset="0"/>
                  </a:rPr>
                  <a:t>số </a:t>
                </a:r>
                <a:r>
                  <a:rPr lang="en-US" sz="2400" smtClean="0">
                    <a:latin typeface="Times New Roman" panose="02020603050405020304" pitchFamily="18" charset="0"/>
                    <a:cs typeface="Times New Roman" panose="02020603050405020304" pitchFamily="18" charset="0"/>
                  </a:rPr>
                  <a:t>(2; –1) </a:t>
                </a:r>
                <a:r>
                  <a:rPr lang="en-US" sz="2400">
                    <a:latin typeface="Times New Roman" panose="02020603050405020304" pitchFamily="18" charset="0"/>
                    <a:cs typeface="Times New Roman" panose="02020603050405020304" pitchFamily="18" charset="0"/>
                  </a:rPr>
                  <a:t>là nghiệm của phương trình đã cho vì </a:t>
                </a:r>
                <a:r>
                  <a:rPr lang="en-US" sz="2400" smtClean="0">
                    <a:latin typeface="Times New Roman" panose="02020603050405020304" pitchFamily="18" charset="0"/>
                    <a:cs typeface="Times New Roman" panose="02020603050405020304" pitchFamily="18" charset="0"/>
                  </a:rPr>
                  <a:t>3.2 + 2. (–1) </a:t>
                </a:r>
                <a:r>
                  <a:rPr lang="en-US" sz="2400">
                    <a:latin typeface="Times New Roman" panose="02020603050405020304" pitchFamily="18" charset="0"/>
                    <a:cs typeface="Times New Roman" panose="02020603050405020304" pitchFamily="18" charset="0"/>
                  </a:rPr>
                  <a:t>= 4</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5908" y="2523821"/>
                <a:ext cx="11462081" cy="830997"/>
              </a:xfrm>
              <a:prstGeom prst="rect">
                <a:avLst/>
              </a:prstGeom>
              <a:blipFill rotWithShape="0">
                <a:blip r:embed="rId6"/>
                <a:stretch>
                  <a:fillRect l="-797" t="-5882" b="-16176"/>
                </a:stretch>
              </a:blipFill>
            </p:spPr>
            <p:txBody>
              <a:bodyPr/>
              <a:lstStyle/>
              <a:p>
                <a:r>
                  <a:rPr lang="en-US">
                    <a:noFill/>
                  </a:rPr>
                  <a:t> </a:t>
                </a:r>
              </a:p>
            </p:txBody>
          </p:sp>
        </mc:Fallback>
      </mc:AlternateContent>
      <p:sp>
        <p:nvSpPr>
          <p:cNvPr id="18" name="Rectangle 17"/>
          <p:cNvSpPr/>
          <p:nvPr/>
        </p:nvSpPr>
        <p:spPr>
          <a:xfrm>
            <a:off x="68580" y="3322810"/>
            <a:ext cx="11462081" cy="830997"/>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b) Thay x = 4, y = y</a:t>
            </a:r>
            <a:r>
              <a:rPr lang="en-US" sz="2400" baseline="-25000" smtClean="0">
                <a:latin typeface="Times New Roman" panose="02020603050405020304" pitchFamily="18" charset="0"/>
                <a:cs typeface="Times New Roman" panose="02020603050405020304" pitchFamily="18" charset="0"/>
              </a:rPr>
              <a:t>0</a:t>
            </a:r>
            <a:r>
              <a:rPr lang="en-US" sz="2400" smtClean="0">
                <a:latin typeface="Times New Roman" panose="02020603050405020304" pitchFamily="18" charset="0"/>
                <a:cs typeface="Times New Roman" panose="02020603050405020304" pitchFamily="18" charset="0"/>
              </a:rPr>
              <a:t> vào phương trình (1), ta được: 3.4 + 2y</a:t>
            </a:r>
            <a:r>
              <a:rPr lang="en-US" sz="2400" baseline="-25000" smtClean="0">
                <a:latin typeface="Times New Roman" panose="02020603050405020304" pitchFamily="18" charset="0"/>
                <a:cs typeface="Times New Roman" panose="02020603050405020304" pitchFamily="18" charset="0"/>
              </a:rPr>
              <a:t>0</a:t>
            </a:r>
            <a:r>
              <a:rPr lang="en-US" sz="2400" smtClean="0">
                <a:latin typeface="Times New Roman" panose="02020603050405020304" pitchFamily="18" charset="0"/>
                <a:cs typeface="Times New Roman" panose="02020603050405020304" pitchFamily="18" charset="0"/>
              </a:rPr>
              <a:t> = 4</a:t>
            </a:r>
          </a:p>
          <a:p>
            <a:pPr algn="just"/>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2y</a:t>
            </a:r>
            <a:r>
              <a:rPr lang="en-US" sz="2400" baseline="-25000" smtClean="0">
                <a:latin typeface="Times New Roman" panose="02020603050405020304" pitchFamily="18" charset="0"/>
                <a:cs typeface="Times New Roman" panose="02020603050405020304" pitchFamily="18" charset="0"/>
              </a:rPr>
              <a:t>0</a:t>
            </a:r>
            <a:r>
              <a:rPr lang="en-US" sz="2400" smtClean="0">
                <a:latin typeface="Times New Roman" panose="02020603050405020304" pitchFamily="18" charset="0"/>
                <a:cs typeface="Times New Roman" panose="02020603050405020304" pitchFamily="18" charset="0"/>
              </a:rPr>
              <a:t> = –8 hay y</a:t>
            </a:r>
            <a:r>
              <a:rPr lang="en-US" sz="2400" baseline="-25000" smtClean="0">
                <a:latin typeface="Times New Roman" panose="02020603050405020304" pitchFamily="18" charset="0"/>
                <a:cs typeface="Times New Roman" panose="02020603050405020304" pitchFamily="18" charset="0"/>
              </a:rPr>
              <a:t>0</a:t>
            </a:r>
            <a:r>
              <a:rPr lang="en-US" sz="2400" smtClean="0">
                <a:latin typeface="Times New Roman" panose="02020603050405020304" pitchFamily="18" charset="0"/>
                <a:cs typeface="Times New Roman" panose="02020603050405020304" pitchFamily="18" charset="0"/>
              </a:rPr>
              <a:t> = –4.</a:t>
            </a:r>
            <a:endParaRPr lang="en-US" sz="2400">
              <a:latin typeface="Times New Roman" panose="02020603050405020304" pitchFamily="18" charset="0"/>
              <a:cs typeface="Times New Roman" panose="02020603050405020304" pitchFamily="18" charset="0"/>
            </a:endParaRPr>
          </a:p>
        </p:txBody>
      </p:sp>
      <p:sp>
        <p:nvSpPr>
          <p:cNvPr id="19" name="Rectangle 18"/>
          <p:cNvSpPr/>
          <p:nvPr/>
        </p:nvSpPr>
        <p:spPr>
          <a:xfrm>
            <a:off x="38100" y="4048776"/>
            <a:ext cx="7578779"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c) Hai nghiệm của phương trình (1) có thể là: (–2;5); (0; 2)</a:t>
            </a:r>
            <a:endParaRPr lang="en-US" sz="2400">
              <a:latin typeface="Times New Roman" panose="02020603050405020304" pitchFamily="18" charset="0"/>
              <a:cs typeface="Times New Roman" panose="02020603050405020304" pitchFamily="18" charset="0"/>
            </a:endParaRPr>
          </a:p>
        </p:txBody>
      </p:sp>
      <p:sp>
        <p:nvSpPr>
          <p:cNvPr id="20" name="Rectangle 19"/>
          <p:cNvSpPr/>
          <p:nvPr/>
        </p:nvSpPr>
        <p:spPr>
          <a:xfrm>
            <a:off x="76901" y="4706246"/>
            <a:ext cx="3961699"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d) Viết lại phương trình thành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55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P spid="18" grpId="0"/>
      <p:bldP spid="19" grpId="0"/>
      <p:bldP spid="2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6187</TotalTime>
  <Words>2877</Words>
  <Application>Microsoft Office PowerPoint</Application>
  <PresentationFormat>Widescreen</PresentationFormat>
  <Paragraphs>262</Paragraphs>
  <Slides>28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Cambria Math</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Windows User</cp:lastModifiedBy>
  <cp:revision>1136</cp:revision>
  <cp:lastPrinted>2021-04-05T04:55:25Z</cp:lastPrinted>
  <dcterms:created xsi:type="dcterms:W3CDTF">2008-03-13T02:09:43Z</dcterms:created>
  <dcterms:modified xsi:type="dcterms:W3CDTF">2024-06-24T12:25:48Z</dcterms:modified>
</cp:coreProperties>
</file>