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01" r:id="rId2"/>
    <p:sldId id="429" r:id="rId3"/>
    <p:sldId id="378" r:id="rId4"/>
    <p:sldId id="430" r:id="rId5"/>
    <p:sldId id="459" r:id="rId6"/>
    <p:sldId id="380" r:id="rId7"/>
    <p:sldId id="460" r:id="rId8"/>
    <p:sldId id="461" r:id="rId9"/>
    <p:sldId id="462" r:id="rId10"/>
    <p:sldId id="463" r:id="rId11"/>
    <p:sldId id="464" r:id="rId12"/>
    <p:sldId id="472" r:id="rId13"/>
    <p:sldId id="473" r:id="rId14"/>
    <p:sldId id="466" r:id="rId15"/>
    <p:sldId id="439" r:id="rId16"/>
    <p:sldId id="469" r:id="rId17"/>
    <p:sldId id="470" r:id="rId18"/>
    <p:sldId id="471" r:id="rId19"/>
    <p:sldId id="474" r:id="rId20"/>
    <p:sldId id="475" r:id="rId21"/>
    <p:sldId id="476" r:id="rId22"/>
    <p:sldId id="477" r:id="rId23"/>
    <p:sldId id="478" r:id="rId24"/>
    <p:sldId id="479" r:id="rId25"/>
    <p:sldId id="480" r:id="rId26"/>
    <p:sldId id="481" r:id="rId27"/>
    <p:sldId id="450" r:id="rId28"/>
    <p:sldId id="452" r:id="rId29"/>
    <p:sldId id="482" r:id="rId30"/>
    <p:sldId id="483" r:id="rId31"/>
    <p:sldId id="484" r:id="rId32"/>
    <p:sldId id="486" r:id="rId33"/>
    <p:sldId id="487" r:id="rId34"/>
    <p:sldId id="457" r:id="rId35"/>
  </p:sldIdLst>
  <p:sldSz cx="12192000" cy="6858000"/>
  <p:notesSz cx="6742113" cy="9875838"/>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a:srgbClr val="FFFFB3"/>
    <a:srgbClr val="FFFF00"/>
    <a:srgbClr val="FFE4C9"/>
    <a:srgbClr val="FDC5F5"/>
    <a:srgbClr val="FFCC99"/>
    <a:srgbClr val="66FFFF"/>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71" autoAdjust="0"/>
  </p:normalViewPr>
  <p:slideViewPr>
    <p:cSldViewPr>
      <p:cViewPr varScale="1">
        <p:scale>
          <a:sx n="78" d="100"/>
          <a:sy n="78" d="100"/>
        </p:scale>
        <p:origin x="198"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atin typeface="Arial" charset="0"/>
              </a:defRPr>
            </a:lvl1pPr>
          </a:lstStyle>
          <a:p>
            <a:pPr>
              <a:defRPr/>
            </a:pPr>
            <a:fld id="{2205C1DC-DB84-45C4-B3BA-04C311AA556C}" type="datetimeFigureOut">
              <a:rPr lang="en-US"/>
              <a:pPr>
                <a:defRPr/>
              </a:pPr>
              <a:t>6/9/2024</a:t>
            </a:fld>
            <a:endParaRPr lang="en-US"/>
          </a:p>
        </p:txBody>
      </p:sp>
      <p:sp>
        <p:nvSpPr>
          <p:cNvPr id="4" name="Slide Image Placeholder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91063"/>
            <a:ext cx="5392737"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80538"/>
            <a:ext cx="2921000" cy="49371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19525" y="9380538"/>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32245C-4B6E-44A0-95A7-E5CE8340BD73}" type="slidenum">
              <a:rPr lang="en-US"/>
              <a:pPr/>
              <a:t>‹#›</a:t>
            </a:fld>
            <a:endParaRPr lang="en-US"/>
          </a:p>
        </p:txBody>
      </p:sp>
    </p:spTree>
    <p:extLst>
      <p:ext uri="{BB962C8B-B14F-4D97-AF65-F5344CB8AC3E}">
        <p14:creationId xmlns:p14="http://schemas.microsoft.com/office/powerpoint/2010/main" val="170352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2F5FE-2D07-4D21-93FF-35C11BF2F92A}" type="slidenum">
              <a:rPr lang="en-US" smtClean="0"/>
              <a:t>1</a:t>
            </a:fld>
            <a:endParaRPr lang="en-US"/>
          </a:p>
        </p:txBody>
      </p:sp>
    </p:spTree>
    <p:extLst>
      <p:ext uri="{BB962C8B-B14F-4D97-AF65-F5344CB8AC3E}">
        <p14:creationId xmlns:p14="http://schemas.microsoft.com/office/powerpoint/2010/main" val="19837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275814-0196-41B5-A84A-38D22086A232}" type="slidenum">
              <a:rPr lang="en-US"/>
              <a:pPr/>
              <a:t>‹#›</a:t>
            </a:fld>
            <a:endParaRPr lang="en-US"/>
          </a:p>
        </p:txBody>
      </p:sp>
    </p:spTree>
    <p:extLst>
      <p:ext uri="{BB962C8B-B14F-4D97-AF65-F5344CB8AC3E}">
        <p14:creationId xmlns:p14="http://schemas.microsoft.com/office/powerpoint/2010/main" val="146760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C5B3DA-BFF3-490E-AA3E-65F48C10602A}" type="slidenum">
              <a:rPr lang="en-US"/>
              <a:pPr/>
              <a:t>‹#›</a:t>
            </a:fld>
            <a:endParaRPr lang="en-US"/>
          </a:p>
        </p:txBody>
      </p:sp>
    </p:spTree>
    <p:extLst>
      <p:ext uri="{BB962C8B-B14F-4D97-AF65-F5344CB8AC3E}">
        <p14:creationId xmlns:p14="http://schemas.microsoft.com/office/powerpoint/2010/main" val="296950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251065-7323-4EA5-BDB6-A93C3EC3B1CC}" type="slidenum">
              <a:rPr lang="en-US"/>
              <a:pPr/>
              <a:t>‹#›</a:t>
            </a:fld>
            <a:endParaRPr lang="en-US"/>
          </a:p>
        </p:txBody>
      </p:sp>
    </p:spTree>
    <p:extLst>
      <p:ext uri="{BB962C8B-B14F-4D97-AF65-F5344CB8AC3E}">
        <p14:creationId xmlns:p14="http://schemas.microsoft.com/office/powerpoint/2010/main" val="1526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BA79793-73B4-4E7B-AFF0-7EEFFA40056C}" type="slidenum">
              <a:rPr lang="en-US"/>
              <a:pPr/>
              <a:t>‹#›</a:t>
            </a:fld>
            <a:endParaRPr lang="en-US"/>
          </a:p>
        </p:txBody>
      </p:sp>
    </p:spTree>
    <p:extLst>
      <p:ext uri="{BB962C8B-B14F-4D97-AF65-F5344CB8AC3E}">
        <p14:creationId xmlns:p14="http://schemas.microsoft.com/office/powerpoint/2010/main" val="127670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15BB96-979A-481F-BB1D-C7ECA506DEAD}" type="slidenum">
              <a:rPr lang="en-US"/>
              <a:pPr/>
              <a:t>‹#›</a:t>
            </a:fld>
            <a:endParaRPr lang="en-US"/>
          </a:p>
        </p:txBody>
      </p:sp>
    </p:spTree>
    <p:extLst>
      <p:ext uri="{BB962C8B-B14F-4D97-AF65-F5344CB8AC3E}">
        <p14:creationId xmlns:p14="http://schemas.microsoft.com/office/powerpoint/2010/main" val="166359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052C58-5D6C-48E1-98B7-41011FA4B41A}" type="slidenum">
              <a:rPr lang="en-US"/>
              <a:pPr/>
              <a:t>‹#›</a:t>
            </a:fld>
            <a:endParaRPr lang="en-US"/>
          </a:p>
        </p:txBody>
      </p:sp>
    </p:spTree>
    <p:extLst>
      <p:ext uri="{BB962C8B-B14F-4D97-AF65-F5344CB8AC3E}">
        <p14:creationId xmlns:p14="http://schemas.microsoft.com/office/powerpoint/2010/main" val="428681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99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58479"/>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115EF5-B6A1-46E9-8257-6897F1505686}" type="slidenum">
              <a:rPr lang="en-US"/>
              <a:pPr/>
              <a:t>‹#›</a:t>
            </a:fld>
            <a:endParaRPr lang="en-US"/>
          </a:p>
        </p:txBody>
      </p:sp>
    </p:spTree>
    <p:extLst>
      <p:ext uri="{BB962C8B-B14F-4D97-AF65-F5344CB8AC3E}">
        <p14:creationId xmlns:p14="http://schemas.microsoft.com/office/powerpoint/2010/main" val="6042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F2C766-CC7B-4A93-B685-FE2FA571B9AB}" type="slidenum">
              <a:rPr lang="en-US"/>
              <a:pPr/>
              <a:t>‹#›</a:t>
            </a:fld>
            <a:endParaRPr lang="en-US"/>
          </a:p>
        </p:txBody>
      </p:sp>
    </p:spTree>
    <p:extLst>
      <p:ext uri="{BB962C8B-B14F-4D97-AF65-F5344CB8AC3E}">
        <p14:creationId xmlns:p14="http://schemas.microsoft.com/office/powerpoint/2010/main" val="37669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CDEB8A-00FC-42F8-99E1-63F3BCF55BD0}" type="slidenum">
              <a:rPr lang="en-US"/>
              <a:pPr/>
              <a:t>‹#›</a:t>
            </a:fld>
            <a:endParaRPr lang="en-US"/>
          </a:p>
        </p:txBody>
      </p:sp>
    </p:spTree>
    <p:extLst>
      <p:ext uri="{BB962C8B-B14F-4D97-AF65-F5344CB8AC3E}">
        <p14:creationId xmlns:p14="http://schemas.microsoft.com/office/powerpoint/2010/main" val="133668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CBC017-85E2-494F-94E6-B6E254FDA8F1}" type="slidenum">
              <a:rPr lang="en-US"/>
              <a:pPr/>
              <a:t>‹#›</a:t>
            </a:fld>
            <a:endParaRPr lang="en-US"/>
          </a:p>
        </p:txBody>
      </p:sp>
    </p:spTree>
    <p:extLst>
      <p:ext uri="{BB962C8B-B14F-4D97-AF65-F5344CB8AC3E}">
        <p14:creationId xmlns:p14="http://schemas.microsoft.com/office/powerpoint/2010/main" val="170490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B5E9AF-ED04-4BDC-94A6-14FDA0026886}" type="slidenum">
              <a:rPr lang="en-US"/>
              <a:pPr/>
              <a:t>‹#›</a:t>
            </a:fld>
            <a:endParaRPr lang="en-US"/>
          </a:p>
        </p:txBody>
      </p:sp>
    </p:spTree>
    <p:extLst>
      <p:ext uri="{BB962C8B-B14F-4D97-AF65-F5344CB8AC3E}">
        <p14:creationId xmlns:p14="http://schemas.microsoft.com/office/powerpoint/2010/main" val="122430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04BBAF-F5C1-4066-9D77-90383CFA5A40}" type="slidenum">
              <a:rPr lang="en-US"/>
              <a:pPr/>
              <a:t>‹#›</a:t>
            </a:fld>
            <a:endParaRPr lang="en-US"/>
          </a:p>
        </p:txBody>
      </p:sp>
    </p:spTree>
    <p:extLst>
      <p:ext uri="{BB962C8B-B14F-4D97-AF65-F5344CB8AC3E}">
        <p14:creationId xmlns:p14="http://schemas.microsoft.com/office/powerpoint/2010/main" val="199699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596532-1E9F-4094-B19C-4BB99E425CFD}" type="slidenum">
              <a:rPr lang="en-US"/>
              <a:pPr/>
              <a:t>‹#›</a:t>
            </a:fld>
            <a:endParaRPr lang="en-US"/>
          </a:p>
        </p:txBody>
      </p:sp>
    </p:spTree>
    <p:extLst>
      <p:ext uri="{BB962C8B-B14F-4D97-AF65-F5344CB8AC3E}">
        <p14:creationId xmlns:p14="http://schemas.microsoft.com/office/powerpoint/2010/main" val="182673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A56FF4-0894-4C0A-A854-52093287AF0C}" type="slidenum">
              <a:rPr lang="en-US"/>
              <a:pPr/>
              <a:t>‹#›</a:t>
            </a:fld>
            <a:endParaRPr lang="en-US"/>
          </a:p>
        </p:txBody>
      </p:sp>
    </p:spTree>
    <p:extLst>
      <p:ext uri="{BB962C8B-B14F-4D97-AF65-F5344CB8AC3E}">
        <p14:creationId xmlns:p14="http://schemas.microsoft.com/office/powerpoint/2010/main" val="1599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90ED4-4DF3-4319-BB0F-F7D2177173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3.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5.bin"/><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22.bin"/><Relationship Id="rId5" Type="http://schemas.openxmlformats.org/officeDocument/2006/relationships/oleObject" Target="../embeddings/oleObject18.bin"/><Relationship Id="rId15" Type="http://schemas.openxmlformats.org/officeDocument/2006/relationships/oleObject" Target="../embeddings/oleObject24.bin"/><Relationship Id="rId10" Type="http://schemas.openxmlformats.org/officeDocument/2006/relationships/image" Target="../media/image30.wmf"/><Relationship Id="rId4" Type="http://schemas.openxmlformats.org/officeDocument/2006/relationships/image" Target="../media/image28.wmf"/><Relationship Id="rId9" Type="http://schemas.openxmlformats.org/officeDocument/2006/relationships/oleObject" Target="../embeddings/oleObject21.bin"/><Relationship Id="rId1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0.bin"/><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1.bin"/><Relationship Id="rId5" Type="http://schemas.openxmlformats.org/officeDocument/2006/relationships/image" Target="../media/image39.png"/><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1.png"/><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3.bin"/><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image" Target="../media/image41.png"/><Relationship Id="rId4" Type="http://schemas.openxmlformats.org/officeDocument/2006/relationships/image" Target="../media/image42.wmf"/><Relationship Id="rId9" Type="http://schemas.openxmlformats.org/officeDocument/2006/relationships/image" Target="../media/image44.emf"/></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7.wmf"/><Relationship Id="rId3" Type="http://schemas.openxmlformats.org/officeDocument/2006/relationships/oleObject" Target="../embeddings/oleObject36.bin"/><Relationship Id="rId7" Type="http://schemas.openxmlformats.org/officeDocument/2006/relationships/oleObject" Target="../embeddings/oleObject37.bin"/><Relationship Id="rId12" Type="http://schemas.openxmlformats.org/officeDocument/2006/relationships/oleObject" Target="../embeddings/oleObject38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0.png"/><Relationship Id="rId11" Type="http://schemas.openxmlformats.org/officeDocument/2006/relationships/oleObject" Target="../embeddings/oleObject38.bin"/><Relationship Id="rId5" Type="http://schemas.openxmlformats.org/officeDocument/2006/relationships/image" Target="../media/image49.png"/><Relationship Id="rId10" Type="http://schemas.openxmlformats.org/officeDocument/2006/relationships/image" Target="../media/image46.wmf"/><Relationship Id="rId4" Type="http://schemas.openxmlformats.org/officeDocument/2006/relationships/image" Target="../media/image45.wmf"/><Relationship Id="rId9" Type="http://schemas.openxmlformats.org/officeDocument/2006/relationships/oleObject" Target="../embeddings/oleObject37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52.png"/><Relationship Id="rId7" Type="http://schemas.openxmlformats.org/officeDocument/2006/relationships/image" Target="../media/image49.wmf"/><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50.wmf"/><Relationship Id="rId5" Type="http://schemas.openxmlformats.org/officeDocument/2006/relationships/image" Target="../media/image48.wmf"/><Relationship Id="rId10" Type="http://schemas.openxmlformats.org/officeDocument/2006/relationships/oleObject" Target="../embeddings/oleObject410.bin"/><Relationship Id="rId4" Type="http://schemas.openxmlformats.org/officeDocument/2006/relationships/oleObject" Target="../embeddings/oleObject39.bin"/><Relationship Id="rId9" Type="http://schemas.openxmlformats.org/officeDocument/2006/relationships/image" Target="../media/image50.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2.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6.png"/><Relationship Id="rId5" Type="http://schemas.openxmlformats.org/officeDocument/2006/relationships/image" Target="../media/image41.png"/><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7.wmf"/><Relationship Id="rId3" Type="http://schemas.openxmlformats.org/officeDocument/2006/relationships/oleObject" Target="../embeddings/oleObject44.bin"/><Relationship Id="rId7" Type="http://schemas.openxmlformats.org/officeDocument/2006/relationships/image" Target="../media/image54.wmf"/><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56.wmf"/><Relationship Id="rId5" Type="http://schemas.openxmlformats.org/officeDocument/2006/relationships/image" Target="../media/image59.png"/><Relationship Id="rId10" Type="http://schemas.openxmlformats.org/officeDocument/2006/relationships/oleObject" Target="../embeddings/oleObject47.bin"/><Relationship Id="rId4" Type="http://schemas.openxmlformats.org/officeDocument/2006/relationships/image" Target="../media/image53.wmf"/><Relationship Id="rId9" Type="http://schemas.openxmlformats.org/officeDocument/2006/relationships/image" Target="../media/image5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oleObject" Target="../embeddings/oleObject49.bin"/><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9.wmf"/><Relationship Id="rId5" Type="http://schemas.openxmlformats.org/officeDocument/2006/relationships/oleObject" Target="../embeddings/oleObject50.bin"/><Relationship Id="rId4" Type="http://schemas.openxmlformats.org/officeDocument/2006/relationships/image" Target="../media/image58.wmf"/><Relationship Id="rId9" Type="http://schemas.openxmlformats.org/officeDocument/2006/relationships/image" Target="../media/image6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52.bin"/><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2.wmf"/><Relationship Id="rId5" Type="http://schemas.openxmlformats.org/officeDocument/2006/relationships/oleObject" Target="../embeddings/oleObject53.bin"/><Relationship Id="rId4" Type="http://schemas.openxmlformats.org/officeDocument/2006/relationships/image" Target="../media/image61.wmf"/><Relationship Id="rId9" Type="http://schemas.openxmlformats.org/officeDocument/2006/relationships/image" Target="../media/image6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5.wmf"/><Relationship Id="rId5" Type="http://schemas.openxmlformats.org/officeDocument/2006/relationships/oleObject" Target="../embeddings/oleObject56.bin"/><Relationship Id="rId4" Type="http://schemas.openxmlformats.org/officeDocument/2006/relationships/image" Target="../media/image64.wmf"/></Relationships>
</file>

<file path=ppt/slides/_rels/slide2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16.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58.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6.bin"/><Relationship Id="rId18" Type="http://schemas.openxmlformats.org/officeDocument/2006/relationships/image" Target="../media/image77.wmf"/><Relationship Id="rId3" Type="http://schemas.openxmlformats.org/officeDocument/2006/relationships/oleObject" Target="../embeddings/oleObject61.bin"/><Relationship Id="rId21" Type="http://schemas.openxmlformats.org/officeDocument/2006/relationships/oleObject" Target="../embeddings/oleObject70.bin"/><Relationship Id="rId7" Type="http://schemas.openxmlformats.org/officeDocument/2006/relationships/oleObject" Target="../embeddings/oleObject63.bin"/><Relationship Id="rId12" Type="http://schemas.openxmlformats.org/officeDocument/2006/relationships/image" Target="../media/image74.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17.vml"/><Relationship Id="rId6" Type="http://schemas.openxmlformats.org/officeDocument/2006/relationships/image" Target="../media/image71.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73.wmf"/><Relationship Id="rId19" Type="http://schemas.openxmlformats.org/officeDocument/2006/relationships/oleObject" Target="../embeddings/oleObject69.bin"/><Relationship Id="rId4" Type="http://schemas.openxmlformats.org/officeDocument/2006/relationships/image" Target="../media/image70.wmf"/><Relationship Id="rId9" Type="http://schemas.openxmlformats.org/officeDocument/2006/relationships/oleObject" Target="../embeddings/oleObject64.bin"/><Relationship Id="rId14" Type="http://schemas.openxmlformats.org/officeDocument/2006/relationships/image" Target="../media/image75.wmf"/></Relationships>
</file>

<file path=ppt/slides/_rels/slide29.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72.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oleObject" Target="../embeddings/oleObject75.bin"/><Relationship Id="rId7" Type="http://schemas.openxmlformats.org/officeDocument/2006/relationships/image" Target="../media/image91.png"/><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4.wmf"/><Relationship Id="rId11" Type="http://schemas.openxmlformats.org/officeDocument/2006/relationships/oleObject" Target="../embeddings/oleObject78.bin"/><Relationship Id="rId5" Type="http://schemas.openxmlformats.org/officeDocument/2006/relationships/oleObject" Target="../embeddings/oleObject76.bin"/><Relationship Id="rId10" Type="http://schemas.openxmlformats.org/officeDocument/2006/relationships/image" Target="../media/image85.wmf"/><Relationship Id="rId4" Type="http://schemas.openxmlformats.org/officeDocument/2006/relationships/image" Target="../media/image83.wmf"/><Relationship Id="rId9" Type="http://schemas.openxmlformats.org/officeDocument/2006/relationships/oleObject" Target="../embeddings/oleObject77.bin"/></Relationships>
</file>

<file path=ppt/slides/_rels/slide3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8.wmf"/><Relationship Id="rId11" Type="http://schemas.openxmlformats.org/officeDocument/2006/relationships/oleObject" Target="../embeddings/oleObject82.bin"/><Relationship Id="rId5" Type="http://schemas.openxmlformats.org/officeDocument/2006/relationships/oleObject" Target="../embeddings/oleObject80.bin"/><Relationship Id="rId10" Type="http://schemas.openxmlformats.org/officeDocument/2006/relationships/image" Target="../media/image90.png"/><Relationship Id="rId4" Type="http://schemas.openxmlformats.org/officeDocument/2006/relationships/image" Target="../media/image87.wmf"/><Relationship Id="rId9" Type="http://schemas.openxmlformats.org/officeDocument/2006/relationships/image" Target="../media/image88.png"/></Relationships>
</file>

<file path=ppt/slides/_rels/slide32.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6.xml"/><Relationship Id="rId1" Type="http://schemas.openxmlformats.org/officeDocument/2006/relationships/vmlDrawing" Target="../drawings/vmlDrawing21.vml"/><Relationship Id="rId6" Type="http://schemas.openxmlformats.org/officeDocument/2006/relationships/image" Target="../media/image91.wmf"/><Relationship Id="rId5" Type="http://schemas.openxmlformats.org/officeDocument/2006/relationships/oleObject" Target="../embeddings/oleObject84.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8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99.png"/><Relationship Id="rId7" Type="http://schemas.openxmlformats.org/officeDocument/2006/relationships/image" Target="../media/image95.wmf"/><Relationship Id="rId2" Type="http://schemas.openxmlformats.org/officeDocument/2006/relationships/slideLayout" Target="../slideLayouts/slideLayout16.xml"/><Relationship Id="rId1" Type="http://schemas.openxmlformats.org/officeDocument/2006/relationships/vmlDrawing" Target="../drawings/vmlDrawing22.vml"/><Relationship Id="rId6" Type="http://schemas.openxmlformats.org/officeDocument/2006/relationships/oleObject" Target="../embeddings/oleObject88.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6.wmf"/></Relationships>
</file>

<file path=ppt/slides/_rels/slide34.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wmf"/><Relationship Id="rId3" Type="http://schemas.openxmlformats.org/officeDocument/2006/relationships/image" Target="../media/image19.png"/><Relationship Id="rId7" Type="http://schemas.openxmlformats.org/officeDocument/2006/relationships/image" Target="../media/image1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1.wmf"/><Relationship Id="rId12" Type="http://schemas.openxmlformats.org/officeDocument/2006/relationships/oleObject" Target="../embeddings/oleObject11.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2.wmf"/><Relationship Id="rId1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152400"/>
            <a:ext cx="12192000" cy="6675834"/>
          </a:xfrm>
          <a:prstGeom prst="rect">
            <a:avLst/>
          </a:prstGeom>
        </p:spPr>
      </p:pic>
      <p:pic>
        <p:nvPicPr>
          <p:cNvPr id="7" name="Picture 6">
            <a:extLst>
              <a:ext uri="{FF2B5EF4-FFF2-40B4-BE49-F238E27FC236}">
                <a16:creationId xmlns:a16="http://schemas.microsoft.com/office/drawing/2014/main" id="{DEF5DE18-B879-FC62-E236-0DA401982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33161">
            <a:off x="5832154" y="988407"/>
            <a:ext cx="2989951" cy="4165675"/>
          </a:xfrm>
          <a:prstGeom prst="rect">
            <a:avLst/>
          </a:prstGeom>
        </p:spPr>
      </p:pic>
      <p:pic>
        <p:nvPicPr>
          <p:cNvPr id="16" name="Picture 65" descr="ros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102" y="5505356"/>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7CC88A-5AB0-84F6-F5AF-DECD8951D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579907">
            <a:off x="2895600" y="990600"/>
            <a:ext cx="2984298" cy="4165674"/>
          </a:xfrm>
          <a:prstGeom prst="rect">
            <a:avLst/>
          </a:prstGeom>
        </p:spPr>
      </p:pic>
      <p:sp>
        <p:nvSpPr>
          <p:cNvPr id="2" name="Rectangle 1"/>
          <p:cNvSpPr/>
          <p:nvPr/>
        </p:nvSpPr>
        <p:spPr>
          <a:xfrm>
            <a:off x="1676400" y="3657600"/>
            <a:ext cx="8991600" cy="1754326"/>
          </a:xfrm>
          <a:prstGeom prst="rect">
            <a:avLst/>
          </a:prstGeom>
          <a:solidFill>
            <a:srgbClr val="00B0F0"/>
          </a:solidFill>
        </p:spPr>
        <p:txBody>
          <a:bodyPr wrap="square">
            <a:spAutoFit/>
          </a:bodyPr>
          <a:lstStyle/>
          <a:p>
            <a:pPr>
              <a:lnSpc>
                <a:spcPct val="150000"/>
              </a:lnSpc>
              <a:spcAft>
                <a:spcPts val="0"/>
              </a:spcAft>
              <a:tabLst>
                <a:tab pos="2971800" algn="ctr"/>
                <a:tab pos="5943600" algn="r"/>
              </a:tabLst>
            </a:pP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Tài</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liệu</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Giáo</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án</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Word +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Powerpoint</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đồng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bộ</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dùng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để</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hỗ</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trợ</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giảng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dạy</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cá</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nhân</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Thầy</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Cô</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vui</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lòng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không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chia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sẻ</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lên</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mạng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xã</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hội</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Facebook/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Zalo</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hay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mua</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đi</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bán</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lại</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Nếu</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vi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phạm</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chúng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em</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sẽ</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dừng</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bàn</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giao</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tiếp</a:t>
            </a:r>
            <a:r>
              <a:rPr lang="en-US"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ạ!</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2971800" algn="ctr"/>
                <a:tab pos="5943600" algn="r"/>
              </a:tabLst>
            </a:pP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Tài</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liệu</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giáo</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viên</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Vũ</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Hùng</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Zalo</a:t>
            </a:r>
            <a:r>
              <a:rPr lang="en-US" b="1" dirty="0">
                <a:solidFill>
                  <a:srgbClr val="0070C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034.989.5579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8088079"/>
      </p:ext>
    </p:extLst>
  </p:cSld>
  <p:clrMapOvr>
    <a:masterClrMapping/>
  </p:clrMapOvr>
  <mc:AlternateContent xmlns:mc="http://schemas.openxmlformats.org/markup-compatibility/2006" xmlns:p14="http://schemas.microsoft.com/office/powerpoint/2010/main">
    <mc:Choice Requires="p14">
      <p:transition spd="slow" p14:dur="2000" advTm="50026"/>
    </mc:Choice>
    <mc:Fallback xmlns="">
      <p:transition spd="slow" advTm="500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678619"/>
            <a:ext cx="12192000" cy="1077218"/>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*Ví dụ 1: </a:t>
            </a:r>
            <a:r>
              <a:rPr lang="en-US" sz="3200" smtClean="0">
                <a:latin typeface="Times New Roman" panose="02020603050405020304" pitchFamily="18" charset="0"/>
                <a:cs typeface="Times New Roman" panose="02020603050405020304" pitchFamily="18" charset="0"/>
              </a:rPr>
              <a:t>Giải các phương trình:</a:t>
            </a:r>
          </a:p>
          <a:p>
            <a:pPr algn="l"/>
            <a:r>
              <a:rPr lang="en-US" sz="3200">
                <a:latin typeface="Times New Roman" panose="02020603050405020304" pitchFamily="18" charset="0"/>
                <a:cs typeface="Times New Roman" panose="02020603050405020304" pitchFamily="18" charset="0"/>
              </a:rPr>
              <a:t>a) 3x(x + 7) = </a:t>
            </a:r>
            <a:r>
              <a:rPr lang="en-US" sz="3200" smtClean="0">
                <a:latin typeface="Times New Roman" panose="02020603050405020304" pitchFamily="18" charset="0"/>
                <a:cs typeface="Times New Roman" panose="02020603050405020304" pitchFamily="18" charset="0"/>
              </a:rPr>
              <a:t>0                                               b</a:t>
            </a:r>
            <a:r>
              <a:rPr lang="en-US" sz="3200">
                <a:latin typeface="Times New Roman" panose="02020603050405020304" pitchFamily="18" charset="0"/>
                <a:cs typeface="Times New Roman" panose="02020603050405020304" pitchFamily="18" charset="0"/>
              </a:rPr>
              <a:t>) (x – 5)(2x – 4) = </a:t>
            </a:r>
            <a:r>
              <a:rPr lang="en-US" sz="3200" smtClean="0">
                <a:latin typeface="Times New Roman" panose="02020603050405020304" pitchFamily="18" charset="0"/>
                <a:cs typeface="Times New Roman" panose="02020603050405020304" pitchFamily="18" charset="0"/>
              </a:rPr>
              <a:t>0</a:t>
            </a:r>
            <a:endParaRPr lang="en-US" sz="32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1438227"/>
              </p:ext>
            </p:extLst>
          </p:nvPr>
        </p:nvGraphicFramePr>
        <p:xfrm>
          <a:off x="228600" y="2267649"/>
          <a:ext cx="11734800" cy="3017520"/>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752600">
                <a:tc>
                  <a:txBody>
                    <a:bodyPr/>
                    <a:lstStyle/>
                    <a:p>
                      <a:r>
                        <a:rPr lang="en-US" sz="3200" b="0" smtClean="0">
                          <a:solidFill>
                            <a:schemeClr val="tx1"/>
                          </a:solidFill>
                          <a:latin typeface="Times New Roman" panose="02020603050405020304" pitchFamily="18" charset="0"/>
                          <a:cs typeface="Times New Roman" panose="02020603050405020304" pitchFamily="18" charset="0"/>
                        </a:rPr>
                        <a:t>a)</a:t>
                      </a:r>
                      <a:r>
                        <a:rPr lang="en-US" sz="3200" b="0" baseline="0" smtClean="0">
                          <a:solidFill>
                            <a:schemeClr val="tx1"/>
                          </a:solidFill>
                          <a:latin typeface="Times New Roman" panose="02020603050405020304" pitchFamily="18" charset="0"/>
                          <a:cs typeface="Times New Roman" panose="02020603050405020304" pitchFamily="18" charset="0"/>
                        </a:rPr>
                        <a:t> Ta có: 3x(x + 7) = 0</a:t>
                      </a:r>
                    </a:p>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0" smtClean="0">
                          <a:solidFill>
                            <a:schemeClr val="tx1"/>
                          </a:solidFill>
                          <a:latin typeface="Times New Roman" panose="02020603050405020304" pitchFamily="18" charset="0"/>
                          <a:cs typeface="Times New Roman" panose="02020603050405020304" pitchFamily="18" charset="0"/>
                        </a:rPr>
                        <a:t>b) Ta có:</a:t>
                      </a:r>
                      <a:r>
                        <a:rPr lang="en-US" sz="3200" b="0" baseline="0" smtClean="0">
                          <a:solidFill>
                            <a:schemeClr val="tx1"/>
                          </a:solidFill>
                          <a:latin typeface="Times New Roman" panose="02020603050405020304" pitchFamily="18" charset="0"/>
                          <a:cs typeface="Times New Roman" panose="02020603050405020304" pitchFamily="18" charset="0"/>
                        </a:rPr>
                        <a:t> </a:t>
                      </a:r>
                      <a:r>
                        <a:rPr lang="en-US" sz="3200" b="0" smtClean="0">
                          <a:solidFill>
                            <a:schemeClr val="tx1"/>
                          </a:solidFill>
                          <a:latin typeface="Times New Roman" panose="02020603050405020304" pitchFamily="18" charset="0"/>
                          <a:cs typeface="Times New Roman" panose="02020603050405020304" pitchFamily="18" charset="0"/>
                        </a:rPr>
                        <a:t>(x – 5)(2x – 4) = 0</a:t>
                      </a: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724400" y="1600200"/>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2814168"/>
            <a:ext cx="5382064" cy="2062103"/>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3x = 0 hoặc x + 7 = 0</a:t>
            </a:r>
          </a:p>
          <a:p>
            <a:pPr algn="l"/>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x = 0 hoặc x = –7 </a:t>
            </a:r>
          </a:p>
          <a:p>
            <a:pPr algn="l"/>
            <a:r>
              <a:rPr lang="en-US" sz="3200" smtClean="0">
                <a:latin typeface="Times New Roman" panose="02020603050405020304" pitchFamily="18" charset="0"/>
                <a:cs typeface="Times New Roman" panose="02020603050405020304" pitchFamily="18" charset="0"/>
              </a:rPr>
              <a:t>Vậy phương trình đã cho có hai nghiệm là x = 0 và x = </a:t>
            </a:r>
            <a:r>
              <a:rPr lang="en-US" sz="3200">
                <a:latin typeface="Times New Roman" panose="02020603050405020304" pitchFamily="18" charset="0"/>
                <a:cs typeface="Times New Roman" panose="02020603050405020304" pitchFamily="18" charset="0"/>
              </a:rPr>
              <a:t>–</a:t>
            </a:r>
            <a:r>
              <a:rPr lang="en-US" sz="3200" smtClean="0">
                <a:latin typeface="Times New Roman" panose="02020603050405020304" pitchFamily="18" charset="0"/>
                <a:cs typeface="Times New Roman" panose="02020603050405020304" pitchFamily="18" charset="0"/>
              </a:rPr>
              <a:t>7.</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6248400" y="2971800"/>
            <a:ext cx="5382064" cy="2062103"/>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x</a:t>
            </a:r>
            <a:r>
              <a:rPr lang="en-US" sz="3200" smtClean="0">
                <a:latin typeface="Times New Roman" panose="02020603050405020304" pitchFamily="18" charset="0"/>
                <a:cs typeface="Times New Roman" panose="02020603050405020304" pitchFamily="18" charset="0"/>
              </a:rPr>
              <a:t> – 5 = 0 hoặc 2x – 4 = 0</a:t>
            </a:r>
          </a:p>
          <a:p>
            <a:pPr algn="l"/>
            <a:r>
              <a:rPr lang="en-US" sz="3200" smtClean="0">
                <a:latin typeface="Times New Roman" panose="02020603050405020304" pitchFamily="18" charset="0"/>
                <a:cs typeface="Times New Roman" panose="02020603050405020304" pitchFamily="18" charset="0"/>
              </a:rPr>
              <a:t>      x = 5 hoặc x = 2 </a:t>
            </a:r>
          </a:p>
          <a:p>
            <a:pPr algn="l"/>
            <a:r>
              <a:rPr lang="en-US" sz="3200" smtClean="0">
                <a:latin typeface="Times New Roman" panose="02020603050405020304" pitchFamily="18" charset="0"/>
                <a:cs typeface="Times New Roman" panose="02020603050405020304" pitchFamily="18" charset="0"/>
              </a:rPr>
              <a:t>Vậy phương trình đã cho có hai nghiệm là x = 5 và x = 2.</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5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678619"/>
            <a:ext cx="12192000" cy="1077218"/>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*Ví dụ 2: </a:t>
            </a:r>
            <a:r>
              <a:rPr lang="en-US" sz="3200" smtClean="0">
                <a:latin typeface="Times New Roman" panose="02020603050405020304" pitchFamily="18" charset="0"/>
                <a:cs typeface="Times New Roman" panose="02020603050405020304" pitchFamily="18" charset="0"/>
              </a:rPr>
              <a:t>Giải các phương trình sau bằng cách đưa về phương trình tích:</a:t>
            </a:r>
          </a:p>
          <a:p>
            <a:pPr algn="l"/>
            <a:r>
              <a:rPr lang="en-US" sz="3200">
                <a:latin typeface="Times New Roman" panose="02020603050405020304" pitchFamily="18" charset="0"/>
                <a:cs typeface="Times New Roman" panose="02020603050405020304" pitchFamily="18" charset="0"/>
              </a:rPr>
              <a:t>a) </a:t>
            </a:r>
            <a:r>
              <a:rPr lang="en-US" sz="3200" smtClean="0">
                <a:latin typeface="Times New Roman" panose="02020603050405020304" pitchFamily="18" charset="0"/>
                <a:cs typeface="Times New Roman" panose="02020603050405020304" pitchFamily="18" charset="0"/>
              </a:rPr>
              <a:t>x</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+ 7x  </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0                                               b</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(3x + 2)</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4x</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0</a:t>
            </a:r>
            <a:endParaRPr lang="en-US" sz="32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62567694"/>
              </p:ext>
            </p:extLst>
          </p:nvPr>
        </p:nvGraphicFramePr>
        <p:xfrm>
          <a:off x="228600" y="2267649"/>
          <a:ext cx="11734800" cy="448056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1752600">
                <a:tc>
                  <a:txBody>
                    <a:bodyPr/>
                    <a:lstStyle/>
                    <a:p>
                      <a:r>
                        <a:rPr lang="en-US" sz="3200" b="0" smtClean="0">
                          <a:solidFill>
                            <a:schemeClr val="tx1"/>
                          </a:solidFill>
                          <a:latin typeface="Times New Roman" panose="02020603050405020304" pitchFamily="18" charset="0"/>
                          <a:cs typeface="Times New Roman" panose="02020603050405020304" pitchFamily="18" charset="0"/>
                        </a:rPr>
                        <a:t>a)</a:t>
                      </a:r>
                      <a:r>
                        <a:rPr lang="en-US" sz="3200" b="0" baseline="0" smtClean="0">
                          <a:solidFill>
                            <a:schemeClr val="tx1"/>
                          </a:solidFill>
                          <a:latin typeface="Times New Roman" panose="02020603050405020304" pitchFamily="18" charset="0"/>
                          <a:cs typeface="Times New Roman" panose="02020603050405020304" pitchFamily="18" charset="0"/>
                        </a:rPr>
                        <a:t> Ta có: </a:t>
                      </a:r>
                      <a:r>
                        <a:rPr lang="en-US" sz="3200" b="0" smtClean="0">
                          <a:solidFill>
                            <a:schemeClr val="tx1"/>
                          </a:solidFill>
                          <a:latin typeface="Times New Roman" panose="02020603050405020304" pitchFamily="18" charset="0"/>
                          <a:cs typeface="Times New Roman" panose="02020603050405020304" pitchFamily="18" charset="0"/>
                        </a:rPr>
                        <a:t>x</a:t>
                      </a:r>
                      <a:r>
                        <a:rPr lang="en-US" sz="3200" b="0" baseline="30000" smtClean="0">
                          <a:solidFill>
                            <a:schemeClr val="tx1"/>
                          </a:solidFill>
                          <a:latin typeface="Times New Roman" panose="02020603050405020304" pitchFamily="18" charset="0"/>
                          <a:cs typeface="Times New Roman" panose="02020603050405020304" pitchFamily="18" charset="0"/>
                        </a:rPr>
                        <a:t>2</a:t>
                      </a:r>
                      <a:r>
                        <a:rPr lang="en-US" sz="3200" b="0" smtClean="0">
                          <a:solidFill>
                            <a:schemeClr val="tx1"/>
                          </a:solidFill>
                          <a:latin typeface="Times New Roman" panose="02020603050405020304" pitchFamily="18" charset="0"/>
                          <a:cs typeface="Times New Roman" panose="02020603050405020304" pitchFamily="18" charset="0"/>
                        </a:rPr>
                        <a:t> + 7x  = 0 </a:t>
                      </a: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smtClean="0">
                          <a:solidFill>
                            <a:schemeClr val="tx1"/>
                          </a:solidFill>
                          <a:latin typeface="Times New Roman" panose="02020603050405020304" pitchFamily="18" charset="0"/>
                          <a:cs typeface="Times New Roman" panose="02020603050405020304" pitchFamily="18" charset="0"/>
                        </a:rPr>
                        <a:t>b) Ta có:</a:t>
                      </a:r>
                      <a:r>
                        <a:rPr lang="en-US" sz="3200" b="0" baseline="0" smtClean="0">
                          <a:solidFill>
                            <a:schemeClr val="tx1"/>
                          </a:solidFill>
                          <a:latin typeface="Times New Roman" panose="02020603050405020304" pitchFamily="18" charset="0"/>
                          <a:cs typeface="Times New Roman" panose="02020603050405020304" pitchFamily="18" charset="0"/>
                        </a:rPr>
                        <a:t> </a:t>
                      </a:r>
                      <a:r>
                        <a:rPr lang="en-US" sz="3200" b="0" smtClean="0">
                          <a:solidFill>
                            <a:schemeClr val="tx1"/>
                          </a:solidFill>
                          <a:latin typeface="Times New Roman" panose="02020603050405020304" pitchFamily="18" charset="0"/>
                          <a:cs typeface="Times New Roman" panose="02020603050405020304" pitchFamily="18" charset="0"/>
                        </a:rPr>
                        <a:t>3x + 2)</a:t>
                      </a:r>
                      <a:r>
                        <a:rPr lang="en-US" sz="3200" b="0" baseline="30000" smtClean="0">
                          <a:solidFill>
                            <a:schemeClr val="tx1"/>
                          </a:solidFill>
                          <a:latin typeface="Times New Roman" panose="02020603050405020304" pitchFamily="18" charset="0"/>
                          <a:cs typeface="Times New Roman" panose="02020603050405020304" pitchFamily="18" charset="0"/>
                        </a:rPr>
                        <a:t>2</a:t>
                      </a:r>
                      <a:r>
                        <a:rPr lang="en-US" sz="3200" b="0" smtClean="0">
                          <a:solidFill>
                            <a:schemeClr val="tx1"/>
                          </a:solidFill>
                          <a:latin typeface="Times New Roman" panose="02020603050405020304" pitchFamily="18" charset="0"/>
                          <a:cs typeface="Times New Roman" panose="02020603050405020304" pitchFamily="18" charset="0"/>
                        </a:rPr>
                        <a:t> – 4x</a:t>
                      </a:r>
                      <a:r>
                        <a:rPr lang="en-US" sz="3200" b="0" baseline="30000" smtClean="0">
                          <a:solidFill>
                            <a:schemeClr val="tx1"/>
                          </a:solidFill>
                          <a:latin typeface="Times New Roman" panose="02020603050405020304" pitchFamily="18" charset="0"/>
                          <a:cs typeface="Times New Roman" panose="02020603050405020304" pitchFamily="18" charset="0"/>
                        </a:rPr>
                        <a:t>2</a:t>
                      </a:r>
                      <a:r>
                        <a:rPr lang="en-US" sz="3200" b="0" smtClean="0">
                          <a:solidFill>
                            <a:schemeClr val="tx1"/>
                          </a:solidFill>
                          <a:latin typeface="Times New Roman" panose="02020603050405020304" pitchFamily="18" charset="0"/>
                          <a:cs typeface="Times New Roman" panose="02020603050405020304" pitchFamily="18" charset="0"/>
                        </a:rPr>
                        <a:t> = 0</a:t>
                      </a: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smtClean="0">
                        <a:solidFill>
                          <a:schemeClr val="tx1"/>
                        </a:solidFill>
                        <a:latin typeface="Times New Roman" panose="02020603050405020304" pitchFamily="18" charset="0"/>
                        <a:cs typeface="Times New Roman" panose="02020603050405020304" pitchFamily="18" charset="0"/>
                      </a:endParaRPr>
                    </a:p>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724400" y="1600200"/>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1600200" y="2725578"/>
            <a:ext cx="5382064" cy="1569660"/>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x(x + 7) = 0</a:t>
            </a:r>
          </a:p>
          <a:p>
            <a:pPr algn="l"/>
            <a:r>
              <a:rPr lang="en-US" sz="3200" smtClean="0">
                <a:latin typeface="Times New Roman" panose="02020603050405020304" pitchFamily="18" charset="0"/>
                <a:cs typeface="Times New Roman" panose="02020603050405020304" pitchFamily="18" charset="0"/>
              </a:rPr>
              <a:t>x = 0 hoặc x + 7 = 0</a:t>
            </a:r>
          </a:p>
          <a:p>
            <a:pPr algn="l"/>
            <a:r>
              <a:rPr lang="en-US" sz="3200" smtClean="0">
                <a:latin typeface="Times New Roman" panose="02020603050405020304" pitchFamily="18" charset="0"/>
                <a:cs typeface="Times New Roman" panose="02020603050405020304" pitchFamily="18" charset="0"/>
              </a:rPr>
              <a:t>x = 0 hoặc x = –7 </a:t>
            </a:r>
          </a:p>
        </p:txBody>
      </p:sp>
      <p:sp>
        <p:nvSpPr>
          <p:cNvPr id="11" name="TextBox 10"/>
          <p:cNvSpPr txBox="1"/>
          <p:nvPr/>
        </p:nvSpPr>
        <p:spPr>
          <a:xfrm>
            <a:off x="304800" y="4358891"/>
            <a:ext cx="5105400" cy="1077218"/>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Vậy phương trình đã cho có hai nghiệm là x = 0 và x = </a:t>
            </a:r>
            <a:r>
              <a:rPr lang="en-US" sz="3200">
                <a:latin typeface="Times New Roman" panose="02020603050405020304" pitchFamily="18" charset="0"/>
                <a:cs typeface="Times New Roman" panose="02020603050405020304" pitchFamily="18" charset="0"/>
              </a:rPr>
              <a:t>–</a:t>
            </a:r>
            <a:r>
              <a:rPr lang="en-US" sz="3200" smtClean="0">
                <a:latin typeface="Times New Roman" panose="02020603050405020304" pitchFamily="18" charset="0"/>
                <a:cs typeface="Times New Roman" panose="02020603050405020304" pitchFamily="18" charset="0"/>
              </a:rPr>
              <a:t>7.</a:t>
            </a:r>
            <a:endParaRPr lang="en-US" sz="320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794438" y="2758454"/>
            <a:ext cx="5382064" cy="2871751"/>
            <a:chOff x="6794438" y="2758454"/>
            <a:chExt cx="5382064" cy="2871751"/>
          </a:xfrm>
        </p:grpSpPr>
        <p:sp>
          <p:nvSpPr>
            <p:cNvPr id="10" name="TextBox 9"/>
            <p:cNvSpPr txBox="1"/>
            <p:nvPr/>
          </p:nvSpPr>
          <p:spPr>
            <a:xfrm>
              <a:off x="6794438" y="2758454"/>
              <a:ext cx="5382064" cy="2554545"/>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(3x + 2)</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a:t>
              </a:r>
              <a:r>
                <a:rPr lang="en-US" sz="3200" smtClean="0">
                  <a:latin typeface="Times New Roman" panose="02020603050405020304" pitchFamily="18" charset="0"/>
                  <a:cs typeface="Times New Roman" panose="02020603050405020304" pitchFamily="18" charset="0"/>
                </a:rPr>
                <a:t>(2x)</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0</a:t>
              </a:r>
            </a:p>
            <a:p>
              <a:pPr algn="l"/>
              <a:r>
                <a:rPr lang="en-US" sz="3200" smtClean="0">
                  <a:latin typeface="Times New Roman" panose="02020603050405020304" pitchFamily="18" charset="0"/>
                  <a:cs typeface="Times New Roman" panose="02020603050405020304" pitchFamily="18" charset="0"/>
                </a:rPr>
                <a:t>(3x + 2 + 2x)(3x + 2 – 2x) = 0</a:t>
              </a:r>
            </a:p>
            <a:p>
              <a:pPr algn="l"/>
              <a:r>
                <a:rPr lang="en-US" sz="3200" smtClean="0">
                  <a:latin typeface="Times New Roman" panose="02020603050405020304" pitchFamily="18" charset="0"/>
                  <a:cs typeface="Times New Roman" panose="02020603050405020304" pitchFamily="18" charset="0"/>
                </a:rPr>
                <a:t>(5x + 2)(x + 2) = 0</a:t>
              </a:r>
            </a:p>
            <a:p>
              <a:pPr algn="l"/>
              <a:r>
                <a:rPr lang="en-US" sz="3200" smtClean="0">
                  <a:latin typeface="Times New Roman" panose="02020603050405020304" pitchFamily="18" charset="0"/>
                  <a:cs typeface="Times New Roman" panose="02020603050405020304" pitchFamily="18" charset="0"/>
                </a:rPr>
                <a:t>5x + 2 = 0 hoặc x + 2 = 0</a:t>
              </a:r>
            </a:p>
            <a:p>
              <a:pPr algn="l"/>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hoặc x = –2.</a:t>
              </a:r>
            </a:p>
          </p:txBody>
        </p:sp>
        <p:graphicFrame>
          <p:nvGraphicFramePr>
            <p:cNvPr id="3" name="Object 2"/>
            <p:cNvGraphicFramePr>
              <a:graphicFrameLocks noChangeAspect="1"/>
            </p:cNvGraphicFramePr>
            <p:nvPr>
              <p:extLst>
                <p:ext uri="{D42A27DB-BD31-4B8C-83A1-F6EECF244321}">
                  <p14:modId xmlns:p14="http://schemas.microsoft.com/office/powerpoint/2010/main" val="2971176569"/>
                </p:ext>
              </p:extLst>
            </p:nvPr>
          </p:nvGraphicFramePr>
          <p:xfrm>
            <a:off x="7247949" y="4607855"/>
            <a:ext cx="1249362" cy="1022350"/>
          </p:xfrm>
          <a:graphic>
            <a:graphicData uri="http://schemas.openxmlformats.org/presentationml/2006/ole">
              <mc:AlternateContent xmlns:mc="http://schemas.openxmlformats.org/markup-compatibility/2006">
                <mc:Choice xmlns:v="urn:schemas-microsoft-com:vml" Requires="v">
                  <p:oleObj spid="_x0000_s39218" name="Equation" r:id="rId3" imgW="482400" imgH="393480" progId="Equation.DSMT4">
                    <p:embed/>
                  </p:oleObj>
                </mc:Choice>
                <mc:Fallback>
                  <p:oleObj name="Equation" r:id="rId3" imgW="482400" imgH="393480" progId="Equation.DSMT4">
                    <p:embed/>
                    <p:pic>
                      <p:nvPicPr>
                        <p:cNvPr id="0" name=""/>
                        <p:cNvPicPr/>
                        <p:nvPr/>
                      </p:nvPicPr>
                      <p:blipFill>
                        <a:blip r:embed="rId4"/>
                        <a:stretch>
                          <a:fillRect/>
                        </a:stretch>
                      </p:blipFill>
                      <p:spPr>
                        <a:xfrm>
                          <a:off x="7247949" y="4607855"/>
                          <a:ext cx="1249362" cy="1022350"/>
                        </a:xfrm>
                        <a:prstGeom prst="rect">
                          <a:avLst/>
                        </a:prstGeom>
                      </p:spPr>
                    </p:pic>
                  </p:oleObj>
                </mc:Fallback>
              </mc:AlternateContent>
            </a:graphicData>
          </a:graphic>
        </p:graphicFrame>
      </p:grpSp>
      <p:grpSp>
        <p:nvGrpSpPr>
          <p:cNvPr id="5" name="Group 4"/>
          <p:cNvGrpSpPr/>
          <p:nvPr/>
        </p:nvGrpSpPr>
        <p:grpSpPr>
          <a:xfrm>
            <a:off x="6102458" y="5436109"/>
            <a:ext cx="5382064" cy="1231107"/>
            <a:chOff x="4291232" y="6256676"/>
            <a:chExt cx="5382064" cy="1231107"/>
          </a:xfrm>
        </p:grpSpPr>
        <p:sp>
          <p:nvSpPr>
            <p:cNvPr id="12" name="TextBox 11"/>
            <p:cNvSpPr txBox="1"/>
            <p:nvPr/>
          </p:nvSpPr>
          <p:spPr>
            <a:xfrm>
              <a:off x="4291232" y="6256676"/>
              <a:ext cx="5382064" cy="1077218"/>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Vậy phương trình đã cho có hai nghiệm là              và   x = </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2.</a:t>
              </a:r>
              <a:endParaRPr lang="en-US" sz="32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798738825"/>
                </p:ext>
              </p:extLst>
            </p:nvPr>
          </p:nvGraphicFramePr>
          <p:xfrm>
            <a:off x="6171043" y="6644867"/>
            <a:ext cx="1030085" cy="842916"/>
          </p:xfrm>
          <a:graphic>
            <a:graphicData uri="http://schemas.openxmlformats.org/presentationml/2006/ole">
              <mc:AlternateContent xmlns:mc="http://schemas.openxmlformats.org/markup-compatibility/2006">
                <mc:Choice xmlns:v="urn:schemas-microsoft-com:vml" Requires="v">
                  <p:oleObj spid="_x0000_s39219" name="Equation" r:id="rId5" imgW="482400" imgH="393480" progId="Equation.DSMT4">
                    <p:embed/>
                  </p:oleObj>
                </mc:Choice>
                <mc:Fallback>
                  <p:oleObj name="Equation" r:id="rId5" imgW="482400" imgH="393480" progId="Equation.DSMT4">
                    <p:embed/>
                    <p:pic>
                      <p:nvPicPr>
                        <p:cNvPr id="0" name=""/>
                        <p:cNvPicPr/>
                        <p:nvPr/>
                      </p:nvPicPr>
                      <p:blipFill>
                        <a:blip r:embed="rId6"/>
                        <a:stretch>
                          <a:fillRect/>
                        </a:stretch>
                      </p:blipFill>
                      <p:spPr>
                        <a:xfrm>
                          <a:off x="6171043" y="6644867"/>
                          <a:ext cx="1030085" cy="842916"/>
                        </a:xfrm>
                        <a:prstGeom prst="rect">
                          <a:avLst/>
                        </a:prstGeom>
                      </p:spPr>
                    </p:pic>
                  </p:oleObj>
                </mc:Fallback>
              </mc:AlternateContent>
            </a:graphicData>
          </a:graphic>
        </p:graphicFrame>
      </p:grpSp>
    </p:spTree>
    <p:extLst>
      <p:ext uri="{BB962C8B-B14F-4D97-AF65-F5344CB8AC3E}">
        <p14:creationId xmlns:p14="http://schemas.microsoft.com/office/powerpoint/2010/main" val="28874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1685381"/>
              </p:ext>
            </p:extLst>
          </p:nvPr>
        </p:nvGraphicFramePr>
        <p:xfrm>
          <a:off x="228600" y="2267649"/>
          <a:ext cx="11734800" cy="39319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752600">
                <a:tc>
                  <a:txBody>
                    <a:bodyPr/>
                    <a:lstStyle/>
                    <a:p>
                      <a:r>
                        <a:rPr lang="en-US" sz="2800" b="0" smtClean="0">
                          <a:solidFill>
                            <a:schemeClr val="tx1"/>
                          </a:solidFill>
                          <a:latin typeface="Times New Roman" panose="02020603050405020304" pitchFamily="18" charset="0"/>
                          <a:cs typeface="Times New Roman" panose="02020603050405020304" pitchFamily="18" charset="0"/>
                        </a:rPr>
                        <a:t>a)</a:t>
                      </a:r>
                      <a:r>
                        <a:rPr lang="en-US" sz="2800" b="0" baseline="0" smtClean="0">
                          <a:solidFill>
                            <a:schemeClr val="tx1"/>
                          </a:solidFill>
                          <a:latin typeface="Times New Roman" panose="02020603050405020304" pitchFamily="18" charset="0"/>
                          <a:cs typeface="Times New Roman" panose="02020603050405020304" pitchFamily="18" charset="0"/>
                        </a:rPr>
                        <a:t> Ta có: </a:t>
                      </a:r>
                      <a:r>
                        <a:rPr lang="en-US" sz="2800" b="0" smtClean="0">
                          <a:solidFill>
                            <a:schemeClr val="tx1"/>
                          </a:solidFill>
                          <a:latin typeface="Times New Roman" panose="02020603050405020304" pitchFamily="18" charset="0"/>
                          <a:cs typeface="Times New Roman" panose="02020603050405020304" pitchFamily="18" charset="0"/>
                        </a:rPr>
                        <a:t>(x – 7)(5x + 4) = 0 </a:t>
                      </a:r>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smtClean="0">
                          <a:solidFill>
                            <a:schemeClr val="tx1"/>
                          </a:solidFill>
                          <a:latin typeface="Times New Roman" panose="02020603050405020304" pitchFamily="18" charset="0"/>
                          <a:cs typeface="Times New Roman" panose="02020603050405020304" pitchFamily="18" charset="0"/>
                        </a:rPr>
                        <a:t>b) Ta có:</a:t>
                      </a: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724400" y="1600200"/>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678619"/>
            <a:ext cx="12192000" cy="1351446"/>
            <a:chOff x="0" y="678619"/>
            <a:chExt cx="12192000" cy="1351446"/>
          </a:xfrm>
        </p:grpSpPr>
        <p:sp>
          <p:nvSpPr>
            <p:cNvPr id="7" name="TextBox 6"/>
            <p:cNvSpPr txBox="1"/>
            <p:nvPr/>
          </p:nvSpPr>
          <p:spPr>
            <a:xfrm>
              <a:off x="0" y="678619"/>
              <a:ext cx="12192000" cy="1077218"/>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*Thực hành 1: </a:t>
              </a:r>
              <a:r>
                <a:rPr lang="en-US" sz="3200" smtClean="0">
                  <a:latin typeface="Times New Roman" panose="02020603050405020304" pitchFamily="18" charset="0"/>
                  <a:cs typeface="Times New Roman" panose="02020603050405020304" pitchFamily="18" charset="0"/>
                </a:rPr>
                <a:t>Giải các phương trình:</a:t>
              </a:r>
            </a:p>
            <a:p>
              <a:pPr algn="l"/>
              <a:r>
                <a:rPr lang="en-US" sz="3200">
                  <a:latin typeface="Times New Roman" panose="02020603050405020304" pitchFamily="18" charset="0"/>
                  <a:cs typeface="Times New Roman" panose="02020603050405020304" pitchFamily="18" charset="0"/>
                </a:rPr>
                <a:t>a) </a:t>
              </a:r>
              <a:r>
                <a:rPr lang="en-US" sz="3200" smtClean="0">
                  <a:latin typeface="Times New Roman" panose="02020603050405020304" pitchFamily="18" charset="0"/>
                  <a:cs typeface="Times New Roman" panose="02020603050405020304" pitchFamily="18" charset="0"/>
                </a:rPr>
                <a:t>(x – 7)(5x + 4) = 0                                b) </a:t>
              </a:r>
              <a:endParaRPr lang="en-US" sz="320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0283798"/>
                </p:ext>
              </p:extLst>
            </p:nvPr>
          </p:nvGraphicFramePr>
          <p:xfrm>
            <a:off x="7227976" y="910086"/>
            <a:ext cx="3425816" cy="1119979"/>
          </p:xfrm>
          <a:graphic>
            <a:graphicData uri="http://schemas.openxmlformats.org/presentationml/2006/ole">
              <mc:AlternateContent xmlns:mc="http://schemas.openxmlformats.org/markup-compatibility/2006">
                <mc:Choice xmlns:v="urn:schemas-microsoft-com:vml" Requires="v">
                  <p:oleObj spid="_x0000_s49057" name="Equation" r:id="rId3" imgW="1320480" imgH="431640" progId="Equation.DSMT4">
                    <p:embed/>
                  </p:oleObj>
                </mc:Choice>
                <mc:Fallback>
                  <p:oleObj name="Equation" r:id="rId3" imgW="1320480" imgH="431640" progId="Equation.DSMT4">
                    <p:embed/>
                    <p:pic>
                      <p:nvPicPr>
                        <p:cNvPr id="0" name=""/>
                        <p:cNvPicPr/>
                        <p:nvPr/>
                      </p:nvPicPr>
                      <p:blipFill>
                        <a:blip r:embed="rId4"/>
                        <a:stretch>
                          <a:fillRect/>
                        </a:stretch>
                      </p:blipFill>
                      <p:spPr>
                        <a:xfrm>
                          <a:off x="7227976" y="910086"/>
                          <a:ext cx="3425816" cy="1119979"/>
                        </a:xfrm>
                        <a:prstGeom prst="rect">
                          <a:avLst/>
                        </a:prstGeom>
                      </p:spPr>
                    </p:pic>
                  </p:oleObj>
                </mc:Fallback>
              </mc:AlternateContent>
            </a:graphicData>
          </a:graphic>
        </p:graphicFrame>
      </p:grpSp>
      <p:grpSp>
        <p:nvGrpSpPr>
          <p:cNvPr id="6" name="Group 5"/>
          <p:cNvGrpSpPr/>
          <p:nvPr/>
        </p:nvGrpSpPr>
        <p:grpSpPr>
          <a:xfrm>
            <a:off x="381000" y="2814168"/>
            <a:ext cx="5638800" cy="2562940"/>
            <a:chOff x="381000" y="2814168"/>
            <a:chExt cx="5638800" cy="2562940"/>
          </a:xfrm>
        </p:grpSpPr>
        <p:sp>
          <p:nvSpPr>
            <p:cNvPr id="9" name="TextBox 8"/>
            <p:cNvSpPr txBox="1"/>
            <p:nvPr/>
          </p:nvSpPr>
          <p:spPr>
            <a:xfrm>
              <a:off x="381000" y="2814168"/>
              <a:ext cx="5638800" cy="2462213"/>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x – 7  = 0 hoặc 5x + 4 = 0</a:t>
              </a:r>
            </a:p>
            <a:p>
              <a:pPr algn="l">
                <a:lnSpc>
                  <a:spcPct val="150000"/>
                </a:lnSpc>
              </a:pP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x = 7 hoặc</a:t>
              </a:r>
            </a:p>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hai nghiệm là x = 7 và </a:t>
              </a:r>
              <a:endParaRPr lang="en-US"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86293269"/>
                </p:ext>
              </p:extLst>
            </p:nvPr>
          </p:nvGraphicFramePr>
          <p:xfrm>
            <a:off x="2254901" y="3211805"/>
            <a:ext cx="1033843" cy="843605"/>
          </p:xfrm>
          <a:graphic>
            <a:graphicData uri="http://schemas.openxmlformats.org/presentationml/2006/ole">
              <mc:AlternateContent xmlns:mc="http://schemas.openxmlformats.org/markup-compatibility/2006">
                <mc:Choice xmlns:v="urn:schemas-microsoft-com:vml" Requires="v">
                  <p:oleObj spid="_x0000_s49058" name="Equation" r:id="rId5" imgW="482400" imgH="393480" progId="Equation.DSMT4">
                    <p:embed/>
                  </p:oleObj>
                </mc:Choice>
                <mc:Fallback>
                  <p:oleObj name="Equation" r:id="rId5" imgW="482400" imgH="393480" progId="Equation.DSMT4">
                    <p:embed/>
                    <p:pic>
                      <p:nvPicPr>
                        <p:cNvPr id="0" name=""/>
                        <p:cNvPicPr/>
                        <p:nvPr/>
                      </p:nvPicPr>
                      <p:blipFill>
                        <a:blip r:embed="rId6"/>
                        <a:stretch>
                          <a:fillRect/>
                        </a:stretch>
                      </p:blipFill>
                      <p:spPr>
                        <a:xfrm>
                          <a:off x="2254901" y="3211805"/>
                          <a:ext cx="1033843" cy="84360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75374992"/>
                </p:ext>
              </p:extLst>
            </p:nvPr>
          </p:nvGraphicFramePr>
          <p:xfrm>
            <a:off x="3288744" y="4533503"/>
            <a:ext cx="1033843" cy="843605"/>
          </p:xfrm>
          <a:graphic>
            <a:graphicData uri="http://schemas.openxmlformats.org/presentationml/2006/ole">
              <mc:AlternateContent xmlns:mc="http://schemas.openxmlformats.org/markup-compatibility/2006">
                <mc:Choice xmlns:v="urn:schemas-microsoft-com:vml" Requires="v">
                  <p:oleObj spid="_x0000_s49059" name="Equation" r:id="rId7" imgW="482400" imgH="393480" progId="Equation.DSMT4">
                    <p:embed/>
                  </p:oleObj>
                </mc:Choice>
                <mc:Fallback>
                  <p:oleObj name="Equation" r:id="rId7" imgW="482400" imgH="393480" progId="Equation.DSMT4">
                    <p:embed/>
                    <p:pic>
                      <p:nvPicPr>
                        <p:cNvPr id="0" name=""/>
                        <p:cNvPicPr/>
                        <p:nvPr/>
                      </p:nvPicPr>
                      <p:blipFill>
                        <a:blip r:embed="rId6"/>
                        <a:stretch>
                          <a:fillRect/>
                        </a:stretch>
                      </p:blipFill>
                      <p:spPr>
                        <a:xfrm>
                          <a:off x="3288744" y="4533503"/>
                          <a:ext cx="1033843" cy="843605"/>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1233637183"/>
              </p:ext>
            </p:extLst>
          </p:nvPr>
        </p:nvGraphicFramePr>
        <p:xfrm>
          <a:off x="6629400" y="2261532"/>
          <a:ext cx="3114378" cy="1018163"/>
        </p:xfrm>
        <a:graphic>
          <a:graphicData uri="http://schemas.openxmlformats.org/presentationml/2006/ole">
            <mc:AlternateContent xmlns:mc="http://schemas.openxmlformats.org/markup-compatibility/2006">
              <mc:Choice xmlns:v="urn:schemas-microsoft-com:vml" Requires="v">
                <p:oleObj spid="_x0000_s49060" name="Equation" r:id="rId8" imgW="1320480" imgH="431640" progId="Equation.DSMT4">
                  <p:embed/>
                </p:oleObj>
              </mc:Choice>
              <mc:Fallback>
                <p:oleObj name="Equation" r:id="rId8" imgW="1320480" imgH="431640" progId="Equation.DSMT4">
                  <p:embed/>
                  <p:pic>
                    <p:nvPicPr>
                      <p:cNvPr id="0" name=""/>
                      <p:cNvPicPr/>
                      <p:nvPr/>
                    </p:nvPicPr>
                    <p:blipFill>
                      <a:blip r:embed="rId4"/>
                      <a:stretch>
                        <a:fillRect/>
                      </a:stretch>
                    </p:blipFill>
                    <p:spPr>
                      <a:xfrm>
                        <a:off x="6629400" y="2261532"/>
                        <a:ext cx="3114378" cy="1018163"/>
                      </a:xfrm>
                      <a:prstGeom prst="rect">
                        <a:avLst/>
                      </a:prstGeom>
                    </p:spPr>
                  </p:pic>
                </p:oleObj>
              </mc:Fallback>
            </mc:AlternateContent>
          </a:graphicData>
        </a:graphic>
      </p:graphicFrame>
      <p:grpSp>
        <p:nvGrpSpPr>
          <p:cNvPr id="22" name="Group 21"/>
          <p:cNvGrpSpPr/>
          <p:nvPr/>
        </p:nvGrpSpPr>
        <p:grpSpPr>
          <a:xfrm>
            <a:off x="5495557" y="3108225"/>
            <a:ext cx="5382064" cy="930275"/>
            <a:chOff x="5495557" y="3108225"/>
            <a:chExt cx="5382064" cy="930275"/>
          </a:xfrm>
        </p:grpSpPr>
        <p:sp>
          <p:nvSpPr>
            <p:cNvPr id="10" name="TextBox 9"/>
            <p:cNvSpPr txBox="1"/>
            <p:nvPr/>
          </p:nvSpPr>
          <p:spPr>
            <a:xfrm>
              <a:off x="5495557" y="3315005"/>
              <a:ext cx="5382064"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2x + 9 = 0 hoặc </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0749182"/>
                </p:ext>
              </p:extLst>
            </p:nvPr>
          </p:nvGraphicFramePr>
          <p:xfrm>
            <a:off x="7893701" y="3108225"/>
            <a:ext cx="1587500" cy="930275"/>
          </p:xfrm>
          <a:graphic>
            <a:graphicData uri="http://schemas.openxmlformats.org/presentationml/2006/ole">
              <mc:AlternateContent xmlns:mc="http://schemas.openxmlformats.org/markup-compatibility/2006">
                <mc:Choice xmlns:v="urn:schemas-microsoft-com:vml" Requires="v">
                  <p:oleObj spid="_x0000_s49061" name="Equation" r:id="rId9" imgW="672840" imgH="393480" progId="Equation.DSMT4">
                    <p:embed/>
                  </p:oleObj>
                </mc:Choice>
                <mc:Fallback>
                  <p:oleObj name="Equation" r:id="rId9" imgW="672840" imgH="393480" progId="Equation.DSMT4">
                    <p:embed/>
                    <p:pic>
                      <p:nvPicPr>
                        <p:cNvPr id="0" name=""/>
                        <p:cNvPicPr/>
                        <p:nvPr/>
                      </p:nvPicPr>
                      <p:blipFill>
                        <a:blip r:embed="rId10"/>
                        <a:stretch>
                          <a:fillRect/>
                        </a:stretch>
                      </p:blipFill>
                      <p:spPr>
                        <a:xfrm>
                          <a:off x="7893701" y="3108225"/>
                          <a:ext cx="1587500" cy="930275"/>
                        </a:xfrm>
                        <a:prstGeom prst="rect">
                          <a:avLst/>
                        </a:prstGeom>
                      </p:spPr>
                    </p:pic>
                  </p:oleObj>
                </mc:Fallback>
              </mc:AlternateContent>
            </a:graphicData>
          </a:graphic>
        </p:graphicFrame>
      </p:grpSp>
      <p:grpSp>
        <p:nvGrpSpPr>
          <p:cNvPr id="23" name="Group 22"/>
          <p:cNvGrpSpPr/>
          <p:nvPr/>
        </p:nvGrpSpPr>
        <p:grpSpPr>
          <a:xfrm>
            <a:off x="6005081" y="3780532"/>
            <a:ext cx="2895752" cy="944223"/>
            <a:chOff x="6005081" y="3780532"/>
            <a:chExt cx="2895752" cy="944223"/>
          </a:xfrm>
        </p:grpSpPr>
        <p:graphicFrame>
          <p:nvGraphicFramePr>
            <p:cNvPr id="15" name="Object 14"/>
            <p:cNvGraphicFramePr>
              <a:graphicFrameLocks noChangeAspect="1"/>
            </p:cNvGraphicFramePr>
            <p:nvPr>
              <p:extLst>
                <p:ext uri="{D42A27DB-BD31-4B8C-83A1-F6EECF244321}">
                  <p14:modId xmlns:p14="http://schemas.microsoft.com/office/powerpoint/2010/main" val="947688901"/>
                </p:ext>
              </p:extLst>
            </p:nvPr>
          </p:nvGraphicFramePr>
          <p:xfrm>
            <a:off x="6005081" y="3780532"/>
            <a:ext cx="1138238" cy="930275"/>
          </p:xfrm>
          <a:graphic>
            <a:graphicData uri="http://schemas.openxmlformats.org/presentationml/2006/ole">
              <mc:AlternateContent xmlns:mc="http://schemas.openxmlformats.org/markup-compatibility/2006">
                <mc:Choice xmlns:v="urn:schemas-microsoft-com:vml" Requires="v">
                  <p:oleObj spid="_x0000_s49062" name="Equation" r:id="rId11" imgW="482400" imgH="393480" progId="Equation.DSMT4">
                    <p:embed/>
                  </p:oleObj>
                </mc:Choice>
                <mc:Fallback>
                  <p:oleObj name="Equation" r:id="rId11" imgW="482400" imgH="393480" progId="Equation.DSMT4">
                    <p:embed/>
                    <p:pic>
                      <p:nvPicPr>
                        <p:cNvPr id="0" name=""/>
                        <p:cNvPicPr/>
                        <p:nvPr/>
                      </p:nvPicPr>
                      <p:blipFill>
                        <a:blip r:embed="rId12"/>
                        <a:stretch>
                          <a:fillRect/>
                        </a:stretch>
                      </p:blipFill>
                      <p:spPr>
                        <a:xfrm>
                          <a:off x="6005081" y="3780532"/>
                          <a:ext cx="1138238" cy="930275"/>
                        </a:xfrm>
                        <a:prstGeom prst="rect">
                          <a:avLst/>
                        </a:prstGeom>
                      </p:spPr>
                    </p:pic>
                  </p:oleObj>
                </mc:Fallback>
              </mc:AlternateContent>
            </a:graphicData>
          </a:graphic>
        </p:graphicFrame>
        <p:sp>
          <p:nvSpPr>
            <p:cNvPr id="16" name="TextBox 15"/>
            <p:cNvSpPr txBox="1"/>
            <p:nvPr/>
          </p:nvSpPr>
          <p:spPr>
            <a:xfrm>
              <a:off x="7059624" y="3957515"/>
              <a:ext cx="1143000"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hoặc  </a:t>
              </a:r>
            </a:p>
          </p:txBody>
        </p:sp>
        <p:graphicFrame>
          <p:nvGraphicFramePr>
            <p:cNvPr id="17" name="Object 16"/>
            <p:cNvGraphicFramePr>
              <a:graphicFrameLocks noChangeAspect="1"/>
            </p:cNvGraphicFramePr>
            <p:nvPr>
              <p:extLst>
                <p:ext uri="{D42A27DB-BD31-4B8C-83A1-F6EECF244321}">
                  <p14:modId xmlns:p14="http://schemas.microsoft.com/office/powerpoint/2010/main" val="1608113431"/>
                </p:ext>
              </p:extLst>
            </p:nvPr>
          </p:nvGraphicFramePr>
          <p:xfrm>
            <a:off x="7883246" y="3794480"/>
            <a:ext cx="1017587" cy="930275"/>
          </p:xfrm>
          <a:graphic>
            <a:graphicData uri="http://schemas.openxmlformats.org/presentationml/2006/ole">
              <mc:AlternateContent xmlns:mc="http://schemas.openxmlformats.org/markup-compatibility/2006">
                <mc:Choice xmlns:v="urn:schemas-microsoft-com:vml" Requires="v">
                  <p:oleObj spid="_x0000_s49063" name="Equation" r:id="rId13" imgW="431640" imgH="393480" progId="Equation.DSMT4">
                    <p:embed/>
                  </p:oleObj>
                </mc:Choice>
                <mc:Fallback>
                  <p:oleObj name="Equation" r:id="rId13" imgW="431640" imgH="393480" progId="Equation.DSMT4">
                    <p:embed/>
                    <p:pic>
                      <p:nvPicPr>
                        <p:cNvPr id="0" name=""/>
                        <p:cNvPicPr/>
                        <p:nvPr/>
                      </p:nvPicPr>
                      <p:blipFill>
                        <a:blip r:embed="rId14"/>
                        <a:stretch>
                          <a:fillRect/>
                        </a:stretch>
                      </p:blipFill>
                      <p:spPr>
                        <a:xfrm>
                          <a:off x="7883246" y="3794480"/>
                          <a:ext cx="1017587" cy="930275"/>
                        </a:xfrm>
                        <a:prstGeom prst="rect">
                          <a:avLst/>
                        </a:prstGeom>
                      </p:spPr>
                    </p:pic>
                  </p:oleObj>
                </mc:Fallback>
              </mc:AlternateContent>
            </a:graphicData>
          </a:graphic>
        </p:graphicFrame>
      </p:grpSp>
      <p:grpSp>
        <p:nvGrpSpPr>
          <p:cNvPr id="24" name="Group 23"/>
          <p:cNvGrpSpPr/>
          <p:nvPr/>
        </p:nvGrpSpPr>
        <p:grpSpPr>
          <a:xfrm>
            <a:off x="5367188" y="4550461"/>
            <a:ext cx="6824811" cy="1502979"/>
            <a:chOff x="5367188" y="4550461"/>
            <a:chExt cx="6824811" cy="1502979"/>
          </a:xfrm>
        </p:grpSpPr>
        <p:sp>
          <p:nvSpPr>
            <p:cNvPr id="18" name="TextBox 17"/>
            <p:cNvSpPr txBox="1"/>
            <p:nvPr/>
          </p:nvSpPr>
          <p:spPr>
            <a:xfrm>
              <a:off x="5367188" y="4550461"/>
              <a:ext cx="6824811"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hai nghiệm là:</a:t>
              </a:r>
              <a:endParaRPr lang="en-US" sz="2800">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094694553"/>
                </p:ext>
              </p:extLst>
            </p:nvPr>
          </p:nvGraphicFramePr>
          <p:xfrm>
            <a:off x="6501607" y="5123165"/>
            <a:ext cx="1138238" cy="930275"/>
          </p:xfrm>
          <a:graphic>
            <a:graphicData uri="http://schemas.openxmlformats.org/presentationml/2006/ole">
              <mc:AlternateContent xmlns:mc="http://schemas.openxmlformats.org/markup-compatibility/2006">
                <mc:Choice xmlns:v="urn:schemas-microsoft-com:vml" Requires="v">
                  <p:oleObj spid="_x0000_s49064" name="Equation" r:id="rId15" imgW="482400" imgH="393480" progId="Equation.DSMT4">
                    <p:embed/>
                  </p:oleObj>
                </mc:Choice>
                <mc:Fallback>
                  <p:oleObj name="Equation" r:id="rId15" imgW="482400" imgH="393480" progId="Equation.DSMT4">
                    <p:embed/>
                    <p:pic>
                      <p:nvPicPr>
                        <p:cNvPr id="0" name=""/>
                        <p:cNvPicPr/>
                        <p:nvPr/>
                      </p:nvPicPr>
                      <p:blipFill>
                        <a:blip r:embed="rId12"/>
                        <a:stretch>
                          <a:fillRect/>
                        </a:stretch>
                      </p:blipFill>
                      <p:spPr>
                        <a:xfrm>
                          <a:off x="6501607" y="5123165"/>
                          <a:ext cx="1138238" cy="930275"/>
                        </a:xfrm>
                        <a:prstGeom prst="rect">
                          <a:avLst/>
                        </a:prstGeom>
                      </p:spPr>
                    </p:pic>
                  </p:oleObj>
                </mc:Fallback>
              </mc:AlternateContent>
            </a:graphicData>
          </a:graphic>
        </p:graphicFrame>
        <p:sp>
          <p:nvSpPr>
            <p:cNvPr id="20" name="TextBox 19"/>
            <p:cNvSpPr txBox="1"/>
            <p:nvPr/>
          </p:nvSpPr>
          <p:spPr>
            <a:xfrm>
              <a:off x="7544451" y="5358851"/>
              <a:ext cx="1143000"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và </a:t>
              </a:r>
            </a:p>
          </p:txBody>
        </p:sp>
        <p:graphicFrame>
          <p:nvGraphicFramePr>
            <p:cNvPr id="21" name="Object 20"/>
            <p:cNvGraphicFramePr>
              <a:graphicFrameLocks noChangeAspect="1"/>
            </p:cNvGraphicFramePr>
            <p:nvPr>
              <p:extLst>
                <p:ext uri="{D42A27DB-BD31-4B8C-83A1-F6EECF244321}">
                  <p14:modId xmlns:p14="http://schemas.microsoft.com/office/powerpoint/2010/main" val="3741587479"/>
                </p:ext>
              </p:extLst>
            </p:nvPr>
          </p:nvGraphicFramePr>
          <p:xfrm>
            <a:off x="8145158" y="5123165"/>
            <a:ext cx="1017587" cy="930275"/>
          </p:xfrm>
          <a:graphic>
            <a:graphicData uri="http://schemas.openxmlformats.org/presentationml/2006/ole">
              <mc:AlternateContent xmlns:mc="http://schemas.openxmlformats.org/markup-compatibility/2006">
                <mc:Choice xmlns:v="urn:schemas-microsoft-com:vml" Requires="v">
                  <p:oleObj spid="_x0000_s49065" name="Equation" r:id="rId16" imgW="431640" imgH="393480" progId="Equation.DSMT4">
                    <p:embed/>
                  </p:oleObj>
                </mc:Choice>
                <mc:Fallback>
                  <p:oleObj name="Equation" r:id="rId16" imgW="431640" imgH="393480" progId="Equation.DSMT4">
                    <p:embed/>
                    <p:pic>
                      <p:nvPicPr>
                        <p:cNvPr id="0" name=""/>
                        <p:cNvPicPr/>
                        <p:nvPr/>
                      </p:nvPicPr>
                      <p:blipFill>
                        <a:blip r:embed="rId14"/>
                        <a:stretch>
                          <a:fillRect/>
                        </a:stretch>
                      </p:blipFill>
                      <p:spPr>
                        <a:xfrm>
                          <a:off x="8145158" y="5123165"/>
                          <a:ext cx="1017587" cy="930275"/>
                        </a:xfrm>
                        <a:prstGeom prst="rect">
                          <a:avLst/>
                        </a:prstGeom>
                      </p:spPr>
                    </p:pic>
                  </p:oleObj>
                </mc:Fallback>
              </mc:AlternateContent>
            </a:graphicData>
          </a:graphic>
        </p:graphicFrame>
      </p:grpSp>
    </p:spTree>
    <p:extLst>
      <p:ext uri="{BB962C8B-B14F-4D97-AF65-F5344CB8AC3E}">
        <p14:creationId xmlns:p14="http://schemas.microsoft.com/office/powerpoint/2010/main" val="32656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678619"/>
            <a:ext cx="12192000" cy="1077218"/>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*Thực hành 2: </a:t>
            </a:r>
            <a:r>
              <a:rPr lang="en-US" sz="3200" smtClean="0">
                <a:latin typeface="Times New Roman" panose="02020603050405020304" pitchFamily="18" charset="0"/>
                <a:cs typeface="Times New Roman" panose="02020603050405020304" pitchFamily="18" charset="0"/>
              </a:rPr>
              <a:t>Giải các phương trình:</a:t>
            </a:r>
          </a:p>
          <a:p>
            <a:pPr algn="l"/>
            <a:r>
              <a:rPr lang="en-US" sz="3200">
                <a:latin typeface="Times New Roman" panose="02020603050405020304" pitchFamily="18" charset="0"/>
                <a:cs typeface="Times New Roman" panose="02020603050405020304" pitchFamily="18" charset="0"/>
              </a:rPr>
              <a:t>a) </a:t>
            </a:r>
            <a:r>
              <a:rPr lang="en-US" sz="3200" smtClean="0">
                <a:latin typeface="Times New Roman" panose="02020603050405020304" pitchFamily="18" charset="0"/>
                <a:cs typeface="Times New Roman" panose="02020603050405020304" pitchFamily="18" charset="0"/>
              </a:rPr>
              <a:t>2x(x + 6) + 5(x + 6) = 0                        b) x(3x + 5) – 6x – 10 = 0  </a:t>
            </a:r>
            <a:endParaRPr lang="en-US" sz="32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91433651"/>
              </p:ext>
            </p:extLst>
          </p:nvPr>
        </p:nvGraphicFramePr>
        <p:xfrm>
          <a:off x="228600" y="2267649"/>
          <a:ext cx="11734800" cy="3599751"/>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599751">
                <a:tc>
                  <a:txBody>
                    <a:bodyPr/>
                    <a:lstStyle/>
                    <a:p>
                      <a:r>
                        <a:rPr lang="en-US" sz="2800" b="0" smtClean="0">
                          <a:solidFill>
                            <a:schemeClr val="tx1"/>
                          </a:solidFill>
                          <a:latin typeface="Times New Roman" panose="02020603050405020304" pitchFamily="18" charset="0"/>
                          <a:cs typeface="Times New Roman" panose="02020603050405020304" pitchFamily="18" charset="0"/>
                        </a:rPr>
                        <a:t>a)</a:t>
                      </a:r>
                      <a:r>
                        <a:rPr lang="en-US" sz="2800" b="0" baseline="0" smtClean="0">
                          <a:solidFill>
                            <a:schemeClr val="tx1"/>
                          </a:solidFill>
                          <a:latin typeface="Times New Roman" panose="02020603050405020304" pitchFamily="18" charset="0"/>
                          <a:cs typeface="Times New Roman" panose="02020603050405020304" pitchFamily="18" charset="0"/>
                        </a:rPr>
                        <a:t> Ta có: </a:t>
                      </a:r>
                      <a:r>
                        <a:rPr lang="en-US" sz="2800" b="0" smtClean="0">
                          <a:solidFill>
                            <a:schemeClr val="tx1"/>
                          </a:solidFill>
                          <a:latin typeface="Times New Roman" panose="02020603050405020304" pitchFamily="18" charset="0"/>
                          <a:cs typeface="Times New Roman" panose="02020603050405020304" pitchFamily="18" charset="0"/>
                        </a:rPr>
                        <a:t>2x(x + 6) + 5(x + 6) = 0 </a:t>
                      </a:r>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smtClean="0">
                          <a:solidFill>
                            <a:schemeClr val="tx1"/>
                          </a:solidFill>
                          <a:latin typeface="Times New Roman" panose="02020603050405020304" pitchFamily="18" charset="0"/>
                          <a:cs typeface="Times New Roman" panose="02020603050405020304" pitchFamily="18" charset="0"/>
                        </a:rPr>
                        <a:t>b) Ta có: x(3x + 5) – 6x – 10 = 0 </a:t>
                      </a: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smtClean="0">
                        <a:solidFill>
                          <a:schemeClr val="tx1"/>
                        </a:solidFill>
                        <a:latin typeface="Times New Roman" panose="02020603050405020304" pitchFamily="18" charset="0"/>
                        <a:cs typeface="Times New Roman" panose="02020603050405020304" pitchFamily="18" charset="0"/>
                      </a:endParaRPr>
                    </a:p>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724400" y="1600200"/>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2814168"/>
            <a:ext cx="5638800" cy="289310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(x + 6)(2x + 5) = 0</a:t>
            </a:r>
          </a:p>
          <a:p>
            <a:pPr algn="l"/>
            <a:r>
              <a:rPr lang="en-US" sz="2800" smtClean="0">
                <a:latin typeface="Times New Roman" panose="02020603050405020304" pitchFamily="18" charset="0"/>
                <a:cs typeface="Times New Roman" panose="02020603050405020304" pitchFamily="18" charset="0"/>
              </a:rPr>
              <a:t>x + 6 = 0 hoặc </a:t>
            </a:r>
            <a:r>
              <a:rPr lang="en-US" sz="28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x + 5 = 0</a:t>
            </a:r>
          </a:p>
          <a:p>
            <a:pPr algn="l">
              <a:lnSpc>
                <a:spcPct val="150000"/>
              </a:lnSpc>
            </a:pP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x = –6  hoặc</a:t>
            </a:r>
          </a:p>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hai nghiệm là x = </a:t>
            </a:r>
            <a:r>
              <a:rPr lang="en-US" sz="2800">
                <a:latin typeface="Times New Roman" panose="02020603050405020304" pitchFamily="18" charset="0"/>
                <a:cs typeface="Times New Roman" panose="02020603050405020304" pitchFamily="18" charset="0"/>
              </a:rPr>
              <a:t>–6 và </a:t>
            </a:r>
          </a:p>
        </p:txBody>
      </p:sp>
      <p:sp>
        <p:nvSpPr>
          <p:cNvPr id="10" name="TextBox 9"/>
          <p:cNvSpPr txBox="1"/>
          <p:nvPr/>
        </p:nvSpPr>
        <p:spPr>
          <a:xfrm>
            <a:off x="6414867" y="2669774"/>
            <a:ext cx="5382064" cy="1384995"/>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x(3x + 5) – 2(3x + 5) = 0 </a:t>
            </a:r>
          </a:p>
          <a:p>
            <a:pPr algn="l"/>
            <a:r>
              <a:rPr lang="en-US" sz="2800" smtClean="0">
                <a:latin typeface="Times New Roman" panose="02020603050405020304" pitchFamily="18" charset="0"/>
                <a:cs typeface="Times New Roman" panose="02020603050405020304" pitchFamily="18" charset="0"/>
              </a:rPr>
              <a:t>(3x + 5)(x – 2) = 0</a:t>
            </a:r>
          </a:p>
          <a:p>
            <a:pPr algn="l"/>
            <a:r>
              <a:rPr lang="en-US" sz="28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x + 5 = 0 hoặc  x – 2 = 0 </a:t>
            </a:r>
          </a:p>
        </p:txBody>
      </p:sp>
      <p:graphicFrame>
        <p:nvGraphicFramePr>
          <p:cNvPr id="11" name="Object 10"/>
          <p:cNvGraphicFramePr>
            <a:graphicFrameLocks noChangeAspect="1"/>
          </p:cNvGraphicFramePr>
          <p:nvPr>
            <p:extLst>
              <p:ext uri="{D42A27DB-BD31-4B8C-83A1-F6EECF244321}">
                <p14:modId xmlns:p14="http://schemas.microsoft.com/office/powerpoint/2010/main" val="2612633088"/>
              </p:ext>
            </p:extLst>
          </p:nvPr>
        </p:nvGraphicFramePr>
        <p:xfrm>
          <a:off x="2421357" y="3640716"/>
          <a:ext cx="1033843" cy="843605"/>
        </p:xfrm>
        <a:graphic>
          <a:graphicData uri="http://schemas.openxmlformats.org/presentationml/2006/ole">
            <mc:AlternateContent xmlns:mc="http://schemas.openxmlformats.org/markup-compatibility/2006">
              <mc:Choice xmlns:v="urn:schemas-microsoft-com:vml" Requires="v">
                <p:oleObj spid="_x0000_s49566" name="Equation" r:id="rId3" imgW="482400" imgH="393480" progId="Equation.DSMT4">
                  <p:embed/>
                </p:oleObj>
              </mc:Choice>
              <mc:Fallback>
                <p:oleObj name="Equation" r:id="rId3" imgW="482400" imgH="393480" progId="Equation.DSMT4">
                  <p:embed/>
                  <p:pic>
                    <p:nvPicPr>
                      <p:cNvPr id="0" name=""/>
                      <p:cNvPicPr/>
                      <p:nvPr/>
                    </p:nvPicPr>
                    <p:blipFill>
                      <a:blip r:embed="rId4"/>
                      <a:stretch>
                        <a:fillRect/>
                      </a:stretch>
                    </p:blipFill>
                    <p:spPr>
                      <a:xfrm>
                        <a:off x="2421357" y="3640716"/>
                        <a:ext cx="1033843" cy="84360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90437264"/>
              </p:ext>
            </p:extLst>
          </p:nvPr>
        </p:nvGraphicFramePr>
        <p:xfrm>
          <a:off x="3455200" y="4938551"/>
          <a:ext cx="1033843" cy="843605"/>
        </p:xfrm>
        <a:graphic>
          <a:graphicData uri="http://schemas.openxmlformats.org/presentationml/2006/ole">
            <mc:AlternateContent xmlns:mc="http://schemas.openxmlformats.org/markup-compatibility/2006">
              <mc:Choice xmlns:v="urn:schemas-microsoft-com:vml" Requires="v">
                <p:oleObj spid="_x0000_s49567" name="Equation" r:id="rId5" imgW="482400" imgH="393480" progId="Equation.DSMT4">
                  <p:embed/>
                </p:oleObj>
              </mc:Choice>
              <mc:Fallback>
                <p:oleObj name="Equation" r:id="rId5" imgW="482400" imgH="393480" progId="Equation.DSMT4">
                  <p:embed/>
                  <p:pic>
                    <p:nvPicPr>
                      <p:cNvPr id="0" name=""/>
                      <p:cNvPicPr/>
                      <p:nvPr/>
                    </p:nvPicPr>
                    <p:blipFill>
                      <a:blip r:embed="rId6"/>
                      <a:stretch>
                        <a:fillRect/>
                      </a:stretch>
                    </p:blipFill>
                    <p:spPr>
                      <a:xfrm>
                        <a:off x="3455200" y="4938551"/>
                        <a:ext cx="1033843" cy="843605"/>
                      </a:xfrm>
                      <a:prstGeom prst="rect">
                        <a:avLst/>
                      </a:prstGeom>
                    </p:spPr>
                  </p:pic>
                </p:oleObj>
              </mc:Fallback>
            </mc:AlternateContent>
          </a:graphicData>
        </a:graphic>
      </p:graphicFrame>
      <p:grpSp>
        <p:nvGrpSpPr>
          <p:cNvPr id="5" name="Group 4"/>
          <p:cNvGrpSpPr/>
          <p:nvPr/>
        </p:nvGrpSpPr>
        <p:grpSpPr>
          <a:xfrm>
            <a:off x="6008757" y="3837478"/>
            <a:ext cx="3685305" cy="930275"/>
            <a:chOff x="6008757" y="3837478"/>
            <a:chExt cx="3685305" cy="930275"/>
          </a:xfrm>
        </p:grpSpPr>
        <p:graphicFrame>
          <p:nvGraphicFramePr>
            <p:cNvPr id="15" name="Object 14"/>
            <p:cNvGraphicFramePr>
              <a:graphicFrameLocks noChangeAspect="1"/>
            </p:cNvGraphicFramePr>
            <p:nvPr>
              <p:extLst>
                <p:ext uri="{D42A27DB-BD31-4B8C-83A1-F6EECF244321}">
                  <p14:modId xmlns:p14="http://schemas.microsoft.com/office/powerpoint/2010/main" val="1285414087"/>
                </p:ext>
              </p:extLst>
            </p:nvPr>
          </p:nvGraphicFramePr>
          <p:xfrm>
            <a:off x="6008757" y="3837478"/>
            <a:ext cx="1109663" cy="930275"/>
          </p:xfrm>
          <a:graphic>
            <a:graphicData uri="http://schemas.openxmlformats.org/presentationml/2006/ole">
              <mc:AlternateContent xmlns:mc="http://schemas.openxmlformats.org/markup-compatibility/2006">
                <mc:Choice xmlns:v="urn:schemas-microsoft-com:vml" Requires="v">
                  <p:oleObj spid="_x0000_s49568" name="Equation" r:id="rId7" imgW="469800" imgH="393480" progId="Equation.DSMT4">
                    <p:embed/>
                  </p:oleObj>
                </mc:Choice>
                <mc:Fallback>
                  <p:oleObj name="Equation" r:id="rId7" imgW="469800" imgH="393480" progId="Equation.DSMT4">
                    <p:embed/>
                    <p:pic>
                      <p:nvPicPr>
                        <p:cNvPr id="0" name=""/>
                        <p:cNvPicPr/>
                        <p:nvPr/>
                      </p:nvPicPr>
                      <p:blipFill>
                        <a:blip r:embed="rId8"/>
                        <a:stretch>
                          <a:fillRect/>
                        </a:stretch>
                      </p:blipFill>
                      <p:spPr>
                        <a:xfrm>
                          <a:off x="6008757" y="3837478"/>
                          <a:ext cx="1109663" cy="930275"/>
                        </a:xfrm>
                        <a:prstGeom prst="rect">
                          <a:avLst/>
                        </a:prstGeom>
                      </p:spPr>
                    </p:pic>
                  </p:oleObj>
                </mc:Fallback>
              </mc:AlternateContent>
            </a:graphicData>
          </a:graphic>
        </p:graphicFrame>
        <p:sp>
          <p:nvSpPr>
            <p:cNvPr id="16" name="TextBox 15"/>
            <p:cNvSpPr txBox="1"/>
            <p:nvPr/>
          </p:nvSpPr>
          <p:spPr>
            <a:xfrm>
              <a:off x="7059623" y="3957515"/>
              <a:ext cx="2634439" cy="523220"/>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h</a:t>
              </a:r>
              <a:r>
                <a:rPr lang="en-US" sz="2800" smtClean="0">
                  <a:latin typeface="Times New Roman" panose="02020603050405020304" pitchFamily="18" charset="0"/>
                  <a:cs typeface="Times New Roman" panose="02020603050405020304" pitchFamily="18" charset="0"/>
                </a:rPr>
                <a:t>oặc x = 2  </a:t>
              </a:r>
            </a:p>
          </p:txBody>
        </p:sp>
      </p:grpSp>
      <p:grpSp>
        <p:nvGrpSpPr>
          <p:cNvPr id="6" name="Group 5"/>
          <p:cNvGrpSpPr/>
          <p:nvPr/>
        </p:nvGrpSpPr>
        <p:grpSpPr>
          <a:xfrm>
            <a:off x="5367188" y="4550461"/>
            <a:ext cx="6824811" cy="1395412"/>
            <a:chOff x="5367188" y="4550461"/>
            <a:chExt cx="6824811" cy="1395412"/>
          </a:xfrm>
        </p:grpSpPr>
        <p:sp>
          <p:nvSpPr>
            <p:cNvPr id="18" name="TextBox 17"/>
            <p:cNvSpPr txBox="1"/>
            <p:nvPr/>
          </p:nvSpPr>
          <p:spPr>
            <a:xfrm>
              <a:off x="5367188" y="4550461"/>
              <a:ext cx="6824811"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hai nghiệm là:</a:t>
              </a:r>
              <a:endParaRPr lang="en-US" sz="2800">
                <a:latin typeface="Times New Roman" panose="02020603050405020304" pitchFamily="18" charset="0"/>
                <a:cs typeface="Times New Roman" panose="02020603050405020304" pitchFamily="18" charset="0"/>
              </a:endParaRPr>
            </a:p>
          </p:txBody>
        </p:sp>
        <p:sp>
          <p:nvSpPr>
            <p:cNvPr id="20" name="TextBox 19"/>
            <p:cNvSpPr txBox="1"/>
            <p:nvPr/>
          </p:nvSpPr>
          <p:spPr>
            <a:xfrm>
              <a:off x="8077200" y="5184048"/>
              <a:ext cx="2361549"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và x = 2 </a:t>
              </a:r>
            </a:p>
          </p:txBody>
        </p:sp>
        <p:graphicFrame>
          <p:nvGraphicFramePr>
            <p:cNvPr id="22" name="Object 21"/>
            <p:cNvGraphicFramePr>
              <a:graphicFrameLocks noChangeAspect="1"/>
            </p:cNvGraphicFramePr>
            <p:nvPr>
              <p:extLst>
                <p:ext uri="{D42A27DB-BD31-4B8C-83A1-F6EECF244321}">
                  <p14:modId xmlns:p14="http://schemas.microsoft.com/office/powerpoint/2010/main" val="283325099"/>
                </p:ext>
              </p:extLst>
            </p:nvPr>
          </p:nvGraphicFramePr>
          <p:xfrm>
            <a:off x="6897945" y="5015598"/>
            <a:ext cx="1109663" cy="930275"/>
          </p:xfrm>
          <a:graphic>
            <a:graphicData uri="http://schemas.openxmlformats.org/presentationml/2006/ole">
              <mc:AlternateContent xmlns:mc="http://schemas.openxmlformats.org/markup-compatibility/2006">
                <mc:Choice xmlns:v="urn:schemas-microsoft-com:vml" Requires="v">
                  <p:oleObj spid="_x0000_s49569" name="Equation" r:id="rId9" imgW="469800" imgH="393480" progId="Equation.DSMT4">
                    <p:embed/>
                  </p:oleObj>
                </mc:Choice>
                <mc:Fallback>
                  <p:oleObj name="Equation" r:id="rId9" imgW="469800" imgH="393480" progId="Equation.DSMT4">
                    <p:embed/>
                    <p:pic>
                      <p:nvPicPr>
                        <p:cNvPr id="0" name=""/>
                        <p:cNvPicPr/>
                        <p:nvPr/>
                      </p:nvPicPr>
                      <p:blipFill>
                        <a:blip r:embed="rId10"/>
                        <a:stretch>
                          <a:fillRect/>
                        </a:stretch>
                      </p:blipFill>
                      <p:spPr>
                        <a:xfrm>
                          <a:off x="6897945" y="5015598"/>
                          <a:ext cx="1109663" cy="930275"/>
                        </a:xfrm>
                        <a:prstGeom prst="rect">
                          <a:avLst/>
                        </a:prstGeom>
                      </p:spPr>
                    </p:pic>
                  </p:oleObj>
                </mc:Fallback>
              </mc:AlternateContent>
            </a:graphicData>
          </a:graphic>
        </p:graphicFrame>
      </p:grpSp>
    </p:spTree>
    <p:extLst>
      <p:ext uri="{BB962C8B-B14F-4D97-AF65-F5344CB8AC3E}">
        <p14:creationId xmlns:p14="http://schemas.microsoft.com/office/powerpoint/2010/main" val="8828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4472" y="29705"/>
            <a:ext cx="3488375" cy="3499997"/>
          </a:xfrm>
          <a:prstGeom prst="rect">
            <a:avLst/>
          </a:prstGeom>
        </p:spPr>
      </p:pic>
      <p:sp>
        <p:nvSpPr>
          <p:cNvPr id="44" name="TextBox 43"/>
          <p:cNvSpPr txBox="1"/>
          <p:nvPr/>
        </p:nvSpPr>
        <p:spPr>
          <a:xfrm>
            <a:off x="9040" y="769441"/>
            <a:ext cx="9058760" cy="1815882"/>
          </a:xfrm>
          <a:prstGeom prst="rect">
            <a:avLst/>
          </a:prstGeom>
          <a:solidFill>
            <a:srgbClr val="FFC000"/>
          </a:solid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Độ cao h (mét) của một quả bóng gôn sau khi được đánh t giây được cho bởi công thức       h = t(20 – 5t).</a:t>
            </a:r>
          </a:p>
          <a:p>
            <a:pPr algn="just"/>
            <a:r>
              <a:rPr lang="en-US" sz="2800">
                <a:latin typeface="Times New Roman" panose="02020603050405020304" pitchFamily="18" charset="0"/>
                <a:cs typeface="Times New Roman" panose="02020603050405020304" pitchFamily="18" charset="0"/>
              </a:rPr>
              <a:t>Có thể tính được thời gian bay của quả bóng từ khi được đánh đến khi chạm đất không</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30" name="TextBox 29"/>
          <p:cNvSpPr txBox="1"/>
          <p:nvPr/>
        </p:nvSpPr>
        <p:spPr>
          <a:xfrm>
            <a:off x="3886200" y="0"/>
            <a:ext cx="3810000" cy="769441"/>
          </a:xfrm>
          <a:prstGeom prst="rect">
            <a:avLst/>
          </a:prstGeom>
          <a:noFill/>
        </p:spPr>
        <p:txBody>
          <a:bodyPr wrap="square" rtlCol="0">
            <a:spAutoFit/>
          </a:bodyPr>
          <a:lstStyle/>
          <a:p>
            <a:pPr algn="just"/>
            <a:r>
              <a:rPr lang="en-US" sz="4400" b="1" smtClean="0">
                <a:solidFill>
                  <a:srgbClr val="FF0000"/>
                </a:solidFill>
                <a:latin typeface="Times New Roman" panose="02020603050405020304" pitchFamily="18" charset="0"/>
                <a:cs typeface="Times New Roman" panose="02020603050405020304" pitchFamily="18" charset="0"/>
              </a:rPr>
              <a:t>VẬN DỤNG 1</a:t>
            </a:r>
            <a:endParaRPr lang="en-US" sz="4400" b="1">
              <a:solidFill>
                <a:srgbClr val="FF0000"/>
              </a:solidFill>
              <a:latin typeface="Times New Roman" panose="02020603050405020304" pitchFamily="18" charset="0"/>
              <a:cs typeface="Times New Roman" panose="02020603050405020304" pitchFamily="18" charset="0"/>
            </a:endParaRPr>
          </a:p>
        </p:txBody>
      </p:sp>
      <p:sp>
        <p:nvSpPr>
          <p:cNvPr id="2" name="Oval Callout 1"/>
          <p:cNvSpPr/>
          <p:nvPr/>
        </p:nvSpPr>
        <p:spPr bwMode="auto">
          <a:xfrm>
            <a:off x="3842951" y="2695395"/>
            <a:ext cx="990600" cy="381000"/>
          </a:xfrm>
          <a:prstGeom prst="wedgeEllipseCallout">
            <a:avLst>
              <a:gd name="adj1" fmla="val -23962"/>
              <a:gd name="adj2" fmla="val 66568"/>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smtClean="0">
                <a:solidFill>
                  <a:srgbClr val="3333FF"/>
                </a:solidFill>
                <a:latin typeface="Times New Roman" panose="02020603050405020304" pitchFamily="18" charset="0"/>
                <a:cs typeface="Times New Roman" panose="02020603050405020304" pitchFamily="18" charset="0"/>
              </a:rPr>
              <a:t>Giải</a:t>
            </a:r>
            <a:endParaRPr kumimoji="0" lang="en-US" sz="2800" b="0"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9040" y="3020432"/>
            <a:ext cx="11430000" cy="1815882"/>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Thay h = 0 vào công thức đã cho ta có phương trình:</a:t>
            </a:r>
          </a:p>
          <a:p>
            <a:pPr algn="l"/>
            <a:r>
              <a:rPr lang="en-US" sz="2800" smtClean="0">
                <a:latin typeface="Times New Roman" panose="02020603050405020304" pitchFamily="18" charset="0"/>
                <a:cs typeface="Times New Roman" panose="02020603050405020304" pitchFamily="18" charset="0"/>
              </a:rPr>
              <a:t>                            t(20 – 5t) = 0</a:t>
            </a:r>
          </a:p>
          <a:p>
            <a:pPr algn="l"/>
            <a:r>
              <a:rPr lang="en-US" sz="2800" smtClean="0">
                <a:latin typeface="Times New Roman" panose="02020603050405020304" pitchFamily="18" charset="0"/>
                <a:cs typeface="Times New Roman" panose="02020603050405020304" pitchFamily="18" charset="0"/>
              </a:rPr>
              <a:t>                            t = 0 hoặc 20 – 5t = 0</a:t>
            </a:r>
          </a:p>
          <a:p>
            <a:pPr algn="l"/>
            <a:r>
              <a:rPr lang="en-US" sz="2800" smtClean="0">
                <a:latin typeface="Times New Roman" panose="02020603050405020304" pitchFamily="18" charset="0"/>
                <a:cs typeface="Times New Roman" panose="02020603050405020304" pitchFamily="18" charset="0"/>
              </a:rPr>
              <a:t>                            t = 0 hoặc t = 4 </a:t>
            </a:r>
          </a:p>
        </p:txBody>
      </p:sp>
      <p:sp>
        <p:nvSpPr>
          <p:cNvPr id="4" name="Rectangle 3"/>
          <p:cNvSpPr/>
          <p:nvPr/>
        </p:nvSpPr>
        <p:spPr>
          <a:xfrm>
            <a:off x="-25831" y="4823310"/>
            <a:ext cx="12115800"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Do </a:t>
            </a:r>
            <a:r>
              <a:rPr lang="vi-VN" sz="2800">
                <a:latin typeface="Times New Roman" panose="02020603050405020304" pitchFamily="18" charset="0"/>
                <a:cs typeface="Times New Roman" panose="02020603050405020304" pitchFamily="18" charset="0"/>
              </a:rPr>
              <a:t>đó t = 0 giây là lúc quả bóng chưa được đánh lên cao, t = 4 giây là thời gian quả bóng được đánh lên và sau đó chạm đất.</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381000" y="5830547"/>
            <a:ext cx="12192000" cy="523220"/>
          </a:xfrm>
          <a:prstGeom prst="rect">
            <a:avLst/>
          </a:prstGeom>
        </p:spPr>
        <p:txBody>
          <a:bodyPr wrap="square">
            <a:spAutoFit/>
          </a:bodyPr>
          <a:lstStyle/>
          <a:p>
            <a:pPr algn="just"/>
            <a:r>
              <a:rPr lang="vi-VN" sz="2800">
                <a:latin typeface="Times New Roman" panose="02020603050405020304" pitchFamily="18" charset="0"/>
                <a:cs typeface="Times New Roman" panose="02020603050405020304" pitchFamily="18" charset="0"/>
              </a:rPr>
              <a:t>Vậy thời gian bay của quả bóng từ khi được đánh đến khi chạm đất là 4 giây.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64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0" grpId="0"/>
      <p:bldP spid="2" grpId="0" animBg="1"/>
      <p:bldP spid="8"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130070" y="473412"/>
            <a:ext cx="7408594" cy="928326"/>
            <a:chOff x="1130070" y="473412"/>
            <a:chExt cx="7408594" cy="928326"/>
          </a:xfrm>
        </p:grpSpPr>
        <p:sp>
          <p:nvSpPr>
            <p:cNvPr id="19" name="TextBox 18"/>
            <p:cNvSpPr txBox="1"/>
            <p:nvPr/>
          </p:nvSpPr>
          <p:spPr>
            <a:xfrm>
              <a:off x="1130070" y="645189"/>
              <a:ext cx="73152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Viết điều kiện xác định của phân thức:</a:t>
              </a:r>
            </a:p>
          </p:txBody>
        </p:sp>
        <p:graphicFrame>
          <p:nvGraphicFramePr>
            <p:cNvPr id="2" name="Object 1"/>
            <p:cNvGraphicFramePr>
              <a:graphicFrameLocks noChangeAspect="1"/>
            </p:cNvGraphicFramePr>
            <p:nvPr>
              <p:extLst>
                <p:ext uri="{D42A27DB-BD31-4B8C-83A1-F6EECF244321}">
                  <p14:modId xmlns:p14="http://schemas.microsoft.com/office/powerpoint/2010/main" val="3777839150"/>
                </p:ext>
              </p:extLst>
            </p:nvPr>
          </p:nvGraphicFramePr>
          <p:xfrm>
            <a:off x="7700178" y="473412"/>
            <a:ext cx="838486" cy="928326"/>
          </p:xfrm>
          <a:graphic>
            <a:graphicData uri="http://schemas.openxmlformats.org/presentationml/2006/ole">
              <mc:AlternateContent xmlns:mc="http://schemas.openxmlformats.org/markup-compatibility/2006">
                <mc:Choice xmlns:v="urn:schemas-microsoft-com:vml" Requires="v">
                  <p:oleObj spid="_x0000_s41219" name="Equation" r:id="rId3" imgW="355320" imgH="393480" progId="Equation.DSMT4">
                    <p:embed/>
                  </p:oleObj>
                </mc:Choice>
                <mc:Fallback>
                  <p:oleObj name="Equation" r:id="rId3" imgW="355320" imgH="393480" progId="Equation.DSMT4">
                    <p:embed/>
                    <p:pic>
                      <p:nvPicPr>
                        <p:cNvPr id="0" name=""/>
                        <p:cNvPicPr/>
                        <p:nvPr/>
                      </p:nvPicPr>
                      <p:blipFill>
                        <a:blip r:embed="rId4"/>
                        <a:stretch>
                          <a:fillRect/>
                        </a:stretch>
                      </p:blipFill>
                      <p:spPr>
                        <a:xfrm>
                          <a:off x="7700178" y="473412"/>
                          <a:ext cx="838486" cy="928326"/>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20" name="TextBox 19"/>
              <p:cNvSpPr txBox="1"/>
              <p:nvPr/>
            </p:nvSpPr>
            <p:spPr>
              <a:xfrm>
                <a:off x="1199612" y="1419171"/>
                <a:ext cx="10282849"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Điều kiện xác định của phân thức là: x – 2 </a:t>
                </a:r>
                <a14:m>
                  <m:oMath xmlns:m="http://schemas.openxmlformats.org/officeDocument/2006/math">
                    <m:r>
                      <a:rPr lang="en-US" sz="3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solidFill>
                      <a:srgbClr val="3333FF"/>
                    </a:solidFill>
                    <a:latin typeface="Times New Roman" panose="02020603050405020304" pitchFamily="18" charset="0"/>
                    <a:cs typeface="Times New Roman" panose="02020603050405020304" pitchFamily="18" charset="0"/>
                  </a:rPr>
                  <a:t>0 hay x </a:t>
                </a:r>
                <a14:m>
                  <m:oMath xmlns:m="http://schemas.openxmlformats.org/officeDocument/2006/math">
                    <m:r>
                      <a:rPr lang="en-US" sz="3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solidFill>
                      <a:srgbClr val="3333FF"/>
                    </a:solidFill>
                    <a:latin typeface="Times New Roman" panose="02020603050405020304" pitchFamily="18" charset="0"/>
                    <a:cs typeface="Times New Roman" panose="02020603050405020304" pitchFamily="18" charset="0"/>
                  </a:rPr>
                  <a:t>2. </a:t>
                </a:r>
              </a:p>
            </p:txBody>
          </p:sp>
        </mc:Choice>
        <mc:Fallback xmlns="">
          <p:sp>
            <p:nvSpPr>
              <p:cNvPr id="20" name="TextBox 19"/>
              <p:cNvSpPr txBox="1">
                <a:spLocks noRot="1" noChangeAspect="1" noMove="1" noResize="1" noEditPoints="1" noAdjustHandles="1" noChangeArrowheads="1" noChangeShapeType="1" noTextEdit="1"/>
              </p:cNvSpPr>
              <p:nvPr/>
            </p:nvSpPr>
            <p:spPr>
              <a:xfrm>
                <a:off x="1199612" y="1419171"/>
                <a:ext cx="10282849" cy="584775"/>
              </a:xfrm>
              <a:prstGeom prst="rect">
                <a:avLst/>
              </a:prstGeom>
              <a:blipFill rotWithShape="0">
                <a:blip r:embed="rId5"/>
                <a:stretch>
                  <a:fillRect l="-1541" t="-14583" b="-32292"/>
                </a:stretch>
              </a:blipFill>
            </p:spPr>
            <p:txBody>
              <a:bodyPr/>
              <a:lstStyle/>
              <a:p>
                <a:r>
                  <a:rPr lang="en-US">
                    <a:noFill/>
                  </a:rPr>
                  <a:t> </a:t>
                </a:r>
              </a:p>
            </p:txBody>
          </p:sp>
        </mc:Fallback>
      </mc:AlternateContent>
      <p:sp>
        <p:nvSpPr>
          <p:cNvPr id="29" name="TextBox 28"/>
          <p:cNvSpPr txBox="1"/>
          <p:nvPr/>
        </p:nvSpPr>
        <p:spPr>
          <a:xfrm>
            <a:off x="152400" y="2493213"/>
            <a:ext cx="3317037"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Xét phương trình </a:t>
            </a:r>
          </a:p>
        </p:txBody>
      </p:sp>
      <p:graphicFrame>
        <p:nvGraphicFramePr>
          <p:cNvPr id="31" name="Object 30"/>
          <p:cNvGraphicFramePr>
            <a:graphicFrameLocks noChangeAspect="1"/>
          </p:cNvGraphicFramePr>
          <p:nvPr>
            <p:extLst>
              <p:ext uri="{D42A27DB-BD31-4B8C-83A1-F6EECF244321}">
                <p14:modId xmlns:p14="http://schemas.microsoft.com/office/powerpoint/2010/main" val="3813903962"/>
              </p:ext>
            </p:extLst>
          </p:nvPr>
        </p:nvGraphicFramePr>
        <p:xfrm>
          <a:off x="3144779" y="2321256"/>
          <a:ext cx="4579938" cy="928688"/>
        </p:xfrm>
        <a:graphic>
          <a:graphicData uri="http://schemas.openxmlformats.org/presentationml/2006/ole">
            <mc:AlternateContent xmlns:mc="http://schemas.openxmlformats.org/markup-compatibility/2006">
              <mc:Choice xmlns:v="urn:schemas-microsoft-com:vml" Requires="v">
                <p:oleObj spid="_x0000_s41220" name="Equation" r:id="rId6" imgW="1942920" imgH="393480" progId="Equation.DSMT4">
                  <p:embed/>
                </p:oleObj>
              </mc:Choice>
              <mc:Fallback>
                <p:oleObj name="Equation" r:id="rId6" imgW="1942920" imgH="393480" progId="Equation.DSMT4">
                  <p:embed/>
                  <p:pic>
                    <p:nvPicPr>
                      <p:cNvPr id="0" name=""/>
                      <p:cNvPicPr/>
                      <p:nvPr/>
                    </p:nvPicPr>
                    <p:blipFill>
                      <a:blip r:embed="rId7"/>
                      <a:stretch>
                        <a:fillRect/>
                      </a:stretch>
                    </p:blipFill>
                    <p:spPr>
                      <a:xfrm>
                        <a:off x="3144779" y="2321256"/>
                        <a:ext cx="4579938" cy="928688"/>
                      </a:xfrm>
                      <a:prstGeom prst="rect">
                        <a:avLst/>
                      </a:prstGeom>
                      <a:ln>
                        <a:solidFill>
                          <a:srgbClr val="00B050"/>
                        </a:solidFill>
                      </a:ln>
                    </p:spPr>
                  </p:pic>
                </p:oleObj>
              </mc:Fallback>
            </mc:AlternateContent>
          </a:graphicData>
        </a:graphic>
      </p:graphicFrame>
      <p:sp>
        <p:nvSpPr>
          <p:cNvPr id="33" name="TextBox 32"/>
          <p:cNvSpPr txBox="1"/>
          <p:nvPr/>
        </p:nvSpPr>
        <p:spPr>
          <a:xfrm>
            <a:off x="1295400" y="3219009"/>
            <a:ext cx="10287000"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 Phương trình (1) gọi là phương trình chứa ẩn ở mẫu.</a:t>
            </a:r>
          </a:p>
        </p:txBody>
      </p:sp>
      <mc:AlternateContent xmlns:mc="http://schemas.openxmlformats.org/markup-compatibility/2006" xmlns:a14="http://schemas.microsoft.com/office/drawing/2010/main">
        <mc:Choice Requires="a14">
          <p:sp>
            <p:nvSpPr>
              <p:cNvPr id="34" name="TextBox 33"/>
              <p:cNvSpPr txBox="1"/>
              <p:nvPr/>
            </p:nvSpPr>
            <p:spPr>
              <a:xfrm>
                <a:off x="1295400" y="3889882"/>
                <a:ext cx="8991600"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 Phương trình (1) có ĐKXĐ là </a:t>
                </a:r>
                <a:r>
                  <a:rPr lang="en-US" sz="3200" smtClean="0">
                    <a:solidFill>
                      <a:schemeClr val="tx1"/>
                    </a:solidFill>
                    <a:latin typeface="Times New Roman" panose="02020603050405020304" pitchFamily="18" charset="0"/>
                    <a:cs typeface="Times New Roman" panose="02020603050405020304" pitchFamily="18" charset="0"/>
                  </a:rPr>
                  <a:t>x – 2 </a:t>
                </a:r>
                <a14:m>
                  <m:oMath xmlns:m="http://schemas.openxmlformats.org/officeDocument/2006/math">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chemeClr val="tx1"/>
                    </a:solidFill>
                    <a:latin typeface="Times New Roman" panose="02020603050405020304" pitchFamily="18" charset="0"/>
                    <a:cs typeface="Times New Roman" panose="02020603050405020304" pitchFamily="18" charset="0"/>
                  </a:rPr>
                  <a:t>0 hay x </a:t>
                </a:r>
                <a14:m>
                  <m:oMath xmlns:m="http://schemas.openxmlformats.org/officeDocument/2006/math">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chemeClr val="tx1"/>
                    </a:solidFill>
                    <a:latin typeface="Times New Roman" panose="02020603050405020304" pitchFamily="18" charset="0"/>
                    <a:cs typeface="Times New Roman" panose="02020603050405020304" pitchFamily="18" charset="0"/>
                  </a:rPr>
                  <a:t>2. </a:t>
                </a:r>
                <a:endParaRPr lang="en-US" sz="32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295400" y="3889882"/>
                <a:ext cx="8991600" cy="584775"/>
              </a:xfrm>
              <a:prstGeom prst="rect">
                <a:avLst/>
              </a:prstGeom>
              <a:blipFill rotWithShape="0">
                <a:blip r:embed="rId8"/>
                <a:stretch>
                  <a:fillRect l="-1763"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30516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4" fill="hold" nodeType="clickEffect">
                                  <p:stCondLst>
                                    <p:cond delay="0"/>
                                  </p:stCondLst>
                                  <p:childTnLst>
                                    <p:anim calcmode="lin" valueType="num">
                                      <p:cBhvr additive="base">
                                        <p:cTn id="27" dur="500"/>
                                        <p:tgtEl>
                                          <p:spTgt spid="3"/>
                                        </p:tgtEl>
                                        <p:attrNameLst>
                                          <p:attrName>ppt_y</p:attrName>
                                        </p:attrNameLst>
                                      </p:cBhvr>
                                      <p:tavLst>
                                        <p:tav tm="0">
                                          <p:val>
                                            <p:strVal val="#ppt_y"/>
                                          </p:val>
                                        </p:tav>
                                        <p:tav tm="100000">
                                          <p:val>
                                            <p:strVal val="#ppt_y+#ppt_h*1.125000"/>
                                          </p:val>
                                        </p:tav>
                                      </p:tavLst>
                                    </p:anim>
                                    <p:animEffect transition="out" filter="wipe(down)">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2" presetClass="exit" presetSubtype="4" fill="hold" grpId="1" nodeType="withEffect">
                                  <p:stCondLst>
                                    <p:cond delay="0"/>
                                  </p:stCondLst>
                                  <p:childTnLst>
                                    <p:anim calcmode="lin" valueType="num">
                                      <p:cBhvr additive="base">
                                        <p:cTn id="31" dur="500"/>
                                        <p:tgtEl>
                                          <p:spTgt spid="20"/>
                                        </p:tgtEl>
                                        <p:attrNameLst>
                                          <p:attrName>ppt_y</p:attrName>
                                        </p:attrNameLst>
                                      </p:cBhvr>
                                      <p:tavLst>
                                        <p:tav tm="0">
                                          <p:val>
                                            <p:strVal val="#ppt_y"/>
                                          </p:val>
                                        </p:tav>
                                        <p:tav tm="100000">
                                          <p:val>
                                            <p:strVal val="#ppt_y+#ppt_h*1.125000"/>
                                          </p:val>
                                        </p:tav>
                                      </p:tavLst>
                                    </p:anim>
                                    <p:animEffect transition="out" filter="wipe(down)">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64" presetClass="path" presetSubtype="0" accel="50000" decel="50000" fill="hold" grpId="1" nodeType="withEffect">
                                  <p:stCondLst>
                                    <p:cond delay="0"/>
                                  </p:stCondLst>
                                  <p:childTnLst>
                                    <p:animMotion origin="layout" path="M 2.5E-6 0 L 0.00156 -0.19931 " pathEditMode="relative" rAng="0" ptsTypes="AA">
                                      <p:cBhvr>
                                        <p:cTn id="42" dur="2000" fill="hold"/>
                                        <p:tgtEl>
                                          <p:spTgt spid="29"/>
                                        </p:tgtEl>
                                        <p:attrNameLst>
                                          <p:attrName>ppt_x</p:attrName>
                                          <p:attrName>ppt_y</p:attrName>
                                        </p:attrNameLst>
                                      </p:cBhvr>
                                      <p:rCtr x="78" y="-9977"/>
                                    </p:animMotion>
                                  </p:childTnLst>
                                </p:cTn>
                              </p:par>
                              <p:par>
                                <p:cTn id="43" presetID="64" presetClass="path" presetSubtype="0" accel="50000" decel="50000" fill="hold" nodeType="withEffect">
                                  <p:stCondLst>
                                    <p:cond delay="0"/>
                                  </p:stCondLst>
                                  <p:childTnLst>
                                    <p:animMotion origin="layout" path="M -3.125E-6 1.48148E-6 L -3.125E-6 -0.20162 " pathEditMode="relative" rAng="0" ptsTypes="AA">
                                      <p:cBhvr>
                                        <p:cTn id="44" dur="2000" fill="hold"/>
                                        <p:tgtEl>
                                          <p:spTgt spid="31"/>
                                        </p:tgtEl>
                                        <p:attrNameLst>
                                          <p:attrName>ppt_x</p:attrName>
                                          <p:attrName>ppt_y</p:attrName>
                                        </p:attrNameLst>
                                      </p:cBhvr>
                                      <p:rCtr x="0" y="-10093"/>
                                    </p:animMotion>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0" grpId="1"/>
      <p:bldP spid="29" grpId="0"/>
      <p:bldP spid="29" grpId="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70481" y="1556665"/>
            <a:ext cx="11734800" cy="2062103"/>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a) Có thể biến đổi như thế nào để chuyển phương trình (1) về phương trình (2)?</a:t>
            </a:r>
          </a:p>
          <a:p>
            <a:pPr algn="l"/>
            <a:r>
              <a:rPr lang="en-US" sz="3200" smtClean="0">
                <a:latin typeface="Times New Roman" panose="02020603050405020304" pitchFamily="18" charset="0"/>
                <a:cs typeface="Times New Roman" panose="02020603050405020304" pitchFamily="18" charset="0"/>
              </a:rPr>
              <a:t>b) x = 2 có là nghiệm của phương trình (2) không? Tại Sao?</a:t>
            </a:r>
          </a:p>
          <a:p>
            <a:pPr algn="l"/>
            <a:r>
              <a:rPr lang="en-US" sz="3200" smtClean="0">
                <a:latin typeface="Times New Roman" panose="02020603050405020304" pitchFamily="18" charset="0"/>
                <a:cs typeface="Times New Roman" panose="02020603050405020304" pitchFamily="18" charset="0"/>
              </a:rPr>
              <a:t>c) x = 2 có là nghiệm của phương trình (1) không? Tại sao?</a:t>
            </a:r>
          </a:p>
        </p:txBody>
      </p:sp>
      <p:sp>
        <p:nvSpPr>
          <p:cNvPr id="34" name="TextBox 33"/>
          <p:cNvSpPr txBox="1"/>
          <p:nvPr/>
        </p:nvSpPr>
        <p:spPr>
          <a:xfrm>
            <a:off x="4793171" y="3561687"/>
            <a:ext cx="9906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p>
        </p:txBody>
      </p:sp>
      <p:grpSp>
        <p:nvGrpSpPr>
          <p:cNvPr id="2" name="Group 1"/>
          <p:cNvGrpSpPr/>
          <p:nvPr/>
        </p:nvGrpSpPr>
        <p:grpSpPr>
          <a:xfrm>
            <a:off x="152400" y="614289"/>
            <a:ext cx="11622665" cy="928687"/>
            <a:chOff x="152400" y="614289"/>
            <a:chExt cx="11622665" cy="928687"/>
          </a:xfrm>
        </p:grpSpPr>
        <p:sp>
          <p:nvSpPr>
            <p:cNvPr id="29" name="TextBox 28"/>
            <p:cNvSpPr txBox="1"/>
            <p:nvPr/>
          </p:nvSpPr>
          <p:spPr>
            <a:xfrm>
              <a:off x="966622" y="736583"/>
              <a:ext cx="3317037"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Xét phương trình </a:t>
              </a:r>
            </a:p>
          </p:txBody>
        </p:sp>
        <p:graphicFrame>
          <p:nvGraphicFramePr>
            <p:cNvPr id="31" name="Object 30"/>
            <p:cNvGraphicFramePr>
              <a:graphicFrameLocks noChangeAspect="1"/>
            </p:cNvGraphicFramePr>
            <p:nvPr>
              <p:extLst>
                <p:ext uri="{D42A27DB-BD31-4B8C-83A1-F6EECF244321}">
                  <p14:modId xmlns:p14="http://schemas.microsoft.com/office/powerpoint/2010/main" val="772915575"/>
                </p:ext>
              </p:extLst>
            </p:nvPr>
          </p:nvGraphicFramePr>
          <p:xfrm>
            <a:off x="3927300" y="614289"/>
            <a:ext cx="4221162" cy="928687"/>
          </p:xfrm>
          <a:graphic>
            <a:graphicData uri="http://schemas.openxmlformats.org/presentationml/2006/ole">
              <mc:AlternateContent xmlns:mc="http://schemas.openxmlformats.org/markup-compatibility/2006">
                <mc:Choice xmlns:v="urn:schemas-microsoft-com:vml" Requires="v">
                  <p:oleObj spid="_x0000_s45177" name="Equation" r:id="rId3" imgW="1790640" imgH="393480" progId="Equation.DSMT4">
                    <p:embed/>
                  </p:oleObj>
                </mc:Choice>
                <mc:Fallback>
                  <p:oleObj name="Equation" r:id="rId3" imgW="1790640" imgH="393480" progId="Equation.DSMT4">
                    <p:embed/>
                    <p:pic>
                      <p:nvPicPr>
                        <p:cNvPr id="0" name=""/>
                        <p:cNvPicPr/>
                        <p:nvPr/>
                      </p:nvPicPr>
                      <p:blipFill>
                        <a:blip r:embed="rId4"/>
                        <a:stretch>
                          <a:fillRect/>
                        </a:stretch>
                      </p:blipFill>
                      <p:spPr>
                        <a:xfrm>
                          <a:off x="3927300" y="614289"/>
                          <a:ext cx="4221162" cy="928687"/>
                        </a:xfrm>
                        <a:prstGeom prst="rect">
                          <a:avLst/>
                        </a:prstGeom>
                        <a:ln>
                          <a:noFill/>
                        </a:ln>
                      </p:spPr>
                    </p:pic>
                  </p:oleObj>
                </mc:Fallback>
              </mc:AlternateContent>
            </a:graphicData>
          </a:graphic>
        </p:graphicFrame>
        <p:grpSp>
          <p:nvGrpSpPr>
            <p:cNvPr id="11" name="Group 10"/>
            <p:cNvGrpSpPr/>
            <p:nvPr/>
          </p:nvGrpSpPr>
          <p:grpSpPr>
            <a:xfrm>
              <a:off x="152400" y="642608"/>
              <a:ext cx="974822" cy="673265"/>
              <a:chOff x="425396" y="672476"/>
              <a:chExt cx="1213550" cy="907756"/>
            </a:xfrm>
          </p:grpSpPr>
          <p:pic>
            <p:nvPicPr>
              <p:cNvPr id="12" name="Picture 11"/>
              <p:cNvPicPr>
                <a:picLocks noChangeAspect="1"/>
              </p:cNvPicPr>
              <p:nvPr/>
            </p:nvPicPr>
            <p:blipFill>
              <a:blip r:embed="rId5"/>
              <a:stretch>
                <a:fillRect/>
              </a:stretch>
            </p:blipFill>
            <p:spPr>
              <a:xfrm>
                <a:off x="425396" y="672476"/>
                <a:ext cx="857250" cy="819150"/>
              </a:xfrm>
              <a:prstGeom prst="rect">
                <a:avLst/>
              </a:prstGeom>
            </p:spPr>
          </p:pic>
          <p:sp>
            <p:nvSpPr>
              <p:cNvPr id="13" name="TextBox 12"/>
              <p:cNvSpPr txBox="1"/>
              <p:nvPr/>
            </p:nvSpPr>
            <p:spPr>
              <a:xfrm>
                <a:off x="950154" y="1118567"/>
                <a:ext cx="688792"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8148462" y="736583"/>
              <a:ext cx="3626603" cy="584775"/>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v</a:t>
              </a:r>
              <a:r>
                <a:rPr lang="en-US" sz="3200" smtClean="0">
                  <a:latin typeface="Times New Roman" panose="02020603050405020304" pitchFamily="18" charset="0"/>
                  <a:cs typeface="Times New Roman" panose="02020603050405020304" pitchFamily="18" charset="0"/>
                </a:rPr>
                <a:t>à 2x – 4 = 0     (2)</a:t>
              </a:r>
            </a:p>
          </p:txBody>
        </p:sp>
      </p:grpSp>
    </p:spTree>
    <p:extLst>
      <p:ext uri="{BB962C8B-B14F-4D97-AF65-F5344CB8AC3E}">
        <p14:creationId xmlns:p14="http://schemas.microsoft.com/office/powerpoint/2010/main" val="6734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66622" y="736583"/>
            <a:ext cx="3317037"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Xét phương trình </a:t>
            </a:r>
          </a:p>
        </p:txBody>
      </p:sp>
      <p:graphicFrame>
        <p:nvGraphicFramePr>
          <p:cNvPr id="31" name="Object 30"/>
          <p:cNvGraphicFramePr>
            <a:graphicFrameLocks noChangeAspect="1"/>
          </p:cNvGraphicFramePr>
          <p:nvPr/>
        </p:nvGraphicFramePr>
        <p:xfrm>
          <a:off x="4038600" y="642608"/>
          <a:ext cx="4221162" cy="928687"/>
        </p:xfrm>
        <a:graphic>
          <a:graphicData uri="http://schemas.openxmlformats.org/presentationml/2006/ole">
            <mc:AlternateContent xmlns:mc="http://schemas.openxmlformats.org/markup-compatibility/2006">
              <mc:Choice xmlns:v="urn:schemas-microsoft-com:vml" Requires="v">
                <p:oleObj spid="_x0000_s46436" name="Equation" r:id="rId3" imgW="1790640" imgH="393480" progId="Equation.DSMT4">
                  <p:embed/>
                </p:oleObj>
              </mc:Choice>
              <mc:Fallback>
                <p:oleObj name="Equation" r:id="rId3" imgW="1790640" imgH="393480" progId="Equation.DSMT4">
                  <p:embed/>
                  <p:pic>
                    <p:nvPicPr>
                      <p:cNvPr id="0" name=""/>
                      <p:cNvPicPr/>
                      <p:nvPr/>
                    </p:nvPicPr>
                    <p:blipFill>
                      <a:blip r:embed="rId4"/>
                      <a:stretch>
                        <a:fillRect/>
                      </a:stretch>
                    </p:blipFill>
                    <p:spPr>
                      <a:xfrm>
                        <a:off x="4038600" y="642608"/>
                        <a:ext cx="4221162" cy="928687"/>
                      </a:xfrm>
                      <a:prstGeom prst="rect">
                        <a:avLst/>
                      </a:prstGeom>
                      <a:ln>
                        <a:noFill/>
                      </a:ln>
                    </p:spPr>
                  </p:pic>
                </p:oleObj>
              </mc:Fallback>
            </mc:AlternateContent>
          </a:graphicData>
        </a:graphic>
      </p:graphicFrame>
      <p:sp>
        <p:nvSpPr>
          <p:cNvPr id="34" name="TextBox 33"/>
          <p:cNvSpPr txBox="1"/>
          <p:nvPr/>
        </p:nvSpPr>
        <p:spPr>
          <a:xfrm>
            <a:off x="4948154" y="1571295"/>
            <a:ext cx="9906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p>
        </p:txBody>
      </p:sp>
      <p:grpSp>
        <p:nvGrpSpPr>
          <p:cNvPr id="11" name="Group 10"/>
          <p:cNvGrpSpPr/>
          <p:nvPr/>
        </p:nvGrpSpPr>
        <p:grpSpPr>
          <a:xfrm>
            <a:off x="152400" y="642608"/>
            <a:ext cx="974822" cy="673265"/>
            <a:chOff x="425396" y="672476"/>
            <a:chExt cx="1213550" cy="907756"/>
          </a:xfrm>
        </p:grpSpPr>
        <p:pic>
          <p:nvPicPr>
            <p:cNvPr id="12" name="Picture 11"/>
            <p:cNvPicPr>
              <a:picLocks noChangeAspect="1"/>
            </p:cNvPicPr>
            <p:nvPr/>
          </p:nvPicPr>
          <p:blipFill>
            <a:blip r:embed="rId5"/>
            <a:stretch>
              <a:fillRect/>
            </a:stretch>
          </p:blipFill>
          <p:spPr>
            <a:xfrm>
              <a:off x="425396" y="672476"/>
              <a:ext cx="857250" cy="819150"/>
            </a:xfrm>
            <a:prstGeom prst="rect">
              <a:avLst/>
            </a:prstGeom>
          </p:spPr>
        </p:pic>
        <p:sp>
          <p:nvSpPr>
            <p:cNvPr id="13" name="TextBox 12"/>
            <p:cNvSpPr txBox="1"/>
            <p:nvPr/>
          </p:nvSpPr>
          <p:spPr>
            <a:xfrm>
              <a:off x="950154" y="1118567"/>
              <a:ext cx="688792"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8278678" y="819423"/>
            <a:ext cx="3626603" cy="584775"/>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v</a:t>
            </a:r>
            <a:r>
              <a:rPr lang="en-US" sz="3200" smtClean="0">
                <a:latin typeface="Times New Roman" panose="02020603050405020304" pitchFamily="18" charset="0"/>
                <a:cs typeface="Times New Roman" panose="02020603050405020304" pitchFamily="18" charset="0"/>
              </a:rPr>
              <a:t>à 2x – 4 = 0     (2)</a:t>
            </a:r>
          </a:p>
        </p:txBody>
      </p:sp>
      <p:graphicFrame>
        <p:nvGraphicFramePr>
          <p:cNvPr id="15" name="Object 14"/>
          <p:cNvGraphicFramePr>
            <a:graphicFrameLocks noChangeAspect="1"/>
          </p:cNvGraphicFramePr>
          <p:nvPr>
            <p:extLst>
              <p:ext uri="{D42A27DB-BD31-4B8C-83A1-F6EECF244321}">
                <p14:modId xmlns:p14="http://schemas.microsoft.com/office/powerpoint/2010/main" val="3683039811"/>
              </p:ext>
            </p:extLst>
          </p:nvPr>
        </p:nvGraphicFramePr>
        <p:xfrm>
          <a:off x="68179" y="1791387"/>
          <a:ext cx="4879975" cy="2366962"/>
        </p:xfrm>
        <a:graphic>
          <a:graphicData uri="http://schemas.openxmlformats.org/presentationml/2006/ole">
            <mc:AlternateContent xmlns:mc="http://schemas.openxmlformats.org/markup-compatibility/2006">
              <mc:Choice xmlns:v="urn:schemas-microsoft-com:vml" Requires="v">
                <p:oleObj spid="_x0000_s46437" name="Equation" r:id="rId6" imgW="2070000" imgH="1002960" progId="Equation.DSMT4">
                  <p:embed/>
                </p:oleObj>
              </mc:Choice>
              <mc:Fallback>
                <p:oleObj name="Equation" r:id="rId6" imgW="2070000" imgH="1002960" progId="Equation.DSMT4">
                  <p:embed/>
                  <p:pic>
                    <p:nvPicPr>
                      <p:cNvPr id="0" name=""/>
                      <p:cNvPicPr/>
                      <p:nvPr/>
                    </p:nvPicPr>
                    <p:blipFill>
                      <a:blip r:embed="rId7"/>
                      <a:stretch>
                        <a:fillRect/>
                      </a:stretch>
                    </p:blipFill>
                    <p:spPr>
                      <a:xfrm>
                        <a:off x="68179" y="1791387"/>
                        <a:ext cx="4879975" cy="2366962"/>
                      </a:xfrm>
                      <a:prstGeom prst="rect">
                        <a:avLst/>
                      </a:prstGeom>
                      <a:ln>
                        <a:noFill/>
                      </a:ln>
                    </p:spPr>
                  </p:pic>
                </p:oleObj>
              </mc:Fallback>
            </mc:AlternateContent>
          </a:graphicData>
        </a:graphic>
      </p:graphicFrame>
      <p:sp>
        <p:nvSpPr>
          <p:cNvPr id="2" name="Rectangle 1"/>
          <p:cNvSpPr/>
          <p:nvPr/>
        </p:nvSpPr>
        <p:spPr>
          <a:xfrm>
            <a:off x="30261" y="4243759"/>
            <a:ext cx="10028139" cy="954107"/>
          </a:xfrm>
          <a:prstGeom prst="rect">
            <a:avLst/>
          </a:prstGeom>
        </p:spPr>
        <p:txBody>
          <a:bodyPr wrap="square">
            <a:spAutoFit/>
          </a:bodyPr>
          <a:lstStyle/>
          <a:p>
            <a:pPr algn="just"/>
            <a:r>
              <a:rPr lang="vi-VN" sz="2800">
                <a:latin typeface="Times New Roman" panose="02020603050405020304" pitchFamily="18" charset="0"/>
                <a:cs typeface="Times New Roman" panose="02020603050405020304" pitchFamily="18" charset="0"/>
              </a:rPr>
              <a:t>b) Thay x = 2 vào phương trình (2), ta </a:t>
            </a:r>
            <a:r>
              <a:rPr lang="vi-VN" sz="2800" smtClean="0">
                <a:latin typeface="Times New Roman" panose="02020603050405020304" pitchFamily="18" charset="0"/>
                <a:cs typeface="Times New Roman" panose="02020603050405020304" pitchFamily="18" charset="0"/>
              </a:rPr>
              <a:t>có:</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2 </a:t>
            </a:r>
            <a:r>
              <a:rPr lang="vi-VN" sz="2800">
                <a:latin typeface="Times New Roman" panose="02020603050405020304" pitchFamily="18" charset="0"/>
                <a:cs typeface="Times New Roman" panose="02020603050405020304" pitchFamily="18" charset="0"/>
              </a:rPr>
              <a:t>. 2 – 4 = 4 – 4 = 0.</a:t>
            </a:r>
          </a:p>
          <a:p>
            <a:pPr algn="just"/>
            <a:r>
              <a:rPr lang="vi-VN" sz="2800">
                <a:latin typeface="Times New Roman" panose="02020603050405020304" pitchFamily="18" charset="0"/>
                <a:cs typeface="Times New Roman" panose="02020603050405020304" pitchFamily="18" charset="0"/>
              </a:rPr>
              <a:t>Vậy x = 2 là nghiệm của phương trình (2).</a:t>
            </a:r>
            <a:endParaRPr lang="vi-VN" sz="2800" b="0" i="0">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50926" y="5116325"/>
            <a:ext cx="10615047" cy="1643037"/>
            <a:chOff x="135930" y="5681897"/>
            <a:chExt cx="10615047" cy="1643037"/>
          </a:xfrm>
        </p:grpSpPr>
        <p:sp>
          <p:nvSpPr>
            <p:cNvPr id="16" name="Rectangle 15"/>
            <p:cNvSpPr/>
            <p:nvPr/>
          </p:nvSpPr>
          <p:spPr>
            <a:xfrm>
              <a:off x="135930" y="5724496"/>
              <a:ext cx="10615047" cy="1600438"/>
            </a:xfrm>
            <a:prstGeom prst="rect">
              <a:avLst/>
            </a:prstGeom>
          </p:spPr>
          <p:txBody>
            <a:bodyPr wrap="square">
              <a:spAutoFit/>
            </a:bodyPr>
            <a:lstStyle/>
            <a:p>
              <a:pPr algn="just">
                <a:lnSpc>
                  <a:spcPct val="150000"/>
                </a:lnSpc>
              </a:pPr>
              <a:r>
                <a:rPr lang="en-US" sz="2800" smtClean="0">
                  <a:latin typeface="Times New Roman" panose="02020603050405020304" pitchFamily="18" charset="0"/>
                  <a:cs typeface="Times New Roman" panose="02020603050405020304" pitchFamily="18" charset="0"/>
                </a:rPr>
                <a:t>c) Với x = 2 thì phân thức          không xác định.</a:t>
              </a:r>
            </a:p>
            <a:p>
              <a:pPr algn="just"/>
              <a:r>
                <a:rPr lang="en-US" sz="2800" smtClean="0">
                  <a:latin typeface="Times New Roman" panose="02020603050405020304" pitchFamily="18" charset="0"/>
                  <a:cs typeface="Times New Roman" panose="02020603050405020304" pitchFamily="18" charset="0"/>
                </a:rPr>
                <a:t>Vậy x = 2 không thỏa mãn ĐKXĐ của phương trình (1).</a:t>
              </a:r>
            </a:p>
            <a:p>
              <a:pPr algn="just"/>
              <a:r>
                <a:rPr lang="en-US" sz="2800" b="0" i="0" smtClean="0">
                  <a:effectLst/>
                  <a:latin typeface="Times New Roman" panose="02020603050405020304" pitchFamily="18" charset="0"/>
                  <a:cs typeface="Times New Roman" panose="02020603050405020304" pitchFamily="18" charset="0"/>
                </a:rPr>
                <a:t>Do đó x = 2 không là nghiệm của phương trình (1).</a:t>
              </a:r>
              <a:endParaRPr lang="vi-VN" sz="2800" b="0" i="0">
                <a:effectLst/>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12395855"/>
                </p:ext>
              </p:extLst>
            </p:nvPr>
          </p:nvGraphicFramePr>
          <p:xfrm>
            <a:off x="3988384" y="5681897"/>
            <a:ext cx="760557" cy="842818"/>
          </p:xfrm>
          <a:graphic>
            <a:graphicData uri="http://schemas.openxmlformats.org/presentationml/2006/ole">
              <mc:AlternateContent xmlns:mc="http://schemas.openxmlformats.org/markup-compatibility/2006">
                <mc:Choice xmlns:v="urn:schemas-microsoft-com:vml" Requires="v">
                  <p:oleObj spid="_x0000_s46438" name="Equation" r:id="rId8" imgW="836613" imgH="926526" progId="Equation.DSMT4">
                    <p:embed/>
                  </p:oleObj>
                </mc:Choice>
                <mc:Fallback>
                  <p:oleObj name="Equation" r:id="rId8" imgW="836613" imgH="926526" progId="Equation.DSMT4">
                    <p:embed/>
                    <p:pic>
                      <p:nvPicPr>
                        <p:cNvPr id="0" name=""/>
                        <p:cNvPicPr/>
                        <p:nvPr/>
                      </p:nvPicPr>
                      <p:blipFill>
                        <a:blip r:embed="rId9"/>
                        <a:stretch>
                          <a:fillRect/>
                        </a:stretch>
                      </p:blipFill>
                      <p:spPr>
                        <a:xfrm>
                          <a:off x="3988384" y="5681897"/>
                          <a:ext cx="760557" cy="842818"/>
                        </a:xfrm>
                        <a:prstGeom prst="rect">
                          <a:avLst/>
                        </a:prstGeom>
                      </p:spPr>
                    </p:pic>
                  </p:oleObj>
                </mc:Fallback>
              </mc:AlternateContent>
            </a:graphicData>
          </a:graphic>
        </p:graphicFrame>
      </p:grpSp>
    </p:spTree>
    <p:extLst>
      <p:ext uri="{BB962C8B-B14F-4D97-AF65-F5344CB8AC3E}">
        <p14:creationId xmlns:p14="http://schemas.microsoft.com/office/powerpoint/2010/main" val="11719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1569660"/>
          </a:xfrm>
          <a:prstGeom prst="rect">
            <a:avLst/>
          </a:prstGeom>
          <a:noFill/>
          <a:ln w="28575">
            <a:solidFill>
              <a:srgbClr val="3333FF"/>
            </a:solidFill>
          </a:ln>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Đối với phương trình chứa ẩn ở mẫu, điều kiện của ẩn để tất cả các mẫu thức trong phương trình đều khác 0 gọi là </a:t>
            </a:r>
            <a:r>
              <a:rPr lang="en-US" sz="3200" i="1" smtClean="0">
                <a:latin typeface="Times New Roman" panose="02020603050405020304" pitchFamily="18" charset="0"/>
                <a:cs typeface="Times New Roman" panose="02020603050405020304" pitchFamily="18" charset="0"/>
              </a:rPr>
              <a:t>điều kiện xác định của phương trình.</a:t>
            </a:r>
            <a:endParaRPr lang="en-US" sz="3200" i="1">
              <a:latin typeface="Times New Roman" panose="02020603050405020304" pitchFamily="18" charset="0"/>
              <a:cs typeface="Times New Roman" panose="02020603050405020304" pitchFamily="18" charset="0"/>
            </a:endParaRPr>
          </a:p>
        </p:txBody>
      </p:sp>
      <p:sp>
        <p:nvSpPr>
          <p:cNvPr id="5" name="TextBox 4"/>
          <p:cNvSpPr txBox="1"/>
          <p:nvPr/>
        </p:nvSpPr>
        <p:spPr>
          <a:xfrm>
            <a:off x="4038600" y="584775"/>
            <a:ext cx="1524000" cy="584775"/>
          </a:xfrm>
          <a:prstGeom prst="rect">
            <a:avLst/>
          </a:prstGeom>
          <a:solidFill>
            <a:schemeClr val="bg1"/>
          </a:solidFill>
          <a:ln>
            <a:solidFill>
              <a:srgbClr val="3333FF"/>
            </a:solidFill>
          </a:ln>
        </p:spPr>
        <p:txBody>
          <a:bodyPr wrap="square" rtlCol="0">
            <a:spAutoFit/>
          </a:bodyPr>
          <a:lstStyle/>
          <a:p>
            <a:r>
              <a:rPr lang="en-US" sz="3200" smtClean="0">
                <a:solidFill>
                  <a:srgbClr val="3333FF"/>
                </a:solidFill>
                <a:latin typeface="Times New Roman" panose="02020603050405020304" pitchFamily="18" charset="0"/>
                <a:cs typeface="Times New Roman" panose="02020603050405020304" pitchFamily="18" charset="0"/>
              </a:rPr>
              <a:t>ĐKXĐ</a:t>
            </a:r>
            <a:endParaRPr lang="en-US" sz="3200">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1960" y="2991772"/>
            <a:ext cx="8458200" cy="584775"/>
          </a:xfrm>
          <a:prstGeom prst="rect">
            <a:avLst/>
          </a:prstGeom>
          <a:noFill/>
          <a:ln w="28575">
            <a:noFill/>
          </a:ln>
        </p:spPr>
        <p:txBody>
          <a:bodyPr wrap="square" rtlCol="0">
            <a:spAutoFit/>
          </a:bodyPr>
          <a:lstStyle/>
          <a:p>
            <a:pPr algn="just"/>
            <a:r>
              <a:rPr lang="en-US" sz="3200" smtClean="0">
                <a:solidFill>
                  <a:srgbClr val="3333FF"/>
                </a:solidFill>
                <a:latin typeface="Times New Roman" panose="02020603050405020304" pitchFamily="18" charset="0"/>
                <a:cs typeface="Times New Roman" panose="02020603050405020304" pitchFamily="18" charset="0"/>
              </a:rPr>
              <a:t>Ví dụ: </a:t>
            </a:r>
            <a:r>
              <a:rPr lang="en-US" sz="3200" smtClean="0">
                <a:latin typeface="Times New Roman" panose="02020603050405020304" pitchFamily="18" charset="0"/>
                <a:cs typeface="Times New Roman" panose="02020603050405020304" pitchFamily="18" charset="0"/>
              </a:rPr>
              <a:t>Tìm ĐKXĐ của mỗi phương trình sau:</a:t>
            </a:r>
            <a:endParaRPr lang="en-US" sz="3200" i="1">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01867852"/>
              </p:ext>
            </p:extLst>
          </p:nvPr>
        </p:nvGraphicFramePr>
        <p:xfrm>
          <a:off x="1266628" y="3604961"/>
          <a:ext cx="6168863" cy="928326"/>
        </p:xfrm>
        <a:graphic>
          <a:graphicData uri="http://schemas.openxmlformats.org/presentationml/2006/ole">
            <mc:AlternateContent xmlns:mc="http://schemas.openxmlformats.org/markup-compatibility/2006">
              <mc:Choice xmlns:v="urn:schemas-microsoft-com:vml" Requires="v">
                <p:oleObj spid="_x0000_s47426" name="Equation" r:id="rId3" imgW="2616120" imgH="393480" progId="Equation.DSMT4">
                  <p:embed/>
                </p:oleObj>
              </mc:Choice>
              <mc:Fallback>
                <p:oleObj name="Equation" r:id="rId3" imgW="2616120" imgH="393480" progId="Equation.DSMT4">
                  <p:embed/>
                  <p:pic>
                    <p:nvPicPr>
                      <p:cNvPr id="0" name=""/>
                      <p:cNvPicPr/>
                      <p:nvPr/>
                    </p:nvPicPr>
                    <p:blipFill>
                      <a:blip r:embed="rId4"/>
                      <a:stretch>
                        <a:fillRect/>
                      </a:stretch>
                    </p:blipFill>
                    <p:spPr>
                      <a:xfrm>
                        <a:off x="1266628" y="3604961"/>
                        <a:ext cx="6168863" cy="928326"/>
                      </a:xfrm>
                      <a:prstGeom prst="rect">
                        <a:avLst/>
                      </a:prstGeom>
                    </p:spPr>
                  </p:pic>
                </p:oleObj>
              </mc:Fallback>
            </mc:AlternateContent>
          </a:graphicData>
        </a:graphic>
      </p:graphicFrame>
      <p:sp>
        <p:nvSpPr>
          <p:cNvPr id="9" name="TextBox 8"/>
          <p:cNvSpPr txBox="1"/>
          <p:nvPr/>
        </p:nvSpPr>
        <p:spPr>
          <a:xfrm>
            <a:off x="3360459" y="4105287"/>
            <a:ext cx="990600" cy="584775"/>
          </a:xfrm>
          <a:prstGeom prst="rect">
            <a:avLst/>
          </a:prstGeom>
          <a:noFill/>
          <a:ln w="28575">
            <a:noFill/>
          </a:ln>
        </p:spPr>
        <p:txBody>
          <a:bodyPr wrap="square" rtlCol="0">
            <a:spAutoFit/>
          </a:bodyPr>
          <a:lstStyle/>
          <a:p>
            <a:pPr algn="just"/>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9041" y="4613362"/>
                <a:ext cx="10775932" cy="584775"/>
              </a:xfrm>
              <a:prstGeom prst="rect">
                <a:avLst/>
              </a:prstGeom>
              <a:noFill/>
              <a:ln w="28575">
                <a:noFill/>
              </a:ln>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a) ĐKXĐ của phương trình là x + 3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0 hay x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–3  </a:t>
                </a:r>
                <a:endParaRPr lang="en-US" sz="3200" i="1">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041" y="4613362"/>
                <a:ext cx="10775932" cy="584775"/>
              </a:xfrm>
              <a:prstGeom prst="rect">
                <a:avLst/>
              </a:prstGeom>
              <a:blipFill rotWithShape="0">
                <a:blip r:embed="rId5"/>
                <a:stretch>
                  <a:fillRect l="-1471" t="-14583" b="-32292"/>
                </a:stretch>
              </a:blipFill>
              <a:ln w="28575">
                <a:noFill/>
              </a:ln>
            </p:spPr>
            <p:txBody>
              <a:bodyPr/>
              <a:lstStyle/>
              <a:p>
                <a:r>
                  <a:rPr lang="en-US">
                    <a:noFill/>
                  </a:rPr>
                  <a:t> </a:t>
                </a:r>
              </a:p>
            </p:txBody>
          </p:sp>
        </mc:Fallback>
      </mc:AlternateContent>
      <p:grpSp>
        <p:nvGrpSpPr>
          <p:cNvPr id="14" name="Group 13"/>
          <p:cNvGrpSpPr/>
          <p:nvPr/>
        </p:nvGrpSpPr>
        <p:grpSpPr>
          <a:xfrm>
            <a:off x="0" y="5253420"/>
            <a:ext cx="10775932" cy="1657224"/>
            <a:chOff x="0" y="5253420"/>
            <a:chExt cx="10775932" cy="1657224"/>
          </a:xfrm>
        </p:grpSpPr>
        <mc:AlternateContent xmlns:mc="http://schemas.openxmlformats.org/markup-compatibility/2006" xmlns:a14="http://schemas.microsoft.com/office/drawing/2010/main">
          <mc:Choice Requires="a14">
            <p:sp>
              <p:nvSpPr>
                <p:cNvPr id="11" name="TextBox 10"/>
                <p:cNvSpPr txBox="1"/>
                <p:nvPr/>
              </p:nvSpPr>
              <p:spPr>
                <a:xfrm>
                  <a:off x="0" y="5253420"/>
                  <a:ext cx="10775932" cy="1569660"/>
                </a:xfrm>
                <a:prstGeom prst="rect">
                  <a:avLst/>
                </a:prstGeom>
                <a:noFill/>
                <a:ln w="28575">
                  <a:noFill/>
                </a:ln>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b</a:t>
                  </a:r>
                  <a:r>
                    <a:rPr lang="en-US" sz="3200" smtClean="0">
                      <a:latin typeface="Times New Roman" panose="02020603050405020304" pitchFamily="18" charset="0"/>
                      <a:cs typeface="Times New Roman" panose="02020603050405020304" pitchFamily="18" charset="0"/>
                    </a:rPr>
                    <a:t>) Ta có 2x + 5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0 khi             và 4 – x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0 khi x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4.</a:t>
                  </a:r>
                </a:p>
                <a:p>
                  <a:pPr algn="just">
                    <a:lnSpc>
                      <a:spcPct val="150000"/>
                    </a:lnSpc>
                  </a:pPr>
                  <a:r>
                    <a:rPr lang="en-US" sz="3200" smtClean="0">
                      <a:latin typeface="Times New Roman" panose="02020603050405020304" pitchFamily="18" charset="0"/>
                      <a:cs typeface="Times New Roman" panose="02020603050405020304" pitchFamily="18" charset="0"/>
                    </a:rPr>
                    <a:t>     Vậy ĐKXĐ của phương trình là             và x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4  </a:t>
                  </a:r>
                  <a:endParaRPr lang="en-US" sz="3200" i="1">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0" y="5253420"/>
                  <a:ext cx="10775932" cy="1569660"/>
                </a:xfrm>
                <a:prstGeom prst="rect">
                  <a:avLst/>
                </a:prstGeom>
                <a:blipFill rotWithShape="0">
                  <a:blip r:embed="rId6"/>
                  <a:stretch>
                    <a:fillRect l="-1414" b="-6226"/>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Object 11"/>
                <p:cNvGraphicFramePr>
                  <a:graphicFrameLocks noChangeAspect="1"/>
                </p:cNvGraphicFramePr>
                <p:nvPr>
                  <p:extLst>
                    <p:ext uri="{D42A27DB-BD31-4B8C-83A1-F6EECF244321}">
                      <p14:modId xmlns:p14="http://schemas.microsoft.com/office/powerpoint/2010/main" val="512900459"/>
                    </p:ext>
                  </p:extLst>
                </p:nvPr>
              </p:nvGraphicFramePr>
              <p:xfrm>
                <a:off x="4038600" y="5253420"/>
                <a:ext cx="1077913" cy="927100"/>
              </p:xfrm>
              <a:graphic>
                <a:graphicData uri="http://schemas.openxmlformats.org/presentationml/2006/ole">
                  <mc:AlternateContent>
                    <mc:Choice xmlns:v="urn:schemas-microsoft-com:vml" Requires="v">
                      <p:oleObj spid="_x0000_s47427" name="Equation" r:id="rId7" imgW="457200" imgH="393480" progId="Equation.DSMT4">
                        <p:embed/>
                      </p:oleObj>
                    </mc:Choice>
                    <mc:Fallback>
                      <p:oleObj name="Equation" r:id="rId7" imgW="457200" imgH="393480" progId="Equation.DSMT4">
                        <p:embed/>
                        <p:pic>
                          <p:nvPicPr>
                            <p:cNvPr id="0" name=""/>
                            <p:cNvPicPr/>
                            <p:nvPr/>
                          </p:nvPicPr>
                          <p:blipFill>
                            <a:blip r:embed="rId8"/>
                            <a:stretch>
                              <a:fillRect/>
                            </a:stretch>
                          </p:blipFill>
                          <p:spPr>
                            <a:xfrm>
                              <a:off x="4038600" y="5253420"/>
                              <a:ext cx="1077913" cy="927100"/>
                            </a:xfrm>
                            <a:prstGeom prst="rect">
                              <a:avLst/>
                            </a:prstGeom>
                          </p:spPr>
                        </p:pic>
                      </p:oleObj>
                    </mc:Fallback>
                  </mc:AlternateContent>
                </a:graphicData>
              </a:graphic>
            </p:graphicFrame>
          </mc:Choice>
          <mc:Fallback xmlns="">
            <p:graphicFrame>
              <p:nvGraphicFramePr>
                <p:cNvPr id="12" name="Object 11"/>
                <p:cNvGraphicFramePr>
                  <a:graphicFrameLocks noChangeAspect="1"/>
                </p:cNvGraphicFramePr>
                <p:nvPr>
                  <p:extLst>
                    <p:ext uri="{D42A27DB-BD31-4B8C-83A1-F6EECF244321}">
                      <p14:modId xmlns:p14="http://schemas.microsoft.com/office/powerpoint/2010/main" val="366262974"/>
                    </p:ext>
                  </p:extLst>
                </p:nvPr>
              </p:nvGraphicFramePr>
              <p:xfrm>
                <a:off x="4038600" y="5253420"/>
                <a:ext cx="1077913" cy="927100"/>
              </p:xfrm>
              <a:graphic>
                <a:graphicData uri="http://schemas.openxmlformats.org/presentationml/2006/ole">
                  <mc:AlternateContent>
                    <mc:Choice xmlns:v="urn:schemas-microsoft-com:vml" Requires="v">
                      <p:oleObj spid="_x0000_s47136" name="Equation" r:id="rId9" imgW="457200" imgH="393480" progId="Equation.DSMT4">
                        <p:embed/>
                      </p:oleObj>
                    </mc:Choice>
                    <mc:Fallback>
                      <p:oleObj name="Equation" r:id="rId9" imgW="457200" imgH="393480" progId="Equation.DSMT4">
                        <p:embed/>
                        <p:pic>
                          <p:nvPicPr>
                            <p:cNvPr id="0" name=""/>
                            <p:cNvPicPr/>
                            <p:nvPr/>
                          </p:nvPicPr>
                          <p:blipFill>
                            <a:blip r:embed="rId10"/>
                            <a:stretch>
                              <a:fillRect/>
                            </a:stretch>
                          </p:blipFill>
                          <p:spPr>
                            <a:xfrm>
                              <a:off x="4038600" y="5253420"/>
                              <a:ext cx="1077913" cy="9271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3" name="Object 12"/>
                <p:cNvGraphicFramePr>
                  <a:graphicFrameLocks noChangeAspect="1"/>
                </p:cNvGraphicFramePr>
                <p:nvPr>
                  <p:extLst>
                    <p:ext uri="{D42A27DB-BD31-4B8C-83A1-F6EECF244321}">
                      <p14:modId xmlns:p14="http://schemas.microsoft.com/office/powerpoint/2010/main" val="1545904008"/>
                    </p:ext>
                  </p:extLst>
                </p:nvPr>
              </p:nvGraphicFramePr>
              <p:xfrm>
                <a:off x="5879580" y="5983544"/>
                <a:ext cx="1077913" cy="927100"/>
              </p:xfrm>
              <a:graphic>
                <a:graphicData uri="http://schemas.openxmlformats.org/presentationml/2006/ole">
                  <mc:AlternateContent>
                    <mc:Choice xmlns:v="urn:schemas-microsoft-com:vml" Requires="v">
                      <p:oleObj spid="_x0000_s47428" name="Equation" r:id="rId11" imgW="457200" imgH="393480" progId="Equation.DSMT4">
                        <p:embed/>
                      </p:oleObj>
                    </mc:Choice>
                    <mc:Fallback>
                      <p:oleObj name="Equation" r:id="rId11" imgW="457200" imgH="393480" progId="Equation.DSMT4">
                        <p:embed/>
                        <p:pic>
                          <p:nvPicPr>
                            <p:cNvPr id="0" name=""/>
                            <p:cNvPicPr/>
                            <p:nvPr/>
                          </p:nvPicPr>
                          <p:blipFill>
                            <a:blip r:embed="rId10"/>
                            <a:stretch>
                              <a:fillRect/>
                            </a:stretch>
                          </p:blipFill>
                          <p:spPr>
                            <a:xfrm>
                              <a:off x="5879580" y="5983544"/>
                              <a:ext cx="1077913" cy="927100"/>
                            </a:xfrm>
                            <a:prstGeom prst="rect">
                              <a:avLst/>
                            </a:prstGeom>
                          </p:spPr>
                        </p:pic>
                      </p:oleObj>
                    </mc:Fallback>
                  </mc:AlternateContent>
                </a:graphicData>
              </a:graphic>
            </p:graphicFrame>
          </mc:Choice>
          <mc:Fallback xmlns="">
            <p:graphicFrame>
              <p:nvGraphicFramePr>
                <p:cNvPr id="13" name="Object 12"/>
                <p:cNvGraphicFramePr>
                  <a:graphicFrameLocks noChangeAspect="1"/>
                </p:cNvGraphicFramePr>
                <p:nvPr>
                  <p:extLst>
                    <p:ext uri="{D42A27DB-BD31-4B8C-83A1-F6EECF244321}">
                      <p14:modId xmlns:p14="http://schemas.microsoft.com/office/powerpoint/2010/main" val="1545904008"/>
                    </p:ext>
                  </p:extLst>
                </p:nvPr>
              </p:nvGraphicFramePr>
              <p:xfrm>
                <a:off x="5879580" y="5983544"/>
                <a:ext cx="1077913" cy="927100"/>
              </p:xfrm>
              <a:graphic>
                <a:graphicData uri="http://schemas.openxmlformats.org/presentationml/2006/ole">
                  <mc:AlternateContent>
                    <mc:Choice xmlns:v="urn:schemas-microsoft-com:vml" Requires="v">
                      <p:oleObj spid="_x0000_s47137" name="Equation" r:id="rId12" imgW="457200" imgH="393480" progId="Equation.DSMT4">
                        <p:embed/>
                      </p:oleObj>
                    </mc:Choice>
                    <mc:Fallback>
                      <p:oleObj name="Equation" r:id="rId12" imgW="457200" imgH="393480" progId="Equation.DSMT4">
                        <p:embed/>
                        <p:pic>
                          <p:nvPicPr>
                            <p:cNvPr id="0" name=""/>
                            <p:cNvPicPr/>
                            <p:nvPr/>
                          </p:nvPicPr>
                          <p:blipFill>
                            <a:blip r:embed="rId13"/>
                            <a:stretch>
                              <a:fillRect/>
                            </a:stretch>
                          </p:blipFill>
                          <p:spPr>
                            <a:xfrm>
                              <a:off x="5879580" y="5983544"/>
                              <a:ext cx="1077913" cy="927100"/>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4912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78619"/>
            <a:ext cx="12192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*Thực hành 3: </a:t>
            </a:r>
            <a:r>
              <a:rPr lang="en-US" sz="3200" smtClean="0">
                <a:latin typeface="Times New Roman" panose="02020603050405020304" pitchFamily="18" charset="0"/>
                <a:cs typeface="Times New Roman" panose="02020603050405020304" pitchFamily="18" charset="0"/>
              </a:rPr>
              <a:t>Tìm ĐKXĐ của mỗi phương trình sau:</a:t>
            </a:r>
          </a:p>
        </p:txBody>
      </p:sp>
      <p:sp>
        <p:nvSpPr>
          <p:cNvPr id="8" name="TextBox 7"/>
          <p:cNvSpPr txBox="1"/>
          <p:nvPr/>
        </p:nvSpPr>
        <p:spPr>
          <a:xfrm>
            <a:off x="4419600" y="1844764"/>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19929" y="2532851"/>
                <a:ext cx="7162800"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a) Điều kiện xác định là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smtClean="0">
                    <a:latin typeface="Times New Roman" panose="02020603050405020304" pitchFamily="18" charset="0"/>
                    <a:cs typeface="Times New Roman" panose="02020603050405020304" pitchFamily="18" charset="0"/>
                  </a:rPr>
                  <a:t>–7 và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5. </a:t>
                </a:r>
                <a:endParaRPr lang="en-US" sz="280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929" y="2532851"/>
                <a:ext cx="7162800" cy="523220"/>
              </a:xfrm>
              <a:prstGeom prst="rect">
                <a:avLst/>
              </a:prstGeom>
              <a:blipFill rotWithShape="0">
                <a:blip r:embed="rId3"/>
                <a:stretch>
                  <a:fillRect l="-1702" t="-11628" b="-31395"/>
                </a:stretch>
              </a:blipFill>
            </p:spPr>
            <p:txBody>
              <a:bodyPr/>
              <a:lstStyle/>
              <a:p>
                <a:r>
                  <a:rPr lang="en-US">
                    <a:noFill/>
                  </a:rPr>
                  <a:t> </a:t>
                </a:r>
              </a:p>
            </p:txBody>
          </p:sp>
        </mc:Fallback>
      </mc:AlternateContent>
      <p:sp>
        <p:nvSpPr>
          <p:cNvPr id="17" name="TextBox 16"/>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285287117"/>
              </p:ext>
            </p:extLst>
          </p:nvPr>
        </p:nvGraphicFramePr>
        <p:xfrm>
          <a:off x="673894" y="1183460"/>
          <a:ext cx="2066925" cy="844550"/>
        </p:xfrm>
        <a:graphic>
          <a:graphicData uri="http://schemas.openxmlformats.org/presentationml/2006/ole">
            <mc:AlternateContent xmlns:mc="http://schemas.openxmlformats.org/markup-compatibility/2006">
              <mc:Choice xmlns:v="urn:schemas-microsoft-com:vml" Requires="v">
                <p:oleObj spid="_x0000_s50479" name="Equation" r:id="rId4" imgW="965160" imgH="393480" progId="Equation.DSMT4">
                  <p:embed/>
                </p:oleObj>
              </mc:Choice>
              <mc:Fallback>
                <p:oleObj name="Equation" r:id="rId4" imgW="965160" imgH="393480" progId="Equation.DSMT4">
                  <p:embed/>
                  <p:pic>
                    <p:nvPicPr>
                      <p:cNvPr id="0" name=""/>
                      <p:cNvPicPr/>
                      <p:nvPr/>
                    </p:nvPicPr>
                    <p:blipFill>
                      <a:blip r:embed="rId5"/>
                      <a:stretch>
                        <a:fillRect/>
                      </a:stretch>
                    </p:blipFill>
                    <p:spPr>
                      <a:xfrm>
                        <a:off x="673894" y="1183460"/>
                        <a:ext cx="2066925" cy="8445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18810448"/>
              </p:ext>
            </p:extLst>
          </p:nvPr>
        </p:nvGraphicFramePr>
        <p:xfrm>
          <a:off x="6069767" y="1223427"/>
          <a:ext cx="2611437" cy="844550"/>
        </p:xfrm>
        <a:graphic>
          <a:graphicData uri="http://schemas.openxmlformats.org/presentationml/2006/ole">
            <mc:AlternateContent xmlns:mc="http://schemas.openxmlformats.org/markup-compatibility/2006">
              <mc:Choice xmlns:v="urn:schemas-microsoft-com:vml" Requires="v">
                <p:oleObj spid="_x0000_s50480" name="Equation" r:id="rId6" imgW="1218960" imgH="393480" progId="Equation.DSMT4">
                  <p:embed/>
                </p:oleObj>
              </mc:Choice>
              <mc:Fallback>
                <p:oleObj name="Equation" r:id="rId6" imgW="1218960" imgH="393480" progId="Equation.DSMT4">
                  <p:embed/>
                  <p:pic>
                    <p:nvPicPr>
                      <p:cNvPr id="0" name=""/>
                      <p:cNvPicPr/>
                      <p:nvPr/>
                    </p:nvPicPr>
                    <p:blipFill>
                      <a:blip r:embed="rId7"/>
                      <a:stretch>
                        <a:fillRect/>
                      </a:stretch>
                    </p:blipFill>
                    <p:spPr>
                      <a:xfrm>
                        <a:off x="6069767" y="1223427"/>
                        <a:ext cx="2611437" cy="844550"/>
                      </a:xfrm>
                      <a:prstGeom prst="rect">
                        <a:avLst/>
                      </a:prstGeom>
                    </p:spPr>
                  </p:pic>
                </p:oleObj>
              </mc:Fallback>
            </mc:AlternateContent>
          </a:graphicData>
        </a:graphic>
      </p:graphicFrame>
      <p:grpSp>
        <p:nvGrpSpPr>
          <p:cNvPr id="3" name="Group 2"/>
          <p:cNvGrpSpPr/>
          <p:nvPr/>
        </p:nvGrpSpPr>
        <p:grpSpPr>
          <a:xfrm>
            <a:off x="39858" y="3153282"/>
            <a:ext cx="7162800" cy="843605"/>
            <a:chOff x="19929" y="2951294"/>
            <a:chExt cx="7162800" cy="843605"/>
          </a:xfrm>
        </p:grpSpPr>
        <mc:AlternateContent xmlns:mc="http://schemas.openxmlformats.org/markup-compatibility/2006" xmlns:a14="http://schemas.microsoft.com/office/drawing/2010/main">
          <mc:Choice Requires="a14">
            <p:graphicFrame>
              <p:nvGraphicFramePr>
                <p:cNvPr id="11" name="Object 10"/>
                <p:cNvGraphicFramePr>
                  <a:graphicFrameLocks noChangeAspect="1"/>
                </p:cNvGraphicFramePr>
                <p:nvPr>
                  <p:extLst>
                    <p:ext uri="{D42A27DB-BD31-4B8C-83A1-F6EECF244321}">
                      <p14:modId xmlns:p14="http://schemas.microsoft.com/office/powerpoint/2010/main" val="1207726170"/>
                    </p:ext>
                  </p:extLst>
                </p:nvPr>
              </p:nvGraphicFramePr>
              <p:xfrm>
                <a:off x="3601387" y="2951294"/>
                <a:ext cx="1033843" cy="843605"/>
              </p:xfrm>
              <a:graphic>
                <a:graphicData uri="http://schemas.openxmlformats.org/presentationml/2006/ole">
                  <mc:AlternateContent>
                    <mc:Choice xmlns:v="urn:schemas-microsoft-com:vml" Requires="v">
                      <p:oleObj spid="_x0000_s50481" name="Equation" r:id="rId8" imgW="482400" imgH="393480" progId="Equation.DSMT4">
                        <p:embed/>
                      </p:oleObj>
                    </mc:Choice>
                    <mc:Fallback>
                      <p:oleObj name="Equation" r:id="rId8" imgW="482400" imgH="393480" progId="Equation.DSMT4">
                        <p:embed/>
                        <p:pic>
                          <p:nvPicPr>
                            <p:cNvPr id="0" name=""/>
                            <p:cNvPicPr/>
                            <p:nvPr/>
                          </p:nvPicPr>
                          <p:blipFill>
                            <a:blip r:embed="rId9"/>
                            <a:stretch>
                              <a:fillRect/>
                            </a:stretch>
                          </p:blipFill>
                          <p:spPr>
                            <a:xfrm>
                              <a:off x="3601387" y="2951294"/>
                              <a:ext cx="1033843" cy="843605"/>
                            </a:xfrm>
                            <a:prstGeom prst="rect">
                              <a:avLst/>
                            </a:prstGeom>
                          </p:spPr>
                        </p:pic>
                      </p:oleObj>
                    </mc:Fallback>
                  </mc:AlternateContent>
                </a:graphicData>
              </a:graphic>
            </p:graphicFrame>
          </mc:Choice>
          <mc:Fallback xmlns="">
            <p:graphicFrame>
              <p:nvGraphicFramePr>
                <p:cNvPr id="11" name="Object 10"/>
                <p:cNvGraphicFramePr>
                  <a:graphicFrameLocks noChangeAspect="1"/>
                </p:cNvGraphicFramePr>
                <p:nvPr>
                  <p:extLst>
                    <p:ext uri="{D42A27DB-BD31-4B8C-83A1-F6EECF244321}">
                      <p14:modId xmlns:p14="http://schemas.microsoft.com/office/powerpoint/2010/main" val="3059130811"/>
                    </p:ext>
                  </p:extLst>
                </p:nvPr>
              </p:nvGraphicFramePr>
              <p:xfrm>
                <a:off x="3601387" y="2951294"/>
                <a:ext cx="1033843" cy="843605"/>
              </p:xfrm>
              <a:graphic>
                <a:graphicData uri="http://schemas.openxmlformats.org/presentationml/2006/ole">
                  <mc:AlternateContent>
                    <mc:Choice xmlns:v="urn:schemas-microsoft-com:vml" Requires="v">
                      <p:oleObj spid="_x0000_s50223" name="Equation" r:id="rId10" imgW="482400" imgH="393480" progId="Equation.DSMT4">
                        <p:embed/>
                      </p:oleObj>
                    </mc:Choice>
                    <mc:Fallback>
                      <p:oleObj name="Equation" r:id="rId10" imgW="482400" imgH="393480" progId="Equation.DSMT4">
                        <p:embed/>
                        <p:pic>
                          <p:nvPicPr>
                            <p:cNvPr id="0" name=""/>
                            <p:cNvPicPr/>
                            <p:nvPr/>
                          </p:nvPicPr>
                          <p:blipFill>
                            <a:blip r:embed="rId11"/>
                            <a:stretch>
                              <a:fillRect/>
                            </a:stretch>
                          </p:blipFill>
                          <p:spPr>
                            <a:xfrm>
                              <a:off x="3601387" y="2951294"/>
                              <a:ext cx="1033843" cy="84360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 name="TextBox 22"/>
                <p:cNvSpPr txBox="1"/>
                <p:nvPr/>
              </p:nvSpPr>
              <p:spPr>
                <a:xfrm>
                  <a:off x="19929" y="3111487"/>
                  <a:ext cx="7162800" cy="523220"/>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Điều kiện xác định là             và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4. </a:t>
                  </a:r>
                  <a:endParaRPr lang="en-US" sz="280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929" y="3111487"/>
                  <a:ext cx="7162800" cy="523220"/>
                </a:xfrm>
                <a:prstGeom prst="rect">
                  <a:avLst/>
                </a:prstGeom>
                <a:blipFill rotWithShape="0">
                  <a:blip r:embed="rId12"/>
                  <a:stretch>
                    <a:fillRect l="-1787" t="-12941" b="-32941"/>
                  </a:stretch>
                </a:blipFill>
              </p:spPr>
              <p:txBody>
                <a:bodyPr/>
                <a:lstStyle/>
                <a:p>
                  <a:r>
                    <a:rPr lang="en-US">
                      <a:noFill/>
                    </a:rPr>
                    <a:t> </a:t>
                  </a:r>
                </a:p>
              </p:txBody>
            </p:sp>
          </mc:Fallback>
        </mc:AlternateContent>
      </p:grpSp>
    </p:spTree>
    <p:extLst>
      <p:ext uri="{BB962C8B-B14F-4D97-AF65-F5344CB8AC3E}">
        <p14:creationId xmlns:p14="http://schemas.microsoft.com/office/powerpoint/2010/main" val="20137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17" y="8586"/>
            <a:ext cx="2778617" cy="3477875"/>
          </a:xfrm>
          <a:prstGeom prst="rect">
            <a:avLst/>
          </a:prstGeom>
          <a:solidFill>
            <a:srgbClr val="92D050"/>
          </a:solidFill>
        </p:spPr>
        <p:txBody>
          <a:bodyPr wrap="square" rtlCol="0">
            <a:spAutoFit/>
          </a:bodyPr>
          <a:lstStyle/>
          <a:p>
            <a:r>
              <a:rPr lang="en-US" sz="5400" b="1" smtClean="0">
                <a:solidFill>
                  <a:srgbClr val="FF0000"/>
                </a:solidFill>
                <a:latin typeface="Times New Roman" panose="02020603050405020304" pitchFamily="18" charset="0"/>
                <a:cs typeface="Times New Roman" panose="02020603050405020304" pitchFamily="18" charset="0"/>
              </a:rPr>
              <a:t>Chương </a:t>
            </a:r>
          </a:p>
          <a:p>
            <a:r>
              <a:rPr lang="en-US" sz="16600" b="1" smtClean="0">
                <a:solidFill>
                  <a:srgbClr val="FF0000"/>
                </a:solidFill>
                <a:latin typeface="Times New Roman" panose="02020603050405020304" pitchFamily="18" charset="0"/>
                <a:cs typeface="Times New Roman" panose="02020603050405020304" pitchFamily="18" charset="0"/>
              </a:rPr>
              <a:t>1</a:t>
            </a:r>
            <a:endParaRPr lang="en-US" sz="16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54687"/>
            <a:ext cx="7467600" cy="1754326"/>
          </a:xfrm>
          <a:prstGeom prst="rect">
            <a:avLst/>
          </a:prstGeom>
          <a:noFill/>
        </p:spPr>
        <p:txBody>
          <a:bodyPr wrap="square" rtlCol="0">
            <a:spAutoFit/>
          </a:bodyPr>
          <a:lstStyle/>
          <a:p>
            <a:r>
              <a:rPr lang="en-US" sz="5400" b="1" smtClean="0">
                <a:solidFill>
                  <a:srgbClr val="3333FF"/>
                </a:solidFill>
                <a:latin typeface="Times New Roman" panose="02020603050405020304" pitchFamily="18" charset="0"/>
                <a:cs typeface="Times New Roman" panose="02020603050405020304" pitchFamily="18" charset="0"/>
              </a:rPr>
              <a:t>PHƯƠNG TRÌNH VÀ HỆ PHƯƠNG TRÌNH</a:t>
            </a:r>
            <a:endParaRPr lang="en-US" sz="5400" b="1">
              <a:solidFill>
                <a:srgbClr val="3333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895600" y="1809013"/>
            <a:ext cx="9067800" cy="4444153"/>
          </a:xfrm>
          <a:prstGeom prst="rect">
            <a:avLst/>
          </a:prstGeom>
        </p:spPr>
      </p:pic>
    </p:spTree>
    <p:extLst>
      <p:ext uri="{BB962C8B-B14F-4D97-AF65-F5344CB8AC3E}">
        <p14:creationId xmlns:p14="http://schemas.microsoft.com/office/powerpoint/2010/main" val="18348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2400" y="581993"/>
            <a:ext cx="6533272" cy="928687"/>
            <a:chOff x="152400" y="581993"/>
            <a:chExt cx="6533272" cy="928687"/>
          </a:xfrm>
        </p:grpSpPr>
        <p:sp>
          <p:nvSpPr>
            <p:cNvPr id="29" name="TextBox 28"/>
            <p:cNvSpPr txBox="1"/>
            <p:nvPr/>
          </p:nvSpPr>
          <p:spPr>
            <a:xfrm>
              <a:off x="966622" y="736583"/>
              <a:ext cx="3317037"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Cho phương trình </a:t>
              </a:r>
            </a:p>
          </p:txBody>
        </p:sp>
        <p:graphicFrame>
          <p:nvGraphicFramePr>
            <p:cNvPr id="31" name="Object 30"/>
            <p:cNvGraphicFramePr>
              <a:graphicFrameLocks noChangeAspect="1"/>
            </p:cNvGraphicFramePr>
            <p:nvPr>
              <p:extLst>
                <p:ext uri="{D42A27DB-BD31-4B8C-83A1-F6EECF244321}">
                  <p14:modId xmlns:p14="http://schemas.microsoft.com/office/powerpoint/2010/main" val="176362200"/>
                </p:ext>
              </p:extLst>
            </p:nvPr>
          </p:nvGraphicFramePr>
          <p:xfrm>
            <a:off x="4201235" y="581993"/>
            <a:ext cx="2484437" cy="928687"/>
          </p:xfrm>
          <a:graphic>
            <a:graphicData uri="http://schemas.openxmlformats.org/presentationml/2006/ole">
              <mc:AlternateContent xmlns:mc="http://schemas.openxmlformats.org/markup-compatibility/2006">
                <mc:Choice xmlns:v="urn:schemas-microsoft-com:vml" Requires="v">
                  <p:oleObj spid="_x0000_s51389" name="Equation" r:id="rId3" imgW="1054080" imgH="393480" progId="Equation.DSMT4">
                    <p:embed/>
                  </p:oleObj>
                </mc:Choice>
                <mc:Fallback>
                  <p:oleObj name="Equation" r:id="rId3" imgW="1054080" imgH="393480" progId="Equation.DSMT4">
                    <p:embed/>
                    <p:pic>
                      <p:nvPicPr>
                        <p:cNvPr id="0" name=""/>
                        <p:cNvPicPr/>
                        <p:nvPr/>
                      </p:nvPicPr>
                      <p:blipFill>
                        <a:blip r:embed="rId4"/>
                        <a:stretch>
                          <a:fillRect/>
                        </a:stretch>
                      </p:blipFill>
                      <p:spPr>
                        <a:xfrm>
                          <a:off x="4201235" y="581993"/>
                          <a:ext cx="2484437" cy="928687"/>
                        </a:xfrm>
                        <a:prstGeom prst="rect">
                          <a:avLst/>
                        </a:prstGeom>
                        <a:ln>
                          <a:noFill/>
                        </a:ln>
                      </p:spPr>
                    </p:pic>
                  </p:oleObj>
                </mc:Fallback>
              </mc:AlternateContent>
            </a:graphicData>
          </a:graphic>
        </p:graphicFrame>
        <p:grpSp>
          <p:nvGrpSpPr>
            <p:cNvPr id="11" name="Group 10"/>
            <p:cNvGrpSpPr/>
            <p:nvPr/>
          </p:nvGrpSpPr>
          <p:grpSpPr>
            <a:xfrm>
              <a:off x="152400" y="642608"/>
              <a:ext cx="974822" cy="792522"/>
              <a:chOff x="425396" y="672476"/>
              <a:chExt cx="1213550" cy="1068549"/>
            </a:xfrm>
          </p:grpSpPr>
          <p:pic>
            <p:nvPicPr>
              <p:cNvPr id="12" name="Picture 11"/>
              <p:cNvPicPr>
                <a:picLocks noChangeAspect="1"/>
              </p:cNvPicPr>
              <p:nvPr/>
            </p:nvPicPr>
            <p:blipFill>
              <a:blip r:embed="rId5"/>
              <a:stretch>
                <a:fillRect/>
              </a:stretch>
            </p:blipFill>
            <p:spPr>
              <a:xfrm>
                <a:off x="425396" y="672476"/>
                <a:ext cx="857250" cy="819150"/>
              </a:xfrm>
              <a:prstGeom prst="rect">
                <a:avLst/>
              </a:prstGeom>
            </p:spPr>
          </p:pic>
          <p:sp>
            <p:nvSpPr>
              <p:cNvPr id="13" name="TextBox 12"/>
              <p:cNvSpPr txBox="1"/>
              <p:nvPr/>
            </p:nvSpPr>
            <p:spPr>
              <a:xfrm>
                <a:off x="950154" y="1118567"/>
                <a:ext cx="688792" cy="622458"/>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3</a:t>
                </a:r>
                <a:endParaRPr lang="en-US" sz="2400" b="1">
                  <a:solidFill>
                    <a:srgbClr val="FF0000"/>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7" name="Rectangle 16"/>
              <p:cNvSpPr/>
              <p:nvPr/>
            </p:nvSpPr>
            <p:spPr>
              <a:xfrm>
                <a:off x="32664" y="1487038"/>
                <a:ext cx="10028139"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ĐKXĐ của phương trình đã cho là: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2 và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–1.</a:t>
                </a:r>
                <a:endParaRPr lang="vi-VN" sz="2800" b="0" i="0">
                  <a:effectLst/>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2664" y="1487038"/>
                <a:ext cx="10028139" cy="523220"/>
              </a:xfrm>
              <a:prstGeom prst="rect">
                <a:avLst/>
              </a:prstGeom>
              <a:blipFill rotWithShape="0">
                <a:blip r:embed="rId6"/>
                <a:stretch>
                  <a:fillRect l="-1216" t="-12791" b="-31395"/>
                </a:stretch>
              </a:blipFill>
            </p:spPr>
            <p:txBody>
              <a:bodyPr/>
              <a:lstStyle/>
              <a:p>
                <a:r>
                  <a:rPr lang="en-US">
                    <a:noFill/>
                  </a:rPr>
                  <a:t> </a:t>
                </a:r>
              </a:p>
            </p:txBody>
          </p:sp>
        </mc:Fallback>
      </mc:AlternateContent>
      <p:sp>
        <p:nvSpPr>
          <p:cNvPr id="18" name="Rectangle 17"/>
          <p:cNvSpPr/>
          <p:nvPr/>
        </p:nvSpPr>
        <p:spPr>
          <a:xfrm>
            <a:off x="0" y="2075783"/>
            <a:ext cx="5509370"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 Xét các phép biến đổi như sau:</a:t>
            </a:r>
            <a:endParaRPr lang="vi-VN" sz="2800" b="0" i="0">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5890823" y="6254877"/>
            <a:ext cx="5996377" cy="523220"/>
          </a:xfrm>
          <a:prstGeom prst="rect">
            <a:avLst/>
          </a:prstGeom>
          <a:noFill/>
          <a:ln>
            <a:solidFill>
              <a:srgbClr val="00B050"/>
            </a:solid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Tìm ĐKXĐ của phương trình đã cho.</a:t>
            </a:r>
            <a:endParaRPr lang="vi-VN" sz="2800" b="0" i="0">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3725903" y="6048139"/>
            <a:ext cx="8466097" cy="523220"/>
          </a:xfrm>
          <a:prstGeom prst="rect">
            <a:avLst/>
          </a:prstGeom>
          <a:ln>
            <a:solidFill>
              <a:srgbClr val="00B050"/>
            </a:solid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 Hãy giải thích cách thực hiện mỗi phép biến đổi trên.</a:t>
            </a:r>
            <a:endParaRPr lang="vi-VN" sz="2800" b="0" i="0">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3725903" y="6221200"/>
            <a:ext cx="8266695" cy="523220"/>
          </a:xfrm>
          <a:prstGeom prst="rect">
            <a:avLst/>
          </a:prstGeom>
          <a:ln>
            <a:solidFill>
              <a:srgbClr val="00B050"/>
            </a:solid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c) x = –4 có là nghiệm của phương trình đã cho không?</a:t>
            </a:r>
            <a:endParaRPr lang="vi-VN" sz="2800" b="0" i="0">
              <a:effectLst/>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634257868"/>
              </p:ext>
            </p:extLst>
          </p:nvPr>
        </p:nvGraphicFramePr>
        <p:xfrm>
          <a:off x="4868863" y="1949191"/>
          <a:ext cx="3741737" cy="3925887"/>
        </p:xfrm>
        <a:graphic>
          <a:graphicData uri="http://schemas.openxmlformats.org/presentationml/2006/ole">
            <mc:AlternateContent xmlns:mc="http://schemas.openxmlformats.org/markup-compatibility/2006">
              <mc:Choice xmlns:v="urn:schemas-microsoft-com:vml" Requires="v">
                <p:oleObj spid="_x0000_s51390" name="Equation" r:id="rId7" imgW="1587240" imgH="1663560" progId="Equation.DSMT4">
                  <p:embed/>
                </p:oleObj>
              </mc:Choice>
              <mc:Fallback>
                <p:oleObj name="Equation" r:id="rId7" imgW="1587240" imgH="1663560" progId="Equation.DSMT4">
                  <p:embed/>
                  <p:pic>
                    <p:nvPicPr>
                      <p:cNvPr id="0" name=""/>
                      <p:cNvPicPr/>
                      <p:nvPr/>
                    </p:nvPicPr>
                    <p:blipFill>
                      <a:blip r:embed="rId8"/>
                      <a:stretch>
                        <a:fillRect/>
                      </a:stretch>
                    </p:blipFill>
                    <p:spPr>
                      <a:xfrm>
                        <a:off x="4868863" y="1949191"/>
                        <a:ext cx="3741737" cy="3925887"/>
                      </a:xfrm>
                      <a:prstGeom prst="rect">
                        <a:avLst/>
                      </a:prstGeom>
                      <a:ln>
                        <a:noFill/>
                      </a:ln>
                    </p:spPr>
                  </p:pic>
                </p:oleObj>
              </mc:Fallback>
            </mc:AlternateContent>
          </a:graphicData>
        </a:graphic>
      </p:graphicFrame>
      <p:sp>
        <p:nvSpPr>
          <p:cNvPr id="23" name="Rectangle 22"/>
          <p:cNvSpPr/>
          <p:nvPr/>
        </p:nvSpPr>
        <p:spPr>
          <a:xfrm>
            <a:off x="0" y="6135739"/>
            <a:ext cx="11551854" cy="523220"/>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c) x = –4 thỏa mãn ĐKXĐ nên x = –4 </a:t>
            </a:r>
            <a:r>
              <a:rPr lang="en-US" sz="2800" smtClean="0">
                <a:latin typeface="Times New Roman" panose="02020603050405020304" pitchFamily="18" charset="0"/>
                <a:cs typeface="Times New Roman" panose="02020603050405020304" pitchFamily="18" charset="0"/>
              </a:rPr>
              <a:t>là nghiệm </a:t>
            </a:r>
            <a:r>
              <a:rPr lang="en-US" sz="2800">
                <a:latin typeface="Times New Roman" panose="02020603050405020304" pitchFamily="18" charset="0"/>
                <a:cs typeface="Times New Roman" panose="02020603050405020304" pitchFamily="18" charset="0"/>
              </a:rPr>
              <a:t>của phương trình đã </a:t>
            </a:r>
            <a:r>
              <a:rPr lang="en-US" sz="2800" smtClean="0">
                <a:latin typeface="Times New Roman" panose="02020603050405020304" pitchFamily="18" charset="0"/>
                <a:cs typeface="Times New Roman" panose="02020603050405020304" pitchFamily="18" charset="0"/>
              </a:rPr>
              <a:t>cho.</a:t>
            </a:r>
            <a:endParaRPr lang="vi-VN" sz="2800" b="0" i="0">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6865938" y="3154790"/>
            <a:ext cx="4685916"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(thực hiện phép tính ở vế phải)</a:t>
            </a:r>
            <a:endParaRPr lang="vi-VN" sz="2800" b="0" i="0">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8534400" y="4055495"/>
            <a:ext cx="4038600"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(quy đồng mẫu ở hai vế)</a:t>
            </a:r>
            <a:endParaRPr lang="vi-VN" sz="2800" b="0" i="0">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6865938" y="4885824"/>
            <a:ext cx="4038600"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(khử mẫu)</a:t>
            </a:r>
            <a:endParaRPr lang="vi-VN" sz="2800" b="0" i="0">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5775927" y="5409795"/>
            <a:ext cx="4038600" cy="523220"/>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(trừ hai vế cho x</a:t>
            </a:r>
            <a:r>
              <a:rPr lang="en-US" sz="2800" baseline="30000" smtClean="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a:t>
            </a:r>
            <a:endParaRPr lang="vi-VN"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8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0" presetClass="exit" presetSubtype="0" fill="hold" grpId="1"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par>
                                <p:cTn id="81" presetID="10" presetClass="exit" presetSubtype="0" fill="hold" grpId="1" nodeType="with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19" grpId="1" animBg="1"/>
      <p:bldP spid="20" grpId="0" animBg="1"/>
      <p:bldP spid="20" grpId="1" animBg="1"/>
      <p:bldP spid="21" grpId="0" animBg="1"/>
      <p:bldP spid="21" grpId="1" animBg="1"/>
      <p:bldP spid="23" grpId="0"/>
      <p:bldP spid="16"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2554545"/>
          </a:xfrm>
          <a:prstGeom prst="rect">
            <a:avLst/>
          </a:prstGeom>
          <a:noFill/>
          <a:ln w="28575">
            <a:solidFill>
              <a:srgbClr val="3333FF"/>
            </a:solidFill>
          </a:ln>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Bước 1: Tìm điều kiện xác định của phương trình.</a:t>
            </a:r>
          </a:p>
          <a:p>
            <a:pPr algn="just"/>
            <a:r>
              <a:rPr lang="en-US" sz="3200" smtClean="0">
                <a:latin typeface="Times New Roman" panose="02020603050405020304" pitchFamily="18" charset="0"/>
                <a:cs typeface="Times New Roman" panose="02020603050405020304" pitchFamily="18" charset="0"/>
              </a:rPr>
              <a:t>Bước 2: Quy đồng mẫu thức hai vế, rồi khử mẫu.</a:t>
            </a:r>
          </a:p>
          <a:p>
            <a:pPr algn="just"/>
            <a:r>
              <a:rPr lang="en-US" sz="3200" smtClean="0">
                <a:latin typeface="Times New Roman" panose="02020603050405020304" pitchFamily="18" charset="0"/>
                <a:cs typeface="Times New Roman" panose="02020603050405020304" pitchFamily="18" charset="0"/>
              </a:rPr>
              <a:t>Bước 3: Giải phương trình vừa nhận đực.</a:t>
            </a:r>
          </a:p>
          <a:p>
            <a:pPr algn="just"/>
            <a:r>
              <a:rPr lang="en-US" sz="3200" smtClean="0">
                <a:latin typeface="Times New Roman" panose="02020603050405020304" pitchFamily="18" charset="0"/>
                <a:cs typeface="Times New Roman" panose="02020603050405020304" pitchFamily="18" charset="0"/>
              </a:rPr>
              <a:t>Bước 4: Xét mỗi giá trị tìm được ở bước 3, giá trị nào thỏa mãn điều kiện xác định thì đó là nghiệm của phương trình đã cho</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4006121" y="613189"/>
            <a:ext cx="2514600" cy="584775"/>
          </a:xfrm>
          <a:prstGeom prst="rect">
            <a:avLst/>
          </a:prstGeom>
          <a:solidFill>
            <a:schemeClr val="bg1"/>
          </a:solidFill>
          <a:ln>
            <a:solidFill>
              <a:srgbClr val="3333FF"/>
            </a:solidFill>
          </a:ln>
        </p:spPr>
        <p:txBody>
          <a:bodyPr wrap="square" rtlCol="0">
            <a:spAutoFit/>
          </a:bodyPr>
          <a:lstStyle/>
          <a:p>
            <a:r>
              <a:rPr lang="en-US" sz="3200" smtClean="0">
                <a:solidFill>
                  <a:srgbClr val="3333FF"/>
                </a:solidFill>
                <a:latin typeface="Times New Roman" panose="02020603050405020304" pitchFamily="18" charset="0"/>
                <a:cs typeface="Times New Roman" panose="02020603050405020304" pitchFamily="18" charset="0"/>
              </a:rPr>
              <a:t>CÁCH GIẢI</a:t>
            </a:r>
            <a:endParaRPr lang="en-US" sz="3200">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929" y="0"/>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2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12890436"/>
              </p:ext>
            </p:extLst>
          </p:nvPr>
        </p:nvGraphicFramePr>
        <p:xfrm>
          <a:off x="304800" y="1245668"/>
          <a:ext cx="7187026" cy="898377"/>
        </p:xfrm>
        <a:graphic>
          <a:graphicData uri="http://schemas.openxmlformats.org/presentationml/2006/ole">
            <mc:AlternateContent xmlns:mc="http://schemas.openxmlformats.org/markup-compatibility/2006">
              <mc:Choice xmlns:v="urn:schemas-microsoft-com:vml" Requires="v">
                <p:oleObj spid="_x0000_s53655" name="Equation" r:id="rId3" imgW="3352680" imgH="419040" progId="Equation.DSMT4">
                  <p:embed/>
                </p:oleObj>
              </mc:Choice>
              <mc:Fallback>
                <p:oleObj name="Equation" r:id="rId3" imgW="3352680" imgH="419040" progId="Equation.DSMT4">
                  <p:embed/>
                  <p:pic>
                    <p:nvPicPr>
                      <p:cNvPr id="0" name=""/>
                      <p:cNvPicPr/>
                      <p:nvPr/>
                    </p:nvPicPr>
                    <p:blipFill>
                      <a:blip r:embed="rId4"/>
                      <a:stretch>
                        <a:fillRect/>
                      </a:stretch>
                    </p:blipFill>
                    <p:spPr>
                      <a:xfrm>
                        <a:off x="304800" y="1245668"/>
                        <a:ext cx="7187026" cy="898377"/>
                      </a:xfrm>
                      <a:prstGeom prst="rect">
                        <a:avLst/>
                      </a:prstGeom>
                    </p:spPr>
                  </p:pic>
                </p:oleObj>
              </mc:Fallback>
            </mc:AlternateContent>
          </a:graphicData>
        </a:graphic>
      </p:graphicFrame>
      <p:sp>
        <p:nvSpPr>
          <p:cNvPr id="7" name="TextBox 6"/>
          <p:cNvSpPr txBox="1"/>
          <p:nvPr/>
        </p:nvSpPr>
        <p:spPr>
          <a:xfrm>
            <a:off x="0" y="678619"/>
            <a:ext cx="5334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*Ví dụ: </a:t>
            </a:r>
            <a:r>
              <a:rPr lang="en-US" sz="3200" smtClean="0">
                <a:latin typeface="Times New Roman" panose="02020603050405020304" pitchFamily="18" charset="0"/>
                <a:cs typeface="Times New Roman" panose="02020603050405020304" pitchFamily="18" charset="0"/>
              </a:rPr>
              <a:t>Giải các phương trình:</a:t>
            </a:r>
          </a:p>
        </p:txBody>
      </p:sp>
      <p:sp>
        <p:nvSpPr>
          <p:cNvPr id="8" name="TextBox 7"/>
          <p:cNvSpPr txBox="1"/>
          <p:nvPr/>
        </p:nvSpPr>
        <p:spPr>
          <a:xfrm>
            <a:off x="3899562" y="2050963"/>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3728" y="2099469"/>
                <a:ext cx="408107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a) ĐKXĐ: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3 và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0.</a:t>
                </a:r>
                <a:endParaRPr lang="en-US" sz="280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728" y="2099469"/>
                <a:ext cx="4081072" cy="738664"/>
              </a:xfrm>
              <a:prstGeom prst="rect">
                <a:avLst/>
              </a:prstGeom>
              <a:blipFill rotWithShape="0">
                <a:blip r:embed="rId5"/>
                <a:stretch>
                  <a:fillRect l="-3139" b="-11475"/>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701767799"/>
              </p:ext>
            </p:extLst>
          </p:nvPr>
        </p:nvGraphicFramePr>
        <p:xfrm>
          <a:off x="5791200" y="6245412"/>
          <a:ext cx="1033843" cy="843605"/>
        </p:xfrm>
        <a:graphic>
          <a:graphicData uri="http://schemas.openxmlformats.org/presentationml/2006/ole">
            <mc:AlternateContent xmlns:mc="http://schemas.openxmlformats.org/markup-compatibility/2006">
              <mc:Choice xmlns:v="urn:schemas-microsoft-com:vml" Requires="v">
                <p:oleObj spid="_x0000_s53656" name="Equation" r:id="rId6" imgW="482400" imgH="393480" progId="Equation.DSMT4">
                  <p:embed/>
                </p:oleObj>
              </mc:Choice>
              <mc:Fallback>
                <p:oleObj name="Equation" r:id="rId6" imgW="482400" imgH="393480" progId="Equation.DSMT4">
                  <p:embed/>
                  <p:pic>
                    <p:nvPicPr>
                      <p:cNvPr id="0" name=""/>
                      <p:cNvPicPr/>
                      <p:nvPr/>
                    </p:nvPicPr>
                    <p:blipFill>
                      <a:blip r:embed="rId7"/>
                      <a:stretch>
                        <a:fillRect/>
                      </a:stretch>
                    </p:blipFill>
                    <p:spPr>
                      <a:xfrm>
                        <a:off x="5791200" y="6245412"/>
                        <a:ext cx="1033843" cy="843605"/>
                      </a:xfrm>
                      <a:prstGeom prst="rect">
                        <a:avLst/>
                      </a:prstGeom>
                    </p:spPr>
                  </p:pic>
                </p:oleObj>
              </mc:Fallback>
            </mc:AlternateContent>
          </a:graphicData>
        </a:graphic>
      </p:graphicFrame>
      <p:sp>
        <p:nvSpPr>
          <p:cNvPr id="17" name="TextBox 16"/>
          <p:cNvSpPr txBox="1"/>
          <p:nvPr/>
        </p:nvSpPr>
        <p:spPr>
          <a:xfrm>
            <a:off x="7749" y="18956"/>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997" y="6245412"/>
            <a:ext cx="5786203"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nghiệm là</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465007" y="2564727"/>
            <a:ext cx="1145498"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Ta có:</a:t>
            </a:r>
            <a:endParaRPr lang="en-US" sz="280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417379687"/>
              </p:ext>
            </p:extLst>
          </p:nvPr>
        </p:nvGraphicFramePr>
        <p:xfrm>
          <a:off x="1487253" y="2627843"/>
          <a:ext cx="2178050" cy="842963"/>
        </p:xfrm>
        <a:graphic>
          <a:graphicData uri="http://schemas.openxmlformats.org/presentationml/2006/ole">
            <mc:AlternateContent xmlns:mc="http://schemas.openxmlformats.org/markup-compatibility/2006">
              <mc:Choice xmlns:v="urn:schemas-microsoft-com:vml" Requires="v">
                <p:oleObj spid="_x0000_s53657" name="Equation" r:id="rId8" imgW="1015920" imgH="393480" progId="Equation.DSMT4">
                  <p:embed/>
                </p:oleObj>
              </mc:Choice>
              <mc:Fallback>
                <p:oleObj name="Equation" r:id="rId8" imgW="1015920" imgH="393480" progId="Equation.DSMT4">
                  <p:embed/>
                  <p:pic>
                    <p:nvPicPr>
                      <p:cNvPr id="0" name=""/>
                      <p:cNvPicPr/>
                      <p:nvPr/>
                    </p:nvPicPr>
                    <p:blipFill>
                      <a:blip r:embed="rId9"/>
                      <a:stretch>
                        <a:fillRect/>
                      </a:stretch>
                    </p:blipFill>
                    <p:spPr>
                      <a:xfrm>
                        <a:off x="1487253" y="2627843"/>
                        <a:ext cx="2178050" cy="8429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82322133"/>
              </p:ext>
            </p:extLst>
          </p:nvPr>
        </p:nvGraphicFramePr>
        <p:xfrm>
          <a:off x="1392003" y="3382408"/>
          <a:ext cx="4546600" cy="898525"/>
        </p:xfrm>
        <a:graphic>
          <a:graphicData uri="http://schemas.openxmlformats.org/presentationml/2006/ole">
            <mc:AlternateContent xmlns:mc="http://schemas.openxmlformats.org/markup-compatibility/2006">
              <mc:Choice xmlns:v="urn:schemas-microsoft-com:vml" Requires="v">
                <p:oleObj spid="_x0000_s53658" name="Equation" r:id="rId10" imgW="2120760" imgH="419040" progId="Equation.DSMT4">
                  <p:embed/>
                </p:oleObj>
              </mc:Choice>
              <mc:Fallback>
                <p:oleObj name="Equation" r:id="rId10" imgW="2120760" imgH="419040" progId="Equation.DSMT4">
                  <p:embed/>
                  <p:pic>
                    <p:nvPicPr>
                      <p:cNvPr id="0" name=""/>
                      <p:cNvPicPr/>
                      <p:nvPr/>
                    </p:nvPicPr>
                    <p:blipFill>
                      <a:blip r:embed="rId11"/>
                      <a:stretch>
                        <a:fillRect/>
                      </a:stretch>
                    </p:blipFill>
                    <p:spPr>
                      <a:xfrm>
                        <a:off x="1392003" y="3382408"/>
                        <a:ext cx="4546600" cy="89852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04071438"/>
              </p:ext>
            </p:extLst>
          </p:nvPr>
        </p:nvGraphicFramePr>
        <p:xfrm>
          <a:off x="1391977" y="4235505"/>
          <a:ext cx="4681538" cy="2344737"/>
        </p:xfrm>
        <a:graphic>
          <a:graphicData uri="http://schemas.openxmlformats.org/presentationml/2006/ole">
            <mc:AlternateContent xmlns:mc="http://schemas.openxmlformats.org/markup-compatibility/2006">
              <mc:Choice xmlns:v="urn:schemas-microsoft-com:vml" Requires="v">
                <p:oleObj spid="_x0000_s53659" name="Equation" r:id="rId12" imgW="2184120" imgH="1091880" progId="Equation.DSMT4">
                  <p:embed/>
                </p:oleObj>
              </mc:Choice>
              <mc:Fallback>
                <p:oleObj name="Equation" r:id="rId12" imgW="2184120" imgH="1091880" progId="Equation.DSMT4">
                  <p:embed/>
                  <p:pic>
                    <p:nvPicPr>
                      <p:cNvPr id="0" name=""/>
                      <p:cNvPicPr/>
                      <p:nvPr/>
                    </p:nvPicPr>
                    <p:blipFill>
                      <a:blip r:embed="rId13"/>
                      <a:stretch>
                        <a:fillRect/>
                      </a:stretch>
                    </p:blipFill>
                    <p:spPr>
                      <a:xfrm>
                        <a:off x="1391977" y="4235505"/>
                        <a:ext cx="4681538" cy="2344737"/>
                      </a:xfrm>
                      <a:prstGeom prst="rect">
                        <a:avLst/>
                      </a:prstGeom>
                    </p:spPr>
                  </p:pic>
                </p:oleObj>
              </mc:Fallback>
            </mc:AlternateContent>
          </a:graphicData>
        </a:graphic>
      </p:graphicFrame>
      <p:sp>
        <p:nvSpPr>
          <p:cNvPr id="26" name="TextBox 25"/>
          <p:cNvSpPr txBox="1"/>
          <p:nvPr/>
        </p:nvSpPr>
        <p:spPr>
          <a:xfrm>
            <a:off x="2286001" y="5801627"/>
            <a:ext cx="161356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(TMĐK)</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7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1"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2543387167"/>
              </p:ext>
            </p:extLst>
          </p:nvPr>
        </p:nvGraphicFramePr>
        <p:xfrm>
          <a:off x="1611974" y="3438592"/>
          <a:ext cx="3430588" cy="2341562"/>
        </p:xfrm>
        <a:graphic>
          <a:graphicData uri="http://schemas.openxmlformats.org/presentationml/2006/ole">
            <mc:AlternateContent xmlns:mc="http://schemas.openxmlformats.org/markup-compatibility/2006">
              <mc:Choice xmlns:v="urn:schemas-microsoft-com:vml" Requires="v">
                <p:oleObj spid="_x0000_s54505" name="Equation" r:id="rId3" imgW="1600200" imgH="1091880" progId="Equation.DSMT4">
                  <p:embed/>
                </p:oleObj>
              </mc:Choice>
              <mc:Fallback>
                <p:oleObj name="Equation" r:id="rId3" imgW="1600200" imgH="1091880" progId="Equation.DSMT4">
                  <p:embed/>
                  <p:pic>
                    <p:nvPicPr>
                      <p:cNvPr id="0" name=""/>
                      <p:cNvPicPr/>
                      <p:nvPr/>
                    </p:nvPicPr>
                    <p:blipFill>
                      <a:blip r:embed="rId4"/>
                      <a:stretch>
                        <a:fillRect/>
                      </a:stretch>
                    </p:blipFill>
                    <p:spPr>
                      <a:xfrm>
                        <a:off x="1611974" y="3438592"/>
                        <a:ext cx="3430588" cy="234156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95618159"/>
              </p:ext>
            </p:extLst>
          </p:nvPr>
        </p:nvGraphicFramePr>
        <p:xfrm>
          <a:off x="304800" y="1245668"/>
          <a:ext cx="7187026" cy="898377"/>
        </p:xfrm>
        <a:graphic>
          <a:graphicData uri="http://schemas.openxmlformats.org/presentationml/2006/ole">
            <mc:AlternateContent xmlns:mc="http://schemas.openxmlformats.org/markup-compatibility/2006">
              <mc:Choice xmlns:v="urn:schemas-microsoft-com:vml" Requires="v">
                <p:oleObj spid="_x0000_s54506" name="Equation" r:id="rId5" imgW="3352680" imgH="419040" progId="Equation.DSMT4">
                  <p:embed/>
                </p:oleObj>
              </mc:Choice>
              <mc:Fallback>
                <p:oleObj name="Equation" r:id="rId5" imgW="3352680" imgH="419040" progId="Equation.DSMT4">
                  <p:embed/>
                  <p:pic>
                    <p:nvPicPr>
                      <p:cNvPr id="0" name=""/>
                      <p:cNvPicPr/>
                      <p:nvPr/>
                    </p:nvPicPr>
                    <p:blipFill>
                      <a:blip r:embed="rId6"/>
                      <a:stretch>
                        <a:fillRect/>
                      </a:stretch>
                    </p:blipFill>
                    <p:spPr>
                      <a:xfrm>
                        <a:off x="304800" y="1245668"/>
                        <a:ext cx="7187026" cy="898377"/>
                      </a:xfrm>
                      <a:prstGeom prst="rect">
                        <a:avLst/>
                      </a:prstGeom>
                    </p:spPr>
                  </p:pic>
                </p:oleObj>
              </mc:Fallback>
            </mc:AlternateContent>
          </a:graphicData>
        </a:graphic>
      </p:graphicFrame>
      <p:sp>
        <p:nvSpPr>
          <p:cNvPr id="7" name="TextBox 6"/>
          <p:cNvSpPr txBox="1"/>
          <p:nvPr/>
        </p:nvSpPr>
        <p:spPr>
          <a:xfrm>
            <a:off x="0" y="678619"/>
            <a:ext cx="5334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*Ví dụ: </a:t>
            </a:r>
            <a:r>
              <a:rPr lang="en-US" sz="3200" smtClean="0">
                <a:latin typeface="Times New Roman" panose="02020603050405020304" pitchFamily="18" charset="0"/>
                <a:cs typeface="Times New Roman" panose="02020603050405020304" pitchFamily="18" charset="0"/>
              </a:rPr>
              <a:t>Giải các phương trình:</a:t>
            </a:r>
          </a:p>
        </p:txBody>
      </p:sp>
      <p:sp>
        <p:nvSpPr>
          <p:cNvPr id="8" name="TextBox 7"/>
          <p:cNvSpPr txBox="1"/>
          <p:nvPr/>
        </p:nvSpPr>
        <p:spPr>
          <a:xfrm>
            <a:off x="3899562" y="2050963"/>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3728" y="2099469"/>
                <a:ext cx="476687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b) ĐKXĐ: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2 và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–1 </a:t>
                </a:r>
                <a:endParaRPr lang="en-US" sz="280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728" y="2099469"/>
                <a:ext cx="4766872" cy="738664"/>
              </a:xfrm>
              <a:prstGeom prst="rect">
                <a:avLst/>
              </a:prstGeom>
              <a:blipFill rotWithShape="0">
                <a:blip r:embed="rId7"/>
                <a:stretch>
                  <a:fillRect l="-2685" b="-11475"/>
                </a:stretch>
              </a:blipFill>
            </p:spPr>
            <p:txBody>
              <a:bodyPr/>
              <a:lstStyle/>
              <a:p>
                <a:r>
                  <a:rPr lang="en-US">
                    <a:noFill/>
                  </a:rPr>
                  <a:t> </a:t>
                </a:r>
              </a:p>
            </p:txBody>
          </p:sp>
        </mc:Fallback>
      </mc:AlternateContent>
      <p:sp>
        <p:nvSpPr>
          <p:cNvPr id="17" name="TextBox 16"/>
          <p:cNvSpPr txBox="1"/>
          <p:nvPr/>
        </p:nvSpPr>
        <p:spPr>
          <a:xfrm>
            <a:off x="7749" y="18956"/>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728" y="5744687"/>
            <a:ext cx="5786203"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vô nghiệm.</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465007" y="2564727"/>
            <a:ext cx="1145498"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Ta có:</a:t>
            </a:r>
            <a:endParaRPr lang="en-US" sz="2800">
              <a:latin typeface="Times New Roman" panose="02020603050405020304" pitchFamily="18" charset="0"/>
              <a:cs typeface="Times New Roman" panose="02020603050405020304" pitchFamily="18" charset="0"/>
            </a:endParaRPr>
          </a:p>
        </p:txBody>
      </p:sp>
      <p:sp>
        <p:nvSpPr>
          <p:cNvPr id="26" name="TextBox 25"/>
          <p:cNvSpPr txBox="1"/>
          <p:nvPr/>
        </p:nvSpPr>
        <p:spPr>
          <a:xfrm>
            <a:off x="2417164" y="5181992"/>
            <a:ext cx="2625398"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(không TMĐK)</a:t>
            </a:r>
            <a:endParaRPr lang="en-US" sz="28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593881699"/>
              </p:ext>
            </p:extLst>
          </p:nvPr>
        </p:nvGraphicFramePr>
        <p:xfrm>
          <a:off x="1603375" y="2558469"/>
          <a:ext cx="3730625" cy="898525"/>
        </p:xfrm>
        <a:graphic>
          <a:graphicData uri="http://schemas.openxmlformats.org/presentationml/2006/ole">
            <mc:AlternateContent xmlns:mc="http://schemas.openxmlformats.org/markup-compatibility/2006">
              <mc:Choice xmlns:v="urn:schemas-microsoft-com:vml" Requires="v">
                <p:oleObj spid="_x0000_s54507" name="Equation" r:id="rId8" imgW="1739880" imgH="419040" progId="Equation.DSMT4">
                  <p:embed/>
                </p:oleObj>
              </mc:Choice>
              <mc:Fallback>
                <p:oleObj name="Equation" r:id="rId8" imgW="1739880" imgH="419040" progId="Equation.DSMT4">
                  <p:embed/>
                  <p:pic>
                    <p:nvPicPr>
                      <p:cNvPr id="0" name=""/>
                      <p:cNvPicPr/>
                      <p:nvPr/>
                    </p:nvPicPr>
                    <p:blipFill>
                      <a:blip r:embed="rId9"/>
                      <a:stretch>
                        <a:fillRect/>
                      </a:stretch>
                    </p:blipFill>
                    <p:spPr>
                      <a:xfrm>
                        <a:off x="1603375" y="2558469"/>
                        <a:ext cx="3730625" cy="898525"/>
                      </a:xfrm>
                      <a:prstGeom prst="rect">
                        <a:avLst/>
                      </a:prstGeom>
                    </p:spPr>
                  </p:pic>
                </p:oleObj>
              </mc:Fallback>
            </mc:AlternateContent>
          </a:graphicData>
        </a:graphic>
      </p:graphicFrame>
    </p:spTree>
    <p:extLst>
      <p:ext uri="{BB962C8B-B14F-4D97-AF65-F5344CB8AC3E}">
        <p14:creationId xmlns:p14="http://schemas.microsoft.com/office/powerpoint/2010/main" val="6557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1"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819449297"/>
              </p:ext>
            </p:extLst>
          </p:nvPr>
        </p:nvGraphicFramePr>
        <p:xfrm>
          <a:off x="1450975" y="3555638"/>
          <a:ext cx="4108450" cy="1852613"/>
        </p:xfrm>
        <a:graphic>
          <a:graphicData uri="http://schemas.openxmlformats.org/presentationml/2006/ole">
            <mc:AlternateContent xmlns:mc="http://schemas.openxmlformats.org/markup-compatibility/2006">
              <mc:Choice xmlns:v="urn:schemas-microsoft-com:vml" Requires="v">
                <p:oleObj spid="_x0000_s55526" name="Equation" r:id="rId3" imgW="1917360" imgH="863280" progId="Equation.DSMT4">
                  <p:embed/>
                </p:oleObj>
              </mc:Choice>
              <mc:Fallback>
                <p:oleObj name="Equation" r:id="rId3" imgW="1917360" imgH="863280" progId="Equation.DSMT4">
                  <p:embed/>
                  <p:pic>
                    <p:nvPicPr>
                      <p:cNvPr id="0" name=""/>
                      <p:cNvPicPr/>
                      <p:nvPr/>
                    </p:nvPicPr>
                    <p:blipFill>
                      <a:blip r:embed="rId4"/>
                      <a:stretch>
                        <a:fillRect/>
                      </a:stretch>
                    </p:blipFill>
                    <p:spPr>
                      <a:xfrm>
                        <a:off x="1450975" y="3555638"/>
                        <a:ext cx="4108450" cy="185261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30795361"/>
              </p:ext>
            </p:extLst>
          </p:nvPr>
        </p:nvGraphicFramePr>
        <p:xfrm>
          <a:off x="441325" y="1246188"/>
          <a:ext cx="6913563" cy="898525"/>
        </p:xfrm>
        <a:graphic>
          <a:graphicData uri="http://schemas.openxmlformats.org/presentationml/2006/ole">
            <mc:AlternateContent xmlns:mc="http://schemas.openxmlformats.org/markup-compatibility/2006">
              <mc:Choice xmlns:v="urn:schemas-microsoft-com:vml" Requires="v">
                <p:oleObj spid="_x0000_s55527" name="Equation" r:id="rId5" imgW="3225600" imgH="419040" progId="Equation.DSMT4">
                  <p:embed/>
                </p:oleObj>
              </mc:Choice>
              <mc:Fallback>
                <p:oleObj name="Equation" r:id="rId5" imgW="3225600" imgH="419040" progId="Equation.DSMT4">
                  <p:embed/>
                  <p:pic>
                    <p:nvPicPr>
                      <p:cNvPr id="0" name=""/>
                      <p:cNvPicPr/>
                      <p:nvPr/>
                    </p:nvPicPr>
                    <p:blipFill>
                      <a:blip r:embed="rId6"/>
                      <a:stretch>
                        <a:fillRect/>
                      </a:stretch>
                    </p:blipFill>
                    <p:spPr>
                      <a:xfrm>
                        <a:off x="441325" y="1246188"/>
                        <a:ext cx="6913563" cy="898525"/>
                      </a:xfrm>
                      <a:prstGeom prst="rect">
                        <a:avLst/>
                      </a:prstGeom>
                    </p:spPr>
                  </p:pic>
                </p:oleObj>
              </mc:Fallback>
            </mc:AlternateContent>
          </a:graphicData>
        </a:graphic>
      </p:graphicFrame>
      <p:sp>
        <p:nvSpPr>
          <p:cNvPr id="7" name="TextBox 6"/>
          <p:cNvSpPr txBox="1"/>
          <p:nvPr/>
        </p:nvSpPr>
        <p:spPr>
          <a:xfrm>
            <a:off x="0" y="678619"/>
            <a:ext cx="70104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*Thực hành 4: </a:t>
            </a:r>
            <a:r>
              <a:rPr lang="en-US" sz="3200" smtClean="0">
                <a:latin typeface="Times New Roman" panose="02020603050405020304" pitchFamily="18" charset="0"/>
                <a:cs typeface="Times New Roman" panose="02020603050405020304" pitchFamily="18" charset="0"/>
              </a:rPr>
              <a:t>Giải các phương trình:</a:t>
            </a:r>
          </a:p>
        </p:txBody>
      </p:sp>
      <p:sp>
        <p:nvSpPr>
          <p:cNvPr id="8" name="TextBox 7"/>
          <p:cNvSpPr txBox="1"/>
          <p:nvPr/>
        </p:nvSpPr>
        <p:spPr>
          <a:xfrm>
            <a:off x="3899562" y="2050963"/>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3728" y="2099469"/>
                <a:ext cx="545267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a) ĐKXĐ: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–5.</a:t>
                </a:r>
                <a:endParaRPr lang="en-US" sz="280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728" y="2099469"/>
                <a:ext cx="5452672" cy="738664"/>
              </a:xfrm>
              <a:prstGeom prst="rect">
                <a:avLst/>
              </a:prstGeom>
              <a:blipFill rotWithShape="0">
                <a:blip r:embed="rId7"/>
                <a:stretch>
                  <a:fillRect l="-2349" b="-11475"/>
                </a:stretch>
              </a:blipFill>
            </p:spPr>
            <p:txBody>
              <a:bodyPr/>
              <a:lstStyle/>
              <a:p>
                <a:r>
                  <a:rPr lang="en-US">
                    <a:noFill/>
                  </a:rPr>
                  <a:t> </a:t>
                </a:r>
              </a:p>
            </p:txBody>
          </p:sp>
        </mc:Fallback>
      </mc:AlternateContent>
      <p:sp>
        <p:nvSpPr>
          <p:cNvPr id="17" name="TextBox 16"/>
          <p:cNvSpPr txBox="1"/>
          <p:nvPr/>
        </p:nvSpPr>
        <p:spPr>
          <a:xfrm>
            <a:off x="7749" y="18956"/>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749" y="5291166"/>
            <a:ext cx="7347139"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nghiệm là x = –7.</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465007" y="2564727"/>
            <a:ext cx="1145498"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Ta có:</a:t>
            </a:r>
            <a:endParaRPr lang="en-US" sz="2800">
              <a:latin typeface="Times New Roman" panose="02020603050405020304" pitchFamily="18" charset="0"/>
              <a:cs typeface="Times New Roman" panose="02020603050405020304" pitchFamily="18" charset="0"/>
            </a:endParaRPr>
          </a:p>
        </p:txBody>
      </p:sp>
      <p:sp>
        <p:nvSpPr>
          <p:cNvPr id="26" name="TextBox 25"/>
          <p:cNvSpPr txBox="1"/>
          <p:nvPr/>
        </p:nvSpPr>
        <p:spPr>
          <a:xfrm>
            <a:off x="2313275" y="4813328"/>
            <a:ext cx="161356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(TMĐK)</a:t>
            </a:r>
            <a:endParaRPr lang="en-US" sz="28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327022115"/>
              </p:ext>
            </p:extLst>
          </p:nvPr>
        </p:nvGraphicFramePr>
        <p:xfrm>
          <a:off x="1610505" y="2623663"/>
          <a:ext cx="1822450" cy="844550"/>
        </p:xfrm>
        <a:graphic>
          <a:graphicData uri="http://schemas.openxmlformats.org/presentationml/2006/ole">
            <mc:AlternateContent xmlns:mc="http://schemas.openxmlformats.org/markup-compatibility/2006">
              <mc:Choice xmlns:v="urn:schemas-microsoft-com:vml" Requires="v">
                <p:oleObj spid="_x0000_s55528" name="Equation" r:id="rId8" imgW="850680" imgH="393480" progId="Equation.DSMT4">
                  <p:embed/>
                </p:oleObj>
              </mc:Choice>
              <mc:Fallback>
                <p:oleObj name="Equation" r:id="rId8" imgW="850680" imgH="393480" progId="Equation.DSMT4">
                  <p:embed/>
                  <p:pic>
                    <p:nvPicPr>
                      <p:cNvPr id="0" name=""/>
                      <p:cNvPicPr/>
                      <p:nvPr/>
                    </p:nvPicPr>
                    <p:blipFill>
                      <a:blip r:embed="rId9"/>
                      <a:stretch>
                        <a:fillRect/>
                      </a:stretch>
                    </p:blipFill>
                    <p:spPr>
                      <a:xfrm>
                        <a:off x="1610505" y="2623663"/>
                        <a:ext cx="1822450" cy="844550"/>
                      </a:xfrm>
                      <a:prstGeom prst="rect">
                        <a:avLst/>
                      </a:prstGeom>
                    </p:spPr>
                  </p:pic>
                </p:oleObj>
              </mc:Fallback>
            </mc:AlternateContent>
          </a:graphicData>
        </a:graphic>
      </p:graphicFrame>
    </p:spTree>
    <p:extLst>
      <p:ext uri="{BB962C8B-B14F-4D97-AF65-F5344CB8AC3E}">
        <p14:creationId xmlns:p14="http://schemas.microsoft.com/office/powerpoint/2010/main" val="40772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1"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084817160"/>
              </p:ext>
            </p:extLst>
          </p:nvPr>
        </p:nvGraphicFramePr>
        <p:xfrm>
          <a:off x="1610505" y="2591506"/>
          <a:ext cx="3673475" cy="3321050"/>
        </p:xfrm>
        <a:graphic>
          <a:graphicData uri="http://schemas.openxmlformats.org/presentationml/2006/ole">
            <mc:AlternateContent xmlns:mc="http://schemas.openxmlformats.org/markup-compatibility/2006">
              <mc:Choice xmlns:v="urn:schemas-microsoft-com:vml" Requires="v">
                <p:oleObj spid="_x0000_s56462" name="Equation" r:id="rId3" imgW="1714320" imgH="1549080" progId="Equation.DSMT4">
                  <p:embed/>
                </p:oleObj>
              </mc:Choice>
              <mc:Fallback>
                <p:oleObj name="Equation" r:id="rId3" imgW="1714320" imgH="1549080" progId="Equation.DSMT4">
                  <p:embed/>
                  <p:pic>
                    <p:nvPicPr>
                      <p:cNvPr id="0" name=""/>
                      <p:cNvPicPr/>
                      <p:nvPr/>
                    </p:nvPicPr>
                    <p:blipFill>
                      <a:blip r:embed="rId4"/>
                      <a:stretch>
                        <a:fillRect/>
                      </a:stretch>
                    </p:blipFill>
                    <p:spPr>
                      <a:xfrm>
                        <a:off x="1610505" y="2591506"/>
                        <a:ext cx="3673475" cy="33210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70894042"/>
              </p:ext>
            </p:extLst>
          </p:nvPr>
        </p:nvGraphicFramePr>
        <p:xfrm>
          <a:off x="441325" y="1246188"/>
          <a:ext cx="6913563" cy="898525"/>
        </p:xfrm>
        <a:graphic>
          <a:graphicData uri="http://schemas.openxmlformats.org/presentationml/2006/ole">
            <mc:AlternateContent xmlns:mc="http://schemas.openxmlformats.org/markup-compatibility/2006">
              <mc:Choice xmlns:v="urn:schemas-microsoft-com:vml" Requires="v">
                <p:oleObj spid="_x0000_s56463" name="Equation" r:id="rId5" imgW="3225600" imgH="419040" progId="Equation.DSMT4">
                  <p:embed/>
                </p:oleObj>
              </mc:Choice>
              <mc:Fallback>
                <p:oleObj name="Equation" r:id="rId5" imgW="3225600" imgH="419040" progId="Equation.DSMT4">
                  <p:embed/>
                  <p:pic>
                    <p:nvPicPr>
                      <p:cNvPr id="0" name=""/>
                      <p:cNvPicPr/>
                      <p:nvPr/>
                    </p:nvPicPr>
                    <p:blipFill>
                      <a:blip r:embed="rId6"/>
                      <a:stretch>
                        <a:fillRect/>
                      </a:stretch>
                    </p:blipFill>
                    <p:spPr>
                      <a:xfrm>
                        <a:off x="441325" y="1246188"/>
                        <a:ext cx="6913563" cy="898525"/>
                      </a:xfrm>
                      <a:prstGeom prst="rect">
                        <a:avLst/>
                      </a:prstGeom>
                    </p:spPr>
                  </p:pic>
                </p:oleObj>
              </mc:Fallback>
            </mc:AlternateContent>
          </a:graphicData>
        </a:graphic>
      </p:graphicFrame>
      <p:sp>
        <p:nvSpPr>
          <p:cNvPr id="7" name="TextBox 6"/>
          <p:cNvSpPr txBox="1"/>
          <p:nvPr/>
        </p:nvSpPr>
        <p:spPr>
          <a:xfrm>
            <a:off x="0" y="678619"/>
            <a:ext cx="70104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*Thực hành 4: </a:t>
            </a:r>
            <a:r>
              <a:rPr lang="en-US" sz="3200" smtClean="0">
                <a:latin typeface="Times New Roman" panose="02020603050405020304" pitchFamily="18" charset="0"/>
                <a:cs typeface="Times New Roman" panose="02020603050405020304" pitchFamily="18" charset="0"/>
              </a:rPr>
              <a:t>Giải các phương trình:</a:t>
            </a:r>
          </a:p>
        </p:txBody>
      </p:sp>
      <p:sp>
        <p:nvSpPr>
          <p:cNvPr id="8" name="TextBox 7"/>
          <p:cNvSpPr txBox="1"/>
          <p:nvPr/>
        </p:nvSpPr>
        <p:spPr>
          <a:xfrm>
            <a:off x="3899562" y="2050963"/>
            <a:ext cx="1143000"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3728" y="2099469"/>
                <a:ext cx="5452672" cy="738664"/>
              </a:xfrm>
              <a:prstGeom prst="rect">
                <a:avLst/>
              </a:prstGeom>
              <a:noFill/>
            </p:spPr>
            <p:txBody>
              <a:bodyPr wrap="square" rtlCol="0">
                <a:spAutoFit/>
              </a:bodyPr>
              <a:lstStyle/>
              <a:p>
                <a:pPr algn="l">
                  <a:lnSpc>
                    <a:spcPct val="150000"/>
                  </a:lnSpc>
                </a:pPr>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ĐKXĐ: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2 và x</a:t>
                </a:r>
                <a:r>
                  <a:rPr lang="en-US" sz="280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3.</a:t>
                </a:r>
                <a:endParaRPr lang="en-US" sz="280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728" y="2099469"/>
                <a:ext cx="5452672" cy="738664"/>
              </a:xfrm>
              <a:prstGeom prst="rect">
                <a:avLst/>
              </a:prstGeom>
              <a:blipFill rotWithShape="0">
                <a:blip r:embed="rId7"/>
                <a:stretch>
                  <a:fillRect l="-2349" b="-11475"/>
                </a:stretch>
              </a:blipFill>
            </p:spPr>
            <p:txBody>
              <a:bodyPr/>
              <a:lstStyle/>
              <a:p>
                <a:r>
                  <a:rPr lang="en-US">
                    <a:noFill/>
                  </a:rPr>
                  <a:t> </a:t>
                </a:r>
              </a:p>
            </p:txBody>
          </p:sp>
        </mc:Fallback>
      </mc:AlternateContent>
      <p:sp>
        <p:nvSpPr>
          <p:cNvPr id="17" name="TextBox 16"/>
          <p:cNvSpPr txBox="1"/>
          <p:nvPr/>
        </p:nvSpPr>
        <p:spPr>
          <a:xfrm>
            <a:off x="7749" y="18956"/>
            <a:ext cx="11719302"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2. Phương trình chứa ẩn ở mẫu quy về phương trình bậc nhất</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94" y="5650303"/>
            <a:ext cx="7347139"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Vậy phương trình đã cho có nghiệm là x = 5.</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465007" y="2564727"/>
            <a:ext cx="1145498"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Ta có:</a:t>
            </a:r>
            <a:endParaRPr lang="en-US" sz="2800">
              <a:latin typeface="Times New Roman" panose="02020603050405020304" pitchFamily="18" charset="0"/>
              <a:cs typeface="Times New Roman" panose="02020603050405020304" pitchFamily="18" charset="0"/>
            </a:endParaRPr>
          </a:p>
        </p:txBody>
      </p:sp>
      <p:sp>
        <p:nvSpPr>
          <p:cNvPr id="26" name="TextBox 25"/>
          <p:cNvSpPr txBox="1"/>
          <p:nvPr/>
        </p:nvSpPr>
        <p:spPr>
          <a:xfrm>
            <a:off x="3024312" y="4825908"/>
            <a:ext cx="1613562" cy="738664"/>
          </a:xfrm>
          <a:prstGeom prst="rect">
            <a:avLst/>
          </a:prstGeom>
          <a:noFill/>
        </p:spPr>
        <p:txBody>
          <a:bodyPr wrap="square" rtlCol="0">
            <a:spAutoFit/>
          </a:bodyPr>
          <a:lstStyle/>
          <a:p>
            <a:pPr algn="l">
              <a:lnSpc>
                <a:spcPct val="150000"/>
              </a:lnSpc>
            </a:pPr>
            <a:r>
              <a:rPr lang="en-US" sz="2800" smtClean="0">
                <a:latin typeface="Times New Roman" panose="02020603050405020304" pitchFamily="18" charset="0"/>
                <a:cs typeface="Times New Roman" panose="02020603050405020304" pitchFamily="18" charset="0"/>
              </a:rPr>
              <a:t>(TMĐK)</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1"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811" y="425822"/>
            <a:ext cx="11963400"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Hai thành phố A và B cách nhau 120 km. Một ô tô di chuyển từ A đến B, rồi quay trở về A với tổng thời gian đi và về là 4 giờ 24 phút. Tính tốc độ lúc đi của ô tô, biết tốc độ lúc về lớn hơn tốc độ lúc đi 20%.</a:t>
            </a:r>
            <a:endParaRPr lang="en-US" sz="2400">
              <a:latin typeface="Times New Roman" panose="02020603050405020304" pitchFamily="18" charset="0"/>
              <a:cs typeface="Times New Roman" panose="02020603050405020304" pitchFamily="18" charset="0"/>
            </a:endParaRPr>
          </a:p>
        </p:txBody>
      </p:sp>
      <p:sp>
        <p:nvSpPr>
          <p:cNvPr id="30" name="TextBox 29"/>
          <p:cNvSpPr txBox="1"/>
          <p:nvPr/>
        </p:nvSpPr>
        <p:spPr>
          <a:xfrm>
            <a:off x="3886200" y="0"/>
            <a:ext cx="3810000" cy="584775"/>
          </a:xfrm>
          <a:prstGeom prst="rect">
            <a:avLst/>
          </a:prstGeom>
          <a:noFill/>
        </p:spPr>
        <p:txBody>
          <a:bodyPr wrap="square" rtlCol="0">
            <a:sp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VẬN DỤNG 2</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Oval Callout 1"/>
          <p:cNvSpPr/>
          <p:nvPr/>
        </p:nvSpPr>
        <p:spPr bwMode="auto">
          <a:xfrm>
            <a:off x="4454252" y="1229512"/>
            <a:ext cx="990600" cy="381000"/>
          </a:xfrm>
          <a:prstGeom prst="wedgeEllipseCallout">
            <a:avLst>
              <a:gd name="adj1" fmla="val -23962"/>
              <a:gd name="adj2" fmla="val 66568"/>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solidFill>
                  <a:srgbClr val="3333FF"/>
                </a:solidFill>
                <a:latin typeface="Times New Roman" panose="02020603050405020304" pitchFamily="18" charset="0"/>
                <a:cs typeface="Times New Roman" panose="02020603050405020304" pitchFamily="18" charset="0"/>
              </a:rPr>
              <a:t>Giải</a:t>
            </a:r>
            <a:endParaRPr kumimoji="0" lang="en-US" sz="2400" b="0"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5812" y="1730428"/>
            <a:ext cx="6913811"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(km/h) là tốc độ lúc đi của ô tô (x &gt; 0).</a:t>
            </a:r>
          </a:p>
        </p:txBody>
      </p:sp>
      <p:sp>
        <p:nvSpPr>
          <p:cNvPr id="12" name="TextBox 11"/>
          <p:cNvSpPr txBox="1"/>
          <p:nvPr/>
        </p:nvSpPr>
        <p:spPr>
          <a:xfrm>
            <a:off x="105109" y="2234186"/>
            <a:ext cx="3171491"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Thời gian ô tô lúc đi là: </a:t>
            </a:r>
          </a:p>
        </p:txBody>
      </p:sp>
      <p:graphicFrame>
        <p:nvGraphicFramePr>
          <p:cNvPr id="10" name="Object 9"/>
          <p:cNvGraphicFramePr>
            <a:graphicFrameLocks noChangeAspect="1"/>
          </p:cNvGraphicFramePr>
          <p:nvPr>
            <p:extLst>
              <p:ext uri="{D42A27DB-BD31-4B8C-83A1-F6EECF244321}">
                <p14:modId xmlns:p14="http://schemas.microsoft.com/office/powerpoint/2010/main" val="3198848495"/>
              </p:ext>
            </p:extLst>
          </p:nvPr>
        </p:nvGraphicFramePr>
        <p:xfrm>
          <a:off x="3210713" y="2192093"/>
          <a:ext cx="494974" cy="697465"/>
        </p:xfrm>
        <a:graphic>
          <a:graphicData uri="http://schemas.openxmlformats.org/presentationml/2006/ole">
            <mc:AlternateContent xmlns:mc="http://schemas.openxmlformats.org/markup-compatibility/2006">
              <mc:Choice xmlns:v="urn:schemas-microsoft-com:vml" Requires="v">
                <p:oleObj spid="_x0000_s57606" name="Equation" r:id="rId3" imgW="279360" imgH="393480" progId="Equation.DSMT4">
                  <p:embed/>
                </p:oleObj>
              </mc:Choice>
              <mc:Fallback>
                <p:oleObj name="Equation" r:id="rId3" imgW="279360" imgH="393480" progId="Equation.DSMT4">
                  <p:embed/>
                  <p:pic>
                    <p:nvPicPr>
                      <p:cNvPr id="0" name=""/>
                      <p:cNvPicPr/>
                      <p:nvPr/>
                    </p:nvPicPr>
                    <p:blipFill>
                      <a:blip r:embed="rId4"/>
                      <a:stretch>
                        <a:fillRect/>
                      </a:stretch>
                    </p:blipFill>
                    <p:spPr>
                      <a:xfrm>
                        <a:off x="3210713" y="2192093"/>
                        <a:ext cx="494974" cy="697465"/>
                      </a:xfrm>
                      <a:prstGeom prst="rect">
                        <a:avLst/>
                      </a:prstGeom>
                    </p:spPr>
                  </p:pic>
                </p:oleObj>
              </mc:Fallback>
            </mc:AlternateContent>
          </a:graphicData>
        </a:graphic>
      </p:graphicFrame>
      <p:sp>
        <p:nvSpPr>
          <p:cNvPr id="14" name="TextBox 13"/>
          <p:cNvSpPr txBox="1"/>
          <p:nvPr/>
        </p:nvSpPr>
        <p:spPr>
          <a:xfrm>
            <a:off x="3705687" y="2215512"/>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(giờ)</a:t>
            </a:r>
          </a:p>
        </p:txBody>
      </p:sp>
      <p:sp>
        <p:nvSpPr>
          <p:cNvPr id="15" name="TextBox 14"/>
          <p:cNvSpPr txBox="1"/>
          <p:nvPr/>
        </p:nvSpPr>
        <p:spPr>
          <a:xfrm>
            <a:off x="68883" y="2653758"/>
            <a:ext cx="11970717"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Vì tốc độ lúc về lớn hơn tốc độ lúc đi 20% nên tốc độ của ô tô lúc về là: 120%x = 1,2x (km/h).</a:t>
            </a:r>
          </a:p>
        </p:txBody>
      </p:sp>
      <p:sp>
        <p:nvSpPr>
          <p:cNvPr id="17" name="TextBox 16"/>
          <p:cNvSpPr txBox="1"/>
          <p:nvPr/>
        </p:nvSpPr>
        <p:spPr>
          <a:xfrm>
            <a:off x="123847" y="3249702"/>
            <a:ext cx="3381353"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Thời gian ô tô lúc về là: </a:t>
            </a:r>
          </a:p>
        </p:txBody>
      </p:sp>
      <p:graphicFrame>
        <p:nvGraphicFramePr>
          <p:cNvPr id="18" name="Object 17"/>
          <p:cNvGraphicFramePr>
            <a:graphicFrameLocks noChangeAspect="1"/>
          </p:cNvGraphicFramePr>
          <p:nvPr>
            <p:extLst>
              <p:ext uri="{D42A27DB-BD31-4B8C-83A1-F6EECF244321}">
                <p14:modId xmlns:p14="http://schemas.microsoft.com/office/powerpoint/2010/main" val="302139439"/>
              </p:ext>
            </p:extLst>
          </p:nvPr>
        </p:nvGraphicFramePr>
        <p:xfrm>
          <a:off x="3336639" y="3138842"/>
          <a:ext cx="585787" cy="741363"/>
        </p:xfrm>
        <a:graphic>
          <a:graphicData uri="http://schemas.openxmlformats.org/presentationml/2006/ole">
            <mc:AlternateContent xmlns:mc="http://schemas.openxmlformats.org/markup-compatibility/2006">
              <mc:Choice xmlns:v="urn:schemas-microsoft-com:vml" Requires="v">
                <p:oleObj spid="_x0000_s57607" name="Equation" r:id="rId5" imgW="330120" imgH="419040" progId="Equation.DSMT4">
                  <p:embed/>
                </p:oleObj>
              </mc:Choice>
              <mc:Fallback>
                <p:oleObj name="Equation" r:id="rId5" imgW="330120" imgH="419040" progId="Equation.DSMT4">
                  <p:embed/>
                  <p:pic>
                    <p:nvPicPr>
                      <p:cNvPr id="0" name=""/>
                      <p:cNvPicPr/>
                      <p:nvPr/>
                    </p:nvPicPr>
                    <p:blipFill>
                      <a:blip r:embed="rId6"/>
                      <a:stretch>
                        <a:fillRect/>
                      </a:stretch>
                    </p:blipFill>
                    <p:spPr>
                      <a:xfrm>
                        <a:off x="3336639" y="3138842"/>
                        <a:ext cx="585787" cy="741363"/>
                      </a:xfrm>
                      <a:prstGeom prst="rect">
                        <a:avLst/>
                      </a:prstGeom>
                    </p:spPr>
                  </p:pic>
                </p:oleObj>
              </mc:Fallback>
            </mc:AlternateContent>
          </a:graphicData>
        </a:graphic>
      </p:graphicFrame>
      <p:sp>
        <p:nvSpPr>
          <p:cNvPr id="19" name="TextBox 18"/>
          <p:cNvSpPr txBox="1"/>
          <p:nvPr/>
        </p:nvSpPr>
        <p:spPr>
          <a:xfrm>
            <a:off x="0" y="3822227"/>
            <a:ext cx="4375376"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Theo đề bài ta có phương trình:</a:t>
            </a:r>
          </a:p>
        </p:txBody>
      </p:sp>
      <p:graphicFrame>
        <p:nvGraphicFramePr>
          <p:cNvPr id="20" name="Object 19"/>
          <p:cNvGraphicFramePr>
            <a:graphicFrameLocks noChangeAspect="1"/>
          </p:cNvGraphicFramePr>
          <p:nvPr>
            <p:extLst>
              <p:ext uri="{D42A27DB-BD31-4B8C-83A1-F6EECF244321}">
                <p14:modId xmlns:p14="http://schemas.microsoft.com/office/powerpoint/2010/main" val="4073381848"/>
              </p:ext>
            </p:extLst>
          </p:nvPr>
        </p:nvGraphicFramePr>
        <p:xfrm>
          <a:off x="4103062" y="3792224"/>
          <a:ext cx="1825625" cy="741362"/>
        </p:xfrm>
        <a:graphic>
          <a:graphicData uri="http://schemas.openxmlformats.org/presentationml/2006/ole">
            <mc:AlternateContent xmlns:mc="http://schemas.openxmlformats.org/markup-compatibility/2006">
              <mc:Choice xmlns:v="urn:schemas-microsoft-com:vml" Requires="v">
                <p:oleObj spid="_x0000_s57608" name="Equation" r:id="rId7" imgW="1028520" imgH="419040" progId="Equation.DSMT4">
                  <p:embed/>
                </p:oleObj>
              </mc:Choice>
              <mc:Fallback>
                <p:oleObj name="Equation" r:id="rId7" imgW="1028520" imgH="419040" progId="Equation.DSMT4">
                  <p:embed/>
                  <p:pic>
                    <p:nvPicPr>
                      <p:cNvPr id="0" name=""/>
                      <p:cNvPicPr/>
                      <p:nvPr/>
                    </p:nvPicPr>
                    <p:blipFill>
                      <a:blip r:embed="rId8"/>
                      <a:stretch>
                        <a:fillRect/>
                      </a:stretch>
                    </p:blipFill>
                    <p:spPr>
                      <a:xfrm>
                        <a:off x="4103062" y="3792224"/>
                        <a:ext cx="1825625" cy="74136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42270312"/>
              </p:ext>
            </p:extLst>
          </p:nvPr>
        </p:nvGraphicFramePr>
        <p:xfrm>
          <a:off x="4221989" y="4533586"/>
          <a:ext cx="1735138" cy="1776413"/>
        </p:xfrm>
        <a:graphic>
          <a:graphicData uri="http://schemas.openxmlformats.org/presentationml/2006/ole">
            <mc:AlternateContent xmlns:mc="http://schemas.openxmlformats.org/markup-compatibility/2006">
              <mc:Choice xmlns:v="urn:schemas-microsoft-com:vml" Requires="v">
                <p:oleObj spid="_x0000_s57609" name="Equation" r:id="rId9" imgW="977760" imgH="1002960" progId="Equation.DSMT4">
                  <p:embed/>
                </p:oleObj>
              </mc:Choice>
              <mc:Fallback>
                <p:oleObj name="Equation" r:id="rId9" imgW="977760" imgH="1002960" progId="Equation.DSMT4">
                  <p:embed/>
                  <p:pic>
                    <p:nvPicPr>
                      <p:cNvPr id="0" name=""/>
                      <p:cNvPicPr/>
                      <p:nvPr/>
                    </p:nvPicPr>
                    <p:blipFill>
                      <a:blip r:embed="rId10"/>
                      <a:stretch>
                        <a:fillRect/>
                      </a:stretch>
                    </p:blipFill>
                    <p:spPr>
                      <a:xfrm>
                        <a:off x="4221989" y="4533586"/>
                        <a:ext cx="1735138" cy="1776413"/>
                      </a:xfrm>
                      <a:prstGeom prst="rect">
                        <a:avLst/>
                      </a:prstGeom>
                    </p:spPr>
                  </p:pic>
                </p:oleObj>
              </mc:Fallback>
            </mc:AlternateContent>
          </a:graphicData>
        </a:graphic>
      </p:graphicFrame>
      <p:sp>
        <p:nvSpPr>
          <p:cNvPr id="22" name="TextBox 21"/>
          <p:cNvSpPr txBox="1"/>
          <p:nvPr/>
        </p:nvSpPr>
        <p:spPr>
          <a:xfrm>
            <a:off x="3937950" y="3229286"/>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(giờ)</a:t>
            </a:r>
          </a:p>
        </p:txBody>
      </p:sp>
      <p:sp>
        <p:nvSpPr>
          <p:cNvPr id="23" name="TextBox 22"/>
          <p:cNvSpPr txBox="1"/>
          <p:nvPr/>
        </p:nvSpPr>
        <p:spPr>
          <a:xfrm>
            <a:off x="4920971" y="5951749"/>
            <a:ext cx="146535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(TMĐK)</a:t>
            </a:r>
          </a:p>
        </p:txBody>
      </p:sp>
      <p:sp>
        <p:nvSpPr>
          <p:cNvPr id="24" name="TextBox 23"/>
          <p:cNvSpPr txBox="1"/>
          <p:nvPr/>
        </p:nvSpPr>
        <p:spPr>
          <a:xfrm>
            <a:off x="238704" y="6309999"/>
            <a:ext cx="9362495"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tốc độ của ô tô lúc đi là 50km/h.</a:t>
            </a:r>
          </a:p>
        </p:txBody>
      </p:sp>
    </p:spTree>
    <p:extLst>
      <p:ext uri="{BB962C8B-B14F-4D97-AF65-F5344CB8AC3E}">
        <p14:creationId xmlns:p14="http://schemas.microsoft.com/office/powerpoint/2010/main" val="420058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2" grpId="0" animBg="1"/>
      <p:bldP spid="8" grpId="0"/>
      <p:bldP spid="12" grpId="0"/>
      <p:bldP spid="14" grpId="0"/>
      <p:bldP spid="15" grpId="0"/>
      <p:bldP spid="17" grpId="0"/>
      <p:bldP spid="19"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05000" y="2438400"/>
            <a:ext cx="7696200" cy="1569660"/>
          </a:xfrm>
          <a:prstGeom prst="rect">
            <a:avLst/>
          </a:prstGeom>
          <a:solidFill>
            <a:schemeClr val="bg1"/>
          </a:solidFill>
        </p:spPr>
        <p:txBody>
          <a:bodyPr wrap="square" rtlCol="0">
            <a:spAutoFit/>
          </a:bodyPr>
          <a:lstStyle/>
          <a:p>
            <a:r>
              <a:rPr lang="en-US" sz="9600" b="1" smtClean="0">
                <a:solidFill>
                  <a:srgbClr val="FF0000"/>
                </a:solidFill>
                <a:latin typeface="Times New Roman" panose="02020603050405020304" pitchFamily="18" charset="0"/>
                <a:cs typeface="Times New Roman" panose="02020603050405020304" pitchFamily="18" charset="0"/>
              </a:rPr>
              <a:t>LUYỆN TẬP</a:t>
            </a:r>
            <a:endParaRPr lang="en-US" sz="9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93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1:</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89089" y="18105"/>
            <a:ext cx="4199039"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các phương trình sau: </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3933815" y="1649639"/>
            <a:ext cx="1019186"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Giải </a:t>
            </a:r>
            <a:endParaRPr 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86667447"/>
              </p:ext>
            </p:extLst>
          </p:nvPr>
        </p:nvGraphicFramePr>
        <p:xfrm>
          <a:off x="1389089" y="530424"/>
          <a:ext cx="6510598" cy="1288058"/>
        </p:xfrm>
        <a:graphic>
          <a:graphicData uri="http://schemas.openxmlformats.org/presentationml/2006/ole">
            <mc:AlternateContent xmlns:mc="http://schemas.openxmlformats.org/markup-compatibility/2006">
              <mc:Choice xmlns:v="urn:schemas-microsoft-com:vml" Requires="v">
                <p:oleObj spid="_x0000_s63722" name="Equation" r:id="rId3" imgW="3340080" imgH="660240" progId="Equation.DSMT4">
                  <p:embed/>
                </p:oleObj>
              </mc:Choice>
              <mc:Fallback>
                <p:oleObj name="Equation" r:id="rId3" imgW="3340080" imgH="660240" progId="Equation.DSMT4">
                  <p:embed/>
                  <p:pic>
                    <p:nvPicPr>
                      <p:cNvPr id="0" name=""/>
                      <p:cNvPicPr/>
                      <p:nvPr/>
                    </p:nvPicPr>
                    <p:blipFill>
                      <a:blip r:embed="rId4"/>
                      <a:stretch>
                        <a:fillRect/>
                      </a:stretch>
                    </p:blipFill>
                    <p:spPr>
                      <a:xfrm>
                        <a:off x="1389089" y="530424"/>
                        <a:ext cx="6510598" cy="1288058"/>
                      </a:xfrm>
                      <a:prstGeom prst="rect">
                        <a:avLst/>
                      </a:prstGeom>
                    </p:spPr>
                  </p:pic>
                </p:oleObj>
              </mc:Fallback>
            </mc:AlternateContent>
          </a:graphicData>
        </a:graphic>
      </p:graphicFrame>
      <p:grpSp>
        <p:nvGrpSpPr>
          <p:cNvPr id="8" name="Group 7"/>
          <p:cNvGrpSpPr/>
          <p:nvPr/>
        </p:nvGrpSpPr>
        <p:grpSpPr>
          <a:xfrm>
            <a:off x="4804627" y="2091512"/>
            <a:ext cx="7569048" cy="2029192"/>
            <a:chOff x="4804627" y="2091512"/>
            <a:chExt cx="7569048" cy="2029192"/>
          </a:xfrm>
        </p:grpSpPr>
        <p:sp>
          <p:nvSpPr>
            <p:cNvPr id="14" name="TextBox 13"/>
            <p:cNvSpPr txBox="1"/>
            <p:nvPr/>
          </p:nvSpPr>
          <p:spPr>
            <a:xfrm>
              <a:off x="4804627" y="2091512"/>
              <a:ext cx="4191001" cy="830997"/>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Ta có: (2x – 5)(3x + 6) = 0</a:t>
              </a:r>
            </a:p>
            <a:p>
              <a:pPr algn="l"/>
              <a:r>
                <a:rPr lang="en-US" sz="2400" smtClean="0">
                  <a:latin typeface="Times New Roman" panose="02020603050405020304" pitchFamily="18" charset="0"/>
                  <a:cs typeface="Times New Roman" panose="02020603050405020304" pitchFamily="18" charset="0"/>
                </a:rPr>
                <a:t>     2x – 5 = 0 hoặc 3x + 6 = 0</a:t>
              </a:r>
            </a:p>
          </p:txBody>
        </p:sp>
        <p:graphicFrame>
          <p:nvGraphicFramePr>
            <p:cNvPr id="16" name="Object 15"/>
            <p:cNvGraphicFramePr>
              <a:graphicFrameLocks noChangeAspect="1"/>
            </p:cNvGraphicFramePr>
            <p:nvPr>
              <p:extLst>
                <p:ext uri="{D42A27DB-BD31-4B8C-83A1-F6EECF244321}">
                  <p14:modId xmlns:p14="http://schemas.microsoft.com/office/powerpoint/2010/main" val="2990813830"/>
                </p:ext>
              </p:extLst>
            </p:nvPr>
          </p:nvGraphicFramePr>
          <p:xfrm>
            <a:off x="5809681" y="2847469"/>
            <a:ext cx="741362" cy="768350"/>
          </p:xfrm>
          <a:graphic>
            <a:graphicData uri="http://schemas.openxmlformats.org/presentationml/2006/ole">
              <mc:AlternateContent xmlns:mc="http://schemas.openxmlformats.org/markup-compatibility/2006">
                <mc:Choice xmlns:v="urn:schemas-microsoft-com:vml" Requires="v">
                  <p:oleObj spid="_x0000_s63723" name="Equation" r:id="rId5" imgW="380880" imgH="393480" progId="Equation.DSMT4">
                    <p:embed/>
                  </p:oleObj>
                </mc:Choice>
                <mc:Fallback>
                  <p:oleObj name="Equation" r:id="rId5" imgW="380880" imgH="393480" progId="Equation.DSMT4">
                    <p:embed/>
                    <p:pic>
                      <p:nvPicPr>
                        <p:cNvPr id="0" name=""/>
                        <p:cNvPicPr/>
                        <p:nvPr/>
                      </p:nvPicPr>
                      <p:blipFill>
                        <a:blip r:embed="rId6"/>
                        <a:stretch>
                          <a:fillRect/>
                        </a:stretch>
                      </p:blipFill>
                      <p:spPr>
                        <a:xfrm>
                          <a:off x="5809681" y="2847469"/>
                          <a:ext cx="741362" cy="768350"/>
                        </a:xfrm>
                        <a:prstGeom prst="rect">
                          <a:avLst/>
                        </a:prstGeom>
                      </p:spPr>
                    </p:pic>
                  </p:oleObj>
                </mc:Fallback>
              </mc:AlternateContent>
            </a:graphicData>
          </a:graphic>
        </p:graphicFrame>
        <p:sp>
          <p:nvSpPr>
            <p:cNvPr id="20" name="TextBox 19"/>
            <p:cNvSpPr txBox="1"/>
            <p:nvPr/>
          </p:nvSpPr>
          <p:spPr>
            <a:xfrm>
              <a:off x="6602638" y="2962039"/>
              <a:ext cx="2286000"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h</a:t>
              </a:r>
              <a:r>
                <a:rPr lang="en-US" sz="2400" smtClean="0">
                  <a:latin typeface="Times New Roman" panose="02020603050405020304" pitchFamily="18" charset="0"/>
                  <a:cs typeface="Times New Roman" panose="02020603050405020304" pitchFamily="18" charset="0"/>
                </a:rPr>
                <a:t>oặc x = –2.</a:t>
              </a:r>
            </a:p>
          </p:txBody>
        </p:sp>
        <p:sp>
          <p:nvSpPr>
            <p:cNvPr id="21" name="TextBox 20"/>
            <p:cNvSpPr txBox="1"/>
            <p:nvPr/>
          </p:nvSpPr>
          <p:spPr>
            <a:xfrm>
              <a:off x="5058475" y="3505697"/>
              <a:ext cx="7315200"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Vậy phương trình đã cho có hai nghiệm </a:t>
              </a:r>
              <a:r>
                <a:rPr lang="en-US" sz="2400" smtClean="0">
                  <a:latin typeface="Times New Roman" panose="02020603050405020304" pitchFamily="18" charset="0"/>
                  <a:cs typeface="Times New Roman" panose="02020603050405020304" pitchFamily="18" charset="0"/>
                </a:rPr>
                <a:t>          và </a:t>
              </a:r>
              <a:r>
                <a:rPr lang="en-US" sz="2400">
                  <a:latin typeface="Times New Roman" panose="02020603050405020304" pitchFamily="18" charset="0"/>
                  <a:cs typeface="Times New Roman" panose="02020603050405020304" pitchFamily="18" charset="0"/>
                </a:rPr>
                <a:t>x = –2.</a:t>
              </a:r>
            </a:p>
          </p:txBody>
        </p:sp>
        <p:graphicFrame>
          <p:nvGraphicFramePr>
            <p:cNvPr id="22" name="Object 21"/>
            <p:cNvGraphicFramePr>
              <a:graphicFrameLocks noChangeAspect="1"/>
            </p:cNvGraphicFramePr>
            <p:nvPr>
              <p:extLst>
                <p:ext uri="{D42A27DB-BD31-4B8C-83A1-F6EECF244321}">
                  <p14:modId xmlns:p14="http://schemas.microsoft.com/office/powerpoint/2010/main" val="3839152491"/>
                </p:ext>
              </p:extLst>
            </p:nvPr>
          </p:nvGraphicFramePr>
          <p:xfrm>
            <a:off x="10058400" y="3352354"/>
            <a:ext cx="741362" cy="768350"/>
          </p:xfrm>
          <a:graphic>
            <a:graphicData uri="http://schemas.openxmlformats.org/presentationml/2006/ole">
              <mc:AlternateContent xmlns:mc="http://schemas.openxmlformats.org/markup-compatibility/2006">
                <mc:Choice xmlns:v="urn:schemas-microsoft-com:vml" Requires="v">
                  <p:oleObj spid="_x0000_s63724" name="Equation" r:id="rId7" imgW="380880" imgH="393480" progId="Equation.DSMT4">
                    <p:embed/>
                  </p:oleObj>
                </mc:Choice>
                <mc:Fallback>
                  <p:oleObj name="Equation" r:id="rId7" imgW="380880" imgH="393480" progId="Equation.DSMT4">
                    <p:embed/>
                    <p:pic>
                      <p:nvPicPr>
                        <p:cNvPr id="0" name=""/>
                        <p:cNvPicPr/>
                        <p:nvPr/>
                      </p:nvPicPr>
                      <p:blipFill>
                        <a:blip r:embed="rId8"/>
                        <a:stretch>
                          <a:fillRect/>
                        </a:stretch>
                      </p:blipFill>
                      <p:spPr>
                        <a:xfrm>
                          <a:off x="10058400" y="3352354"/>
                          <a:ext cx="741362" cy="768350"/>
                        </a:xfrm>
                        <a:prstGeom prst="rect">
                          <a:avLst/>
                        </a:prstGeom>
                      </p:spPr>
                    </p:pic>
                  </p:oleObj>
                </mc:Fallback>
              </mc:AlternateContent>
            </a:graphicData>
          </a:graphic>
        </p:graphicFrame>
      </p:grpSp>
      <p:grpSp>
        <p:nvGrpSpPr>
          <p:cNvPr id="10" name="Group 9"/>
          <p:cNvGrpSpPr/>
          <p:nvPr/>
        </p:nvGrpSpPr>
        <p:grpSpPr>
          <a:xfrm>
            <a:off x="5106649" y="4171927"/>
            <a:ext cx="7315200" cy="2677148"/>
            <a:chOff x="5106649" y="4171927"/>
            <a:chExt cx="7315200" cy="2677148"/>
          </a:xfrm>
        </p:grpSpPr>
        <p:sp>
          <p:nvSpPr>
            <p:cNvPr id="23" name="TextBox 22"/>
            <p:cNvSpPr txBox="1"/>
            <p:nvPr/>
          </p:nvSpPr>
          <p:spPr>
            <a:xfrm>
              <a:off x="5106649" y="4302542"/>
              <a:ext cx="1329458"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Ta có:</a:t>
              </a:r>
              <a:endParaRPr lang="en-US" sz="240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560733364"/>
                </p:ext>
              </p:extLst>
            </p:nvPr>
          </p:nvGraphicFramePr>
          <p:xfrm>
            <a:off x="6207507" y="4171927"/>
            <a:ext cx="2895600" cy="841375"/>
          </p:xfrm>
          <a:graphic>
            <a:graphicData uri="http://schemas.openxmlformats.org/presentationml/2006/ole">
              <mc:AlternateContent xmlns:mc="http://schemas.openxmlformats.org/markup-compatibility/2006">
                <mc:Choice xmlns:v="urn:schemas-microsoft-com:vml" Requires="v">
                  <p:oleObj spid="_x0000_s63725" name="Equation" r:id="rId9" imgW="1485720" imgH="431640" progId="Equation.DSMT4">
                    <p:embed/>
                  </p:oleObj>
                </mc:Choice>
                <mc:Fallback>
                  <p:oleObj name="Equation" r:id="rId9" imgW="1485720" imgH="431640" progId="Equation.DSMT4">
                    <p:embed/>
                    <p:pic>
                      <p:nvPicPr>
                        <p:cNvPr id="0" name=""/>
                        <p:cNvPicPr/>
                        <p:nvPr/>
                      </p:nvPicPr>
                      <p:blipFill>
                        <a:blip r:embed="rId10"/>
                        <a:stretch>
                          <a:fillRect/>
                        </a:stretch>
                      </p:blipFill>
                      <p:spPr>
                        <a:xfrm>
                          <a:off x="6207507" y="4171927"/>
                          <a:ext cx="2895600" cy="84137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00830136"/>
                </p:ext>
              </p:extLst>
            </p:nvPr>
          </p:nvGraphicFramePr>
          <p:xfrm>
            <a:off x="6145595" y="5048347"/>
            <a:ext cx="1509712" cy="766762"/>
          </p:xfrm>
          <a:graphic>
            <a:graphicData uri="http://schemas.openxmlformats.org/presentationml/2006/ole">
              <mc:AlternateContent xmlns:mc="http://schemas.openxmlformats.org/markup-compatibility/2006">
                <mc:Choice xmlns:v="urn:schemas-microsoft-com:vml" Requires="v">
                  <p:oleObj spid="_x0000_s63726" name="Equation" r:id="rId11" imgW="774360" imgH="393480" progId="Equation.DSMT4">
                    <p:embed/>
                  </p:oleObj>
                </mc:Choice>
                <mc:Fallback>
                  <p:oleObj name="Equation" r:id="rId11" imgW="774360" imgH="393480" progId="Equation.DSMT4">
                    <p:embed/>
                    <p:pic>
                      <p:nvPicPr>
                        <p:cNvPr id="0" name=""/>
                        <p:cNvPicPr/>
                        <p:nvPr/>
                      </p:nvPicPr>
                      <p:blipFill>
                        <a:blip r:embed="rId12"/>
                        <a:stretch>
                          <a:fillRect/>
                        </a:stretch>
                      </p:blipFill>
                      <p:spPr>
                        <a:xfrm>
                          <a:off x="6145595" y="5048347"/>
                          <a:ext cx="1509712" cy="766762"/>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10805083"/>
                </p:ext>
              </p:extLst>
            </p:nvPr>
          </p:nvGraphicFramePr>
          <p:xfrm>
            <a:off x="8139701" y="5098289"/>
            <a:ext cx="1535113" cy="768350"/>
          </p:xfrm>
          <a:graphic>
            <a:graphicData uri="http://schemas.openxmlformats.org/presentationml/2006/ole">
              <mc:AlternateContent xmlns:mc="http://schemas.openxmlformats.org/markup-compatibility/2006">
                <mc:Choice xmlns:v="urn:schemas-microsoft-com:vml" Requires="v">
                  <p:oleObj spid="_x0000_s63727" name="Equation" r:id="rId13" imgW="787320" imgH="393480" progId="Equation.DSMT4">
                    <p:embed/>
                  </p:oleObj>
                </mc:Choice>
                <mc:Fallback>
                  <p:oleObj name="Equation" r:id="rId13" imgW="787320" imgH="393480" progId="Equation.DSMT4">
                    <p:embed/>
                    <p:pic>
                      <p:nvPicPr>
                        <p:cNvPr id="0" name=""/>
                        <p:cNvPicPr/>
                        <p:nvPr/>
                      </p:nvPicPr>
                      <p:blipFill>
                        <a:blip r:embed="rId14"/>
                        <a:stretch>
                          <a:fillRect/>
                        </a:stretch>
                      </p:blipFill>
                      <p:spPr>
                        <a:xfrm>
                          <a:off x="8139701" y="5098289"/>
                          <a:ext cx="1535113" cy="7683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072176538"/>
                </p:ext>
              </p:extLst>
            </p:nvPr>
          </p:nvGraphicFramePr>
          <p:xfrm>
            <a:off x="6143221" y="5621781"/>
            <a:ext cx="742950" cy="766763"/>
          </p:xfrm>
          <a:graphic>
            <a:graphicData uri="http://schemas.openxmlformats.org/presentationml/2006/ole">
              <mc:AlternateContent xmlns:mc="http://schemas.openxmlformats.org/markup-compatibility/2006">
                <mc:Choice xmlns:v="urn:schemas-microsoft-com:vml" Requires="v">
                  <p:oleObj spid="_x0000_s63728" name="Equation" r:id="rId15" imgW="380880" imgH="393480" progId="Equation.DSMT4">
                    <p:embed/>
                  </p:oleObj>
                </mc:Choice>
                <mc:Fallback>
                  <p:oleObj name="Equation" r:id="rId15" imgW="380880" imgH="393480" progId="Equation.DSMT4">
                    <p:embed/>
                    <p:pic>
                      <p:nvPicPr>
                        <p:cNvPr id="0" name=""/>
                        <p:cNvPicPr/>
                        <p:nvPr/>
                      </p:nvPicPr>
                      <p:blipFill>
                        <a:blip r:embed="rId16"/>
                        <a:stretch>
                          <a:fillRect/>
                        </a:stretch>
                      </p:blipFill>
                      <p:spPr>
                        <a:xfrm>
                          <a:off x="6143221" y="5621781"/>
                          <a:ext cx="742950" cy="766763"/>
                        </a:xfrm>
                        <a:prstGeom prst="rect">
                          <a:avLst/>
                        </a:prstGeom>
                      </p:spPr>
                    </p:pic>
                  </p:oleObj>
                </mc:Fallback>
              </mc:AlternateContent>
            </a:graphicData>
          </a:graphic>
        </p:graphicFrame>
        <p:sp>
          <p:nvSpPr>
            <p:cNvPr id="31" name="TextBox 30"/>
            <p:cNvSpPr txBox="1"/>
            <p:nvPr/>
          </p:nvSpPr>
          <p:spPr>
            <a:xfrm>
              <a:off x="7399849" y="5200895"/>
              <a:ext cx="86407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hoặc</a:t>
              </a:r>
              <a:endParaRPr lang="en-US" sz="2400">
                <a:latin typeface="Times New Roman" panose="02020603050405020304" pitchFamily="18" charset="0"/>
                <a:cs typeface="Times New Roman" panose="02020603050405020304" pitchFamily="18" charset="0"/>
              </a:endParaRPr>
            </a:p>
          </p:txBody>
        </p:sp>
        <p:sp>
          <p:nvSpPr>
            <p:cNvPr id="32" name="TextBox 31"/>
            <p:cNvSpPr txBox="1"/>
            <p:nvPr/>
          </p:nvSpPr>
          <p:spPr>
            <a:xfrm>
              <a:off x="7392576" y="5645202"/>
              <a:ext cx="1777638"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h</a:t>
              </a:r>
              <a:r>
                <a:rPr lang="en-US" sz="2400" smtClean="0">
                  <a:latin typeface="Times New Roman" panose="02020603050405020304" pitchFamily="18" charset="0"/>
                  <a:cs typeface="Times New Roman" panose="02020603050405020304" pitchFamily="18" charset="0"/>
                </a:rPr>
                <a:t>oặc x = –6 </a:t>
              </a:r>
              <a:endParaRPr lang="en-US" sz="2400">
                <a:latin typeface="Times New Roman" panose="02020603050405020304" pitchFamily="18" charset="0"/>
                <a:cs typeface="Times New Roman" panose="02020603050405020304" pitchFamily="18" charset="0"/>
              </a:endParaRPr>
            </a:p>
          </p:txBody>
        </p:sp>
        <p:sp>
          <p:nvSpPr>
            <p:cNvPr id="33" name="TextBox 32"/>
            <p:cNvSpPr txBox="1"/>
            <p:nvPr/>
          </p:nvSpPr>
          <p:spPr>
            <a:xfrm>
              <a:off x="5106649" y="6235994"/>
              <a:ext cx="7315200" cy="461665"/>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Vậy phương trình đã cho có hai nghiệm </a:t>
              </a:r>
              <a:r>
                <a:rPr lang="en-US" sz="2400" smtClean="0">
                  <a:latin typeface="Times New Roman" panose="02020603050405020304" pitchFamily="18" charset="0"/>
                  <a:cs typeface="Times New Roman" panose="02020603050405020304" pitchFamily="18" charset="0"/>
                </a:rPr>
                <a:t>          và </a:t>
              </a:r>
              <a:r>
                <a:rPr lang="en-US" sz="2400">
                  <a:latin typeface="Times New Roman" panose="02020603050405020304" pitchFamily="18" charset="0"/>
                  <a:cs typeface="Times New Roman" panose="02020603050405020304" pitchFamily="18" charset="0"/>
                </a:rPr>
                <a:t>x = </a:t>
              </a:r>
              <a:r>
                <a:rPr lang="en-US" sz="2400" smtClean="0">
                  <a:latin typeface="Times New Roman" panose="02020603050405020304" pitchFamily="18" charset="0"/>
                  <a:cs typeface="Times New Roman" panose="02020603050405020304" pitchFamily="18" charset="0"/>
                </a:rPr>
                <a:t>–6.</a:t>
              </a:r>
              <a:endParaRPr lang="en-US" sz="2400">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991670855"/>
                </p:ext>
              </p:extLst>
            </p:nvPr>
          </p:nvGraphicFramePr>
          <p:xfrm>
            <a:off x="10080546" y="6082312"/>
            <a:ext cx="742950" cy="766763"/>
          </p:xfrm>
          <a:graphic>
            <a:graphicData uri="http://schemas.openxmlformats.org/presentationml/2006/ole">
              <mc:AlternateContent xmlns:mc="http://schemas.openxmlformats.org/markup-compatibility/2006">
                <mc:Choice xmlns:v="urn:schemas-microsoft-com:vml" Requires="v">
                  <p:oleObj spid="_x0000_s63729" name="Equation" r:id="rId17" imgW="380880" imgH="393480" progId="Equation.DSMT4">
                    <p:embed/>
                  </p:oleObj>
                </mc:Choice>
                <mc:Fallback>
                  <p:oleObj name="Equation" r:id="rId17" imgW="380880" imgH="393480" progId="Equation.DSMT4">
                    <p:embed/>
                    <p:pic>
                      <p:nvPicPr>
                        <p:cNvPr id="0" name=""/>
                        <p:cNvPicPr/>
                        <p:nvPr/>
                      </p:nvPicPr>
                      <p:blipFill>
                        <a:blip r:embed="rId18"/>
                        <a:stretch>
                          <a:fillRect/>
                        </a:stretch>
                      </p:blipFill>
                      <p:spPr>
                        <a:xfrm>
                          <a:off x="10080546" y="6082312"/>
                          <a:ext cx="742950" cy="766763"/>
                        </a:xfrm>
                        <a:prstGeom prst="rect">
                          <a:avLst/>
                        </a:prstGeom>
                      </p:spPr>
                    </p:pic>
                  </p:oleObj>
                </mc:Fallback>
              </mc:AlternateContent>
            </a:graphicData>
          </a:graphic>
        </p:graphicFrame>
      </p:grpSp>
      <p:sp>
        <p:nvSpPr>
          <p:cNvPr id="35" name="TextBox 34"/>
          <p:cNvSpPr txBox="1"/>
          <p:nvPr/>
        </p:nvSpPr>
        <p:spPr>
          <a:xfrm>
            <a:off x="208302" y="4576594"/>
            <a:ext cx="4909937" cy="2308324"/>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Ta có: (2,5t – 7,5)(0,2t + 5) = 0</a:t>
            </a:r>
          </a:p>
          <a:p>
            <a:pPr algn="l"/>
            <a:r>
              <a:rPr lang="en-US" sz="2400" smtClean="0">
                <a:latin typeface="Times New Roman" panose="02020603050405020304" pitchFamily="18" charset="0"/>
                <a:cs typeface="Times New Roman" panose="02020603050405020304" pitchFamily="18" charset="0"/>
              </a:rPr>
              <a:t>2,5t – 7,5 = 0 hoặc 0,2t + 5 = 0</a:t>
            </a:r>
          </a:p>
          <a:p>
            <a:pPr algn="l"/>
            <a:r>
              <a:rPr lang="en-US" sz="2400">
                <a:latin typeface="Times New Roman" panose="02020603050405020304" pitchFamily="18" charset="0"/>
                <a:cs typeface="Times New Roman" panose="02020603050405020304" pitchFamily="18" charset="0"/>
              </a:rPr>
              <a:t>t</a:t>
            </a:r>
            <a:r>
              <a:rPr lang="en-US" sz="2400" smtClean="0">
                <a:latin typeface="Times New Roman" panose="02020603050405020304" pitchFamily="18" charset="0"/>
                <a:cs typeface="Times New Roman" panose="02020603050405020304" pitchFamily="18" charset="0"/>
              </a:rPr>
              <a:t> = 3 hoặc t = –25</a:t>
            </a:r>
          </a:p>
          <a:p>
            <a:pPr algn="l"/>
            <a:r>
              <a:rPr lang="en-US" sz="2400">
                <a:latin typeface="Times New Roman" panose="02020603050405020304" pitchFamily="18" charset="0"/>
                <a:cs typeface="Times New Roman" panose="02020603050405020304" pitchFamily="18" charset="0"/>
              </a:rPr>
              <a:t>Vậy phương trình đã cho có hai nghiệm t = 3 và t = –25</a:t>
            </a:r>
          </a:p>
          <a:p>
            <a:pPr algn="l"/>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cxnSp>
        <p:nvCxnSpPr>
          <p:cNvPr id="5" name="Straight Connector 4"/>
          <p:cNvCxnSpPr/>
          <p:nvPr/>
        </p:nvCxnSpPr>
        <p:spPr bwMode="auto">
          <a:xfrm>
            <a:off x="4600664" y="2111304"/>
            <a:ext cx="0" cy="4686687"/>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7" name="Group 6"/>
          <p:cNvGrpSpPr/>
          <p:nvPr/>
        </p:nvGrpSpPr>
        <p:grpSpPr>
          <a:xfrm>
            <a:off x="139843" y="2025151"/>
            <a:ext cx="4191001" cy="2530157"/>
            <a:chOff x="139843" y="2025151"/>
            <a:chExt cx="4191001" cy="2530157"/>
          </a:xfrm>
        </p:grpSpPr>
        <p:sp>
          <p:nvSpPr>
            <p:cNvPr id="13" name="TextBox 12"/>
            <p:cNvSpPr txBox="1"/>
            <p:nvPr/>
          </p:nvSpPr>
          <p:spPr>
            <a:xfrm>
              <a:off x="139843" y="2025151"/>
              <a:ext cx="4191001" cy="2492990"/>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a) Ta có: 5x(2x – 3) = 0</a:t>
              </a:r>
            </a:p>
            <a:p>
              <a:pPr algn="l"/>
              <a:r>
                <a:rPr lang="en-US" sz="2400" smtClean="0">
                  <a:latin typeface="Times New Roman" panose="02020603050405020304" pitchFamily="18" charset="0"/>
                  <a:cs typeface="Times New Roman" panose="02020603050405020304" pitchFamily="18" charset="0"/>
                </a:rPr>
                <a:t>       5x = 0 hoặc 2x – 3 = 0</a:t>
              </a:r>
            </a:p>
            <a:p>
              <a:pPr algn="l">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x = 0 hoặc       .</a:t>
              </a:r>
            </a:p>
            <a:p>
              <a:pPr algn="l">
                <a:lnSpc>
                  <a:spcPct val="150000"/>
                </a:lnSpc>
              </a:pPr>
              <a:r>
                <a:rPr lang="en-US" sz="2400" smtClean="0">
                  <a:latin typeface="Times New Roman" panose="02020603050405020304" pitchFamily="18" charset="0"/>
                  <a:cs typeface="Times New Roman" panose="02020603050405020304" pitchFamily="18" charset="0"/>
                </a:rPr>
                <a:t>Vậy phương trình đã cho có hai nghiệm x = 0 và           . </a:t>
              </a:r>
              <a:endParaRPr lang="en-US" sz="2400">
                <a:latin typeface="Times New Roman" panose="02020603050405020304" pitchFamily="18" charset="0"/>
                <a:cs typeface="Times New Roman" panose="02020603050405020304" pitchFamily="18"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009157735"/>
                </p:ext>
              </p:extLst>
            </p:nvPr>
          </p:nvGraphicFramePr>
          <p:xfrm>
            <a:off x="2184841" y="2722460"/>
            <a:ext cx="742950" cy="766763"/>
          </p:xfrm>
          <a:graphic>
            <a:graphicData uri="http://schemas.openxmlformats.org/presentationml/2006/ole">
              <mc:AlternateContent xmlns:mc="http://schemas.openxmlformats.org/markup-compatibility/2006">
                <mc:Choice xmlns:v="urn:schemas-microsoft-com:vml" Requires="v">
                  <p:oleObj spid="_x0000_s63730" name="Equation" r:id="rId19" imgW="380880" imgH="393480" progId="Equation.DSMT4">
                    <p:embed/>
                  </p:oleObj>
                </mc:Choice>
                <mc:Fallback>
                  <p:oleObj name="Equation" r:id="rId19" imgW="380880" imgH="393480" progId="Equation.DSMT4">
                    <p:embed/>
                    <p:pic>
                      <p:nvPicPr>
                        <p:cNvPr id="0" name=""/>
                        <p:cNvPicPr/>
                        <p:nvPr/>
                      </p:nvPicPr>
                      <p:blipFill>
                        <a:blip r:embed="rId20"/>
                        <a:stretch>
                          <a:fillRect/>
                        </a:stretch>
                      </p:blipFill>
                      <p:spPr>
                        <a:xfrm>
                          <a:off x="2184841" y="2722460"/>
                          <a:ext cx="742950" cy="766763"/>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468578790"/>
                </p:ext>
              </p:extLst>
            </p:nvPr>
          </p:nvGraphicFramePr>
          <p:xfrm>
            <a:off x="2339595" y="3788545"/>
            <a:ext cx="742950" cy="766763"/>
          </p:xfrm>
          <a:graphic>
            <a:graphicData uri="http://schemas.openxmlformats.org/presentationml/2006/ole">
              <mc:AlternateContent xmlns:mc="http://schemas.openxmlformats.org/markup-compatibility/2006">
                <mc:Choice xmlns:v="urn:schemas-microsoft-com:vml" Requires="v">
                  <p:oleObj spid="_x0000_s63731" name="Equation" r:id="rId21" imgW="380880" imgH="393480" progId="Equation.DSMT4">
                    <p:embed/>
                  </p:oleObj>
                </mc:Choice>
                <mc:Fallback>
                  <p:oleObj name="Equation" r:id="rId21" imgW="380880" imgH="393480" progId="Equation.DSMT4">
                    <p:embed/>
                    <p:pic>
                      <p:nvPicPr>
                        <p:cNvPr id="0" name=""/>
                        <p:cNvPicPr/>
                        <p:nvPr/>
                      </p:nvPicPr>
                      <p:blipFill>
                        <a:blip r:embed="rId18"/>
                        <a:stretch>
                          <a:fillRect/>
                        </a:stretch>
                      </p:blipFill>
                      <p:spPr>
                        <a:xfrm>
                          <a:off x="2339595" y="3788545"/>
                          <a:ext cx="742950" cy="766763"/>
                        </a:xfrm>
                        <a:prstGeom prst="rect">
                          <a:avLst/>
                        </a:prstGeom>
                      </p:spPr>
                    </p:pic>
                  </p:oleObj>
                </mc:Fallback>
              </mc:AlternateContent>
            </a:graphicData>
          </a:graphic>
        </p:graphicFrame>
      </p:grpSp>
    </p:spTree>
    <p:extLst>
      <p:ext uri="{BB962C8B-B14F-4D97-AF65-F5344CB8AC3E}">
        <p14:creationId xmlns:p14="http://schemas.microsoft.com/office/powerpoint/2010/main" val="24981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2:</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89089" y="18105"/>
            <a:ext cx="9888511" cy="1200329"/>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các phương trình sau: </a:t>
            </a:r>
          </a:p>
          <a:p>
            <a:pPr algn="l"/>
            <a:r>
              <a:rPr lang="en-US" sz="2400" smtClean="0">
                <a:latin typeface="Times New Roman" panose="02020603050405020304" pitchFamily="18" charset="0"/>
                <a:cs typeface="Times New Roman" panose="02020603050405020304" pitchFamily="18" charset="0"/>
              </a:rPr>
              <a:t>a) 3x(x – 4) + 7(x – 4) = 0			b) 5x(x + 6) – 2x – 12 = 0</a:t>
            </a:r>
          </a:p>
          <a:p>
            <a:pPr algn="l"/>
            <a:r>
              <a:rPr lang="en-US" sz="2400" smtClean="0">
                <a:latin typeface="Times New Roman" panose="02020603050405020304" pitchFamily="18" charset="0"/>
                <a:cs typeface="Times New Roman" panose="02020603050405020304" pitchFamily="18" charset="0"/>
              </a:rPr>
              <a:t>c) x</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x – (5x – 5) = 0			d) (3x – 2)</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(x + 6)</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0. </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4335124" y="1258870"/>
            <a:ext cx="1019186"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Giải </a:t>
            </a:r>
            <a:endParaRPr lang="en-US" sz="2400" b="1">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bwMode="auto">
          <a:xfrm>
            <a:off x="4648200" y="1777360"/>
            <a:ext cx="0" cy="4686687"/>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3" name="Group 2"/>
          <p:cNvGrpSpPr/>
          <p:nvPr/>
        </p:nvGrpSpPr>
        <p:grpSpPr>
          <a:xfrm>
            <a:off x="73175" y="1590547"/>
            <a:ext cx="5281135" cy="2575012"/>
            <a:chOff x="73175" y="1590547"/>
            <a:chExt cx="5281135" cy="2575012"/>
          </a:xfrm>
        </p:grpSpPr>
        <p:sp>
          <p:nvSpPr>
            <p:cNvPr id="13" name="TextBox 12"/>
            <p:cNvSpPr txBox="1"/>
            <p:nvPr/>
          </p:nvSpPr>
          <p:spPr>
            <a:xfrm>
              <a:off x="144123" y="1590547"/>
              <a:ext cx="5210187" cy="1569660"/>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a) Ta </a:t>
              </a:r>
              <a:r>
                <a:rPr lang="en-US" sz="2400">
                  <a:latin typeface="Times New Roman" panose="02020603050405020304" pitchFamily="18" charset="0"/>
                  <a:cs typeface="Times New Roman" panose="02020603050405020304" pitchFamily="18" charset="0"/>
                </a:rPr>
                <a:t>có: 3x(x – 4) + 7(x – 4) = </a:t>
              </a:r>
              <a:r>
                <a:rPr lang="en-US" sz="2400" smtClean="0">
                  <a:latin typeface="Times New Roman" panose="02020603050405020304" pitchFamily="18" charset="0"/>
                  <a:cs typeface="Times New Roman" panose="02020603050405020304" pitchFamily="18" charset="0"/>
                </a:rPr>
                <a:t>0</a:t>
              </a:r>
            </a:p>
            <a:p>
              <a:pPr algn="l"/>
              <a:r>
                <a:rPr lang="en-US" sz="2400" smtClean="0">
                  <a:latin typeface="Times New Roman" panose="02020603050405020304" pitchFamily="18" charset="0"/>
                  <a:cs typeface="Times New Roman" panose="02020603050405020304" pitchFamily="18" charset="0"/>
                </a:rPr>
                <a:t>              (x – 4)(3x + 7) = 0</a:t>
              </a:r>
            </a:p>
            <a:p>
              <a:pPr algn="l"/>
              <a:r>
                <a:rPr lang="en-US" sz="240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4 = 0 hoặc 3x + 7 = 0</a:t>
              </a:r>
            </a:p>
            <a:p>
              <a:pPr algn="l"/>
              <a:r>
                <a:rPr lang="en-US" sz="240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4 hoặc </a:t>
              </a:r>
              <a:endParaRPr lang="en-US" sz="2400">
                <a:latin typeface="Times New Roman" panose="02020603050405020304" pitchFamily="18" charset="0"/>
                <a:cs typeface="Times New Roman" panose="02020603050405020304" pitchFamily="18"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67763870"/>
                </p:ext>
              </p:extLst>
            </p:nvPr>
          </p:nvGraphicFramePr>
          <p:xfrm>
            <a:off x="1626800" y="2595899"/>
            <a:ext cx="855806" cy="697056"/>
          </p:xfrm>
          <a:graphic>
            <a:graphicData uri="http://schemas.openxmlformats.org/presentationml/2006/ole">
              <mc:AlternateContent xmlns:mc="http://schemas.openxmlformats.org/markup-compatibility/2006">
                <mc:Choice xmlns:v="urn:schemas-microsoft-com:vml" Requires="v">
                  <p:oleObj spid="_x0000_s59594" name="Equation" r:id="rId3" imgW="482400" imgH="393480" progId="Equation.DSMT4">
                    <p:embed/>
                  </p:oleObj>
                </mc:Choice>
                <mc:Fallback>
                  <p:oleObj name="Equation" r:id="rId3" imgW="482400" imgH="393480" progId="Equation.DSMT4">
                    <p:embed/>
                    <p:pic>
                      <p:nvPicPr>
                        <p:cNvPr id="0" name=""/>
                        <p:cNvPicPr/>
                        <p:nvPr/>
                      </p:nvPicPr>
                      <p:blipFill>
                        <a:blip r:embed="rId4"/>
                        <a:stretch>
                          <a:fillRect/>
                        </a:stretch>
                      </p:blipFill>
                      <p:spPr>
                        <a:xfrm>
                          <a:off x="1626800" y="2595899"/>
                          <a:ext cx="855806" cy="697056"/>
                        </a:xfrm>
                        <a:prstGeom prst="rect">
                          <a:avLst/>
                        </a:prstGeom>
                      </p:spPr>
                    </p:pic>
                  </p:oleObj>
                </mc:Fallback>
              </mc:AlternateContent>
            </a:graphicData>
          </a:graphic>
        </p:graphicFrame>
        <p:sp>
          <p:nvSpPr>
            <p:cNvPr id="28" name="TextBox 27"/>
            <p:cNvSpPr txBox="1"/>
            <p:nvPr/>
          </p:nvSpPr>
          <p:spPr>
            <a:xfrm>
              <a:off x="73175" y="3185040"/>
              <a:ext cx="4512105" cy="830997"/>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phương trình đã cho có hai nghiệm x = 4 và</a:t>
              </a:r>
              <a:endParaRPr lang="en-US" sz="2400">
                <a:latin typeface="Times New Roman" panose="02020603050405020304" pitchFamily="18" charset="0"/>
                <a:cs typeface="Times New Roman" panose="02020603050405020304"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90113579"/>
                </p:ext>
              </p:extLst>
            </p:nvPr>
          </p:nvGraphicFramePr>
          <p:xfrm>
            <a:off x="2271026" y="3468503"/>
            <a:ext cx="855806" cy="697056"/>
          </p:xfrm>
          <a:graphic>
            <a:graphicData uri="http://schemas.openxmlformats.org/presentationml/2006/ole">
              <mc:AlternateContent xmlns:mc="http://schemas.openxmlformats.org/markup-compatibility/2006">
                <mc:Choice xmlns:v="urn:schemas-microsoft-com:vml" Requires="v">
                  <p:oleObj spid="_x0000_s59595" name="Equation" r:id="rId5" imgW="482400" imgH="393480" progId="Equation.DSMT4">
                    <p:embed/>
                  </p:oleObj>
                </mc:Choice>
                <mc:Fallback>
                  <p:oleObj name="Equation" r:id="rId5" imgW="482400" imgH="393480" progId="Equation.DSMT4">
                    <p:embed/>
                    <p:pic>
                      <p:nvPicPr>
                        <p:cNvPr id="0" name=""/>
                        <p:cNvPicPr/>
                        <p:nvPr/>
                      </p:nvPicPr>
                      <p:blipFill>
                        <a:blip r:embed="rId6"/>
                        <a:stretch>
                          <a:fillRect/>
                        </a:stretch>
                      </p:blipFill>
                      <p:spPr>
                        <a:xfrm>
                          <a:off x="2271026" y="3468503"/>
                          <a:ext cx="855806" cy="697056"/>
                        </a:xfrm>
                        <a:prstGeom prst="rect">
                          <a:avLst/>
                        </a:prstGeom>
                      </p:spPr>
                    </p:pic>
                  </p:oleObj>
                </mc:Fallback>
              </mc:AlternateContent>
            </a:graphicData>
          </a:graphic>
        </p:graphicFrame>
      </p:grpSp>
      <p:grpSp>
        <p:nvGrpSpPr>
          <p:cNvPr id="9" name="Group 8"/>
          <p:cNvGrpSpPr/>
          <p:nvPr/>
        </p:nvGrpSpPr>
        <p:grpSpPr>
          <a:xfrm>
            <a:off x="4645152" y="1654340"/>
            <a:ext cx="7380964" cy="2405550"/>
            <a:chOff x="4645152" y="1654340"/>
            <a:chExt cx="7380964" cy="2405550"/>
          </a:xfrm>
        </p:grpSpPr>
        <p:sp>
          <p:nvSpPr>
            <p:cNvPr id="38" name="TextBox 37"/>
            <p:cNvSpPr txBox="1"/>
            <p:nvPr/>
          </p:nvSpPr>
          <p:spPr>
            <a:xfrm>
              <a:off x="4645152" y="1654340"/>
              <a:ext cx="5210187" cy="1938992"/>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Ta </a:t>
              </a:r>
              <a:r>
                <a:rPr lang="en-US" sz="2400">
                  <a:latin typeface="Times New Roman" panose="02020603050405020304" pitchFamily="18" charset="0"/>
                  <a:cs typeface="Times New Roman" panose="02020603050405020304" pitchFamily="18" charset="0"/>
                </a:rPr>
                <a:t>có: 5x(x + 6) – 2x – 12 = </a:t>
              </a:r>
              <a:r>
                <a:rPr lang="en-US" sz="2400" smtClean="0">
                  <a:latin typeface="Times New Roman" panose="02020603050405020304" pitchFamily="18" charset="0"/>
                  <a:cs typeface="Times New Roman" panose="02020603050405020304" pitchFamily="18" charset="0"/>
                </a:rPr>
                <a:t>0</a:t>
              </a: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5x(x + 6) – 2(x + 6) = 0</a:t>
              </a: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(x + 6)(5x – 2) = 0</a:t>
              </a:r>
              <a:endParaRPr lang="en-US" sz="2400">
                <a:latin typeface="Times New Roman" panose="02020603050405020304" pitchFamily="18" charset="0"/>
                <a:cs typeface="Times New Roman" panose="02020603050405020304" pitchFamily="18" charset="0"/>
              </a:endParaRPr>
            </a:p>
            <a:p>
              <a:pPr algn="l"/>
              <a:r>
                <a:rPr lang="en-US" sz="2400" smtClean="0">
                  <a:latin typeface="Times New Roman" panose="02020603050405020304" pitchFamily="18" charset="0"/>
                  <a:cs typeface="Times New Roman" panose="02020603050405020304" pitchFamily="18" charset="0"/>
                </a:rPr>
                <a:t>x + 6 = 0 hoặc 5x – 2 = 0</a:t>
              </a:r>
            </a:p>
            <a:p>
              <a:pPr algn="l"/>
              <a:r>
                <a:rPr lang="en-US" sz="2400">
                  <a:latin typeface="Times New Roman" panose="02020603050405020304" pitchFamily="18" charset="0"/>
                  <a:cs typeface="Times New Roman" panose="02020603050405020304" pitchFamily="18" charset="0"/>
                </a:rPr>
                <a:t>x = </a:t>
              </a:r>
              <a:r>
                <a:rPr lang="en-US" sz="2400" smtClean="0">
                  <a:latin typeface="Times New Roman" panose="02020603050405020304" pitchFamily="18" charset="0"/>
                  <a:cs typeface="Times New Roman" panose="02020603050405020304" pitchFamily="18" charset="0"/>
                </a:rPr>
                <a:t>–6     </a:t>
              </a:r>
              <a:r>
                <a:rPr lang="en-US" sz="2400">
                  <a:latin typeface="Times New Roman" panose="02020603050405020304" pitchFamily="18" charset="0"/>
                  <a:cs typeface="Times New Roman" panose="02020603050405020304" pitchFamily="18" charset="0"/>
                </a:rPr>
                <a:t>hoặc </a:t>
              </a:r>
            </a:p>
          </p:txBody>
        </p:sp>
        <p:graphicFrame>
          <p:nvGraphicFramePr>
            <p:cNvPr id="39" name="Object 38"/>
            <p:cNvGraphicFramePr>
              <a:graphicFrameLocks noChangeAspect="1"/>
            </p:cNvGraphicFramePr>
            <p:nvPr>
              <p:extLst>
                <p:ext uri="{D42A27DB-BD31-4B8C-83A1-F6EECF244321}">
                  <p14:modId xmlns:p14="http://schemas.microsoft.com/office/powerpoint/2010/main" val="4220062511"/>
                </p:ext>
              </p:extLst>
            </p:nvPr>
          </p:nvGraphicFramePr>
          <p:xfrm>
            <a:off x="6568104" y="2971949"/>
            <a:ext cx="674688" cy="696912"/>
          </p:xfrm>
          <a:graphic>
            <a:graphicData uri="http://schemas.openxmlformats.org/presentationml/2006/ole">
              <mc:AlternateContent xmlns:mc="http://schemas.openxmlformats.org/markup-compatibility/2006">
                <mc:Choice xmlns:v="urn:schemas-microsoft-com:vml" Requires="v">
                  <p:oleObj spid="_x0000_s59596" name="Equation" r:id="rId7" imgW="380880" imgH="393480" progId="Equation.DSMT4">
                    <p:embed/>
                  </p:oleObj>
                </mc:Choice>
                <mc:Fallback>
                  <p:oleObj name="Equation" r:id="rId7" imgW="380880" imgH="393480" progId="Equation.DSMT4">
                    <p:embed/>
                    <p:pic>
                      <p:nvPicPr>
                        <p:cNvPr id="0" name=""/>
                        <p:cNvPicPr/>
                        <p:nvPr/>
                      </p:nvPicPr>
                      <p:blipFill>
                        <a:blip r:embed="rId8"/>
                        <a:stretch>
                          <a:fillRect/>
                        </a:stretch>
                      </p:blipFill>
                      <p:spPr>
                        <a:xfrm>
                          <a:off x="6568104" y="2971949"/>
                          <a:ext cx="674688" cy="696912"/>
                        </a:xfrm>
                        <a:prstGeom prst="rect">
                          <a:avLst/>
                        </a:prstGeom>
                      </p:spPr>
                    </p:pic>
                  </p:oleObj>
                </mc:Fallback>
              </mc:AlternateContent>
            </a:graphicData>
          </a:graphic>
        </p:graphicFrame>
        <p:sp>
          <p:nvSpPr>
            <p:cNvPr id="40" name="TextBox 39"/>
            <p:cNvSpPr txBox="1"/>
            <p:nvPr/>
          </p:nvSpPr>
          <p:spPr>
            <a:xfrm>
              <a:off x="4708072" y="3480602"/>
              <a:ext cx="731804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phương trình đã cho có hai nghiệm x = </a:t>
              </a:r>
              <a:r>
                <a:rPr lang="en-US" sz="2400">
                  <a:latin typeface="Times New Roman" panose="02020603050405020304" pitchFamily="18" charset="0"/>
                  <a:cs typeface="Times New Roman" panose="02020603050405020304" pitchFamily="18" charset="0"/>
                </a:rPr>
                <a:t>–6</a:t>
              </a:r>
              <a:r>
                <a:rPr lang="en-US" sz="2400" smtClean="0">
                  <a:latin typeface="Times New Roman" panose="02020603050405020304" pitchFamily="18" charset="0"/>
                  <a:cs typeface="Times New Roman" panose="02020603050405020304" pitchFamily="18" charset="0"/>
                </a:rPr>
                <a:t> và</a:t>
              </a:r>
              <a:endParaRPr lang="en-US" sz="2400">
                <a:latin typeface="Times New Roman" panose="02020603050405020304" pitchFamily="18" charset="0"/>
                <a:cs typeface="Times New Roman" panose="02020603050405020304" pitchFamily="18"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4056403641"/>
                </p:ext>
              </p:extLst>
            </p:nvPr>
          </p:nvGraphicFramePr>
          <p:xfrm>
            <a:off x="10940256" y="3362978"/>
            <a:ext cx="674688" cy="696912"/>
          </p:xfrm>
          <a:graphic>
            <a:graphicData uri="http://schemas.openxmlformats.org/presentationml/2006/ole">
              <mc:AlternateContent xmlns:mc="http://schemas.openxmlformats.org/markup-compatibility/2006">
                <mc:Choice xmlns:v="urn:schemas-microsoft-com:vml" Requires="v">
                  <p:oleObj spid="_x0000_s59597" name="Equation" r:id="rId9" imgW="380880" imgH="393480" progId="Equation.DSMT4">
                    <p:embed/>
                  </p:oleObj>
                </mc:Choice>
                <mc:Fallback>
                  <p:oleObj name="Equation" r:id="rId9" imgW="380880" imgH="393480" progId="Equation.DSMT4">
                    <p:embed/>
                    <p:pic>
                      <p:nvPicPr>
                        <p:cNvPr id="0" name=""/>
                        <p:cNvPicPr/>
                        <p:nvPr/>
                      </p:nvPicPr>
                      <p:blipFill>
                        <a:blip r:embed="rId10"/>
                        <a:stretch>
                          <a:fillRect/>
                        </a:stretch>
                      </p:blipFill>
                      <p:spPr>
                        <a:xfrm>
                          <a:off x="10940256" y="3362978"/>
                          <a:ext cx="674688" cy="696912"/>
                        </a:xfrm>
                        <a:prstGeom prst="rect">
                          <a:avLst/>
                        </a:prstGeom>
                      </p:spPr>
                    </p:pic>
                  </p:oleObj>
                </mc:Fallback>
              </mc:AlternateContent>
            </a:graphicData>
          </a:graphic>
        </p:graphicFrame>
      </p:grpSp>
      <p:sp>
        <p:nvSpPr>
          <p:cNvPr id="44" name="TextBox 43"/>
          <p:cNvSpPr txBox="1"/>
          <p:nvPr/>
        </p:nvSpPr>
        <p:spPr>
          <a:xfrm>
            <a:off x="-49142" y="4083962"/>
            <a:ext cx="4500826" cy="3046988"/>
          </a:xfrm>
          <a:prstGeom prst="rect">
            <a:avLst/>
          </a:prstGeom>
          <a:noFill/>
        </p:spPr>
        <p:txBody>
          <a:bodyPr wrap="square" rtlCol="0">
            <a:spAutoFit/>
          </a:bodyPr>
          <a:lstStyle/>
          <a:p>
            <a:pPr algn="l"/>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Ta </a:t>
            </a:r>
            <a:r>
              <a:rPr lang="en-US" sz="2400">
                <a:latin typeface="Times New Roman" panose="02020603050405020304" pitchFamily="18" charset="0"/>
                <a:cs typeface="Times New Roman" panose="02020603050405020304" pitchFamily="18" charset="0"/>
              </a:rPr>
              <a:t>có: x</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x – (5x – 5) = </a:t>
            </a:r>
            <a:r>
              <a:rPr lang="en-US" sz="2400" smtClean="0">
                <a:latin typeface="Times New Roman" panose="02020603050405020304" pitchFamily="18" charset="0"/>
                <a:cs typeface="Times New Roman" panose="02020603050405020304" pitchFamily="18" charset="0"/>
              </a:rPr>
              <a:t>0</a:t>
            </a: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x(x – 1) – 5(x – 1) = 0</a:t>
            </a: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(x – 1)(x – 5) = 0</a:t>
            </a:r>
          </a:p>
          <a:p>
            <a:pPr algn="l"/>
            <a:r>
              <a:rPr lang="en-US" sz="2400" smtClean="0">
                <a:latin typeface="Times New Roman" panose="02020603050405020304" pitchFamily="18" charset="0"/>
                <a:cs typeface="Times New Roman" panose="02020603050405020304" pitchFamily="18" charset="0"/>
              </a:rPr>
              <a:t>x – 1 = 0 hoặc x – 5 = 0</a:t>
            </a:r>
          </a:p>
          <a:p>
            <a:pPr algn="l"/>
            <a:r>
              <a:rPr lang="en-US" sz="240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1 hoặc x = 5.</a:t>
            </a:r>
          </a:p>
          <a:p>
            <a:pPr algn="l"/>
            <a:r>
              <a:rPr lang="en-US" sz="2400">
                <a:latin typeface="Times New Roman" panose="02020603050405020304" pitchFamily="18" charset="0"/>
                <a:cs typeface="Times New Roman" panose="02020603050405020304" pitchFamily="18" charset="0"/>
              </a:rPr>
              <a:t> Vậy phương trình đã cho có hai nghiệm x = </a:t>
            </a:r>
            <a:r>
              <a:rPr lang="en-US" sz="2400" smtClean="0">
                <a:latin typeface="Times New Roman" panose="02020603050405020304" pitchFamily="18" charset="0"/>
                <a:cs typeface="Times New Roman" panose="02020603050405020304" pitchFamily="18" charset="0"/>
              </a:rPr>
              <a:t>1 và x = 5.</a:t>
            </a:r>
            <a:endParaRPr lang="en-US" sz="2400">
              <a:latin typeface="Times New Roman" panose="02020603050405020304" pitchFamily="18" charset="0"/>
              <a:cs typeface="Times New Roman" panose="02020603050405020304" pitchFamily="18" charset="0"/>
            </a:endParaRPr>
          </a:p>
          <a:p>
            <a:pPr algn="l"/>
            <a:endParaRPr lang="en-US" sz="2400">
              <a:latin typeface="Times New Roman" panose="02020603050405020304" pitchFamily="18" charset="0"/>
              <a:cs typeface="Times New Roman" panose="02020603050405020304" pitchFamily="18" charset="0"/>
            </a:endParaRPr>
          </a:p>
        </p:txBody>
      </p:sp>
      <p:sp>
        <p:nvSpPr>
          <p:cNvPr id="45" name="TextBox 44"/>
          <p:cNvSpPr txBox="1"/>
          <p:nvPr/>
        </p:nvSpPr>
        <p:spPr>
          <a:xfrm>
            <a:off x="4693452" y="4055548"/>
            <a:ext cx="7347283" cy="2677656"/>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d) Ta </a:t>
            </a:r>
            <a:r>
              <a:rPr lang="en-US" sz="2400">
                <a:latin typeface="Times New Roman" panose="02020603050405020304" pitchFamily="18" charset="0"/>
                <a:cs typeface="Times New Roman" panose="02020603050405020304" pitchFamily="18" charset="0"/>
              </a:rPr>
              <a:t>có: (3x – 2)</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(x + 6)</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0 </a:t>
            </a:r>
            <a:endParaRPr lang="en-US" sz="2400" smtClean="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(3x – 2 + x + 6)(3x – 2 – x – 6) = 0</a:t>
            </a:r>
          </a:p>
          <a:p>
            <a:pPr algn="l"/>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(4x + 4)(2x – 8) = 0</a:t>
            </a:r>
          </a:p>
          <a:p>
            <a:pPr algn="l"/>
            <a:r>
              <a:rPr lang="en-US" sz="2400" smtClean="0">
                <a:latin typeface="Times New Roman" panose="02020603050405020304" pitchFamily="18" charset="0"/>
                <a:cs typeface="Times New Roman" panose="02020603050405020304" pitchFamily="18" charset="0"/>
              </a:rPr>
              <a:t>4x + 4 = 0 hoặc 2x – 8 = 0</a:t>
            </a:r>
          </a:p>
          <a:p>
            <a:pPr algn="l"/>
            <a:r>
              <a:rPr lang="en-US" sz="2400">
                <a:latin typeface="Times New Roman" panose="02020603050405020304" pitchFamily="18" charset="0"/>
                <a:cs typeface="Times New Roman" panose="02020603050405020304" pitchFamily="18" charset="0"/>
              </a:rPr>
              <a:t>x = – 1 hoặc x = </a:t>
            </a:r>
            <a:r>
              <a:rPr lang="en-US" sz="2400" smtClean="0">
                <a:latin typeface="Times New Roman" panose="02020603050405020304" pitchFamily="18" charset="0"/>
                <a:cs typeface="Times New Roman" panose="02020603050405020304" pitchFamily="18" charset="0"/>
              </a:rPr>
              <a:t>4.</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Vậy phương trình đã cho có hai nghiệm x = – </a:t>
            </a:r>
            <a:r>
              <a:rPr lang="en-US" sz="2400" smtClean="0">
                <a:latin typeface="Times New Roman" panose="02020603050405020304" pitchFamily="18" charset="0"/>
                <a:cs typeface="Times New Roman" panose="02020603050405020304" pitchFamily="18" charset="0"/>
              </a:rPr>
              <a:t>1 và x = 4.</a:t>
            </a:r>
            <a:endParaRPr lang="en-US" sz="2400">
              <a:latin typeface="Times New Roman" panose="02020603050405020304" pitchFamily="18" charset="0"/>
              <a:cs typeface="Times New Roman" panose="02020603050405020304" pitchFamily="18" charset="0"/>
            </a:endParaRPr>
          </a:p>
          <a:p>
            <a:pPr algn="l"/>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9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1626690" y="203145"/>
            <a:ext cx="9140103" cy="5034280"/>
          </a:xfrm>
          <a:prstGeom prst="rect">
            <a:avLst/>
          </a:prstGeom>
          <a:noFill/>
          <a:ln w="9525">
            <a:noFill/>
          </a:ln>
        </p:spPr>
      </p:pic>
      <p:pic>
        <p:nvPicPr>
          <p:cNvPr id="17" name="Picture 16">
            <a:extLst>
              <a:ext uri="{FF2B5EF4-FFF2-40B4-BE49-F238E27FC236}">
                <a16:creationId xmlns:a16="http://schemas.microsoft.com/office/drawing/2014/main" id="{275220E1-DE31-4F3F-A903-68E9583ED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401" y="2424937"/>
            <a:ext cx="2888112" cy="4514851"/>
          </a:xfrm>
          <a:prstGeom prst="rect">
            <a:avLst/>
          </a:prstGeom>
        </p:spPr>
      </p:pic>
      <p:pic>
        <p:nvPicPr>
          <p:cNvPr id="18" name="图片 1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2970489" y="4625213"/>
            <a:ext cx="5812495" cy="1801041"/>
          </a:xfrm>
          <a:prstGeom prst="rect">
            <a:avLst/>
          </a:prstGeom>
        </p:spPr>
      </p:pic>
      <p:pic>
        <p:nvPicPr>
          <p:cNvPr id="10" name="Picture 5">
            <a:extLst>
              <a:ext uri="{FF2B5EF4-FFF2-40B4-BE49-F238E27FC236}">
                <a16:creationId xmlns:a16="http://schemas.microsoft.com/office/drawing/2014/main" id="{62C29567-AE3A-4930-A532-5076AF8FFC1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210924" y="3053007"/>
            <a:ext cx="5632669" cy="4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20">
            <a:extLst>
              <a:ext uri="{FF2B5EF4-FFF2-40B4-BE49-F238E27FC236}">
                <a16:creationId xmlns:a16="http://schemas.microsoft.com/office/drawing/2014/main" id="{E39DF3AD-5FB1-477C-BF06-2411F5A5CE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0981" y="40603"/>
            <a:ext cx="1630363" cy="1485900"/>
          </a:xfrm>
          <a:prstGeom prst="rect">
            <a:avLst/>
          </a:prstGeom>
          <a:noFill/>
          <a:ln w="9525">
            <a:noFill/>
          </a:ln>
        </p:spPr>
      </p:pic>
      <p:sp>
        <p:nvSpPr>
          <p:cNvPr id="13" name="Rectangle 12"/>
          <p:cNvSpPr/>
          <p:nvPr/>
        </p:nvSpPr>
        <p:spPr>
          <a:xfrm>
            <a:off x="3143083" y="1809385"/>
            <a:ext cx="5760551" cy="1231106"/>
          </a:xfrm>
          <a:prstGeom prst="rect">
            <a:avLst/>
          </a:prstGeom>
          <a:noFill/>
        </p:spPr>
        <p:txBody>
          <a:bodyPr wrap="none" lIns="121920" tIns="60960" rIns="121920" bIns="60960">
            <a:spAutoFit/>
          </a:bodyPr>
          <a:lstStyle/>
          <a:p>
            <a:pPr algn="ctr"/>
            <a:r>
              <a:rPr lang="en-US" sz="72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0224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p:cNvGraphicFramePr>
            <a:graphicFrameLocks noChangeAspect="1"/>
          </p:cNvGraphicFramePr>
          <p:nvPr>
            <p:extLst>
              <p:ext uri="{D42A27DB-BD31-4B8C-83A1-F6EECF244321}">
                <p14:modId xmlns:p14="http://schemas.microsoft.com/office/powerpoint/2010/main" val="3546896000"/>
              </p:ext>
            </p:extLst>
          </p:nvPr>
        </p:nvGraphicFramePr>
        <p:xfrm>
          <a:off x="1442547" y="2621781"/>
          <a:ext cx="2252663" cy="2501900"/>
        </p:xfrm>
        <a:graphic>
          <a:graphicData uri="http://schemas.openxmlformats.org/presentationml/2006/ole">
            <mc:AlternateContent xmlns:mc="http://schemas.openxmlformats.org/markup-compatibility/2006">
              <mc:Choice xmlns:v="urn:schemas-microsoft-com:vml" Requires="v">
                <p:oleObj spid="_x0000_s60566" name="Equation" r:id="rId3" imgW="1155600" imgH="1282680" progId="Equation.DSMT4">
                  <p:embed/>
                </p:oleObj>
              </mc:Choice>
              <mc:Fallback>
                <p:oleObj name="Equation" r:id="rId3" imgW="1155600" imgH="1282680" progId="Equation.DSMT4">
                  <p:embed/>
                  <p:pic>
                    <p:nvPicPr>
                      <p:cNvPr id="0" name=""/>
                      <p:cNvPicPr/>
                      <p:nvPr/>
                    </p:nvPicPr>
                    <p:blipFill>
                      <a:blip r:embed="rId4"/>
                      <a:stretch>
                        <a:fillRect/>
                      </a:stretch>
                    </p:blipFill>
                    <p:spPr>
                      <a:xfrm>
                        <a:off x="1442547" y="2621781"/>
                        <a:ext cx="2252663" cy="25019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84895726"/>
              </p:ext>
            </p:extLst>
          </p:nvPr>
        </p:nvGraphicFramePr>
        <p:xfrm>
          <a:off x="1406525" y="411163"/>
          <a:ext cx="6459538" cy="1585912"/>
        </p:xfrm>
        <a:graphic>
          <a:graphicData uri="http://schemas.openxmlformats.org/presentationml/2006/ole">
            <mc:AlternateContent xmlns:mc="http://schemas.openxmlformats.org/markup-compatibility/2006">
              <mc:Choice xmlns:v="urn:schemas-microsoft-com:vml" Requires="v">
                <p:oleObj spid="_x0000_s60567" name="Equation" r:id="rId5" imgW="3314520" imgH="812520" progId="Equation.DSMT4">
                  <p:embed/>
                </p:oleObj>
              </mc:Choice>
              <mc:Fallback>
                <p:oleObj name="Equation" r:id="rId5" imgW="3314520" imgH="812520" progId="Equation.DSMT4">
                  <p:embed/>
                  <p:pic>
                    <p:nvPicPr>
                      <p:cNvPr id="0" name=""/>
                      <p:cNvPicPr/>
                      <p:nvPr/>
                    </p:nvPicPr>
                    <p:blipFill>
                      <a:blip r:embed="rId6"/>
                      <a:stretch>
                        <a:fillRect/>
                      </a:stretch>
                    </p:blipFill>
                    <p:spPr>
                      <a:xfrm>
                        <a:off x="1406525" y="411163"/>
                        <a:ext cx="6459538" cy="1585912"/>
                      </a:xfrm>
                      <a:prstGeom prst="rect">
                        <a:avLst/>
                      </a:prstGeom>
                    </p:spPr>
                  </p:pic>
                </p:oleObj>
              </mc:Fallback>
            </mc:AlternateContent>
          </a:graphicData>
        </a:graphic>
      </p:graphicFrame>
      <p:sp>
        <p:nvSpPr>
          <p:cNvPr id="4" name="TextBox 3"/>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3:</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89089" y="18105"/>
            <a:ext cx="4199039"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các phương trình sau: </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3810000" y="1929750"/>
            <a:ext cx="1019186"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Giải </a:t>
            </a:r>
            <a:endParaRPr lang="en-US" sz="24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33728" y="2099469"/>
                <a:ext cx="232847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a) ĐKXĐ: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3.</a:t>
                </a:r>
                <a:endParaRPr lang="en-US" sz="2400">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3728" y="2099469"/>
                <a:ext cx="2328472" cy="646331"/>
              </a:xfrm>
              <a:prstGeom prst="rect">
                <a:avLst/>
              </a:prstGeom>
              <a:blipFill rotWithShape="0">
                <a:blip r:embed="rId7"/>
                <a:stretch>
                  <a:fillRect l="-4188" r="-2618" b="-11321"/>
                </a:stretch>
              </a:blipFill>
            </p:spPr>
            <p:txBody>
              <a:bodyPr/>
              <a:lstStyle/>
              <a:p>
                <a:r>
                  <a:rPr lang="en-US">
                    <a:noFill/>
                  </a:rPr>
                  <a:t> </a:t>
                </a:r>
              </a:p>
            </p:txBody>
          </p:sp>
        </mc:Fallback>
      </mc:AlternateContent>
      <p:sp>
        <p:nvSpPr>
          <p:cNvPr id="38" name="TextBox 37"/>
          <p:cNvSpPr txBox="1"/>
          <p:nvPr/>
        </p:nvSpPr>
        <p:spPr>
          <a:xfrm>
            <a:off x="-7491" y="4999662"/>
            <a:ext cx="587489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Vậy phương trình đã cho có nghiệm là x = 1.</a:t>
            </a:r>
            <a:endParaRPr lang="en-US" sz="2400">
              <a:latin typeface="Times New Roman" panose="02020603050405020304" pitchFamily="18" charset="0"/>
              <a:cs typeface="Times New Roman" panose="02020603050405020304" pitchFamily="18" charset="0"/>
            </a:endParaRPr>
          </a:p>
        </p:txBody>
      </p:sp>
      <p:sp>
        <p:nvSpPr>
          <p:cNvPr id="39" name="TextBox 38"/>
          <p:cNvSpPr txBox="1"/>
          <p:nvPr/>
        </p:nvSpPr>
        <p:spPr>
          <a:xfrm>
            <a:off x="465007" y="2564727"/>
            <a:ext cx="1145498"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40" name="TextBox 39"/>
          <p:cNvSpPr txBox="1"/>
          <p:nvPr/>
        </p:nvSpPr>
        <p:spPr>
          <a:xfrm>
            <a:off x="2052516" y="4561092"/>
            <a:ext cx="161356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(TMĐK)</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p:cNvSpPr txBox="1"/>
              <p:nvPr/>
            </p:nvSpPr>
            <p:spPr>
              <a:xfrm>
                <a:off x="6117526" y="2160582"/>
                <a:ext cx="3788473" cy="646331"/>
              </a:xfrm>
              <a:prstGeom prst="rect">
                <a:avLst/>
              </a:prstGeom>
              <a:noFill/>
            </p:spPr>
            <p:txBody>
              <a:bodyPr wrap="square" rtlCol="0">
                <a:spAutoFit/>
              </a:bodyPr>
              <a:lstStyle/>
              <a:p>
                <a:pPr algn="l">
                  <a:lnSpc>
                    <a:spcPct val="150000"/>
                  </a:lnSpc>
                </a:pPr>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ĐKXĐ: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0 và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–1 .</a:t>
                </a:r>
                <a:endParaRPr lang="en-US" sz="2400">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117526" y="2160582"/>
                <a:ext cx="3788473" cy="646331"/>
              </a:xfrm>
              <a:prstGeom prst="rect">
                <a:avLst/>
              </a:prstGeom>
              <a:blipFill rotWithShape="0">
                <a:blip r:embed="rId8"/>
                <a:stretch>
                  <a:fillRect l="-2576" b="-11321"/>
                </a:stretch>
              </a:blipFill>
            </p:spPr>
            <p:txBody>
              <a:bodyPr/>
              <a:lstStyle/>
              <a:p>
                <a:r>
                  <a:rPr lang="en-US">
                    <a:noFill/>
                  </a:rPr>
                  <a:t> </a:t>
                </a:r>
              </a:p>
            </p:txBody>
          </p:sp>
        </mc:Fallback>
      </mc:AlternateContent>
      <p:sp>
        <p:nvSpPr>
          <p:cNvPr id="44" name="TextBox 43"/>
          <p:cNvSpPr txBox="1"/>
          <p:nvPr/>
        </p:nvSpPr>
        <p:spPr>
          <a:xfrm>
            <a:off x="6477000" y="2616095"/>
            <a:ext cx="1145498"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83046479"/>
              </p:ext>
            </p:extLst>
          </p:nvPr>
        </p:nvGraphicFramePr>
        <p:xfrm>
          <a:off x="7421404" y="2583015"/>
          <a:ext cx="3589337" cy="2917825"/>
        </p:xfrm>
        <a:graphic>
          <a:graphicData uri="http://schemas.openxmlformats.org/presentationml/2006/ole">
            <mc:AlternateContent xmlns:mc="http://schemas.openxmlformats.org/markup-compatibility/2006">
              <mc:Choice xmlns:v="urn:schemas-microsoft-com:vml" Requires="v">
                <p:oleObj spid="_x0000_s60568" name="Equation" r:id="rId9" imgW="1841400" imgH="1498320" progId="Equation.DSMT4">
                  <p:embed/>
                </p:oleObj>
              </mc:Choice>
              <mc:Fallback>
                <p:oleObj name="Equation" r:id="rId9" imgW="1841400" imgH="1498320" progId="Equation.DSMT4">
                  <p:embed/>
                  <p:pic>
                    <p:nvPicPr>
                      <p:cNvPr id="0" name=""/>
                      <p:cNvPicPr/>
                      <p:nvPr/>
                    </p:nvPicPr>
                    <p:blipFill>
                      <a:blip r:embed="rId10"/>
                      <a:stretch>
                        <a:fillRect/>
                      </a:stretch>
                    </p:blipFill>
                    <p:spPr>
                      <a:xfrm>
                        <a:off x="7421404" y="2583015"/>
                        <a:ext cx="3589337" cy="2917825"/>
                      </a:xfrm>
                      <a:prstGeom prst="rect">
                        <a:avLst/>
                      </a:prstGeom>
                    </p:spPr>
                  </p:pic>
                </p:oleObj>
              </mc:Fallback>
            </mc:AlternateContent>
          </a:graphicData>
        </a:graphic>
      </p:graphicFrame>
      <p:sp>
        <p:nvSpPr>
          <p:cNvPr id="46" name="TextBox 45"/>
          <p:cNvSpPr txBox="1"/>
          <p:nvPr/>
        </p:nvSpPr>
        <p:spPr>
          <a:xfrm>
            <a:off x="8409291" y="4800515"/>
            <a:ext cx="161356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(TMĐK)</a:t>
            </a:r>
            <a:endParaRPr lang="en-US" sz="2400">
              <a:latin typeface="Times New Roman" panose="02020603050405020304" pitchFamily="18" charset="0"/>
              <a:cs typeface="Times New Roman" panose="02020603050405020304" pitchFamily="18" charset="0"/>
            </a:endParaRPr>
          </a:p>
        </p:txBody>
      </p:sp>
      <p:sp>
        <p:nvSpPr>
          <p:cNvPr id="47" name="TextBox 46"/>
          <p:cNvSpPr txBox="1"/>
          <p:nvPr/>
        </p:nvSpPr>
        <p:spPr>
          <a:xfrm>
            <a:off x="6278626" y="5446846"/>
            <a:ext cx="587489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Vậy phương trình đã cho có nghiệm là            .</a:t>
            </a:r>
            <a:endParaRPr lang="en-US" sz="2400">
              <a:latin typeface="Times New Roman" panose="02020603050405020304" pitchFamily="18" charset="0"/>
              <a:cs typeface="Times New Roman" panose="02020603050405020304"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3273708279"/>
              </p:ext>
            </p:extLst>
          </p:nvPr>
        </p:nvGraphicFramePr>
        <p:xfrm>
          <a:off x="11112229" y="5386630"/>
          <a:ext cx="939800" cy="766762"/>
        </p:xfrm>
        <a:graphic>
          <a:graphicData uri="http://schemas.openxmlformats.org/presentationml/2006/ole">
            <mc:AlternateContent xmlns:mc="http://schemas.openxmlformats.org/markup-compatibility/2006">
              <mc:Choice xmlns:v="urn:schemas-microsoft-com:vml" Requires="v">
                <p:oleObj spid="_x0000_s60569" name="Equation" r:id="rId11" imgW="482400" imgH="393480" progId="Equation.DSMT4">
                  <p:embed/>
                </p:oleObj>
              </mc:Choice>
              <mc:Fallback>
                <p:oleObj name="Equation" r:id="rId11" imgW="482400" imgH="393480" progId="Equation.DSMT4">
                  <p:embed/>
                  <p:pic>
                    <p:nvPicPr>
                      <p:cNvPr id="0" name=""/>
                      <p:cNvPicPr/>
                      <p:nvPr/>
                    </p:nvPicPr>
                    <p:blipFill>
                      <a:blip r:embed="rId12"/>
                      <a:stretch>
                        <a:fillRect/>
                      </a:stretch>
                    </p:blipFill>
                    <p:spPr>
                      <a:xfrm>
                        <a:off x="11112229" y="5386630"/>
                        <a:ext cx="939800" cy="766762"/>
                      </a:xfrm>
                      <a:prstGeom prst="rect">
                        <a:avLst/>
                      </a:prstGeom>
                    </p:spPr>
                  </p:pic>
                </p:oleObj>
              </mc:Fallback>
            </mc:AlternateContent>
          </a:graphicData>
        </a:graphic>
      </p:graphicFrame>
      <p:cxnSp>
        <p:nvCxnSpPr>
          <p:cNvPr id="49" name="Straight Connector 48"/>
          <p:cNvCxnSpPr/>
          <p:nvPr/>
        </p:nvCxnSpPr>
        <p:spPr bwMode="auto">
          <a:xfrm>
            <a:off x="5846066" y="2160582"/>
            <a:ext cx="0" cy="468668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392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P spid="30" grpId="0"/>
      <p:bldP spid="38" grpId="0"/>
      <p:bldP spid="39" grpId="0"/>
      <p:bldP spid="40" grpId="0"/>
      <p:bldP spid="43" grpId="0"/>
      <p:bldP spid="44"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4271387202"/>
              </p:ext>
            </p:extLst>
          </p:nvPr>
        </p:nvGraphicFramePr>
        <p:xfrm>
          <a:off x="7467335" y="2726829"/>
          <a:ext cx="3984625" cy="2527300"/>
        </p:xfrm>
        <a:graphic>
          <a:graphicData uri="http://schemas.openxmlformats.org/presentationml/2006/ole">
            <mc:AlternateContent xmlns:mc="http://schemas.openxmlformats.org/markup-compatibility/2006">
              <mc:Choice xmlns:v="urn:schemas-microsoft-com:vml" Requires="v">
                <p:oleObj spid="_x0000_s61572" name="Equation" r:id="rId3" imgW="2044440" imgH="1295280" progId="Equation.DSMT4">
                  <p:embed/>
                </p:oleObj>
              </mc:Choice>
              <mc:Fallback>
                <p:oleObj name="Equation" r:id="rId3" imgW="2044440" imgH="1295280" progId="Equation.DSMT4">
                  <p:embed/>
                  <p:pic>
                    <p:nvPicPr>
                      <p:cNvPr id="0" name=""/>
                      <p:cNvPicPr/>
                      <p:nvPr/>
                    </p:nvPicPr>
                    <p:blipFill>
                      <a:blip r:embed="rId4"/>
                      <a:stretch>
                        <a:fillRect/>
                      </a:stretch>
                    </p:blipFill>
                    <p:spPr>
                      <a:xfrm>
                        <a:off x="7467335" y="2726829"/>
                        <a:ext cx="3984625" cy="25273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25010480"/>
              </p:ext>
            </p:extLst>
          </p:nvPr>
        </p:nvGraphicFramePr>
        <p:xfrm>
          <a:off x="945297" y="2595709"/>
          <a:ext cx="5346700" cy="3419475"/>
        </p:xfrm>
        <a:graphic>
          <a:graphicData uri="http://schemas.openxmlformats.org/presentationml/2006/ole">
            <mc:AlternateContent xmlns:mc="http://schemas.openxmlformats.org/markup-compatibility/2006">
              <mc:Choice xmlns:v="urn:schemas-microsoft-com:vml" Requires="v">
                <p:oleObj spid="_x0000_s61573" name="Equation" r:id="rId5" imgW="2743200" imgH="1752480" progId="Equation.DSMT4">
                  <p:embed/>
                </p:oleObj>
              </mc:Choice>
              <mc:Fallback>
                <p:oleObj name="Equation" r:id="rId5" imgW="2743200" imgH="1752480" progId="Equation.DSMT4">
                  <p:embed/>
                  <p:pic>
                    <p:nvPicPr>
                      <p:cNvPr id="0" name=""/>
                      <p:cNvPicPr/>
                      <p:nvPr/>
                    </p:nvPicPr>
                    <p:blipFill>
                      <a:blip r:embed="rId6"/>
                      <a:stretch>
                        <a:fillRect/>
                      </a:stretch>
                    </p:blipFill>
                    <p:spPr>
                      <a:xfrm>
                        <a:off x="945297" y="2595709"/>
                        <a:ext cx="5346700" cy="341947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71617957"/>
              </p:ext>
            </p:extLst>
          </p:nvPr>
        </p:nvGraphicFramePr>
        <p:xfrm>
          <a:off x="1406525" y="411163"/>
          <a:ext cx="6459538" cy="1585912"/>
        </p:xfrm>
        <a:graphic>
          <a:graphicData uri="http://schemas.openxmlformats.org/presentationml/2006/ole">
            <mc:AlternateContent xmlns:mc="http://schemas.openxmlformats.org/markup-compatibility/2006">
              <mc:Choice xmlns:v="urn:schemas-microsoft-com:vml" Requires="v">
                <p:oleObj spid="_x0000_s61574" name="Equation" r:id="rId7" imgW="3314520" imgH="812520" progId="Equation.DSMT4">
                  <p:embed/>
                </p:oleObj>
              </mc:Choice>
              <mc:Fallback>
                <p:oleObj name="Equation" r:id="rId7" imgW="3314520" imgH="812520" progId="Equation.DSMT4">
                  <p:embed/>
                  <p:pic>
                    <p:nvPicPr>
                      <p:cNvPr id="0" name=""/>
                      <p:cNvPicPr/>
                      <p:nvPr/>
                    </p:nvPicPr>
                    <p:blipFill>
                      <a:blip r:embed="rId8"/>
                      <a:stretch>
                        <a:fillRect/>
                      </a:stretch>
                    </p:blipFill>
                    <p:spPr>
                      <a:xfrm>
                        <a:off x="1406525" y="411163"/>
                        <a:ext cx="6459538" cy="1585912"/>
                      </a:xfrm>
                      <a:prstGeom prst="rect">
                        <a:avLst/>
                      </a:prstGeom>
                    </p:spPr>
                  </p:pic>
                </p:oleObj>
              </mc:Fallback>
            </mc:AlternateContent>
          </a:graphicData>
        </a:graphic>
      </p:graphicFrame>
      <p:sp>
        <p:nvSpPr>
          <p:cNvPr id="4" name="TextBox 3"/>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3:</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89089" y="18105"/>
            <a:ext cx="4199039"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các phương trình sau: </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3810000" y="1929750"/>
            <a:ext cx="1019186"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Giải </a:t>
            </a:r>
            <a:endParaRPr lang="en-US" sz="24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33728" y="2099469"/>
                <a:ext cx="4385872" cy="646331"/>
              </a:xfrm>
              <a:prstGeom prst="rect">
                <a:avLst/>
              </a:prstGeom>
              <a:noFill/>
            </p:spPr>
            <p:txBody>
              <a:bodyPr wrap="square" rtlCol="0">
                <a:spAutoFit/>
              </a:bodyPr>
              <a:lstStyle/>
              <a:p>
                <a:pPr algn="l">
                  <a:lnSpc>
                    <a:spcPct val="150000"/>
                  </a:lnSpc>
                </a:pPr>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ĐKXĐ: </a:t>
                </a:r>
                <a:r>
                  <a:rPr lang="en-US" sz="2400">
                    <a:latin typeface="Times New Roman" panose="02020603050405020304" pitchFamily="18" charset="0"/>
                    <a:cs typeface="Times New Roman" panose="02020603050405020304" pitchFamily="18" charset="0"/>
                  </a:rPr>
                  <a:t>x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và </a:t>
                </a:r>
                <a:r>
                  <a:rPr lang="en-US" sz="2400" smtClean="0">
                    <a:latin typeface="Times New Roman" panose="02020603050405020304" pitchFamily="18" charset="0"/>
                    <a:cs typeface="Times New Roman" panose="02020603050405020304" pitchFamily="18" charset="0"/>
                  </a:rPr>
                  <a:t>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3.</a:t>
                </a:r>
                <a:endParaRPr lang="en-US" sz="2400">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3728" y="2099469"/>
                <a:ext cx="4385872" cy="646331"/>
              </a:xfrm>
              <a:prstGeom prst="rect">
                <a:avLst/>
              </a:prstGeom>
              <a:blipFill rotWithShape="0">
                <a:blip r:embed="rId9"/>
                <a:stretch>
                  <a:fillRect l="-2225" b="-11321"/>
                </a:stretch>
              </a:blipFill>
            </p:spPr>
            <p:txBody>
              <a:bodyPr/>
              <a:lstStyle/>
              <a:p>
                <a:r>
                  <a:rPr lang="en-US">
                    <a:noFill/>
                  </a:rPr>
                  <a:t> </a:t>
                </a:r>
              </a:p>
            </p:txBody>
          </p:sp>
        </mc:Fallback>
      </mc:AlternateContent>
      <p:sp>
        <p:nvSpPr>
          <p:cNvPr id="38" name="TextBox 37"/>
          <p:cNvSpPr txBox="1"/>
          <p:nvPr/>
        </p:nvSpPr>
        <p:spPr>
          <a:xfrm>
            <a:off x="33728" y="5769404"/>
            <a:ext cx="587489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Vậy phương trình đã cho có nghiệm là</a:t>
            </a:r>
            <a:endParaRPr lang="en-US" sz="2400">
              <a:latin typeface="Times New Roman" panose="02020603050405020304" pitchFamily="18" charset="0"/>
              <a:cs typeface="Times New Roman" panose="02020603050405020304" pitchFamily="18" charset="0"/>
            </a:endParaRPr>
          </a:p>
        </p:txBody>
      </p:sp>
      <p:sp>
        <p:nvSpPr>
          <p:cNvPr id="39" name="TextBox 38"/>
          <p:cNvSpPr txBox="1"/>
          <p:nvPr/>
        </p:nvSpPr>
        <p:spPr>
          <a:xfrm>
            <a:off x="61614" y="2564727"/>
            <a:ext cx="1145498"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40" name="TextBox 39"/>
          <p:cNvSpPr txBox="1"/>
          <p:nvPr/>
        </p:nvSpPr>
        <p:spPr>
          <a:xfrm>
            <a:off x="1630700" y="5245963"/>
            <a:ext cx="161356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(TMĐK)</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p:cNvSpPr txBox="1"/>
              <p:nvPr/>
            </p:nvSpPr>
            <p:spPr>
              <a:xfrm>
                <a:off x="6360920" y="2162481"/>
                <a:ext cx="3788473" cy="646331"/>
              </a:xfrm>
              <a:prstGeom prst="rect">
                <a:avLst/>
              </a:prstGeom>
              <a:noFill/>
            </p:spPr>
            <p:txBody>
              <a:bodyPr wrap="square" rtlCol="0">
                <a:spAutoFit/>
              </a:bodyPr>
              <a:lstStyle/>
              <a:p>
                <a:pPr algn="l">
                  <a:lnSpc>
                    <a:spcPct val="150000"/>
                  </a:lnSpc>
                </a:pPr>
                <a:r>
                  <a:rPr lang="en-US" sz="2400">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ĐKXĐ: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2 và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–2 .</a:t>
                </a:r>
                <a:endParaRPr lang="en-US" sz="2400">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360920" y="2162481"/>
                <a:ext cx="3788473" cy="646331"/>
              </a:xfrm>
              <a:prstGeom prst="rect">
                <a:avLst/>
              </a:prstGeom>
              <a:blipFill rotWithShape="0">
                <a:blip r:embed="rId10"/>
                <a:stretch>
                  <a:fillRect l="-2412" b="-11321"/>
                </a:stretch>
              </a:blipFill>
            </p:spPr>
            <p:txBody>
              <a:bodyPr/>
              <a:lstStyle/>
              <a:p>
                <a:r>
                  <a:rPr lang="en-US">
                    <a:noFill/>
                  </a:rPr>
                  <a:t> </a:t>
                </a:r>
              </a:p>
            </p:txBody>
          </p:sp>
        </mc:Fallback>
      </mc:AlternateContent>
      <p:sp>
        <p:nvSpPr>
          <p:cNvPr id="44" name="TextBox 43"/>
          <p:cNvSpPr txBox="1"/>
          <p:nvPr/>
        </p:nvSpPr>
        <p:spPr>
          <a:xfrm>
            <a:off x="6477000" y="2616095"/>
            <a:ext cx="1145498"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Ta có:</a:t>
            </a:r>
            <a:endParaRPr lang="en-US" sz="2400">
              <a:latin typeface="Times New Roman" panose="02020603050405020304" pitchFamily="18" charset="0"/>
              <a:cs typeface="Times New Roman" panose="02020603050405020304" pitchFamily="18" charset="0"/>
            </a:endParaRPr>
          </a:p>
        </p:txBody>
      </p:sp>
      <p:sp>
        <p:nvSpPr>
          <p:cNvPr id="46" name="TextBox 45"/>
          <p:cNvSpPr txBox="1"/>
          <p:nvPr/>
        </p:nvSpPr>
        <p:spPr>
          <a:xfrm>
            <a:off x="8236421" y="4704156"/>
            <a:ext cx="2411109"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(không TMĐK)</a:t>
            </a:r>
            <a:endParaRPr lang="en-US" sz="2400">
              <a:latin typeface="Times New Roman" panose="02020603050405020304" pitchFamily="18" charset="0"/>
              <a:cs typeface="Times New Roman" panose="02020603050405020304" pitchFamily="18" charset="0"/>
            </a:endParaRPr>
          </a:p>
        </p:txBody>
      </p:sp>
      <p:sp>
        <p:nvSpPr>
          <p:cNvPr id="47" name="TextBox 46"/>
          <p:cNvSpPr txBox="1"/>
          <p:nvPr/>
        </p:nvSpPr>
        <p:spPr>
          <a:xfrm>
            <a:off x="6618358" y="5254129"/>
            <a:ext cx="4833602" cy="646331"/>
          </a:xfrm>
          <a:prstGeom prst="rect">
            <a:avLst/>
          </a:prstGeom>
          <a:noFill/>
        </p:spPr>
        <p:txBody>
          <a:bodyPr wrap="square" rtlCol="0">
            <a:spAutoFit/>
          </a:bodyPr>
          <a:lstStyle/>
          <a:p>
            <a:pPr algn="l">
              <a:lnSpc>
                <a:spcPct val="150000"/>
              </a:lnSpc>
            </a:pPr>
            <a:r>
              <a:rPr lang="en-US" sz="2400" smtClean="0">
                <a:latin typeface="Times New Roman" panose="02020603050405020304" pitchFamily="18" charset="0"/>
                <a:cs typeface="Times New Roman" panose="02020603050405020304" pitchFamily="18" charset="0"/>
              </a:rPr>
              <a:t>Vậy phương trình đã cho vô nghiệm.</a:t>
            </a:r>
            <a:endParaRPr lang="en-US" sz="2400">
              <a:latin typeface="Times New Roman" panose="02020603050405020304" pitchFamily="18" charset="0"/>
              <a:cs typeface="Times New Roman" panose="02020603050405020304" pitchFamily="18" charset="0"/>
            </a:endParaRPr>
          </a:p>
        </p:txBody>
      </p:sp>
      <p:cxnSp>
        <p:nvCxnSpPr>
          <p:cNvPr id="49" name="Straight Connector 48"/>
          <p:cNvCxnSpPr/>
          <p:nvPr/>
        </p:nvCxnSpPr>
        <p:spPr bwMode="auto">
          <a:xfrm>
            <a:off x="6303115" y="2360812"/>
            <a:ext cx="0" cy="44971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19" name="Object 18"/>
          <p:cNvGraphicFramePr>
            <a:graphicFrameLocks noChangeAspect="1"/>
          </p:cNvGraphicFramePr>
          <p:nvPr>
            <p:extLst>
              <p:ext uri="{D42A27DB-BD31-4B8C-83A1-F6EECF244321}">
                <p14:modId xmlns:p14="http://schemas.microsoft.com/office/powerpoint/2010/main" val="2380237315"/>
              </p:ext>
            </p:extLst>
          </p:nvPr>
        </p:nvGraphicFramePr>
        <p:xfrm>
          <a:off x="4886325" y="5772150"/>
          <a:ext cx="741363" cy="766763"/>
        </p:xfrm>
        <a:graphic>
          <a:graphicData uri="http://schemas.openxmlformats.org/presentationml/2006/ole">
            <mc:AlternateContent xmlns:mc="http://schemas.openxmlformats.org/markup-compatibility/2006">
              <mc:Choice xmlns:v="urn:schemas-microsoft-com:vml" Requires="v">
                <p:oleObj spid="_x0000_s61575" name="Equation" r:id="rId11" imgW="380880" imgH="393480" progId="Equation.DSMT4">
                  <p:embed/>
                </p:oleObj>
              </mc:Choice>
              <mc:Fallback>
                <p:oleObj name="Equation" r:id="rId11" imgW="380880" imgH="393480" progId="Equation.DSMT4">
                  <p:embed/>
                  <p:pic>
                    <p:nvPicPr>
                      <p:cNvPr id="0" name=""/>
                      <p:cNvPicPr/>
                      <p:nvPr/>
                    </p:nvPicPr>
                    <p:blipFill>
                      <a:blip r:embed="rId12"/>
                      <a:stretch>
                        <a:fillRect/>
                      </a:stretch>
                    </p:blipFill>
                    <p:spPr>
                      <a:xfrm>
                        <a:off x="4886325" y="5772150"/>
                        <a:ext cx="741363" cy="766763"/>
                      </a:xfrm>
                      <a:prstGeom prst="rect">
                        <a:avLst/>
                      </a:prstGeom>
                    </p:spPr>
                  </p:pic>
                </p:oleObj>
              </mc:Fallback>
            </mc:AlternateContent>
          </a:graphicData>
        </a:graphic>
      </p:graphicFrame>
    </p:spTree>
    <p:extLst>
      <p:ext uri="{BB962C8B-B14F-4D97-AF65-F5344CB8AC3E}">
        <p14:creationId xmlns:p14="http://schemas.microsoft.com/office/powerpoint/2010/main" val="15168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inVertical)">
                                      <p:cBhvr>
                                        <p:cTn id="30" dur="500"/>
                                        <p:tgtEl>
                                          <p:spTgt spid="4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3" grpId="0"/>
      <p:bldP spid="44"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4454252" y="1229512"/>
            <a:ext cx="990600" cy="381000"/>
          </a:xfrm>
          <a:prstGeom prst="wedgeEllipseCallout">
            <a:avLst>
              <a:gd name="adj1" fmla="val -23962"/>
              <a:gd name="adj2" fmla="val 66568"/>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solidFill>
                  <a:srgbClr val="3333FF"/>
                </a:solidFill>
                <a:latin typeface="Times New Roman" panose="02020603050405020304" pitchFamily="18" charset="0"/>
                <a:cs typeface="Times New Roman" panose="02020603050405020304" pitchFamily="18" charset="0"/>
              </a:rPr>
              <a:t>Giải</a:t>
            </a:r>
            <a:endParaRPr kumimoji="0" lang="en-US" sz="2400" b="0"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5812" y="1730428"/>
            <a:ext cx="6913811"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(km/h) là vận tốc của xe đạp (x &gt; 0).</a:t>
            </a:r>
          </a:p>
        </p:txBody>
      </p:sp>
      <p:sp>
        <p:nvSpPr>
          <p:cNvPr id="15" name="TextBox 14"/>
          <p:cNvSpPr txBox="1"/>
          <p:nvPr/>
        </p:nvSpPr>
        <p:spPr>
          <a:xfrm>
            <a:off x="353845" y="2189210"/>
            <a:ext cx="4763869"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Vận tốc của xe máy là 3x (km/h).</a:t>
            </a:r>
          </a:p>
        </p:txBody>
      </p:sp>
      <p:sp>
        <p:nvSpPr>
          <p:cNvPr id="19" name="TextBox 18"/>
          <p:cNvSpPr txBox="1"/>
          <p:nvPr/>
        </p:nvSpPr>
        <p:spPr>
          <a:xfrm>
            <a:off x="439180" y="3910067"/>
            <a:ext cx="4375376"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Theo đề bài ta có phương trình:</a:t>
            </a:r>
          </a:p>
        </p:txBody>
      </p:sp>
      <p:grpSp>
        <p:nvGrpSpPr>
          <p:cNvPr id="3" name="Group 2"/>
          <p:cNvGrpSpPr/>
          <p:nvPr/>
        </p:nvGrpSpPr>
        <p:grpSpPr>
          <a:xfrm>
            <a:off x="390763" y="2605541"/>
            <a:ext cx="5827010" cy="696912"/>
            <a:chOff x="390763" y="2605541"/>
            <a:chExt cx="5827010" cy="696912"/>
          </a:xfrm>
        </p:grpSpPr>
        <p:sp>
          <p:nvSpPr>
            <p:cNvPr id="17" name="TextBox 16"/>
            <p:cNvSpPr txBox="1"/>
            <p:nvPr/>
          </p:nvSpPr>
          <p:spPr>
            <a:xfrm>
              <a:off x="390763" y="2632837"/>
              <a:ext cx="5400437"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Thời gian xe đạp đi từ A đến B là:</a:t>
              </a:r>
            </a:p>
          </p:txBody>
        </p:sp>
        <p:graphicFrame>
          <p:nvGraphicFramePr>
            <p:cNvPr id="18" name="Object 17"/>
            <p:cNvGraphicFramePr>
              <a:graphicFrameLocks noChangeAspect="1"/>
            </p:cNvGraphicFramePr>
            <p:nvPr>
              <p:extLst>
                <p:ext uri="{D42A27DB-BD31-4B8C-83A1-F6EECF244321}">
                  <p14:modId xmlns:p14="http://schemas.microsoft.com/office/powerpoint/2010/main" val="2826650906"/>
                </p:ext>
              </p:extLst>
            </p:nvPr>
          </p:nvGraphicFramePr>
          <p:xfrm>
            <a:off x="4757464" y="2605541"/>
            <a:ext cx="384175" cy="696912"/>
          </p:xfrm>
          <a:graphic>
            <a:graphicData uri="http://schemas.openxmlformats.org/presentationml/2006/ole">
              <mc:AlternateContent xmlns:mc="http://schemas.openxmlformats.org/markup-compatibility/2006">
                <mc:Choice xmlns:v="urn:schemas-microsoft-com:vml" Requires="v">
                  <p:oleObj spid="_x0000_s62568" name="Equation" r:id="rId3" imgW="215640" imgH="393480" progId="Equation.DSMT4">
                    <p:embed/>
                  </p:oleObj>
                </mc:Choice>
                <mc:Fallback>
                  <p:oleObj name="Equation" r:id="rId3" imgW="215640" imgH="393480" progId="Equation.DSMT4">
                    <p:embed/>
                    <p:pic>
                      <p:nvPicPr>
                        <p:cNvPr id="0" name=""/>
                        <p:cNvPicPr/>
                        <p:nvPr/>
                      </p:nvPicPr>
                      <p:blipFill>
                        <a:blip r:embed="rId4"/>
                        <a:stretch>
                          <a:fillRect/>
                        </a:stretch>
                      </p:blipFill>
                      <p:spPr>
                        <a:xfrm>
                          <a:off x="4757464" y="2605541"/>
                          <a:ext cx="384175" cy="696912"/>
                        </a:xfrm>
                        <a:prstGeom prst="rect">
                          <a:avLst/>
                        </a:prstGeom>
                      </p:spPr>
                    </p:pic>
                  </p:oleObj>
                </mc:Fallback>
              </mc:AlternateContent>
            </a:graphicData>
          </a:graphic>
        </p:graphicFrame>
        <p:sp>
          <p:nvSpPr>
            <p:cNvPr id="22" name="TextBox 21"/>
            <p:cNvSpPr txBox="1"/>
            <p:nvPr/>
          </p:nvSpPr>
          <p:spPr>
            <a:xfrm>
              <a:off x="5185169" y="2710412"/>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(giờ)</a:t>
              </a:r>
            </a:p>
          </p:txBody>
        </p:sp>
      </p:grpSp>
      <p:sp>
        <p:nvSpPr>
          <p:cNvPr id="23" name="TextBox 22"/>
          <p:cNvSpPr txBox="1"/>
          <p:nvPr/>
        </p:nvSpPr>
        <p:spPr>
          <a:xfrm>
            <a:off x="5896723" y="5373940"/>
            <a:ext cx="146535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(TMĐK)</a:t>
            </a:r>
          </a:p>
        </p:txBody>
      </p:sp>
      <p:sp>
        <p:nvSpPr>
          <p:cNvPr id="24" name="TextBox 23"/>
          <p:cNvSpPr txBox="1"/>
          <p:nvPr/>
        </p:nvSpPr>
        <p:spPr>
          <a:xfrm>
            <a:off x="268304" y="5758030"/>
            <a:ext cx="6361096" cy="830997"/>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vận tốc của xe đạp là 15km/h.</a:t>
            </a:r>
          </a:p>
          <a:p>
            <a:pPr algn="l"/>
            <a:r>
              <a:rPr lang="en-US" sz="2400" smtClean="0">
                <a:latin typeface="Times New Roman" panose="02020603050405020304" pitchFamily="18" charset="0"/>
                <a:cs typeface="Times New Roman" panose="02020603050405020304" pitchFamily="18" charset="0"/>
              </a:rPr>
              <a:t>Vận tốc của xe máy là 45 km/h.</a:t>
            </a:r>
          </a:p>
        </p:txBody>
      </p:sp>
      <p:sp>
        <p:nvSpPr>
          <p:cNvPr id="25" name="TextBox 24"/>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4:</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526498" y="65775"/>
            <a:ext cx="10665502"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Một người đi xe đạp từ A đến B cách nhau 60 km. Sau 1 giờ 40 phút, trên cùng quãng đường đó, một xe máy đi từ A đến B và đến B sớm hơn xe đạp 1 giờ. Tính vận tốc của mỗi xe, biết rằng tốc độ của xe máy gấp 3 lần tốc độ của xe đạp.</a:t>
            </a:r>
            <a:endParaRPr lang="en-US" sz="240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90764" y="3232720"/>
            <a:ext cx="6415026" cy="696912"/>
            <a:chOff x="390764" y="3232720"/>
            <a:chExt cx="6415026" cy="696912"/>
          </a:xfrm>
        </p:grpSpPr>
        <p:sp>
          <p:nvSpPr>
            <p:cNvPr id="14" name="TextBox 13"/>
            <p:cNvSpPr txBox="1"/>
            <p:nvPr/>
          </p:nvSpPr>
          <p:spPr>
            <a:xfrm>
              <a:off x="5773186" y="3353274"/>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(giờ)</a:t>
              </a:r>
            </a:p>
          </p:txBody>
        </p:sp>
        <p:sp>
          <p:nvSpPr>
            <p:cNvPr id="27" name="TextBox 26"/>
            <p:cNvSpPr txBox="1"/>
            <p:nvPr/>
          </p:nvSpPr>
          <p:spPr>
            <a:xfrm>
              <a:off x="390764" y="3308249"/>
              <a:ext cx="4750876"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Thời gian xe máy đi từ A đến B là:</a:t>
              </a:r>
            </a:p>
          </p:txBody>
        </p:sp>
        <p:graphicFrame>
          <p:nvGraphicFramePr>
            <p:cNvPr id="28" name="Object 27"/>
            <p:cNvGraphicFramePr>
              <a:graphicFrameLocks noChangeAspect="1"/>
            </p:cNvGraphicFramePr>
            <p:nvPr>
              <p:extLst>
                <p:ext uri="{D42A27DB-BD31-4B8C-83A1-F6EECF244321}">
                  <p14:modId xmlns:p14="http://schemas.microsoft.com/office/powerpoint/2010/main" val="1096736821"/>
                </p:ext>
              </p:extLst>
            </p:nvPr>
          </p:nvGraphicFramePr>
          <p:xfrm>
            <a:off x="4677751" y="3232720"/>
            <a:ext cx="971550" cy="696912"/>
          </p:xfrm>
          <a:graphic>
            <a:graphicData uri="http://schemas.openxmlformats.org/presentationml/2006/ole">
              <mc:AlternateContent xmlns:mc="http://schemas.openxmlformats.org/markup-compatibility/2006">
                <mc:Choice xmlns:v="urn:schemas-microsoft-com:vml" Requires="v">
                  <p:oleObj spid="_x0000_s62569" name="Equation" r:id="rId5" imgW="545760" imgH="393480" progId="Equation.DSMT4">
                    <p:embed/>
                  </p:oleObj>
                </mc:Choice>
                <mc:Fallback>
                  <p:oleObj name="Equation" r:id="rId5" imgW="545760" imgH="393480" progId="Equation.DSMT4">
                    <p:embed/>
                    <p:pic>
                      <p:nvPicPr>
                        <p:cNvPr id="0" name=""/>
                        <p:cNvPicPr/>
                        <p:nvPr/>
                      </p:nvPicPr>
                      <p:blipFill>
                        <a:blip r:embed="rId6"/>
                        <a:stretch>
                          <a:fillRect/>
                        </a:stretch>
                      </p:blipFill>
                      <p:spPr>
                        <a:xfrm>
                          <a:off x="4677751" y="3232720"/>
                          <a:ext cx="971550" cy="696912"/>
                        </a:xfrm>
                        <a:prstGeom prst="rect">
                          <a:avLst/>
                        </a:prstGeom>
                      </p:spPr>
                    </p:pic>
                  </p:oleObj>
                </mc:Fallback>
              </mc:AlternateContent>
            </a:graphicData>
          </a:graphic>
        </p:graphicFrame>
      </p:grpSp>
      <p:graphicFrame>
        <p:nvGraphicFramePr>
          <p:cNvPr id="29" name="Object 28"/>
          <p:cNvGraphicFramePr>
            <a:graphicFrameLocks noChangeAspect="1"/>
          </p:cNvGraphicFramePr>
          <p:nvPr>
            <p:extLst>
              <p:ext uri="{D42A27DB-BD31-4B8C-83A1-F6EECF244321}">
                <p14:modId xmlns:p14="http://schemas.microsoft.com/office/powerpoint/2010/main" val="2521676243"/>
              </p:ext>
            </p:extLst>
          </p:nvPr>
        </p:nvGraphicFramePr>
        <p:xfrm>
          <a:off x="4373885" y="3890545"/>
          <a:ext cx="1716088" cy="696912"/>
        </p:xfrm>
        <a:graphic>
          <a:graphicData uri="http://schemas.openxmlformats.org/presentationml/2006/ole">
            <mc:AlternateContent xmlns:mc="http://schemas.openxmlformats.org/markup-compatibility/2006">
              <mc:Choice xmlns:v="urn:schemas-microsoft-com:vml" Requires="v">
                <p:oleObj spid="_x0000_s62570" name="Equation" r:id="rId7" imgW="965160" imgH="393480" progId="Equation.DSMT4">
                  <p:embed/>
                </p:oleObj>
              </mc:Choice>
              <mc:Fallback>
                <p:oleObj name="Equation" r:id="rId7" imgW="965160" imgH="393480" progId="Equation.DSMT4">
                  <p:embed/>
                  <p:pic>
                    <p:nvPicPr>
                      <p:cNvPr id="0" name=""/>
                      <p:cNvPicPr/>
                      <p:nvPr/>
                    </p:nvPicPr>
                    <p:blipFill>
                      <a:blip r:embed="rId8"/>
                      <a:stretch>
                        <a:fillRect/>
                      </a:stretch>
                    </p:blipFill>
                    <p:spPr>
                      <a:xfrm>
                        <a:off x="4373885" y="3890545"/>
                        <a:ext cx="1716088" cy="696912"/>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577756880"/>
              </p:ext>
            </p:extLst>
          </p:nvPr>
        </p:nvGraphicFramePr>
        <p:xfrm>
          <a:off x="4454252" y="4606979"/>
          <a:ext cx="1512888" cy="1438275"/>
        </p:xfrm>
        <a:graphic>
          <a:graphicData uri="http://schemas.openxmlformats.org/presentationml/2006/ole">
            <mc:AlternateContent xmlns:mc="http://schemas.openxmlformats.org/markup-compatibility/2006">
              <mc:Choice xmlns:v="urn:schemas-microsoft-com:vml" Requires="v">
                <p:oleObj spid="_x0000_s62571" name="Equation" r:id="rId9" imgW="850680" imgH="812520" progId="Equation.DSMT4">
                  <p:embed/>
                </p:oleObj>
              </mc:Choice>
              <mc:Fallback>
                <p:oleObj name="Equation" r:id="rId9" imgW="850680" imgH="812520" progId="Equation.DSMT4">
                  <p:embed/>
                  <p:pic>
                    <p:nvPicPr>
                      <p:cNvPr id="0" name=""/>
                      <p:cNvPicPr/>
                      <p:nvPr/>
                    </p:nvPicPr>
                    <p:blipFill>
                      <a:blip r:embed="rId10"/>
                      <a:stretch>
                        <a:fillRect/>
                      </a:stretch>
                    </p:blipFill>
                    <p:spPr>
                      <a:xfrm>
                        <a:off x="4454252" y="4606979"/>
                        <a:ext cx="1512888" cy="1438275"/>
                      </a:xfrm>
                      <a:prstGeom prst="rect">
                        <a:avLst/>
                      </a:prstGeom>
                    </p:spPr>
                  </p:pic>
                </p:oleObj>
              </mc:Fallback>
            </mc:AlternateContent>
          </a:graphicData>
        </a:graphic>
      </p:graphicFrame>
    </p:spTree>
    <p:extLst>
      <p:ext uri="{BB962C8B-B14F-4D97-AF65-F5344CB8AC3E}">
        <p14:creationId xmlns:p14="http://schemas.microsoft.com/office/powerpoint/2010/main" val="1928826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5" grpId="0"/>
      <p:bldP spid="19"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4454252" y="1650885"/>
            <a:ext cx="990600" cy="381000"/>
          </a:xfrm>
          <a:prstGeom prst="wedgeEllipseCallout">
            <a:avLst>
              <a:gd name="adj1" fmla="val -23962"/>
              <a:gd name="adj2" fmla="val 66568"/>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solidFill>
                  <a:srgbClr val="3333FF"/>
                </a:solidFill>
                <a:latin typeface="Times New Roman" panose="02020603050405020304" pitchFamily="18" charset="0"/>
                <a:cs typeface="Times New Roman" panose="02020603050405020304" pitchFamily="18" charset="0"/>
              </a:rPr>
              <a:t>Giải</a:t>
            </a:r>
            <a:endParaRPr kumimoji="0" lang="en-US" sz="2400" b="0"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55812" y="2151801"/>
                <a:ext cx="8209212"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là số công nhân dự định tham gia lúc đầu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N*).</a:t>
                </a:r>
              </a:p>
            </p:txBody>
          </p:sp>
        </mc:Choice>
        <mc:Fallback xmlns="">
          <p:sp>
            <p:nvSpPr>
              <p:cNvPr id="8" name="TextBox 7"/>
              <p:cNvSpPr txBox="1">
                <a:spLocks noRot="1" noChangeAspect="1" noMove="1" noResize="1" noEditPoints="1" noAdjustHandles="1" noChangeArrowheads="1" noChangeShapeType="1" noTextEdit="1"/>
              </p:cNvSpPr>
              <p:nvPr/>
            </p:nvSpPr>
            <p:spPr>
              <a:xfrm>
                <a:off x="-55812" y="2151801"/>
                <a:ext cx="8209212" cy="461665"/>
              </a:xfrm>
              <a:prstGeom prst="rect">
                <a:avLst/>
              </a:prstGeom>
              <a:blipFill rotWithShape="0">
                <a:blip r:embed="rId3"/>
                <a:stretch>
                  <a:fillRect l="-1188" t="-10526" b="-28947"/>
                </a:stretch>
              </a:blipFill>
            </p:spPr>
            <p:txBody>
              <a:bodyPr/>
              <a:lstStyle/>
              <a:p>
                <a:r>
                  <a:rPr lang="en-US">
                    <a:noFill/>
                  </a:rPr>
                  <a:t> </a:t>
                </a:r>
              </a:p>
            </p:txBody>
          </p:sp>
        </mc:Fallback>
      </mc:AlternateContent>
      <p:sp>
        <p:nvSpPr>
          <p:cNvPr id="15" name="TextBox 14"/>
          <p:cNvSpPr txBox="1"/>
          <p:nvPr/>
        </p:nvSpPr>
        <p:spPr>
          <a:xfrm>
            <a:off x="353845" y="2610583"/>
            <a:ext cx="9780755"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Thực tế, số công nhân tham gia hội thao là: 80%x = 0,8x (công nhân)</a:t>
            </a:r>
          </a:p>
        </p:txBody>
      </p:sp>
      <p:sp>
        <p:nvSpPr>
          <p:cNvPr id="19" name="TextBox 18"/>
          <p:cNvSpPr txBox="1"/>
          <p:nvPr/>
        </p:nvSpPr>
        <p:spPr>
          <a:xfrm>
            <a:off x="439180" y="4331440"/>
            <a:ext cx="4375376"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Theo đề bài ta có phương trình:</a:t>
            </a:r>
          </a:p>
        </p:txBody>
      </p:sp>
      <p:grpSp>
        <p:nvGrpSpPr>
          <p:cNvPr id="3" name="Group 2"/>
          <p:cNvGrpSpPr/>
          <p:nvPr/>
        </p:nvGrpSpPr>
        <p:grpSpPr>
          <a:xfrm>
            <a:off x="356198" y="3054487"/>
            <a:ext cx="9238011" cy="830997"/>
            <a:chOff x="390763" y="2632837"/>
            <a:chExt cx="5682103" cy="830997"/>
          </a:xfrm>
        </p:grpSpPr>
        <p:sp>
          <p:nvSpPr>
            <p:cNvPr id="17" name="TextBox 16"/>
            <p:cNvSpPr txBox="1"/>
            <p:nvPr/>
          </p:nvSpPr>
          <p:spPr>
            <a:xfrm>
              <a:off x="390763" y="2632837"/>
              <a:ext cx="5400437" cy="830997"/>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Dự định, mỗi công nhân được chia số tiền là:</a:t>
              </a:r>
            </a:p>
          </p:txBody>
        </p:sp>
        <p:graphicFrame>
          <p:nvGraphicFramePr>
            <p:cNvPr id="18" name="Object 17"/>
            <p:cNvGraphicFramePr>
              <a:graphicFrameLocks noChangeAspect="1"/>
            </p:cNvGraphicFramePr>
            <p:nvPr>
              <p:extLst>
                <p:ext uri="{D42A27DB-BD31-4B8C-83A1-F6EECF244321}">
                  <p14:modId xmlns:p14="http://schemas.microsoft.com/office/powerpoint/2010/main" val="3498428941"/>
                </p:ext>
              </p:extLst>
            </p:nvPr>
          </p:nvGraphicFramePr>
          <p:xfrm>
            <a:off x="3862679" y="2665477"/>
            <a:ext cx="1177583" cy="696912"/>
          </p:xfrm>
          <a:graphic>
            <a:graphicData uri="http://schemas.openxmlformats.org/presentationml/2006/ole">
              <mc:AlternateContent xmlns:mc="http://schemas.openxmlformats.org/markup-compatibility/2006">
                <mc:Choice xmlns:v="urn:schemas-microsoft-com:vml" Requires="v">
                  <p:oleObj spid="_x0000_s64594" name="Equation" r:id="rId4" imgW="660240" imgH="393480" progId="Equation.DSMT4">
                    <p:embed/>
                  </p:oleObj>
                </mc:Choice>
                <mc:Fallback>
                  <p:oleObj name="Equation" r:id="rId4" imgW="660240" imgH="393480" progId="Equation.DSMT4">
                    <p:embed/>
                    <p:pic>
                      <p:nvPicPr>
                        <p:cNvPr id="0" name=""/>
                        <p:cNvPicPr/>
                        <p:nvPr/>
                      </p:nvPicPr>
                      <p:blipFill>
                        <a:blip r:embed="rId5"/>
                        <a:stretch>
                          <a:fillRect/>
                        </a:stretch>
                      </p:blipFill>
                      <p:spPr>
                        <a:xfrm>
                          <a:off x="3862679" y="2665477"/>
                          <a:ext cx="1177583" cy="696912"/>
                        </a:xfrm>
                        <a:prstGeom prst="rect">
                          <a:avLst/>
                        </a:prstGeom>
                      </p:spPr>
                    </p:pic>
                  </p:oleObj>
                </mc:Fallback>
              </mc:AlternateContent>
            </a:graphicData>
          </a:graphic>
        </p:graphicFrame>
        <p:sp>
          <p:nvSpPr>
            <p:cNvPr id="22" name="TextBox 21"/>
            <p:cNvSpPr txBox="1"/>
            <p:nvPr/>
          </p:nvSpPr>
          <p:spPr>
            <a:xfrm>
              <a:off x="5040262" y="2725355"/>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(đồng)</a:t>
              </a:r>
            </a:p>
          </p:txBody>
        </p:sp>
      </p:grpSp>
      <p:sp>
        <p:nvSpPr>
          <p:cNvPr id="23" name="TextBox 22"/>
          <p:cNvSpPr txBox="1"/>
          <p:nvPr/>
        </p:nvSpPr>
        <p:spPr>
          <a:xfrm>
            <a:off x="7638517" y="5613028"/>
            <a:ext cx="146535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(TMĐK)</a:t>
            </a:r>
          </a:p>
        </p:txBody>
      </p:sp>
      <p:sp>
        <p:nvSpPr>
          <p:cNvPr id="24" name="TextBox 23"/>
          <p:cNvSpPr txBox="1"/>
          <p:nvPr/>
        </p:nvSpPr>
        <p:spPr>
          <a:xfrm>
            <a:off x="268304" y="6049710"/>
            <a:ext cx="9866296"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số công nhân dự định tham gia lúc đầu là 30 (công nhân).</a:t>
            </a:r>
          </a:p>
        </p:txBody>
      </p:sp>
      <p:sp>
        <p:nvSpPr>
          <p:cNvPr id="25" name="TextBox 24"/>
          <p:cNvSpPr txBox="1"/>
          <p:nvPr/>
        </p:nvSpPr>
        <p:spPr>
          <a:xfrm>
            <a:off x="19929" y="153016"/>
            <a:ext cx="1351671" cy="584775"/>
          </a:xfrm>
          <a:prstGeom prst="rect">
            <a:avLst/>
          </a:prstGeom>
          <a:solidFill>
            <a:schemeClr val="accent1">
              <a:lumMod val="50000"/>
            </a:schemeClr>
          </a:solidFill>
          <a:ln>
            <a:solidFill>
              <a:schemeClr val="bg1"/>
            </a:solidFill>
          </a:ln>
          <a:effectLst>
            <a:outerShdw blurRad="57785" dist="33020" dir="3180000" algn="ctr">
              <a:srgbClr val="000000">
                <a:alpha val="30000"/>
              </a:srgbClr>
            </a:outerShdw>
          </a:effectLst>
          <a:scene3d>
            <a:camera prst="isometricOffAxis1Right"/>
            <a:lightRig rig="brightRoom" dir="t">
              <a:rot lat="0" lon="0" rev="600000"/>
            </a:lightRig>
          </a:scene3d>
          <a:sp3d prstMaterial="metal">
            <a:bevelT w="38100" h="57150"/>
          </a:sp3d>
        </p:spPr>
        <p:txBody>
          <a:bodyPr wrap="square" rtlCol="0">
            <a:spAutoFit/>
          </a:bodyPr>
          <a:lstStyle/>
          <a:p>
            <a:pPr algn="l"/>
            <a:r>
              <a:rPr lang="en-US" sz="3200" b="1" smtClean="0">
                <a:solidFill>
                  <a:srgbClr val="FFC000"/>
                </a:solidFill>
                <a:latin typeface="Times New Roman" panose="02020603050405020304" pitchFamily="18" charset="0"/>
                <a:cs typeface="Times New Roman" panose="02020603050405020304" pitchFamily="18" charset="0"/>
              </a:rPr>
              <a:t>BÀI 5:</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18117" y="3694569"/>
            <a:ext cx="1032604"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(đồng)</a:t>
            </a:r>
          </a:p>
        </p:txBody>
      </p:sp>
      <p:sp>
        <p:nvSpPr>
          <p:cNvPr id="27" name="TextBox 26"/>
          <p:cNvSpPr txBox="1"/>
          <p:nvPr/>
        </p:nvSpPr>
        <p:spPr>
          <a:xfrm>
            <a:off x="390764" y="3729622"/>
            <a:ext cx="6102893" cy="461665"/>
          </a:xfrm>
          <a:prstGeom prst="rect">
            <a:avLst/>
          </a:prstGeom>
          <a:noFill/>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Thực tế, mỗi công nhân được chia số tiền là</a:t>
            </a:r>
          </a:p>
        </p:txBody>
      </p:sp>
      <p:graphicFrame>
        <p:nvGraphicFramePr>
          <p:cNvPr id="28" name="Object 27"/>
          <p:cNvGraphicFramePr>
            <a:graphicFrameLocks noChangeAspect="1"/>
          </p:cNvGraphicFramePr>
          <p:nvPr>
            <p:extLst>
              <p:ext uri="{D42A27DB-BD31-4B8C-83A1-F6EECF244321}">
                <p14:modId xmlns:p14="http://schemas.microsoft.com/office/powerpoint/2010/main" val="1158090116"/>
              </p:ext>
            </p:extLst>
          </p:nvPr>
        </p:nvGraphicFramePr>
        <p:xfrm>
          <a:off x="6000868" y="3709877"/>
          <a:ext cx="2554288" cy="742950"/>
        </p:xfrm>
        <a:graphic>
          <a:graphicData uri="http://schemas.openxmlformats.org/presentationml/2006/ole">
            <mc:AlternateContent xmlns:mc="http://schemas.openxmlformats.org/markup-compatibility/2006">
              <mc:Choice xmlns:v="urn:schemas-microsoft-com:vml" Requires="v">
                <p:oleObj spid="_x0000_s64595" name="Equation" r:id="rId6" imgW="1434960" imgH="419040" progId="Equation.DSMT4">
                  <p:embed/>
                </p:oleObj>
              </mc:Choice>
              <mc:Fallback>
                <p:oleObj name="Equation" r:id="rId6" imgW="1434960" imgH="419040" progId="Equation.DSMT4">
                  <p:embed/>
                  <p:pic>
                    <p:nvPicPr>
                      <p:cNvPr id="0" name=""/>
                      <p:cNvPicPr/>
                      <p:nvPr/>
                    </p:nvPicPr>
                    <p:blipFill>
                      <a:blip r:embed="rId7"/>
                      <a:stretch>
                        <a:fillRect/>
                      </a:stretch>
                    </p:blipFill>
                    <p:spPr>
                      <a:xfrm>
                        <a:off x="6000868" y="3709877"/>
                        <a:ext cx="2554288" cy="7429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05772589"/>
              </p:ext>
            </p:extLst>
          </p:nvPr>
        </p:nvGraphicFramePr>
        <p:xfrm>
          <a:off x="4517635" y="4299192"/>
          <a:ext cx="3570288" cy="696912"/>
        </p:xfrm>
        <a:graphic>
          <a:graphicData uri="http://schemas.openxmlformats.org/presentationml/2006/ole">
            <mc:AlternateContent xmlns:mc="http://schemas.openxmlformats.org/markup-compatibility/2006">
              <mc:Choice xmlns:v="urn:schemas-microsoft-com:vml" Requires="v">
                <p:oleObj spid="_x0000_s64596" name="Equation" r:id="rId8" imgW="2006280" imgH="393480" progId="Equation.DSMT4">
                  <p:embed/>
                </p:oleObj>
              </mc:Choice>
              <mc:Fallback>
                <p:oleObj name="Equation" r:id="rId8" imgW="2006280" imgH="393480" progId="Equation.DSMT4">
                  <p:embed/>
                  <p:pic>
                    <p:nvPicPr>
                      <p:cNvPr id="0" name=""/>
                      <p:cNvPicPr/>
                      <p:nvPr/>
                    </p:nvPicPr>
                    <p:blipFill>
                      <a:blip r:embed="rId9"/>
                      <a:stretch>
                        <a:fillRect/>
                      </a:stretch>
                    </p:blipFill>
                    <p:spPr>
                      <a:xfrm>
                        <a:off x="4517635" y="4299192"/>
                        <a:ext cx="3570288" cy="696912"/>
                      </a:xfrm>
                      <a:prstGeom prst="rect">
                        <a:avLst/>
                      </a:prstGeom>
                    </p:spPr>
                  </p:pic>
                </p:oleObj>
              </mc:Fallback>
            </mc:AlternateContent>
          </a:graphicData>
        </a:graphic>
      </p:graphicFrame>
      <p:sp>
        <p:nvSpPr>
          <p:cNvPr id="5" name="Rectangle 4"/>
          <p:cNvSpPr/>
          <p:nvPr/>
        </p:nvSpPr>
        <p:spPr>
          <a:xfrm>
            <a:off x="1325884" y="48602"/>
            <a:ext cx="10713715" cy="1569660"/>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Một xí nghiệp dự định chia đều 12 600 000 đồng để thưởng cho các công nhân tham gia hội thao nhân ngày thành lập xí nghiệp. Khi đến ngày hội thao chỉ có 80% số công nhân tham gia, vì thế mỗi người tham gia hội thao được nhận thêm 105 000 đồng. Tính số công nhân dự định tham gia lúc đầu.</a:t>
            </a:r>
            <a:endParaRPr lang="en-US" sz="2400">
              <a:latin typeface="Times New Roman" panose="02020603050405020304" pitchFamily="18" charset="0"/>
              <a:cs typeface="Times New Roman" panose="02020603050405020304"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025580481"/>
              </p:ext>
            </p:extLst>
          </p:nvPr>
        </p:nvGraphicFramePr>
        <p:xfrm>
          <a:off x="4722280" y="4965370"/>
          <a:ext cx="2916237" cy="1033462"/>
        </p:xfrm>
        <a:graphic>
          <a:graphicData uri="http://schemas.openxmlformats.org/presentationml/2006/ole">
            <mc:AlternateContent xmlns:mc="http://schemas.openxmlformats.org/markup-compatibility/2006">
              <mc:Choice xmlns:v="urn:schemas-microsoft-com:vml" Requires="v">
                <p:oleObj spid="_x0000_s64597" name="Equation" r:id="rId10" imgW="1638000" imgH="583920" progId="Equation.DSMT4">
                  <p:embed/>
                </p:oleObj>
              </mc:Choice>
              <mc:Fallback>
                <p:oleObj name="Equation" r:id="rId10" imgW="1638000" imgH="583920" progId="Equation.DSMT4">
                  <p:embed/>
                  <p:pic>
                    <p:nvPicPr>
                      <p:cNvPr id="0" name=""/>
                      <p:cNvPicPr/>
                      <p:nvPr/>
                    </p:nvPicPr>
                    <p:blipFill>
                      <a:blip r:embed="rId11"/>
                      <a:stretch>
                        <a:fillRect/>
                      </a:stretch>
                    </p:blipFill>
                    <p:spPr>
                      <a:xfrm>
                        <a:off x="4722280" y="4965370"/>
                        <a:ext cx="2916237" cy="1033462"/>
                      </a:xfrm>
                      <a:prstGeom prst="rect">
                        <a:avLst/>
                      </a:prstGeom>
                    </p:spPr>
                  </p:pic>
                </p:oleObj>
              </mc:Fallback>
            </mc:AlternateContent>
          </a:graphicData>
        </a:graphic>
      </p:graphicFrame>
    </p:spTree>
    <p:extLst>
      <p:ext uri="{BB962C8B-B14F-4D97-AF65-F5344CB8AC3E}">
        <p14:creationId xmlns:p14="http://schemas.microsoft.com/office/powerpoint/2010/main" val="371414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5" grpId="0"/>
      <p:bldP spid="19" grpId="0"/>
      <p:bldP spid="23" grpId="0"/>
      <p:bldP spid="24" grpId="0"/>
      <p:bldP spid="14"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26959"/>
            <a:ext cx="8686800" cy="5791200"/>
          </a:xfrm>
          <a:prstGeom prst="rect">
            <a:avLst/>
          </a:prstGeom>
        </p:spPr>
      </p:pic>
      <p:sp>
        <p:nvSpPr>
          <p:cNvPr id="4" name="Rectangle 3"/>
          <p:cNvSpPr/>
          <p:nvPr/>
        </p:nvSpPr>
        <p:spPr>
          <a:xfrm>
            <a:off x="2540000" y="3422559"/>
            <a:ext cx="6451608" cy="2092881"/>
          </a:xfrm>
          <a:prstGeom prst="rect">
            <a:avLst/>
          </a:prstGeom>
          <a:noFill/>
        </p:spPr>
        <p:txBody>
          <a:bodyPr wrap="square" lIns="121920" tIns="60960" rIns="121920" bIns="60960">
            <a:spAutoFit/>
          </a:bodyPr>
          <a:lstStyle/>
          <a:p>
            <a:pPr algn="ctr"/>
            <a:r>
              <a:rPr lang="en-US" sz="64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Hẹn gặp lại các em ở </a:t>
            </a:r>
            <a:r>
              <a:rPr lang="en-US" sz="640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 </a:t>
            </a:r>
            <a:r>
              <a:rPr lang="en-US" sz="64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 sau!</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00200"/>
            <a:ext cx="5080000" cy="2425700"/>
          </a:xfrm>
          <a:prstGeom prst="rect">
            <a:avLst/>
          </a:prstGeom>
        </p:spPr>
      </p:pic>
    </p:spTree>
    <p:extLst>
      <p:ext uri="{BB962C8B-B14F-4D97-AF65-F5344CB8AC3E}">
        <p14:creationId xmlns:p14="http://schemas.microsoft.com/office/powerpoint/2010/main" val="252928105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52400" y="174478"/>
            <a:ext cx="6248400" cy="1569660"/>
          </a:xfrm>
          <a:prstGeom prst="rect">
            <a:avLst/>
          </a:prstGeom>
          <a:solidFill>
            <a:srgbClr val="FFC000"/>
          </a:solid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Độ cao h (mét) của một quả bóng gôn sau khi được đánh t giây được cho bởi công thức       h = t(20 – 5t). </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874825" y="37454"/>
            <a:ext cx="5312009" cy="5329707"/>
          </a:xfrm>
          <a:prstGeom prst="rect">
            <a:avLst/>
          </a:prstGeom>
        </p:spPr>
      </p:pic>
      <p:sp>
        <p:nvSpPr>
          <p:cNvPr id="23" name="TextBox 22"/>
          <p:cNvSpPr txBox="1"/>
          <p:nvPr/>
        </p:nvSpPr>
        <p:spPr>
          <a:xfrm>
            <a:off x="10332" y="2347539"/>
            <a:ext cx="6858000" cy="584775"/>
          </a:xfrm>
          <a:prstGeom prst="rect">
            <a:avLst/>
          </a:prstGeom>
          <a:no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Khi h = 0 ta thu được phương trình nào?</a:t>
            </a:r>
            <a:endParaRPr lang="en-US" sz="3200">
              <a:latin typeface="Times New Roman" panose="02020603050405020304" pitchFamily="18" charset="0"/>
              <a:cs typeface="Times New Roman" panose="02020603050405020304" pitchFamily="18" charset="0"/>
            </a:endParaRPr>
          </a:p>
        </p:txBody>
      </p:sp>
      <p:sp>
        <p:nvSpPr>
          <p:cNvPr id="27" name="TextBox 26"/>
          <p:cNvSpPr txBox="1"/>
          <p:nvPr/>
        </p:nvSpPr>
        <p:spPr>
          <a:xfrm>
            <a:off x="0" y="5715000"/>
            <a:ext cx="11811000"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Có thể tính được thời gian bay của quả bóng từ khi được đánh đến khi chạm đất không?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1447800" y="3543465"/>
            <a:ext cx="2743200" cy="584775"/>
          </a:xfrm>
          <a:prstGeom prst="rect">
            <a:avLst/>
          </a:prstGeom>
          <a:noFill/>
        </p:spPr>
        <p:txBody>
          <a:bodyPr wrap="square" rtlCol="0">
            <a:spAutoFit/>
          </a:bodyPr>
          <a:lstStyle/>
          <a:p>
            <a:pPr algn="just"/>
            <a:r>
              <a:rPr lang="en-US" sz="3200" b="1" smtClean="0">
                <a:solidFill>
                  <a:srgbClr val="3333FF"/>
                </a:solidFill>
                <a:latin typeface="Times New Roman" panose="02020603050405020304" pitchFamily="18" charset="0"/>
                <a:cs typeface="Times New Roman" panose="02020603050405020304" pitchFamily="18" charset="0"/>
              </a:rPr>
              <a:t>t(20 – 5t) = 0 </a:t>
            </a:r>
            <a:endParaRPr lang="en-US" sz="3200" b="1">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35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5F5"/>
        </a:solidFill>
        <a:effectLst/>
      </p:bgPr>
    </p:bg>
    <p:spTree>
      <p:nvGrpSpPr>
        <p:cNvPr id="1" name=""/>
        <p:cNvGrpSpPr/>
        <p:nvPr/>
      </p:nvGrpSpPr>
      <p:grpSpPr>
        <a:xfrm>
          <a:off x="0" y="0"/>
          <a:ext cx="0" cy="0"/>
          <a:chOff x="0" y="0"/>
          <a:chExt cx="0" cy="0"/>
        </a:xfrm>
      </p:grpSpPr>
      <p:sp>
        <p:nvSpPr>
          <p:cNvPr id="2" name="Rectangle 1"/>
          <p:cNvSpPr/>
          <p:nvPr/>
        </p:nvSpPr>
        <p:spPr>
          <a:xfrm>
            <a:off x="830020" y="1082302"/>
            <a:ext cx="10363200" cy="3008272"/>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00FF"/>
              </a:solidFill>
            </a:endParaRPr>
          </a:p>
        </p:txBody>
      </p:sp>
      <p:sp>
        <p:nvSpPr>
          <p:cNvPr id="3" name="TextBox 2"/>
          <p:cNvSpPr txBox="1"/>
          <p:nvPr/>
        </p:nvSpPr>
        <p:spPr>
          <a:xfrm>
            <a:off x="254000" y="285067"/>
            <a:ext cx="1320800" cy="1733680"/>
          </a:xfrm>
          <a:prstGeom prst="rect">
            <a:avLst/>
          </a:prstGeom>
          <a:noFill/>
        </p:spPr>
        <p:txBody>
          <a:bodyPr wrap="square" rtlCol="0">
            <a:spAutoFit/>
          </a:bodyPr>
          <a:lstStyle/>
          <a:p>
            <a:r>
              <a:rPr lang="en-US" sz="10666" dirty="0">
                <a:solidFill>
                  <a:srgbClr val="FFCC00"/>
                </a:solidFill>
                <a:sym typeface="Wingdings" panose="05000000000000000000" pitchFamily="2" charset="2"/>
              </a:rPr>
              <a:t></a:t>
            </a:r>
            <a:endParaRPr lang="en-US" sz="10666" dirty="0">
              <a:solidFill>
                <a:srgbClr val="FFCC00"/>
              </a:solidFill>
            </a:endParaRPr>
          </a:p>
        </p:txBody>
      </p:sp>
      <p:sp>
        <p:nvSpPr>
          <p:cNvPr id="4" name="TextBox 3"/>
          <p:cNvSpPr txBox="1"/>
          <p:nvPr/>
        </p:nvSpPr>
        <p:spPr>
          <a:xfrm>
            <a:off x="169620" y="1095417"/>
            <a:ext cx="4174491" cy="923330"/>
          </a:xfrm>
          <a:prstGeom prst="rect">
            <a:avLst/>
          </a:prstGeom>
          <a:noFill/>
        </p:spPr>
        <p:txBody>
          <a:bodyPr wrap="square" rtlCol="0">
            <a:spAutoFit/>
          </a:bodyPr>
          <a:lstStyle/>
          <a:p>
            <a:r>
              <a:rPr lang="en-US" sz="54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 1.</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32820" y="3113285"/>
            <a:ext cx="1320800" cy="1733680"/>
          </a:xfrm>
          <a:prstGeom prst="rect">
            <a:avLst/>
          </a:prstGeom>
          <a:noFill/>
        </p:spPr>
        <p:txBody>
          <a:bodyPr wrap="square" rtlCol="0">
            <a:spAutoFit/>
          </a:bodyPr>
          <a:lstStyle/>
          <a:p>
            <a:r>
              <a:rPr lang="en-US" sz="10666" dirty="0">
                <a:solidFill>
                  <a:srgbClr val="FFCC00"/>
                </a:solidFill>
                <a:sym typeface="Wingdings" panose="05000000000000000000" pitchFamily="2" charset="2"/>
              </a:rPr>
              <a:t></a:t>
            </a:r>
            <a:endParaRPr lang="en-US" sz="10666" dirty="0">
              <a:solidFill>
                <a:srgbClr val="FFCC00"/>
              </a:solidFill>
            </a:endParaRPr>
          </a:p>
        </p:txBody>
      </p:sp>
      <p:sp>
        <p:nvSpPr>
          <p:cNvPr id="6" name="TextBox 5"/>
          <p:cNvSpPr txBox="1"/>
          <p:nvPr/>
        </p:nvSpPr>
        <p:spPr>
          <a:xfrm>
            <a:off x="990600" y="2173331"/>
            <a:ext cx="10363200" cy="1446550"/>
          </a:xfrm>
          <a:prstGeom prst="rect">
            <a:avLst/>
          </a:prstGeom>
          <a:noFill/>
        </p:spPr>
        <p:txBody>
          <a:bodyPr wrap="square" rtlCol="0">
            <a:spAutoFit/>
          </a:bodyPr>
          <a:lstStyle/>
          <a:p>
            <a:r>
              <a:rPr lang="en-US" sz="4400" b="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PHƯƠNG TRÌNH QUY VỀ</a:t>
            </a:r>
          </a:p>
          <a:p>
            <a:r>
              <a:rPr lang="en-US" sz="44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PHƯƠNG TRÌNH BẬC NHẤT MỘT ẨN</a:t>
            </a:r>
          </a:p>
        </p:txBody>
      </p:sp>
    </p:spTree>
    <p:extLst>
      <p:ext uri="{BB962C8B-B14F-4D97-AF65-F5344CB8AC3E}">
        <p14:creationId xmlns:p14="http://schemas.microsoft.com/office/powerpoint/2010/main" val="15625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877970216"/>
              </p:ext>
            </p:extLst>
          </p:nvPr>
        </p:nvGraphicFramePr>
        <p:xfrm>
          <a:off x="49908" y="2263582"/>
          <a:ext cx="12019672" cy="2651760"/>
        </p:xfrm>
        <a:graphic>
          <a:graphicData uri="http://schemas.openxmlformats.org/drawingml/2006/table">
            <a:tbl>
              <a:tblPr firstRow="1" bandRow="1">
                <a:tableStyleId>{5C22544A-7EE6-4342-B048-85BDC9FD1C3A}</a:tableStyleId>
              </a:tblPr>
              <a:tblGrid>
                <a:gridCol w="6076072">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70840">
                <a:tc>
                  <a:txBody>
                    <a:bodyPr/>
                    <a:lstStyle/>
                    <a:p>
                      <a:endParaRPr lang="en-US" smtClean="0"/>
                    </a:p>
                    <a:p>
                      <a:endParaRPr lang="en-US" smtClean="0"/>
                    </a:p>
                    <a:p>
                      <a:endParaRPr lang="en-US" smtClean="0"/>
                    </a:p>
                    <a:p>
                      <a:endParaRPr lang="en-US" smtClean="0"/>
                    </a:p>
                    <a:p>
                      <a:endParaRPr lang="en-US" smtClean="0"/>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gridSpan="2">
                  <a:txBody>
                    <a:bodyPr/>
                    <a:lstStyle/>
                    <a:p>
                      <a:endParaRPr lang="en-US" smtClean="0"/>
                    </a:p>
                    <a:p>
                      <a:endParaRPr lang="en-US" smtClean="0"/>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87824" y="675720"/>
            <a:ext cx="8101482"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Cho phương trình (x + 3)(2x – 5) = 0      (1)</a:t>
            </a:r>
            <a:endParaRPr lang="en-US" sz="3200">
              <a:latin typeface="Times New Roman" panose="02020603050405020304" pitchFamily="18" charset="0"/>
              <a:cs typeface="Times New Roman" panose="02020603050405020304" pitchFamily="18" charset="0"/>
            </a:endParaRPr>
          </a:p>
        </p:txBody>
      </p:sp>
      <p:pic>
        <p:nvPicPr>
          <p:cNvPr id="7"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89" y="606736"/>
            <a:ext cx="665871" cy="66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9928" y="1397623"/>
            <a:ext cx="12172071" cy="927572"/>
            <a:chOff x="19928" y="1397623"/>
            <a:chExt cx="12172071" cy="927572"/>
          </a:xfrm>
        </p:grpSpPr>
        <p:graphicFrame>
          <p:nvGraphicFramePr>
            <p:cNvPr id="13" name="Object 12"/>
            <p:cNvGraphicFramePr>
              <a:graphicFrameLocks noChangeAspect="1"/>
            </p:cNvGraphicFramePr>
            <p:nvPr>
              <p:extLst>
                <p:ext uri="{D42A27DB-BD31-4B8C-83A1-F6EECF244321}">
                  <p14:modId xmlns:p14="http://schemas.microsoft.com/office/powerpoint/2010/main" val="164327613"/>
                </p:ext>
              </p:extLst>
            </p:nvPr>
          </p:nvGraphicFramePr>
          <p:xfrm>
            <a:off x="2126629" y="1397623"/>
            <a:ext cx="1915495" cy="927572"/>
          </p:xfrm>
          <a:graphic>
            <a:graphicData uri="http://schemas.openxmlformats.org/presentationml/2006/ole">
              <mc:AlternateContent xmlns:mc="http://schemas.openxmlformats.org/markup-compatibility/2006">
                <mc:Choice xmlns:v="urn:schemas-microsoft-com:vml" Requires="v">
                  <p:oleObj spid="_x0000_s42730" name="Equation" r:id="rId4" imgW="812520" imgH="393480" progId="Equation.DSMT4">
                    <p:embed/>
                  </p:oleObj>
                </mc:Choice>
                <mc:Fallback>
                  <p:oleObj name="Equation" r:id="rId4" imgW="812520" imgH="393480" progId="Equation.DSMT4">
                    <p:embed/>
                    <p:pic>
                      <p:nvPicPr>
                        <p:cNvPr id="0" name=""/>
                        <p:cNvPicPr/>
                        <p:nvPr/>
                      </p:nvPicPr>
                      <p:blipFill>
                        <a:blip r:embed="rId5"/>
                        <a:stretch>
                          <a:fillRect/>
                        </a:stretch>
                      </p:blipFill>
                      <p:spPr>
                        <a:xfrm>
                          <a:off x="2126629" y="1397623"/>
                          <a:ext cx="1915495" cy="927572"/>
                        </a:xfrm>
                        <a:prstGeom prst="rect">
                          <a:avLst/>
                        </a:prstGeom>
                      </p:spPr>
                    </p:pic>
                  </p:oleObj>
                </mc:Fallback>
              </mc:AlternateContent>
            </a:graphicData>
          </a:graphic>
        </p:graphicFrame>
        <p:sp>
          <p:nvSpPr>
            <p:cNvPr id="14" name="TextBox 13"/>
            <p:cNvSpPr txBox="1"/>
            <p:nvPr/>
          </p:nvSpPr>
          <p:spPr>
            <a:xfrm>
              <a:off x="19928" y="1579351"/>
              <a:ext cx="12172071" cy="523220"/>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a) Các giá </a:t>
              </a:r>
              <a:r>
                <a:rPr lang="en-US" sz="2800" smtClean="0">
                  <a:latin typeface="Times New Roman" panose="02020603050405020304" pitchFamily="18" charset="0"/>
                  <a:cs typeface="Times New Roman" panose="02020603050405020304" pitchFamily="18" charset="0"/>
                </a:rPr>
                <a:t>trị                          có phải là nghiệm của phương trình không? Vì sao?</a:t>
              </a:r>
              <a:endParaRPr lang="en-US" sz="2800">
                <a:latin typeface="Times New Roman" panose="02020603050405020304" pitchFamily="18" charset="0"/>
                <a:cs typeface="Times New Roman" panose="02020603050405020304" pitchFamily="18" charset="0"/>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2667754563"/>
              </p:ext>
            </p:extLst>
          </p:nvPr>
        </p:nvGraphicFramePr>
        <p:xfrm>
          <a:off x="530087" y="3083968"/>
          <a:ext cx="3503613" cy="598487"/>
        </p:xfrm>
        <a:graphic>
          <a:graphicData uri="http://schemas.openxmlformats.org/presentationml/2006/ole">
            <mc:AlternateContent xmlns:mc="http://schemas.openxmlformats.org/markup-compatibility/2006">
              <mc:Choice xmlns:v="urn:schemas-microsoft-com:vml" Requires="v">
                <p:oleObj spid="_x0000_s42731" name="Equation" r:id="rId6" imgW="1485720" imgH="253800" progId="Equation.DSMT4">
                  <p:embed/>
                </p:oleObj>
              </mc:Choice>
              <mc:Fallback>
                <p:oleObj name="Equation" r:id="rId6" imgW="1485720" imgH="253800" progId="Equation.DSMT4">
                  <p:embed/>
                  <p:pic>
                    <p:nvPicPr>
                      <p:cNvPr id="0" name=""/>
                      <p:cNvPicPr/>
                      <p:nvPr/>
                    </p:nvPicPr>
                    <p:blipFill>
                      <a:blip r:embed="rId7"/>
                      <a:stretch>
                        <a:fillRect/>
                      </a:stretch>
                    </p:blipFill>
                    <p:spPr>
                      <a:xfrm>
                        <a:off x="530087" y="3083968"/>
                        <a:ext cx="3503613" cy="598487"/>
                      </a:xfrm>
                      <a:prstGeom prst="rect">
                        <a:avLst/>
                      </a:prstGeom>
                    </p:spPr>
                  </p:pic>
                </p:oleObj>
              </mc:Fallback>
            </mc:AlternateContent>
          </a:graphicData>
        </a:graphic>
      </p:graphicFrame>
      <p:grpSp>
        <p:nvGrpSpPr>
          <p:cNvPr id="3" name="Group 2"/>
          <p:cNvGrpSpPr/>
          <p:nvPr/>
        </p:nvGrpSpPr>
        <p:grpSpPr>
          <a:xfrm>
            <a:off x="6105963" y="2193515"/>
            <a:ext cx="7098224" cy="927100"/>
            <a:chOff x="6077549" y="2182928"/>
            <a:chExt cx="7098224" cy="927100"/>
          </a:xfrm>
        </p:grpSpPr>
        <p:graphicFrame>
          <p:nvGraphicFramePr>
            <p:cNvPr id="15" name="Object 14"/>
            <p:cNvGraphicFramePr>
              <a:graphicFrameLocks noChangeAspect="1"/>
            </p:cNvGraphicFramePr>
            <p:nvPr>
              <p:extLst>
                <p:ext uri="{D42A27DB-BD31-4B8C-83A1-F6EECF244321}">
                  <p14:modId xmlns:p14="http://schemas.microsoft.com/office/powerpoint/2010/main" val="2307907406"/>
                </p:ext>
              </p:extLst>
            </p:nvPr>
          </p:nvGraphicFramePr>
          <p:xfrm>
            <a:off x="6867066" y="2182928"/>
            <a:ext cx="898525" cy="927100"/>
          </p:xfrm>
          <a:graphic>
            <a:graphicData uri="http://schemas.openxmlformats.org/presentationml/2006/ole">
              <mc:AlternateContent xmlns:mc="http://schemas.openxmlformats.org/markup-compatibility/2006">
                <mc:Choice xmlns:v="urn:schemas-microsoft-com:vml" Requires="v">
                  <p:oleObj spid="_x0000_s42732" name="Equation" r:id="rId8" imgW="380880" imgH="393480" progId="Equation.DSMT4">
                    <p:embed/>
                  </p:oleObj>
                </mc:Choice>
                <mc:Fallback>
                  <p:oleObj name="Equation" r:id="rId8" imgW="380880" imgH="393480" progId="Equation.DSMT4">
                    <p:embed/>
                    <p:pic>
                      <p:nvPicPr>
                        <p:cNvPr id="0" name=""/>
                        <p:cNvPicPr/>
                        <p:nvPr/>
                      </p:nvPicPr>
                      <p:blipFill>
                        <a:blip r:embed="rId9"/>
                        <a:stretch>
                          <a:fillRect/>
                        </a:stretch>
                      </p:blipFill>
                      <p:spPr>
                        <a:xfrm>
                          <a:off x="6867066" y="2182928"/>
                          <a:ext cx="898525" cy="927100"/>
                        </a:xfrm>
                        <a:prstGeom prst="rect">
                          <a:avLst/>
                        </a:prstGeom>
                      </p:spPr>
                    </p:pic>
                  </p:oleObj>
                </mc:Fallback>
              </mc:AlternateContent>
            </a:graphicData>
          </a:graphic>
        </p:graphicFrame>
        <p:sp>
          <p:nvSpPr>
            <p:cNvPr id="16" name="TextBox 15"/>
            <p:cNvSpPr txBox="1"/>
            <p:nvPr/>
          </p:nvSpPr>
          <p:spPr>
            <a:xfrm>
              <a:off x="6077549" y="2384868"/>
              <a:ext cx="7098224"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Thay          vào phương trình (1) ta được:</a:t>
              </a:r>
              <a:endParaRPr lang="en-US" sz="2800">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36542" y="2409315"/>
            <a:ext cx="6284942" cy="523220"/>
            <a:chOff x="-36542" y="2409315"/>
            <a:chExt cx="6437341" cy="523220"/>
          </a:xfrm>
        </p:grpSpPr>
        <p:sp>
          <p:nvSpPr>
            <p:cNvPr id="10" name="TextBox 9"/>
            <p:cNvSpPr txBox="1"/>
            <p:nvPr/>
          </p:nvSpPr>
          <p:spPr>
            <a:xfrm>
              <a:off x="-36542" y="2409315"/>
              <a:ext cx="6437341"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Thay            vào phương trình (1) ta được:</a:t>
              </a:r>
              <a:endParaRPr lang="en-US" sz="280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528981670"/>
                </p:ext>
              </p:extLst>
            </p:nvPr>
          </p:nvGraphicFramePr>
          <p:xfrm>
            <a:off x="805211" y="2466866"/>
            <a:ext cx="1017587" cy="419100"/>
          </p:xfrm>
          <a:graphic>
            <a:graphicData uri="http://schemas.openxmlformats.org/presentationml/2006/ole">
              <mc:AlternateContent xmlns:mc="http://schemas.openxmlformats.org/markup-compatibility/2006">
                <mc:Choice xmlns:v="urn:schemas-microsoft-com:vml" Requires="v">
                  <p:oleObj spid="_x0000_s42733" name="Equation" r:id="rId10" imgW="431640" imgH="177480" progId="Equation.DSMT4">
                    <p:embed/>
                  </p:oleObj>
                </mc:Choice>
                <mc:Fallback>
                  <p:oleObj name="Equation" r:id="rId10" imgW="431640" imgH="177480" progId="Equation.DSMT4">
                    <p:embed/>
                    <p:pic>
                      <p:nvPicPr>
                        <p:cNvPr id="0" name=""/>
                        <p:cNvPicPr/>
                        <p:nvPr/>
                      </p:nvPicPr>
                      <p:blipFill>
                        <a:blip r:embed="rId11"/>
                        <a:stretch>
                          <a:fillRect/>
                        </a:stretch>
                      </p:blipFill>
                      <p:spPr>
                        <a:xfrm>
                          <a:off x="805211" y="2466866"/>
                          <a:ext cx="1017587" cy="419100"/>
                        </a:xfrm>
                        <a:prstGeom prst="rect">
                          <a:avLst/>
                        </a:prstGeom>
                      </p:spPr>
                    </p:pic>
                  </p:oleObj>
                </mc:Fallback>
              </mc:AlternateContent>
            </a:graphicData>
          </a:graphic>
        </p:graphicFrame>
      </p:grpSp>
      <p:graphicFrame>
        <p:nvGraphicFramePr>
          <p:cNvPr id="18" name="Object 17"/>
          <p:cNvGraphicFramePr>
            <a:graphicFrameLocks noChangeAspect="1"/>
          </p:cNvGraphicFramePr>
          <p:nvPr>
            <p:extLst>
              <p:ext uri="{D42A27DB-BD31-4B8C-83A1-F6EECF244321}">
                <p14:modId xmlns:p14="http://schemas.microsoft.com/office/powerpoint/2010/main" val="2290066981"/>
              </p:ext>
            </p:extLst>
          </p:nvPr>
        </p:nvGraphicFramePr>
        <p:xfrm>
          <a:off x="7705241" y="2904705"/>
          <a:ext cx="3114675" cy="1017588"/>
        </p:xfrm>
        <a:graphic>
          <a:graphicData uri="http://schemas.openxmlformats.org/presentationml/2006/ole">
            <mc:AlternateContent xmlns:mc="http://schemas.openxmlformats.org/markup-compatibility/2006">
              <mc:Choice xmlns:v="urn:schemas-microsoft-com:vml" Requires="v">
                <p:oleObj spid="_x0000_s42734" name="Equation" r:id="rId12" imgW="1320480" imgH="431640" progId="Equation.DSMT4">
                  <p:embed/>
                </p:oleObj>
              </mc:Choice>
              <mc:Fallback>
                <p:oleObj name="Equation" r:id="rId12" imgW="1320480" imgH="431640" progId="Equation.DSMT4">
                  <p:embed/>
                  <p:pic>
                    <p:nvPicPr>
                      <p:cNvPr id="0" name=""/>
                      <p:cNvPicPr/>
                      <p:nvPr/>
                    </p:nvPicPr>
                    <p:blipFill>
                      <a:blip r:embed="rId13"/>
                      <a:stretch>
                        <a:fillRect/>
                      </a:stretch>
                    </p:blipFill>
                    <p:spPr>
                      <a:xfrm>
                        <a:off x="7705241" y="2904705"/>
                        <a:ext cx="3114675" cy="1017588"/>
                      </a:xfrm>
                      <a:prstGeom prst="rect">
                        <a:avLst/>
                      </a:prstGeom>
                    </p:spPr>
                  </p:pic>
                </p:oleObj>
              </mc:Fallback>
            </mc:AlternateContent>
          </a:graphicData>
        </a:graphic>
      </p:graphicFrame>
      <p:grpSp>
        <p:nvGrpSpPr>
          <p:cNvPr id="6" name="Group 5"/>
          <p:cNvGrpSpPr/>
          <p:nvPr/>
        </p:nvGrpSpPr>
        <p:grpSpPr>
          <a:xfrm>
            <a:off x="1514773" y="3916018"/>
            <a:ext cx="9772051" cy="927572"/>
            <a:chOff x="453876" y="3989571"/>
            <a:chExt cx="9772051" cy="927572"/>
          </a:xfrm>
        </p:grpSpPr>
        <p:graphicFrame>
          <p:nvGraphicFramePr>
            <p:cNvPr id="19" name="Object 18"/>
            <p:cNvGraphicFramePr>
              <a:graphicFrameLocks noChangeAspect="1"/>
            </p:cNvGraphicFramePr>
            <p:nvPr>
              <p:extLst>
                <p:ext uri="{D42A27DB-BD31-4B8C-83A1-F6EECF244321}">
                  <p14:modId xmlns:p14="http://schemas.microsoft.com/office/powerpoint/2010/main" val="3161885657"/>
                </p:ext>
              </p:extLst>
            </p:nvPr>
          </p:nvGraphicFramePr>
          <p:xfrm>
            <a:off x="1270329" y="3989571"/>
            <a:ext cx="1915495" cy="927572"/>
          </p:xfrm>
          <a:graphic>
            <a:graphicData uri="http://schemas.openxmlformats.org/presentationml/2006/ole">
              <mc:AlternateContent xmlns:mc="http://schemas.openxmlformats.org/markup-compatibility/2006">
                <mc:Choice xmlns:v="urn:schemas-microsoft-com:vml" Requires="v">
                  <p:oleObj spid="_x0000_s42735" name="Equation" r:id="rId14" imgW="812520" imgH="393480" progId="Equation.DSMT4">
                    <p:embed/>
                  </p:oleObj>
                </mc:Choice>
                <mc:Fallback>
                  <p:oleObj name="Equation" r:id="rId14" imgW="812520" imgH="393480" progId="Equation.DSMT4">
                    <p:embed/>
                    <p:pic>
                      <p:nvPicPr>
                        <p:cNvPr id="0" name=""/>
                        <p:cNvPicPr/>
                        <p:nvPr/>
                      </p:nvPicPr>
                      <p:blipFill>
                        <a:blip r:embed="rId15"/>
                        <a:stretch>
                          <a:fillRect/>
                        </a:stretch>
                      </p:blipFill>
                      <p:spPr>
                        <a:xfrm>
                          <a:off x="1270329" y="3989571"/>
                          <a:ext cx="1915495" cy="927572"/>
                        </a:xfrm>
                        <a:prstGeom prst="rect">
                          <a:avLst/>
                        </a:prstGeom>
                      </p:spPr>
                    </p:pic>
                  </p:oleObj>
                </mc:Fallback>
              </mc:AlternateContent>
            </a:graphicData>
          </a:graphic>
        </p:graphicFrame>
        <p:sp>
          <p:nvSpPr>
            <p:cNvPr id="20" name="TextBox 19"/>
            <p:cNvSpPr txBox="1"/>
            <p:nvPr/>
          </p:nvSpPr>
          <p:spPr>
            <a:xfrm>
              <a:off x="453876" y="4239125"/>
              <a:ext cx="9772051"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Vậy                        là các nghiệm của phương trình (1).</a:t>
              </a:r>
              <a:endParaRPr lang="en-US" sz="2800">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4071094" y="3100776"/>
            <a:ext cx="1678578"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(đúng)</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0790388" y="3100776"/>
            <a:ext cx="1678578"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(đúng)</a:t>
            </a:r>
            <a:endParaRPr lang="en-US" sz="28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6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3171002471"/>
              </p:ext>
            </p:extLst>
          </p:nvPr>
        </p:nvGraphicFramePr>
        <p:xfrm>
          <a:off x="49908" y="2263582"/>
          <a:ext cx="12019672" cy="2651760"/>
        </p:xfrm>
        <a:graphic>
          <a:graphicData uri="http://schemas.openxmlformats.org/drawingml/2006/table">
            <a:tbl>
              <a:tblPr firstRow="1" bandRow="1">
                <a:tableStyleId>{5C22544A-7EE6-4342-B048-85BDC9FD1C3A}</a:tableStyleId>
              </a:tblPr>
              <a:tblGrid>
                <a:gridCol w="6076072">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70840">
                <a:tc>
                  <a:txBody>
                    <a:bodyPr/>
                    <a:lstStyle/>
                    <a:p>
                      <a:endParaRPr lang="en-US" smtClean="0"/>
                    </a:p>
                    <a:p>
                      <a:endParaRPr lang="en-US" smtClean="0"/>
                    </a:p>
                    <a:p>
                      <a:endParaRPr lang="en-US" smtClean="0"/>
                    </a:p>
                    <a:p>
                      <a:endParaRPr lang="en-US" smtClean="0"/>
                    </a:p>
                    <a:p>
                      <a:endParaRPr lang="en-US" smtClean="0"/>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gridSpan="2">
                  <a:txBody>
                    <a:bodyPr/>
                    <a:lstStyle/>
                    <a:p>
                      <a:endParaRPr lang="en-US" smtClean="0"/>
                    </a:p>
                    <a:p>
                      <a:endParaRPr lang="en-US" smtClean="0"/>
                    </a:p>
                    <a:p>
                      <a:endParaRPr lang="en-US"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87824" y="675720"/>
            <a:ext cx="8101482"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Cho phương trình (x + 3)(2x – 5) = 0      (1)</a:t>
            </a:r>
            <a:endParaRPr lang="en-US" sz="3200">
              <a:latin typeface="Times New Roman" panose="02020603050405020304" pitchFamily="18" charset="0"/>
              <a:cs typeface="Times New Roman" panose="02020603050405020304" pitchFamily="18" charset="0"/>
            </a:endParaRPr>
          </a:p>
        </p:txBody>
      </p:sp>
      <p:pic>
        <p:nvPicPr>
          <p:cNvPr id="7"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5" y="646330"/>
            <a:ext cx="662881" cy="66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25434677"/>
              </p:ext>
            </p:extLst>
          </p:nvPr>
        </p:nvGraphicFramePr>
        <p:xfrm>
          <a:off x="1375723" y="3055597"/>
          <a:ext cx="2754313" cy="598487"/>
        </p:xfrm>
        <a:graphic>
          <a:graphicData uri="http://schemas.openxmlformats.org/presentationml/2006/ole">
            <mc:AlternateContent xmlns:mc="http://schemas.openxmlformats.org/markup-compatibility/2006">
              <mc:Choice xmlns:v="urn:schemas-microsoft-com:vml" Requires="v">
                <p:oleObj spid="_x0000_s58778" name="Equation" r:id="rId4" imgW="1168200" imgH="253800" progId="Equation.DSMT4">
                  <p:embed/>
                </p:oleObj>
              </mc:Choice>
              <mc:Fallback>
                <p:oleObj name="Equation" r:id="rId4" imgW="1168200" imgH="253800" progId="Equation.DSMT4">
                  <p:embed/>
                  <p:pic>
                    <p:nvPicPr>
                      <p:cNvPr id="0" name=""/>
                      <p:cNvPicPr/>
                      <p:nvPr/>
                    </p:nvPicPr>
                    <p:blipFill>
                      <a:blip r:embed="rId5"/>
                      <a:stretch>
                        <a:fillRect/>
                      </a:stretch>
                    </p:blipFill>
                    <p:spPr>
                      <a:xfrm>
                        <a:off x="1375723" y="3055597"/>
                        <a:ext cx="2754313" cy="598487"/>
                      </a:xfrm>
                      <a:prstGeom prst="rect">
                        <a:avLst/>
                      </a:prstGeom>
                    </p:spPr>
                  </p:pic>
                </p:oleObj>
              </mc:Fallback>
            </mc:AlternateContent>
          </a:graphicData>
        </a:graphic>
      </p:graphicFrame>
      <p:grpSp>
        <p:nvGrpSpPr>
          <p:cNvPr id="3" name="Group 2"/>
          <p:cNvGrpSpPr/>
          <p:nvPr/>
        </p:nvGrpSpPr>
        <p:grpSpPr>
          <a:xfrm>
            <a:off x="6152978" y="2193515"/>
            <a:ext cx="7098224" cy="927100"/>
            <a:chOff x="6124564" y="2182928"/>
            <a:chExt cx="7098224" cy="927100"/>
          </a:xfrm>
        </p:grpSpPr>
        <p:graphicFrame>
          <p:nvGraphicFramePr>
            <p:cNvPr id="15" name="Object 14"/>
            <p:cNvGraphicFramePr>
              <a:graphicFrameLocks noChangeAspect="1"/>
            </p:cNvGraphicFramePr>
            <p:nvPr>
              <p:extLst>
                <p:ext uri="{D42A27DB-BD31-4B8C-83A1-F6EECF244321}">
                  <p14:modId xmlns:p14="http://schemas.microsoft.com/office/powerpoint/2010/main" val="2314702242"/>
                </p:ext>
              </p:extLst>
            </p:nvPr>
          </p:nvGraphicFramePr>
          <p:xfrm>
            <a:off x="6867066" y="2182928"/>
            <a:ext cx="898525" cy="927100"/>
          </p:xfrm>
          <a:graphic>
            <a:graphicData uri="http://schemas.openxmlformats.org/presentationml/2006/ole">
              <mc:AlternateContent xmlns:mc="http://schemas.openxmlformats.org/markup-compatibility/2006">
                <mc:Choice xmlns:v="urn:schemas-microsoft-com:vml" Requires="v">
                  <p:oleObj spid="_x0000_s58779" name="Equation" r:id="rId6" imgW="380880" imgH="393480" progId="Equation.DSMT4">
                    <p:embed/>
                  </p:oleObj>
                </mc:Choice>
                <mc:Fallback>
                  <p:oleObj name="Equation" r:id="rId6" imgW="380880" imgH="393480" progId="Equation.DSMT4">
                    <p:embed/>
                    <p:pic>
                      <p:nvPicPr>
                        <p:cNvPr id="0" name=""/>
                        <p:cNvPicPr/>
                        <p:nvPr/>
                      </p:nvPicPr>
                      <p:blipFill>
                        <a:blip r:embed="rId7"/>
                        <a:stretch>
                          <a:fillRect/>
                        </a:stretch>
                      </p:blipFill>
                      <p:spPr>
                        <a:xfrm>
                          <a:off x="6867066" y="2182928"/>
                          <a:ext cx="898525" cy="927100"/>
                        </a:xfrm>
                        <a:prstGeom prst="rect">
                          <a:avLst/>
                        </a:prstGeom>
                      </p:spPr>
                    </p:pic>
                  </p:oleObj>
                </mc:Fallback>
              </mc:AlternateContent>
            </a:graphicData>
          </a:graphic>
        </p:graphicFrame>
        <p:sp>
          <p:nvSpPr>
            <p:cNvPr id="16" name="TextBox 15"/>
            <p:cNvSpPr txBox="1"/>
            <p:nvPr/>
          </p:nvSpPr>
          <p:spPr>
            <a:xfrm>
              <a:off x="6124564" y="2370898"/>
              <a:ext cx="7098224"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Khi             thì</a:t>
              </a:r>
              <a:endParaRPr lang="en-US" sz="2800">
                <a:latin typeface="Times New Roman" panose="02020603050405020304" pitchFamily="18" charset="0"/>
                <a:cs typeface="Times New Roman" panose="02020603050405020304"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394623281"/>
                </p:ext>
              </p:extLst>
            </p:nvPr>
          </p:nvGraphicFramePr>
          <p:xfrm>
            <a:off x="8543070" y="2343578"/>
            <a:ext cx="1766888" cy="598487"/>
          </p:xfrm>
          <a:graphic>
            <a:graphicData uri="http://schemas.openxmlformats.org/presentationml/2006/ole">
              <mc:AlternateContent xmlns:mc="http://schemas.openxmlformats.org/markup-compatibility/2006">
                <mc:Choice xmlns:v="urn:schemas-microsoft-com:vml" Requires="v">
                  <p:oleObj spid="_x0000_s58780" name="Equation" r:id="rId8" imgW="749160" imgH="253800" progId="Equation.DSMT4">
                    <p:embed/>
                  </p:oleObj>
                </mc:Choice>
                <mc:Fallback>
                  <p:oleObj name="Equation" r:id="rId8" imgW="749160" imgH="253800" progId="Equation.DSMT4">
                    <p:embed/>
                    <p:pic>
                      <p:nvPicPr>
                        <p:cNvPr id="0" name=""/>
                        <p:cNvPicPr/>
                        <p:nvPr/>
                      </p:nvPicPr>
                      <p:blipFill>
                        <a:blip r:embed="rId9"/>
                        <a:stretch>
                          <a:fillRect/>
                        </a:stretch>
                      </p:blipFill>
                      <p:spPr>
                        <a:xfrm>
                          <a:off x="8543070" y="2343578"/>
                          <a:ext cx="1766888" cy="598487"/>
                        </a:xfrm>
                        <a:prstGeom prst="rect">
                          <a:avLst/>
                        </a:prstGeom>
                      </p:spPr>
                    </p:pic>
                  </p:oleObj>
                </mc:Fallback>
              </mc:AlternateContent>
            </a:graphicData>
          </a:graphic>
        </p:graphicFrame>
      </p:grpSp>
      <p:grpSp>
        <p:nvGrpSpPr>
          <p:cNvPr id="2" name="Group 1"/>
          <p:cNvGrpSpPr/>
          <p:nvPr/>
        </p:nvGrpSpPr>
        <p:grpSpPr>
          <a:xfrm>
            <a:off x="-36542" y="2406789"/>
            <a:ext cx="6437341" cy="598487"/>
            <a:chOff x="-36542" y="2406789"/>
            <a:chExt cx="6437341" cy="598487"/>
          </a:xfrm>
        </p:grpSpPr>
        <p:sp>
          <p:nvSpPr>
            <p:cNvPr id="10" name="TextBox 9"/>
            <p:cNvSpPr txBox="1"/>
            <p:nvPr/>
          </p:nvSpPr>
          <p:spPr>
            <a:xfrm>
              <a:off x="-36542" y="2409315"/>
              <a:ext cx="6437341"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Khi             thì </a:t>
              </a:r>
              <a:endParaRPr lang="en-US" sz="280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845839530"/>
                </p:ext>
              </p:extLst>
            </p:nvPr>
          </p:nvGraphicFramePr>
          <p:xfrm>
            <a:off x="646942" y="2461375"/>
            <a:ext cx="1017587" cy="419100"/>
          </p:xfrm>
          <a:graphic>
            <a:graphicData uri="http://schemas.openxmlformats.org/presentationml/2006/ole">
              <mc:AlternateContent xmlns:mc="http://schemas.openxmlformats.org/markup-compatibility/2006">
                <mc:Choice xmlns:v="urn:schemas-microsoft-com:vml" Requires="v">
                  <p:oleObj spid="_x0000_s58781" name="Equation" r:id="rId10" imgW="431640" imgH="177480" progId="Equation.DSMT4">
                    <p:embed/>
                  </p:oleObj>
                </mc:Choice>
                <mc:Fallback>
                  <p:oleObj name="Equation" r:id="rId10" imgW="431640" imgH="177480" progId="Equation.DSMT4">
                    <p:embed/>
                    <p:pic>
                      <p:nvPicPr>
                        <p:cNvPr id="0" name=""/>
                        <p:cNvPicPr/>
                        <p:nvPr/>
                      </p:nvPicPr>
                      <p:blipFill>
                        <a:blip r:embed="rId11"/>
                        <a:stretch>
                          <a:fillRect/>
                        </a:stretch>
                      </p:blipFill>
                      <p:spPr>
                        <a:xfrm>
                          <a:off x="646942" y="2461375"/>
                          <a:ext cx="1017587" cy="4191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856860206"/>
                </p:ext>
              </p:extLst>
            </p:nvPr>
          </p:nvGraphicFramePr>
          <p:xfrm>
            <a:off x="2121453" y="2406789"/>
            <a:ext cx="1587500" cy="598487"/>
          </p:xfrm>
          <a:graphic>
            <a:graphicData uri="http://schemas.openxmlformats.org/presentationml/2006/ole">
              <mc:AlternateContent xmlns:mc="http://schemas.openxmlformats.org/markup-compatibility/2006">
                <mc:Choice xmlns:v="urn:schemas-microsoft-com:vml" Requires="v">
                  <p:oleObj spid="_x0000_s58782" name="Equation" r:id="rId12" imgW="672840" imgH="253800" progId="Equation.DSMT4">
                    <p:embed/>
                  </p:oleObj>
                </mc:Choice>
                <mc:Fallback>
                  <p:oleObj name="Equation" r:id="rId12" imgW="672840" imgH="253800" progId="Equation.DSMT4">
                    <p:embed/>
                    <p:pic>
                      <p:nvPicPr>
                        <p:cNvPr id="0" name=""/>
                        <p:cNvPicPr/>
                        <p:nvPr/>
                      </p:nvPicPr>
                      <p:blipFill>
                        <a:blip r:embed="rId13"/>
                        <a:stretch>
                          <a:fillRect/>
                        </a:stretch>
                      </p:blipFill>
                      <p:spPr>
                        <a:xfrm>
                          <a:off x="2121453" y="2406789"/>
                          <a:ext cx="1587500" cy="598487"/>
                        </a:xfrm>
                        <a:prstGeom prst="rect">
                          <a:avLst/>
                        </a:prstGeom>
                      </p:spPr>
                    </p:pic>
                  </p:oleObj>
                </mc:Fallback>
              </mc:AlternateContent>
            </a:graphicData>
          </a:graphic>
        </p:graphicFrame>
      </p:grpSp>
      <p:sp>
        <p:nvSpPr>
          <p:cNvPr id="24" name="TextBox 23"/>
          <p:cNvSpPr txBox="1"/>
          <p:nvPr/>
        </p:nvSpPr>
        <p:spPr>
          <a:xfrm>
            <a:off x="316446" y="3084513"/>
            <a:ext cx="1678578"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Suy ra</a:t>
            </a:r>
            <a:endParaRPr lang="en-US" sz="2800">
              <a:solidFill>
                <a:srgbClr val="3333FF"/>
              </a:solidFill>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117232" y="1168556"/>
            <a:ext cx="12228542" cy="1157879"/>
            <a:chOff x="-36541" y="4931840"/>
            <a:chExt cx="12228542" cy="1157879"/>
          </a:xfrm>
        </p:grpSpPr>
        <p:sp>
          <p:nvSpPr>
            <p:cNvPr id="26" name="TextBox 25"/>
            <p:cNvSpPr txBox="1"/>
            <p:nvPr/>
          </p:nvSpPr>
          <p:spPr>
            <a:xfrm>
              <a:off x="-36541" y="5135612"/>
              <a:ext cx="12228542" cy="954107"/>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b) Nếu số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khác </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3 và khác     thì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có phải là nghiệm của phương trình (1) không? Tại sao?</a:t>
              </a:r>
              <a:endParaRPr lang="en-US" sz="2800">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163763010"/>
                </p:ext>
              </p:extLst>
            </p:nvPr>
          </p:nvGraphicFramePr>
          <p:xfrm>
            <a:off x="4408528" y="4931840"/>
            <a:ext cx="358775" cy="927100"/>
          </p:xfrm>
          <a:graphic>
            <a:graphicData uri="http://schemas.openxmlformats.org/presentationml/2006/ole">
              <mc:AlternateContent xmlns:mc="http://schemas.openxmlformats.org/markup-compatibility/2006">
                <mc:Choice xmlns:v="urn:schemas-microsoft-com:vml" Requires="v">
                  <p:oleObj spid="_x0000_s58783" name="Equation" r:id="rId14" imgW="152280" imgH="393480" progId="Equation.DSMT4">
                    <p:embed/>
                  </p:oleObj>
                </mc:Choice>
                <mc:Fallback>
                  <p:oleObj name="Equation" r:id="rId14" imgW="152280" imgH="393480" progId="Equation.DSMT4">
                    <p:embed/>
                    <p:pic>
                      <p:nvPicPr>
                        <p:cNvPr id="0" name=""/>
                        <p:cNvPicPr/>
                        <p:nvPr/>
                      </p:nvPicPr>
                      <p:blipFill>
                        <a:blip r:embed="rId15"/>
                        <a:stretch>
                          <a:fillRect/>
                        </a:stretch>
                      </p:blipFill>
                      <p:spPr>
                        <a:xfrm>
                          <a:off x="4408528" y="4931840"/>
                          <a:ext cx="358775" cy="927100"/>
                        </a:xfrm>
                        <a:prstGeom prst="rect">
                          <a:avLst/>
                        </a:prstGeom>
                      </p:spPr>
                    </p:pic>
                  </p:oleObj>
                </mc:Fallback>
              </mc:AlternateContent>
            </a:graphicData>
          </a:graphic>
        </p:graphicFrame>
      </p:grpSp>
      <p:graphicFrame>
        <p:nvGraphicFramePr>
          <p:cNvPr id="32" name="Object 31"/>
          <p:cNvGraphicFramePr>
            <a:graphicFrameLocks noChangeAspect="1"/>
          </p:cNvGraphicFramePr>
          <p:nvPr>
            <p:extLst>
              <p:ext uri="{D42A27DB-BD31-4B8C-83A1-F6EECF244321}">
                <p14:modId xmlns:p14="http://schemas.microsoft.com/office/powerpoint/2010/main" val="3253798270"/>
              </p:ext>
            </p:extLst>
          </p:nvPr>
        </p:nvGraphicFramePr>
        <p:xfrm>
          <a:off x="7494789" y="3124892"/>
          <a:ext cx="2754313" cy="598487"/>
        </p:xfrm>
        <a:graphic>
          <a:graphicData uri="http://schemas.openxmlformats.org/presentationml/2006/ole">
            <mc:AlternateContent xmlns:mc="http://schemas.openxmlformats.org/markup-compatibility/2006">
              <mc:Choice xmlns:v="urn:schemas-microsoft-com:vml" Requires="v">
                <p:oleObj spid="_x0000_s58784" name="Equation" r:id="rId16" imgW="1168200" imgH="253800" progId="Equation.DSMT4">
                  <p:embed/>
                </p:oleObj>
              </mc:Choice>
              <mc:Fallback>
                <p:oleObj name="Equation" r:id="rId16" imgW="1168200" imgH="253800" progId="Equation.DSMT4">
                  <p:embed/>
                  <p:pic>
                    <p:nvPicPr>
                      <p:cNvPr id="0" name=""/>
                      <p:cNvPicPr/>
                      <p:nvPr/>
                    </p:nvPicPr>
                    <p:blipFill>
                      <a:blip r:embed="rId5"/>
                      <a:stretch>
                        <a:fillRect/>
                      </a:stretch>
                    </p:blipFill>
                    <p:spPr>
                      <a:xfrm>
                        <a:off x="7494789" y="3124892"/>
                        <a:ext cx="2754313" cy="598487"/>
                      </a:xfrm>
                      <a:prstGeom prst="rect">
                        <a:avLst/>
                      </a:prstGeom>
                    </p:spPr>
                  </p:pic>
                </p:oleObj>
              </mc:Fallback>
            </mc:AlternateContent>
          </a:graphicData>
        </a:graphic>
      </p:graphicFrame>
      <p:grpSp>
        <p:nvGrpSpPr>
          <p:cNvPr id="34" name="Group 33"/>
          <p:cNvGrpSpPr/>
          <p:nvPr/>
        </p:nvGrpSpPr>
        <p:grpSpPr>
          <a:xfrm>
            <a:off x="38707" y="3941802"/>
            <a:ext cx="12228542" cy="927100"/>
            <a:chOff x="-36541" y="4936053"/>
            <a:chExt cx="12228542" cy="927100"/>
          </a:xfrm>
        </p:grpSpPr>
        <p:sp>
          <p:nvSpPr>
            <p:cNvPr id="35" name="TextBox 34"/>
            <p:cNvSpPr txBox="1"/>
            <p:nvPr/>
          </p:nvSpPr>
          <p:spPr>
            <a:xfrm>
              <a:off x="-36541" y="5135612"/>
              <a:ext cx="12228542" cy="523220"/>
            </a:xfrm>
            <a:prstGeom prst="rect">
              <a:avLst/>
            </a:prstGeom>
            <a:noFill/>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Vậy nếu số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khác </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3 và khác     thì x</a:t>
              </a:r>
              <a:r>
                <a:rPr lang="en-US" sz="2800" baseline="-25000" smtClean="0">
                  <a:latin typeface="Times New Roman" panose="02020603050405020304" pitchFamily="18" charset="0"/>
                  <a:cs typeface="Times New Roman" panose="02020603050405020304" pitchFamily="18" charset="0"/>
                </a:rPr>
                <a:t>0</a:t>
              </a:r>
              <a:r>
                <a:rPr lang="en-US" sz="2800" smtClean="0">
                  <a:latin typeface="Times New Roman" panose="02020603050405020304" pitchFamily="18" charset="0"/>
                  <a:cs typeface="Times New Roman" panose="02020603050405020304" pitchFamily="18" charset="0"/>
                </a:rPr>
                <a:t> không phải là nghiệm của phương trình (1)</a:t>
              </a:r>
              <a:endParaRPr lang="en-US" sz="2800">
                <a:latin typeface="Times New Roman" panose="02020603050405020304" pitchFamily="18" charset="0"/>
                <a:cs typeface="Times New Roman" panose="02020603050405020304" pitchFamily="18"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23813255"/>
                </p:ext>
              </p:extLst>
            </p:nvPr>
          </p:nvGraphicFramePr>
          <p:xfrm>
            <a:off x="4592912" y="4936053"/>
            <a:ext cx="358775" cy="927100"/>
          </p:xfrm>
          <a:graphic>
            <a:graphicData uri="http://schemas.openxmlformats.org/presentationml/2006/ole">
              <mc:AlternateContent xmlns:mc="http://schemas.openxmlformats.org/markup-compatibility/2006">
                <mc:Choice xmlns:v="urn:schemas-microsoft-com:vml" Requires="v">
                  <p:oleObj spid="_x0000_s58785" name="Equation" r:id="rId17" imgW="152280" imgH="393480" progId="Equation.DSMT4">
                    <p:embed/>
                  </p:oleObj>
                </mc:Choice>
                <mc:Fallback>
                  <p:oleObj name="Equation" r:id="rId17" imgW="152280" imgH="393480" progId="Equation.DSMT4">
                    <p:embed/>
                    <p:pic>
                      <p:nvPicPr>
                        <p:cNvPr id="0" name=""/>
                        <p:cNvPicPr/>
                        <p:nvPr/>
                      </p:nvPicPr>
                      <p:blipFill>
                        <a:blip r:embed="rId15"/>
                        <a:stretch>
                          <a:fillRect/>
                        </a:stretch>
                      </p:blipFill>
                      <p:spPr>
                        <a:xfrm>
                          <a:off x="4592912" y="4936053"/>
                          <a:ext cx="358775" cy="927100"/>
                        </a:xfrm>
                        <a:prstGeom prst="rect">
                          <a:avLst/>
                        </a:prstGeom>
                      </p:spPr>
                    </p:pic>
                  </p:oleObj>
                </mc:Fallback>
              </mc:AlternateContent>
            </a:graphicData>
          </a:graphic>
        </p:graphicFrame>
      </p:grpSp>
      <p:sp>
        <p:nvSpPr>
          <p:cNvPr id="37" name="TextBox 36"/>
          <p:cNvSpPr txBox="1"/>
          <p:nvPr/>
        </p:nvSpPr>
        <p:spPr>
          <a:xfrm>
            <a:off x="6294640" y="3111310"/>
            <a:ext cx="1678578" cy="523220"/>
          </a:xfrm>
          <a:prstGeom prst="rect">
            <a:avLst/>
          </a:prstGeom>
          <a:noFill/>
        </p:spPr>
        <p:txBody>
          <a:bodyPr wrap="square" rtlCol="0">
            <a:spAutoFit/>
          </a:bodyPr>
          <a:lstStyle/>
          <a:p>
            <a:pPr algn="l"/>
            <a:r>
              <a:rPr lang="en-US" sz="2800" smtClean="0">
                <a:solidFill>
                  <a:srgbClr val="3333FF"/>
                </a:solidFill>
                <a:latin typeface="Times New Roman" panose="02020603050405020304" pitchFamily="18" charset="0"/>
                <a:cs typeface="Times New Roman" panose="02020603050405020304" pitchFamily="18" charset="0"/>
              </a:rPr>
              <a:t>Suy ra</a:t>
            </a:r>
            <a:endParaRPr lang="en-US" sz="28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4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8721" y="985291"/>
            <a:ext cx="2431679" cy="584775"/>
          </a:xfrm>
          <a:prstGeom prst="rect">
            <a:avLst/>
          </a:prstGeom>
          <a:noFill/>
        </p:spPr>
        <p:txBody>
          <a:bodyPr wrap="square" rtlCol="0">
            <a:spAutoFit/>
          </a:bodyPr>
          <a:lstStyle/>
          <a:p>
            <a:pPr algn="l"/>
            <a:r>
              <a:rPr lang="en-US" sz="3200" smtClean="0">
                <a:latin typeface="Times New Roman" panose="02020603050405020304" pitchFamily="18" charset="0"/>
                <a:cs typeface="Times New Roman" panose="02020603050405020304" pitchFamily="18" charset="0"/>
              </a:rPr>
              <a:t>Phương trình</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3200400" y="1009674"/>
            <a:ext cx="4518075" cy="584775"/>
          </a:xfrm>
          <a:prstGeom prst="rect">
            <a:avLst/>
          </a:prstGeom>
          <a:solidFill>
            <a:srgbClr val="FFE4C9"/>
          </a:solidFill>
          <a:ln>
            <a:solidFill>
              <a:srgbClr val="00B050"/>
            </a:solidFill>
          </a:ln>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(x + 3)(2x – 5) = 0      (1)</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334000" y="1655882"/>
            <a:ext cx="6101242" cy="584775"/>
          </a:xfrm>
          <a:prstGeom prst="rect">
            <a:avLst/>
          </a:prstGeom>
          <a:noFill/>
        </p:spPr>
        <p:txBody>
          <a:bodyPr wrap="square" rtlCol="0">
            <a:spAutoFit/>
          </a:bodyPr>
          <a:lstStyle/>
          <a:p>
            <a:pPr algn="l"/>
            <a:r>
              <a:rPr lang="en-US" sz="3200" smtClean="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smtClean="0">
                <a:solidFill>
                  <a:srgbClr val="3333FF"/>
                </a:solidFill>
                <a:latin typeface="Times New Roman" panose="02020603050405020304" pitchFamily="18" charset="0"/>
                <a:cs typeface="Times New Roman" panose="02020603050405020304" pitchFamily="18" charset="0"/>
              </a:rPr>
              <a:t> được gọi là phương trình tích.</a:t>
            </a:r>
            <a:endParaRPr lang="en-US" sz="32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0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6380871" cy="646331"/>
          </a:xfrm>
          <a:prstGeom prst="rect">
            <a:avLst/>
          </a:prstGeom>
          <a:noFill/>
        </p:spPr>
        <p:txBody>
          <a:bodyPr wrap="square" rtlCol="0">
            <a:spAutoFit/>
          </a:bodyPr>
          <a:lstStyle/>
          <a:p>
            <a:pPr algn="l"/>
            <a:r>
              <a:rPr lang="en-US" sz="3600" b="1">
                <a:solidFill>
                  <a:srgbClr val="FF0000"/>
                </a:solidFill>
                <a:latin typeface="Times New Roman" panose="02020603050405020304" pitchFamily="18" charset="0"/>
                <a:cs typeface="Times New Roman" panose="02020603050405020304" pitchFamily="18" charset="0"/>
              </a:rPr>
              <a:t>1. </a:t>
            </a:r>
            <a:r>
              <a:rPr lang="en-US" sz="3600" b="1" smtClean="0">
                <a:solidFill>
                  <a:srgbClr val="FF0000"/>
                </a:solidFill>
                <a:latin typeface="Times New Roman" panose="02020603050405020304" pitchFamily="18" charset="0"/>
                <a:cs typeface="Times New Roman" panose="02020603050405020304" pitchFamily="18" charset="0"/>
              </a:rPr>
              <a:t>Phương trình tích</a:t>
            </a:r>
            <a:endParaRPr lang="en-US" sz="36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152400" y="838200"/>
                <a:ext cx="11811000" cy="2062103"/>
              </a:xfrm>
              <a:prstGeom prst="rect">
                <a:avLst/>
              </a:prstGeom>
              <a:noFill/>
              <a:ln w="28575">
                <a:solidFill>
                  <a:srgbClr val="3333FF"/>
                </a:solidFill>
              </a:ln>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Muốn giải phương trình (a</a:t>
                </a:r>
                <a:r>
                  <a:rPr lang="en-US" sz="3200" baseline="-25000" smtClean="0">
                    <a:latin typeface="Times New Roman" panose="02020603050405020304" pitchFamily="18" charset="0"/>
                    <a:cs typeface="Times New Roman" panose="02020603050405020304" pitchFamily="18" charset="0"/>
                  </a:rPr>
                  <a:t>1</a:t>
                </a:r>
                <a:r>
                  <a:rPr lang="en-US" sz="3200" smtClean="0">
                    <a:latin typeface="Times New Roman" panose="02020603050405020304" pitchFamily="18" charset="0"/>
                    <a:cs typeface="Times New Roman" panose="02020603050405020304" pitchFamily="18" charset="0"/>
                  </a:rPr>
                  <a:t>x + b</a:t>
                </a:r>
                <a:r>
                  <a:rPr lang="en-US" sz="3200" baseline="-25000" smtClean="0">
                    <a:latin typeface="Times New Roman" panose="02020603050405020304" pitchFamily="18" charset="0"/>
                    <a:cs typeface="Times New Roman" panose="02020603050405020304" pitchFamily="18" charset="0"/>
                  </a:rPr>
                  <a:t>1</a:t>
                </a:r>
                <a:r>
                  <a:rPr lang="en-US" sz="3200" smtClean="0">
                    <a:latin typeface="Times New Roman" panose="02020603050405020304" pitchFamily="18" charset="0"/>
                    <a:cs typeface="Times New Roman" panose="02020603050405020304" pitchFamily="18" charset="0"/>
                  </a:rPr>
                  <a:t>)(a</a:t>
                </a:r>
                <a:r>
                  <a:rPr lang="en-US" sz="3200" baseline="-25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x + b</a:t>
                </a:r>
                <a:r>
                  <a:rPr lang="en-US" sz="3200" baseline="-25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0, </a:t>
                </a:r>
                <a:r>
                  <a:rPr lang="en-US" sz="3200">
                    <a:latin typeface="Times New Roman" panose="02020603050405020304" pitchFamily="18" charset="0"/>
                    <a:cs typeface="Times New Roman" panose="02020603050405020304" pitchFamily="18" charset="0"/>
                  </a:rPr>
                  <a:t>với </a:t>
                </a:r>
                <a:r>
                  <a:rPr lang="en-US" sz="3200" smtClean="0">
                    <a:latin typeface="Times New Roman" panose="02020603050405020304" pitchFamily="18" charset="0"/>
                    <a:cs typeface="Times New Roman" panose="02020603050405020304" pitchFamily="18" charset="0"/>
                  </a:rPr>
                  <a:t>a</a:t>
                </a:r>
                <a:r>
                  <a:rPr lang="en-US" sz="3200" baseline="-25000" smtClean="0">
                    <a:latin typeface="Times New Roman" panose="02020603050405020304" pitchFamily="18" charset="0"/>
                    <a:cs typeface="Times New Roman" panose="02020603050405020304" pitchFamily="18" charset="0"/>
                  </a:rPr>
                  <a:t>1</a:t>
                </a:r>
                <a:r>
                  <a:rPr lang="en-US" sz="3200">
                    <a:ea typeface="Cambria Math" panose="020405030504060302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latin typeface="Times New Roman" panose="02020603050405020304" pitchFamily="18" charset="0"/>
                    <a:cs typeface="Times New Roman" panose="02020603050405020304" pitchFamily="18" charset="0"/>
                  </a:rPr>
                  <a:t>0</a:t>
                </a:r>
                <a:r>
                  <a:rPr lang="en-US" sz="3200" smtClean="0">
                    <a:latin typeface="Times New Roman" panose="02020603050405020304" pitchFamily="18" charset="0"/>
                    <a:cs typeface="Times New Roman" panose="02020603050405020304" pitchFamily="18" charset="0"/>
                  </a:rPr>
                  <a:t> và </a:t>
                </a:r>
                <a:r>
                  <a:rPr lang="en-US" sz="3200">
                    <a:latin typeface="Times New Roman" panose="02020603050405020304" pitchFamily="18" charset="0"/>
                    <a:cs typeface="Times New Roman" panose="02020603050405020304" pitchFamily="18" charset="0"/>
                  </a:rPr>
                  <a:t>a</a:t>
                </a:r>
                <a:r>
                  <a:rPr lang="en-US" sz="3200" baseline="-25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latin typeface="Times New Roman" panose="02020603050405020304" pitchFamily="18" charset="0"/>
                    <a:cs typeface="Times New Roman" panose="02020603050405020304" pitchFamily="18" charset="0"/>
                  </a:rPr>
                  <a:t>0 </a:t>
                </a:r>
                <a:r>
                  <a:rPr lang="en-US" sz="3200" smtClean="0">
                    <a:latin typeface="Times New Roman" panose="02020603050405020304" pitchFamily="18" charset="0"/>
                    <a:cs typeface="Times New Roman" panose="02020603050405020304" pitchFamily="18" charset="0"/>
                  </a:rPr>
                  <a:t>ta làm như sau:</a:t>
                </a:r>
              </a:p>
              <a:p>
                <a:pPr marL="457200" indent="-457200" algn="just">
                  <a:buFontTx/>
                  <a:buChar char="-"/>
                </a:pPr>
                <a:r>
                  <a:rPr lang="en-US" sz="3200" smtClean="0">
                    <a:latin typeface="Times New Roman" panose="02020603050405020304" pitchFamily="18" charset="0"/>
                    <a:cs typeface="Times New Roman" panose="02020603050405020304" pitchFamily="18" charset="0"/>
                  </a:rPr>
                  <a:t>Giải </a:t>
                </a:r>
                <a:r>
                  <a:rPr lang="en-US" sz="3200">
                    <a:latin typeface="Times New Roman" panose="02020603050405020304" pitchFamily="18" charset="0"/>
                    <a:cs typeface="Times New Roman" panose="02020603050405020304" pitchFamily="18" charset="0"/>
                  </a:rPr>
                  <a:t>hai phương </a:t>
                </a:r>
                <a:r>
                  <a:rPr lang="en-US" sz="3200" smtClean="0">
                    <a:latin typeface="Times New Roman" panose="02020603050405020304" pitchFamily="18" charset="0"/>
                    <a:cs typeface="Times New Roman" panose="02020603050405020304" pitchFamily="18" charset="0"/>
                  </a:rPr>
                  <a:t>trình bậc nhất </a:t>
                </a:r>
                <a:r>
                  <a:rPr lang="en-US" sz="3200">
                    <a:latin typeface="Times New Roman" panose="02020603050405020304" pitchFamily="18" charset="0"/>
                    <a:cs typeface="Times New Roman" panose="02020603050405020304" pitchFamily="18" charset="0"/>
                  </a:rPr>
                  <a:t>a</a:t>
                </a:r>
                <a:r>
                  <a:rPr lang="en-US" sz="3200" baseline="-25000">
                    <a:latin typeface="Times New Roman" panose="02020603050405020304" pitchFamily="18" charset="0"/>
                    <a:cs typeface="Times New Roman" panose="02020603050405020304" pitchFamily="18" charset="0"/>
                  </a:rPr>
                  <a:t>1</a:t>
                </a:r>
                <a:r>
                  <a:rPr lang="en-US" sz="3200">
                    <a:latin typeface="Times New Roman" panose="02020603050405020304" pitchFamily="18" charset="0"/>
                    <a:cs typeface="Times New Roman" panose="02020603050405020304" pitchFamily="18" charset="0"/>
                  </a:rPr>
                  <a:t>x + </a:t>
                </a:r>
                <a:r>
                  <a:rPr lang="en-US" sz="3200" smtClean="0">
                    <a:latin typeface="Times New Roman" panose="02020603050405020304" pitchFamily="18" charset="0"/>
                    <a:cs typeface="Times New Roman" panose="02020603050405020304" pitchFamily="18" charset="0"/>
                  </a:rPr>
                  <a:t>b</a:t>
                </a:r>
                <a:r>
                  <a:rPr lang="en-US" sz="3200" baseline="-25000" smtClean="0">
                    <a:latin typeface="Times New Roman" panose="02020603050405020304" pitchFamily="18" charset="0"/>
                    <a:cs typeface="Times New Roman" panose="02020603050405020304" pitchFamily="18" charset="0"/>
                  </a:rPr>
                  <a:t>1 </a:t>
                </a:r>
                <a:r>
                  <a:rPr lang="en-US" sz="3200" smtClean="0">
                    <a:latin typeface="Times New Roman" panose="02020603050405020304" pitchFamily="18" charset="0"/>
                    <a:cs typeface="Times New Roman" panose="02020603050405020304" pitchFamily="18" charset="0"/>
                  </a:rPr>
                  <a:t>= 0và </a:t>
                </a:r>
                <a:r>
                  <a:rPr lang="en-US" sz="3200">
                    <a:latin typeface="Times New Roman" panose="02020603050405020304" pitchFamily="18" charset="0"/>
                    <a:cs typeface="Times New Roman" panose="02020603050405020304" pitchFamily="18" charset="0"/>
                  </a:rPr>
                  <a:t>a</a:t>
                </a:r>
                <a:r>
                  <a:rPr lang="en-US" sz="3200" baseline="-25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x + b</a:t>
                </a:r>
                <a:r>
                  <a:rPr lang="en-US" sz="3200" baseline="-2500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0.</a:t>
                </a:r>
              </a:p>
              <a:p>
                <a:pPr marL="457200" indent="-457200" algn="just">
                  <a:buFontTx/>
                  <a:buChar char="-"/>
                </a:pPr>
                <a:r>
                  <a:rPr lang="en-US" sz="3200" smtClean="0">
                    <a:latin typeface="Times New Roman" panose="02020603050405020304" pitchFamily="18" charset="0"/>
                    <a:cs typeface="Times New Roman" panose="02020603050405020304" pitchFamily="18" charset="0"/>
                  </a:rPr>
                  <a:t>Lấy tất cả các nghiệm vừa giải được và kết luận.</a:t>
                </a:r>
                <a:endParaRPr lang="en-US" sz="320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2400" y="838200"/>
                <a:ext cx="11811000" cy="2062103"/>
              </a:xfrm>
              <a:prstGeom prst="rect">
                <a:avLst/>
              </a:prstGeom>
              <a:blipFill rotWithShape="0">
                <a:blip r:embed="rId2"/>
                <a:stretch>
                  <a:fillRect l="-1184" t="-3499" r="-1081" b="-7289"/>
                </a:stretch>
              </a:blipFill>
              <a:ln w="28575">
                <a:solidFill>
                  <a:srgbClr val="3333FF"/>
                </a:solidFill>
              </a:ln>
            </p:spPr>
            <p:txBody>
              <a:bodyPr/>
              <a:lstStyle/>
              <a:p>
                <a:r>
                  <a:rPr lang="en-US">
                    <a:noFill/>
                  </a:rPr>
                  <a:t> </a:t>
                </a:r>
              </a:p>
            </p:txBody>
          </p:sp>
        </mc:Fallback>
      </mc:AlternateContent>
      <p:sp>
        <p:nvSpPr>
          <p:cNvPr id="7" name="TextBox 6"/>
          <p:cNvSpPr txBox="1"/>
          <p:nvPr/>
        </p:nvSpPr>
        <p:spPr>
          <a:xfrm>
            <a:off x="4267200" y="306767"/>
            <a:ext cx="2362200" cy="584775"/>
          </a:xfrm>
          <a:prstGeom prst="rect">
            <a:avLst/>
          </a:prstGeom>
          <a:solidFill>
            <a:schemeClr val="bg1"/>
          </a:solidFill>
        </p:spPr>
        <p:txBody>
          <a:bodyPr wrap="square" rtlCol="0">
            <a:spAutoFit/>
          </a:bodyPr>
          <a:lstStyle/>
          <a:p>
            <a:r>
              <a:rPr lang="en-US" sz="3200" smtClean="0">
                <a:solidFill>
                  <a:srgbClr val="3333FF"/>
                </a:solidFill>
                <a:latin typeface="Times New Roman" panose="02020603050405020304" pitchFamily="18" charset="0"/>
                <a:cs typeface="Times New Roman" panose="02020603050405020304" pitchFamily="18" charset="0"/>
              </a:rPr>
              <a:t>CÁCH GIẢI</a:t>
            </a:r>
            <a:endParaRPr lang="en-US" sz="320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0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rang tiêu đề bài giảng"/>
  <p:tag name="GENSWF_ADVANCE_TIME" val="50.026"/>
  <p:tag name="ISPRING_SLIDE_ID_2" val="{173E77B6-58B7-40C5-8121-503C7006C8D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5769</TotalTime>
  <Words>3087</Words>
  <Application>Microsoft Office PowerPoint</Application>
  <PresentationFormat>Widescreen</PresentationFormat>
  <Paragraphs>336</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Cambria Math</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Admin</cp:lastModifiedBy>
  <cp:revision>1033</cp:revision>
  <cp:lastPrinted>2021-04-05T04:55:25Z</cp:lastPrinted>
  <dcterms:created xsi:type="dcterms:W3CDTF">2008-03-13T02:09:43Z</dcterms:created>
  <dcterms:modified xsi:type="dcterms:W3CDTF">2024-09-06T15:21:14Z</dcterms:modified>
</cp:coreProperties>
</file>