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0" r:id="rId2"/>
    <p:sldId id="281" r:id="rId3"/>
    <p:sldId id="325" r:id="rId4"/>
    <p:sldId id="326" r:id="rId5"/>
    <p:sldId id="327" r:id="rId6"/>
    <p:sldId id="328" r:id="rId7"/>
    <p:sldId id="329" r:id="rId8"/>
    <p:sldId id="314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00FF"/>
    <a:srgbClr val="CCFFCC"/>
    <a:srgbClr val="FF9966"/>
    <a:srgbClr val="0000CC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2A7E3EF-54E7-4A15-B559-56E8DED504BB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C66EA5-4F42-44D8-BFA7-97B3667A2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7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A64CF-EEFF-4E71-9A03-6F7C3A844E7B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3A94-AE21-4C06-99BB-EBD7362D2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78D22-F145-4A9E-9247-EA3FA733121E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E77D1-AE94-414B-8CD3-30E9FF57A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3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7E29-6128-4684-8BDE-05664D77DE87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32561-DD5C-4050-8AB6-99EB7390A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8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34A92-EF29-4900-BA3B-343CEF84E09B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34997-FEE5-45D7-A489-DA6D8D6A5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5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C0B2-8462-4A3F-B8D4-6868838BAFD5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97F99-E00A-4C33-AFFE-E383279E9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9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FC31-7406-4076-B503-70AC9311C49F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EBCF6-F734-494A-81C9-881320B67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8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023A-3012-4D49-9B7D-1B2A81BD3E8D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D8494-D740-42F5-9495-5FE726E32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6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A002-6D86-4230-B75C-BE0FB4BAFA5D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D28B-69B6-4685-A576-89918954D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6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BF4-1826-4969-8F4F-2FD7404B8916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0F8E5-6000-4F36-9A63-8F09CA75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6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F376-02A3-4D0D-A372-AB58EB4C3BEC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69AA1-3287-4B75-9B4F-2BB7745EE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0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77AB-C375-43DF-8665-B8ED0424F4E4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6C8CC-C060-4B16-B9BE-D69F54D9C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5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BCF05C-B3C3-4137-B4B7-8053C4F99CC9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735920-7A95-4389-8631-50356CC6E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19.jpeg"/><Relationship Id="rId4" Type="http://schemas.openxmlformats.org/officeDocument/2006/relationships/image" Target="../media/image16.png"/><Relationship Id="rId9" Type="http://schemas.openxmlformats.org/officeDocument/2006/relationships/image" Target="../media/image13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4.png"/><Relationship Id="rId11" Type="http://schemas.openxmlformats.org/officeDocument/2006/relationships/image" Target="../media/image19.jpeg"/><Relationship Id="rId5" Type="http://schemas.openxmlformats.org/officeDocument/2006/relationships/image" Target="../media/image20.png"/><Relationship Id="rId15" Type="http://schemas.openxmlformats.org/officeDocument/2006/relationships/image" Target="../media/image22.png"/><Relationship Id="rId10" Type="http://schemas.openxmlformats.org/officeDocument/2006/relationships/image" Target="../media/image13.png"/><Relationship Id="rId4" Type="http://schemas.openxmlformats.org/officeDocument/2006/relationships/image" Target="../media/image23.jpeg"/><Relationship Id="rId9" Type="http://schemas.microsoft.com/office/2007/relationships/hdphoto" Target="../media/hdphoto6.wdp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3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12" Type="http://schemas.microsoft.com/office/2007/relationships/hdphoto" Target="../media/hdphoto10.wdp"/><Relationship Id="rId17" Type="http://schemas.openxmlformats.org/officeDocument/2006/relationships/image" Target="../media/image11.png"/><Relationship Id="rId2" Type="http://schemas.openxmlformats.org/officeDocument/2006/relationships/audio" Target="../media/media2.wav"/><Relationship Id="rId16" Type="http://schemas.openxmlformats.org/officeDocument/2006/relationships/image" Target="../media/image20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19" Type="http://schemas.openxmlformats.org/officeDocument/2006/relationships/image" Target="../media/image22.png"/><Relationship Id="rId4" Type="http://schemas.openxmlformats.org/officeDocument/2006/relationships/image" Target="../media/image26.jpeg"/><Relationship Id="rId9" Type="http://schemas.openxmlformats.org/officeDocument/2006/relationships/image" Target="../media/image29.png"/><Relationship Id="rId1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1.wdp"/><Relationship Id="rId11" Type="http://schemas.openxmlformats.org/officeDocument/2006/relationships/image" Target="../media/image11.png"/><Relationship Id="rId5" Type="http://schemas.openxmlformats.org/officeDocument/2006/relationships/image" Target="../media/image32.png"/><Relationship Id="rId10" Type="http://schemas.openxmlformats.org/officeDocument/2006/relationships/image" Target="../media/image20.png"/><Relationship Id="rId4" Type="http://schemas.openxmlformats.org/officeDocument/2006/relationships/image" Target="../media/image31.jpe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12" Type="http://schemas.openxmlformats.org/officeDocument/2006/relationships/image" Target="../media/image2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microsoft.com/office/2007/relationships/hdphoto" Target="../media/hdphoto4.wdp"/><Relationship Id="rId5" Type="http://schemas.openxmlformats.org/officeDocument/2006/relationships/image" Target="../media/image34.png"/><Relationship Id="rId15" Type="http://schemas.openxmlformats.org/officeDocument/2006/relationships/image" Target="../media/image22.png"/><Relationship Id="rId10" Type="http://schemas.openxmlformats.org/officeDocument/2006/relationships/image" Target="../media/image19.jpeg"/><Relationship Id="rId4" Type="http://schemas.openxmlformats.org/officeDocument/2006/relationships/image" Target="../media/image33.jpeg"/><Relationship Id="rId9" Type="http://schemas.openxmlformats.org/officeDocument/2006/relationships/image" Target="../media/image36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altLang="en-US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altLang="en-US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altLang="en-US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altLang="en-US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alt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Oval 4"/>
          <p:cNvSpPr>
            <a:spLocks noChangeArrowheads="1"/>
          </p:cNvSpPr>
          <p:nvPr/>
        </p:nvSpPr>
        <p:spPr bwMode="auto">
          <a:xfrm rot="527914">
            <a:off x="1839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4476750" y="1236663"/>
            <a:ext cx="3013075" cy="4264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20890">
            <a:off x="1819275" y="1228725"/>
            <a:ext cx="2838450" cy="3968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022600" y="93663"/>
            <a:ext cx="2717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65100" y="762000"/>
            <a:ext cx="47117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Bạn Hồng đang ngồi trên máy bay, bạn ấy thấy trên màn hình thông báo nhiệt độ bên ngoài máy bay là -28</a:t>
            </a:r>
            <a:r>
              <a:rPr lang="en-US" altLang="en-US" sz="2400" b="1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C. Máy bay đang hạ cánh, nhiệt độ bên ngoài trung bình mỗi phút tăng 4</a:t>
            </a:r>
            <a:r>
              <a:rPr lang="en-US" altLang="en-US" sz="2400" b="1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C. Hỏi sau 10 phút nữa nhiệt độ bên ngoài máy bay là bao nhiêu độ?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200400" y="3808413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774700"/>
            <a:ext cx="3352800" cy="3016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79400" y="4548188"/>
            <a:ext cx="8991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Ta có: (-28) + 4. 10 = -28 + 40 = 12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Vậy nhiệt độ bên ngoài máy bay sau 10 phút nữa là 12</a:t>
            </a:r>
            <a:r>
              <a:rPr lang="en-US" altLang="en-US" sz="2800" b="1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5" descr="JER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AutoShape 7" descr="Những chú chuột nổi tiếng trên phim - Báo Long An Onlin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580" name="Picture 11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02652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77400" y="6045200"/>
            <a:ext cx="609600" cy="8128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9144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3584"/>
            <a:ext cx="54102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725" y="343616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  <a:endParaRPr lang="en-US" sz="4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00449"/>
            <a:ext cx="1069648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90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726618"/>
            <a:ext cx="1159877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093" y="3868876"/>
            <a:ext cx="210668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565400"/>
            <a:ext cx="5819775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6019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667000" y="1092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rgbClr val="0033CC"/>
                </a:solidFill>
              </a:rPr>
              <a:t>Ước của -3 là: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3006876"/>
            <a:ext cx="1981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</a:t>
            </a:r>
            <a:r>
              <a:rPr lang="vi-VN" sz="2400" dirty="0" smtClean="0">
                <a:solidFill>
                  <a:srgbClr val="0033CC"/>
                </a:solidFill>
              </a:rPr>
              <a:t> 2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16988" y="3006876"/>
            <a:ext cx="215501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r>
              <a:rPr lang="vi-VN" sz="2400" dirty="0" smtClean="0">
                <a:solidFill>
                  <a:srgbClr val="0033CC"/>
                </a:solidFill>
              </a:rPr>
              <a:t> -6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07524" y="3022600"/>
            <a:ext cx="2074277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C.</a:t>
            </a:r>
            <a:r>
              <a:rPr lang="vi-VN" sz="2400" dirty="0" smtClean="0">
                <a:solidFill>
                  <a:srgbClr val="0033CC"/>
                </a:solidFill>
              </a:rPr>
              <a:t>  0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10400" y="3006876"/>
            <a:ext cx="1981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D.</a:t>
            </a:r>
            <a:r>
              <a:rPr lang="vi-VN" sz="2000" dirty="0">
                <a:solidFill>
                  <a:srgbClr val="0033CC"/>
                </a:solidFill>
              </a:rPr>
              <a:t> </a:t>
            </a:r>
            <a:r>
              <a:rPr lang="vi-VN" sz="2000" dirty="0" smtClean="0">
                <a:solidFill>
                  <a:srgbClr val="0033CC"/>
                </a:solidFill>
              </a:rPr>
              <a:t>3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94" y="5054601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736723"/>
            <a:ext cx="786438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588044" y="177800"/>
            <a:ext cx="757084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960639"/>
            <a:ext cx="638980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945133"/>
            <a:ext cx="90244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681532"/>
            <a:ext cx="90244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335825"/>
            <a:ext cx="90244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369076"/>
            <a:ext cx="90244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944484" y="1331988"/>
            <a:ext cx="67794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Explosion 2 76"/>
          <p:cNvSpPr/>
          <p:nvPr/>
        </p:nvSpPr>
        <p:spPr>
          <a:xfrm>
            <a:off x="1190171" y="3158947"/>
            <a:ext cx="23622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95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7" y="19050"/>
            <a:ext cx="9149047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4" y="5219701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6" y="2462856"/>
            <a:ext cx="5301759" cy="4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797302"/>
            <a:ext cx="2482850" cy="23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581400"/>
            <a:ext cx="6248401" cy="135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6019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TextBox 19"/>
          <p:cNvSpPr txBox="1"/>
          <p:nvPr/>
        </p:nvSpPr>
        <p:spPr>
          <a:xfrm>
            <a:off x="2743200" y="1092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rgbClr val="0033CC"/>
                </a:solidFill>
              </a:rPr>
              <a:t>Bội của -8 là: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3006876"/>
            <a:ext cx="1981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</a:t>
            </a:r>
            <a:r>
              <a:rPr lang="vi-VN" sz="2400" dirty="0" smtClean="0">
                <a:solidFill>
                  <a:srgbClr val="0033CC"/>
                </a:solidFill>
              </a:rPr>
              <a:t>   17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34201" y="3006876"/>
            <a:ext cx="215501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r>
              <a:rPr lang="vi-VN" sz="2400" dirty="0" smtClean="0">
                <a:solidFill>
                  <a:srgbClr val="0033CC"/>
                </a:solidFill>
              </a:rPr>
              <a:t>       -2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8201" y="3022600"/>
            <a:ext cx="2074277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C.</a:t>
            </a:r>
            <a:r>
              <a:rPr lang="vi-VN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0033CC"/>
                </a:solidFill>
              </a:rPr>
              <a:t>	</a:t>
            </a:r>
            <a:r>
              <a:rPr lang="vi-VN" sz="2400" dirty="0" smtClean="0">
                <a:solidFill>
                  <a:srgbClr val="0033CC"/>
                </a:solidFill>
              </a:rPr>
              <a:t>4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2200" y="3006876"/>
            <a:ext cx="20574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r>
              <a:rPr lang="vi-VN" sz="2000" dirty="0">
                <a:solidFill>
                  <a:srgbClr val="0033CC"/>
                </a:solidFill>
              </a:rPr>
              <a:t> </a:t>
            </a:r>
            <a:r>
              <a:rPr lang="vi-VN" sz="2000" dirty="0" smtClean="0">
                <a:solidFill>
                  <a:srgbClr val="0033CC"/>
                </a:solidFill>
              </a:rPr>
              <a:t>   </a:t>
            </a:r>
            <a:r>
              <a:rPr lang="en-US" sz="2000" dirty="0" smtClean="0">
                <a:solidFill>
                  <a:srgbClr val="0033CC"/>
                </a:solidFill>
              </a:rPr>
              <a:t>-2</a:t>
            </a:r>
            <a:r>
              <a:rPr lang="vi-VN" sz="2000" dirty="0" smtClean="0">
                <a:solidFill>
                  <a:srgbClr val="0033CC"/>
                </a:solidFill>
              </a:rPr>
              <a:t>4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736723"/>
            <a:ext cx="786438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77800"/>
            <a:ext cx="757084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960639"/>
            <a:ext cx="638980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945133"/>
            <a:ext cx="90244" cy="10177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681532"/>
            <a:ext cx="90244" cy="10177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335825"/>
            <a:ext cx="90244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369076"/>
            <a:ext cx="90244" cy="101771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944484" y="1331988"/>
            <a:ext cx="67794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Explosion 2 51"/>
          <p:cNvSpPr/>
          <p:nvPr/>
        </p:nvSpPr>
        <p:spPr>
          <a:xfrm>
            <a:off x="5943600" y="4936360"/>
            <a:ext cx="23622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56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1840"/>
            <a:ext cx="9144000" cy="81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4" y="4070123"/>
            <a:ext cx="1268787" cy="26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130987" y="3006876"/>
            <a:ext cx="1981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</a:t>
            </a:r>
            <a:r>
              <a:rPr lang="vi-VN" sz="2400" dirty="0" smtClean="0">
                <a:solidFill>
                  <a:srgbClr val="0033CC"/>
                </a:solidFill>
              </a:rPr>
              <a:t> -420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4343400"/>
            <a:ext cx="7200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2286001" y="3022600"/>
            <a:ext cx="2074277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r>
              <a:rPr lang="vi-VN" sz="2400" dirty="0" smtClean="0">
                <a:solidFill>
                  <a:srgbClr val="0033CC"/>
                </a:solidFill>
              </a:rPr>
              <a:t>   410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1" y="3688293"/>
            <a:ext cx="1939131" cy="2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4" y="4737760"/>
            <a:ext cx="1123633" cy="21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-2870200"/>
            <a:ext cx="64008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6912788" y="3006876"/>
            <a:ext cx="215501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r>
              <a:rPr lang="vi-VN" sz="2400" dirty="0" smtClean="0">
                <a:solidFill>
                  <a:srgbClr val="0033CC"/>
                </a:solidFill>
              </a:rPr>
              <a:t>      125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0" y="3022600"/>
            <a:ext cx="20574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vi-VN" sz="2400" dirty="0">
                <a:solidFill>
                  <a:srgbClr val="0033CC"/>
                </a:solidFill>
              </a:rPr>
              <a:t>420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7" y="76200"/>
            <a:ext cx="6019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" name="TextBox 40"/>
          <p:cNvSpPr txBox="1"/>
          <p:nvPr/>
        </p:nvSpPr>
        <p:spPr>
          <a:xfrm>
            <a:off x="2721787" y="1092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rgbClr val="0033CC"/>
                </a:solidFill>
              </a:rPr>
              <a:t>5.(-3).4.(-7)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59401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736723"/>
            <a:ext cx="786438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588044" y="177800"/>
            <a:ext cx="757084" cy="500085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960639"/>
            <a:ext cx="638980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945133"/>
            <a:ext cx="90244" cy="101771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681532"/>
            <a:ext cx="90244" cy="101771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335825"/>
            <a:ext cx="90244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369076"/>
            <a:ext cx="90244" cy="101771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944484" y="1331988"/>
            <a:ext cx="67794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Explosion 2 56"/>
          <p:cNvSpPr/>
          <p:nvPr/>
        </p:nvSpPr>
        <p:spPr>
          <a:xfrm>
            <a:off x="716853" y="3937000"/>
            <a:ext cx="23622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69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8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8600"/>
            <a:ext cx="9143999" cy="8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232869"/>
            <a:ext cx="6055949" cy="36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000"/>
            <a:ext cx="89154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233670" y="3607257"/>
            <a:ext cx="237446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</a:t>
            </a:r>
            <a:r>
              <a:rPr lang="vi-VN" sz="2400" dirty="0" smtClean="0">
                <a:solidFill>
                  <a:srgbClr val="0033CC"/>
                </a:solidFill>
              </a:rPr>
              <a:t>{1;5}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33670" y="5270615"/>
            <a:ext cx="237446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r>
              <a:rPr lang="vi-VN" sz="2400" dirty="0" smtClean="0">
                <a:solidFill>
                  <a:srgbClr val="0033CC"/>
                </a:solidFill>
              </a:rPr>
              <a:t> {-1;-5; 1}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181600" y="5191480"/>
            <a:ext cx="32004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r>
              <a:rPr lang="vi-VN" sz="2400" dirty="0" smtClean="0">
                <a:solidFill>
                  <a:srgbClr val="0033CC"/>
                </a:solidFill>
              </a:rPr>
              <a:t> {-5; -2; -1; 1; 2; 5}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231576" y="3548240"/>
            <a:ext cx="306892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vi-VN" sz="2400" dirty="0" smtClean="0">
                <a:solidFill>
                  <a:srgbClr val="0033CC"/>
                </a:solidFill>
              </a:rPr>
              <a:t>{-5; -1; 1; 5}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6019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TextBox 29"/>
          <p:cNvSpPr txBox="1"/>
          <p:nvPr/>
        </p:nvSpPr>
        <p:spPr>
          <a:xfrm>
            <a:off x="2590800" y="1092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rgbClr val="0033CC"/>
                </a:solidFill>
              </a:rPr>
              <a:t>ƯC(5 , 10) là: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4" y="5219701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736723"/>
            <a:ext cx="786438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588044" y="177800"/>
            <a:ext cx="757084" cy="500085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960639"/>
            <a:ext cx="638980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945133"/>
            <a:ext cx="90244" cy="101771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681532"/>
            <a:ext cx="90244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335825"/>
            <a:ext cx="90244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369076"/>
            <a:ext cx="90244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1331988"/>
            <a:ext cx="67794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2374141" y="3328383"/>
            <a:ext cx="23622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19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68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5276850" y="3543540"/>
            <a:ext cx="2413802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499415" y="2824375"/>
            <a:ext cx="3444803" cy="42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4711983" y="1509516"/>
            <a:ext cx="4151392" cy="69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882887" y="3424664"/>
            <a:ext cx="2441322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C.</a:t>
            </a:r>
            <a:r>
              <a:rPr lang="vi-VN" sz="2400" dirty="0" smtClean="0">
                <a:solidFill>
                  <a:srgbClr val="0033CC"/>
                </a:solidFill>
              </a:rPr>
              <a:t> 10 triệu đồng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7990" y="5131093"/>
            <a:ext cx="243521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</a:t>
            </a:r>
            <a:r>
              <a:rPr lang="vi-VN" sz="2400" dirty="0" smtClean="0">
                <a:solidFill>
                  <a:srgbClr val="0033CC"/>
                </a:solidFill>
              </a:rPr>
              <a:t> 30 triệu đồng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82887" y="5020528"/>
            <a:ext cx="250851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r>
              <a:rPr lang="vi-VN" sz="2400" dirty="0" smtClean="0">
                <a:solidFill>
                  <a:srgbClr val="0033CC"/>
                </a:solidFill>
              </a:rPr>
              <a:t> 15 triệu đồng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1000" y="3424664"/>
            <a:ext cx="24384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vi-VN" sz="2400" dirty="0" smtClean="0">
                <a:solidFill>
                  <a:srgbClr val="0033CC"/>
                </a:solidFill>
              </a:rPr>
              <a:t>20 triệu đồng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0"/>
            <a:ext cx="6019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TextBox 21"/>
          <p:cNvSpPr txBox="1"/>
          <p:nvPr/>
        </p:nvSpPr>
        <p:spPr>
          <a:xfrm>
            <a:off x="1812473" y="144327"/>
            <a:ext cx="57303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rgbClr val="0033CC"/>
                </a:solidFill>
              </a:rPr>
              <a:t>Sau một quý kinh doanh bác Ba lãi được 60 triệu đồng. Tính trung bình số tiền lãi trong mỗi tháng bác Ba nhận được?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116750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736723"/>
            <a:ext cx="786438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588044" y="177800"/>
            <a:ext cx="757084" cy="500085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960639"/>
            <a:ext cx="638980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945133"/>
            <a:ext cx="90244" cy="101771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681532"/>
            <a:ext cx="90244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335825"/>
            <a:ext cx="90244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369076"/>
            <a:ext cx="90244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1331988"/>
            <a:ext cx="67794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2354882" y="3535229"/>
            <a:ext cx="23622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33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4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22226"/>
            <a:ext cx="44958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ĐỘNG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30603" y="1066800"/>
            <a:ext cx="38827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3238" y="2768600"/>
            <a:ext cx="261642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buAutoNum type="alphaLcParenR"/>
            </a:pP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(-4) .3</a:t>
            </a:r>
          </a:p>
          <a:p>
            <a:pPr marL="514350" indent="-514350" eaLnBrk="1" hangingPunct="1">
              <a:buAutoNum type="alphaLcParenR"/>
            </a:pP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(-15).(-6)</a:t>
            </a:r>
          </a:p>
          <a:p>
            <a:pPr marL="514350" indent="-514350" eaLnBrk="1" hangingPunct="1">
              <a:buAutoNum type="alphaLcParenR"/>
            </a:pP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[(-25).13].4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12994" y="2644169"/>
            <a:ext cx="36022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buAutoNum type="alphaLcParenR"/>
            </a:pP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(-2) .6</a:t>
            </a:r>
          </a:p>
          <a:p>
            <a:pPr marL="514350" indent="-514350" eaLnBrk="1" hangingPunct="1">
              <a:buAutoNum type="alphaLcParenR"/>
            </a:pP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(-13).(-3)</a:t>
            </a:r>
          </a:p>
          <a:p>
            <a:pPr marL="514350" indent="-514350" eaLnBrk="1" hangingPunct="1">
              <a:buAutoNum type="alphaLcParenR"/>
            </a:pP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(-25).13+87.(-25)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9911" y="2059394"/>
            <a:ext cx="19046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1;2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08708" y="2049262"/>
            <a:ext cx="19046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3;4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0" grpId="0"/>
      <p:bldP spid="19" grpId="0"/>
      <p:bldP spid="20" grpId="0" autoUpdateAnimBg="0"/>
      <p:bldP spid="2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5400" y="498475"/>
            <a:ext cx="949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Quan hệ chia hết và phép chia hết trong tập hợp số nguyên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4619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PHÉP NHÂN VÀ PHÉP CHIA HẾT HAI SỐ NGUYÊN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81000" y="1447800"/>
            <a:ext cx="4394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toán: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Một tàu lặn thám hiểm đại dương lặn xuống thêm được 12 m trong 3 phút. Hỏi trung bình mỗi phút tàu lặn xuống thêm được bao nhiêu mét?</a:t>
            </a:r>
          </a:p>
        </p:txBody>
      </p:sp>
      <p:pic>
        <p:nvPicPr>
          <p:cNvPr id="45058" name="Picture 2" descr="Sắp khai trương dịch vụ lặn thám hiểm tàu Titannic ở độ sâu gần 4.000 m |  baotintuc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676400"/>
            <a:ext cx="38925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1295400" y="4273550"/>
            <a:ext cx="439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 (-12) : 3 = -4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381000" y="50673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4m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5400" y="498475"/>
            <a:ext cx="949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Quan hệ chia hết và phép chia hết trong tập hợp số nguyên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4619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PHÉP NHÂN VÀ PHÉP CHIA HẾT HAI SỐ NGUYÊN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" y="1143000"/>
            <a:ext cx="8686800" cy="2862263"/>
            <a:chOff x="152400" y="1143000"/>
            <a:chExt cx="8686800" cy="2862322"/>
          </a:xfrm>
        </p:grpSpPr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152400" y="1143000"/>
              <a:ext cx="8686800" cy="286232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Cho a, b </a:t>
              </a:r>
              <a:r>
                <a:rPr lang="el-GR" sz="2400" b="1" dirty="0" smtClean="0">
                  <a:latin typeface="Times New Roman" pitchFamily="18" charset="0"/>
                  <a:cs typeface="Times New Roman" pitchFamily="18" charset="0"/>
                </a:rPr>
                <a:t>ϵ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Z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2400" b="1" dirty="0" smtClean="0">
                  <a:latin typeface="Times New Roman"/>
                  <a:cs typeface="Times New Roman"/>
                </a:rPr>
                <a:t>≠ 0. 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Nếu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có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số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nguyên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q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sao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cho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a =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b.q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thì</a:t>
              </a:r>
              <a:r>
                <a:rPr lang="en-US" sz="2400" b="1" dirty="0" smtClean="0">
                  <a:latin typeface="Times New Roman"/>
                  <a:cs typeface="Times New Roman"/>
                </a:rPr>
                <a:t>:</a:t>
              </a:r>
            </a:p>
            <a:p>
              <a:pPr marL="342900" indent="-342900" algn="just" eaLnBrk="1" hangingPunct="1">
                <a:lnSpc>
                  <a:spcPct val="150000"/>
                </a:lnSpc>
                <a:buFontTx/>
                <a:buChar char="-"/>
                <a:defRPr/>
              </a:pPr>
              <a:r>
                <a:rPr lang="en-US" sz="2400" b="1" dirty="0" smtClean="0">
                  <a:latin typeface="Times New Roman"/>
                  <a:cs typeface="Times New Roman"/>
                </a:rPr>
                <a:t>Ta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nói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a chia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hết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cho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b,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kí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hiệu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là</a:t>
              </a:r>
              <a:r>
                <a:rPr lang="en-US" sz="2400" b="1" dirty="0" smtClean="0">
                  <a:latin typeface="Times New Roman"/>
                  <a:cs typeface="Times New Roman"/>
                </a:rPr>
                <a:t>: a    b.</a:t>
              </a:r>
            </a:p>
            <a:p>
              <a:pPr marL="342900" indent="-342900" algn="just" eaLnBrk="1" hangingPunct="1">
                <a:lnSpc>
                  <a:spcPct val="150000"/>
                </a:lnSpc>
                <a:buFontTx/>
                <a:buChar char="-"/>
                <a:defRPr/>
              </a:pP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Trong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phép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chia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hết</a:t>
              </a:r>
              <a:r>
                <a:rPr lang="en-US" sz="2400" b="1" dirty="0" smtClean="0">
                  <a:latin typeface="Times New Roman"/>
                  <a:cs typeface="Times New Roman"/>
                </a:rPr>
                <a:t>,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dấu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của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thương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hai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số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nguyên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cũng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giống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như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dấu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của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tích</a:t>
              </a:r>
              <a:r>
                <a:rPr lang="en-US" sz="2400" b="1" dirty="0" smtClean="0">
                  <a:latin typeface="Times New Roman"/>
                  <a:cs typeface="Times New Roman"/>
                </a:rPr>
                <a:t>.</a:t>
              </a:r>
            </a:p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 sz="2400" b="1" dirty="0" smtClean="0">
                  <a:latin typeface="Times New Roman"/>
                  <a:cs typeface="Times New Roman"/>
                </a:rPr>
                <a:t>    Ta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gọi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q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là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thương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của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phép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chia a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cho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b,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kí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hiệu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latin typeface="Times New Roman"/>
                  <a:cs typeface="Times New Roman"/>
                </a:rPr>
                <a:t>là</a:t>
              </a:r>
              <a:r>
                <a:rPr lang="en-US" sz="2400" b="1" dirty="0" smtClean="0">
                  <a:latin typeface="Times New Roman"/>
                  <a:cs typeface="Times New Roman"/>
                </a:rPr>
                <a:t> a : b = q.</a:t>
              </a:r>
              <a:endParaRPr lang="en-US" sz="24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415" name="Object 1"/>
            <p:cNvGraphicFramePr>
              <a:graphicFrameLocks noChangeAspect="1"/>
            </p:cNvGraphicFramePr>
            <p:nvPr/>
          </p:nvGraphicFramePr>
          <p:xfrm>
            <a:off x="5211533" y="1847844"/>
            <a:ext cx="179674" cy="419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0" name="Equation" r:id="rId3" imgW="76035" imgH="177415" progId="Equation.DSMT4">
                    <p:embed/>
                  </p:oleObj>
                </mc:Choice>
                <mc:Fallback>
                  <p:oleObj name="Equation" r:id="rId3" imgW="76035" imgH="177415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1533" y="1847844"/>
                          <a:ext cx="179674" cy="419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8800" y="4030663"/>
            <a:ext cx="2235200" cy="22939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25400" y="498475"/>
            <a:ext cx="949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Quan hệ chia hết và phép chia hết trong tập hợp số nguyên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4619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PHÉP NHÂN VÀ PHÉP CHIA HẾT HAI SỐ NGUYÊN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52400" y="14478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TH5: 1)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Tìm thương của các phép chia sau: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209800" y="217963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a) (-2020) : 2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209800" y="27432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b) 64 : (-8)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209800" y="33528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c) (-90) : (-45) 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209800" y="3962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d) (-2121) : 3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038600" y="217963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- 1010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962400" y="27432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- 8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064000" y="33655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4013200" y="3962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-707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25400" y="498475"/>
            <a:ext cx="949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Quan hệ chia hết và phép chia hết trong tập hợp số nguyên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4619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PHÉP NHÂN VÀ PHÉP CHIA HẾT HAI SỐ NGUYÊN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52400" y="1447800"/>
            <a:ext cx="4622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-12</a:t>
            </a:r>
            <a:r>
              <a:rPr lang="en-US" altLang="en-US" sz="24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303338"/>
            <a:ext cx="4267200" cy="24526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81000" y="50673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-2</a:t>
            </a:r>
            <a:r>
              <a:rPr lang="en-US" altLang="en-US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295400" y="4273550"/>
            <a:ext cx="439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 (-12) :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5400" y="498475"/>
            <a:ext cx="614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Bội và ước của một số nguyên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4619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PHÉP NHÂN VÀ PHÉP CHIA HẾT HAI SỐ NGUYÊN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0800" y="1143000"/>
            <a:ext cx="9045575" cy="477838"/>
            <a:chOff x="50800" y="1143000"/>
            <a:chExt cx="9045575" cy="477054"/>
          </a:xfrm>
        </p:grpSpPr>
        <p:sp>
          <p:nvSpPr>
            <p:cNvPr id="20492" name="TextBox 4"/>
            <p:cNvSpPr txBox="1">
              <a:spLocks noChangeArrowheads="1"/>
            </p:cNvSpPr>
            <p:nvPr/>
          </p:nvSpPr>
          <p:spPr bwMode="auto">
            <a:xfrm>
              <a:off x="50800" y="1143000"/>
              <a:ext cx="904557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500" b="1">
                  <a:latin typeface="Times New Roman" pitchFamily="18" charset="0"/>
                  <a:cs typeface="Times New Roman" pitchFamily="18" charset="0"/>
                </a:rPr>
                <a:t>Cho a, b </a:t>
              </a:r>
              <a:r>
                <a:rPr lang="el-GR" altLang="en-US" sz="2500" b="1">
                  <a:latin typeface="Times New Roman" pitchFamily="18" charset="0"/>
                  <a:cs typeface="Times New Roman" pitchFamily="18" charset="0"/>
                </a:rPr>
                <a:t>ϵ</a:t>
              </a:r>
              <a:r>
                <a:rPr lang="en-US" altLang="en-US" sz="2500" b="1">
                  <a:latin typeface="Times New Roman" pitchFamily="18" charset="0"/>
                  <a:cs typeface="Times New Roman" pitchFamily="18" charset="0"/>
                </a:rPr>
                <a:t> Z. Nếu a    b thì ta nói a là bội của b và b là ước của a.</a:t>
              </a:r>
            </a:p>
          </p:txBody>
        </p:sp>
        <p:graphicFrame>
          <p:nvGraphicFramePr>
            <p:cNvPr id="20493" name="Object 1"/>
            <p:cNvGraphicFramePr>
              <a:graphicFrameLocks noChangeAspect="1"/>
            </p:cNvGraphicFramePr>
            <p:nvPr/>
          </p:nvGraphicFramePr>
          <p:xfrm>
            <a:off x="2794000" y="1158887"/>
            <a:ext cx="197641" cy="461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2" name="Equation" r:id="rId3" imgW="76035" imgH="177415" progId="Equation.DSMT4">
                    <p:embed/>
                  </p:oleObj>
                </mc:Choice>
                <mc:Fallback>
                  <p:oleObj name="Equation" r:id="rId3" imgW="76035" imgH="177415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4000" y="1158887"/>
                          <a:ext cx="197641" cy="461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0800" y="2249488"/>
            <a:ext cx="8864600" cy="862012"/>
            <a:chOff x="50801" y="1143000"/>
            <a:chExt cx="8864600" cy="861774"/>
          </a:xfrm>
        </p:grpSpPr>
        <p:sp>
          <p:nvSpPr>
            <p:cNvPr id="20490" name="TextBox 4"/>
            <p:cNvSpPr txBox="1">
              <a:spLocks noChangeArrowheads="1"/>
            </p:cNvSpPr>
            <p:nvPr/>
          </p:nvSpPr>
          <p:spPr bwMode="auto">
            <a:xfrm>
              <a:off x="50801" y="1143000"/>
              <a:ext cx="886460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500" b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VD:</a:t>
              </a:r>
              <a:r>
                <a:rPr lang="en-US" altLang="en-US" sz="2500" b="1">
                  <a:latin typeface="Times New Roman" pitchFamily="18" charset="0"/>
                  <a:cs typeface="Times New Roman" pitchFamily="18" charset="0"/>
                </a:rPr>
                <a:t> Ta có (-12)    (-4) nên ta nói -12 là bội của -4 và -4 là ước của -12</a:t>
              </a:r>
            </a:p>
          </p:txBody>
        </p:sp>
        <p:graphicFrame>
          <p:nvGraphicFramePr>
            <p:cNvPr id="20491" name="Object 10"/>
            <p:cNvGraphicFramePr>
              <a:graphicFrameLocks noChangeAspect="1"/>
            </p:cNvGraphicFramePr>
            <p:nvPr/>
          </p:nvGraphicFramePr>
          <p:xfrm>
            <a:off x="2273300" y="1143000"/>
            <a:ext cx="197641" cy="461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3" name="Equation" r:id="rId5" imgW="76035" imgH="177415" progId="Equation.DSMT4">
                    <p:embed/>
                  </p:oleObj>
                </mc:Choice>
                <mc:Fallback>
                  <p:oleObj name="Equation" r:id="rId5" imgW="76035" imgH="177415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3300" y="1143000"/>
                          <a:ext cx="197641" cy="461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03200" y="2195513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TH6: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a) -10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2 hay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295400" y="3111500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-10 là một bội của 2.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143000" y="3635375"/>
            <a:ext cx="3708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b) Tìm các ước của 5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524000" y="4170363"/>
            <a:ext cx="370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Ư(5) = {1; -1; 5; -5}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022600" y="93663"/>
            <a:ext cx="2717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57200" y="677863"/>
            <a:ext cx="8229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Tính</a:t>
            </a:r>
          </a:p>
        </p:txBody>
      </p:sp>
      <p:sp>
        <p:nvSpPr>
          <p:cNvPr id="73" name="TextBox 4"/>
          <p:cNvSpPr txBox="1">
            <a:spLocks noChangeArrowheads="1"/>
          </p:cNvSpPr>
          <p:nvPr/>
        </p:nvSpPr>
        <p:spPr bwMode="auto">
          <a:xfrm>
            <a:off x="2794000" y="1354138"/>
            <a:ext cx="1295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= -21 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536700" y="1323975"/>
            <a:ext cx="1905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a) (-3) . 7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536700" y="2133600"/>
            <a:ext cx="2387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b) (-8) . (-6)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536700" y="2713038"/>
            <a:ext cx="2844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c) (+12) . (-20)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600200" y="3381375"/>
            <a:ext cx="2844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d) 24. (+50)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276600" y="2165350"/>
            <a:ext cx="1295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= 48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657600" y="2751138"/>
            <a:ext cx="1295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= -240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3505200" y="3429000"/>
            <a:ext cx="1295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= 1200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3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3022600" y="93663"/>
            <a:ext cx="2717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57200" y="677863"/>
            <a:ext cx="8229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Tìm số nguyên x biết: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536700" y="1323975"/>
            <a:ext cx="4203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a) (-24) . x = -120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676400" y="2133600"/>
            <a:ext cx="2387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b) 6 . x = 24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609600" y="2871788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219200" y="3429000"/>
            <a:ext cx="4203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a) (-24) . x = -120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333500" y="4038600"/>
            <a:ext cx="42037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x = (-120) : (-24) 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447800" y="4648200"/>
            <a:ext cx="4203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x = 5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6299200" y="3403600"/>
            <a:ext cx="2387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b) 6 . x = 24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6324600" y="4038600"/>
            <a:ext cx="2387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x = 24 : 6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6324600" y="4687888"/>
            <a:ext cx="2387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x =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3218</TotalTime>
  <Words>945</Words>
  <Application>Microsoft Office PowerPoint</Application>
  <PresentationFormat>On-screen Show (4:3)</PresentationFormat>
  <Paragraphs>112</Paragraphs>
  <Slides>17</Slides>
  <Notes>0</Notes>
  <HiddenSlides>0</HiddenSlides>
  <MMClips>6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VNI-Brush</vt:lpstr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http://viet4room.com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 Cuong</dc:creator>
  <cp:lastModifiedBy>win10</cp:lastModifiedBy>
  <cp:revision>376</cp:revision>
  <dcterms:created xsi:type="dcterms:W3CDTF">2016-11-26T13:35:55Z</dcterms:created>
  <dcterms:modified xsi:type="dcterms:W3CDTF">2023-12-06T13:26:14Z</dcterms:modified>
</cp:coreProperties>
</file>