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1" r:id="rId4"/>
    <p:sldId id="259" r:id="rId5"/>
    <p:sldId id="262" r:id="rId6"/>
    <p:sldId id="263" r:id="rId7"/>
    <p:sldId id="276" r:id="rId8"/>
    <p:sldId id="266" r:id="rId9"/>
    <p:sldId id="267" r:id="rId10"/>
    <p:sldId id="269" r:id="rId11"/>
    <p:sldId id="300" r:id="rId12"/>
    <p:sldId id="271" r:id="rId13"/>
    <p:sldId id="273" r:id="rId14"/>
    <p:sldId id="274" r:id="rId15"/>
    <p:sldId id="301" r:id="rId16"/>
    <p:sldId id="272" r:id="rId17"/>
    <p:sldId id="291" r:id="rId18"/>
    <p:sldId id="292" r:id="rId19"/>
    <p:sldId id="294" r:id="rId20"/>
    <p:sldId id="270" r:id="rId21"/>
    <p:sldId id="275" r:id="rId22"/>
    <p:sldId id="302" r:id="rId23"/>
    <p:sldId id="290" r:id="rId24"/>
    <p:sldId id="278" r:id="rId25"/>
    <p:sldId id="277" r:id="rId26"/>
    <p:sldId id="279" r:id="rId27"/>
    <p:sldId id="303" r:id="rId28"/>
    <p:sldId id="281" r:id="rId29"/>
    <p:sldId id="283" r:id="rId30"/>
    <p:sldId id="284" r:id="rId31"/>
    <p:sldId id="289" r:id="rId32"/>
    <p:sldId id="282" r:id="rId33"/>
    <p:sldId id="288" r:id="rId34"/>
    <p:sldId id="285" r:id="rId35"/>
    <p:sldId id="287" r:id="rId36"/>
    <p:sldId id="304" r:id="rId37"/>
    <p:sldId id="298"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10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1</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9D7B0A2-E2C6-403B-88CB-63EEFC0BF3D8}" type="sib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2</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5F4F3BF3-4C3E-43BC-8B7A-5E8EE2D360D7}" type="sib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3</a:t>
          </a:r>
          <a:r>
            <a:rPr 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CBDE6B4-DF30-443D-9579-CCA1D8018E24}" type="sib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BF1A7140-1E7E-4568-B362-DCA8F0E68CDA}" type="presOf" srcId="{4D783A32-6612-4061-810D-2598FCFDE16E}" destId="{610C4521-7E21-4ABD-817D-19EC8F773957}" srcOrd="0" destOrd="0" presId="urn:microsoft.com/office/officeart/2005/8/layout/vList4#1"/>
    <dgm:cxn modelId="{0BE4B848-414A-4185-A731-421A718E5533}"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FB38063A-A746-4FBE-9EA8-B39124E54D0D}" type="presOf" srcId="{8C4E1181-A43E-4AFA-A175-608167BDD664}" destId="{046903CA-E59E-4D3A-B85F-2132F4D3C385}" srcOrd="1" destOrd="0" presId="urn:microsoft.com/office/officeart/2005/8/layout/vList4#1"/>
    <dgm:cxn modelId="{CB718402-7AA9-43F3-B4DB-D2D133F77000}" type="presOf" srcId="{F6E9B8BA-2F37-4781-A521-61D00A840D7D}" destId="{D857732E-E667-406B-8596-FB28DE60F3B0}" srcOrd="0" destOrd="0" presId="urn:microsoft.com/office/officeart/2005/8/layout/vList4#1"/>
    <dgm:cxn modelId="{DCDCACDE-A632-47BB-9F6B-5E95D174CEC6}" type="presOf" srcId="{36F1A9A7-0E91-4997-8451-066E68D6791C}" destId="{629FFE63-9943-4FDD-AEB3-15F8D3455642}" srcOrd="1" destOrd="0" presId="urn:microsoft.com/office/officeart/2005/8/layout/vList4#1"/>
    <dgm:cxn modelId="{A8656CF2-9C24-4590-B8B2-C95DF9E7DC63}" type="presOf" srcId="{F6E9B8BA-2F37-4781-A521-61D00A840D7D}" destId="{8B13E293-4E29-4216-A0D2-9CCA14266B56}" srcOrd="1" destOrd="0" presId="urn:microsoft.com/office/officeart/2005/8/layout/vList4#1"/>
    <dgm:cxn modelId="{7645E359-4998-4B0F-B088-7215FCBD5A74}" type="presOf" srcId="{8C4E1181-A43E-4AFA-A175-608167BDD664}" destId="{DE66B4FA-8443-484B-9A9E-FA188D6B4E43}" srcOrd="0" destOrd="0" presId="urn:microsoft.com/office/officeart/2005/8/layout/vList4#1"/>
    <dgm:cxn modelId="{E69DD0DB-E96C-4883-859E-9EEA81E24548}" type="presParOf" srcId="{610C4521-7E21-4ABD-817D-19EC8F773957}" destId="{1C2B9614-1D42-4E2A-92D8-94BCF9DE39E4}" srcOrd="0" destOrd="0" presId="urn:microsoft.com/office/officeart/2005/8/layout/vList4#1"/>
    <dgm:cxn modelId="{6B277DB1-B0BE-4040-A52B-2D591B8944C7}" type="presParOf" srcId="{1C2B9614-1D42-4E2A-92D8-94BCF9DE39E4}" destId="{DE66B4FA-8443-484B-9A9E-FA188D6B4E43}" srcOrd="0" destOrd="0" presId="urn:microsoft.com/office/officeart/2005/8/layout/vList4#1"/>
    <dgm:cxn modelId="{51C8FD0C-A563-46C8-B086-26BAE5A3778A}" type="presParOf" srcId="{1C2B9614-1D42-4E2A-92D8-94BCF9DE39E4}" destId="{2AAACA77-E4A0-4E99-9F03-72ED26BB7B73}" srcOrd="1" destOrd="0" presId="urn:microsoft.com/office/officeart/2005/8/layout/vList4#1"/>
    <dgm:cxn modelId="{BD5910A1-5C25-4E1F-BF84-C02C298AE1FC}" type="presParOf" srcId="{1C2B9614-1D42-4E2A-92D8-94BCF9DE39E4}" destId="{046903CA-E59E-4D3A-B85F-2132F4D3C385}" srcOrd="2" destOrd="0" presId="urn:microsoft.com/office/officeart/2005/8/layout/vList4#1"/>
    <dgm:cxn modelId="{DC870DA9-912F-46A6-B2AC-32D566807129}" type="presParOf" srcId="{610C4521-7E21-4ABD-817D-19EC8F773957}" destId="{3C4FC630-2F4B-4B45-8D35-86BFE257DB89}" srcOrd="1" destOrd="0" presId="urn:microsoft.com/office/officeart/2005/8/layout/vList4#1"/>
    <dgm:cxn modelId="{45BB201C-DD96-4618-93EE-1B779081AFF4}" type="presParOf" srcId="{610C4521-7E21-4ABD-817D-19EC8F773957}" destId="{76DA393E-3756-4D17-8778-17C0D4D792DA}" srcOrd="2" destOrd="0" presId="urn:microsoft.com/office/officeart/2005/8/layout/vList4#1"/>
    <dgm:cxn modelId="{95025486-AF9F-4210-A83A-F9425244130F}" type="presParOf" srcId="{76DA393E-3756-4D17-8778-17C0D4D792DA}" destId="{11925212-181A-4D0E-84EB-C4219DE1ABB7}" srcOrd="0" destOrd="0" presId="urn:microsoft.com/office/officeart/2005/8/layout/vList4#1"/>
    <dgm:cxn modelId="{C9B49F77-EDF9-4E51-A788-E12B2488915D}" type="presParOf" srcId="{76DA393E-3756-4D17-8778-17C0D4D792DA}" destId="{2352C030-0248-483B-94A9-26972C30B2AA}" srcOrd="1" destOrd="0" presId="urn:microsoft.com/office/officeart/2005/8/layout/vList4#1"/>
    <dgm:cxn modelId="{2B02B927-7943-4431-BD01-C52556CD6204}" type="presParOf" srcId="{76DA393E-3756-4D17-8778-17C0D4D792DA}" destId="{629FFE63-9943-4FDD-AEB3-15F8D3455642}" srcOrd="2" destOrd="0" presId="urn:microsoft.com/office/officeart/2005/8/layout/vList4#1"/>
    <dgm:cxn modelId="{4DF71183-6324-40E4-8B8E-41A446FCAD1E}" type="presParOf" srcId="{610C4521-7E21-4ABD-817D-19EC8F773957}" destId="{E767A943-8EB1-47EA-BA75-90A3BF72AA10}" srcOrd="3" destOrd="0" presId="urn:microsoft.com/office/officeart/2005/8/layout/vList4#1"/>
    <dgm:cxn modelId="{C6C6C76D-DC5C-4355-B2B9-197A88371769}" type="presParOf" srcId="{610C4521-7E21-4ABD-817D-19EC8F773957}" destId="{E9FBCDE1-C0F8-4B00-9C6E-C1A57153DC9C}" srcOrd="4" destOrd="0" presId="urn:microsoft.com/office/officeart/2005/8/layout/vList4#1"/>
    <dgm:cxn modelId="{B7335FDD-910A-46DC-917B-99FABC629C50}" type="presParOf" srcId="{E9FBCDE1-C0F8-4B00-9C6E-C1A57153DC9C}" destId="{D857732E-E667-406B-8596-FB28DE60F3B0}" srcOrd="0" destOrd="0" presId="urn:microsoft.com/office/officeart/2005/8/layout/vList4#1"/>
    <dgm:cxn modelId="{6D010F40-A726-4003-AF58-F37B93B1B11B}" type="presParOf" srcId="{E9FBCDE1-C0F8-4B00-9C6E-C1A57153DC9C}" destId="{72B5F39E-2D8B-4AE5-99A7-0B4F92796C74}" srcOrd="1" destOrd="0" presId="urn:microsoft.com/office/officeart/2005/8/layout/vList4#1"/>
    <dgm:cxn modelId="{51859ABC-5A34-4CE2-80C9-B747A3C4A4E3}"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1</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9D7B0A2-E2C6-403B-88CB-63EEFC0BF3D8}" type="sib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2</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5F4F3BF3-4C3E-43BC-8B7A-5E8EE2D360D7}" type="sib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3</a:t>
          </a:r>
          <a:r>
            <a:rPr 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CBDE6B4-DF30-443D-9579-CCA1D8018E24}" type="sib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563AEBA1-4294-410C-BF5C-EEC1CC64A533}" type="presOf" srcId="{F6E9B8BA-2F37-4781-A521-61D00A840D7D}" destId="{D857732E-E667-406B-8596-FB28DE60F3B0}" srcOrd="0" destOrd="0" presId="urn:microsoft.com/office/officeart/2005/8/layout/vList4#1"/>
    <dgm:cxn modelId="{AECF94B7-451F-4E7F-B00E-F006D3241973}" type="presOf" srcId="{8C4E1181-A43E-4AFA-A175-608167BDD664}" destId="{046903CA-E59E-4D3A-B85F-2132F4D3C385}" srcOrd="1" destOrd="0" presId="urn:microsoft.com/office/officeart/2005/8/layout/vList4#1"/>
    <dgm:cxn modelId="{5A816375-BA93-440E-8343-C17C638AE997}"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DFDF1CC2-53CA-458E-B350-5C4E7329A457}" type="presOf" srcId="{8C4E1181-A43E-4AFA-A175-608167BDD664}" destId="{DE66B4FA-8443-484B-9A9E-FA188D6B4E43}" srcOrd="0" destOrd="0" presId="urn:microsoft.com/office/officeart/2005/8/layout/vList4#1"/>
    <dgm:cxn modelId="{E0D7AA8C-FF48-4515-9C0E-03B81968CB5E}" type="presOf" srcId="{F6E9B8BA-2F37-4781-A521-61D00A840D7D}" destId="{8B13E293-4E29-4216-A0D2-9CCA14266B56}" srcOrd="1" destOrd="0" presId="urn:microsoft.com/office/officeart/2005/8/layout/vList4#1"/>
    <dgm:cxn modelId="{0A395660-6E1D-4336-9715-ADE387EAD7F6}" type="presOf" srcId="{4D783A32-6612-4061-810D-2598FCFDE16E}" destId="{610C4521-7E21-4ABD-817D-19EC8F773957}" srcOrd="0" destOrd="0" presId="urn:microsoft.com/office/officeart/2005/8/layout/vList4#1"/>
    <dgm:cxn modelId="{45257099-1B7D-408B-BBF1-A70E22C7354C}" type="presOf" srcId="{36F1A9A7-0E91-4997-8451-066E68D6791C}" destId="{629FFE63-9943-4FDD-AEB3-15F8D3455642}" srcOrd="1" destOrd="0" presId="urn:microsoft.com/office/officeart/2005/8/layout/vList4#1"/>
    <dgm:cxn modelId="{9A98C1F2-0F00-4EB2-911C-5D72B74BE7BF}" type="presParOf" srcId="{610C4521-7E21-4ABD-817D-19EC8F773957}" destId="{1C2B9614-1D42-4E2A-92D8-94BCF9DE39E4}" srcOrd="0" destOrd="0" presId="urn:microsoft.com/office/officeart/2005/8/layout/vList4#1"/>
    <dgm:cxn modelId="{1C932AAA-408C-43ED-A979-3421E4A958A9}" type="presParOf" srcId="{1C2B9614-1D42-4E2A-92D8-94BCF9DE39E4}" destId="{DE66B4FA-8443-484B-9A9E-FA188D6B4E43}" srcOrd="0" destOrd="0" presId="urn:microsoft.com/office/officeart/2005/8/layout/vList4#1"/>
    <dgm:cxn modelId="{8FC2081C-91C3-4085-AC48-9FD24B43CF34}" type="presParOf" srcId="{1C2B9614-1D42-4E2A-92D8-94BCF9DE39E4}" destId="{2AAACA77-E4A0-4E99-9F03-72ED26BB7B73}" srcOrd="1" destOrd="0" presId="urn:microsoft.com/office/officeart/2005/8/layout/vList4#1"/>
    <dgm:cxn modelId="{882DD4BE-5DD6-40E4-9918-E4CE81FF3EBA}" type="presParOf" srcId="{1C2B9614-1D42-4E2A-92D8-94BCF9DE39E4}" destId="{046903CA-E59E-4D3A-B85F-2132F4D3C385}" srcOrd="2" destOrd="0" presId="urn:microsoft.com/office/officeart/2005/8/layout/vList4#1"/>
    <dgm:cxn modelId="{7375A74A-DD14-4C37-BE5C-ECE2FBC2F02F}" type="presParOf" srcId="{610C4521-7E21-4ABD-817D-19EC8F773957}" destId="{3C4FC630-2F4B-4B45-8D35-86BFE257DB89}" srcOrd="1" destOrd="0" presId="urn:microsoft.com/office/officeart/2005/8/layout/vList4#1"/>
    <dgm:cxn modelId="{5151CB01-9A1B-4E0E-A39F-75C60CD43ABE}" type="presParOf" srcId="{610C4521-7E21-4ABD-817D-19EC8F773957}" destId="{76DA393E-3756-4D17-8778-17C0D4D792DA}" srcOrd="2" destOrd="0" presId="urn:microsoft.com/office/officeart/2005/8/layout/vList4#1"/>
    <dgm:cxn modelId="{2EA9B6D7-9642-40C2-A018-DB15BD56DE92}" type="presParOf" srcId="{76DA393E-3756-4D17-8778-17C0D4D792DA}" destId="{11925212-181A-4D0E-84EB-C4219DE1ABB7}" srcOrd="0" destOrd="0" presId="urn:microsoft.com/office/officeart/2005/8/layout/vList4#1"/>
    <dgm:cxn modelId="{2AFC2930-65D6-4552-848E-66E11FAFB3AE}" type="presParOf" srcId="{76DA393E-3756-4D17-8778-17C0D4D792DA}" destId="{2352C030-0248-483B-94A9-26972C30B2AA}" srcOrd="1" destOrd="0" presId="urn:microsoft.com/office/officeart/2005/8/layout/vList4#1"/>
    <dgm:cxn modelId="{48BCBAA9-7E91-4DF7-B33C-F7F085AFDB63}" type="presParOf" srcId="{76DA393E-3756-4D17-8778-17C0D4D792DA}" destId="{629FFE63-9943-4FDD-AEB3-15F8D3455642}" srcOrd="2" destOrd="0" presId="urn:microsoft.com/office/officeart/2005/8/layout/vList4#1"/>
    <dgm:cxn modelId="{C7CFD98F-DFE1-4CAD-B216-432A9AF62091}" type="presParOf" srcId="{610C4521-7E21-4ABD-817D-19EC8F773957}" destId="{E767A943-8EB1-47EA-BA75-90A3BF72AA10}" srcOrd="3" destOrd="0" presId="urn:microsoft.com/office/officeart/2005/8/layout/vList4#1"/>
    <dgm:cxn modelId="{D137D07B-6C8E-4E32-9728-D4E252BFA697}" type="presParOf" srcId="{610C4521-7E21-4ABD-817D-19EC8F773957}" destId="{E9FBCDE1-C0F8-4B00-9C6E-C1A57153DC9C}" srcOrd="4" destOrd="0" presId="urn:microsoft.com/office/officeart/2005/8/layout/vList4#1"/>
    <dgm:cxn modelId="{109757BF-87F8-42C7-9163-FD799BEF2940}" type="presParOf" srcId="{E9FBCDE1-C0F8-4B00-9C6E-C1A57153DC9C}" destId="{D857732E-E667-406B-8596-FB28DE60F3B0}" srcOrd="0" destOrd="0" presId="urn:microsoft.com/office/officeart/2005/8/layout/vList4#1"/>
    <dgm:cxn modelId="{099D0FF0-237E-43F4-83E6-03C5B09ADDBF}" type="presParOf" srcId="{E9FBCDE1-C0F8-4B00-9C6E-C1A57153DC9C}" destId="{72B5F39E-2D8B-4AE5-99A7-0B4F92796C74}" srcOrd="1" destOrd="0" presId="urn:microsoft.com/office/officeart/2005/8/layout/vList4#1"/>
    <dgm:cxn modelId="{89CF098D-EA56-4AB8-B77E-AF2AFB628DBA}"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1</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9D7B0A2-E2C6-403B-88CB-63EEFC0BF3D8}" type="sibTrans" cxnId="{C72B50B4-8323-4069-A08C-18955E7EB655}">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2</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5F4F3BF3-4C3E-43BC-8B7A-5E8EE2D360D7}" type="sibTrans" cxnId="{C2A430EB-026A-428E-B9D3-EE570B6A1DAA}">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a:latin typeface="Times New Roman" panose="02020603050405020304" pitchFamily="18" charset="0"/>
              <a:cs typeface="Times New Roman" panose="02020603050405020304" pitchFamily="18" charset="0"/>
            </a:rPr>
            <a:t>Câu</a:t>
          </a:r>
          <a:r>
            <a:rPr lang="vi-VN" sz="2800" b="1" i="1" u="sng" dirty="0">
              <a:latin typeface="Times New Roman" panose="02020603050405020304" pitchFamily="18" charset="0"/>
              <a:cs typeface="Times New Roman" panose="02020603050405020304" pitchFamily="18" charset="0"/>
            </a:rPr>
            <a:t> 3</a:t>
          </a:r>
          <a:r>
            <a:rPr 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8CBDE6B4-DF30-443D-9579-CCA1D8018E24}" type="sibTrans" cxnId="{2E5A5FC6-7246-4A48-9A5C-8FF4449E3CE0}">
      <dgm:prSet/>
      <dgm:spPr/>
      <dgm:t>
        <a:bodyPr/>
        <a:lstStyle/>
        <a:p>
          <a:pPr algn="just"/>
          <a:endParaRPr lang="en-US" sz="3600" i="1">
            <a:latin typeface="Times New Roman" panose="02020603050405020304" pitchFamily="18" charset="0"/>
            <a:cs typeface="Times New Roman" panose="02020603050405020304" pitchFamily="18" charset="0"/>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D250CD61-49D1-46ED-A4A4-25507B3D9B38}" type="presOf" srcId="{36F1A9A7-0E91-4997-8451-066E68D6791C}" destId="{11925212-181A-4D0E-84EB-C4219DE1ABB7}" srcOrd="0" destOrd="0" presId="urn:microsoft.com/office/officeart/2005/8/layout/vList4#1"/>
    <dgm:cxn modelId="{57B7A687-FB1C-423B-BE6E-39504DFDFCB2}" type="presOf" srcId="{F6E9B8BA-2F37-4781-A521-61D00A840D7D}" destId="{8B13E293-4E29-4216-A0D2-9CCA14266B56}" srcOrd="1" destOrd="0" presId="urn:microsoft.com/office/officeart/2005/8/layout/vList4#1"/>
    <dgm:cxn modelId="{7C79076B-13AE-4613-9823-FD26048C3858}" type="presOf" srcId="{F6E9B8BA-2F37-4781-A521-61D00A840D7D}" destId="{D857732E-E667-406B-8596-FB28DE60F3B0}"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0C69C832-B67B-4F43-9EEE-8F502A091667}" type="presOf" srcId="{8C4E1181-A43E-4AFA-A175-608167BDD664}" destId="{DE66B4FA-8443-484B-9A9E-FA188D6B4E43}"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9A723A63-8629-4D60-9A53-6EC7F9E14BB0}" type="presOf" srcId="{8C4E1181-A43E-4AFA-A175-608167BDD664}" destId="{046903CA-E59E-4D3A-B85F-2132F4D3C385}" srcOrd="1" destOrd="0" presId="urn:microsoft.com/office/officeart/2005/8/layout/vList4#1"/>
    <dgm:cxn modelId="{D47A5CAC-13E7-4548-8CA5-BB81BB4E7CA8}" type="presOf" srcId="{36F1A9A7-0E91-4997-8451-066E68D6791C}" destId="{629FFE63-9943-4FDD-AEB3-15F8D3455642}" srcOrd="1" destOrd="0" presId="urn:microsoft.com/office/officeart/2005/8/layout/vList4#1"/>
    <dgm:cxn modelId="{671CFCAB-3353-4469-A3FC-AEBD0F4736B1}" type="presOf" srcId="{4D783A32-6612-4061-810D-2598FCFDE16E}" destId="{610C4521-7E21-4ABD-817D-19EC8F773957}" srcOrd="0" destOrd="0" presId="urn:microsoft.com/office/officeart/2005/8/layout/vList4#1"/>
    <dgm:cxn modelId="{4C6ABD3F-0EE1-4C67-8B2C-1CCFD6C657E1}" type="presParOf" srcId="{610C4521-7E21-4ABD-817D-19EC8F773957}" destId="{1C2B9614-1D42-4E2A-92D8-94BCF9DE39E4}" srcOrd="0" destOrd="0" presId="urn:microsoft.com/office/officeart/2005/8/layout/vList4#1"/>
    <dgm:cxn modelId="{C224221A-7571-413C-9980-EB87C9983932}" type="presParOf" srcId="{1C2B9614-1D42-4E2A-92D8-94BCF9DE39E4}" destId="{DE66B4FA-8443-484B-9A9E-FA188D6B4E43}" srcOrd="0" destOrd="0" presId="urn:microsoft.com/office/officeart/2005/8/layout/vList4#1"/>
    <dgm:cxn modelId="{AB6A7FF5-6346-46E8-A6F6-08A9AAD37E4D}" type="presParOf" srcId="{1C2B9614-1D42-4E2A-92D8-94BCF9DE39E4}" destId="{2AAACA77-E4A0-4E99-9F03-72ED26BB7B73}" srcOrd="1" destOrd="0" presId="urn:microsoft.com/office/officeart/2005/8/layout/vList4#1"/>
    <dgm:cxn modelId="{BCE6DC49-6854-438E-9F5A-4BB7098CB333}" type="presParOf" srcId="{1C2B9614-1D42-4E2A-92D8-94BCF9DE39E4}" destId="{046903CA-E59E-4D3A-B85F-2132F4D3C385}" srcOrd="2" destOrd="0" presId="urn:microsoft.com/office/officeart/2005/8/layout/vList4#1"/>
    <dgm:cxn modelId="{6A4ED2C6-857D-4D7D-BFEE-BFACAAE3735E}" type="presParOf" srcId="{610C4521-7E21-4ABD-817D-19EC8F773957}" destId="{3C4FC630-2F4B-4B45-8D35-86BFE257DB89}" srcOrd="1" destOrd="0" presId="urn:microsoft.com/office/officeart/2005/8/layout/vList4#1"/>
    <dgm:cxn modelId="{503158FD-E708-4C5F-B276-86D9A9AF8D0C}" type="presParOf" srcId="{610C4521-7E21-4ABD-817D-19EC8F773957}" destId="{76DA393E-3756-4D17-8778-17C0D4D792DA}" srcOrd="2" destOrd="0" presId="urn:microsoft.com/office/officeart/2005/8/layout/vList4#1"/>
    <dgm:cxn modelId="{5FB4A91D-7B66-4483-9B97-57786DFDBB9D}" type="presParOf" srcId="{76DA393E-3756-4D17-8778-17C0D4D792DA}" destId="{11925212-181A-4D0E-84EB-C4219DE1ABB7}" srcOrd="0" destOrd="0" presId="urn:microsoft.com/office/officeart/2005/8/layout/vList4#1"/>
    <dgm:cxn modelId="{38F4A019-E187-44AA-B69F-3DBD06159878}" type="presParOf" srcId="{76DA393E-3756-4D17-8778-17C0D4D792DA}" destId="{2352C030-0248-483B-94A9-26972C30B2AA}" srcOrd="1" destOrd="0" presId="urn:microsoft.com/office/officeart/2005/8/layout/vList4#1"/>
    <dgm:cxn modelId="{FBDA75B9-6061-4C41-9AC5-DC7AA9902E7E}" type="presParOf" srcId="{76DA393E-3756-4D17-8778-17C0D4D792DA}" destId="{629FFE63-9943-4FDD-AEB3-15F8D3455642}" srcOrd="2" destOrd="0" presId="urn:microsoft.com/office/officeart/2005/8/layout/vList4#1"/>
    <dgm:cxn modelId="{A1062A69-0737-4625-B73E-22BC1EBC90F5}" type="presParOf" srcId="{610C4521-7E21-4ABD-817D-19EC8F773957}" destId="{E767A943-8EB1-47EA-BA75-90A3BF72AA10}" srcOrd="3" destOrd="0" presId="urn:microsoft.com/office/officeart/2005/8/layout/vList4#1"/>
    <dgm:cxn modelId="{CB8F88B4-4D70-439C-91F8-346A7C807C9A}" type="presParOf" srcId="{610C4521-7E21-4ABD-817D-19EC8F773957}" destId="{E9FBCDE1-C0F8-4B00-9C6E-C1A57153DC9C}" srcOrd="4" destOrd="0" presId="urn:microsoft.com/office/officeart/2005/8/layout/vList4#1"/>
    <dgm:cxn modelId="{72D85C1A-2DFD-4DFA-AFFC-8317B5EE07F3}" type="presParOf" srcId="{E9FBCDE1-C0F8-4B00-9C6E-C1A57153DC9C}" destId="{D857732E-E667-406B-8596-FB28DE60F3B0}" srcOrd="0" destOrd="0" presId="urn:microsoft.com/office/officeart/2005/8/layout/vList4#1"/>
    <dgm:cxn modelId="{C626415F-6CA6-49FF-A8DD-0B246DECED47}" type="presParOf" srcId="{E9FBCDE1-C0F8-4B00-9C6E-C1A57153DC9C}" destId="{72B5F39E-2D8B-4AE5-99A7-0B4F92796C74}" srcOrd="1" destOrd="0" presId="urn:microsoft.com/office/officeart/2005/8/layout/vList4#1"/>
    <dgm:cxn modelId="{B0479BEF-D0A4-49B0-8942-C11DEB9FE46E}"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1</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2</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3</a:t>
          </a:r>
          <a:r>
            <a:rPr lang="vi-VN" sz="2800" i="1"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1</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2</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3</a:t>
          </a:r>
          <a:r>
            <a:rPr lang="vi-VN" sz="2800" i="1"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1</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2</a:t>
          </a:r>
          <a:r>
            <a:rPr lang="vi-VN" sz="2800" i="1"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a:latin typeface="Times New Roman" panose="02020603050405020304" pitchFamily="18" charset="0"/>
              <a:cs typeface="Times New Roman" panose="02020603050405020304" pitchFamily="18" charset="0"/>
            </a:rPr>
            <a:t>Câu</a:t>
          </a:r>
          <a:r>
            <a:rPr lang="vi-VN" sz="2800" b="1" i="1" u="sng" kern="1200" dirty="0">
              <a:latin typeface="Times New Roman" panose="02020603050405020304" pitchFamily="18" charset="0"/>
              <a:cs typeface="Times New Roman" panose="02020603050405020304" pitchFamily="18" charset="0"/>
            </a:rPr>
            <a:t> 3</a:t>
          </a:r>
          <a:r>
            <a:rPr lang="vi-VN" sz="2800" i="1"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3A0A-8900-3C88-A7FA-27F197FB3B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A6C9A-533A-A4B7-DDDA-0826096D3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F363CF-BCE6-CB7C-3439-EA47793D6E5A}"/>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76702DAD-A6B3-404C-FFF0-037B745C4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D3B2D-8467-51CE-3F19-DDDFD5E97D95}"/>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16079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A0C6-E6D5-FEBB-6DE7-37A0668F2B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06E18-447E-44BD-3A1C-BEE21EC30B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F28BD-8631-5423-BBB4-F29BB55BCB32}"/>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3B85E986-1974-2FC3-6C79-33EFA937B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35495-0CA7-5DB2-6A98-F7712AFD29BA}"/>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2959530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F5F80-F563-B913-A445-1A1102D76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06D63-60B3-2A46-AE88-8D2DEE84E0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4967A-1F1A-A644-F5E5-42B3C2306F57}"/>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71D98C19-742D-C11C-A820-F3491084F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B5F17-CF8C-BEC1-8DB5-1722991F49C5}"/>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3773167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884BDB-91F4-4F6C-995E-5D4F3012062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493238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884BDB-91F4-4F6C-995E-5D4F3012062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236704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884BDB-91F4-4F6C-995E-5D4F3012062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404022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884BDB-91F4-4F6C-995E-5D4F3012062A}"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3410962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884BDB-91F4-4F6C-995E-5D4F3012062A}"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213858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884BDB-91F4-4F6C-995E-5D4F3012062A}"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1237346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84BDB-91F4-4F6C-995E-5D4F3012062A}"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3788871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15350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005-7EF3-6E24-9878-C0CD33287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7291C7-7B76-A067-3632-79462803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CED2A-7DC7-6C27-B0F8-4C41087A431E}"/>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0649AA74-7D60-F7BA-FB87-338E7F5EE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4C6FF-89C9-C170-8978-E60F540CFA1E}"/>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982041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2730838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884BDB-91F4-4F6C-995E-5D4F3012062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2586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884BDB-91F4-4F6C-995E-5D4F3012062A}"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extLst>
      <p:ext uri="{BB962C8B-B14F-4D97-AF65-F5344CB8AC3E}">
        <p14:creationId xmlns:p14="http://schemas.microsoft.com/office/powerpoint/2010/main" val="866556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85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A50C-FDD2-9A12-33B7-8C39B6723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19CD63-AC63-D035-3672-C96D99385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538B2D-A5C9-EE8A-6E11-1B87E3D8F069}"/>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CF43F32B-0267-BA3A-EEA8-5A866CFD4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E5173-4B52-DE3B-8967-73A4F5B94149}"/>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261167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575-A46F-F340-EF23-F9075E769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6283E-42D4-D971-BD59-F7AD2CE6B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213CB9-ED38-BEA0-981F-E7392B375B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9F90A2-D521-3012-3C11-1B02CB300AEC}"/>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6" name="Footer Placeholder 5">
            <a:extLst>
              <a:ext uri="{FF2B5EF4-FFF2-40B4-BE49-F238E27FC236}">
                <a16:creationId xmlns:a16="http://schemas.microsoft.com/office/drawing/2014/main" id="{7477198C-D82D-ACDD-A70A-847E50514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D93BE-2F38-83EF-267D-77431F3F91AC}"/>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4066142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9B01-64E7-48EE-B09D-38E91A26BE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5D1B48-75B8-3E6D-7259-263C8C951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78CD42-4BDE-03C7-9F40-54277F32CC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1ABFE1-6B1D-9DD7-787F-1C3D321A7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3B48B-CA22-CE72-8031-D80EBA5CF0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DFCFF-2AFE-C11B-5D36-B2513EE3445E}"/>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8" name="Footer Placeholder 7">
            <a:extLst>
              <a:ext uri="{FF2B5EF4-FFF2-40B4-BE49-F238E27FC236}">
                <a16:creationId xmlns:a16="http://schemas.microsoft.com/office/drawing/2014/main" id="{D835E364-517F-61CD-60E5-25EE9ED5E8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9755B6-EDFF-CE77-9DF8-592566CE2CE7}"/>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134397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E21-4514-8ECB-ADFC-2DAB741F70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605437-C170-7F42-8BC2-611666DF42C8}"/>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4" name="Footer Placeholder 3">
            <a:extLst>
              <a:ext uri="{FF2B5EF4-FFF2-40B4-BE49-F238E27FC236}">
                <a16:creationId xmlns:a16="http://schemas.microsoft.com/office/drawing/2014/main" id="{5535096C-99B6-C21D-F397-FFF7E05902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50D47-ECAA-1C9B-87E9-8D4851D5C33A}"/>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22361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AA92F-A00C-B576-7BD9-E19799E2FC31}"/>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3" name="Footer Placeholder 2">
            <a:extLst>
              <a:ext uri="{FF2B5EF4-FFF2-40B4-BE49-F238E27FC236}">
                <a16:creationId xmlns:a16="http://schemas.microsoft.com/office/drawing/2014/main" id="{BFD9D415-4E1A-0556-F7FB-D9354BE48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4F2F2B-E5FE-CBF3-A5CD-214024AC2EEC}"/>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180737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4F71-2B22-EE1A-0815-68D7F5D37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E65CFB-FDCB-7FAF-873B-1573C4273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8DED7-FB95-EC18-5D1F-A78003A1B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85F78-5B7C-4D46-CA42-1C2F93014ED3}"/>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6" name="Footer Placeholder 5">
            <a:extLst>
              <a:ext uri="{FF2B5EF4-FFF2-40B4-BE49-F238E27FC236}">
                <a16:creationId xmlns:a16="http://schemas.microsoft.com/office/drawing/2014/main" id="{F492A230-7656-0DFA-9CB1-13E5BF2D3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81903-E731-B190-1F48-D6677C156AFB}"/>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268850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D6CC-41CE-CC03-DD3A-6CDBB36FE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387F4B-4C9E-07F3-5296-4037CD518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40BBF1-EC94-C8B3-3F26-4DA1427CA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0B97C-E79E-B79B-D9CD-CE4565624F64}"/>
              </a:ext>
            </a:extLst>
          </p:cNvPr>
          <p:cNvSpPr>
            <a:spLocks noGrp="1"/>
          </p:cNvSpPr>
          <p:nvPr>
            <p:ph type="dt" sz="half" idx="10"/>
          </p:nvPr>
        </p:nvSpPr>
        <p:spPr/>
        <p:txBody>
          <a:bodyPr/>
          <a:lstStyle/>
          <a:p>
            <a:fld id="{79A32BE8-6D82-4F9F-BAEF-5521DB423C96}" type="datetimeFigureOut">
              <a:rPr lang="en-US" smtClean="0"/>
              <a:t>4/13/2025</a:t>
            </a:fld>
            <a:endParaRPr lang="en-US"/>
          </a:p>
        </p:txBody>
      </p:sp>
      <p:sp>
        <p:nvSpPr>
          <p:cNvPr id="6" name="Footer Placeholder 5">
            <a:extLst>
              <a:ext uri="{FF2B5EF4-FFF2-40B4-BE49-F238E27FC236}">
                <a16:creationId xmlns:a16="http://schemas.microsoft.com/office/drawing/2014/main" id="{6EC17163-5C10-E94D-D5C8-8A1754656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91E1D-6AA9-BAB9-8A8B-47F738163A3C}"/>
              </a:ext>
            </a:extLst>
          </p:cNvPr>
          <p:cNvSpPr>
            <a:spLocks noGrp="1"/>
          </p:cNvSpPr>
          <p:nvPr>
            <p:ph type="sldNum" sz="quarter" idx="12"/>
          </p:nvPr>
        </p:nvSpPr>
        <p:spPr/>
        <p:txBody>
          <a:bodyPr/>
          <a:lstStyle/>
          <a:p>
            <a:fld id="{86ADEFA5-874B-4450-9C8F-4260BBE0FF2E}" type="slidenum">
              <a:rPr lang="en-US" smtClean="0"/>
              <a:t>‹#›</a:t>
            </a:fld>
            <a:endParaRPr lang="en-US"/>
          </a:p>
        </p:txBody>
      </p:sp>
    </p:spTree>
    <p:extLst>
      <p:ext uri="{BB962C8B-B14F-4D97-AF65-F5344CB8AC3E}">
        <p14:creationId xmlns:p14="http://schemas.microsoft.com/office/powerpoint/2010/main" val="64568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0ABA8-E76A-88B3-70C3-14BA384FE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70251-67EB-E658-9DF0-F64B2A8E23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12C3F-E25A-9FAF-C6A7-4B738FE45B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32BE8-6D82-4F9F-BAEF-5521DB423C96}" type="datetimeFigureOut">
              <a:rPr lang="en-US" smtClean="0"/>
              <a:t>4/13/2025</a:t>
            </a:fld>
            <a:endParaRPr lang="en-US"/>
          </a:p>
        </p:txBody>
      </p:sp>
      <p:sp>
        <p:nvSpPr>
          <p:cNvPr id="5" name="Footer Placeholder 4">
            <a:extLst>
              <a:ext uri="{FF2B5EF4-FFF2-40B4-BE49-F238E27FC236}">
                <a16:creationId xmlns:a16="http://schemas.microsoft.com/office/drawing/2014/main" id="{8F4ADA79-557D-EA3A-B966-E6D4353F3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2CFB-D577-E126-DCDC-0CCF3CB07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DEFA5-874B-4450-9C8F-4260BBE0FF2E}" type="slidenum">
              <a:rPr lang="en-US" smtClean="0"/>
              <a:t>‹#›</a:t>
            </a:fld>
            <a:endParaRPr lang="en-US"/>
          </a:p>
        </p:txBody>
      </p:sp>
    </p:spTree>
    <p:extLst>
      <p:ext uri="{BB962C8B-B14F-4D97-AF65-F5344CB8AC3E}">
        <p14:creationId xmlns:p14="http://schemas.microsoft.com/office/powerpoint/2010/main" val="594666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84BDB-91F4-4F6C-995E-5D4F3012062A}" type="datetimeFigureOut">
              <a:rPr lang="en-US" smtClean="0"/>
              <a:pPr/>
              <a:t>4/13/2025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269F0-565D-498B-A91C-8C2EDBDA9698}" type="slidenum">
              <a:rPr lang="en-US" smtClean="0"/>
              <a:pPr/>
              <a:t>‹#›</a:t>
            </a:fld>
            <a:endParaRPr lang="en-US"/>
          </a:p>
        </p:txBody>
      </p:sp>
    </p:spTree>
    <p:extLst>
      <p:ext uri="{BB962C8B-B14F-4D97-AF65-F5344CB8AC3E}">
        <p14:creationId xmlns:p14="http://schemas.microsoft.com/office/powerpoint/2010/main" val="2469473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2.xml"/><Relationship Id="rId11" Type="http://schemas.openxmlformats.org/officeDocument/2006/relationships/image" Target="../media/image17.jpeg"/><Relationship Id="rId5" Type="http://schemas.openxmlformats.org/officeDocument/2006/relationships/diagramData" Target="../diagrams/data2.xml"/><Relationship Id="rId10" Type="http://schemas.openxmlformats.org/officeDocument/2006/relationships/image" Target="../media/image11.jpeg"/><Relationship Id="rId4" Type="http://schemas.openxmlformats.org/officeDocument/2006/relationships/image" Target="../media/image2.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Hu%E1%BA%BF" TargetMode="External"/><Relationship Id="rId2" Type="http://schemas.openxmlformats.org/officeDocument/2006/relationships/hyperlink" Target="https://vi.wikipedia.org/wiki/%C3%82m_nh%E1%BA%A1c_c%E1%BB%95_truy%E1%BB%81n" TargetMode="External"/><Relationship Id="rId1" Type="http://schemas.openxmlformats.org/officeDocument/2006/relationships/slideLayout" Target="../slideLayouts/slideLayout18.xml"/><Relationship Id="rId5" Type="http://schemas.openxmlformats.org/officeDocument/2006/relationships/hyperlink" Target="https://vi.wikipedia.org/wiki/Ca_tr%C3%B9" TargetMode="External"/><Relationship Id="rId4" Type="http://schemas.openxmlformats.org/officeDocument/2006/relationships/hyperlink" Target="https://vi.wikipedia.org/wiki/Vi%E1%BB%87t_Nam" TargetMode="Externa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3.xml"/><Relationship Id="rId11" Type="http://schemas.openxmlformats.org/officeDocument/2006/relationships/image" Target="../media/image17.jpeg"/><Relationship Id="rId5" Type="http://schemas.openxmlformats.org/officeDocument/2006/relationships/diagramData" Target="../diagrams/data3.xml"/><Relationship Id="rId10" Type="http://schemas.openxmlformats.org/officeDocument/2006/relationships/image" Target="../media/image11.jpeg"/><Relationship Id="rId4" Type="http://schemas.openxmlformats.org/officeDocument/2006/relationships/image" Target="../media/image2.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7.jpeg"/><Relationship Id="rId5" Type="http://schemas.openxmlformats.org/officeDocument/2006/relationships/diagramData" Target="../diagrams/data1.xml"/><Relationship Id="rId10" Type="http://schemas.openxmlformats.org/officeDocument/2006/relationships/image" Target="../media/image11.jpeg"/><Relationship Id="rId4" Type="http://schemas.openxmlformats.org/officeDocument/2006/relationships/image" Target="../media/image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91570" y="0"/>
            <a:ext cx="10153934" cy="6400800"/>
          </a:xfrm>
          <a:prstGeom prst="rect">
            <a:avLst/>
          </a:prstGeom>
        </p:spPr>
      </p:pic>
      <p:sp>
        <p:nvSpPr>
          <p:cNvPr id="5" name="Rectangle 4"/>
          <p:cNvSpPr/>
          <p:nvPr/>
        </p:nvSpPr>
        <p:spPr>
          <a:xfrm>
            <a:off x="2333767" y="826824"/>
            <a:ext cx="7246961" cy="2590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FF0000"/>
                </a:solidFill>
                <a:latin typeface="Times New Roman" pitchFamily="18" charset="0"/>
                <a:cs typeface="Times New Roman" pitchFamily="18" charset="0"/>
              </a:rPr>
              <a:t>Tiết</a:t>
            </a:r>
            <a:r>
              <a:rPr lang="en-US" sz="4400" b="1" dirty="0" smtClean="0">
                <a:solidFill>
                  <a:srgbClr val="FF0000"/>
                </a:solidFill>
                <a:latin typeface="Times New Roman" pitchFamily="18" charset="0"/>
                <a:cs typeface="Times New Roman" pitchFamily="18" charset="0"/>
              </a:rPr>
              <a:t> 1,2. </a:t>
            </a:r>
            <a:r>
              <a:rPr lang="en-US" sz="4400" b="1" dirty="0" err="1" smtClean="0">
                <a:solidFill>
                  <a:srgbClr val="FF0000"/>
                </a:solidFill>
                <a:latin typeface="Times New Roman" pitchFamily="18" charset="0"/>
                <a:cs typeface="Times New Roman" pitchFamily="18" charset="0"/>
              </a:rPr>
              <a:t>BÀI</a:t>
            </a:r>
            <a:r>
              <a:rPr lang="en-US" sz="4400" b="1" dirty="0" smtClean="0">
                <a:solidFill>
                  <a:srgbClr val="FF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1: </a:t>
            </a:r>
            <a:endParaRPr lang="en-US" sz="4400" b="1" dirty="0" smtClean="0">
              <a:solidFill>
                <a:srgbClr val="FF0000"/>
              </a:solidFill>
              <a:latin typeface="Times New Roman" pitchFamily="18" charset="0"/>
              <a:cs typeface="Times New Roman" pitchFamily="18" charset="0"/>
            </a:endParaRPr>
          </a:p>
          <a:p>
            <a:pPr algn="ctr"/>
            <a:r>
              <a:rPr lang="en-US" sz="4400" b="1" dirty="0" err="1" smtClean="0">
                <a:solidFill>
                  <a:prstClr val="black"/>
                </a:solidFill>
                <a:latin typeface="Times New Roman" pitchFamily="18" charset="0"/>
                <a:cs typeface="Times New Roman" pitchFamily="18" charset="0"/>
              </a:rPr>
              <a:t>TỰ</a:t>
            </a:r>
            <a:r>
              <a:rPr lang="en-US" sz="4400" b="1" dirty="0" smtClean="0">
                <a:solidFill>
                  <a:prstClr val="black"/>
                </a:solidFill>
                <a:latin typeface="Times New Roman" pitchFamily="18" charset="0"/>
                <a:cs typeface="Times New Roman" pitchFamily="18" charset="0"/>
              </a:rPr>
              <a:t> </a:t>
            </a:r>
            <a:r>
              <a:rPr lang="en-US" sz="4400" b="1" dirty="0">
                <a:solidFill>
                  <a:prstClr val="black"/>
                </a:solidFill>
                <a:latin typeface="Times New Roman" pitchFamily="18" charset="0"/>
                <a:cs typeface="Times New Roman" pitchFamily="18" charset="0"/>
              </a:rPr>
              <a:t>HÀO VỀ TRUYỀN THỐNG QUÊ HƯƠNG</a:t>
            </a:r>
          </a:p>
        </p:txBody>
      </p:sp>
      <p:sp>
        <p:nvSpPr>
          <p:cNvPr id="6" name="Oval 5"/>
          <p:cNvSpPr/>
          <p:nvPr/>
        </p:nvSpPr>
        <p:spPr>
          <a:xfrm>
            <a:off x="4394579" y="3733800"/>
            <a:ext cx="3987421"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itchFamily="18" charset="0"/>
                <a:cs typeface="Times New Roman" pitchFamily="18" charset="0"/>
              </a:rPr>
              <a:t>I. </a:t>
            </a:r>
            <a:r>
              <a:rPr lang="en-US" sz="4000" b="1" dirty="0" err="1" smtClean="0">
                <a:solidFill>
                  <a:srgbClr val="FF0000"/>
                </a:solidFill>
                <a:latin typeface="Times New Roman" pitchFamily="18" charset="0"/>
                <a:cs typeface="Times New Roman" pitchFamily="18" charset="0"/>
              </a:rPr>
              <a:t>MỞ</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ĐẦU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152400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1289180100"/>
              </p:ext>
            </p:extLst>
          </p:nvPr>
        </p:nvGraphicFramePr>
        <p:xfrm>
          <a:off x="2495550" y="1219203"/>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12954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a:spcBef>
                <a:spcPct val="0"/>
              </a:spcBef>
              <a:defRPr/>
            </a:pPr>
            <a:r>
              <a:rPr lang="en-US" sz="5400" b="1" kern="0" dirty="0">
                <a:solidFill>
                  <a:prstClr val="white"/>
                </a:solidFill>
                <a:latin typeface="Calibri"/>
              </a:rPr>
              <a:t>Thảo luận nhóm</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7748"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1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152400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218029" y="-56755"/>
            <a:ext cx="8509423" cy="5583260"/>
          </a:xfrm>
          <a:prstGeom prst="rect">
            <a:avLst/>
          </a:prstGeom>
        </p:spPr>
      </p:pic>
      <p:grpSp>
        <p:nvGrpSpPr>
          <p:cNvPr id="3" name="Group 11"/>
          <p:cNvGrpSpPr/>
          <p:nvPr/>
        </p:nvGrpSpPr>
        <p:grpSpPr>
          <a:xfrm>
            <a:off x="7689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3" name="Cloud Callout 12"/>
          <p:cNvSpPr/>
          <p:nvPr/>
        </p:nvSpPr>
        <p:spPr>
          <a:xfrm>
            <a:off x="2514600" y="1143000"/>
            <a:ext cx="5867400" cy="45720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Quê hương em có những truyền thống :</a:t>
            </a:r>
            <a:endParaRPr lang="en-US" sz="2800" dirty="0">
              <a:solidFill>
                <a:srgbClr val="FF0000"/>
              </a:solidFill>
              <a:latin typeface="Times New Roman" pitchFamily="18" charset="0"/>
              <a:cs typeface="Times New Roman" pitchFamily="18" charset="0"/>
            </a:endParaRPr>
          </a:p>
          <a:p>
            <a:pPr algn="ctr"/>
            <a:r>
              <a:rPr lang="en-US" sz="2800" dirty="0">
                <a:solidFill>
                  <a:prstClr val="black"/>
                </a:solidFill>
                <a:latin typeface="Times New Roman" pitchFamily="18" charset="0"/>
                <a:cs typeface="Times New Roman" pitchFamily="18" charset="0"/>
              </a:rPr>
              <a:t>- Yêu nước</a:t>
            </a:r>
          </a:p>
          <a:p>
            <a:pPr algn="ctr"/>
            <a:r>
              <a:rPr lang="en-US" sz="2800" dirty="0">
                <a:solidFill>
                  <a:prstClr val="black"/>
                </a:solidFill>
                <a:latin typeface="Times New Roman" pitchFamily="18" charset="0"/>
                <a:cs typeface="Times New Roman" pitchFamily="18" charset="0"/>
              </a:rPr>
              <a:t>- Hiếu học</a:t>
            </a:r>
          </a:p>
          <a:p>
            <a:pPr algn="ctr"/>
            <a:r>
              <a:rPr lang="en-US" sz="2800" dirty="0">
                <a:solidFill>
                  <a:prstClr val="black"/>
                </a:solidFill>
                <a:latin typeface="Times New Roman" pitchFamily="18" charset="0"/>
                <a:cs typeface="Times New Roman" pitchFamily="18" charset="0"/>
              </a:rPr>
              <a:t>- Lao động</a:t>
            </a:r>
          </a:p>
          <a:p>
            <a:pPr algn="ctr"/>
            <a:r>
              <a:rPr lang="en-US" sz="2800" dirty="0">
                <a:solidFill>
                  <a:prstClr val="black"/>
                </a:solidFill>
                <a:latin typeface="Times New Roman" pitchFamily="18" charset="0"/>
                <a:cs typeface="Times New Roman" pitchFamily="18" charset="0"/>
              </a:rPr>
              <a:t>- Tôn sư trọng đạo</a:t>
            </a:r>
          </a:p>
          <a:p>
            <a:pPr algn="ctr"/>
            <a:r>
              <a:rPr lang="en-US" sz="2800" dirty="0">
                <a:solidFill>
                  <a:prstClr val="black"/>
                </a:solidFill>
                <a:latin typeface="Times New Roman" pitchFamily="18" charset="0"/>
                <a:cs typeface="Times New Roman" pitchFamily="18" charset="0"/>
              </a:rPr>
              <a:t>- Hiếu thảo</a:t>
            </a:r>
          </a:p>
          <a:p>
            <a:pPr algn="ctr"/>
            <a:r>
              <a:rPr lang="en-US" sz="2800" dirty="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Ca </a:t>
            </a:r>
            <a:r>
              <a:rPr lang="en-US" sz="2800" dirty="0" err="1" smtClean="0">
                <a:solidFill>
                  <a:prstClr val="black"/>
                </a:solidFill>
                <a:latin typeface="Times New Roman" pitchFamily="18" charset="0"/>
                <a:cs typeface="Times New Roman" pitchFamily="18" charset="0"/>
              </a:rPr>
              <a:t>Huế</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a:p>
            <a:pPr algn="ct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Điệu</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hò</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4652" y="395785"/>
            <a:ext cx="10331354" cy="5950424"/>
          </a:xfrm>
          <a:prstGeom prst="rect">
            <a:avLst/>
          </a:prstGeom>
        </p:spPr>
      </p:pic>
      <p:sp>
        <p:nvSpPr>
          <p:cNvPr id="7" name="TextBox 6"/>
          <p:cNvSpPr txBox="1"/>
          <p:nvPr/>
        </p:nvSpPr>
        <p:spPr>
          <a:xfrm>
            <a:off x="4940490" y="6373501"/>
            <a:ext cx="1494563"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Ca </a:t>
            </a:r>
            <a:r>
              <a:rPr lang="en-US" sz="2800" dirty="0" err="1" smtClean="0">
                <a:solidFill>
                  <a:srgbClr val="FF0000"/>
                </a:solidFill>
                <a:latin typeface="Times New Roman" panose="02020603050405020304" pitchFamily="18" charset="0"/>
                <a:cs typeface="Times New Roman" panose="02020603050405020304" pitchFamily="18" charset="0"/>
              </a:rPr>
              <a:t>Huế</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33600" y="72784"/>
            <a:ext cx="5257800" cy="9144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u="sng" dirty="0">
                <a:solidFill>
                  <a:prstClr val="black"/>
                </a:solidFill>
                <a:latin typeface="Calibri"/>
              </a:rPr>
              <a:t>Có thể em chưa biết???</a:t>
            </a:r>
          </a:p>
        </p:txBody>
      </p:sp>
      <p:sp>
        <p:nvSpPr>
          <p:cNvPr id="2" name="Rectangle 1"/>
          <p:cNvSpPr/>
          <p:nvPr/>
        </p:nvSpPr>
        <p:spPr>
          <a:xfrm>
            <a:off x="395785" y="957575"/>
            <a:ext cx="11614245" cy="6001643"/>
          </a:xfrm>
          <a:prstGeom prst="rect">
            <a:avLst/>
          </a:prstGeom>
        </p:spPr>
        <p:txBody>
          <a:bodyPr wrap="square">
            <a:spAutoFit/>
          </a:bodyPr>
          <a:lstStyle/>
          <a:p>
            <a:r>
              <a:rPr lang="vi-VN" sz="2400" b="1" dirty="0">
                <a:solidFill>
                  <a:srgbClr val="202122"/>
                </a:solidFill>
                <a:latin typeface="+mj-lt"/>
              </a:rPr>
              <a:t>Ca Huế</a:t>
            </a:r>
            <a:r>
              <a:rPr lang="vi-VN" sz="2400" dirty="0">
                <a:solidFill>
                  <a:srgbClr val="202122"/>
                </a:solidFill>
                <a:latin typeface="+mj-lt"/>
              </a:rPr>
              <a:t> là một thể loại </a:t>
            </a:r>
            <a:r>
              <a:rPr lang="vi-VN" sz="2400" dirty="0">
                <a:solidFill>
                  <a:srgbClr val="3366CC"/>
                </a:solidFill>
                <a:latin typeface="+mj-lt"/>
                <a:hlinkClick r:id="rId2" tooltip="Âm nhạc cổ truyền"/>
              </a:rPr>
              <a:t>âm nhạc cổ truyền</a:t>
            </a:r>
            <a:r>
              <a:rPr lang="vi-VN" sz="2400" dirty="0">
                <a:solidFill>
                  <a:srgbClr val="202122"/>
                </a:solidFill>
                <a:latin typeface="+mj-lt"/>
              </a:rPr>
              <a:t> của xứ </a:t>
            </a:r>
            <a:r>
              <a:rPr lang="vi-VN" sz="2400" dirty="0">
                <a:solidFill>
                  <a:srgbClr val="3366CC"/>
                </a:solidFill>
                <a:latin typeface="+mj-lt"/>
                <a:hlinkClick r:id="rId3" tooltip="Huế"/>
              </a:rPr>
              <a:t>Huế</a:t>
            </a:r>
            <a:r>
              <a:rPr lang="vi-VN" sz="2400" dirty="0">
                <a:solidFill>
                  <a:srgbClr val="202122"/>
                </a:solidFill>
                <a:latin typeface="+mj-lt"/>
              </a:rPr>
              <a:t>, </a:t>
            </a:r>
            <a:r>
              <a:rPr lang="vi-VN" sz="2400" dirty="0">
                <a:solidFill>
                  <a:srgbClr val="3366CC"/>
                </a:solidFill>
                <a:latin typeface="+mj-lt"/>
                <a:hlinkClick r:id="rId4" tooltip="Việt Nam"/>
              </a:rPr>
              <a:t>Việt Nam</a:t>
            </a:r>
            <a:r>
              <a:rPr lang="vi-VN" sz="2400" dirty="0">
                <a:solidFill>
                  <a:srgbClr val="202122"/>
                </a:solidFill>
                <a:latin typeface="+mj-lt"/>
              </a:rPr>
              <a:t>, bao gồm ca và đàn, ở nhiều phương diện khá gần gũi với </a:t>
            </a:r>
            <a:r>
              <a:rPr lang="vi-VN" sz="2400" dirty="0">
                <a:solidFill>
                  <a:srgbClr val="3366CC"/>
                </a:solidFill>
                <a:latin typeface="+mj-lt"/>
                <a:hlinkClick r:id="rId5" tooltip="Ca trù"/>
              </a:rPr>
              <a:t>ca trù</a:t>
            </a:r>
            <a:r>
              <a:rPr lang="vi-VN" sz="2400" dirty="0">
                <a:solidFill>
                  <a:srgbClr val="202122"/>
                </a:solidFill>
                <a:latin typeface="+mj-lt"/>
              </a:rPr>
              <a:t>, làm từ dòng nhạc dân gian bình dị và cung đình nhã nhạc,thanh cao. Hệ thống bài bản phong phú của ca Huế gồm khoảng 60 tác phẩm thanh nhạc và khí nhạc theo hai điệu thức lớn là điệu Bắc, điệu Nam và một hệ thống "hơi" diễn tả nhiều sắc thái tình cảm đặc trưng. Điệu Bắc gồm những bài ca mang âm điệu tươi tắn, trang trọng. Điệu Nam là những bài âm điệu buồn, nỉ non, ai oán. Bài bản Ca Huế có cấu trúc chặt chẽ, nghiêm ngặt, trải qua quá trình phát triển lâu dài đã trở thành nhạc cổ điển hoàn chỉnh, mang nhiều yếu tố "chuyên nghiệp" bác học về cấu trúc, ca từ và phong cách biểu diễn. Đi liền với ca Huế là dàn nhạc Huế với bộ ngũ tuyệt Tranh, Tỳ, Nhị, Nguyệt, Tam, xen với Bầu, Sáo và bộ gõ trống Huế, sanh loan, sanh tiền. Ca Huế hình thành từ dòng ca nhạc dân gian và dòng ca nhạc cung đình, nhã nhặn, trang trọng uy nghi nên có thần thái của ca nhạc thính phòng, thể hiện theo hai dòng lớn điệu Bắc và điệu Nam, với trên 60 tác phẩm thanh nhạc và khí nhạc. Thú nghe ca Huế tao nhã, đầy sức quyến rũ. Với kĩ thuật đàn và hát,ca Huế đặc biệt tinh tế nhưng ca Huế lại mang đậm sắc thái địa phương, phát sinh từ tiếng nói, giọng nói của người Huế nên gần gũi với Hò Huế, Lý Huế; là chiếc cầu nối giữa nhạc cung đình và âm nhạc dân gian.</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152400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100878841"/>
              </p:ext>
            </p:extLst>
          </p:nvPr>
        </p:nvGraphicFramePr>
        <p:xfrm>
          <a:off x="2495550" y="1219203"/>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12954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a:spcBef>
                <a:spcPct val="0"/>
              </a:spcBef>
              <a:defRPr/>
            </a:pPr>
            <a:r>
              <a:rPr lang="en-US" sz="5400" b="1" kern="0" dirty="0">
                <a:solidFill>
                  <a:prstClr val="white"/>
                </a:solidFill>
                <a:latin typeface="Calibri"/>
              </a:rPr>
              <a:t>Thảo luận nhóm</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7748"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2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152400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218029" y="-56755"/>
            <a:ext cx="8509423" cy="5583260"/>
          </a:xfrm>
          <a:prstGeom prst="rect">
            <a:avLst/>
          </a:prstGeom>
        </p:spPr>
      </p:pic>
      <p:sp>
        <p:nvSpPr>
          <p:cNvPr id="10" name="TextBox 9"/>
          <p:cNvSpPr txBox="1"/>
          <p:nvPr/>
        </p:nvSpPr>
        <p:spPr>
          <a:xfrm>
            <a:off x="2590801" y="1371601"/>
            <a:ext cx="6307539" cy="4555089"/>
          </a:xfrm>
          <a:prstGeom prst="rect">
            <a:avLst/>
          </a:prstGeom>
          <a:noFill/>
          <a:ln>
            <a:noFill/>
          </a:ln>
        </p:spPr>
        <p:txBody>
          <a:bodyPr wrap="square" lIns="121917" tIns="60958" rIns="121917" bIns="60958" rtlCol="0">
            <a:spAutoFit/>
          </a:bodyPr>
          <a:lstStyle/>
          <a:p>
            <a:r>
              <a:rPr lang="en-US" sz="3600" i="1" dirty="0" smtClean="0">
                <a:solidFill>
                  <a:srgbClr val="0070C0"/>
                </a:solidFill>
                <a:latin typeface="Times New Roman" panose="02020603050405020304" pitchFamily="18" charset="0"/>
                <a:cs typeface="Times New Roman" panose="02020603050405020304" pitchFamily="18" charset="0"/>
              </a:rPr>
              <a:t>    </a:t>
            </a:r>
            <a:r>
              <a:rPr lang="en-US" sz="3600" i="1" dirty="0" err="1" smtClean="0">
                <a:solidFill>
                  <a:srgbClr val="0070C0"/>
                </a:solidFill>
                <a:latin typeface="Times New Roman" panose="02020603050405020304" pitchFamily="18" charset="0"/>
                <a:cs typeface="Times New Roman" panose="02020603050405020304" pitchFamily="18" charset="0"/>
              </a:rPr>
              <a:t>Truyền</a:t>
            </a:r>
            <a:r>
              <a:rPr lang="en-US" sz="3600" i="1" dirty="0" smtClean="0">
                <a:solidFill>
                  <a:srgbClr val="0070C0"/>
                </a:solidFill>
                <a:latin typeface="Times New Roman" panose="02020603050405020304" pitchFamily="18" charset="0"/>
                <a:cs typeface="Times New Roman" panose="02020603050405020304" pitchFamily="18" charset="0"/>
              </a:rPr>
              <a:t> </a:t>
            </a:r>
            <a:r>
              <a:rPr lang="en-US" sz="3600" i="1" dirty="0">
                <a:solidFill>
                  <a:srgbClr val="0070C0"/>
                </a:solidFill>
                <a:latin typeface="Times New Roman" panose="02020603050405020304" pitchFamily="18" charset="0"/>
                <a:cs typeface="Times New Roman" panose="02020603050405020304" pitchFamily="18" charset="0"/>
              </a:rPr>
              <a:t>thống tốt đẹp của quê hương:Là những giá trị tốt đẹp, riêng biệt của mỗi vùng miền, địa phương, được hình thành và khẳng định qua thời gian, được lưu truyền từ thế hệ này qua thế hệ khác.</a:t>
            </a:r>
            <a:endParaRPr lang="en-US" sz="3600" dirty="0">
              <a:solidFill>
                <a:srgbClr val="0070C0"/>
              </a:solidFill>
              <a:latin typeface="Times New Roman" panose="02020603050405020304" pitchFamily="18" charset="0"/>
              <a:cs typeface="Times New Roman" panose="02020603050405020304" pitchFamily="18" charset="0"/>
            </a:endParaRPr>
          </a:p>
          <a:p>
            <a:endParaRPr lang="en-US" sz="3600" dirty="0">
              <a:solidFill>
                <a:srgbClr val="0070C0"/>
              </a:solidFill>
              <a:latin typeface="Times New Roman" panose="02020603050405020304" pitchFamily="18" charset="0"/>
              <a:cs typeface="Times New Roman" panose="02020603050405020304" pitchFamily="18" charset="0"/>
            </a:endParaRPr>
          </a:p>
        </p:txBody>
      </p:sp>
      <p:grpSp>
        <p:nvGrpSpPr>
          <p:cNvPr id="3" name="Group 11"/>
          <p:cNvGrpSpPr/>
          <p:nvPr/>
        </p:nvGrpSpPr>
        <p:grpSpPr>
          <a:xfrm>
            <a:off x="7689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075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1487" y="261937"/>
            <a:ext cx="11249025" cy="63341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93364" y="1"/>
            <a:ext cx="5861319" cy="673842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4438" y="-1"/>
            <a:ext cx="11200220" cy="686503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 (1).png"/>
          <p:cNvPicPr>
            <a:picLocks noGrp="1" noChangeAspect="1"/>
          </p:cNvPicPr>
          <p:nvPr>
            <p:ph idx="1"/>
          </p:nvPr>
        </p:nvPicPr>
        <p:blipFill>
          <a:blip r:embed="rId2"/>
          <a:stretch>
            <a:fillRect/>
          </a:stretch>
        </p:blipFill>
        <p:spPr>
          <a:xfrm>
            <a:off x="740229" y="1"/>
            <a:ext cx="10784113" cy="6857999"/>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1334125" y="1282"/>
            <a:ext cx="10857875" cy="6856718"/>
          </a:xfrm>
          <a:prstGeom prst="rect">
            <a:avLst/>
          </a:prstGeom>
        </p:spPr>
      </p:pic>
      <p:pic>
        <p:nvPicPr>
          <p:cNvPr id="4" name="图片 1">
            <a:extLst>
              <a:ext uri="{FF2B5EF4-FFF2-40B4-BE49-F238E27FC236}">
                <a16:creationId xmlns:a16="http://schemas.microsoft.com/office/drawing/2014/main"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141" y="91405"/>
            <a:ext cx="8021781" cy="6858000"/>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245" y="152400"/>
            <a:ext cx="6942942" cy="1107996"/>
          </a:xfrm>
          <a:prstGeom prst="rect">
            <a:avLst/>
          </a:prstGeom>
          <a:solidFill>
            <a:schemeClr val="accent2">
              <a:lumMod val="40000"/>
              <a:lumOff val="60000"/>
            </a:schemeClr>
          </a:solidFill>
          <a:ln w="38100">
            <a:solidFill>
              <a:schemeClr val="tx1"/>
            </a:solidFill>
          </a:ln>
        </p:spPr>
        <p:txBody>
          <a:bodyPr wrap="square" rtlCol="0">
            <a:spAutoFit/>
          </a:bodyPr>
          <a:lstStyle/>
          <a:p>
            <a:r>
              <a:rPr kumimoji="1" lang="en-US" altLang="zh-CN" sz="6600" b="1" dirty="0" err="1">
                <a:solidFill>
                  <a:srgbClr val="7030A0"/>
                </a:solidFill>
                <a:latin typeface="#9Slide05 Brannboll Ny" panose="02000000000000000000" pitchFamily="2" charset="0"/>
                <a:ea typeface="inpin heiti" charset="-122"/>
                <a:cs typeface="inpin heiti" charset="-122"/>
              </a:rPr>
              <a:t>Trò</a:t>
            </a:r>
            <a:r>
              <a:rPr kumimoji="1" lang="en-US" altLang="zh-CN" sz="6600" b="1" dirty="0">
                <a:solidFill>
                  <a:srgbClr val="7030A0"/>
                </a:solidFill>
                <a:latin typeface="#9Slide05 Brannboll Ny" panose="02000000000000000000" pitchFamily="2" charset="0"/>
                <a:ea typeface="inpin heiti" charset="-122"/>
                <a:cs typeface="inpin heiti" charset="-122"/>
              </a:rPr>
              <a:t> </a:t>
            </a:r>
            <a:r>
              <a:rPr kumimoji="1" lang="en-US" altLang="zh-CN" sz="6600" b="1" dirty="0" err="1">
                <a:solidFill>
                  <a:srgbClr val="7030A0"/>
                </a:solidFill>
                <a:latin typeface="#9Slide05 Brannboll Ny" panose="02000000000000000000" pitchFamily="2" charset="0"/>
                <a:ea typeface="inpin heiti" charset="-122"/>
                <a:cs typeface="inpin heiti" charset="-122"/>
              </a:rPr>
              <a:t>chơi</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nhanh</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giỏi</a:t>
            </a:r>
            <a:r>
              <a:rPr kumimoji="1" lang="en-US" altLang="zh-CN" sz="6600" b="1" dirty="0">
                <a:solidFill>
                  <a:srgbClr val="7030A0"/>
                </a:solidFill>
                <a:latin typeface="#9Slide05 Brannboll Ny" panose="02000000000000000000" pitchFamily="2" charset="0"/>
                <a:ea typeface="inpin heiti" charset="-122"/>
                <a:cs typeface="inpin heiti" charset="-122"/>
              </a:rPr>
              <a:t> </a:t>
            </a:r>
            <a:endParaRPr kumimoji="1" lang="zh-CN" altLang="en-US" sz="6600" b="1" dirty="0">
              <a:solidFill>
                <a:srgbClr val="7030A0"/>
              </a:solidFill>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446654" y="127459"/>
            <a:ext cx="1406765" cy="2581516"/>
          </a:xfrm>
          <a:prstGeom prst="rect">
            <a:avLst/>
          </a:prstGeom>
        </p:spPr>
      </p:pic>
      <p:sp>
        <p:nvSpPr>
          <p:cNvPr id="8" name="Rectangle 1">
            <a:extLst>
              <a:ext uri="{FF2B5EF4-FFF2-40B4-BE49-F238E27FC236}">
                <a16:creationId xmlns:a16="http://schemas.microsoft.com/office/drawing/2014/main" id="{3AFE3E60-6692-4000-96D0-E8111C6F45A1}"/>
              </a:ext>
            </a:extLst>
          </p:cNvPr>
          <p:cNvSpPr>
            <a:spLocks noChangeArrowheads="1"/>
          </p:cNvSpPr>
          <p:nvPr/>
        </p:nvSpPr>
        <p:spPr bwMode="auto">
          <a:xfrm>
            <a:off x="539646" y="2590801"/>
            <a:ext cx="9823554" cy="353943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buFont typeface="Arial"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Em hãy ghép những chữ cái đứng liền nhau trong bảng bên thành cụm từ có nghĩa thì sẽ xuất hiện nhiều từ/cụm từ nói về truyền thống quê hương ai ghép được chữ cái nhanh và chính xác sẽ trở thành người chiến thắng?</a:t>
            </a:r>
          </a:p>
          <a:p>
            <a:pPr fontAlgn="base">
              <a:buFont typeface="Arial"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Chia sẻ hiểu biết của em về biểu hiện </a:t>
            </a:r>
            <a:r>
              <a:rPr lang="es-ES" sz="2800" dirty="0">
                <a:solidFill>
                  <a:prstClr val="black"/>
                </a:solidFill>
                <a:latin typeface="Times New Roman" panose="02020603050405020304" pitchFamily="18" charset="0"/>
                <a:cs typeface="Times New Roman" panose="02020603050405020304" pitchFamily="18" charset="0"/>
              </a:rPr>
              <a:t>của truyền thống tốt đẹp đó ở quê hương em?  Em sẽ làm gì để mọi người biết rằng em rất tự hào về những truyền thống đó? </a:t>
            </a:r>
            <a:endParaRPr lang="en-US" sz="2800" dirty="0">
              <a:solidFill>
                <a:prstClr val="black"/>
              </a:solidFill>
              <a:latin typeface="Times New Roman" panose="02020603050405020304" pitchFamily="18" charset="0"/>
              <a:cs typeface="Times New Roman" panose="02020603050405020304" pitchFamily="18" charset="0"/>
            </a:endParaRPr>
          </a:p>
          <a:p>
            <a:pPr fontAlgn="base"/>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5"/>
          <a:stretch>
            <a:fillRect/>
          </a:stretch>
        </p:blipFill>
        <p:spPr>
          <a:xfrm>
            <a:off x="8026301" y="-452729"/>
            <a:ext cx="3108284" cy="3424530"/>
          </a:xfrm>
          <a:prstGeom prst="rect">
            <a:avLst/>
          </a:prstGeom>
        </p:spPr>
      </p:pic>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82937051"/>
              </p:ext>
            </p:extLst>
          </p:nvPr>
        </p:nvGraphicFramePr>
        <p:xfrm>
          <a:off x="1695451" y="2129608"/>
          <a:ext cx="8801101" cy="4626584"/>
        </p:xfrm>
        <a:graphic>
          <a:graphicData uri="http://schemas.openxmlformats.org/drawingml/2006/table">
            <a:tbl>
              <a:tblPr firstRow="1" firstCol="1" bandRow="1"/>
              <a:tblGrid>
                <a:gridCol w="1890170">
                  <a:extLst>
                    <a:ext uri="{9D8B030D-6E8A-4147-A177-3AD203B41FA5}">
                      <a16:colId xmlns:a16="http://schemas.microsoft.com/office/drawing/2014/main" val="20000"/>
                    </a:ext>
                  </a:extLst>
                </a:gridCol>
                <a:gridCol w="6910931">
                  <a:extLst>
                    <a:ext uri="{9D8B030D-6E8A-4147-A177-3AD203B41FA5}">
                      <a16:colId xmlns:a16="http://schemas.microsoft.com/office/drawing/2014/main" val="20001"/>
                    </a:ext>
                  </a:extLst>
                </a:gridCol>
              </a:tblGrid>
              <a:tr h="1695520">
                <a:tc>
                  <a:txBody>
                    <a:bodyPr/>
                    <a:lstStyle/>
                    <a:p>
                      <a:pPr marL="0" marR="0" algn="l">
                        <a:spcBef>
                          <a:spcPts val="0"/>
                        </a:spcBef>
                        <a:spcAft>
                          <a:spcPts val="0"/>
                        </a:spcAft>
                      </a:pPr>
                      <a:endParaRPr lang="en-US" sz="28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vi-VN" sz="2800" dirty="0">
                          <a:solidFill>
                            <a:srgbClr val="000000"/>
                          </a:solidFill>
                          <a:effectLst/>
                          <a:latin typeface="Times New Roman" panose="02020603050405020304" pitchFamily="18" charset="0"/>
                          <a:ea typeface="DengXian"/>
                          <a:cs typeface="Times New Roman" panose="02020603050405020304" pitchFamily="18" charset="0"/>
                        </a:rPr>
                        <a:t>bài tập  và hoàn thành phiếu bài tập số </a:t>
                      </a:r>
                      <a:r>
                        <a:rPr lang="en-US" sz="2800" baseline="0" dirty="0">
                          <a:solidFill>
                            <a:srgbClr val="000000"/>
                          </a:solidFill>
                          <a:effectLst/>
                          <a:latin typeface="Times New Roman" panose="02020603050405020304" pitchFamily="18" charset="0"/>
                          <a:ea typeface="DengXian"/>
                          <a:cs typeface="Times New Roman" panose="02020603050405020304" pitchFamily="18" charset="0"/>
                        </a:rPr>
                        <a:t>2</a:t>
                      </a:r>
                      <a:endParaRPr lang="en-US" sz="28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l">
                        <a:spcBef>
                          <a:spcPts val="0"/>
                        </a:spcBef>
                        <a:spcAft>
                          <a:spcPts val="0"/>
                        </a:spcAft>
                      </a:pPr>
                      <a:endParaRPr lang="en-US" sz="28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DengXian"/>
                          <a:cs typeface="Times New Roman" panose="02020603050405020304" pitchFamily="18" charset="0"/>
                        </a:rPr>
                        <a:t>suy</a:t>
                      </a:r>
                      <a:r>
                        <a:rPr lang="en-US" sz="280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2800" dirty="0">
                          <a:solidFill>
                            <a:srgbClr val="000000"/>
                          </a:solidFill>
                          <a:effectLst/>
                          <a:latin typeface="Times New Roman" panose="02020603050405020304" pitchFamily="18" charset="0"/>
                          <a:ea typeface="DengXian"/>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l">
                        <a:spcBef>
                          <a:spcPts val="0"/>
                        </a:spcBef>
                        <a:spcAft>
                          <a:spcPts val="0"/>
                        </a:spcAft>
                      </a:pPr>
                      <a:endParaRPr lang="en-US" sz="28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28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a:t>
                      </a:r>
                      <a:r>
                        <a:rPr lang="en-US" sz="28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28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2800" dirty="0">
                          <a:solidFill>
                            <a:srgbClr val="000000"/>
                          </a:solidFill>
                          <a:effectLst/>
                          <a:latin typeface="Times New Roman" panose="02020603050405020304" pitchFamily="18" charset="0"/>
                          <a:ea typeface="DengXian"/>
                          <a:cs typeface="Times New Roman" panose="02020603050405020304" pitchFamily="18" charset="0"/>
                        </a:rPr>
                        <a:t>Chia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vi-VN" sz="2800" dirty="0">
                          <a:solidFill>
                            <a:srgbClr val="000000"/>
                          </a:solidFill>
                          <a:effectLst/>
                          <a:latin typeface="Times New Roman" panose="02020603050405020304" pitchFamily="18" charset="0"/>
                          <a:ea typeface="DengXian"/>
                          <a:cs typeface="Times New Roman" panose="02020603050405020304" pitchFamily="18" charset="0"/>
                        </a:rPr>
                        <a:t>bài tập </a:t>
                      </a:r>
                      <a:r>
                        <a:rPr lang="en-US" sz="2800" dirty="0">
                          <a:solidFill>
                            <a:srgbClr val="000000"/>
                          </a:solidFill>
                          <a:effectLst/>
                          <a:latin typeface="Times New Roman" panose="02020603050405020304" pitchFamily="18" charset="0"/>
                          <a:ea typeface="DengXian"/>
                          <a:cs typeface="Times New Roman" panose="02020603050405020304" pitchFamily="18" charset="0"/>
                        </a:rPr>
                        <a:t>2</a:t>
                      </a:r>
                      <a:r>
                        <a:rPr lang="vi-VN"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r>
                        <a:rPr lang="en-US" sz="28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2800" dirty="0">
                          <a:solidFill>
                            <a:srgbClr val="000000"/>
                          </a:solidFill>
                          <a:effectLst/>
                          <a:latin typeface="Times New Roman" panose="02020603050405020304" pitchFamily="18" charset="0"/>
                          <a:ea typeface="DengXian"/>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2800" dirty="0">
                          <a:solidFill>
                            <a:srgbClr val="000000"/>
                          </a:solidFill>
                          <a:effectLst/>
                          <a:latin typeface="Times New Roman" panose="02020603050405020304" pitchFamily="18" charset="0"/>
                          <a:ea typeface="DengXian"/>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67657" y="0"/>
            <a:ext cx="3395744" cy="2202178"/>
          </a:xfrm>
          <a:prstGeom prst="rect">
            <a:avLst/>
          </a:prstGeom>
          <a:noFill/>
          <a:ln>
            <a:noFill/>
          </a:ln>
        </p:spPr>
      </p:pic>
      <p:sp>
        <p:nvSpPr>
          <p:cNvPr id="13" name="WordArt 5"/>
          <p:cNvSpPr>
            <a:spLocks noChangeArrowheads="1" noChangeShapeType="1" noTextEdit="1"/>
          </p:cNvSpPr>
          <p:nvPr/>
        </p:nvSpPr>
        <p:spPr bwMode="auto">
          <a:xfrm>
            <a:off x="4226573" y="312359"/>
            <a:ext cx="4785973"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latin typeface="Times New Roman" panose="02020603050405020304" pitchFamily="18" charset="0"/>
                <a:ea typeface="Verdana" panose="020B0604030504040204" pitchFamily="34" charset="0"/>
                <a:cs typeface="Times New Roman" panose="02020603050405020304" pitchFamily="18" charset="0"/>
              </a:rPr>
              <a:t>Thảo</a:t>
            </a:r>
            <a:r>
              <a:rPr lang="en-US" sz="3600" b="1" kern="10" dirty="0">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F0000"/>
                </a:solidFill>
                <a:latin typeface="Times New Roman" panose="02020603050405020304" pitchFamily="18" charset="0"/>
                <a:ea typeface="Verdana" panose="020B0604030504040204" pitchFamily="34" charset="0"/>
                <a:cs typeface="Times New Roman" panose="02020603050405020304" pitchFamily="18" charset="0"/>
              </a:rPr>
              <a:t>luận</a:t>
            </a:r>
            <a:r>
              <a:rPr lang="en-US" sz="3600" b="1" kern="10" dirty="0">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rPr>
              <a:t>nhóm</a:t>
            </a:r>
            <a:r>
              <a:rPr lang="en-US" sz="3600" b="1" kern="10" dirty="0">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rPr>
              <a:t>đôi</a:t>
            </a:r>
            <a:endParaRPr lang="en-US" sz="3600" b="1" kern="10" dirty="0">
              <a:ln w="9525">
                <a:solidFill>
                  <a:srgbClr val="000000"/>
                </a:solidFill>
                <a:round/>
                <a:headEnd/>
                <a:tailEnd/>
              </a:ln>
              <a:solidFill>
                <a:srgbClr val="F9DD00"/>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2" name="Group 14"/>
          <p:cNvGrpSpPr/>
          <p:nvPr/>
        </p:nvGrpSpPr>
        <p:grpSpPr>
          <a:xfrm rot="198028">
            <a:off x="3870960" y="-151836"/>
            <a:ext cx="6000964"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algn="ctr">
                <a:defRPr/>
              </a:pPr>
              <a:endParaRPr lang="en-US" kern="0">
                <a:solidFill>
                  <a:prstClr val="white"/>
                </a:solidFill>
                <a:latin typeface="Calibri"/>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1819086" y="2345250"/>
            <a:ext cx="1656095"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1819086" y="3843175"/>
            <a:ext cx="1656095"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1753855" y="5085707"/>
            <a:ext cx="1563368"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4419600" y="1219200"/>
            <a:ext cx="7153874" cy="584775"/>
          </a:xfrm>
          <a:prstGeom prst="rect">
            <a:avLst/>
          </a:prstGeom>
          <a:noFill/>
        </p:spPr>
        <p:txBody>
          <a:bodyPr wrap="square">
            <a:spAutoFit/>
          </a:bodyPr>
          <a:lstStyle/>
          <a:p>
            <a:pPr>
              <a:defRPr/>
            </a:pPr>
            <a:r>
              <a:rPr lang="vi-VN" sz="3200" dirty="0">
                <a:solidFill>
                  <a:srgbClr val="000000"/>
                </a:solidFill>
                <a:latin typeface="Times New Roman" panose="02020603050405020304" pitchFamily="18" charset="0"/>
                <a:ea typeface="DengXian"/>
                <a:cs typeface="Times New Roman" panose="02020603050405020304" pitchFamily="18" charset="0"/>
              </a:rPr>
              <a:t>Nhiệm vụ: Hoàn thành phiếu bài tập số </a:t>
            </a:r>
            <a:r>
              <a:rPr lang="en-US" sz="3200" dirty="0">
                <a:solidFill>
                  <a:srgbClr val="000000"/>
                </a:solidFill>
                <a:latin typeface="Times New Roman" panose="02020603050405020304" pitchFamily="18" charset="0"/>
                <a:ea typeface="DengXian"/>
                <a:cs typeface="Times New Roman" panose="02020603050405020304" pitchFamily="18" charset="0"/>
              </a:rPr>
              <a:t>2:</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a:stretch>
            <a:fillRect/>
          </a:stretch>
        </p:blipFill>
        <p:spPr>
          <a:xfrm>
            <a:off x="1524000" y="857250"/>
            <a:ext cx="9144000" cy="5143500"/>
          </a:xfrm>
          <a:prstGeom prst="rect">
            <a:avLst/>
          </a:prstGeom>
        </p:spPr>
      </p:pic>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Phiếu học tập</a:t>
            </a: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 Thông tin trên nói về những truyền thống và ý nghĩa của những truyền thống đó:</a:t>
            </a:r>
          </a:p>
          <a:p>
            <a:r>
              <a:rPr lang="en-US" dirty="0">
                <a:latin typeface="Times New Roman" panose="02020603050405020304" pitchFamily="18" charset="0"/>
                <a:cs typeface="Times New Roman" panose="02020603050405020304" pitchFamily="18" charset="0"/>
              </a:rPr>
              <a:t>+ Yêu nước, đoàn kết -&gt; Tạo nên sức mạnh với giúp Đảng và nhân dân quyết tâm đẩy lùi dịch bệnh.</a:t>
            </a:r>
          </a:p>
          <a:p>
            <a:r>
              <a:rPr lang="en-US" dirty="0">
                <a:latin typeface="Times New Roman" panose="02020603050405020304" pitchFamily="18" charset="0"/>
                <a:cs typeface="Times New Roman" panose="02020603050405020304" pitchFamily="18" charset="0"/>
              </a:rPr>
              <a:t>+ Tương thân tương ái -&gt; Thể hiện tinh thần đoàn kết dân tộc, luôn sẵn sàng đùm bọc yêu thương nhau trong mọi hoàn cảnh.</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6).png"/>
          <p:cNvPicPr>
            <a:picLocks noGrp="1" noChangeAspect="1"/>
          </p:cNvPicPr>
          <p:nvPr>
            <p:ph idx="1"/>
          </p:nvPr>
        </p:nvPicPr>
        <p:blipFill>
          <a:blip r:embed="rId2"/>
          <a:stretch>
            <a:fillRect/>
          </a:stretch>
        </p:blipFill>
        <p:spPr>
          <a:xfrm>
            <a:off x="1752601" y="228600"/>
            <a:ext cx="8915399" cy="6324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1524000" y="0"/>
            <a:ext cx="9144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333825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PHIẾU BÀI TẬP</a:t>
            </a:r>
          </a:p>
          <a:p>
            <a:pPr algn="ctr">
              <a:defRPr/>
            </a:pP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(THẢO LUẬN NHÓM)</a:t>
            </a:r>
          </a:p>
          <a:p>
            <a:pPr>
              <a:defRPr/>
            </a:pPr>
            <a:r>
              <a:rPr lang="en-US" dirty="0">
                <a:solidFill>
                  <a:prstClr val="white"/>
                </a:solidFill>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a:endCxn id="9" idx="0"/>
          </p:cNvCxnSpPr>
          <p:nvPr/>
        </p:nvCxnSpPr>
        <p:spPr>
          <a:xfrm rot="16200000" flipH="1">
            <a:off x="6451600" y="965200"/>
            <a:ext cx="257232" cy="131756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524001" y="1752600"/>
            <a:ext cx="2666999" cy="45720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i="1" dirty="0">
                <a:solidFill>
                  <a:prstClr val="black"/>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endParaRPr lang="en-US" sz="2400" dirty="0">
              <a:solidFill>
                <a:prstClr val="black"/>
              </a:solidFill>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6248400" y="1752600"/>
            <a:ext cx="1981200" cy="4572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i="1" dirty="0">
                <a:solidFill>
                  <a:prstClr val="black"/>
                </a:solidFill>
                <a:latin typeface="Times New Roman" pitchFamily="18" charset="0"/>
                <a:cs typeface="Times New Roman" pitchFamily="18" charset="0"/>
              </a:rPr>
              <a:t>Nếu những việc em có thể làm để giữ gìn, phát huy truyền thống tốt đẹp của quê hương?</a:t>
            </a:r>
            <a:endParaRPr lang="en-US" sz="2400" dirty="0">
              <a:solidFill>
                <a:prstClr val="black"/>
              </a:solidFill>
              <a:latin typeface="Times New Roman" pitchFamily="18" charset="0"/>
              <a:cs typeface="Times New Roman" pitchFamily="18" charset="0"/>
            </a:endParaRPr>
          </a:p>
          <a:p>
            <a:pPr algn="ctr">
              <a:defRPr/>
            </a:pPr>
            <a:endParaRPr lang="en-US" sz="2400" b="1" dirty="0">
              <a:solidFill>
                <a:prstClr val="black"/>
              </a:solidFill>
              <a:latin typeface="Times New Roman" pitchFamily="18" charset="0"/>
              <a:ea typeface="Times New Roman" panose="02020603050405020304"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rot="10800000" flipV="1">
            <a:off x="2514600" y="1524000"/>
            <a:ext cx="3505200" cy="2032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4343401" y="1828800"/>
            <a:ext cx="1600199" cy="4419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i="1" dirty="0">
                <a:solidFill>
                  <a:prstClr val="black"/>
                </a:solidFill>
                <a:latin typeface="Times New Roman" pitchFamily="18" charset="0"/>
                <a:cs typeface="Times New Roman" pitchFamily="18" charset="0"/>
              </a:rPr>
              <a:t>Em có đồng ý với thái độ và hành vi của </a:t>
            </a:r>
            <a:r>
              <a:rPr lang="en-US" sz="2400" i="1" dirty="0" err="1">
                <a:solidFill>
                  <a:prstClr val="black"/>
                </a:solidFill>
                <a:latin typeface="Times New Roman" pitchFamily="18" charset="0"/>
                <a:cs typeface="Times New Roman" pitchFamily="18" charset="0"/>
              </a:rPr>
              <a:t>Quân</a:t>
            </a:r>
            <a:r>
              <a:rPr lang="en-US" sz="2400" i="1" dirty="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không</a:t>
            </a:r>
            <a:r>
              <a:rPr lang="en-US" sz="2400" i="1" dirty="0">
                <a:solidFill>
                  <a:prstClr val="black"/>
                </a:solidFill>
                <a:latin typeface="Times New Roman" pitchFamily="18" charset="0"/>
                <a:cs typeface="Times New Roman" pitchFamily="18" charset="0"/>
              </a:rPr>
              <a:t>? Vì sao?</a:t>
            </a:r>
            <a:endParaRPr lang="en-US" sz="2400" dirty="0">
              <a:solidFill>
                <a:prstClr val="black"/>
              </a:solidFill>
              <a:latin typeface="Times New Roman" pitchFamily="18" charset="0"/>
              <a:cs typeface="Times New Roman" pitchFamily="18" charset="0"/>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a:endCxn id="15" idx="0"/>
          </p:cNvCxnSpPr>
          <p:nvPr/>
        </p:nvCxnSpPr>
        <p:spPr>
          <a:xfrm rot="10800000" flipV="1">
            <a:off x="5143500" y="1524000"/>
            <a:ext cx="897092"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15">
            <a:extLst>
              <a:ext uri="{FF2B5EF4-FFF2-40B4-BE49-F238E27FC236}">
                <a16:creationId xmlns:a16="http://schemas.microsoft.com/office/drawing/2014/main" id="{F00E3249-ACD5-4D11-8D94-2D016D6532E8}"/>
              </a:ext>
            </a:extLst>
          </p:cNvPr>
          <p:cNvSpPr/>
          <p:nvPr/>
        </p:nvSpPr>
        <p:spPr>
          <a:xfrm>
            <a:off x="8382000" y="1828800"/>
            <a:ext cx="1981200" cy="43434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b="1" dirty="0">
              <a:solidFill>
                <a:prstClr val="black"/>
              </a:solidFill>
              <a:latin typeface="Times New Roman" pitchFamily="18" charset="0"/>
              <a:ea typeface="Times New Roman" panose="02020603050405020304" pitchFamily="18" charset="0"/>
              <a:cs typeface="Times New Roman" pitchFamily="18" charset="0"/>
            </a:endParaRPr>
          </a:p>
          <a:p>
            <a:pPr>
              <a:defRPr/>
            </a:pPr>
            <a:r>
              <a:rPr lang="en-US" sz="2400" i="1" dirty="0">
                <a:solidFill>
                  <a:prstClr val="black"/>
                </a:solidFill>
                <a:latin typeface="Times New Roman" pitchFamily="18" charset="0"/>
                <a:cs typeface="Times New Roman" pitchFamily="18" charset="0"/>
              </a:rPr>
              <a:t>Nếu những việc làm không giữ gìn, phát huy truyền thống tốt đẹp của quê hương?</a:t>
            </a:r>
            <a:endParaRPr lang="en-US" sz="2400" dirty="0">
              <a:solidFill>
                <a:prstClr val="black"/>
              </a:solidFill>
              <a:latin typeface="Times New Roman" pitchFamily="18" charset="0"/>
              <a:ea typeface="Times New Roman" panose="02020603050405020304"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9661016A-ACC6-42C5-A502-28ED3A37D021}"/>
              </a:ext>
            </a:extLst>
          </p:cNvPr>
          <p:cNvCxnSpPr>
            <a:cxnSpLocks/>
            <a:endCxn id="24" idx="0"/>
          </p:cNvCxnSpPr>
          <p:nvPr/>
        </p:nvCxnSpPr>
        <p:spPr>
          <a:xfrm>
            <a:off x="6248400" y="1524000"/>
            <a:ext cx="3124200"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5"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1524000" y="-283210"/>
            <a:ext cx="9525000" cy="7080250"/>
          </a:xfrm>
          <a:prstGeom prst="rect">
            <a:avLst/>
          </a:prstGeom>
        </p:spPr>
      </p:pic>
      <p:sp>
        <p:nvSpPr>
          <p:cNvPr id="2" name="Title 1"/>
          <p:cNvSpPr>
            <a:spLocks noGrp="1"/>
          </p:cNvSpPr>
          <p:nvPr>
            <p:ph type="title"/>
          </p:nvPr>
        </p:nvSpPr>
        <p:spPr/>
        <p:txBody>
          <a:bodyPr>
            <a:noAutofit/>
          </a:bodyPr>
          <a:lstStyle/>
          <a:p>
            <a:pPr lvl="0"/>
            <a:r>
              <a:rPr lang="en-US" sz="2400" i="1" dirty="0">
                <a:solidFill>
                  <a:srgbClr val="FF0000"/>
                </a:solidFill>
                <a:latin typeface="Times New Roman" pitchFamily="18" charset="0"/>
                <a:cs typeface="Times New Roman" pitchFamily="18" charset="0"/>
              </a:rPr>
              <a:t/>
            </a:r>
            <a:br>
              <a:rPr lang="en-US" sz="2400" i="1" dirty="0">
                <a:solidFill>
                  <a:srgbClr val="FF0000"/>
                </a:solidFill>
                <a:latin typeface="Times New Roman" pitchFamily="18" charset="0"/>
                <a:cs typeface="Times New Roman" pitchFamily="18" charset="0"/>
              </a:rPr>
            </a:br>
            <a:r>
              <a:rPr lang="en-US" sz="2400" i="1" dirty="0">
                <a:solidFill>
                  <a:srgbClr val="FF0000"/>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r>
              <a:rPr lang="en-US" sz="2400" dirty="0">
                <a:solidFill>
                  <a:srgbClr val="FF0000"/>
                </a:solidFill>
                <a:latin typeface="Times New Roman" pitchFamily="18" charset="0"/>
                <a:cs typeface="Times New Roman" pitchFamily="18" charset="0"/>
              </a:rPr>
              <a:t/>
            </a:r>
            <a:br>
              <a:rPr lang="en-US" sz="2400" dirty="0">
                <a:solidFill>
                  <a:srgbClr val="FF0000"/>
                </a:solidFill>
                <a:latin typeface="Times New Roman" pitchFamily="18" charset="0"/>
                <a:cs typeface="Times New Roman" pitchFamily="18" charset="0"/>
              </a:rPr>
            </a:br>
            <a:endParaRPr lang="en-US" sz="2400" dirty="0">
              <a:solidFill>
                <a:srgbClr val="FF0000"/>
              </a:solidFill>
            </a:endParaRPr>
          </a:p>
        </p:txBody>
      </p:sp>
      <p:graphicFrame>
        <p:nvGraphicFramePr>
          <p:cNvPr id="5" name="Content Placeholder 4"/>
          <p:cNvGraphicFramePr>
            <a:graphicFrameLocks noGrp="1"/>
          </p:cNvGraphicFramePr>
          <p:nvPr>
            <p:ph idx="1"/>
          </p:nvPr>
        </p:nvGraphicFramePr>
        <p:xfrm>
          <a:off x="1981200" y="1600200"/>
          <a:ext cx="8229600" cy="51816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US" sz="4000" dirty="0">
                          <a:solidFill>
                            <a:srgbClr val="FF0000"/>
                          </a:solidFill>
                          <a:latin typeface="Times New Roman" pitchFamily="18" charset="0"/>
                          <a:cs typeface="Times New Roman" pitchFamily="18" charset="0"/>
                        </a:rPr>
                        <a:t>Vân</a:t>
                      </a:r>
                      <a:r>
                        <a:rPr lang="en-US" sz="4000" baseline="0"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en-US" sz="4000" dirty="0">
                          <a:solidFill>
                            <a:srgbClr val="FF0000"/>
                          </a:solidFill>
                          <a:latin typeface="Times New Roman" pitchFamily="18" charset="0"/>
                          <a:cs typeface="Times New Roman" pitchFamily="18" charset="0"/>
                        </a:rPr>
                        <a:t>Hùng</a:t>
                      </a:r>
                      <a:r>
                        <a:rPr lang="en-US" sz="4000" baseline="0" dirty="0">
                          <a:solidFill>
                            <a:srgbClr val="FF0000"/>
                          </a:solidFill>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r>
                        <a:rPr lang="en-US" sz="2400" kern="1200" dirty="0">
                          <a:solidFill>
                            <a:schemeClr val="dk1"/>
                          </a:solidFill>
                          <a:latin typeface="Times New Roman" pitchFamily="18" charset="0"/>
                          <a:ea typeface="+mn-ea"/>
                          <a:cs typeface="Times New Roman" pitchFamily="18" charset="0"/>
                        </a:rPr>
                        <a:t>+Vân đã giữ gìn và phát huy truyền thống yêu nước.</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latin typeface="Times New Roman" pitchFamily="18" charset="0"/>
                          <a:ea typeface="+mn-ea"/>
                          <a:cs typeface="Times New Roman" pitchFamily="18" charset="0"/>
                        </a:rPr>
                        <a:t>+ Vân có ước mơ trở thành 1 hướng dẫn viên du lịch  để giới thiệu với bạn bè quốc tế về các truyền thống tốt đẹp của quê hưowng.</a:t>
                      </a:r>
                    </a:p>
                    <a:p>
                      <a:r>
                        <a:rPr lang="en-US" sz="2400" kern="1200" dirty="0">
                          <a:solidFill>
                            <a:schemeClr val="dk1"/>
                          </a:solidFill>
                          <a:latin typeface="Times New Roman" pitchFamily="18" charset="0"/>
                          <a:ea typeface="+mn-ea"/>
                          <a:cs typeface="Times New Roman" pitchFamily="18" charset="0"/>
                        </a:rPr>
                        <a:t> Vân luôn chăm chỉ tích cực học tập tham gia các hoạt động trải nghiệm tìm hiểu về giá trị lịch sử, văn hóa của quê hương mình. </a:t>
                      </a:r>
                      <a:endParaRPr lang="en-US" dirty="0"/>
                    </a:p>
                  </a:txBody>
                  <a:tcPr>
                    <a:solidFill>
                      <a:schemeClr val="accent4">
                        <a:lumMod val="40000"/>
                        <a:lumOff val="60000"/>
                      </a:schemeClr>
                    </a:solidFill>
                  </a:tcPr>
                </a:tc>
                <a:tc>
                  <a:txBody>
                    <a:bodyPr/>
                    <a:lstStyle/>
                    <a:p>
                      <a:r>
                        <a:rPr lang="en-US" sz="2400" kern="1200" dirty="0">
                          <a:solidFill>
                            <a:schemeClr val="dk1"/>
                          </a:solidFill>
                          <a:latin typeface="Times New Roman" pitchFamily="18" charset="0"/>
                          <a:ea typeface="+mn-ea"/>
                          <a:cs typeface="Times New Roman" pitchFamily="18" charset="0"/>
                        </a:rPr>
                        <a:t>+ Hùng đã giữ gìn và phát huy truyền thống yêu thương con người.</a:t>
                      </a:r>
                    </a:p>
                    <a:p>
                      <a:r>
                        <a:rPr lang="en-US" sz="2400" kern="1200" dirty="0">
                          <a:solidFill>
                            <a:schemeClr val="dk1"/>
                          </a:solidFill>
                          <a:latin typeface="Times New Roman" pitchFamily="18" charset="0"/>
                          <a:ea typeface="+mn-ea"/>
                          <a:cs typeface="Times New Roman" pitchFamily="18" charset="0"/>
                        </a:rPr>
                        <a:t>+ Hùng chăm chỉ học tập, tích cực tham gia các hoạt động thiện nguyện, đền ơn đáp nghãi, giúp đỡ các gia đình chính sách, gia đình có hoàn cảnh khó khăn. </a:t>
                      </a:r>
                    </a:p>
                    <a:p>
                      <a:endParaRPr lang="en-US" dirty="0"/>
                    </a:p>
                  </a:txBody>
                  <a:tcPr>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i="1" dirty="0">
                <a:latin typeface="Times New Roman" pitchFamily="18" charset="0"/>
                <a:cs typeface="Times New Roman" pitchFamily="18" charset="0"/>
              </a:rPr>
              <a:t/>
            </a:r>
            <a:br>
              <a:rPr lang="en-US" i="1" dirty="0">
                <a:latin typeface="Times New Roman" pitchFamily="18" charset="0"/>
                <a:cs typeface="Times New Roman" pitchFamily="18" charset="0"/>
              </a:rPr>
            </a:br>
            <a:r>
              <a:rPr lang="en-US" i="1" dirty="0">
                <a:solidFill>
                  <a:srgbClr val="FF0000"/>
                </a:solidFill>
                <a:latin typeface="Times New Roman" pitchFamily="18" charset="0"/>
                <a:cs typeface="Times New Roman" pitchFamily="18" charset="0"/>
              </a:rPr>
              <a:t>Em có đồng ý với thái độ và hành vi của </a:t>
            </a:r>
            <a:r>
              <a:rPr lang="en-US" i="1" dirty="0" err="1">
                <a:solidFill>
                  <a:srgbClr val="FF0000"/>
                </a:solidFill>
                <a:latin typeface="Times New Roman" pitchFamily="18" charset="0"/>
                <a:cs typeface="Times New Roman" pitchFamily="18" charset="0"/>
              </a:rPr>
              <a:t>Quân</a:t>
            </a:r>
            <a:r>
              <a:rPr lang="en-US" i="1" dirty="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không</a:t>
            </a:r>
            <a:r>
              <a:rPr lang="en-US" i="1" dirty="0">
                <a:solidFill>
                  <a:srgbClr val="FF0000"/>
                </a:solidFill>
                <a:latin typeface="Times New Roman" pitchFamily="18" charset="0"/>
                <a:cs typeface="Times New Roman" pitchFamily="18" charset="0"/>
              </a:rPr>
              <a:t>? Vì sao?</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Em không đồng ý với thái độ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Quân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Hành động thể hiện sự không tôn trọng và ngăn cấm người khác tìm hiểu, tham gia về truyền thống nghệ thuật dân gian của địa phương.</a:t>
            </a:r>
          </a:p>
          <a:p>
            <a:r>
              <a:rPr lang="en-US" dirty="0">
                <a:latin typeface="Times New Roman" panose="02020603050405020304" pitchFamily="18" charset="0"/>
                <a:cs typeface="Times New Roman" panose="02020603050405020304" pitchFamily="18" charset="0"/>
              </a:rPr>
              <a:t>Vì các loại hình nghệ thuật dân gia của địa phương lưu giữ những nét đẹp của quê hương như truyền thống yêu nước, hiếu học, tăng gia sản xuất lao động, yêu thương con người, đoàn kết,... Tổ chức các hoạt động nghệ thuật dân gian là một phần lưu giữ những nét đẹp văn hóa của quê hương.</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524000"/>
          </a:xfrm>
        </p:spPr>
        <p:txBody>
          <a:bodyPr>
            <a:normAutofit fontScale="90000"/>
          </a:bodyPr>
          <a:lstStyle/>
          <a:p>
            <a:pPr lvl="0"/>
            <a:r>
              <a:rPr lang="en-US" i="1" dirty="0">
                <a:latin typeface="Times New Roman" pitchFamily="18" charset="0"/>
                <a:cs typeface="Times New Roman" pitchFamily="18" charset="0"/>
              </a:rPr>
              <a:t/>
            </a:r>
            <a:br>
              <a:rPr lang="en-US" i="1" dirty="0">
                <a:latin typeface="Times New Roman" pitchFamily="18" charset="0"/>
                <a:cs typeface="Times New Roman" pitchFamily="18" charset="0"/>
              </a:rPr>
            </a:br>
            <a:r>
              <a:rPr lang="en-US" i="1" dirty="0">
                <a:latin typeface="Times New Roman" pitchFamily="18" charset="0"/>
                <a:cs typeface="Times New Roman" pitchFamily="18" charset="0"/>
              </a:rPr>
              <a:t/>
            </a:r>
            <a:br>
              <a:rPr lang="en-US" i="1" dirty="0">
                <a:latin typeface="Times New Roman" pitchFamily="18" charset="0"/>
                <a:cs typeface="Times New Roman" pitchFamily="18" charset="0"/>
              </a:rPr>
            </a:br>
            <a:r>
              <a:rPr lang="en-US" dirty="0">
                <a:latin typeface="Times New Roman" pitchFamily="18" charset="0"/>
                <a:ea typeface="Times New Roman" panose="02020603050405020304" pitchFamily="18" charset="0"/>
                <a:cs typeface="Times New Roman" pitchFamily="18" charset="0"/>
              </a:rPr>
              <a:t/>
            </a:r>
            <a:br>
              <a:rPr lang="en-US" dirty="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1524000" y="1676400"/>
            <a:ext cx="47244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latin typeface="Times New Roman" panose="02020603050405020304" pitchFamily="18" charset="0"/>
                <a:cs typeface="Times New Roman" panose="02020603050405020304" pitchFamily="18" charset="0"/>
              </a:rPr>
              <a:t>+ Siêng năng, kiên trì học tập và rèn luyện, đoàn kết giúp đỡ nhau, chủ động và tích cực tham gia các hoạt động cộng đồng, góp phần vào sự phát triển của quê hương</a:t>
            </a:r>
            <a:r>
              <a:rPr lang="en-US" sz="2400" dirty="0">
                <a:solidFill>
                  <a:srgbClr val="1F497D"/>
                </a:solidFill>
                <a:latin typeface="Times New Roman" panose="02020603050405020304" pitchFamily="18" charset="0"/>
                <a:cs typeface="Times New Roman" panose="02020603050405020304" pitchFamily="18" charset="0"/>
              </a:rPr>
              <a:t>.</a:t>
            </a:r>
          </a:p>
          <a:p>
            <a:pPr algn="ct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Cloud 10"/>
          <p:cNvSpPr/>
          <p:nvPr/>
        </p:nvSpPr>
        <p:spPr>
          <a:xfrm>
            <a:off x="6335976" y="1536509"/>
            <a:ext cx="4114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 Phê phán những hành động làm tổn hại đến truyền thống tốt đẹp của quê hương.</a:t>
            </a:r>
          </a:p>
          <a:p>
            <a:pPr algn="ct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ular Callout 5"/>
          <p:cNvSpPr/>
          <p:nvPr/>
        </p:nvSpPr>
        <p:spPr>
          <a:xfrm>
            <a:off x="2667000" y="0"/>
            <a:ext cx="7239000" cy="1298448"/>
          </a:xfrm>
          <a:prstGeom prst="wedge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0070C0"/>
                </a:solidFill>
                <a:latin typeface="Times New Roman" panose="02020603050405020304" pitchFamily="18" charset="0"/>
                <a:cs typeface="Times New Roman" pitchFamily="18" charset="0"/>
              </a:rPr>
              <a:t>Nếu những việc em có thể làm để giữ gìn, phát huy truyền thống tốt đẹp của quê hương?</a:t>
            </a:r>
            <a:endParaRPr lang="en-US"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pPr lvl="0"/>
            <a:r>
              <a:rPr lang="en-US" i="1" dirty="0">
                <a:latin typeface="Times New Roman" pitchFamily="18" charset="0"/>
                <a:cs typeface="Times New Roman" pitchFamily="18" charset="0"/>
              </a:rPr>
              <a:t/>
            </a:r>
            <a:br>
              <a:rPr lang="en-US" i="1" dirty="0">
                <a:latin typeface="Times New Roman" pitchFamily="18" charset="0"/>
                <a:cs typeface="Times New Roman" pitchFamily="18" charset="0"/>
              </a:rPr>
            </a:br>
            <a:r>
              <a:rPr lang="en-US" sz="3600" i="1" dirty="0">
                <a:solidFill>
                  <a:srgbClr val="FF0000"/>
                </a:solidFill>
                <a:latin typeface="Times New Roman" pitchFamily="18" charset="0"/>
                <a:cs typeface="Times New Roman" pitchFamily="18" charset="0"/>
              </a:rPr>
              <a:t>Nêu những việc làm không giữ gìn, phát huy truyền thống tốt đẹp của quê hương</a:t>
            </a:r>
            <a:r>
              <a:rPr lang="en-US" i="1" dirty="0">
                <a:latin typeface="Times New Roman" pitchFamily="18" charset="0"/>
                <a:cs typeface="Times New Roman" pitchFamily="18" charset="0"/>
              </a:rPr>
              <a:t>?</a:t>
            </a:r>
            <a:br>
              <a:rPr lang="en-US" i="1" dirty="0">
                <a:latin typeface="Times New Roman" pitchFamily="18" charset="0"/>
                <a:cs typeface="Times New Roman" pitchFamily="18" charset="0"/>
              </a:rPr>
            </a:br>
            <a:r>
              <a:rPr lang="en-US" dirty="0">
                <a:latin typeface="Times New Roman" pitchFamily="18" charset="0"/>
                <a:ea typeface="Times New Roman" panose="02020603050405020304" pitchFamily="18" charset="0"/>
                <a:cs typeface="Times New Roman" pitchFamily="18" charset="0"/>
              </a:rPr>
              <a:t/>
            </a:r>
            <a:br>
              <a:rPr lang="en-US" dirty="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2514600" y="1676400"/>
            <a:ext cx="33528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latin typeface="Times New Roman" panose="02020603050405020304" pitchFamily="18" charset="0"/>
                <a:cs typeface="Times New Roman" panose="02020603050405020304" pitchFamily="18" charset="0"/>
              </a:rPr>
              <a:t>+ Ngăn cấm người khác tham gia các hoạt động cộng đồng nhằm giữ gìn và phát huy truyền thống quê hương.</a:t>
            </a:r>
          </a:p>
          <a:p>
            <a:pPr algn="ct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Cloud 10"/>
          <p:cNvSpPr/>
          <p:nvPr/>
        </p:nvSpPr>
        <p:spPr>
          <a:xfrm>
            <a:off x="6096000" y="1905000"/>
            <a:ext cx="3352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 Nói xấu, xuyên tạc truyền thống tốt đẹp của quê hương...</a:t>
            </a:r>
          </a:p>
          <a:p>
            <a:pPr algn="ctr"/>
            <a:endParaRPr lang="en-US" sz="28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1524000" y="32269"/>
            <a:ext cx="9144000" cy="6793462"/>
          </a:xfrm>
          <a:prstGeom prst="rect">
            <a:avLst/>
          </a:prstGeom>
        </p:spPr>
      </p:pic>
      <p:pic>
        <p:nvPicPr>
          <p:cNvPr id="6" name="Picture 5"/>
          <p:cNvPicPr>
            <a:picLocks noChangeAspect="1"/>
          </p:cNvPicPr>
          <p:nvPr/>
        </p:nvPicPr>
        <p:blipFill>
          <a:blip r:embed="rId3"/>
          <a:stretch>
            <a:fillRect/>
          </a:stretch>
        </p:blipFill>
        <p:spPr>
          <a:xfrm>
            <a:off x="1201003" y="333867"/>
            <a:ext cx="3988943" cy="6524133"/>
          </a:xfrm>
          <a:prstGeom prst="rect">
            <a:avLst/>
          </a:prstGeom>
        </p:spPr>
      </p:pic>
      <p:sp>
        <p:nvSpPr>
          <p:cNvPr id="7" name="Rectangle 6"/>
          <p:cNvSpPr>
            <a:spLocks noChangeArrowheads="1"/>
          </p:cNvSpPr>
          <p:nvPr/>
        </p:nvSpPr>
        <p:spPr bwMode="auto">
          <a:xfrm rot="21274563">
            <a:off x="1923016" y="808626"/>
            <a:ext cx="272059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defRPr/>
            </a:pP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Bài 1: Tự hào về truyền thống quê hương</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5189948" y="468764"/>
            <a:ext cx="5478053" cy="5182805"/>
          </a:xfrm>
          <a:prstGeom prst="rect">
            <a:avLst/>
          </a:prstGeom>
        </p:spPr>
      </p:pic>
      <p:sp>
        <p:nvSpPr>
          <p:cNvPr id="9" name="文本框 6"/>
          <p:cNvSpPr txBox="1"/>
          <p:nvPr/>
        </p:nvSpPr>
        <p:spPr>
          <a:xfrm>
            <a:off x="6660915" y="2807378"/>
            <a:ext cx="2414166" cy="1938992"/>
          </a:xfrm>
          <a:prstGeom prst="rect">
            <a:avLst/>
          </a:prstGeom>
          <a:noFill/>
        </p:spPr>
        <p:txBody>
          <a:bodyPr wrap="square" rtlCol="0">
            <a:spAutoFit/>
          </a:bodyPr>
          <a:lstStyle/>
          <a:p>
            <a:pPr algn="ctr">
              <a:defRPr/>
            </a:pPr>
            <a:r>
              <a:rPr lang="en-US" altLang="zh-CN" sz="4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III. </a:t>
            </a:r>
          </a:p>
          <a:p>
            <a:pPr algn="ctr">
              <a:defRPr/>
            </a:pPr>
            <a:r>
              <a:rPr lang="en-US" altLang="zh-CN" sz="4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LUYỆN TẬP</a:t>
            </a:r>
            <a:endParaRPr lang="zh-CN" altLang="en-US" sz="4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5006664" y="4151212"/>
            <a:ext cx="5481052" cy="467421"/>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dirty="0">
                <a:solidFill>
                  <a:prstClr val="black"/>
                </a:solidFill>
                <a:latin typeface="Times New Roman" panose="02020603050405020304" pitchFamily="18" charset="0"/>
                <a:cs typeface="Times New Roman" panose="02020603050405020304" pitchFamily="18" charset="0"/>
              </a:rPr>
              <a:t>Là những phẩm chất đạo đức quan trọng của con người</a:t>
            </a:r>
          </a:p>
        </p:txBody>
      </p:sp>
      <p:sp>
        <p:nvSpPr>
          <p:cNvPr id="71" name="Rectangle 70"/>
          <p:cNvSpPr/>
          <p:nvPr/>
        </p:nvSpPr>
        <p:spPr>
          <a:xfrm>
            <a:off x="4949396" y="3411332"/>
            <a:ext cx="4176986"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120" y="766782"/>
            <a:ext cx="2626586" cy="4456679"/>
          </a:xfrm>
          <a:prstGeom prst="rect">
            <a:avLst/>
          </a:prstGeom>
        </p:spPr>
      </p:pic>
      <p:grpSp>
        <p:nvGrpSpPr>
          <p:cNvPr id="4" name="Group 63"/>
          <p:cNvGrpSpPr/>
          <p:nvPr/>
        </p:nvGrpSpPr>
        <p:grpSpPr>
          <a:xfrm>
            <a:off x="4191000" y="6346114"/>
            <a:ext cx="5562600"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grpSp>
        <p:nvGrpSpPr>
          <p:cNvPr id="5" name="Group 59"/>
          <p:cNvGrpSpPr/>
          <p:nvPr/>
        </p:nvGrpSpPr>
        <p:grpSpPr>
          <a:xfrm>
            <a:off x="4396688" y="5486401"/>
            <a:ext cx="6064895" cy="762000"/>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sp>
        <p:nvSpPr>
          <p:cNvPr id="63" name="TextBox 62"/>
          <p:cNvSpPr txBox="1"/>
          <p:nvPr/>
        </p:nvSpPr>
        <p:spPr>
          <a:xfrm>
            <a:off x="4343401" y="5445459"/>
            <a:ext cx="6212739" cy="830997"/>
          </a:xfrm>
          <a:prstGeom prst="rect">
            <a:avLst/>
          </a:prstGeom>
          <a:noFill/>
          <a:ln>
            <a:noFill/>
          </a:ln>
        </p:spPr>
        <p:txBody>
          <a:bodyPr wrap="square" rtlCol="0">
            <a:spAutoFit/>
          </a:bodyPr>
          <a:lstStyle/>
          <a:p>
            <a:pPr>
              <a:defRPr/>
            </a:pPr>
            <a:r>
              <a:rPr lang="en-US" sz="2400" dirty="0">
                <a:solidFill>
                  <a:prstClr val="black"/>
                </a:solidFill>
                <a:latin typeface="Times New Roman" panose="02020603050405020304" pitchFamily="18" charset="0"/>
                <a:cs typeface="Times New Roman" panose="02020603050405020304" pitchFamily="18" charset="0"/>
              </a:rPr>
              <a:t>+ Siêng năng, kiên trì học tập và rèn luyện, đoàn kết giúp đỡ nhau,...</a:t>
            </a:r>
          </a:p>
        </p:txBody>
      </p:sp>
      <p:sp>
        <p:nvSpPr>
          <p:cNvPr id="67" name="TextBox 66"/>
          <p:cNvSpPr txBox="1"/>
          <p:nvPr/>
        </p:nvSpPr>
        <p:spPr>
          <a:xfrm>
            <a:off x="4343400" y="6302993"/>
            <a:ext cx="5715000" cy="830997"/>
          </a:xfrm>
          <a:prstGeom prst="rect">
            <a:avLst/>
          </a:prstGeom>
          <a:noFill/>
          <a:ln w="12700">
            <a:noFill/>
          </a:ln>
        </p:spPr>
        <p:txBody>
          <a:bodyPr wrap="square" rtlCol="0">
            <a:spAutoFit/>
          </a:bodyPr>
          <a:lstStyle/>
          <a:p>
            <a:pPr>
              <a:defRPr/>
            </a:pPr>
            <a:r>
              <a:rPr lang="en-US" sz="2400" dirty="0">
                <a:solidFill>
                  <a:prstClr val="black"/>
                </a:solidFill>
                <a:latin typeface="Times New Roman" panose="02020603050405020304" pitchFamily="18" charset="0"/>
                <a:cs typeface="Times New Roman" panose="02020603050405020304" pitchFamily="18" charset="0"/>
              </a:rPr>
              <a:t>Phê phán những hành động sai trái</a:t>
            </a:r>
          </a:p>
          <a:p>
            <a:pPr>
              <a:defRPr/>
            </a:pPr>
            <a:r>
              <a:rPr lang="vi-VN" sz="24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7" name="Group 47"/>
          <p:cNvGrpSpPr/>
          <p:nvPr/>
        </p:nvGrpSpPr>
        <p:grpSpPr>
          <a:xfrm>
            <a:off x="5008447" y="3949812"/>
            <a:ext cx="5640434" cy="896817"/>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grpSp>
        <p:nvGrpSpPr>
          <p:cNvPr id="8" name="Group 51"/>
          <p:cNvGrpSpPr/>
          <p:nvPr/>
        </p:nvGrpSpPr>
        <p:grpSpPr>
          <a:xfrm>
            <a:off x="4765122" y="4859377"/>
            <a:ext cx="5791018" cy="609171"/>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sp>
        <p:nvSpPr>
          <p:cNvPr id="55" name="TextBox 54"/>
          <p:cNvSpPr txBox="1"/>
          <p:nvPr/>
        </p:nvSpPr>
        <p:spPr>
          <a:xfrm>
            <a:off x="4997948" y="4724401"/>
            <a:ext cx="5670053" cy="830997"/>
          </a:xfrm>
          <a:prstGeom prst="rect">
            <a:avLst/>
          </a:prstGeom>
          <a:noFill/>
          <a:ln>
            <a:noFill/>
          </a:ln>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Góp phần tạo nên sức mạnh giúp con người vượt qua khó khăn</a:t>
            </a:r>
          </a:p>
        </p:txBody>
      </p:sp>
      <p:grpSp>
        <p:nvGrpSpPr>
          <p:cNvPr id="9" name="Group 55"/>
          <p:cNvGrpSpPr/>
          <p:nvPr/>
        </p:nvGrpSpPr>
        <p:grpSpPr>
          <a:xfrm>
            <a:off x="4908206" y="3352991"/>
            <a:ext cx="4206125"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sp>
        <p:nvSpPr>
          <p:cNvPr id="59" name="TextBox 58"/>
          <p:cNvSpPr txBox="1"/>
          <p:nvPr/>
        </p:nvSpPr>
        <p:spPr>
          <a:xfrm>
            <a:off x="5086524" y="3367611"/>
            <a:ext cx="4077918" cy="461665"/>
          </a:xfrm>
          <a:prstGeom prst="rect">
            <a:avLst/>
          </a:prstGeom>
          <a:noFill/>
          <a:ln>
            <a:noFill/>
          </a:ln>
        </p:spPr>
        <p:txBody>
          <a:bodyPr wrap="square" rtlCol="0">
            <a:spAutoFit/>
          </a:bodyPr>
          <a:lstStyle/>
          <a:p>
            <a:pPr>
              <a:defRPr/>
            </a:pPr>
            <a:r>
              <a:rPr lang="en-US" sz="2400" dirty="0">
                <a:solidFill>
                  <a:prstClr val="black">
                    <a:lumMod val="85000"/>
                    <a:lumOff val="15000"/>
                  </a:prstClr>
                </a:solidFill>
                <a:latin typeface="Times New Roman" panose="02020603050405020304" pitchFamily="18" charset="0"/>
                <a:cs typeface="Times New Roman" panose="02020603050405020304" pitchFamily="18" charset="0"/>
              </a:rPr>
              <a:t>Giữ chữ tín, hiếu thảo,....</a:t>
            </a:r>
          </a:p>
        </p:txBody>
      </p:sp>
      <p:grpSp>
        <p:nvGrpSpPr>
          <p:cNvPr id="10" name="Group 41"/>
          <p:cNvGrpSpPr/>
          <p:nvPr/>
        </p:nvGrpSpPr>
        <p:grpSpPr>
          <a:xfrm>
            <a:off x="4908205" y="2577169"/>
            <a:ext cx="5375716" cy="661498"/>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sp>
        <p:nvSpPr>
          <p:cNvPr id="45" name="TextBox 44"/>
          <p:cNvSpPr txBox="1"/>
          <p:nvPr/>
        </p:nvSpPr>
        <p:spPr>
          <a:xfrm>
            <a:off x="5122606" y="2700376"/>
            <a:ext cx="5194820" cy="461665"/>
          </a:xfrm>
          <a:prstGeom prst="rect">
            <a:avLst/>
          </a:prstGeom>
          <a:noFill/>
          <a:ln>
            <a:noFill/>
          </a:ln>
        </p:spPr>
        <p:txBody>
          <a:bodyPr wrap="square" rtlCol="0">
            <a:spAutoFit/>
          </a:bodyPr>
          <a:lstStyle/>
          <a:p>
            <a:pPr>
              <a:defRPr/>
            </a:pPr>
            <a:r>
              <a:rPr lang="en-US" sz="2400" dirty="0">
                <a:solidFill>
                  <a:prstClr val="black">
                    <a:lumMod val="85000"/>
                    <a:lumOff val="15000"/>
                  </a:prstClr>
                </a:solidFill>
                <a:latin typeface="Times New Roman" panose="02020603050405020304" pitchFamily="18" charset="0"/>
                <a:cs typeface="Times New Roman" panose="02020603050405020304" pitchFamily="18" charset="0"/>
              </a:rPr>
              <a:t>Cần cù sáng tạo</a:t>
            </a:r>
          </a:p>
        </p:txBody>
      </p:sp>
      <p:sp>
        <p:nvSpPr>
          <p:cNvPr id="39" name="Rectangle 38"/>
          <p:cNvSpPr/>
          <p:nvPr/>
        </p:nvSpPr>
        <p:spPr>
          <a:xfrm>
            <a:off x="5029201" y="1828801"/>
            <a:ext cx="5277257"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r>
              <a:rPr lang="en-US" sz="2000" dirty="0">
                <a:solidFill>
                  <a:prstClr val="black"/>
                </a:solidFill>
                <a:latin typeface="Calibri"/>
              </a:rPr>
              <a:t>Yêu nước, đoàn kết, yêu thương con người</a:t>
            </a:r>
          </a:p>
        </p:txBody>
      </p:sp>
      <p:sp>
        <p:nvSpPr>
          <p:cNvPr id="41" name="TextBox 40"/>
          <p:cNvSpPr txBox="1"/>
          <p:nvPr/>
        </p:nvSpPr>
        <p:spPr>
          <a:xfrm>
            <a:off x="5093649" y="1843578"/>
            <a:ext cx="5223777" cy="461665"/>
          </a:xfrm>
          <a:prstGeom prst="rect">
            <a:avLst/>
          </a:prstGeom>
          <a:noFill/>
          <a:ln>
            <a:noFill/>
          </a:ln>
        </p:spPr>
        <p:txBody>
          <a:bodyPr wrap="square" rtlCol="0">
            <a:spAutoFit/>
          </a:bodyPr>
          <a:lstStyle/>
          <a:p>
            <a:pPr>
              <a:defRPr/>
            </a:pPr>
            <a:endParaRPr lang="en-US" sz="2400"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35" name="Block Arc 34"/>
          <p:cNvSpPr/>
          <p:nvPr/>
        </p:nvSpPr>
        <p:spPr>
          <a:xfrm>
            <a:off x="396429" y="-20991"/>
            <a:ext cx="4338611"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3176155" y="5260975"/>
            <a:ext cx="1135364"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4016226" y="3613539"/>
            <a:ext cx="97476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12" name="Group 22"/>
          <p:cNvGrpSpPr/>
          <p:nvPr/>
        </p:nvGrpSpPr>
        <p:grpSpPr>
          <a:xfrm>
            <a:off x="4573426" y="77269"/>
            <a:ext cx="5567274" cy="1607038"/>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defRPr/>
              </a:pPr>
              <a:endParaRPr lang="en-US" sz="5600">
                <a:solidFill>
                  <a:prstClr val="white"/>
                </a:solidFill>
                <a:latin typeface="Arial"/>
              </a:endParaRPr>
            </a:p>
          </p:txBody>
        </p:sp>
      </p:grpSp>
      <p:sp>
        <p:nvSpPr>
          <p:cNvPr id="26" name="Oval 25"/>
          <p:cNvSpPr/>
          <p:nvPr/>
        </p:nvSpPr>
        <p:spPr>
          <a:xfrm>
            <a:off x="3574037" y="1676401"/>
            <a:ext cx="1442624"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3679793" y="77268"/>
            <a:ext cx="93181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587797" y="457201"/>
            <a:ext cx="2598673" cy="6186309"/>
          </a:xfrm>
          <a:prstGeom prst="rect">
            <a:avLst/>
          </a:prstGeom>
          <a:noFill/>
        </p:spPr>
        <p:txBody>
          <a:bodyPr wrap="square" rtlCol="0">
            <a:spAutoFit/>
          </a:bodyPr>
          <a:lstStyle/>
          <a:p>
            <a:pPr>
              <a:defRPr/>
            </a:pPr>
            <a:r>
              <a:rPr lang="en-US" sz="6600" b="1" dirty="0">
                <a:solidFill>
                  <a:prstClr val="black"/>
                </a:solidFill>
                <a:latin typeface="Times New Roman" panose="02020603050405020304" pitchFamily="18" charset="0"/>
                <a:cs typeface="Times New Roman" panose="02020603050405020304" pitchFamily="18" charset="0"/>
              </a:rPr>
              <a:t>Tự hào về truyền thống quê hương</a:t>
            </a:r>
          </a:p>
        </p:txBody>
      </p:sp>
      <p:sp>
        <p:nvSpPr>
          <p:cNvPr id="15" name="TextBox 14"/>
          <p:cNvSpPr txBox="1"/>
          <p:nvPr/>
        </p:nvSpPr>
        <p:spPr>
          <a:xfrm>
            <a:off x="4577195" y="139969"/>
            <a:ext cx="5833376" cy="1569660"/>
          </a:xfrm>
          <a:prstGeom prst="rect">
            <a:avLst/>
          </a:prstGeom>
          <a:noFill/>
        </p:spPr>
        <p:txBody>
          <a:bodyPr wrap="square" rtlCol="0">
            <a:spAutoFit/>
          </a:bodyPr>
          <a:lstStyle/>
          <a:p>
            <a:r>
              <a:rPr lang="en-US" sz="2400" i="1" dirty="0">
                <a:solidFill>
                  <a:prstClr val="black"/>
                </a:solidFill>
                <a:latin typeface="Times New Roman" panose="02020603050405020304" pitchFamily="18" charset="0"/>
                <a:cs typeface="Times New Roman" panose="02020603050405020304" pitchFamily="18" charset="0"/>
              </a:rPr>
              <a:t>Là những giá trị tốt đẹp, riêng biệt của mỗi vùng miền, địa phương, được hình thành và khẳng định qua thời gian, được lưu truyền từ thế hệ này qua thế hệ khác.</a:t>
            </a:r>
            <a:r>
              <a:rPr lang="en-US" sz="2400" dirty="0">
                <a:solidFill>
                  <a:prstClr val="black">
                    <a:lumMod val="85000"/>
                    <a:lumOff val="15000"/>
                  </a:prstClr>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3733800" y="1828801"/>
            <a:ext cx="1102440" cy="830997"/>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cs typeface="Times New Roman" panose="02020603050405020304" pitchFamily="18" charset="0"/>
              </a:rPr>
              <a:t>Truyền thống:</a:t>
            </a:r>
          </a:p>
        </p:txBody>
      </p:sp>
      <p:sp>
        <p:nvSpPr>
          <p:cNvPr id="36" name="TextBox 35"/>
          <p:cNvSpPr txBox="1"/>
          <p:nvPr/>
        </p:nvSpPr>
        <p:spPr>
          <a:xfrm>
            <a:off x="3828658" y="334985"/>
            <a:ext cx="863718" cy="1200329"/>
          </a:xfrm>
          <a:prstGeom prst="rect">
            <a:avLst/>
          </a:prstGeom>
          <a:noFill/>
        </p:spPr>
        <p:txBody>
          <a:bodyPr wrap="square" rtlCol="0">
            <a:spAutoFit/>
          </a:bodyPr>
          <a:lstStyle/>
          <a:p>
            <a:pPr>
              <a:defRPr/>
            </a:pPr>
            <a:r>
              <a:rPr lang="en-US" sz="2400" dirty="0" err="1">
                <a:solidFill>
                  <a:prstClr val="black"/>
                </a:solidFill>
                <a:latin typeface="Times New Roman" panose="02020603050405020304" pitchFamily="18" charset="0"/>
                <a:cs typeface="Times New Roman" panose="02020603050405020304" pitchFamily="18" charset="0"/>
              </a:rPr>
              <a:t>Khái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niệm</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46" name="TextBox 45"/>
          <p:cNvSpPr txBox="1"/>
          <p:nvPr/>
        </p:nvSpPr>
        <p:spPr>
          <a:xfrm>
            <a:off x="4037099" y="4003884"/>
            <a:ext cx="1209134" cy="830997"/>
          </a:xfrm>
          <a:prstGeom prst="rect">
            <a:avLst/>
          </a:prstGeom>
          <a:noFill/>
        </p:spPr>
        <p:txBody>
          <a:bodyPr wrap="square" rtlCol="0">
            <a:spAutoFit/>
          </a:bodyPr>
          <a:lstStyle/>
          <a:p>
            <a:pPr>
              <a:defRPr/>
            </a:pPr>
            <a:r>
              <a:rPr lang="en-US" sz="2400" dirty="0">
                <a:solidFill>
                  <a:prstClr val="black"/>
                </a:solidFill>
                <a:latin typeface="Times New Roman" panose="02020603050405020304" pitchFamily="18" charset="0"/>
                <a:cs typeface="Times New Roman" panose="02020603050405020304" pitchFamily="18" charset="0"/>
              </a:rPr>
              <a:t>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3289472" y="5525708"/>
            <a:ext cx="1150022" cy="1200329"/>
          </a:xfrm>
          <a:prstGeom prst="rect">
            <a:avLst/>
          </a:prstGeom>
          <a:noFill/>
        </p:spPr>
        <p:txBody>
          <a:bodyPr wrap="square" rtlCol="0">
            <a:spAutoFit/>
          </a:bodyPr>
          <a:lstStyle/>
          <a:p>
            <a:pPr>
              <a:defRPr/>
            </a:pP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rèn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r>
              <a:rPr lang="en-US" sz="24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anim calcmode="lin" valueType="num">
                                      <p:cBhvr>
                                        <p:cTn id="36" dur="2000" fill="hold"/>
                                        <p:tgtEl>
                                          <p:spTgt spid="12"/>
                                        </p:tgtEl>
                                        <p:attrNameLst>
                                          <p:attrName>ppt_w</p:attrName>
                                        </p:attrNameLst>
                                      </p:cBhvr>
                                      <p:tavLst>
                                        <p:tav tm="0" fmla="#ppt_w*sin(2.5*pi*$)">
                                          <p:val>
                                            <p:fltVal val="0"/>
                                          </p:val>
                                        </p:tav>
                                        <p:tav tm="100000">
                                          <p:val>
                                            <p:fltVal val="1"/>
                                          </p:val>
                                        </p:tav>
                                      </p:tavLst>
                                    </p:anim>
                                    <p:anim calcmode="lin" valueType="num">
                                      <p:cBhvr>
                                        <p:cTn id="3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nodePh="1">
                                  <p:stCondLst>
                                    <p:cond delay="0"/>
                                  </p:stCondLst>
                                  <p:endCondLst>
                                    <p:cond evt="begin" delay="0">
                                      <p:tn val="46"/>
                                    </p:cond>
                                  </p:end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000"/>
                                        <p:tgtEl>
                                          <p:spTgt spid="10"/>
                                        </p:tgtEl>
                                      </p:cBhvr>
                                    </p:animEffect>
                                    <p:anim calcmode="lin" valueType="num">
                                      <p:cBhvr>
                                        <p:cTn id="69" dur="2000" fill="hold"/>
                                        <p:tgtEl>
                                          <p:spTgt spid="10"/>
                                        </p:tgtEl>
                                        <p:attrNameLst>
                                          <p:attrName>ppt_w</p:attrName>
                                        </p:attrNameLst>
                                      </p:cBhvr>
                                      <p:tavLst>
                                        <p:tav tm="0" fmla="#ppt_w*sin(2.5*pi*$)">
                                          <p:val>
                                            <p:fltVal val="0"/>
                                          </p:val>
                                        </p:tav>
                                        <p:tav tm="100000">
                                          <p:val>
                                            <p:fltVal val="1"/>
                                          </p:val>
                                        </p:tav>
                                      </p:tavLst>
                                    </p:anim>
                                    <p:anim calcmode="lin" valueType="num">
                                      <p:cBhvr>
                                        <p:cTn id="70" dur="2000" fill="hold"/>
                                        <p:tgtEl>
                                          <p:spTgt spid="10"/>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2000"/>
                                        <p:tgtEl>
                                          <p:spTgt spid="9"/>
                                        </p:tgtEl>
                                      </p:cBhvr>
                                    </p:animEffect>
                                    <p:anim calcmode="lin" valueType="num">
                                      <p:cBhvr>
                                        <p:cTn id="89" dur="2000" fill="hold"/>
                                        <p:tgtEl>
                                          <p:spTgt spid="9"/>
                                        </p:tgtEl>
                                        <p:attrNameLst>
                                          <p:attrName>ppt_w</p:attrName>
                                        </p:attrNameLst>
                                      </p:cBhvr>
                                      <p:tavLst>
                                        <p:tav tm="0" fmla="#ppt_w*sin(2.5*pi*$)">
                                          <p:val>
                                            <p:fltVal val="0"/>
                                          </p:val>
                                        </p:tav>
                                        <p:tav tm="100000">
                                          <p:val>
                                            <p:fltVal val="1"/>
                                          </p:val>
                                        </p:tav>
                                      </p:tavLst>
                                    </p:anim>
                                    <p:anim calcmode="lin" valueType="num">
                                      <p:cBhvr>
                                        <p:cTn id="90" dur="2000" fill="hold"/>
                                        <p:tgtEl>
                                          <p:spTgt spid="9"/>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2000"/>
                                        <p:tgtEl>
                                          <p:spTgt spid="7"/>
                                        </p:tgtEl>
                                      </p:cBhvr>
                                    </p:animEffect>
                                    <p:anim calcmode="lin" valueType="num">
                                      <p:cBhvr>
                                        <p:cTn id="94" dur="2000" fill="hold"/>
                                        <p:tgtEl>
                                          <p:spTgt spid="7"/>
                                        </p:tgtEl>
                                        <p:attrNameLst>
                                          <p:attrName>ppt_w</p:attrName>
                                        </p:attrNameLst>
                                      </p:cBhvr>
                                      <p:tavLst>
                                        <p:tav tm="0" fmla="#ppt_w*sin(2.5*pi*$)">
                                          <p:val>
                                            <p:fltVal val="0"/>
                                          </p:val>
                                        </p:tav>
                                        <p:tav tm="100000">
                                          <p:val>
                                            <p:fltVal val="1"/>
                                          </p:val>
                                        </p:tav>
                                      </p:tavLst>
                                    </p:anim>
                                    <p:anim calcmode="lin" valueType="num">
                                      <p:cBhvr>
                                        <p:cTn id="95" dur="2000" fill="hold"/>
                                        <p:tgtEl>
                                          <p:spTgt spid="7"/>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fade">
                                      <p:cBhvr>
                                        <p:cTn id="108" dur="2000"/>
                                        <p:tgtEl>
                                          <p:spTgt spid="8"/>
                                        </p:tgtEl>
                                      </p:cBhvr>
                                    </p:animEffect>
                                    <p:anim calcmode="lin" valueType="num">
                                      <p:cBhvr>
                                        <p:cTn id="109" dur="2000" fill="hold"/>
                                        <p:tgtEl>
                                          <p:spTgt spid="8"/>
                                        </p:tgtEl>
                                        <p:attrNameLst>
                                          <p:attrName>ppt_w</p:attrName>
                                        </p:attrNameLst>
                                      </p:cBhvr>
                                      <p:tavLst>
                                        <p:tav tm="0" fmla="#ppt_w*sin(2.5*pi*$)">
                                          <p:val>
                                            <p:fltVal val="0"/>
                                          </p:val>
                                        </p:tav>
                                        <p:tav tm="100000">
                                          <p:val>
                                            <p:fltVal val="1"/>
                                          </p:val>
                                        </p:tav>
                                      </p:tavLst>
                                    </p:anim>
                                    <p:anim calcmode="lin" valueType="num">
                                      <p:cBhvr>
                                        <p:cTn id="11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barn(inVertical)">
                                      <p:cBhvr>
                                        <p:cTn id="115" dur="500"/>
                                        <p:tgtEl>
                                          <p:spTgt spid="47"/>
                                        </p:tgtEl>
                                      </p:cBhvr>
                                    </p:animEffect>
                                  </p:childTnLst>
                                </p:cTn>
                              </p:par>
                              <p:par>
                                <p:cTn id="116" presetID="16" presetClass="entr" presetSubtype="21"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barn(inVertical)">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fade">
                                      <p:cBhvr>
                                        <p:cTn id="123" dur="2000"/>
                                        <p:tgtEl>
                                          <p:spTgt spid="63"/>
                                        </p:tgtEl>
                                      </p:cBhvr>
                                    </p:animEffect>
                                    <p:anim calcmode="lin" valueType="num">
                                      <p:cBhvr>
                                        <p:cTn id="124" dur="2000" fill="hold"/>
                                        <p:tgtEl>
                                          <p:spTgt spid="63"/>
                                        </p:tgtEl>
                                        <p:attrNameLst>
                                          <p:attrName>ppt_w</p:attrName>
                                        </p:attrNameLst>
                                      </p:cBhvr>
                                      <p:tavLst>
                                        <p:tav tm="0" fmla="#ppt_w*sin(2.5*pi*$)">
                                          <p:val>
                                            <p:fltVal val="0"/>
                                          </p:val>
                                        </p:tav>
                                        <p:tav tm="100000">
                                          <p:val>
                                            <p:fltVal val="1"/>
                                          </p:val>
                                        </p:tav>
                                      </p:tavLst>
                                    </p:anim>
                                    <p:anim calcmode="lin" valueType="num">
                                      <p:cBhvr>
                                        <p:cTn id="125" dur="2000" fill="hold"/>
                                        <p:tgtEl>
                                          <p:spTgt spid="63"/>
                                        </p:tgtEl>
                                        <p:attrNameLst>
                                          <p:attrName>ppt_h</p:attrName>
                                        </p:attrNameLst>
                                      </p:cBhvr>
                                      <p:tavLst>
                                        <p:tav tm="0">
                                          <p:val>
                                            <p:strVal val="#ppt_h"/>
                                          </p:val>
                                        </p:tav>
                                        <p:tav tm="100000">
                                          <p:val>
                                            <p:strVal val="#ppt_h"/>
                                          </p:val>
                                        </p:tav>
                                      </p:tavLst>
                                    </p:anim>
                                  </p:childTnLst>
                                </p:cTn>
                              </p:par>
                              <p:par>
                                <p:cTn id="126" presetID="45" presetClass="entr" presetSubtype="0" fill="hold" nodeType="withEffect">
                                  <p:stCondLst>
                                    <p:cond delay="0"/>
                                  </p:stCondLst>
                                  <p:childTnLst>
                                    <p:set>
                                      <p:cBhvr>
                                        <p:cTn id="127" dur="1" fill="hold">
                                          <p:stCondLst>
                                            <p:cond delay="0"/>
                                          </p:stCondLst>
                                        </p:cTn>
                                        <p:tgtEl>
                                          <p:spTgt spid="5"/>
                                        </p:tgtEl>
                                        <p:attrNameLst>
                                          <p:attrName>style.visibility</p:attrName>
                                        </p:attrNameLst>
                                      </p:cBhvr>
                                      <p:to>
                                        <p:strVal val="visible"/>
                                      </p:to>
                                    </p:set>
                                    <p:animEffect transition="in" filter="fade">
                                      <p:cBhvr>
                                        <p:cTn id="128" dur="2000"/>
                                        <p:tgtEl>
                                          <p:spTgt spid="5"/>
                                        </p:tgtEl>
                                      </p:cBhvr>
                                    </p:animEffect>
                                    <p:anim calcmode="lin" valueType="num">
                                      <p:cBhvr>
                                        <p:cTn id="129" dur="2000" fill="hold"/>
                                        <p:tgtEl>
                                          <p:spTgt spid="5"/>
                                        </p:tgtEl>
                                        <p:attrNameLst>
                                          <p:attrName>ppt_w</p:attrName>
                                        </p:attrNameLst>
                                      </p:cBhvr>
                                      <p:tavLst>
                                        <p:tav tm="0" fmla="#ppt_w*sin(2.5*pi*$)">
                                          <p:val>
                                            <p:fltVal val="0"/>
                                          </p:val>
                                        </p:tav>
                                        <p:tav tm="100000">
                                          <p:val>
                                            <p:fltVal val="1"/>
                                          </p:val>
                                        </p:tav>
                                      </p:tavLst>
                                    </p:anim>
                                    <p:anim calcmode="lin" valueType="num">
                                      <p:cBhvr>
                                        <p:cTn id="130" dur="2000" fill="hold"/>
                                        <p:tgtEl>
                                          <p:spTgt spid="5"/>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2000"/>
                                        <p:tgtEl>
                                          <p:spTgt spid="4"/>
                                        </p:tgtEl>
                                      </p:cBhvr>
                                    </p:animEffect>
                                    <p:anim calcmode="lin" valueType="num">
                                      <p:cBhvr>
                                        <p:cTn id="134" dur="2000" fill="hold"/>
                                        <p:tgtEl>
                                          <p:spTgt spid="4"/>
                                        </p:tgtEl>
                                        <p:attrNameLst>
                                          <p:attrName>ppt_w</p:attrName>
                                        </p:attrNameLst>
                                      </p:cBhvr>
                                      <p:tavLst>
                                        <p:tav tm="0" fmla="#ppt_w*sin(2.5*pi*$)">
                                          <p:val>
                                            <p:fltVal val="0"/>
                                          </p:val>
                                        </p:tav>
                                        <p:tav tm="100000">
                                          <p:val>
                                            <p:fltVal val="1"/>
                                          </p:val>
                                        </p:tav>
                                      </p:tavLst>
                                    </p:anim>
                                    <p:anim calcmode="lin" valueType="num">
                                      <p:cBhvr>
                                        <p:cTn id="135" dur="2000" fill="hold"/>
                                        <p:tgtEl>
                                          <p:spTgt spid="4"/>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fade">
                                      <p:cBhvr>
                                        <p:cTn id="138" dur="2000"/>
                                        <p:tgtEl>
                                          <p:spTgt spid="67"/>
                                        </p:tgtEl>
                                      </p:cBhvr>
                                    </p:animEffect>
                                    <p:anim calcmode="lin" valueType="num">
                                      <p:cBhvr>
                                        <p:cTn id="139" dur="2000" fill="hold"/>
                                        <p:tgtEl>
                                          <p:spTgt spid="67"/>
                                        </p:tgtEl>
                                        <p:attrNameLst>
                                          <p:attrName>ppt_w</p:attrName>
                                        </p:attrNameLst>
                                      </p:cBhvr>
                                      <p:tavLst>
                                        <p:tav tm="0" fmla="#ppt_w*sin(2.5*pi*$)">
                                          <p:val>
                                            <p:fltVal val="0"/>
                                          </p:val>
                                        </p:tav>
                                        <p:tav tm="100000">
                                          <p:val>
                                            <p:fltVal val="1"/>
                                          </p:val>
                                        </p:tav>
                                      </p:tavLst>
                                    </p:anim>
                                    <p:anim calcmode="lin" valueType="num">
                                      <p:cBhvr>
                                        <p:cTn id="140"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9).jpg"/>
          <p:cNvPicPr>
            <a:picLocks noGrp="1" noChangeAspect="1"/>
          </p:cNvPicPr>
          <p:nvPr>
            <p:ph idx="1"/>
          </p:nvPr>
        </p:nvPicPr>
        <p:blipFill>
          <a:blip r:embed="rId2"/>
          <a:stretch>
            <a:fillRect/>
          </a:stretch>
        </p:blipFill>
        <p:spPr>
          <a:xfrm>
            <a:off x="1066801" y="228600"/>
            <a:ext cx="9372599" cy="6172200"/>
          </a:xfrm>
        </p:spPr>
      </p:pic>
      <p:sp>
        <p:nvSpPr>
          <p:cNvPr id="2" name="Title 1"/>
          <p:cNvSpPr>
            <a:spLocks noGrp="1"/>
          </p:cNvSpPr>
          <p:nvPr>
            <p:ph type="title"/>
          </p:nvPr>
        </p:nvSpPr>
        <p:spPr>
          <a:xfrm>
            <a:off x="1981200" y="274638"/>
            <a:ext cx="8229600" cy="1554162"/>
          </a:xfrm>
        </p:spPr>
        <p:txBody>
          <a:bodyPr>
            <a:noAutofit/>
          </a:bodyPr>
          <a:lstStyle/>
          <a:p>
            <a:pPr lvl="0"/>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Em hãy ghép những chữ cái đứng liền nhau trong bảng bên thành cụm từ có nghĩa thì sẽ xuất hiện nhiều từ/cụm từ nói về truyền thống quê hương ai ghép nhanh nhất và chính xác nhất sẽ trở thành người chiến thắng?</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5"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880138" y="1389327"/>
            <a:ext cx="2442936" cy="2630849"/>
          </a:xfrm>
          <a:prstGeom prst="rect">
            <a:avLst/>
          </a:prstGeom>
        </p:spPr>
      </p:pic>
      <p:pic>
        <p:nvPicPr>
          <p:cNvPr id="8" name="Picture 7" descr="1-1657268082.png"/>
          <p:cNvPicPr>
            <a:picLocks noChangeAspect="1"/>
          </p:cNvPicPr>
          <p:nvPr/>
        </p:nvPicPr>
        <p:blipFill>
          <a:blip r:embed="rId4"/>
          <a:stretch>
            <a:fillRect/>
          </a:stretch>
        </p:blipFill>
        <p:spPr>
          <a:xfrm>
            <a:off x="2743200" y="1916369"/>
            <a:ext cx="7543800" cy="433430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5).png"/>
          <p:cNvPicPr>
            <a:picLocks noGrp="1" noChangeAspect="1"/>
          </p:cNvPicPr>
          <p:nvPr>
            <p:ph idx="1"/>
          </p:nvPr>
        </p:nvPicPr>
        <p:blipFill>
          <a:blip r:embed="rId2"/>
          <a:stretch>
            <a:fillRect/>
          </a:stretch>
        </p:blipFill>
        <p:spPr>
          <a:xfrm>
            <a:off x="1981200" y="304801"/>
            <a:ext cx="8229600" cy="546595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487362"/>
          </a:xfrm>
        </p:spPr>
        <p:txBody>
          <a:bodyPr>
            <a:normAutofit fontScale="90000"/>
          </a:bodyPr>
          <a:lstStyle/>
          <a:p>
            <a:r>
              <a:rPr lang="en-US" dirty="0"/>
              <a:t>Bài tập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3287398"/>
              </p:ext>
            </p:extLst>
          </p:nvPr>
        </p:nvGraphicFramePr>
        <p:xfrm>
          <a:off x="1524000" y="609602"/>
          <a:ext cx="9144000" cy="5894067"/>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241098">
                <a:tc>
                  <a:txBody>
                    <a:bodyPr/>
                    <a:lstStyle/>
                    <a:p>
                      <a:pPr marL="0" marR="0">
                        <a:lnSpc>
                          <a:spcPct val="115000"/>
                        </a:lnSpc>
                        <a:spcBef>
                          <a:spcPts val="0"/>
                        </a:spcBef>
                        <a:spcAft>
                          <a:spcPts val="0"/>
                        </a:spcAft>
                      </a:pPr>
                      <a:r>
                        <a:rPr lang="en-US" sz="2000" b="1" dirty="0">
                          <a:latin typeface="Times New Roman" panose="02020603050405020304" pitchFamily="18" charset="0"/>
                          <a:ea typeface="Courier New"/>
                          <a:cs typeface="Times New Roman" panose="02020603050405020304" pitchFamily="18" charset="0"/>
                        </a:rPr>
                        <a:t>Tên truyền thống</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2000" b="1" dirty="0">
                          <a:latin typeface="Times New Roman" panose="02020603050405020304" pitchFamily="18" charset="0"/>
                          <a:ea typeface="Courier New"/>
                          <a:cs typeface="Times New Roman" panose="02020603050405020304" pitchFamily="18" charset="0"/>
                        </a:rPr>
                        <a:t>Những việc cần làm</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613089">
                <a:tc>
                  <a:txBody>
                    <a:bodyPr/>
                    <a:lstStyle/>
                    <a:p>
                      <a:pPr marL="0" marR="0">
                        <a:lnSpc>
                          <a:spcPct val="115000"/>
                        </a:lnSpc>
                        <a:spcBef>
                          <a:spcPts val="0"/>
                        </a:spcBef>
                        <a:spcAft>
                          <a:spcPts val="0"/>
                        </a:spcAft>
                      </a:pPr>
                      <a:r>
                        <a:rPr lang="en-US" sz="2000" dirty="0">
                          <a:latin typeface="Times New Roman" panose="02020603050405020304" pitchFamily="18" charset="0"/>
                          <a:ea typeface="Courier New"/>
                          <a:cs typeface="Times New Roman" panose="02020603050405020304" pitchFamily="18" charset="0"/>
                        </a:rPr>
                        <a:t>Yêu nước, đoàn kết</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l">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-Có ý thức giữ gìn và</a:t>
                      </a:r>
                      <a:r>
                        <a:rPr lang="en-US" sz="2000" baseline="0" dirty="0">
                          <a:solidFill>
                            <a:srgbClr val="000000"/>
                          </a:solidFill>
                          <a:latin typeface="Times New Roman" panose="02020603050405020304" pitchFamily="18" charset="0"/>
                          <a:ea typeface="Calibri"/>
                          <a:cs typeface="Times New Roman" panose="02020603050405020304" pitchFamily="18" charset="0"/>
                        </a:rPr>
                        <a:t> bảo vệ môi trường</a:t>
                      </a:r>
                      <a:r>
                        <a:rPr lang="en-US" sz="2000" dirty="0">
                          <a:solidFill>
                            <a:srgbClr val="000000"/>
                          </a:solidFill>
                          <a:latin typeface="Times New Roman" panose="02020603050405020304" pitchFamily="18" charset="0"/>
                          <a:ea typeface="Calibri"/>
                          <a:cs typeface="Times New Roman" panose="02020603050405020304" pitchFamily="18" charset="0"/>
                        </a:rPr>
                        <a:t>.</a:t>
                      </a:r>
                      <a:endParaRPr lang="en-US" sz="2000" dirty="0">
                        <a:latin typeface="Times New Roman" panose="02020603050405020304" pitchFamily="18" charset="0"/>
                        <a:ea typeface="Calibri"/>
                        <a:cs typeface="Times New Roman" panose="02020603050405020304" pitchFamily="18" charset="0"/>
                      </a:endParaRPr>
                    </a:p>
                    <a:p>
                      <a:pPr marL="0" marR="0" algn="l">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-Yêu</a:t>
                      </a:r>
                      <a:r>
                        <a:rPr lang="en-US" sz="2000" baseline="0" dirty="0">
                          <a:solidFill>
                            <a:srgbClr val="000000"/>
                          </a:solidFill>
                          <a:latin typeface="Times New Roman" panose="02020603050405020304" pitchFamily="18" charset="0"/>
                          <a:ea typeface="Calibri"/>
                          <a:cs typeface="Times New Roman" panose="02020603050405020304" pitchFamily="18" charset="0"/>
                        </a:rPr>
                        <a:t> thương, đoàn kết giúp đỡ mọi người</a:t>
                      </a:r>
                      <a:endParaRPr lang="en-US" sz="2000" dirty="0">
                        <a:latin typeface="Times New Roman" panose="02020603050405020304" pitchFamily="18" charset="0"/>
                        <a:ea typeface="Calibri"/>
                        <a:cs typeface="Times New Roman" panose="02020603050405020304" pitchFamily="18" charset="0"/>
                      </a:endParaRPr>
                    </a:p>
                    <a:p>
                      <a:pPr marL="0" marR="0" algn="l">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-Gi</a:t>
                      </a:r>
                      <a:r>
                        <a:rPr lang="en-US" sz="2000" baseline="0" dirty="0">
                          <a:solidFill>
                            <a:srgbClr val="000000"/>
                          </a:solidFill>
                          <a:latin typeface="Times New Roman" panose="02020603050405020304" pitchFamily="18" charset="0"/>
                          <a:ea typeface="Calibri"/>
                          <a:cs typeface="Times New Roman" panose="02020603050405020304" pitchFamily="18" charset="0"/>
                        </a:rPr>
                        <a:t>úp đỡ người có hoàn cảnh khó khăn</a:t>
                      </a:r>
                    </a:p>
                    <a:p>
                      <a:pPr marL="0" marR="0" algn="l">
                        <a:lnSpc>
                          <a:spcPct val="115000"/>
                        </a:lnSpc>
                        <a:spcBef>
                          <a:spcPts val="0"/>
                        </a:spcBef>
                        <a:spcAft>
                          <a:spcPts val="0"/>
                        </a:spcAft>
                      </a:pPr>
                      <a:r>
                        <a:rPr lang="en-US" sz="2000" baseline="0" dirty="0">
                          <a:solidFill>
                            <a:srgbClr val="000000"/>
                          </a:solidFill>
                          <a:latin typeface="Times New Roman" panose="02020603050405020304" pitchFamily="18" charset="0"/>
                          <a:ea typeface="Calibri"/>
                          <a:cs typeface="Times New Roman" panose="02020603050405020304" pitchFamily="18" charset="0"/>
                        </a:rPr>
                        <a:t>- Hiến máu nhân đạo,...</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001"/>
                  </a:ext>
                </a:extLst>
              </a:tr>
              <a:tr h="1139367">
                <a:tc>
                  <a:txBody>
                    <a:bodyPr/>
                    <a:lstStyle/>
                    <a:p>
                      <a:pPr marL="0" marR="0">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Cần cù, sáng tạo trong lao động</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 Chăm chỉ lao động, sáng tạo, sản xuất</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 Sáng</a:t>
                      </a:r>
                      <a:r>
                        <a:rPr lang="en-US" sz="2000" baseline="0" dirty="0">
                          <a:solidFill>
                            <a:srgbClr val="000000"/>
                          </a:solidFill>
                          <a:latin typeface="Times New Roman" panose="02020603050405020304" pitchFamily="18" charset="0"/>
                          <a:ea typeface="Times New Roman"/>
                          <a:cs typeface="Times New Roman" panose="02020603050405020304" pitchFamily="18" charset="0"/>
                        </a:rPr>
                        <a:t> tạo các phương tiện máy móc hiện đại áp dụng vào sản xuất để đạt năng suất cao.</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0002"/>
                  </a:ext>
                </a:extLst>
              </a:tr>
              <a:tr h="455747">
                <a:tc>
                  <a:txBody>
                    <a:bodyPr/>
                    <a:lstStyle/>
                    <a:p>
                      <a:pPr marL="0" marR="0">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Tôn sư trọng đạo, hiếu học</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-Chăm</a:t>
                      </a:r>
                      <a:r>
                        <a:rPr lang="en-US" sz="2000" baseline="0" dirty="0">
                          <a:solidFill>
                            <a:srgbClr val="000000"/>
                          </a:solidFill>
                          <a:latin typeface="Times New Roman" panose="02020603050405020304" pitchFamily="18" charset="0"/>
                          <a:ea typeface="Times New Roman"/>
                          <a:cs typeface="Times New Roman" panose="02020603050405020304" pitchFamily="18" charset="0"/>
                        </a:rPr>
                        <a:t> chỉ tích cực học tập và rèn luyện</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a:t>
                      </a:r>
                      <a:r>
                        <a:rPr lang="en-US" sz="2000" baseline="0" dirty="0">
                          <a:solidFill>
                            <a:srgbClr val="000000"/>
                          </a:solidFill>
                          <a:latin typeface="Times New Roman" panose="02020603050405020304" pitchFamily="18" charset="0"/>
                          <a:ea typeface="Times New Roman"/>
                          <a:cs typeface="Times New Roman" panose="02020603050405020304" pitchFamily="18" charset="0"/>
                        </a:rPr>
                        <a:t> Tôn trọng yêu quý thầy cô giáo</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1795791">
                <a:tc>
                  <a:txBody>
                    <a:bodyPr/>
                    <a:lstStyle/>
                    <a:p>
                      <a:pPr marL="0" marR="0">
                        <a:lnSpc>
                          <a:spcPct val="115000"/>
                        </a:lnSpc>
                        <a:spcBef>
                          <a:spcPts val="0"/>
                        </a:spcBef>
                        <a:spcAft>
                          <a:spcPts val="0"/>
                        </a:spcAft>
                      </a:pPr>
                      <a:r>
                        <a:rPr lang="en-US" sz="2000" dirty="0">
                          <a:solidFill>
                            <a:srgbClr val="000000"/>
                          </a:solidFill>
                          <a:latin typeface="Times New Roman" panose="02020603050405020304" pitchFamily="18" charset="0"/>
                          <a:ea typeface="Calibri"/>
                          <a:cs typeface="Times New Roman" panose="02020603050405020304" pitchFamily="18" charset="0"/>
                        </a:rPr>
                        <a:t>Các loại hình nghệ thuật dân gian, nghề truyền thống</a:t>
                      </a:r>
                      <a:endParaRPr lang="en-US" sz="2000" dirty="0">
                        <a:latin typeface="Times New Roman" panose="02020603050405020304" pitchFamily="18" charset="0"/>
                        <a:ea typeface="Calibri"/>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-Tham</a:t>
                      </a:r>
                      <a:r>
                        <a:rPr lang="en-US" sz="2000" baseline="0" dirty="0">
                          <a:solidFill>
                            <a:srgbClr val="000000"/>
                          </a:solidFill>
                          <a:latin typeface="Times New Roman" panose="02020603050405020304" pitchFamily="18" charset="0"/>
                          <a:ea typeface="Times New Roman"/>
                          <a:cs typeface="Times New Roman" panose="02020603050405020304" pitchFamily="18" charset="0"/>
                        </a:rPr>
                        <a:t> gia các hoạt động giữ gìn và phát triển các loại hình văn hóa nghệ thuật truyền thống</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 Tham gia các</a:t>
                      </a:r>
                      <a:r>
                        <a:rPr lang="en-US" sz="2000" baseline="0" dirty="0">
                          <a:solidFill>
                            <a:srgbClr val="000000"/>
                          </a:solidFill>
                          <a:latin typeface="Times New Roman" panose="02020603050405020304" pitchFamily="18" charset="0"/>
                          <a:ea typeface="Times New Roman"/>
                          <a:cs typeface="Times New Roman" panose="02020603050405020304" pitchFamily="18" charset="0"/>
                        </a:rPr>
                        <a:t> câu lạc bộ nhạc cụ dân gian,...</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4).png"/>
          <p:cNvPicPr>
            <a:picLocks noGrp="1" noChangeAspect="1"/>
          </p:cNvPicPr>
          <p:nvPr>
            <p:ph idx="1"/>
          </p:nvPr>
        </p:nvPicPr>
        <p:blipFill>
          <a:blip r:embed="rId2"/>
          <a:stretch>
            <a:fillRect/>
          </a:stretch>
        </p:blipFill>
        <p:spPr>
          <a:xfrm>
            <a:off x="1981200" y="228600"/>
            <a:ext cx="8229600" cy="6248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1295400" y="-152400"/>
            <a:ext cx="9372600" cy="7612612"/>
          </a:xfrm>
          <a:prstGeom prst="rect">
            <a:avLst/>
          </a:prstGeom>
        </p:spPr>
      </p:pic>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Bài tập 2</a:t>
            </a:r>
          </a:p>
        </p:txBody>
      </p:sp>
      <p:sp>
        <p:nvSpPr>
          <p:cNvPr id="3" name="Content Placeholder 2"/>
          <p:cNvSpPr>
            <a:spLocks noGrp="1"/>
          </p:cNvSpPr>
          <p:nvPr>
            <p:ph idx="1"/>
          </p:nvPr>
        </p:nvSpPr>
        <p:spPr>
          <a:xfrm>
            <a:off x="2057400" y="1371600"/>
            <a:ext cx="8077200" cy="5029200"/>
          </a:xfrm>
        </p:spPr>
        <p:txBody>
          <a:bodyPr>
            <a:normAutofit fontScale="70000" lnSpcReduction="20000"/>
          </a:bodyPr>
          <a:lstStyle/>
          <a:p>
            <a:pPr>
              <a:buNone/>
            </a:pPr>
            <a:r>
              <a:rPr lang="en-US" i="1" dirty="0">
                <a:latin typeface="Times New Roman" panose="02020603050405020304" pitchFamily="18" charset="0"/>
                <a:cs typeface="Times New Roman" panose="02020603050405020304" pitchFamily="18" charset="0"/>
              </a:rPr>
              <a:t>- A: Đồng tình.</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Góp phần giữ gìn và phát huy truyền thống tốt đẹp của dân tộc.</a:t>
            </a:r>
            <a:endParaRPr lang="en-US" dirty="0">
              <a:latin typeface="Times New Roman" panose="02020603050405020304" pitchFamily="18" charset="0"/>
              <a:cs typeface="Times New Roman" panose="02020603050405020304" pitchFamily="18" charset="0"/>
            </a:endParaRPr>
          </a:p>
          <a:p>
            <a:pPr>
              <a:buNone/>
            </a:pPr>
            <a:r>
              <a:rPr lang="en-US" i="1" dirty="0">
                <a:latin typeface="Times New Roman" panose="02020603050405020304" pitchFamily="18" charset="0"/>
                <a:cs typeface="Times New Roman" panose="02020603050405020304" pitchFamily="18" charset="0"/>
              </a:rPr>
              <a:t>- B: Đồng tình.</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Tuyên truyền, giới thiệu, quảng bá, đưa lễ hội truyền thống của quê hương đến với mọi người.</a:t>
            </a:r>
            <a:endParaRPr lang="en-US" dirty="0">
              <a:latin typeface="Times New Roman" panose="02020603050405020304" pitchFamily="18" charset="0"/>
              <a:cs typeface="Times New Roman" panose="02020603050405020304" pitchFamily="18" charset="0"/>
            </a:endParaRPr>
          </a:p>
          <a:p>
            <a:pPr>
              <a:buNone/>
            </a:pPr>
            <a:r>
              <a:rPr lang="en-US" i="1" dirty="0">
                <a:latin typeface="Times New Roman" panose="02020603050405020304" pitchFamily="18" charset="0"/>
                <a:cs typeface="Times New Roman" panose="02020603050405020304" pitchFamily="18" charset="0"/>
              </a:rPr>
              <a:t>- C: Không đồng tình.</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Phê phán thái độ thơ ơ không quan tâm đến truyền thống tốt đẹp của quê hương.</a:t>
            </a:r>
            <a:endParaRPr lang="en-US" dirty="0">
              <a:latin typeface="Times New Roman" panose="02020603050405020304" pitchFamily="18" charset="0"/>
              <a:cs typeface="Times New Roman" panose="02020603050405020304" pitchFamily="18" charset="0"/>
            </a:endParaRPr>
          </a:p>
          <a:p>
            <a:pPr>
              <a:buNone/>
            </a:pPr>
            <a:r>
              <a:rPr lang="en-US" i="1" dirty="0">
                <a:latin typeface="Times New Roman" panose="02020603050405020304" pitchFamily="18" charset="0"/>
                <a:cs typeface="Times New Roman" panose="02020603050405020304" pitchFamily="18" charset="0"/>
              </a:rPr>
              <a:t>- D: Đồng tình.</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Thể hiện tinh thần xây dựng và phát triển đất nước.</a:t>
            </a:r>
            <a:endParaRPr lang="en-US" dirty="0">
              <a:latin typeface="Times New Roman" panose="02020603050405020304" pitchFamily="18" charset="0"/>
              <a:cs typeface="Times New Roman" panose="02020603050405020304" pitchFamily="18" charset="0"/>
            </a:endParaRPr>
          </a:p>
          <a:p>
            <a:pPr>
              <a:buNone/>
            </a:pPr>
            <a:r>
              <a:rPr lang="en-US" i="1" dirty="0">
                <a:latin typeface="Times New Roman" panose="02020603050405020304" pitchFamily="18" charset="0"/>
                <a:cs typeface="Times New Roman" panose="02020603050405020304" pitchFamily="18" charset="0"/>
              </a:rPr>
              <a:t>- E: Đồng tình.</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Thể hiện tình thần bảo vệ môi trường góp phần xây dựng địa phương xanh sạch đẹp.</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linds(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linds(horizont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linds(horizont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linds(horizont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linds(horizontal)">
                                      <p:cBhvr>
                                        <p:cTn id="6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B34322-441A-4398-9039-01AB8830C2BE}"/>
              </a:ext>
            </a:extLst>
          </p:cNvPr>
          <p:cNvPicPr>
            <a:picLocks noGrp="1" noChangeAspect="1"/>
          </p:cNvPicPr>
          <p:nvPr>
            <p:ph idx="1"/>
          </p:nvPr>
        </p:nvPicPr>
        <p:blipFill>
          <a:blip r:embed="rId2"/>
          <a:stretch>
            <a:fillRect/>
          </a:stretch>
        </p:blipFill>
        <p:spPr>
          <a:xfrm>
            <a:off x="2072922" y="1600201"/>
            <a:ext cx="8046157" cy="4525963"/>
          </a:xfrm>
          <a:prstGeom prst="rect">
            <a:avLst/>
          </a:prstGeom>
        </p:spPr>
      </p:pic>
      <p:pic>
        <p:nvPicPr>
          <p:cNvPr id="8" name="Picture 7" descr="image (3).png"/>
          <p:cNvPicPr>
            <a:picLocks noChangeAspect="1"/>
          </p:cNvPicPr>
          <p:nvPr/>
        </p:nvPicPr>
        <p:blipFill>
          <a:blip r:embed="rId3"/>
          <a:stretch>
            <a:fillRect/>
          </a:stretch>
        </p:blipFill>
        <p:spPr>
          <a:xfrm>
            <a:off x="1524000" y="0"/>
            <a:ext cx="91440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Grp="1"/>
          </p:cNvGrpSpPr>
          <p:nvPr/>
        </p:nvGrpSpPr>
        <p:grpSpPr>
          <a:xfrm>
            <a:off x="1524000" y="304801"/>
            <a:ext cx="1905000" cy="5745163"/>
            <a:chOff x="385137" y="57164"/>
            <a:chExt cx="4348456" cy="6707996"/>
          </a:xfrm>
        </p:grpSpPr>
        <p:grpSp>
          <p:nvGrpSpPr>
            <p:cNvPr id="5" name="Group 1"/>
            <p:cNvGrpSpPr/>
            <p:nvPr/>
          </p:nvGrpSpPr>
          <p:grpSpPr>
            <a:xfrm>
              <a:off x="385137" y="57164"/>
              <a:ext cx="2820187" cy="6584741"/>
              <a:chOff x="380638" y="180419"/>
              <a:chExt cx="2820187" cy="6584741"/>
            </a:xfrm>
          </p:grpSpPr>
          <p:pic>
            <p:nvPicPr>
              <p:cNvPr id="7" name="图片 7"/>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6" name="Picture 2" descr="http://photos.myjoyonline.com/photos/news/201311/6579331693860_2001437840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2" name="Cloud Callout 51"/>
          <p:cNvSpPr/>
          <p:nvPr/>
        </p:nvSpPr>
        <p:spPr>
          <a:xfrm>
            <a:off x="2438400" y="-381000"/>
            <a:ext cx="9121254" cy="6809096"/>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1</a:t>
            </a:r>
            <a:r>
              <a:rPr lang="en-US" sz="2400" dirty="0">
                <a:solidFill>
                  <a:prstClr val="black"/>
                </a:solidFill>
                <a:latin typeface="Times New Roman" panose="02020603050405020304" pitchFamily="18" charset="0"/>
                <a:cs typeface="Times New Roman" panose="02020603050405020304" pitchFamily="18" charset="0"/>
              </a:rPr>
              <a:t>. Nhận xét suy nghĩ của S: suy nghĩ của S là </a:t>
            </a:r>
            <a:r>
              <a:rPr lang="en-US" sz="2400" b="1" dirty="0">
                <a:solidFill>
                  <a:srgbClr val="FF0000"/>
                </a:solidFill>
                <a:latin typeface="Times New Roman" panose="02020603050405020304" pitchFamily="18" charset="0"/>
                <a:cs typeface="Times New Roman" panose="02020603050405020304" pitchFamily="18" charset="0"/>
              </a:rPr>
              <a:t>đúng đắn.</a:t>
            </a:r>
          </a:p>
          <a:p>
            <a:r>
              <a:rPr lang="en-US" sz="2400" dirty="0">
                <a:solidFill>
                  <a:prstClr val="black"/>
                </a:solidFill>
                <a:latin typeface="Times New Roman" panose="02020603050405020304" pitchFamily="18" charset="0"/>
                <a:cs typeface="Times New Roman" panose="02020603050405020304" pitchFamily="18" charset="0"/>
              </a:rPr>
              <a:t>2. Nếu là S, em sẽ nói với anh trai mình: Phong trào Ba sẵn sàng là phong trào thể hiện tinh thần sẵn sàng khi Tổ quốc cần dù trong thời chiến hay thời bình của người dân. Nhận được lệnh gọi nhập ngũ anh nên vui mừng vì thực hiện được điều đó là anh đang góp sức lực nhỏ bé của mình vào việc bảo vệ Tổ Quốc và thể hiện được truyền thống yêu nước của mình.Vì vậy, anh đừng do dự mà nên sẵn sàng nhập ngũ,cố gắng  rèn luyện để phục vụ đất nước. </a:t>
            </a:r>
          </a:p>
          <a:p>
            <a:pPr algn="ctr"/>
            <a:endParaRPr lang="en-US" sz="2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heckerboard(across)">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1524000" y="32269"/>
            <a:ext cx="9144000" cy="6793462"/>
          </a:xfrm>
          <a:prstGeom prst="rect">
            <a:avLst/>
          </a:prstGeom>
        </p:spPr>
      </p:pic>
      <p:pic>
        <p:nvPicPr>
          <p:cNvPr id="6" name="Picture 5"/>
          <p:cNvPicPr>
            <a:picLocks noChangeAspect="1"/>
          </p:cNvPicPr>
          <p:nvPr/>
        </p:nvPicPr>
        <p:blipFill>
          <a:blip r:embed="rId3"/>
          <a:stretch>
            <a:fillRect/>
          </a:stretch>
        </p:blipFill>
        <p:spPr>
          <a:xfrm>
            <a:off x="1009934" y="333867"/>
            <a:ext cx="4058267" cy="5372071"/>
          </a:xfrm>
          <a:prstGeom prst="rect">
            <a:avLst/>
          </a:prstGeom>
        </p:spPr>
      </p:pic>
      <p:sp>
        <p:nvSpPr>
          <p:cNvPr id="7" name="Rectangle 6"/>
          <p:cNvSpPr>
            <a:spLocks noChangeArrowheads="1"/>
          </p:cNvSpPr>
          <p:nvPr/>
        </p:nvSpPr>
        <p:spPr bwMode="auto">
          <a:xfrm rot="21274563">
            <a:off x="1615768" y="686700"/>
            <a:ext cx="302853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defRPr/>
            </a:pP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Bài 1: Tự hào về truyền thống quê hương</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5189948" y="468764"/>
            <a:ext cx="5478053" cy="5182805"/>
          </a:xfrm>
          <a:prstGeom prst="rect">
            <a:avLst/>
          </a:prstGeom>
        </p:spPr>
      </p:pic>
      <p:sp>
        <p:nvSpPr>
          <p:cNvPr id="9" name="文本框 6"/>
          <p:cNvSpPr txBox="1"/>
          <p:nvPr/>
        </p:nvSpPr>
        <p:spPr>
          <a:xfrm>
            <a:off x="6660914" y="2807379"/>
            <a:ext cx="3151825" cy="1323439"/>
          </a:xfrm>
          <a:prstGeom prst="rect">
            <a:avLst/>
          </a:prstGeom>
          <a:noFill/>
        </p:spPr>
        <p:txBody>
          <a:bodyPr wrap="square" rtlCol="0">
            <a:spAutoFit/>
          </a:bodyPr>
          <a:lstStyle/>
          <a:p>
            <a:pPr algn="ctr">
              <a:defRPr/>
            </a:pPr>
            <a:r>
              <a:rPr lang="en-US" altLang="zh-CN" sz="4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IV.</a:t>
            </a:r>
          </a:p>
          <a:p>
            <a:pPr algn="ctr">
              <a:defRPr/>
            </a:pPr>
            <a:r>
              <a:rPr lang="en-US" altLang="zh-CN" sz="4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Vận dụng</a:t>
            </a:r>
          </a:p>
        </p:txBody>
      </p:sp>
    </p:spTree>
    <p:extLst>
      <p:ext uri="{BB962C8B-B14F-4D97-AF65-F5344CB8AC3E}">
        <p14:creationId xmlns:p14="http://schemas.microsoft.com/office/powerpoint/2010/main" val="42562940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605445" y="35249"/>
            <a:ext cx="9144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983" y="3544626"/>
            <a:ext cx="239153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402" y="5359531"/>
            <a:ext cx="2152314"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120" y="213431"/>
            <a:ext cx="1271294"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443" y="264255"/>
            <a:ext cx="1271022"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1905000" y="762000"/>
            <a:ext cx="4800600" cy="4057726"/>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105206" y="2078139"/>
              <a:ext cx="2925908" cy="1449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buNone/>
                <a:defRPr/>
              </a:pPr>
              <a:r>
                <a:rPr lang="en-US" dirty="0">
                  <a:solidFill>
                    <a:srgbClr val="000000"/>
                  </a:solidFill>
                  <a:latin typeface="Times New Roman" panose="02020603050405020304" pitchFamily="18" charset="0"/>
                  <a:cs typeface="Times New Roman" panose="02020603050405020304" pitchFamily="18" charset="0"/>
                </a:rPr>
                <a:t>1.</a:t>
              </a:r>
              <a:r>
                <a:rPr lang="en-US" dirty="0">
                  <a:solidFill>
                    <a:prstClr val="black"/>
                  </a:solidFill>
                  <a:latin typeface="Times New Roman" panose="02020603050405020304" pitchFamily="18" charset="0"/>
                  <a:cs typeface="Times New Roman" panose="02020603050405020304" pitchFamily="18" charset="0"/>
                </a:rPr>
                <a:t> Em hãy viết một thông điệp thể hiện niềm tự hào về truyền thống tốt đẹp của quê hương em và chia sẻ trước lớp.</a:t>
              </a:r>
            </a:p>
            <a:p>
              <a:pPr>
                <a:buNone/>
                <a:defRPr/>
              </a:pPr>
              <a:r>
                <a:rPr lang="en-US" dirty="0">
                  <a:solidFill>
                    <a:srgbClr val="000000"/>
                  </a:solidFill>
                  <a:latin typeface="Times New Roman" panose="02020603050405020304" pitchFamily="18" charset="0"/>
                  <a:cs typeface="Times New Roman" panose="02020603050405020304" pitchFamily="18" charset="0"/>
                </a:rPr>
                <a:t> </a:t>
              </a:r>
            </a:p>
          </p:txBody>
        </p:sp>
      </p:grpSp>
      <p:grpSp>
        <p:nvGrpSpPr>
          <p:cNvPr id="236" name="组合 3">
            <a:extLst>
              <a:ext uri="{FF2B5EF4-FFF2-40B4-BE49-F238E27FC236}">
                <a16:creationId xmlns:a16="http://schemas.microsoft.com/office/drawing/2014/main" id="{38D25246-65BA-4855-A3D9-A8EC1F3632CF}"/>
              </a:ext>
            </a:extLst>
          </p:cNvPr>
          <p:cNvGrpSpPr/>
          <p:nvPr/>
        </p:nvGrpSpPr>
        <p:grpSpPr>
          <a:xfrm>
            <a:off x="5984726" y="1599999"/>
            <a:ext cx="4927962" cy="5415707"/>
            <a:chOff x="7522624" y="1711467"/>
            <a:chExt cx="2698523" cy="1980244"/>
          </a:xfrm>
        </p:grpSpPr>
        <p:grpSp>
          <p:nvGrpSpPr>
            <p:cNvPr id="237"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23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865800" y="2157339"/>
              <a:ext cx="2221357" cy="548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27000"/>
                </a:lnSpc>
                <a:buNone/>
                <a:tabLst>
                  <a:tab pos="2413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a:solidFill>
                    <a:prstClr val="black"/>
                  </a:solidFill>
                  <a:latin typeface="Times New Roman" panose="02020603050405020304" pitchFamily="18" charset="0"/>
                  <a:cs typeface="Times New Roman" panose="02020603050405020304" pitchFamily="18" charset="0"/>
                </a:rPr>
                <a:t>Em hãy cùng bạn thiết kế tập san về chủ đề " Tự hào truyền thống quê hương</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39" name="组合 452">
            <a:extLst>
              <a:ext uri="{FF2B5EF4-FFF2-40B4-BE49-F238E27FC236}">
                <a16:creationId xmlns:a16="http://schemas.microsoft.com/office/drawing/2014/main" id="{AD5D3D59-1A45-4C00-8B3D-8EE88C7AE176}"/>
              </a:ext>
            </a:extLst>
          </p:cNvPr>
          <p:cNvGrpSpPr/>
          <p:nvPr/>
        </p:nvGrpSpPr>
        <p:grpSpPr>
          <a:xfrm>
            <a:off x="4485907" y="3678724"/>
            <a:ext cx="2254016" cy="3217518"/>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dirty="0">
                <a:solidFill>
                  <a:prstClr val="black"/>
                </a:solidFill>
                <a:latin typeface="Calibri" panose="020F0502020204030204"/>
                <a:ea typeface="SimSun" panose="02010600030101010101" pitchFamily="2" charset="-122"/>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a:solidFill>
                  <a:prstClr val="black"/>
                </a:solidFill>
                <a:latin typeface="Calibri" panose="020F0502020204030204"/>
                <a:ea typeface="SimSun" panose="02010600030101010101" pitchFamily="2" charset="-122"/>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3505201" y="1"/>
            <a:ext cx="5541731" cy="769441"/>
          </a:xfrm>
          <a:prstGeom prst="rect">
            <a:avLst/>
          </a:prstGeom>
          <a:noFill/>
        </p:spPr>
        <p:txBody>
          <a:bodyPr wrap="square">
            <a:spAutoFit/>
          </a:bodyPr>
          <a:lstStyle/>
          <a:p>
            <a:pPr>
              <a:defRPr/>
            </a:pPr>
            <a:r>
              <a:rPr lang="en-US" altLang="zh-CN" sz="4400" b="1" spc="-300" dirty="0">
                <a:solidFill>
                  <a:srgbClr val="FF0000"/>
                </a:solidFill>
                <a:latin typeface="Times New Roman" pitchFamily="18" charset="0"/>
                <a:ea typeface="【苹果】迟暮朝朝醉晚灯" panose="02000500000000000000"/>
                <a:cs typeface="Times New Roman" pitchFamily="18" charset="0"/>
                <a:sym typeface="+mn-lt"/>
              </a:rPr>
              <a:t>HOẠT ĐỘNG DỰ ÁN</a:t>
            </a:r>
            <a:endParaRPr lang="en-US" sz="4400" b="1" dirty="0">
              <a:solidFill>
                <a:srgbClr val="000000"/>
              </a:solidFill>
              <a:latin typeface="Calibri"/>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randombar(horizontal)">
                                      <p:cBhvr>
                                        <p:cTn id="21" dur="750"/>
                                        <p:tgtEl>
                                          <p:spTgt spid="239"/>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6"/>
                                        </p:tgtEl>
                                        <p:attrNameLst>
                                          <p:attrName>style.visibility</p:attrName>
                                        </p:attrNameLst>
                                      </p:cBhvr>
                                      <p:to>
                                        <p:strVal val="visible"/>
                                      </p:to>
                                    </p:set>
                                    <p:animEffect transition="in" filter="fade">
                                      <p:cBhvr>
                                        <p:cTn id="30"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hinh-nen-powerpoint-dep-don-gian-va-chuyen-nghiep4-800x584.jpg"/>
          <p:cNvPicPr>
            <a:picLocks noGrp="1" noChangeAspect="1"/>
          </p:cNvPicPr>
          <p:nvPr>
            <p:ph idx="1"/>
          </p:nvPr>
        </p:nvPicPr>
        <p:blipFill>
          <a:blip r:embed="rId2"/>
          <a:stretch>
            <a:fillRect/>
          </a:stretch>
        </p:blipFill>
        <p:spPr>
          <a:xfrm>
            <a:off x="2057401" y="304800"/>
            <a:ext cx="8381999" cy="5943600"/>
          </a:xfrm>
        </p:spPr>
      </p:pic>
      <p:sp>
        <p:nvSpPr>
          <p:cNvPr id="8" name="Cloud Callout 7"/>
          <p:cNvSpPr/>
          <p:nvPr/>
        </p:nvSpPr>
        <p:spPr>
          <a:xfrm>
            <a:off x="1981200" y="533400"/>
            <a:ext cx="8077200" cy="2895600"/>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Times New Roman" pitchFamily="18" charset="0"/>
              <a:cs typeface="Times New Roman" pitchFamily="18" charset="0"/>
            </a:endParaRPr>
          </a:p>
          <a:p>
            <a:pPr algn="ctr"/>
            <a:r>
              <a:rPr lang="en-US" sz="2800" dirty="0">
                <a:solidFill>
                  <a:srgbClr val="FF0000"/>
                </a:solidFill>
                <a:latin typeface="Times New Roman" pitchFamily="18" charset="0"/>
                <a:cs typeface="Times New Roman" pitchFamily="18" charset="0"/>
              </a:rPr>
              <a:t>Chia sẻ hiểu biết của em về biểu hiện </a:t>
            </a:r>
            <a:r>
              <a:rPr lang="es-ES" sz="2800" dirty="0">
                <a:solidFill>
                  <a:srgbClr val="FF0000"/>
                </a:solidFill>
                <a:latin typeface="Times New Roman" pitchFamily="18" charset="0"/>
                <a:cs typeface="Times New Roman" pitchFamily="18" charset="0"/>
              </a:rPr>
              <a:t>của truyền thống tốt đẹp đó ở quê hương em?  Em sẽ làm gì để mọi người biết rằng em rất tự hào về những truyền thống đó?</a:t>
            </a:r>
            <a:r>
              <a:rPr lang="en-US" sz="2800" dirty="0">
                <a:solidFill>
                  <a:srgbClr val="FF0000"/>
                </a:solidFill>
                <a:latin typeface="Times New Roman" pitchFamily="18" charset="0"/>
                <a:cs typeface="Times New Roman" pitchFamily="18" charset="0"/>
              </a:rPr>
              <a:t> </a:t>
            </a:r>
          </a:p>
          <a:p>
            <a:pPr algn="ctr"/>
            <a:endParaRPr lang="en-US" sz="2800" dirty="0">
              <a:solidFill>
                <a:srgbClr val="FF0000"/>
              </a:solidFill>
              <a:latin typeface="Times New Roman" pitchFamily="18" charset="0"/>
              <a:cs typeface="Times New Roman" pitchFamily="18" charset="0"/>
            </a:endParaRPr>
          </a:p>
        </p:txBody>
      </p:sp>
      <p:grpSp>
        <p:nvGrpSpPr>
          <p:cNvPr id="9" name="Group 2"/>
          <p:cNvGrpSpPr/>
          <p:nvPr/>
        </p:nvGrpSpPr>
        <p:grpSpPr>
          <a:xfrm>
            <a:off x="1524000" y="150004"/>
            <a:ext cx="3261342" cy="6707996"/>
            <a:chOff x="385137" y="57164"/>
            <a:chExt cx="4348456" cy="6707996"/>
          </a:xfrm>
        </p:grpSpPr>
        <p:grpSp>
          <p:nvGrpSpPr>
            <p:cNvPr id="10" name="Group 1"/>
            <p:cNvGrpSpPr/>
            <p:nvPr/>
          </p:nvGrpSpPr>
          <p:grpSpPr>
            <a:xfrm>
              <a:off x="385137" y="57164"/>
              <a:ext cx="2820187" cy="6584741"/>
              <a:chOff x="380638" y="180419"/>
              <a:chExt cx="2820187" cy="6584741"/>
            </a:xfrm>
          </p:grpSpPr>
          <p:pic>
            <p:nvPicPr>
              <p:cNvPr id="12"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13"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1187355" y="32269"/>
            <a:ext cx="10044752"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901616" y="986158"/>
            <a:ext cx="7892716" cy="2663423"/>
          </a:xfrm>
          <a:prstGeom prst="rect">
            <a:avLst/>
          </a:prstGeom>
        </p:spPr>
      </p:pic>
      <p:sp>
        <p:nvSpPr>
          <p:cNvPr id="10" name="TextBox 9"/>
          <p:cNvSpPr txBox="1"/>
          <p:nvPr/>
        </p:nvSpPr>
        <p:spPr>
          <a:xfrm>
            <a:off x="4507923" y="3488274"/>
            <a:ext cx="7029435" cy="1775226"/>
          </a:xfrm>
          <a:prstGeom prst="rect">
            <a:avLst/>
          </a:prstGeom>
          <a:noFill/>
          <a:ln>
            <a:noFill/>
          </a:ln>
        </p:spPr>
        <p:txBody>
          <a:bodyPr wrap="square" lIns="121917" tIns="60958" rIns="121917" bIns="60958" rtlCol="0">
            <a:spAutoFit/>
          </a:bodyPr>
          <a:lstStyle/>
          <a:p>
            <a:pPr>
              <a:lnSpc>
                <a:spcPct val="122000"/>
              </a:lnSpc>
              <a:spcAft>
                <a:spcPts val="500"/>
              </a:spcAft>
              <a:buClr>
                <a:srgbClr val="000000"/>
              </a:buClr>
              <a:buSzPts val="1100"/>
              <a:tabLst>
                <a:tab pos="229870" algn="l"/>
              </a:tabLst>
            </a:pPr>
            <a:r>
              <a:rPr lang="en-US" sz="4400" b="1" dirty="0">
                <a:solidFill>
                  <a:srgbClr val="FF0000"/>
                </a:solidFill>
                <a:latin typeface="Times New Roman" pitchFamily="18" charset="0"/>
                <a:ea typeface="Arial" panose="020B0604020202020204" pitchFamily="34" charset="0"/>
                <a:cs typeface="Times New Roman" pitchFamily="18" charset="0"/>
              </a:rPr>
              <a:t>1.Thế nào là truyền thống quê hương</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a:t>
            </a:r>
          </a:p>
        </p:txBody>
      </p:sp>
      <p:grpSp>
        <p:nvGrpSpPr>
          <p:cNvPr id="2" name="Group 2"/>
          <p:cNvGrpSpPr/>
          <p:nvPr/>
        </p:nvGrpSpPr>
        <p:grpSpPr>
          <a:xfrm>
            <a:off x="2420447" y="116805"/>
            <a:ext cx="3261342" cy="6707996"/>
            <a:chOff x="385137" y="57164"/>
            <a:chExt cx="4348456" cy="6707996"/>
          </a:xfrm>
        </p:grpSpPr>
        <p:grpSp>
          <p:nvGrpSpPr>
            <p:cNvPr id="3"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4100763" y="1757283"/>
            <a:ext cx="7029435" cy="885559"/>
          </a:xfrm>
          <a:prstGeom prst="rect">
            <a:avLst/>
          </a:prstGeom>
          <a:noFill/>
          <a:ln>
            <a:noFill/>
          </a:ln>
        </p:spPr>
        <p:txBody>
          <a:bodyPr wrap="square" lIns="121917" tIns="60958" rIns="121917" bIns="60958" rtlCol="0">
            <a:spAutoFit/>
          </a:bodyPr>
          <a:lstStyle/>
          <a:p>
            <a:pPr>
              <a:lnSpc>
                <a:spcPct val="122000"/>
              </a:lnSpc>
              <a:spcAft>
                <a:spcPts val="500"/>
              </a:spcAft>
              <a:buClr>
                <a:srgbClr val="000000"/>
              </a:buClr>
              <a:buSzPts val="1100"/>
              <a:tabLst>
                <a:tab pos="229870" algn="l"/>
              </a:tabLst>
            </a:pPr>
            <a:r>
              <a:rPr lang="en-US" sz="4400" b="1" dirty="0" smtClean="0">
                <a:latin typeface="Times New Roman" pitchFamily="18" charset="0"/>
                <a:ea typeface="Arial" panose="020B0604020202020204" pitchFamily="34" charset="0"/>
                <a:cs typeface="Times New Roman" pitchFamily="18" charset="0"/>
              </a:rPr>
              <a:t>II. </a:t>
            </a:r>
            <a:r>
              <a:rPr lang="en-US" sz="4400" b="1" dirty="0" err="1" smtClean="0">
                <a:latin typeface="Times New Roman" pitchFamily="18" charset="0"/>
                <a:ea typeface="Arial" panose="020B0604020202020204" pitchFamily="34" charset="0"/>
                <a:cs typeface="Times New Roman" pitchFamily="18" charset="0"/>
              </a:rPr>
              <a:t>Khám</a:t>
            </a:r>
            <a:r>
              <a:rPr lang="en-US" sz="4400" b="1" dirty="0" smtClean="0">
                <a:latin typeface="Times New Roman" pitchFamily="18" charset="0"/>
                <a:ea typeface="Arial" panose="020B0604020202020204" pitchFamily="34" charset="0"/>
                <a:cs typeface="Times New Roman" pitchFamily="18" charset="0"/>
              </a:rPr>
              <a:t> </a:t>
            </a:r>
            <a:r>
              <a:rPr lang="en-US" sz="4400" b="1" dirty="0" err="1" smtClean="0">
                <a:latin typeface="Times New Roman" pitchFamily="18" charset="0"/>
                <a:ea typeface="Arial" panose="020B0604020202020204" pitchFamily="34" charset="0"/>
                <a:cs typeface="Times New Roman" pitchFamily="18" charset="0"/>
              </a:rPr>
              <a:t>phá</a:t>
            </a:r>
            <a:endParaRPr lang="en-US" sz="4400" b="1" dirty="0">
              <a:latin typeface="#9Slide05 Brannboll Ny" panose="020000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800" decel="100000"/>
                                        <p:tgtEl>
                                          <p:spTgt spid="8"/>
                                        </p:tgtEl>
                                      </p:cBhvr>
                                    </p:animEffect>
                                    <p:anim calcmode="lin" valueType="num">
                                      <p:cBhvr>
                                        <p:cTn id="13" dur="800" decel="100000" fill="hold"/>
                                        <p:tgtEl>
                                          <p:spTgt spid="8"/>
                                        </p:tgtEl>
                                        <p:attrNameLst>
                                          <p:attrName>style.rotation</p:attrName>
                                        </p:attrNameLst>
                                      </p:cBhvr>
                                      <p:tavLst>
                                        <p:tav tm="0">
                                          <p:val>
                                            <p:fltVal val="-90"/>
                                          </p:val>
                                        </p:tav>
                                        <p:tav tm="100000">
                                          <p:val>
                                            <p:fltVal val="0"/>
                                          </p:val>
                                        </p:tav>
                                      </p:tavLst>
                                    </p:anim>
                                    <p:anim calcmode="lin" valueType="num">
                                      <p:cBhvr>
                                        <p:cTn id="14" dur="800" decel="100000" fill="hold"/>
                                        <p:tgtEl>
                                          <p:spTgt spid="8"/>
                                        </p:tgtEl>
                                        <p:attrNameLst>
                                          <p:attrName>ppt_x</p:attrName>
                                        </p:attrNameLst>
                                      </p:cBhvr>
                                      <p:tavLst>
                                        <p:tav tm="0">
                                          <p:val>
                                            <p:strVal val="#ppt_x+0.4"/>
                                          </p:val>
                                        </p:tav>
                                        <p:tav tm="100000">
                                          <p:val>
                                            <p:strVal val="#ppt_x-0.05"/>
                                          </p:val>
                                        </p:tav>
                                      </p:tavLst>
                                    </p:anim>
                                    <p:anim calcmode="lin" valueType="num">
                                      <p:cBhvr>
                                        <p:cTn id="15" dur="800" decel="100000" fill="hold"/>
                                        <p:tgtEl>
                                          <p:spTgt spid="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2).png"/>
          <p:cNvPicPr>
            <a:picLocks noGrp="1" noChangeAspect="1"/>
          </p:cNvPicPr>
          <p:nvPr>
            <p:ph idx="1"/>
          </p:nvPr>
        </p:nvPicPr>
        <p:blipFill>
          <a:blip r:embed="rId2" cstate="print"/>
          <a:stretch>
            <a:fillRect/>
          </a:stretch>
        </p:blipFill>
        <p:spPr>
          <a:xfrm>
            <a:off x="1346575" y="0"/>
            <a:ext cx="9830937"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152400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174263490"/>
              </p:ext>
            </p:extLst>
          </p:nvPr>
        </p:nvGraphicFramePr>
        <p:xfrm>
          <a:off x="2495550" y="1219203"/>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12954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a:spcBef>
                <a:spcPct val="0"/>
              </a:spcBef>
              <a:defRPr/>
            </a:pPr>
            <a:r>
              <a:rPr lang="en-US" sz="5400" b="1" kern="0" dirty="0">
                <a:solidFill>
                  <a:prstClr val="white"/>
                </a:solidFill>
                <a:latin typeface="Calibri"/>
              </a:rPr>
              <a:t>Thảo luận nhóm</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7748"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1657268165.png"/>
          <p:cNvPicPr>
            <a:picLocks noGrp="1" noChangeAspect="1"/>
          </p:cNvPicPr>
          <p:nvPr>
            <p:ph idx="1"/>
          </p:nvPr>
        </p:nvPicPr>
        <p:blipFill>
          <a:blip r:embed="rId2"/>
          <a:stretch>
            <a:fillRect/>
          </a:stretch>
        </p:blipFill>
        <p:spPr>
          <a:xfrm>
            <a:off x="1857235" y="1"/>
            <a:ext cx="8839200" cy="4495799"/>
          </a:xfrm>
        </p:spPr>
      </p:pic>
      <p:sp>
        <p:nvSpPr>
          <p:cNvPr id="7" name="Rounded Rectangle 6"/>
          <p:cNvSpPr/>
          <p:nvPr/>
        </p:nvSpPr>
        <p:spPr>
          <a:xfrm>
            <a:off x="1828800" y="4724400"/>
            <a:ext cx="2590800"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Times New Roman" pitchFamily="18" charset="0"/>
                <a:cs typeface="Times New Roman" pitchFamily="18" charset="0"/>
              </a:rPr>
              <a:t>Hình ảnh 1: Truyền thống yêu nước</a:t>
            </a:r>
          </a:p>
        </p:txBody>
      </p:sp>
      <p:sp>
        <p:nvSpPr>
          <p:cNvPr id="8" name="Rounded Rectangle 7"/>
          <p:cNvSpPr/>
          <p:nvPr/>
        </p:nvSpPr>
        <p:spPr>
          <a:xfrm>
            <a:off x="4648200" y="4495800"/>
            <a:ext cx="2895600" cy="2209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Times New Roman" pitchFamily="18" charset="0"/>
                <a:cs typeface="Times New Roman" pitchFamily="18" charset="0"/>
              </a:rPr>
              <a:t>Hình ảnh 2: Yêu thương con người</a:t>
            </a:r>
          </a:p>
        </p:txBody>
      </p:sp>
      <p:sp>
        <p:nvSpPr>
          <p:cNvPr id="9" name="Rounded Rectangle 8"/>
          <p:cNvSpPr/>
          <p:nvPr/>
        </p:nvSpPr>
        <p:spPr>
          <a:xfrm>
            <a:off x="7772400" y="4800600"/>
            <a:ext cx="2514600" cy="1447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Times New Roman" pitchFamily="18" charset="0"/>
                <a:cs typeface="Times New Roman" pitchFamily="18" charset="0"/>
              </a:rPr>
              <a:t>Hình ảnh 3: Truyền thống lao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rả lời câu hỏi GDCD 7 Bài 1 | Soạn GDCD 7 Bài 1 ngắn nhất -"/>
          <p:cNvPicPr>
            <a:picLocks noGrp="1" noChangeAspect="1" noChangeArrowheads="1"/>
          </p:cNvPicPr>
          <p:nvPr>
            <p:ph idx="1"/>
          </p:nvPr>
        </p:nvPicPr>
        <p:blipFill>
          <a:blip r:embed="rId2"/>
          <a:srcRect/>
          <a:stretch>
            <a:fillRect/>
          </a:stretch>
        </p:blipFill>
        <p:spPr bwMode="auto">
          <a:xfrm>
            <a:off x="1752600" y="228600"/>
            <a:ext cx="8610600" cy="3200400"/>
          </a:xfrm>
          <a:prstGeom prst="rect">
            <a:avLst/>
          </a:prstGeom>
          <a:noFill/>
        </p:spPr>
      </p:pic>
      <p:sp>
        <p:nvSpPr>
          <p:cNvPr id="8" name="Rounded Rectangle 7"/>
          <p:cNvSpPr/>
          <p:nvPr/>
        </p:nvSpPr>
        <p:spPr>
          <a:xfrm>
            <a:off x="1676400" y="4267200"/>
            <a:ext cx="2590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i="1" dirty="0">
                <a:solidFill>
                  <a:prstClr val="black"/>
                </a:solidFill>
                <a:latin typeface="Times New Roman" pitchFamily="18" charset="0"/>
                <a:cs typeface="Times New Roman" pitchFamily="18" charset="0"/>
              </a:rPr>
              <a:t>Hình ảnh 4:</a:t>
            </a:r>
          </a:p>
          <a:p>
            <a:pPr algn="ctr"/>
            <a:r>
              <a:rPr lang="en-US" sz="2800" b="1" i="1" dirty="0">
                <a:solidFill>
                  <a:prstClr val="black"/>
                </a:solidFill>
                <a:latin typeface="Times New Roman" pitchFamily="18" charset="0"/>
                <a:cs typeface="Times New Roman" pitchFamily="18" charset="0"/>
              </a:rPr>
              <a:t>Truyền thống tôn sư trọng đạo</a:t>
            </a:r>
          </a:p>
        </p:txBody>
      </p:sp>
      <p:sp>
        <p:nvSpPr>
          <p:cNvPr id="9" name="Rounded Rectangle 8"/>
          <p:cNvSpPr/>
          <p:nvPr/>
        </p:nvSpPr>
        <p:spPr>
          <a:xfrm>
            <a:off x="4572000" y="4267200"/>
            <a:ext cx="2590800" cy="1676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a:solidFill>
                  <a:prstClr val="black"/>
                </a:solidFill>
                <a:latin typeface="Times New Roman" pitchFamily="18" charset="0"/>
                <a:cs typeface="Times New Roman" pitchFamily="18" charset="0"/>
              </a:rPr>
              <a:t>Hình ảnh 5: Truyền thống múa rối nước</a:t>
            </a:r>
          </a:p>
        </p:txBody>
      </p:sp>
      <p:sp>
        <p:nvSpPr>
          <p:cNvPr id="10" name="Rounded Rectangle 9"/>
          <p:cNvSpPr/>
          <p:nvPr/>
        </p:nvSpPr>
        <p:spPr>
          <a:xfrm>
            <a:off x="7696200" y="4191000"/>
            <a:ext cx="25908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a:solidFill>
                  <a:prstClr val="black"/>
                </a:solidFill>
                <a:latin typeface="Times New Roman" pitchFamily="18" charset="0"/>
                <a:cs typeface="Times New Roman" pitchFamily="18" charset="0"/>
              </a:rPr>
              <a:t>Hình ảnh 6: Truyền thống nghệ </a:t>
            </a:r>
            <a:r>
              <a:rPr lang="en-US" sz="2800" b="1" i="1" dirty="0" err="1">
                <a:solidFill>
                  <a:prstClr val="black"/>
                </a:solidFill>
                <a:latin typeface="Times New Roman" pitchFamily="18" charset="0"/>
                <a:cs typeface="Times New Roman" pitchFamily="18" charset="0"/>
              </a:rPr>
              <a:t>thuật</a:t>
            </a:r>
            <a:r>
              <a:rPr lang="en-US" sz="2800" b="1" i="1" dirty="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đờn</a:t>
            </a:r>
            <a:r>
              <a:rPr lang="en-US" sz="2800" b="1" i="1" dirty="0" smtClean="0">
                <a:solidFill>
                  <a:prstClr val="black"/>
                </a:solidFill>
                <a:latin typeface="Times New Roman" pitchFamily="18" charset="0"/>
                <a:cs typeface="Times New Roman" pitchFamily="18" charset="0"/>
              </a:rPr>
              <a:t> </a:t>
            </a:r>
            <a:r>
              <a:rPr lang="en-US" sz="2800" b="1" i="1" dirty="0">
                <a:solidFill>
                  <a:prstClr val="black"/>
                </a:solidFill>
                <a:latin typeface="Times New Roman" pitchFamily="18" charset="0"/>
                <a:cs typeface="Times New Roman" pitchFamily="18" charset="0"/>
              </a:rPr>
              <a:t>ca tài tử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2204</Words>
  <Application>Microsoft Office PowerPoint</Application>
  <PresentationFormat>Widescreen</PresentationFormat>
  <Paragraphs>133</Paragraphs>
  <Slides>37</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微软雅黑</vt:lpstr>
      <vt:lpstr>SimSun</vt:lpstr>
      <vt:lpstr>#9Slide05 Brannboll Ny</vt:lpstr>
      <vt:lpstr>【苹果】迟暮朝朝醉晚灯</vt:lpstr>
      <vt:lpstr>Arial</vt:lpstr>
      <vt:lpstr>Calibri</vt:lpstr>
      <vt:lpstr>Calibri Light</vt:lpstr>
      <vt:lpstr>Courier New</vt:lpstr>
      <vt:lpstr>DengXian</vt:lpstr>
      <vt:lpstr>Helvetica Neue</vt:lpstr>
      <vt:lpstr>inpin heiti</vt:lpstr>
      <vt:lpstr>Times New Roman</vt:lpstr>
      <vt:lpstr>Verdana</vt:lpstr>
      <vt:lpstr>方正静蕾简体</vt:lpstr>
      <vt:lpstr>Office Theme</vt:lpstr>
      <vt:lpstr>1_Office Theme</vt:lpstr>
      <vt:lpstr>PowerPoint Presentation</vt:lpstr>
      <vt:lpstr>PowerPoint Presentation</vt:lpstr>
      <vt:lpstr> Em hãy ghép những chữ cái đứng liền nhau trong bảng bên thành cụm từ có nghĩa thì sẽ xuất hiện nhiều từ/cụm từ nói về truyền thống quê hương ai ghép nhanh nhất và chính xác nhất sẽ trở thành người chiến thắng?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 Vân và Hùng đã giữ gìn và phát huy những truyền thống tốt đẹp nào của quê hương? Hai bạn thể hiện niềm tự hào về truyền thống của quê hương mình bằng những hành động cụ thể nào? </vt:lpstr>
      <vt:lpstr> Em có đồng ý với thái độ và hành vi của Quân không? Vì sao? </vt:lpstr>
      <vt:lpstr>   </vt:lpstr>
      <vt:lpstr> Nêu những việc làm không giữ gìn, phát huy truyền thống tốt đẹp của quê hương?  </vt:lpstr>
      <vt:lpstr>PowerPoint Presentation</vt:lpstr>
      <vt:lpstr>PowerPoint Presentation</vt:lpstr>
      <vt:lpstr>PowerPoint Presentation</vt:lpstr>
      <vt:lpstr>Bài tập 1</vt:lpstr>
      <vt:lpstr>PowerPoint Presentation</vt:lpstr>
      <vt:lpstr>Bài tập 2</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User</cp:lastModifiedBy>
  <cp:revision>9</cp:revision>
  <dcterms:created xsi:type="dcterms:W3CDTF">2022-08-28T14:32:09Z</dcterms:created>
  <dcterms:modified xsi:type="dcterms:W3CDTF">2025-04-13T09:44:43Z</dcterms:modified>
</cp:coreProperties>
</file>