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72" r:id="rId2"/>
    <p:sldId id="258" r:id="rId3"/>
    <p:sldId id="262" r:id="rId4"/>
    <p:sldId id="268" r:id="rId5"/>
    <p:sldId id="269" r:id="rId6"/>
    <p:sldId id="270" r:id="rId7"/>
    <p:sldId id="275" r:id="rId8"/>
    <p:sldId id="276" r:id="rId9"/>
    <p:sldId id="273" r:id="rId10"/>
    <p:sldId id="274" r:id="rId11"/>
    <p:sldId id="277" r:id="rId12"/>
    <p:sldId id="278" r:id="rId13"/>
    <p:sldId id="279" r:id="rId14"/>
    <p:sldId id="280" r:id="rId15"/>
    <p:sldId id="281" r:id="rId16"/>
    <p:sldId id="282" r:id="rId17"/>
    <p:sldId id="285" r:id="rId18"/>
    <p:sldId id="286" r:id="rId19"/>
    <p:sldId id="321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23" r:id="rId34"/>
    <p:sldId id="322" r:id="rId35"/>
    <p:sldId id="324" r:id="rId36"/>
    <p:sldId id="304" r:id="rId37"/>
    <p:sldId id="305" r:id="rId38"/>
    <p:sldId id="306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07" r:id="rId50"/>
    <p:sldId id="30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83E0"/>
    <a:srgbClr val="E696D7"/>
    <a:srgbClr val="004042"/>
    <a:srgbClr val="DDB901"/>
    <a:srgbClr val="206316"/>
    <a:srgbClr val="FFFFFF"/>
    <a:srgbClr val="04B4D3"/>
    <a:srgbClr val="005C2A"/>
    <a:srgbClr val="008A3E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458F9-79AE-45A3-81EC-E65C25EAE767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98108-B2B6-4ECF-8312-DD20DC1FA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9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DA67-8F0B-4DD8-B55E-35E50048CF5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4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0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3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8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3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9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4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2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slide" Target="slide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slide" Target="slide10.xml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openxmlformats.org/officeDocument/2006/relationships/audio" Target="../media/audio5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openxmlformats.org/officeDocument/2006/relationships/audio" Target="../media/audio5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openxmlformats.org/officeDocument/2006/relationships/audio" Target="../media/audio5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openxmlformats.org/officeDocument/2006/relationships/audio" Target="../media/audio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openxmlformats.org/officeDocument/2006/relationships/audio" Target="../media/audio5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openxmlformats.org/officeDocument/2006/relationships/audio" Target="../media/audio5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openxmlformats.org/officeDocument/2006/relationships/audio" Target="../media/audio5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92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Tải +999 Hình Nền Powerpoint Ngộ Nghĩnh Đẹp Nhất Năm 201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3" name="AutoShape 4" descr="Tải +999 Hình Nền Powerpoint Ngộ Nghĩnh Đẹp Nhất Năm 201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4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4595814" y="214313"/>
            <a:ext cx="300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NỘI DUNG </a:t>
            </a:r>
            <a:endParaRPr lang="vi-VN" altLang="en-US" sz="3600" b="1">
              <a:solidFill>
                <a:schemeClr val="tx2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52751" y="1428750"/>
            <a:ext cx="5000625" cy="6429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>
                <a:solidFill>
                  <a:schemeClr val="tx2"/>
                </a:solidFill>
              </a:rPr>
              <a:t>I. NGUYÊN TỐ HÓA HỌC </a:t>
            </a:r>
            <a:endParaRPr lang="vi-VN" sz="3600" b="1"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52751" y="2500314"/>
            <a:ext cx="7358063" cy="12144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>
                <a:solidFill>
                  <a:schemeClr val="tx2"/>
                </a:solidFill>
              </a:rPr>
              <a:t>II. TÊN GỌI VÀ KÍ HIỆU CỦA NGUYÊN TỐ HÓA HỌC  </a:t>
            </a:r>
            <a:endParaRPr lang="vi-VN" sz="36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6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Pictures\Sample Pictures\Captur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35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Pictures\Sample Pictures\Capt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076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AutoShape 4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AutoShape 6" descr="Tập Hợp Lớn Các Động Vật Khác Nhau Và Các Vật Thể Khác Trên Nền Trắng Hình  minh họa Sẵn có - Tải xuống Hình ảnh Ngay bây giờ - i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5" name="Picture 7" descr="C:\Users\Admin\Pictures\istockphoto-1214896264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8"/>
            <a:ext cx="86439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1881188" y="214314"/>
            <a:ext cx="792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</a:rPr>
              <a:t>Các vật thể xung quanh chúng ta được tạo nên từ rất nhiều nguyên tử </a:t>
            </a:r>
            <a:endParaRPr lang="vi-VN" altLang="en-US" sz="1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Phân loại chất Mô hình hạt của đồng ở thể rắn, khí oxygen, khí hiếm helium,  khí carbon dioxide và muối ă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7" name="Picture 3" descr="C:\Users\Public\Pictures\Sample Pictures\Captur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500063"/>
            <a:ext cx="370046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Public\Pictures\Sample Pictures\Capture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500063"/>
            <a:ext cx="39290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3346797" y="4377775"/>
            <a:ext cx="15565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</a:rPr>
              <a:t>H1 </a:t>
            </a:r>
            <a:endParaRPr lang="vi-VN" alt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488101" y="4357895"/>
            <a:ext cx="16691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</a:rPr>
              <a:t>H2 </a:t>
            </a:r>
            <a:endParaRPr lang="vi-VN" alt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101009" y="5153027"/>
            <a:ext cx="7248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H1, H2? </a:t>
            </a:r>
            <a:endParaRPr lang="vi-V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1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ublic\Pictures\Sample Pictures\Captur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953126" y="1068388"/>
            <a:ext cx="4714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</a:rPr>
              <a:t>Nguyên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</a:rPr>
              <a:t>tố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</a:rPr>
              <a:t>hóa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</a:rPr>
              <a:t>học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endParaRPr lang="vi-VN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33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ublic\Pictures\Sample Pictures\Cap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28" y="362297"/>
            <a:ext cx="8000586" cy="201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070654" y="2380386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Nguyên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tử</a:t>
            </a:r>
            <a:r>
              <a:rPr lang="en-US" altLang="en-US" sz="1800" b="1" dirty="0"/>
              <a:t> 1</a:t>
            </a:r>
            <a:endParaRPr lang="vi-VN" altLang="en-US" sz="1800" b="1" dirty="0"/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4794129" y="246983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Nguyên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tử</a:t>
            </a:r>
            <a:r>
              <a:rPr lang="en-US" altLang="en-US" sz="1800" b="1" dirty="0"/>
              <a:t> 2</a:t>
            </a:r>
            <a:endParaRPr lang="vi-VN" altLang="en-US" sz="1800" b="1" dirty="0"/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6899153" y="2501743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Nguyên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tử</a:t>
            </a:r>
            <a:r>
              <a:rPr lang="en-US" altLang="en-US" sz="1800" b="1" dirty="0"/>
              <a:t> 3</a:t>
            </a:r>
            <a:endParaRPr lang="vi-VN" altLang="en-US" sz="1800" b="1" dirty="0"/>
          </a:p>
        </p:txBody>
      </p:sp>
      <p:sp>
        <p:nvSpPr>
          <p:cNvPr id="6" name="Oval 5"/>
          <p:cNvSpPr/>
          <p:nvPr/>
        </p:nvSpPr>
        <p:spPr>
          <a:xfrm>
            <a:off x="9762614" y="839067"/>
            <a:ext cx="285750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9775677" y="1209316"/>
            <a:ext cx="256597" cy="253723"/>
          </a:xfrm>
          <a:prstGeom prst="ellipse">
            <a:avLst/>
          </a:prstGeom>
          <a:solidFill>
            <a:srgbClr val="F983E0"/>
          </a:solidFill>
          <a:ln>
            <a:solidFill>
              <a:srgbClr val="F983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dirty="0">
              <a:solidFill>
                <a:srgbClr val="E696D7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762614" y="1553442"/>
            <a:ext cx="285750" cy="21431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10262678" y="767630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electron</a:t>
            </a:r>
            <a:endParaRPr lang="vi-VN" altLang="en-US" sz="1800" b="1" dirty="0"/>
          </a:p>
        </p:txBody>
      </p:sp>
      <p:sp>
        <p:nvSpPr>
          <p:cNvPr id="13325" name="TextBox 12"/>
          <p:cNvSpPr txBox="1">
            <a:spLocks noChangeArrowheads="1"/>
          </p:cNvSpPr>
          <p:nvPr/>
        </p:nvSpPr>
        <p:spPr bwMode="auto">
          <a:xfrm>
            <a:off x="10272203" y="1112116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proton</a:t>
            </a:r>
            <a:endParaRPr lang="vi-VN" altLang="en-US" sz="1800" b="1"/>
          </a:p>
        </p:txBody>
      </p:sp>
      <p:sp>
        <p:nvSpPr>
          <p:cNvPr id="13326" name="TextBox 13"/>
          <p:cNvSpPr txBox="1">
            <a:spLocks noChangeArrowheads="1"/>
          </p:cNvSpPr>
          <p:nvPr/>
        </p:nvSpPr>
        <p:spPr bwMode="auto">
          <a:xfrm>
            <a:off x="10262678" y="1469305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neutron</a:t>
            </a:r>
            <a:endParaRPr lang="vi-VN" altLang="en-US" sz="1800" b="1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32404" y="3441020"/>
          <a:ext cx="6096000" cy="250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078"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>
                          <a:solidFill>
                            <a:schemeClr val="bg1"/>
                          </a:solidFill>
                        </a:rPr>
                        <a:t> proton</a:t>
                      </a:r>
                      <a:endParaRPr lang="vi-VN" sz="1800" b="1">
                        <a:solidFill>
                          <a:schemeClr val="bg1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>
                          <a:solidFill>
                            <a:schemeClr val="bg1"/>
                          </a:solidFill>
                        </a:rPr>
                        <a:t> electron</a:t>
                      </a:r>
                      <a:endParaRPr lang="vi-VN" sz="1800" b="1">
                        <a:solidFill>
                          <a:schemeClr val="bg1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>
                          <a:solidFill>
                            <a:schemeClr val="bg1"/>
                          </a:solidFill>
                        </a:rPr>
                        <a:t>  neutron</a:t>
                      </a:r>
                      <a:endParaRPr lang="vi-VN" sz="1800" b="1">
                        <a:solidFill>
                          <a:schemeClr val="bg1"/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078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Nguyên</a:t>
                      </a:r>
                      <a:r>
                        <a:rPr lang="en-US" sz="1800" b="1" baseline="0">
                          <a:solidFill>
                            <a:schemeClr val="tx2"/>
                          </a:solidFill>
                        </a:rPr>
                        <a:t> tử 1</a:t>
                      </a:r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078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Nguyên</a:t>
                      </a:r>
                      <a:r>
                        <a:rPr lang="en-US" sz="1800" b="1" baseline="0">
                          <a:solidFill>
                            <a:schemeClr val="tx2"/>
                          </a:solidFill>
                        </a:rPr>
                        <a:t> tử 2</a:t>
                      </a:r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078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Nguyên</a:t>
                      </a:r>
                      <a:r>
                        <a:rPr lang="en-US" sz="1800" b="1" baseline="0">
                          <a:solidFill>
                            <a:schemeClr val="tx2"/>
                          </a:solidFill>
                        </a:rPr>
                        <a:t> tử 3</a:t>
                      </a:r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980662" y="2773846"/>
            <a:ext cx="3962399" cy="3571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Hoàn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thành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sau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29535" y="4083958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29535" y="4774520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9535" y="5417458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01160" y="4083958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1160" y="4774520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01160" y="5441270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01349" y="4155395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0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01349" y="4774520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61593" y="5417458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6620290" y="3460818"/>
            <a:ext cx="52006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hydrogen? </a:t>
            </a:r>
            <a:endParaRPr lang="vi-V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6437409" y="4370674"/>
            <a:ext cx="557171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alt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524001" y="142876"/>
            <a:ext cx="3071813" cy="714375"/>
          </a:xfrm>
          <a:prstGeom prst="cloudCallout">
            <a:avLst>
              <a:gd name="adj1" fmla="val 48941"/>
              <a:gd name="adj2" fmla="val 101683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3024189" y="1406526"/>
            <a:ext cx="63579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p, n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endParaRPr lang="vi-V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5528"/>
            <a:ext cx="12192000" cy="704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6"/>
          <p:cNvGrpSpPr>
            <a:grpSpLocks/>
          </p:cNvGrpSpPr>
          <p:nvPr/>
        </p:nvGrpSpPr>
        <p:grpSpPr bwMode="auto">
          <a:xfrm>
            <a:off x="1809751" y="324890"/>
            <a:ext cx="1285875" cy="2000250"/>
            <a:chOff x="357158" y="571481"/>
            <a:chExt cx="1285884" cy="2000264"/>
          </a:xfrm>
        </p:grpSpPr>
        <p:sp>
          <p:nvSpPr>
            <p:cNvPr id="4" name="Rounded Rectangle 3"/>
            <p:cNvSpPr/>
            <p:nvPr/>
          </p:nvSpPr>
          <p:spPr>
            <a:xfrm>
              <a:off x="357158" y="571481"/>
              <a:ext cx="1285884" cy="200026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7435" name="TextBox 4"/>
            <p:cNvSpPr txBox="1">
              <a:spLocks noChangeArrowheads="1"/>
            </p:cNvSpPr>
            <p:nvPr/>
          </p:nvSpPr>
          <p:spPr bwMode="auto">
            <a:xfrm>
              <a:off x="500034" y="714356"/>
              <a:ext cx="1143008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FF0000"/>
                  </a:solidFill>
                </a:rPr>
                <a:t>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</a:rPr>
                <a:t>1p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</a:rPr>
                <a:t>0n</a:t>
              </a:r>
              <a:endParaRPr lang="vi-VN" altLang="en-US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3167064" y="324890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238500" y="467766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6p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6n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595814" y="324890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5" name="TextBox 4"/>
          <p:cNvSpPr txBox="1">
            <a:spLocks noChangeArrowheads="1"/>
          </p:cNvSpPr>
          <p:nvPr/>
        </p:nvSpPr>
        <p:spPr bwMode="auto">
          <a:xfrm>
            <a:off x="4667250" y="396328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096001" y="324890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7" name="TextBox 4"/>
          <p:cNvSpPr txBox="1">
            <a:spLocks noChangeArrowheads="1"/>
          </p:cNvSpPr>
          <p:nvPr/>
        </p:nvSpPr>
        <p:spPr bwMode="auto">
          <a:xfrm>
            <a:off x="6167438" y="467766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1p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2n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7596189" y="324890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9" name="TextBox 4"/>
          <p:cNvSpPr txBox="1">
            <a:spLocks noChangeArrowheads="1"/>
          </p:cNvSpPr>
          <p:nvPr/>
        </p:nvSpPr>
        <p:spPr bwMode="auto">
          <a:xfrm>
            <a:off x="7667625" y="467766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19p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19n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1809751" y="264423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1" name="TextBox 4"/>
          <p:cNvSpPr txBox="1">
            <a:spLocks noChangeArrowheads="1"/>
          </p:cNvSpPr>
          <p:nvPr/>
        </p:nvSpPr>
        <p:spPr bwMode="auto">
          <a:xfrm>
            <a:off x="1952625" y="2813615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20p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20n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3167064" y="264423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3" name="TextBox 4"/>
          <p:cNvSpPr txBox="1">
            <a:spLocks noChangeArrowheads="1"/>
          </p:cNvSpPr>
          <p:nvPr/>
        </p:nvSpPr>
        <p:spPr bwMode="auto">
          <a:xfrm>
            <a:off x="3309938" y="2813615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8p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10n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4524376" y="264423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5" name="TextBox 4"/>
          <p:cNvSpPr txBox="1">
            <a:spLocks noChangeArrowheads="1"/>
          </p:cNvSpPr>
          <p:nvPr/>
        </p:nvSpPr>
        <p:spPr bwMode="auto">
          <a:xfrm>
            <a:off x="4667250" y="2813615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19p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20n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5953126" y="264423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7" name="TextBox 4"/>
          <p:cNvSpPr txBox="1">
            <a:spLocks noChangeArrowheads="1"/>
          </p:cNvSpPr>
          <p:nvPr/>
        </p:nvSpPr>
        <p:spPr bwMode="auto">
          <a:xfrm>
            <a:off x="6096000" y="2813615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8p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9n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7381876" y="264423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9" name="TextBox 4"/>
          <p:cNvSpPr txBox="1">
            <a:spLocks noChangeArrowheads="1"/>
          </p:cNvSpPr>
          <p:nvPr/>
        </p:nvSpPr>
        <p:spPr bwMode="auto">
          <a:xfrm>
            <a:off x="7524750" y="2813615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Q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6p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7n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9024939" y="324890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31" name="TextBox 4"/>
          <p:cNvSpPr txBox="1">
            <a:spLocks noChangeArrowheads="1"/>
          </p:cNvSpPr>
          <p:nvPr/>
        </p:nvSpPr>
        <p:spPr bwMode="auto">
          <a:xfrm>
            <a:off x="9096375" y="467766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7p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7n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8953501" y="264423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33" name="TextBox 4"/>
          <p:cNvSpPr txBox="1">
            <a:spLocks noChangeArrowheads="1"/>
          </p:cNvSpPr>
          <p:nvPr/>
        </p:nvSpPr>
        <p:spPr bwMode="auto">
          <a:xfrm>
            <a:off x="9024938" y="2813615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8p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8n</a:t>
            </a:r>
            <a:endParaRPr lang="vi-VN" altLang="en-US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64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09751" y="377898"/>
            <a:ext cx="1285875" cy="2000250"/>
            <a:chOff x="357158" y="306441"/>
            <a:chExt cx="1285884" cy="2000263"/>
          </a:xfrm>
        </p:grpSpPr>
        <p:sp>
          <p:nvSpPr>
            <p:cNvPr id="4" name="Rounded Rectangle 3"/>
            <p:cNvSpPr/>
            <p:nvPr/>
          </p:nvSpPr>
          <p:spPr>
            <a:xfrm>
              <a:off x="357158" y="306441"/>
              <a:ext cx="1285884" cy="20002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7435" name="TextBox 4"/>
            <p:cNvSpPr txBox="1">
              <a:spLocks noChangeArrowheads="1"/>
            </p:cNvSpPr>
            <p:nvPr/>
          </p:nvSpPr>
          <p:spPr bwMode="auto">
            <a:xfrm>
              <a:off x="460278" y="528826"/>
              <a:ext cx="1143008" cy="169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FF0000"/>
                  </a:solidFill>
                </a:rPr>
                <a:t>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</a:rPr>
                <a:t>1p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</a:rPr>
                <a:t>0n</a:t>
              </a:r>
              <a:endParaRPr lang="vi-VN" altLang="en-US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7487478" y="2511470"/>
            <a:ext cx="139140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7475823" y="2654346"/>
            <a:ext cx="152400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6p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6n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177850" y="377898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5" name="TextBox 4"/>
          <p:cNvSpPr txBox="1">
            <a:spLocks noChangeArrowheads="1"/>
          </p:cNvSpPr>
          <p:nvPr/>
        </p:nvSpPr>
        <p:spPr bwMode="auto">
          <a:xfrm>
            <a:off x="3249286" y="449336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4519013" y="377898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7" name="TextBox 4"/>
          <p:cNvSpPr txBox="1">
            <a:spLocks noChangeArrowheads="1"/>
          </p:cNvSpPr>
          <p:nvPr/>
        </p:nvSpPr>
        <p:spPr bwMode="auto">
          <a:xfrm>
            <a:off x="4590450" y="520774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2n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9040657" y="391150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9" name="TextBox 4"/>
          <p:cNvSpPr txBox="1">
            <a:spLocks noChangeArrowheads="1"/>
          </p:cNvSpPr>
          <p:nvPr/>
        </p:nvSpPr>
        <p:spPr bwMode="auto">
          <a:xfrm>
            <a:off x="9112093" y="534026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19p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19n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2777147" y="4777807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1" name="TextBox 4"/>
          <p:cNvSpPr txBox="1">
            <a:spLocks noChangeArrowheads="1"/>
          </p:cNvSpPr>
          <p:nvPr/>
        </p:nvSpPr>
        <p:spPr bwMode="auto">
          <a:xfrm>
            <a:off x="2920021" y="4920683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20p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20n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1788856" y="2604479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3" name="TextBox 4"/>
          <p:cNvSpPr txBox="1">
            <a:spLocks noChangeArrowheads="1"/>
          </p:cNvSpPr>
          <p:nvPr/>
        </p:nvSpPr>
        <p:spPr bwMode="auto">
          <a:xfrm>
            <a:off x="1931730" y="2747355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8p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10n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7598840" y="404647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5" name="TextBox 4"/>
          <p:cNvSpPr txBox="1">
            <a:spLocks noChangeArrowheads="1"/>
          </p:cNvSpPr>
          <p:nvPr/>
        </p:nvSpPr>
        <p:spPr bwMode="auto">
          <a:xfrm>
            <a:off x="7741714" y="547523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19p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20n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3130450" y="2604479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7" name="TextBox 4"/>
          <p:cNvSpPr txBox="1">
            <a:spLocks noChangeArrowheads="1"/>
          </p:cNvSpPr>
          <p:nvPr/>
        </p:nvSpPr>
        <p:spPr bwMode="auto">
          <a:xfrm>
            <a:off x="3273324" y="2747355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8p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9n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9064413" y="2504661"/>
            <a:ext cx="1418058" cy="19745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9" name="TextBox 4"/>
          <p:cNvSpPr txBox="1">
            <a:spLocks noChangeArrowheads="1"/>
          </p:cNvSpPr>
          <p:nvPr/>
        </p:nvSpPr>
        <p:spPr bwMode="auto">
          <a:xfrm>
            <a:off x="8939397" y="2641339"/>
            <a:ext cx="152400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Q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6p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7n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8243071" y="4764986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31" name="TextBox 4"/>
          <p:cNvSpPr txBox="1">
            <a:spLocks noChangeArrowheads="1"/>
          </p:cNvSpPr>
          <p:nvPr/>
        </p:nvSpPr>
        <p:spPr bwMode="auto">
          <a:xfrm>
            <a:off x="8314507" y="4907862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7p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7n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4487577" y="2604479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33" name="TextBox 4"/>
          <p:cNvSpPr txBox="1">
            <a:spLocks noChangeArrowheads="1"/>
          </p:cNvSpPr>
          <p:nvPr/>
        </p:nvSpPr>
        <p:spPr bwMode="auto">
          <a:xfrm>
            <a:off x="4559014" y="2747355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8p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8n</a:t>
            </a:r>
            <a:endParaRPr lang="vi-VN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413" grpId="0"/>
      <p:bldP spid="15" grpId="0" animBg="1"/>
      <p:bldP spid="17415" grpId="0"/>
      <p:bldP spid="18" grpId="0" animBg="1"/>
      <p:bldP spid="17417" grpId="0"/>
      <p:bldP spid="21" grpId="0" animBg="1"/>
      <p:bldP spid="17419" grpId="0"/>
      <p:bldP spid="24" grpId="0" animBg="1"/>
      <p:bldP spid="17421" grpId="0"/>
      <p:bldP spid="27" grpId="0" animBg="1"/>
      <p:bldP spid="17423" grpId="0"/>
      <p:bldP spid="30" grpId="0" animBg="1"/>
      <p:bldP spid="17425" grpId="0"/>
      <p:bldP spid="33" grpId="0" animBg="1"/>
      <p:bldP spid="17427" grpId="0"/>
      <p:bldP spid="36" grpId="0" animBg="1"/>
      <p:bldP spid="17429" grpId="0"/>
      <p:bldP spid="25" grpId="0" animBg="1"/>
      <p:bldP spid="17431" grpId="0"/>
      <p:bldP spid="28" grpId="0" animBg="1"/>
      <p:bldP spid="174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809875" y="285751"/>
            <a:ext cx="6929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 : NGUYÊN TỐ HÓA HỌC </a:t>
            </a:r>
            <a:endParaRPr lang="vi-V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7651" y="1166336"/>
            <a:ext cx="96343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romanUcPeriod"/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proton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" name="Picture 41" descr="cây viế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990600"/>
            <a:ext cx="10922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0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ublic\Pictures\Sample Pictures\Captur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3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guyên tố phổ biến nhất trong lớp vỏ Trái đấ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285750"/>
            <a:ext cx="821531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2381251" y="5214938"/>
            <a:ext cx="70723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/>
              <a:t>Tỉ lệ phần trăm về khối lượng các nguyên tố trong vỏ Trái Đất</a:t>
            </a:r>
            <a:endParaRPr lang="vi-VN" altLang="en-US" i="1"/>
          </a:p>
        </p:txBody>
      </p:sp>
    </p:spTree>
    <p:extLst>
      <p:ext uri="{BB962C8B-B14F-4D97-AF65-F5344CB8AC3E}">
        <p14:creationId xmlns:p14="http://schemas.microsoft.com/office/powerpoint/2010/main" val="51159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ublic\Pictures\Sample Pictures\Capture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28626"/>
            <a:ext cx="8358188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Public\Pictures\Sample Pictures\Capture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57188"/>
            <a:ext cx="8358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5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Thành phần cơ thể người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531" name="Picture 4" descr="Infographic] Những nguyên tố hóa học trong pháo hoa giúp cơ thể con người  hoạt động như thế nà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895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:\Users\Public\Pictures\Sample Pictures\Capture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07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C:\Users\Public\Pictures\Sample Pictures\Capture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42876"/>
            <a:ext cx="40671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:\Users\Public\Pictures\Sample Pictures\Capture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500438"/>
            <a:ext cx="414337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384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1809750" y="0"/>
            <a:ext cx="8858250" cy="6286500"/>
            <a:chOff x="285720" y="0"/>
            <a:chExt cx="8858280" cy="6286520"/>
          </a:xfrm>
        </p:grpSpPr>
        <p:pic>
          <p:nvPicPr>
            <p:cNvPr id="24579" name="Picture 2" descr="C:\Users\Public\Pictures\Sample Pictures\Capture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285728"/>
              <a:ext cx="8572560" cy="6000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0" name="TextBox 2"/>
            <p:cNvSpPr txBox="1">
              <a:spLocks noChangeArrowheads="1"/>
            </p:cNvSpPr>
            <p:nvPr/>
          </p:nvSpPr>
          <p:spPr bwMode="auto">
            <a:xfrm>
              <a:off x="7786710" y="0"/>
              <a:ext cx="1357290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13019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Top 123+] Hình nền Powerpoint “ĐẸP NHỨC NÁCH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5603" name="Picture 3" descr="C:\Users\Admin\Pictures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4524375" y="1071563"/>
            <a:ext cx="464343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gọi</a:t>
            </a:r>
            <a:r>
              <a:rPr lang="en-US" altLang="en-US" sz="6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và</a:t>
            </a:r>
            <a:r>
              <a:rPr lang="en-US" altLang="en-US" sz="6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kí</a:t>
            </a:r>
            <a:r>
              <a:rPr lang="en-US" altLang="en-US" sz="6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hiệu</a:t>
            </a:r>
            <a:r>
              <a:rPr lang="en-US" altLang="en-US" sz="6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của</a:t>
            </a:r>
            <a:r>
              <a:rPr lang="en-US" altLang="en-US" sz="6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nguyên</a:t>
            </a:r>
            <a:r>
              <a:rPr lang="en-US" altLang="en-US" sz="6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tố</a:t>
            </a:r>
            <a:r>
              <a:rPr lang="en-US" altLang="en-US" sz="6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hóa</a:t>
            </a:r>
            <a:r>
              <a:rPr lang="en-US" altLang="en-US" sz="6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học</a:t>
            </a:r>
            <a:r>
              <a:rPr lang="en-US" altLang="en-US" sz="60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 </a:t>
            </a:r>
            <a:endParaRPr lang="vi-VN" altLang="en-US" sz="6000" b="1" dirty="0">
              <a:solidFill>
                <a:schemeClr val="bg1"/>
              </a:solidFill>
              <a:cs typeface="Aharo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97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ÊN CÁC NGUYÊN TỐ HÓA HỌC THEO DANH PHÁP IUPAC - CÔ PHAN THẢO [27]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714375"/>
            <a:ext cx="42862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6453188" y="571500"/>
            <a:ext cx="39290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IUPAC là viết tắt  tên tiếng Anh có nghĩa là “ Liên minh Quốc tế về Hóa học cơ bản và Hóa học ứng dụng” </a:t>
            </a:r>
            <a:endParaRPr lang="vi-VN" altLang="en-US" sz="36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4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4452939" y="214313"/>
            <a:ext cx="4143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Thảo luận </a:t>
            </a:r>
            <a:endParaRPr lang="vi-VN" altLang="en-US" sz="3600" b="1"/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2667000" y="1428751"/>
            <a:ext cx="750093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eriod"/>
            </a:pPr>
            <a:endParaRPr lang="en-US" altLang="en-US" sz="28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bày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nguồn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gốc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tên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gọi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tố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ứng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cuộc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đồng</a:t>
            </a:r>
            <a:r>
              <a:rPr lang="en-US" altLang="en-US" sz="2800" b="1" dirty="0">
                <a:solidFill>
                  <a:srgbClr val="FF0000"/>
                </a:solidFill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</a:rPr>
              <a:t>sắt</a:t>
            </a:r>
            <a:r>
              <a:rPr lang="en-US" altLang="en-US" sz="2800" b="1" dirty="0">
                <a:solidFill>
                  <a:srgbClr val="FF0000"/>
                </a:solidFill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</a:rPr>
              <a:t>nhôm</a:t>
            </a:r>
            <a:r>
              <a:rPr lang="en-US" altLang="en-US" sz="2800" b="1" dirty="0">
                <a:solidFill>
                  <a:srgbClr val="FF0000"/>
                </a:solidFill>
              </a:rPr>
              <a:t> 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9620734" y="590397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1:Nguyên tử carbon có bao nhiêu proton 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857454" y="519132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9555262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Cách nhận biết kim loại đồng chính xác nhất trong 5 Phú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5" name="AutoShape 4" descr="Giá kim loại đồng thế giới hôm nay 05/07/2022 bao nhiêu tiền 1kg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6" name="AutoShape 6" descr="Kim Loại Đồng Để Làm Gì? 3 Ngành Dùng Nhiều Kim Loại Đồng Nhất Là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7" name="AutoShape 8" descr="Sắt là gì? Ứng dụng và vai trò của kim loại sắt trong đời sống - Phế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8678" name="Picture 9" descr="C:\Users\Admin\Pictures\tải xuốn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42" y="264422"/>
            <a:ext cx="3062494" cy="190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" descr="C:\Users\Admin\Pictures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532" y="3909391"/>
            <a:ext cx="312005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C:\Users\Admin\Pictures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66" y="265043"/>
            <a:ext cx="3419060" cy="18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931587" y="2107097"/>
            <a:ext cx="2714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3878126" y="5453271"/>
            <a:ext cx="2714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>
            <a:off x="7882974" y="2058022"/>
            <a:ext cx="2714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22596" y="2471532"/>
            <a:ext cx="52107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copper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Latin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Cuprum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Sip,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quặng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vi-V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683652" y="2528474"/>
            <a:ext cx="47529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iron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ferrum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515842" y="5795135"/>
            <a:ext cx="54884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Latin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alumen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phèn</a:t>
            </a:r>
            <a:endParaRPr lang="vi-V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2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ublic\Pictures\Sample Pictures\Capture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410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be 2"/>
          <p:cNvSpPr/>
          <p:nvPr/>
        </p:nvSpPr>
        <p:spPr>
          <a:xfrm>
            <a:off x="2738438" y="1428751"/>
            <a:ext cx="2857500" cy="2714625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4" name="Cube 3"/>
          <p:cNvSpPr/>
          <p:nvPr/>
        </p:nvSpPr>
        <p:spPr>
          <a:xfrm>
            <a:off x="6881813" y="1428751"/>
            <a:ext cx="2857500" cy="2714625"/>
          </a:xfrm>
          <a:prstGeom prst="cub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09876" y="2000250"/>
            <a:ext cx="21431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rgbClr val="FF0000"/>
                </a:solidFill>
              </a:rPr>
              <a:t>Cl</a:t>
            </a:r>
            <a:r>
              <a:rPr lang="en-US" altLang="en-US" sz="4000" b="1">
                <a:solidFill>
                  <a:srgbClr val="FF0000"/>
                </a:solidFill>
              </a:rPr>
              <a:t>orine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Cl</a:t>
            </a:r>
            <a:endParaRPr lang="vi-VN" altLang="en-US" sz="40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81814" y="2071689"/>
            <a:ext cx="21431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chemeClr val="bg1"/>
                </a:solidFill>
              </a:rPr>
              <a:t>C</a:t>
            </a:r>
            <a:r>
              <a:rPr lang="en-US" altLang="en-US" sz="4000" b="1">
                <a:solidFill>
                  <a:schemeClr val="bg1"/>
                </a:solidFill>
              </a:rPr>
              <a:t>arbon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C</a:t>
            </a:r>
            <a:endParaRPr lang="vi-VN" altLang="en-US" sz="4000" b="1">
              <a:solidFill>
                <a:schemeClr val="bg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3381375" y="4572000"/>
            <a:ext cx="6000750" cy="1500188"/>
          </a:xfrm>
          <a:prstGeom prst="cloudCallout">
            <a:avLst>
              <a:gd name="adj1" fmla="val -20662"/>
              <a:gd name="adj2" fmla="val -924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10000" y="4857750"/>
            <a:ext cx="5143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Nhận xét cách viết kí hiệu của nguyên tố hóa học?</a:t>
            </a:r>
          </a:p>
        </p:txBody>
      </p:sp>
    </p:spTree>
    <p:extLst>
      <p:ext uri="{BB962C8B-B14F-4D97-AF65-F5344CB8AC3E}">
        <p14:creationId xmlns:p14="http://schemas.microsoft.com/office/powerpoint/2010/main" val="6689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58956" y="600394"/>
          <a:ext cx="10363201" cy="5548614"/>
        </p:xfrm>
        <a:graphic>
          <a:graphicData uri="http://schemas.openxmlformats.org/drawingml/2006/table">
            <a:tbl>
              <a:tblPr/>
              <a:tblGrid>
                <a:gridCol w="1066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39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Số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hiệu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nguyên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tử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Kí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hiệu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hóa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học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nguyên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tố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hóa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học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(IUPAC)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latin typeface="Times New Roman"/>
                          <a:ea typeface="Times New Roman"/>
                        </a:rPr>
                        <a:t>Phiên âm tiếng anh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latin typeface="Times New Roman"/>
                          <a:ea typeface="Times New Roman"/>
                        </a:rPr>
                        <a:t>Phiên âm tiếng việt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H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</a:rPr>
                        <a:t>Hydrogen</a:t>
                      </a: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</a:rPr>
                        <a:t>/ˈhaɪdrədʒən/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</a:rPr>
                        <a:t>‘hai-đrờ-zần</a:t>
                      </a: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882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He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Helium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/ˈhiːliəm/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‘hít-li-ầm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882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Li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Lithium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/ˈlɪθiəm/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‘lít-thi-ầm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882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4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Be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Beryllium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/bəˈrɪliəm/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bờ-‘ri-li-ầm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882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B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Boron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/ˈbɔːrɒn/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‘bo-roon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6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C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Carbon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/ˈkɑːbən/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Ka-bần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782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7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N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Nitrogen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/ˈnaɪtrədʒən/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‘nai-trờ-zần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8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O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Oxygen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/ˈɒksɪdʒən/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‘óoc-xi-zần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882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F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Fluorine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/ˈflɔːriːn/ 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‘phlo-rìn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10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Ne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Neon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/ˈniːɒn/ 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‘ni-àn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882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11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Na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Sodium(Natri)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/ˈsəʊdiəm/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sâu-đì-ầm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66875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26434" y="719666"/>
          <a:ext cx="9859617" cy="5059206"/>
        </p:xfrm>
        <a:graphic>
          <a:graphicData uri="http://schemas.openxmlformats.org/drawingml/2006/table">
            <a:tbl>
              <a:tblPr/>
              <a:tblGrid>
                <a:gridCol w="1014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0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0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5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Số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hiệu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nguyên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tử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Kí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hiệu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hóa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học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nguyên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tố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hóa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học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(IUPAC)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Phiên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âm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tiếng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anh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latin typeface="Times New Roman"/>
                          <a:ea typeface="Times New Roman"/>
                        </a:rPr>
                        <a:t>Phiên âm tiếng việt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12</a:t>
                      </a:r>
                      <a:r>
                        <a:rPr lang="vi-VN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Mg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Magnesium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/mæɡˈniːziəm/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Mẹg-‘ni-zi-ầm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13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Al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Aluminium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(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Nhôm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) 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/ˌæləˈmɪniəm/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a-lờ-‘mi-ni-ầm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736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14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Si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Silicon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/ˈsɪlɪkən/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‘sík-li-cần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15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P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Phosphorus 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/ˈfɒsfərəs/ 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‘phoos-phờ-rợs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16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S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Sulfur(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Lưu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huỳnh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) 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/ˈsʌlfə(r)/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‘sâu-phờ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17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Cl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Chlorine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/ˈklɔːriːn/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‘klo-rìn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18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Ar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Argon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/ˈɑːɡɒn/ 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‘a-gàn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19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K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Potassium(Kali) 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/pəˈtæsiəm/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Pờ-‘tes-zi-ầm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20</a:t>
                      </a: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Ca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Calcium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/ˈkælsiəm/ </a:t>
                      </a:r>
                      <a:endParaRPr lang="en-US" sz="240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‘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kel-si-ầm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66875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629434" y="777200"/>
            <a:ext cx="11436626" cy="919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hiệu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hóa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nguyên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51269" y="1762539"/>
          <a:ext cx="7363792" cy="3962400"/>
        </p:xfrm>
        <a:graphic>
          <a:graphicData uri="http://schemas.openxmlformats.org/drawingml/2006/table">
            <a:tbl>
              <a:tblPr/>
              <a:tblGrid>
                <a:gridCol w="1850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5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7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2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KHHH</a:t>
                      </a: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Trả</a:t>
                      </a:r>
                      <a:r>
                        <a:rPr lang="en-US" sz="2400" b="1" baseline="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/>
                          <a:ea typeface="Times New Roman"/>
                        </a:rPr>
                        <a:t>lời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/>
                          <a:ea typeface="Times New Roman"/>
                        </a:rPr>
                        <a:t>nguyên</a:t>
                      </a:r>
                      <a:r>
                        <a:rPr lang="en-US" sz="2400" b="1" baseline="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/>
                          <a:ea typeface="Times New Roman"/>
                        </a:rPr>
                        <a:t>tố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51822" marR="518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Ca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67510" algn="l"/>
                        </a:tabLst>
                        <a:defRPr/>
                      </a:pP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a. Magnesium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Ar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b.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Aluminium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736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S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 Silicon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K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d. Phosphorus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Si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e. Sulfur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Cl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g. Chlorine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 Al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h. Argon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8. P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Potassium 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341"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 Mg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Calibri"/>
                        <a:ea typeface="Times New Roman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5"/>
                        </a:lnSpc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m. Calcium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2" marR="518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850068" y="3148366"/>
            <a:ext cx="1606826" cy="919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11588" y="2207073"/>
            <a:ext cx="1270648" cy="919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2-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4-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5-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6-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7-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8-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9-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ình nền Powerpoint đẹ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5843" name="Picture 4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309814" y="1285876"/>
            <a:ext cx="7286625" cy="3071813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FF0000"/>
                </a:solidFill>
              </a:rPr>
              <a:t>Quan sát một số mẫu đồ vật đã chuẩn bị : hộp sữa, dây điện, hộp bánh, lon nước coca, nhãn chai nước tinh khiết, dược phẩm…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en-US" sz="2400" b="1">
                <a:solidFill>
                  <a:schemeClr val="tx2"/>
                </a:solidFill>
              </a:rPr>
              <a:t>Hãy đọc tên những nguyên tố hóa học mà em biết trong các đồ vật trên. 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en-US" sz="2400" b="1">
                <a:solidFill>
                  <a:schemeClr val="tx2"/>
                </a:solidFill>
              </a:rPr>
              <a:t>Viết kí hiệu hóa học và nêu một số ứng dụng của những nguyên tố hóa học đó. </a:t>
            </a:r>
            <a:endParaRPr lang="vi-VN" sz="2400" b="1">
              <a:solidFill>
                <a:schemeClr val="tx2"/>
              </a:solidFill>
            </a:endParaRP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3595689" y="285751"/>
            <a:ext cx="5572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CÙNG KHÁM PHÁ !!!!</a:t>
            </a:r>
            <a:endParaRPr lang="vi-VN" alt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Cây lớn lên nh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28626"/>
            <a:ext cx="5514975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738314" y="4643438"/>
            <a:ext cx="80724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- Để cây sinh trưởng và phát triển tốt cần cung cấp các nguyên tố dinh dưỡng nào cho cây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- Viết kí hiệu hóa học của các nguyên tố đó ? </a:t>
            </a:r>
            <a:endParaRPr lang="vi-VN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0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40+ hình nền powerpoint về môi trường cực chất cho bài thuyết tr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2809876" y="2214564"/>
            <a:ext cx="64293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ndalus" pitchFamily="18" charset="0"/>
                <a:cs typeface="Andalus" pitchFamily="18" charset="0"/>
              </a:rPr>
              <a:t>Các nguyên tố hóa học có vai trò rất quan trọng đối với sự sống và sự phát triển của con người. </a:t>
            </a:r>
            <a:endParaRPr lang="vi-VN" altLang="en-US" sz="4000" b="1">
              <a:solidFill>
                <a:srgbClr val="FF0000"/>
              </a:solidFill>
              <a:cs typeface="Andalu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31" y="0"/>
            <a:ext cx="9112469" cy="6834352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828800" y="1667854"/>
            <a:ext cx="8636000" cy="491416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4667"/>
              </a:lnSpc>
              <a:defRPr/>
            </a:pPr>
            <a:r>
              <a:rPr lang="vi-VN" sz="3200" dirty="0">
                <a:solidFill>
                  <a:schemeClr val="bg1"/>
                </a:solidFill>
                <a:latin typeface="Arial (Body)"/>
              </a:rPr>
              <a:t>- Có 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8</a:t>
            </a:r>
            <a:r>
              <a:rPr lang="vi-VN" sz="3200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ô </a:t>
            </a:r>
            <a:r>
              <a:rPr lang="en-US" sz="3200" dirty="0" err="1">
                <a:solidFill>
                  <a:schemeClr val="bg1"/>
                </a:solidFill>
                <a:latin typeface="Arial (Body)"/>
              </a:rPr>
              <a:t>số</a:t>
            </a:r>
            <a:r>
              <a:rPr lang="vi-VN" sz="3200" dirty="0">
                <a:solidFill>
                  <a:schemeClr val="bg1"/>
                </a:solidFill>
                <a:latin typeface="Arial (Body)"/>
              </a:rPr>
              <a:t>, mỗi 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ô </a:t>
            </a:r>
            <a:r>
              <a:rPr lang="en-US" sz="3200" dirty="0" err="1">
                <a:solidFill>
                  <a:schemeClr val="bg1"/>
                </a:solidFill>
                <a:latin typeface="Arial (Body)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Arial (Body)"/>
              </a:rPr>
              <a:t>tương ứng với một câu hỏi. Bạn nào giơ tay trước sẽ được quyền chọn 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ô </a:t>
            </a:r>
            <a:r>
              <a:rPr lang="en-US" sz="3200" dirty="0" err="1">
                <a:solidFill>
                  <a:schemeClr val="bg1"/>
                </a:solidFill>
                <a:latin typeface="Arial (Body)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Arial (Body)"/>
              </a:rPr>
              <a:t>cho mình, sau khi chọn nếu trả lời đúng người chơi sẽ nhận được một phần qùa. </a:t>
            </a:r>
            <a:endParaRPr lang="en-US" sz="3200" dirty="0">
              <a:solidFill>
                <a:schemeClr val="bg1"/>
              </a:solidFill>
              <a:latin typeface="Arial (Body)"/>
            </a:endParaRPr>
          </a:p>
          <a:p>
            <a:pPr algn="just">
              <a:lnSpc>
                <a:spcPts val="4667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-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Trong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thời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gian 5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giây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bạn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hãy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suy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nghĩ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và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đưa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ra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câu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trả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lời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.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Trả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lời đúng bạn sẽ nhận được một phần quà, nếu trả lời sai quyền trả lời sẽ thuộc về bạn </a:t>
            </a:r>
            <a:r>
              <a:rPr lang="en-US" sz="3067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khác</a:t>
            </a:r>
            <a:r>
              <a:rPr lang="en-US" sz="3067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80728" y="75197"/>
            <a:ext cx="448937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Ô SỐ BÍ ẨN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68" y="85113"/>
            <a:ext cx="660400" cy="5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99" y="669313"/>
            <a:ext cx="660400" cy="58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-64773"/>
            <a:ext cx="660400" cy="58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01" y="669313"/>
            <a:ext cx="66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81" y="1193801"/>
            <a:ext cx="6705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2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597421" y="5170198"/>
            <a:ext cx="184173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Câu2: Chất khí cần cho sự hô hấp là 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665156" y="5902525"/>
            <a:ext cx="1774000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6" y="5170198"/>
            <a:ext cx="1805836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Hidrogen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749392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550142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ảng tuần hoàn các nguyên tố hóa học – SONG PHƯ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74" y="1047733"/>
            <a:ext cx="733430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554621"/>
            <a:ext cx="1346200" cy="1206500"/>
          </a:xfrm>
          <a:prstGeom prst="rect">
            <a:avLst/>
          </a:prstGeom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285973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4095736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905499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7715261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2285973" y="2857496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4095736" y="2838459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5905499" y="2838459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7715261" y="2838459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75065" y="-73438"/>
            <a:ext cx="3700692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867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Ô SỐ BÍ ẨN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9720" y="4953011"/>
            <a:ext cx="816281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 tuần hoàn các nguyên tố hóa học </a:t>
            </a:r>
            <a:endParaRPr lang="en-US" sz="3733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9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6" action="ppaction://hlinksldjump"/>
          </p:cNvPr>
          <p:cNvSpPr/>
          <p:nvPr/>
        </p:nvSpPr>
        <p:spPr>
          <a:xfrm>
            <a:off x="1579419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55453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9419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1</a:t>
            </a:r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3733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Nguyên tố hóa học fluorine có kí hiệu là :</a:t>
            </a:r>
            <a:endParaRPr lang="en-US" sz="3733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9419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11819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47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58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9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81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92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403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14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25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25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6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7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 là kí hiệu hóa học của nguyên tố nào sau đây ?</a:t>
            </a: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6572253" y="314324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Potassium ( Kali)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2000221" y="314324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Calcium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CÂU HỎI 3</a:t>
            </a:r>
          </a:p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 tố Sodium có kí hiệu hóa học là :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4</a:t>
            </a:r>
          </a:p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 tố hóa học nào là thành phần cấu tạo Hemoglobin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 ( aluminium)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 ( iron)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9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5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Muối khoáng của nguyên tố hóa học nào là thành phần quan trọng của xương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6381752" y="314324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Muối Magnesium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Mg)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2095472" y="3047997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Muối Calcium( Ca)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0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6</a:t>
            </a:r>
          </a:p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 tố nitrogen có kí hiệu hóa học là :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7</a:t>
            </a:r>
          </a:p>
          <a:p>
            <a:pPr algn="ctr"/>
            <a:r>
              <a:rPr lang="en-US" sz="3733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 tố hóa học nào sau đây có kí hiệu không xuất phát tên gọi theo IUPAC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Carbon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Sodium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8</a:t>
            </a:r>
          </a:p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 nay có tất cả bao nhiêu nguyên tố hóa học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120 nguyên tố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118 nguyên tố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095751" y="357189"/>
            <a:ext cx="5643563" cy="714375"/>
          </a:xfrm>
          <a:prstGeom prst="roundRec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</a:rPr>
              <a:t>Hướng dẫn về nhà 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81251" y="1357313"/>
            <a:ext cx="78581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1. Quan sát các đồ dùng, vật dụng trong nhà </a:t>
            </a:r>
            <a:r>
              <a:rPr lang="en-US" altLang="en-US" sz="2800" b="1">
                <a:solidFill>
                  <a:schemeClr val="tx2"/>
                </a:solidFill>
                <a:sym typeface="Wingdings" panose="05000000000000000000" pitchFamily="2" charset="2"/>
              </a:rPr>
              <a:t> đọc tên và kí hiệu các nguyên tố hóa học có trong mẫu vật đó.</a:t>
            </a:r>
            <a:endParaRPr lang="vi-VN" altLang="en-US" sz="2800" b="1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8376" y="2714626"/>
            <a:ext cx="785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2. Tìm hiểu bài 4</a:t>
            </a:r>
            <a:endParaRPr lang="vi-VN" altLang="en-US" sz="2800" b="1">
              <a:solidFill>
                <a:schemeClr val="tx2"/>
              </a:solidFill>
            </a:endParaRPr>
          </a:p>
        </p:txBody>
      </p:sp>
      <p:sp>
        <p:nvSpPr>
          <p:cNvPr id="38918" name="AutoShape 2" descr="bảng nguyên tố hóa họ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9155" name="Picture 3" descr="C:\Users\Admin\Pictures\bang-tuan-hoan-co-bao-nhieu-nguyen-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3286126"/>
            <a:ext cx="5715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45803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Nguyên tử có 8 proton trong hạt nhân là nguyên tử gì ?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629808" y="587900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641097" y="51913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  <p:extLst>
      <p:ext uri="{BB962C8B-B14F-4D97-AF65-F5344CB8AC3E}">
        <p14:creationId xmlns:p14="http://schemas.microsoft.com/office/powerpoint/2010/main" val="32977510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C:\Users\Admin\Pictures\anh-cam-on-chan-tha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343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312"/>
            <a:ext cx="1534333" cy="44830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3887757"/>
            <a:ext cx="3425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Câu4: Muối khoáng của kim loại nào sau đây có trong sữa giúp chắc xương ?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Kali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Canxi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14111004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nguyên tố hóa học nào có trong cơ thể người? - KhoaHoc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809875" y="5929314"/>
            <a:ext cx="7143750" cy="6429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0000"/>
                </a:solidFill>
              </a:rPr>
              <a:t>Các nguyên tố hóa học  tạo nên cơ thể người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524750" y="142876"/>
            <a:ext cx="3143250" cy="1571625"/>
          </a:xfrm>
          <a:prstGeom prst="cloudCallout">
            <a:avLst>
              <a:gd name="adj1" fmla="val -57405"/>
              <a:gd name="adj2" fmla="val 828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C00000"/>
                </a:solidFill>
              </a:rPr>
              <a:t>Kể tên các nguyên tố  hóa học tạo nên cơ thể người ? </a:t>
            </a:r>
            <a:endParaRPr lang="vi-VN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Pictures\Sample Pictures\Cap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42876"/>
            <a:ext cx="8786812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738563" y="214313"/>
            <a:ext cx="4214812" cy="500062"/>
          </a:xfrm>
          <a:prstGeom prst="round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>
                <a:solidFill>
                  <a:schemeClr val="tx2"/>
                </a:solidFill>
              </a:rPr>
              <a:t>Nguyên tố carbon</a:t>
            </a:r>
            <a:endParaRPr lang="vi-VN" sz="4000" b="1">
              <a:solidFill>
                <a:schemeClr val="tx2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381251" y="5500688"/>
            <a:ext cx="1571625" cy="5715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4095750" y="5643563"/>
            <a:ext cx="6000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Nguyên tố hóa học là gì ? 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ngộ nghĩnh [NEW] - Cẩm Nang Tiếng 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238501" y="2143126"/>
            <a:ext cx="65008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BÀI 3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NGUYÊN TỐ HÓA HỌC </a:t>
            </a:r>
            <a:endParaRPr lang="vi-VN" alt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06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F273F5-C010-4EE2-AE74-184C89A575DB}">
  <we:reference id="wa104381411" version="1.0.0.0" store="en-US" storeType="OMEX"/>
  <we:alternateReferences>
    <we:reference id="wa104381411" version="1.0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1472</Words>
  <Application>Microsoft Office PowerPoint</Application>
  <PresentationFormat>Widescreen</PresentationFormat>
  <Paragraphs>460</Paragraphs>
  <Slides>50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Aharoni</vt:lpstr>
      <vt:lpstr>Andalus</vt:lpstr>
      <vt:lpstr>Arial</vt:lpstr>
      <vt:lpstr>Arial (Body)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GIÁO DỤC: ĐÁNH BAY COVID-19</dc:title>
  <dc:creator>Ngô Hoàng</dc:creator>
  <cp:lastModifiedBy>ADMIN</cp:lastModifiedBy>
  <cp:revision>72</cp:revision>
  <dcterms:created xsi:type="dcterms:W3CDTF">2020-04-09T18:31:27Z</dcterms:created>
  <dcterms:modified xsi:type="dcterms:W3CDTF">2026-02-03T12:16:29Z</dcterms:modified>
</cp:coreProperties>
</file>