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8288000" cy="10287000"/>
  <p:notesSz cx="6858000" cy="9144000"/>
  <p:embeddedFontLst>
    <p:embeddedFont>
      <p:font typeface="Calibri (MS)" panose="020B0604020202020204" charset="0"/>
      <p:regular r:id="rId26"/>
    </p:embeddedFont>
    <p:embeddedFont>
      <p:font typeface="Times New Roman Bold" panose="02020803070505020304" pitchFamily="18" charset="0"/>
      <p:regular r:id="rId27"/>
      <p:bold r:id="rId28"/>
    </p:embeddedFont>
    <p:embeddedFont>
      <p:font typeface="Times New Roman Bold Italics"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3" d="100"/>
          <a:sy n="53" d="100"/>
        </p:scale>
        <p:origin x="80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14/12/2025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14/12/2025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14/12/2025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14/12/2025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rcRect l="5527" t="2322" b="2322"/>
          <a:stretch>
            <a:fillRect/>
          </a:stretch>
        </p:blipFill>
        <p:spPr>
          <a:xfrm>
            <a:off x="216003" y="0"/>
            <a:ext cx="18071997" cy="10287000"/>
          </a:xfrm>
          <a:prstGeom prst="rect">
            <a:avLst/>
          </a:prstGeom>
        </p:spPr>
      </p:pic>
    </p:spTree>
  </p:cSld>
  <p:clrMapOvr>
    <a:masterClrMapping/>
  </p:clrMapOvr>
  <p:timing>
    <p:tnLst>
      <p:par>
        <p:cTn id="1" dur="indefinite" restart="never" nodeType="tmRoot">
          <p:childTnLst>
            <p:video>
              <p:cMediaNode vol="100000">
                <p:cTn id="2" fill="hold" display="0">
                  <p:stCondLst>
                    <p:cond delay="indefinite"/>
                  </p:stCondLst>
                </p:cTn>
                <p:tgtEl>
                  <p:spTgt spid="2"/>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00555" y="6014643"/>
            <a:ext cx="3874396" cy="1183631"/>
          </a:xfrm>
          <a:prstGeom prst="rect">
            <a:avLst/>
          </a:prstGeom>
        </p:spPr>
        <p:txBody>
          <a:bodyPr lIns="0" tIns="0" rIns="0" bIns="0" rtlCol="0" anchor="t">
            <a:spAutoFit/>
          </a:bodyPr>
          <a:lstStyle/>
          <a:p>
            <a:pPr algn="l">
              <a:lnSpc>
                <a:spcPts val="4320"/>
              </a:lnSpc>
            </a:pPr>
            <a:r>
              <a:rPr lang="en-US" sz="3600">
                <a:solidFill>
                  <a:srgbClr val="002060"/>
                </a:solidFill>
                <a:latin typeface="Times New Roman"/>
                <a:ea typeface="Times New Roman"/>
                <a:cs typeface="Times New Roman"/>
                <a:sym typeface="Times New Roman"/>
              </a:rPr>
              <a:t>Cấu trúc rẽ nhánh </a:t>
            </a:r>
          </a:p>
          <a:p>
            <a:pPr algn="l">
              <a:lnSpc>
                <a:spcPts val="4320"/>
              </a:lnSpc>
            </a:pPr>
            <a:r>
              <a:rPr lang="en-US" sz="3600">
                <a:solidFill>
                  <a:srgbClr val="002060"/>
                </a:solidFill>
                <a:latin typeface="Times New Roman"/>
                <a:ea typeface="Times New Roman"/>
                <a:cs typeface="Times New Roman"/>
                <a:sym typeface="Times New Roman"/>
              </a:rPr>
              <a:t>dạng khuyết</a:t>
            </a:r>
          </a:p>
        </p:txBody>
      </p:sp>
      <p:sp>
        <p:nvSpPr>
          <p:cNvPr id="3" name="TextBox 3"/>
          <p:cNvSpPr txBox="1"/>
          <p:nvPr/>
        </p:nvSpPr>
        <p:spPr>
          <a:xfrm>
            <a:off x="1417986" y="352541"/>
            <a:ext cx="4997100" cy="629633"/>
          </a:xfrm>
          <a:prstGeom prst="rect">
            <a:avLst/>
          </a:prstGeom>
        </p:spPr>
        <p:txBody>
          <a:bodyPr lIns="0" tIns="0" rIns="0" bIns="0" rtlCol="0" anchor="t">
            <a:spAutoFit/>
          </a:bodyPr>
          <a:lstStyle/>
          <a:p>
            <a:pPr algn="l">
              <a:lnSpc>
                <a:spcPts val="4320"/>
              </a:lnSpc>
            </a:pPr>
            <a:r>
              <a:rPr lang="en-US" sz="3600">
                <a:solidFill>
                  <a:srgbClr val="FF0000"/>
                </a:solidFill>
                <a:latin typeface="Times New Roman"/>
                <a:ea typeface="Times New Roman"/>
                <a:cs typeface="Times New Roman"/>
                <a:sym typeface="Times New Roman"/>
              </a:rPr>
              <a:t>Nếu trời mưa, tôi sẽ ở nhà</a:t>
            </a:r>
          </a:p>
        </p:txBody>
      </p:sp>
      <p:sp>
        <p:nvSpPr>
          <p:cNvPr id="4" name="AutoShape 4"/>
          <p:cNvSpPr/>
          <p:nvPr/>
        </p:nvSpPr>
        <p:spPr>
          <a:xfrm rot="62779">
            <a:off x="1879371" y="3835292"/>
            <a:ext cx="1043217" cy="0"/>
          </a:xfrm>
          <a:prstGeom prst="line">
            <a:avLst/>
          </a:prstGeom>
          <a:ln w="9525" cap="rnd">
            <a:solidFill>
              <a:srgbClr val="000000"/>
            </a:solidFill>
            <a:prstDash val="solid"/>
            <a:headEnd type="none" w="sm" len="sm"/>
            <a:tailEnd type="none" w="sm" len="sm"/>
          </a:ln>
        </p:spPr>
      </p:sp>
      <p:sp>
        <p:nvSpPr>
          <p:cNvPr id="5" name="AutoShape 5"/>
          <p:cNvSpPr/>
          <p:nvPr/>
        </p:nvSpPr>
        <p:spPr>
          <a:xfrm rot="5362273">
            <a:off x="1442982" y="4751660"/>
            <a:ext cx="867972" cy="0"/>
          </a:xfrm>
          <a:prstGeom prst="line">
            <a:avLst/>
          </a:prstGeom>
          <a:ln w="9525" cap="rnd">
            <a:solidFill>
              <a:srgbClr val="000000"/>
            </a:solidFill>
            <a:prstDash val="solid"/>
            <a:headEnd type="none" w="sm" len="sm"/>
            <a:tailEnd type="none" w="sm" len="sm"/>
          </a:ln>
        </p:spPr>
      </p:sp>
      <p:sp>
        <p:nvSpPr>
          <p:cNvPr id="6" name="AutoShape 6"/>
          <p:cNvSpPr/>
          <p:nvPr/>
        </p:nvSpPr>
        <p:spPr>
          <a:xfrm rot="5298772">
            <a:off x="4206509" y="1481175"/>
            <a:ext cx="647041" cy="0"/>
          </a:xfrm>
          <a:prstGeom prst="line">
            <a:avLst/>
          </a:prstGeom>
          <a:ln w="9525" cap="rnd">
            <a:solidFill>
              <a:srgbClr val="000000"/>
            </a:solidFill>
            <a:prstDash val="solid"/>
            <a:headEnd type="none" w="sm" len="sm"/>
            <a:tailEnd type="triangle" w="lg" len="med"/>
          </a:ln>
        </p:spPr>
      </p:sp>
      <p:grpSp>
        <p:nvGrpSpPr>
          <p:cNvPr id="7" name="Group 7"/>
          <p:cNvGrpSpPr/>
          <p:nvPr/>
        </p:nvGrpSpPr>
        <p:grpSpPr>
          <a:xfrm>
            <a:off x="2917940" y="1789095"/>
            <a:ext cx="3194914" cy="1224072"/>
            <a:chOff x="0" y="0"/>
            <a:chExt cx="4259886" cy="1632096"/>
          </a:xfrm>
        </p:grpSpPr>
        <p:sp>
          <p:nvSpPr>
            <p:cNvPr id="8" name="Freeform 8"/>
            <p:cNvSpPr/>
            <p:nvPr/>
          </p:nvSpPr>
          <p:spPr>
            <a:xfrm>
              <a:off x="12700" y="12700"/>
              <a:ext cx="4234434" cy="1606677"/>
            </a:xfrm>
            <a:custGeom>
              <a:avLst/>
              <a:gdLst/>
              <a:ahLst/>
              <a:cxnLst/>
              <a:rect l="l" t="t" r="r" b="b"/>
              <a:pathLst>
                <a:path w="4234434" h="1606677">
                  <a:moveTo>
                    <a:pt x="0" y="803402"/>
                  </a:moveTo>
                  <a:lnTo>
                    <a:pt x="2117217" y="0"/>
                  </a:lnTo>
                  <a:lnTo>
                    <a:pt x="4234434" y="803402"/>
                  </a:lnTo>
                  <a:lnTo>
                    <a:pt x="2117217" y="1606677"/>
                  </a:lnTo>
                  <a:close/>
                </a:path>
              </a:pathLst>
            </a:custGeom>
            <a:solidFill>
              <a:srgbClr val="4472C4"/>
            </a:solidFill>
            <a:ln w="12700">
              <a:solidFill>
                <a:srgbClr val="000000"/>
              </a:solidFill>
            </a:ln>
          </p:spPr>
        </p:sp>
        <p:sp>
          <p:nvSpPr>
            <p:cNvPr id="9" name="Freeform 9"/>
            <p:cNvSpPr/>
            <p:nvPr/>
          </p:nvSpPr>
          <p:spPr>
            <a:xfrm>
              <a:off x="0" y="32"/>
              <a:ext cx="4259961" cy="1632140"/>
            </a:xfrm>
            <a:custGeom>
              <a:avLst/>
              <a:gdLst/>
              <a:ahLst/>
              <a:cxnLst/>
              <a:rect l="l" t="t" r="r" b="b"/>
              <a:pathLst>
                <a:path w="4259961" h="1632140">
                  <a:moveTo>
                    <a:pt x="8255" y="804132"/>
                  </a:moveTo>
                  <a:lnTo>
                    <a:pt x="2125472" y="857"/>
                  </a:lnTo>
                  <a:cubicBezTo>
                    <a:pt x="2128393" y="-286"/>
                    <a:pt x="2131568" y="-286"/>
                    <a:pt x="2134489" y="857"/>
                  </a:cubicBezTo>
                  <a:lnTo>
                    <a:pt x="4251706" y="804132"/>
                  </a:lnTo>
                  <a:cubicBezTo>
                    <a:pt x="4256659" y="806037"/>
                    <a:pt x="4259961" y="810736"/>
                    <a:pt x="4259961" y="815943"/>
                  </a:cubicBezTo>
                  <a:cubicBezTo>
                    <a:pt x="4259961" y="821150"/>
                    <a:pt x="4256659" y="825976"/>
                    <a:pt x="4251706" y="827754"/>
                  </a:cubicBezTo>
                  <a:lnTo>
                    <a:pt x="2134489" y="1631283"/>
                  </a:lnTo>
                  <a:cubicBezTo>
                    <a:pt x="2131568" y="1632426"/>
                    <a:pt x="2128393" y="1632426"/>
                    <a:pt x="2125472" y="1631283"/>
                  </a:cubicBezTo>
                  <a:lnTo>
                    <a:pt x="8255" y="827881"/>
                  </a:lnTo>
                  <a:cubicBezTo>
                    <a:pt x="3302" y="825976"/>
                    <a:pt x="0" y="821277"/>
                    <a:pt x="0" y="816070"/>
                  </a:cubicBezTo>
                  <a:cubicBezTo>
                    <a:pt x="0" y="810863"/>
                    <a:pt x="3302" y="806037"/>
                    <a:pt x="8255" y="804259"/>
                  </a:cubicBezTo>
                  <a:moveTo>
                    <a:pt x="17272" y="828008"/>
                  </a:moveTo>
                  <a:lnTo>
                    <a:pt x="12700" y="816070"/>
                  </a:lnTo>
                  <a:lnTo>
                    <a:pt x="17145" y="804259"/>
                  </a:lnTo>
                  <a:lnTo>
                    <a:pt x="2134362" y="1607661"/>
                  </a:lnTo>
                  <a:lnTo>
                    <a:pt x="2129917" y="1619472"/>
                  </a:lnTo>
                  <a:lnTo>
                    <a:pt x="2125472" y="1607661"/>
                  </a:lnTo>
                  <a:lnTo>
                    <a:pt x="4242689" y="804132"/>
                  </a:lnTo>
                  <a:lnTo>
                    <a:pt x="4247134" y="815943"/>
                  </a:lnTo>
                  <a:lnTo>
                    <a:pt x="4242689" y="827754"/>
                  </a:lnTo>
                  <a:lnTo>
                    <a:pt x="2125472" y="24479"/>
                  </a:lnTo>
                  <a:lnTo>
                    <a:pt x="2129917" y="12668"/>
                  </a:lnTo>
                  <a:lnTo>
                    <a:pt x="2134362" y="24479"/>
                  </a:lnTo>
                  <a:lnTo>
                    <a:pt x="17145" y="827881"/>
                  </a:lnTo>
                  <a:close/>
                </a:path>
              </a:pathLst>
            </a:custGeom>
            <a:solidFill>
              <a:srgbClr val="172C51"/>
            </a:solidFill>
            <a:ln w="12700">
              <a:solidFill>
                <a:srgbClr val="000000"/>
              </a:solidFill>
            </a:ln>
          </p:spPr>
        </p:sp>
        <p:sp>
          <p:nvSpPr>
            <p:cNvPr id="10" name="TextBox 10"/>
            <p:cNvSpPr txBox="1"/>
            <p:nvPr/>
          </p:nvSpPr>
          <p:spPr>
            <a:xfrm>
              <a:off x="0" y="-19050"/>
              <a:ext cx="4259886" cy="1651146"/>
            </a:xfrm>
            <a:prstGeom prst="rect">
              <a:avLst/>
            </a:prstGeom>
          </p:spPr>
          <p:txBody>
            <a:bodyPr lIns="50800" tIns="50800" rIns="50800" bIns="50800" rtlCol="0" anchor="ctr"/>
            <a:lstStyle/>
            <a:p>
              <a:pPr algn="ctr">
                <a:lnSpc>
                  <a:spcPts val="3240"/>
                </a:lnSpc>
              </a:pPr>
              <a:r>
                <a:rPr lang="en-US" sz="2700">
                  <a:solidFill>
                    <a:srgbClr val="FFFFFF"/>
                  </a:solidFill>
                  <a:latin typeface="Times New Roman"/>
                  <a:ea typeface="Times New Roman"/>
                  <a:cs typeface="Times New Roman"/>
                  <a:sym typeface="Times New Roman"/>
                </a:rPr>
                <a:t>Trời mưa</a:t>
              </a:r>
            </a:p>
          </p:txBody>
        </p:sp>
      </p:grpSp>
      <p:sp>
        <p:nvSpPr>
          <p:cNvPr id="11" name="AutoShape 11"/>
          <p:cNvSpPr/>
          <p:nvPr/>
        </p:nvSpPr>
        <p:spPr>
          <a:xfrm rot="5351929">
            <a:off x="1217136" y="3086459"/>
            <a:ext cx="1362411" cy="0"/>
          </a:xfrm>
          <a:prstGeom prst="line">
            <a:avLst/>
          </a:prstGeom>
          <a:ln w="9525" cap="rnd">
            <a:solidFill>
              <a:srgbClr val="002060"/>
            </a:solidFill>
            <a:prstDash val="solid"/>
            <a:headEnd type="none" w="sm" len="sm"/>
            <a:tailEnd type="triangle" w="lg" len="med"/>
          </a:ln>
        </p:spPr>
      </p:sp>
      <p:sp>
        <p:nvSpPr>
          <p:cNvPr id="12" name="TextBox 12"/>
          <p:cNvSpPr txBox="1"/>
          <p:nvPr/>
        </p:nvSpPr>
        <p:spPr>
          <a:xfrm>
            <a:off x="500555" y="2940797"/>
            <a:ext cx="1284974" cy="537300"/>
          </a:xfrm>
          <a:prstGeom prst="rect">
            <a:avLst/>
          </a:prstGeom>
        </p:spPr>
        <p:txBody>
          <a:bodyPr lIns="0" tIns="0" rIns="0" bIns="0" rtlCol="0" anchor="t">
            <a:spAutoFit/>
          </a:bodyPr>
          <a:lstStyle/>
          <a:p>
            <a:pPr algn="l">
              <a:lnSpc>
                <a:spcPts val="3600"/>
              </a:lnSpc>
            </a:pPr>
            <a:r>
              <a:rPr lang="en-US" sz="3000">
                <a:solidFill>
                  <a:srgbClr val="000000"/>
                </a:solidFill>
                <a:latin typeface="Times New Roman"/>
                <a:ea typeface="Times New Roman"/>
                <a:cs typeface="Times New Roman"/>
                <a:sym typeface="Times New Roman"/>
              </a:rPr>
              <a:t>Đúng</a:t>
            </a:r>
          </a:p>
        </p:txBody>
      </p:sp>
      <p:grpSp>
        <p:nvGrpSpPr>
          <p:cNvPr id="13" name="Group 13"/>
          <p:cNvGrpSpPr/>
          <p:nvPr/>
        </p:nvGrpSpPr>
        <p:grpSpPr>
          <a:xfrm>
            <a:off x="980498" y="3748548"/>
            <a:ext cx="1932381" cy="585219"/>
            <a:chOff x="0" y="0"/>
            <a:chExt cx="2576508" cy="780292"/>
          </a:xfrm>
        </p:grpSpPr>
        <p:sp>
          <p:nvSpPr>
            <p:cNvPr id="14" name="Freeform 14"/>
            <p:cNvSpPr/>
            <p:nvPr/>
          </p:nvSpPr>
          <p:spPr>
            <a:xfrm>
              <a:off x="12700" y="12700"/>
              <a:ext cx="2551049" cy="754888"/>
            </a:xfrm>
            <a:custGeom>
              <a:avLst/>
              <a:gdLst/>
              <a:ahLst/>
              <a:cxnLst/>
              <a:rect l="l" t="t" r="r" b="b"/>
              <a:pathLst>
                <a:path w="2551049" h="754888">
                  <a:moveTo>
                    <a:pt x="0" y="754888"/>
                  </a:moveTo>
                  <a:lnTo>
                    <a:pt x="510159" y="0"/>
                  </a:lnTo>
                  <a:lnTo>
                    <a:pt x="2551049" y="0"/>
                  </a:lnTo>
                  <a:lnTo>
                    <a:pt x="2040890" y="754888"/>
                  </a:lnTo>
                  <a:close/>
                </a:path>
              </a:pathLst>
            </a:custGeom>
            <a:solidFill>
              <a:srgbClr val="4472C4"/>
            </a:solidFill>
            <a:ln w="12700">
              <a:solidFill>
                <a:srgbClr val="000000"/>
              </a:solidFill>
            </a:ln>
          </p:spPr>
        </p:sp>
        <p:sp>
          <p:nvSpPr>
            <p:cNvPr id="15" name="Freeform 15"/>
            <p:cNvSpPr/>
            <p:nvPr/>
          </p:nvSpPr>
          <p:spPr>
            <a:xfrm>
              <a:off x="64" y="0"/>
              <a:ext cx="2576449" cy="780288"/>
            </a:xfrm>
            <a:custGeom>
              <a:avLst/>
              <a:gdLst/>
              <a:ahLst/>
              <a:cxnLst/>
              <a:rect l="l" t="t" r="r" b="b"/>
              <a:pathLst>
                <a:path w="2576449" h="780288">
                  <a:moveTo>
                    <a:pt x="2095" y="760476"/>
                  </a:moveTo>
                  <a:lnTo>
                    <a:pt x="512381" y="5588"/>
                  </a:lnTo>
                  <a:cubicBezTo>
                    <a:pt x="514794" y="2032"/>
                    <a:pt x="518731" y="0"/>
                    <a:pt x="522922" y="0"/>
                  </a:cubicBezTo>
                  <a:lnTo>
                    <a:pt x="2563812" y="0"/>
                  </a:lnTo>
                  <a:cubicBezTo>
                    <a:pt x="2568511" y="0"/>
                    <a:pt x="2572829" y="2540"/>
                    <a:pt x="2574988" y="6731"/>
                  </a:cubicBezTo>
                  <a:cubicBezTo>
                    <a:pt x="2577147" y="10922"/>
                    <a:pt x="2576893" y="15875"/>
                    <a:pt x="2574353" y="19812"/>
                  </a:cubicBezTo>
                  <a:lnTo>
                    <a:pt x="2064067" y="774700"/>
                  </a:lnTo>
                  <a:cubicBezTo>
                    <a:pt x="2061654" y="778256"/>
                    <a:pt x="2057717" y="780288"/>
                    <a:pt x="2053526" y="780288"/>
                  </a:cubicBezTo>
                  <a:lnTo>
                    <a:pt x="12636" y="780288"/>
                  </a:lnTo>
                  <a:cubicBezTo>
                    <a:pt x="7937" y="780288"/>
                    <a:pt x="3619" y="777748"/>
                    <a:pt x="1460" y="773557"/>
                  </a:cubicBezTo>
                  <a:cubicBezTo>
                    <a:pt x="-699" y="769366"/>
                    <a:pt x="-445" y="764413"/>
                    <a:pt x="2095" y="760476"/>
                  </a:cubicBezTo>
                  <a:moveTo>
                    <a:pt x="23177" y="774700"/>
                  </a:moveTo>
                  <a:lnTo>
                    <a:pt x="12636" y="767588"/>
                  </a:lnTo>
                  <a:lnTo>
                    <a:pt x="12636" y="754888"/>
                  </a:lnTo>
                  <a:lnTo>
                    <a:pt x="2053526" y="754888"/>
                  </a:lnTo>
                  <a:lnTo>
                    <a:pt x="2053526" y="767588"/>
                  </a:lnTo>
                  <a:lnTo>
                    <a:pt x="2042985" y="760476"/>
                  </a:lnTo>
                  <a:lnTo>
                    <a:pt x="2553271" y="5588"/>
                  </a:lnTo>
                  <a:lnTo>
                    <a:pt x="2563812" y="12700"/>
                  </a:lnTo>
                  <a:lnTo>
                    <a:pt x="2563812" y="25400"/>
                  </a:lnTo>
                  <a:lnTo>
                    <a:pt x="522795" y="25400"/>
                  </a:lnTo>
                  <a:lnTo>
                    <a:pt x="522795" y="12700"/>
                  </a:lnTo>
                  <a:lnTo>
                    <a:pt x="533336" y="19812"/>
                  </a:lnTo>
                  <a:lnTo>
                    <a:pt x="23177" y="774700"/>
                  </a:lnTo>
                  <a:close/>
                </a:path>
              </a:pathLst>
            </a:custGeom>
            <a:solidFill>
              <a:srgbClr val="172C51"/>
            </a:solidFill>
            <a:ln w="12700">
              <a:solidFill>
                <a:srgbClr val="000000"/>
              </a:solidFill>
            </a:ln>
          </p:spPr>
        </p:sp>
        <p:sp>
          <p:nvSpPr>
            <p:cNvPr id="16" name="TextBox 16"/>
            <p:cNvSpPr txBox="1"/>
            <p:nvPr/>
          </p:nvSpPr>
          <p:spPr>
            <a:xfrm>
              <a:off x="0" y="-19050"/>
              <a:ext cx="2576508" cy="799342"/>
            </a:xfrm>
            <a:prstGeom prst="rect">
              <a:avLst/>
            </a:prstGeom>
          </p:spPr>
          <p:txBody>
            <a:bodyPr lIns="50800" tIns="50800" rIns="50800" bIns="50800" rtlCol="0" anchor="ctr"/>
            <a:lstStyle/>
            <a:p>
              <a:pPr algn="ctr">
                <a:lnSpc>
                  <a:spcPts val="3240"/>
                </a:lnSpc>
              </a:pPr>
              <a:r>
                <a:rPr lang="en-US" sz="2700">
                  <a:solidFill>
                    <a:srgbClr val="FFFFFF"/>
                  </a:solidFill>
                  <a:latin typeface="Times New Roman"/>
                  <a:ea typeface="Times New Roman"/>
                  <a:cs typeface="Times New Roman"/>
                  <a:sym typeface="Times New Roman"/>
                </a:rPr>
                <a:t>Ở nhà</a:t>
              </a:r>
            </a:p>
          </p:txBody>
        </p:sp>
      </p:grpSp>
      <p:sp>
        <p:nvSpPr>
          <p:cNvPr id="17" name="AutoShape 17"/>
          <p:cNvSpPr/>
          <p:nvPr/>
        </p:nvSpPr>
        <p:spPr>
          <a:xfrm rot="62779">
            <a:off x="1893860" y="2405320"/>
            <a:ext cx="1043217" cy="0"/>
          </a:xfrm>
          <a:prstGeom prst="line">
            <a:avLst/>
          </a:prstGeom>
          <a:ln w="9525" cap="rnd">
            <a:solidFill>
              <a:srgbClr val="000000"/>
            </a:solidFill>
            <a:prstDash val="solid"/>
            <a:headEnd type="none" w="sm" len="sm"/>
            <a:tailEnd type="none" w="sm" len="sm"/>
          </a:ln>
        </p:spPr>
      </p:sp>
      <p:sp>
        <p:nvSpPr>
          <p:cNvPr id="18" name="AutoShape 18"/>
          <p:cNvSpPr/>
          <p:nvPr/>
        </p:nvSpPr>
        <p:spPr>
          <a:xfrm rot="5388058">
            <a:off x="3132322" y="4369890"/>
            <a:ext cx="2742038" cy="0"/>
          </a:xfrm>
          <a:prstGeom prst="line">
            <a:avLst/>
          </a:prstGeom>
          <a:ln w="9525" cap="rnd">
            <a:solidFill>
              <a:srgbClr val="000000"/>
            </a:solidFill>
            <a:prstDash val="solid"/>
            <a:headEnd type="none" w="sm" len="sm"/>
            <a:tailEnd type="triangle" w="lg" len="med"/>
          </a:ln>
        </p:spPr>
      </p:sp>
      <p:sp>
        <p:nvSpPr>
          <p:cNvPr id="19" name="AutoShape 19"/>
          <p:cNvSpPr/>
          <p:nvPr/>
        </p:nvSpPr>
        <p:spPr>
          <a:xfrm rot="24755">
            <a:off x="1867409" y="5176978"/>
            <a:ext cx="2645491" cy="0"/>
          </a:xfrm>
          <a:prstGeom prst="line">
            <a:avLst/>
          </a:prstGeom>
          <a:ln w="9525" cap="rnd">
            <a:solidFill>
              <a:srgbClr val="000000"/>
            </a:solidFill>
            <a:prstDash val="solid"/>
            <a:headEnd type="none" w="sm" len="sm"/>
            <a:tailEnd type="none" w="sm" len="sm"/>
          </a:ln>
        </p:spPr>
      </p:sp>
      <p:grpSp>
        <p:nvGrpSpPr>
          <p:cNvPr id="20" name="Group 20"/>
          <p:cNvGrpSpPr/>
          <p:nvPr/>
        </p:nvGrpSpPr>
        <p:grpSpPr>
          <a:xfrm>
            <a:off x="4918594" y="5176978"/>
            <a:ext cx="3175862" cy="2629468"/>
            <a:chOff x="0" y="0"/>
            <a:chExt cx="4234482" cy="3505958"/>
          </a:xfrm>
        </p:grpSpPr>
        <p:sp>
          <p:nvSpPr>
            <p:cNvPr id="21" name="Freeform 21"/>
            <p:cNvSpPr/>
            <p:nvPr/>
          </p:nvSpPr>
          <p:spPr>
            <a:xfrm>
              <a:off x="0" y="0"/>
              <a:ext cx="4234434" cy="3505962"/>
            </a:xfrm>
            <a:custGeom>
              <a:avLst/>
              <a:gdLst/>
              <a:ahLst/>
              <a:cxnLst/>
              <a:rect l="l" t="t" r="r" b="b"/>
              <a:pathLst>
                <a:path w="4234434" h="3505962">
                  <a:moveTo>
                    <a:pt x="0" y="0"/>
                  </a:moveTo>
                  <a:lnTo>
                    <a:pt x="4234434" y="0"/>
                  </a:lnTo>
                  <a:lnTo>
                    <a:pt x="4234434" y="3505962"/>
                  </a:lnTo>
                  <a:lnTo>
                    <a:pt x="0" y="3505962"/>
                  </a:lnTo>
                  <a:lnTo>
                    <a:pt x="0" y="0"/>
                  </a:lnTo>
                  <a:close/>
                </a:path>
              </a:pathLst>
            </a:custGeom>
            <a:blipFill>
              <a:blip r:embed="rId2"/>
              <a:stretch>
                <a:fillRect l="-6209" r="-6210"/>
              </a:stretch>
            </a:blipFill>
          </p:spPr>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00555" y="6014643"/>
            <a:ext cx="3874396" cy="1183631"/>
          </a:xfrm>
          <a:prstGeom prst="rect">
            <a:avLst/>
          </a:prstGeom>
        </p:spPr>
        <p:txBody>
          <a:bodyPr lIns="0" tIns="0" rIns="0" bIns="0" rtlCol="0" anchor="t">
            <a:spAutoFit/>
          </a:bodyPr>
          <a:lstStyle/>
          <a:p>
            <a:pPr algn="l">
              <a:lnSpc>
                <a:spcPts val="4320"/>
              </a:lnSpc>
            </a:pPr>
            <a:r>
              <a:rPr lang="en-US" sz="3600">
                <a:solidFill>
                  <a:srgbClr val="002060"/>
                </a:solidFill>
                <a:latin typeface="Times New Roman"/>
                <a:ea typeface="Times New Roman"/>
                <a:cs typeface="Times New Roman"/>
                <a:sym typeface="Times New Roman"/>
              </a:rPr>
              <a:t>Cấu trúc rẽ nhánh </a:t>
            </a:r>
          </a:p>
          <a:p>
            <a:pPr algn="l">
              <a:lnSpc>
                <a:spcPts val="4320"/>
              </a:lnSpc>
            </a:pPr>
            <a:r>
              <a:rPr lang="en-US" sz="3600">
                <a:solidFill>
                  <a:srgbClr val="002060"/>
                </a:solidFill>
                <a:latin typeface="Times New Roman"/>
                <a:ea typeface="Times New Roman"/>
                <a:cs typeface="Times New Roman"/>
                <a:sym typeface="Times New Roman"/>
              </a:rPr>
              <a:t>dạng khuyết</a:t>
            </a:r>
          </a:p>
        </p:txBody>
      </p:sp>
      <p:sp>
        <p:nvSpPr>
          <p:cNvPr id="3" name="TextBox 3"/>
          <p:cNvSpPr txBox="1"/>
          <p:nvPr/>
        </p:nvSpPr>
        <p:spPr>
          <a:xfrm>
            <a:off x="1417986" y="352541"/>
            <a:ext cx="4997100" cy="629633"/>
          </a:xfrm>
          <a:prstGeom prst="rect">
            <a:avLst/>
          </a:prstGeom>
        </p:spPr>
        <p:txBody>
          <a:bodyPr lIns="0" tIns="0" rIns="0" bIns="0" rtlCol="0" anchor="t">
            <a:spAutoFit/>
          </a:bodyPr>
          <a:lstStyle/>
          <a:p>
            <a:pPr algn="l">
              <a:lnSpc>
                <a:spcPts val="4320"/>
              </a:lnSpc>
            </a:pPr>
            <a:r>
              <a:rPr lang="en-US" sz="3600">
                <a:solidFill>
                  <a:srgbClr val="FF0000"/>
                </a:solidFill>
                <a:latin typeface="Times New Roman"/>
                <a:ea typeface="Times New Roman"/>
                <a:cs typeface="Times New Roman"/>
                <a:sym typeface="Times New Roman"/>
              </a:rPr>
              <a:t>Nếu trời mưa, tôi sẽ ở nhà</a:t>
            </a:r>
          </a:p>
        </p:txBody>
      </p:sp>
      <p:sp>
        <p:nvSpPr>
          <p:cNvPr id="4" name="AutoShape 4"/>
          <p:cNvSpPr/>
          <p:nvPr/>
        </p:nvSpPr>
        <p:spPr>
          <a:xfrm rot="62779">
            <a:off x="1879371" y="3835292"/>
            <a:ext cx="1043217" cy="0"/>
          </a:xfrm>
          <a:prstGeom prst="line">
            <a:avLst/>
          </a:prstGeom>
          <a:ln w="9525" cap="rnd">
            <a:solidFill>
              <a:srgbClr val="000000"/>
            </a:solidFill>
            <a:prstDash val="solid"/>
            <a:headEnd type="none" w="sm" len="sm"/>
            <a:tailEnd type="none" w="sm" len="sm"/>
          </a:ln>
        </p:spPr>
      </p:sp>
      <p:sp>
        <p:nvSpPr>
          <p:cNvPr id="5" name="AutoShape 5"/>
          <p:cNvSpPr/>
          <p:nvPr/>
        </p:nvSpPr>
        <p:spPr>
          <a:xfrm rot="5362273">
            <a:off x="1442982" y="4751660"/>
            <a:ext cx="867972" cy="0"/>
          </a:xfrm>
          <a:prstGeom prst="line">
            <a:avLst/>
          </a:prstGeom>
          <a:ln w="9525" cap="rnd">
            <a:solidFill>
              <a:srgbClr val="000000"/>
            </a:solidFill>
            <a:prstDash val="solid"/>
            <a:headEnd type="none" w="sm" len="sm"/>
            <a:tailEnd type="none" w="sm" len="sm"/>
          </a:ln>
        </p:spPr>
      </p:sp>
      <p:sp>
        <p:nvSpPr>
          <p:cNvPr id="6" name="AutoShape 6"/>
          <p:cNvSpPr/>
          <p:nvPr/>
        </p:nvSpPr>
        <p:spPr>
          <a:xfrm rot="5362936">
            <a:off x="13786797" y="5873293"/>
            <a:ext cx="883497" cy="0"/>
          </a:xfrm>
          <a:prstGeom prst="line">
            <a:avLst/>
          </a:prstGeom>
          <a:ln w="9525" cap="rnd">
            <a:solidFill>
              <a:srgbClr val="000000"/>
            </a:solidFill>
            <a:prstDash val="solid"/>
            <a:headEnd type="none" w="sm" len="sm"/>
            <a:tailEnd type="triangle" w="lg" len="med"/>
          </a:ln>
        </p:spPr>
      </p:sp>
      <p:sp>
        <p:nvSpPr>
          <p:cNvPr id="7" name="AutoShape 7"/>
          <p:cNvSpPr/>
          <p:nvPr/>
        </p:nvSpPr>
        <p:spPr>
          <a:xfrm rot="24755">
            <a:off x="11551436" y="5438338"/>
            <a:ext cx="2645491" cy="0"/>
          </a:xfrm>
          <a:prstGeom prst="line">
            <a:avLst/>
          </a:prstGeom>
          <a:ln w="9525" cap="rnd">
            <a:solidFill>
              <a:srgbClr val="000000"/>
            </a:solidFill>
            <a:prstDash val="solid"/>
            <a:headEnd type="none" w="sm" len="sm"/>
            <a:tailEnd type="none" w="sm" len="sm"/>
          </a:ln>
        </p:spPr>
      </p:sp>
      <p:sp>
        <p:nvSpPr>
          <p:cNvPr id="8" name="TextBox 8"/>
          <p:cNvSpPr txBox="1"/>
          <p:nvPr/>
        </p:nvSpPr>
        <p:spPr>
          <a:xfrm>
            <a:off x="10042837" y="308802"/>
            <a:ext cx="7419280" cy="1183631"/>
          </a:xfrm>
          <a:prstGeom prst="rect">
            <a:avLst/>
          </a:prstGeom>
        </p:spPr>
        <p:txBody>
          <a:bodyPr lIns="0" tIns="0" rIns="0" bIns="0" rtlCol="0" anchor="t">
            <a:spAutoFit/>
          </a:bodyPr>
          <a:lstStyle/>
          <a:p>
            <a:pPr algn="ctr">
              <a:lnSpc>
                <a:spcPts val="4320"/>
              </a:lnSpc>
            </a:pPr>
            <a:r>
              <a:rPr lang="en-US" sz="3600">
                <a:solidFill>
                  <a:srgbClr val="FF0000"/>
                </a:solidFill>
                <a:latin typeface="Times New Roman"/>
                <a:ea typeface="Times New Roman"/>
                <a:cs typeface="Times New Roman"/>
                <a:sym typeface="Times New Roman"/>
              </a:rPr>
              <a:t>Nếu trời mưa, tôi sẽ ở nhà nếu trời không mưa tôi sẽ đi học</a:t>
            </a:r>
          </a:p>
        </p:txBody>
      </p:sp>
      <p:sp>
        <p:nvSpPr>
          <p:cNvPr id="9" name="AutoShape 9"/>
          <p:cNvSpPr/>
          <p:nvPr/>
        </p:nvSpPr>
        <p:spPr>
          <a:xfrm rot="5362273">
            <a:off x="11113676" y="5014799"/>
            <a:ext cx="867972" cy="0"/>
          </a:xfrm>
          <a:prstGeom prst="line">
            <a:avLst/>
          </a:prstGeom>
          <a:ln w="9525" cap="rnd">
            <a:solidFill>
              <a:srgbClr val="000000"/>
            </a:solidFill>
            <a:prstDash val="solid"/>
            <a:headEnd type="none" w="sm" len="sm"/>
            <a:tailEnd type="none" w="sm" len="sm"/>
          </a:ln>
        </p:spPr>
      </p:sp>
      <p:sp>
        <p:nvSpPr>
          <p:cNvPr id="10" name="AutoShape 10"/>
          <p:cNvSpPr/>
          <p:nvPr/>
        </p:nvSpPr>
        <p:spPr>
          <a:xfrm rot="24755">
            <a:off x="14182683" y="5436333"/>
            <a:ext cx="2645491" cy="0"/>
          </a:xfrm>
          <a:prstGeom prst="line">
            <a:avLst/>
          </a:prstGeom>
          <a:ln w="9525" cap="rnd">
            <a:solidFill>
              <a:srgbClr val="000000"/>
            </a:solidFill>
            <a:prstDash val="solid"/>
            <a:headEnd type="none" w="sm" len="sm"/>
            <a:tailEnd type="none" w="sm" len="sm"/>
          </a:ln>
        </p:spPr>
      </p:sp>
      <p:sp>
        <p:nvSpPr>
          <p:cNvPr id="11" name="AutoShape 11"/>
          <p:cNvSpPr/>
          <p:nvPr/>
        </p:nvSpPr>
        <p:spPr>
          <a:xfrm rot="5298772">
            <a:off x="4206509" y="1481175"/>
            <a:ext cx="647041" cy="0"/>
          </a:xfrm>
          <a:prstGeom prst="line">
            <a:avLst/>
          </a:prstGeom>
          <a:ln w="9525" cap="rnd">
            <a:solidFill>
              <a:srgbClr val="000000"/>
            </a:solidFill>
            <a:prstDash val="solid"/>
            <a:headEnd type="none" w="sm" len="sm"/>
            <a:tailEnd type="triangle" w="lg" len="med"/>
          </a:ln>
        </p:spPr>
      </p:sp>
      <p:grpSp>
        <p:nvGrpSpPr>
          <p:cNvPr id="12" name="Group 12"/>
          <p:cNvGrpSpPr/>
          <p:nvPr/>
        </p:nvGrpSpPr>
        <p:grpSpPr>
          <a:xfrm>
            <a:off x="2917940" y="1789095"/>
            <a:ext cx="3194914" cy="1224072"/>
            <a:chOff x="0" y="0"/>
            <a:chExt cx="4259886" cy="1632096"/>
          </a:xfrm>
        </p:grpSpPr>
        <p:sp>
          <p:nvSpPr>
            <p:cNvPr id="13" name="Freeform 13"/>
            <p:cNvSpPr/>
            <p:nvPr/>
          </p:nvSpPr>
          <p:spPr>
            <a:xfrm>
              <a:off x="12700" y="12700"/>
              <a:ext cx="4234434" cy="1606677"/>
            </a:xfrm>
            <a:custGeom>
              <a:avLst/>
              <a:gdLst/>
              <a:ahLst/>
              <a:cxnLst/>
              <a:rect l="l" t="t" r="r" b="b"/>
              <a:pathLst>
                <a:path w="4234434" h="1606677">
                  <a:moveTo>
                    <a:pt x="0" y="803402"/>
                  </a:moveTo>
                  <a:lnTo>
                    <a:pt x="2117217" y="0"/>
                  </a:lnTo>
                  <a:lnTo>
                    <a:pt x="4234434" y="803402"/>
                  </a:lnTo>
                  <a:lnTo>
                    <a:pt x="2117217" y="1606677"/>
                  </a:lnTo>
                  <a:close/>
                </a:path>
              </a:pathLst>
            </a:custGeom>
            <a:solidFill>
              <a:srgbClr val="4472C4"/>
            </a:solidFill>
            <a:ln w="12700">
              <a:solidFill>
                <a:srgbClr val="000000"/>
              </a:solidFill>
            </a:ln>
          </p:spPr>
        </p:sp>
        <p:sp>
          <p:nvSpPr>
            <p:cNvPr id="14" name="Freeform 14"/>
            <p:cNvSpPr/>
            <p:nvPr/>
          </p:nvSpPr>
          <p:spPr>
            <a:xfrm>
              <a:off x="0" y="32"/>
              <a:ext cx="4259961" cy="1632140"/>
            </a:xfrm>
            <a:custGeom>
              <a:avLst/>
              <a:gdLst/>
              <a:ahLst/>
              <a:cxnLst/>
              <a:rect l="l" t="t" r="r" b="b"/>
              <a:pathLst>
                <a:path w="4259961" h="1632140">
                  <a:moveTo>
                    <a:pt x="8255" y="804132"/>
                  </a:moveTo>
                  <a:lnTo>
                    <a:pt x="2125472" y="857"/>
                  </a:lnTo>
                  <a:cubicBezTo>
                    <a:pt x="2128393" y="-286"/>
                    <a:pt x="2131568" y="-286"/>
                    <a:pt x="2134489" y="857"/>
                  </a:cubicBezTo>
                  <a:lnTo>
                    <a:pt x="4251706" y="804132"/>
                  </a:lnTo>
                  <a:cubicBezTo>
                    <a:pt x="4256659" y="806037"/>
                    <a:pt x="4259961" y="810736"/>
                    <a:pt x="4259961" y="815943"/>
                  </a:cubicBezTo>
                  <a:cubicBezTo>
                    <a:pt x="4259961" y="821150"/>
                    <a:pt x="4256659" y="825976"/>
                    <a:pt x="4251706" y="827754"/>
                  </a:cubicBezTo>
                  <a:lnTo>
                    <a:pt x="2134489" y="1631283"/>
                  </a:lnTo>
                  <a:cubicBezTo>
                    <a:pt x="2131568" y="1632426"/>
                    <a:pt x="2128393" y="1632426"/>
                    <a:pt x="2125472" y="1631283"/>
                  </a:cubicBezTo>
                  <a:lnTo>
                    <a:pt x="8255" y="827881"/>
                  </a:lnTo>
                  <a:cubicBezTo>
                    <a:pt x="3302" y="825976"/>
                    <a:pt x="0" y="821277"/>
                    <a:pt x="0" y="816070"/>
                  </a:cubicBezTo>
                  <a:cubicBezTo>
                    <a:pt x="0" y="810863"/>
                    <a:pt x="3302" y="806037"/>
                    <a:pt x="8255" y="804259"/>
                  </a:cubicBezTo>
                  <a:moveTo>
                    <a:pt x="17272" y="828008"/>
                  </a:moveTo>
                  <a:lnTo>
                    <a:pt x="12700" y="816070"/>
                  </a:lnTo>
                  <a:lnTo>
                    <a:pt x="17145" y="804259"/>
                  </a:lnTo>
                  <a:lnTo>
                    <a:pt x="2134362" y="1607661"/>
                  </a:lnTo>
                  <a:lnTo>
                    <a:pt x="2129917" y="1619472"/>
                  </a:lnTo>
                  <a:lnTo>
                    <a:pt x="2125472" y="1607661"/>
                  </a:lnTo>
                  <a:lnTo>
                    <a:pt x="4242689" y="804132"/>
                  </a:lnTo>
                  <a:lnTo>
                    <a:pt x="4247134" y="815943"/>
                  </a:lnTo>
                  <a:lnTo>
                    <a:pt x="4242689" y="827754"/>
                  </a:lnTo>
                  <a:lnTo>
                    <a:pt x="2125472" y="24479"/>
                  </a:lnTo>
                  <a:lnTo>
                    <a:pt x="2129917" y="12668"/>
                  </a:lnTo>
                  <a:lnTo>
                    <a:pt x="2134362" y="24479"/>
                  </a:lnTo>
                  <a:lnTo>
                    <a:pt x="17145" y="827881"/>
                  </a:lnTo>
                  <a:close/>
                </a:path>
              </a:pathLst>
            </a:custGeom>
            <a:solidFill>
              <a:srgbClr val="172C51"/>
            </a:solidFill>
            <a:ln w="12700">
              <a:solidFill>
                <a:srgbClr val="000000"/>
              </a:solidFill>
            </a:ln>
          </p:spPr>
        </p:sp>
        <p:sp>
          <p:nvSpPr>
            <p:cNvPr id="15" name="TextBox 15"/>
            <p:cNvSpPr txBox="1"/>
            <p:nvPr/>
          </p:nvSpPr>
          <p:spPr>
            <a:xfrm>
              <a:off x="0" y="-19050"/>
              <a:ext cx="4259886" cy="1651146"/>
            </a:xfrm>
            <a:prstGeom prst="rect">
              <a:avLst/>
            </a:prstGeom>
          </p:spPr>
          <p:txBody>
            <a:bodyPr lIns="50800" tIns="50800" rIns="50800" bIns="50800" rtlCol="0" anchor="ctr"/>
            <a:lstStyle/>
            <a:p>
              <a:pPr algn="ctr">
                <a:lnSpc>
                  <a:spcPts val="3240"/>
                </a:lnSpc>
              </a:pPr>
              <a:r>
                <a:rPr lang="en-US" sz="2700">
                  <a:solidFill>
                    <a:srgbClr val="FFFFFF"/>
                  </a:solidFill>
                  <a:latin typeface="Times New Roman"/>
                  <a:ea typeface="Times New Roman"/>
                  <a:cs typeface="Times New Roman"/>
                  <a:sym typeface="Times New Roman"/>
                </a:rPr>
                <a:t>Trời mưa</a:t>
              </a:r>
            </a:p>
          </p:txBody>
        </p:sp>
      </p:grpSp>
      <p:sp>
        <p:nvSpPr>
          <p:cNvPr id="16" name="AutoShape 16"/>
          <p:cNvSpPr/>
          <p:nvPr/>
        </p:nvSpPr>
        <p:spPr>
          <a:xfrm rot="5351929">
            <a:off x="1217136" y="3086459"/>
            <a:ext cx="1362411" cy="0"/>
          </a:xfrm>
          <a:prstGeom prst="line">
            <a:avLst/>
          </a:prstGeom>
          <a:ln w="9525" cap="rnd">
            <a:solidFill>
              <a:srgbClr val="002060"/>
            </a:solidFill>
            <a:prstDash val="solid"/>
            <a:headEnd type="none" w="sm" len="sm"/>
            <a:tailEnd type="triangle" w="lg" len="med"/>
          </a:ln>
        </p:spPr>
      </p:sp>
      <p:sp>
        <p:nvSpPr>
          <p:cNvPr id="17" name="TextBox 17"/>
          <p:cNvSpPr txBox="1"/>
          <p:nvPr/>
        </p:nvSpPr>
        <p:spPr>
          <a:xfrm>
            <a:off x="500555" y="2940797"/>
            <a:ext cx="1284974" cy="537300"/>
          </a:xfrm>
          <a:prstGeom prst="rect">
            <a:avLst/>
          </a:prstGeom>
        </p:spPr>
        <p:txBody>
          <a:bodyPr lIns="0" tIns="0" rIns="0" bIns="0" rtlCol="0" anchor="t">
            <a:spAutoFit/>
          </a:bodyPr>
          <a:lstStyle/>
          <a:p>
            <a:pPr algn="l">
              <a:lnSpc>
                <a:spcPts val="3600"/>
              </a:lnSpc>
            </a:pPr>
            <a:r>
              <a:rPr lang="en-US" sz="3000">
                <a:solidFill>
                  <a:srgbClr val="000000"/>
                </a:solidFill>
                <a:latin typeface="Times New Roman"/>
                <a:ea typeface="Times New Roman"/>
                <a:cs typeface="Times New Roman"/>
                <a:sym typeface="Times New Roman"/>
              </a:rPr>
              <a:t>Đúng</a:t>
            </a:r>
          </a:p>
        </p:txBody>
      </p:sp>
      <p:grpSp>
        <p:nvGrpSpPr>
          <p:cNvPr id="18" name="Group 18"/>
          <p:cNvGrpSpPr/>
          <p:nvPr/>
        </p:nvGrpSpPr>
        <p:grpSpPr>
          <a:xfrm>
            <a:off x="980498" y="3748548"/>
            <a:ext cx="1932381" cy="585219"/>
            <a:chOff x="0" y="0"/>
            <a:chExt cx="2576508" cy="780292"/>
          </a:xfrm>
        </p:grpSpPr>
        <p:sp>
          <p:nvSpPr>
            <p:cNvPr id="19" name="Freeform 19"/>
            <p:cNvSpPr/>
            <p:nvPr/>
          </p:nvSpPr>
          <p:spPr>
            <a:xfrm>
              <a:off x="12700" y="12700"/>
              <a:ext cx="2551049" cy="754888"/>
            </a:xfrm>
            <a:custGeom>
              <a:avLst/>
              <a:gdLst/>
              <a:ahLst/>
              <a:cxnLst/>
              <a:rect l="l" t="t" r="r" b="b"/>
              <a:pathLst>
                <a:path w="2551049" h="754888">
                  <a:moveTo>
                    <a:pt x="0" y="754888"/>
                  </a:moveTo>
                  <a:lnTo>
                    <a:pt x="510159" y="0"/>
                  </a:lnTo>
                  <a:lnTo>
                    <a:pt x="2551049" y="0"/>
                  </a:lnTo>
                  <a:lnTo>
                    <a:pt x="2040890" y="754888"/>
                  </a:lnTo>
                  <a:close/>
                </a:path>
              </a:pathLst>
            </a:custGeom>
            <a:solidFill>
              <a:srgbClr val="4472C4"/>
            </a:solidFill>
            <a:ln w="12700">
              <a:solidFill>
                <a:srgbClr val="000000"/>
              </a:solidFill>
            </a:ln>
          </p:spPr>
        </p:sp>
        <p:sp>
          <p:nvSpPr>
            <p:cNvPr id="20" name="Freeform 20"/>
            <p:cNvSpPr/>
            <p:nvPr/>
          </p:nvSpPr>
          <p:spPr>
            <a:xfrm>
              <a:off x="64" y="0"/>
              <a:ext cx="2576449" cy="780288"/>
            </a:xfrm>
            <a:custGeom>
              <a:avLst/>
              <a:gdLst/>
              <a:ahLst/>
              <a:cxnLst/>
              <a:rect l="l" t="t" r="r" b="b"/>
              <a:pathLst>
                <a:path w="2576449" h="780288">
                  <a:moveTo>
                    <a:pt x="2095" y="760476"/>
                  </a:moveTo>
                  <a:lnTo>
                    <a:pt x="512381" y="5588"/>
                  </a:lnTo>
                  <a:cubicBezTo>
                    <a:pt x="514794" y="2032"/>
                    <a:pt x="518731" y="0"/>
                    <a:pt x="522922" y="0"/>
                  </a:cubicBezTo>
                  <a:lnTo>
                    <a:pt x="2563812" y="0"/>
                  </a:lnTo>
                  <a:cubicBezTo>
                    <a:pt x="2568511" y="0"/>
                    <a:pt x="2572829" y="2540"/>
                    <a:pt x="2574988" y="6731"/>
                  </a:cubicBezTo>
                  <a:cubicBezTo>
                    <a:pt x="2577147" y="10922"/>
                    <a:pt x="2576893" y="15875"/>
                    <a:pt x="2574353" y="19812"/>
                  </a:cubicBezTo>
                  <a:lnTo>
                    <a:pt x="2064067" y="774700"/>
                  </a:lnTo>
                  <a:cubicBezTo>
                    <a:pt x="2061654" y="778256"/>
                    <a:pt x="2057717" y="780288"/>
                    <a:pt x="2053526" y="780288"/>
                  </a:cubicBezTo>
                  <a:lnTo>
                    <a:pt x="12636" y="780288"/>
                  </a:lnTo>
                  <a:cubicBezTo>
                    <a:pt x="7937" y="780288"/>
                    <a:pt x="3619" y="777748"/>
                    <a:pt x="1460" y="773557"/>
                  </a:cubicBezTo>
                  <a:cubicBezTo>
                    <a:pt x="-699" y="769366"/>
                    <a:pt x="-445" y="764413"/>
                    <a:pt x="2095" y="760476"/>
                  </a:cubicBezTo>
                  <a:moveTo>
                    <a:pt x="23177" y="774700"/>
                  </a:moveTo>
                  <a:lnTo>
                    <a:pt x="12636" y="767588"/>
                  </a:lnTo>
                  <a:lnTo>
                    <a:pt x="12636" y="754888"/>
                  </a:lnTo>
                  <a:lnTo>
                    <a:pt x="2053526" y="754888"/>
                  </a:lnTo>
                  <a:lnTo>
                    <a:pt x="2053526" y="767588"/>
                  </a:lnTo>
                  <a:lnTo>
                    <a:pt x="2042985" y="760476"/>
                  </a:lnTo>
                  <a:lnTo>
                    <a:pt x="2553271" y="5588"/>
                  </a:lnTo>
                  <a:lnTo>
                    <a:pt x="2563812" y="12700"/>
                  </a:lnTo>
                  <a:lnTo>
                    <a:pt x="2563812" y="25400"/>
                  </a:lnTo>
                  <a:lnTo>
                    <a:pt x="522795" y="25400"/>
                  </a:lnTo>
                  <a:lnTo>
                    <a:pt x="522795" y="12700"/>
                  </a:lnTo>
                  <a:lnTo>
                    <a:pt x="533336" y="19812"/>
                  </a:lnTo>
                  <a:lnTo>
                    <a:pt x="23177" y="774700"/>
                  </a:lnTo>
                  <a:close/>
                </a:path>
              </a:pathLst>
            </a:custGeom>
            <a:solidFill>
              <a:srgbClr val="172C51"/>
            </a:solidFill>
            <a:ln w="12700">
              <a:solidFill>
                <a:srgbClr val="000000"/>
              </a:solidFill>
            </a:ln>
          </p:spPr>
        </p:sp>
        <p:sp>
          <p:nvSpPr>
            <p:cNvPr id="21" name="TextBox 21"/>
            <p:cNvSpPr txBox="1"/>
            <p:nvPr/>
          </p:nvSpPr>
          <p:spPr>
            <a:xfrm>
              <a:off x="0" y="-19050"/>
              <a:ext cx="2576508" cy="799342"/>
            </a:xfrm>
            <a:prstGeom prst="rect">
              <a:avLst/>
            </a:prstGeom>
          </p:spPr>
          <p:txBody>
            <a:bodyPr lIns="50800" tIns="50800" rIns="50800" bIns="50800" rtlCol="0" anchor="ctr"/>
            <a:lstStyle/>
            <a:p>
              <a:pPr algn="ctr">
                <a:lnSpc>
                  <a:spcPts val="3240"/>
                </a:lnSpc>
              </a:pPr>
              <a:r>
                <a:rPr lang="en-US" sz="2700">
                  <a:solidFill>
                    <a:srgbClr val="FFFFFF"/>
                  </a:solidFill>
                  <a:latin typeface="Times New Roman"/>
                  <a:ea typeface="Times New Roman"/>
                  <a:cs typeface="Times New Roman"/>
                  <a:sym typeface="Times New Roman"/>
                </a:rPr>
                <a:t>Ở nhà</a:t>
              </a:r>
            </a:p>
          </p:txBody>
        </p:sp>
      </p:grpSp>
      <p:sp>
        <p:nvSpPr>
          <p:cNvPr id="22" name="AutoShape 22"/>
          <p:cNvSpPr/>
          <p:nvPr/>
        </p:nvSpPr>
        <p:spPr>
          <a:xfrm rot="62779">
            <a:off x="1893860" y="2405320"/>
            <a:ext cx="1043217" cy="0"/>
          </a:xfrm>
          <a:prstGeom prst="line">
            <a:avLst/>
          </a:prstGeom>
          <a:ln w="9525" cap="rnd">
            <a:solidFill>
              <a:srgbClr val="000000"/>
            </a:solidFill>
            <a:prstDash val="solid"/>
            <a:headEnd type="none" w="sm" len="sm"/>
            <a:tailEnd type="none" w="sm" len="sm"/>
          </a:ln>
        </p:spPr>
      </p:sp>
      <p:sp>
        <p:nvSpPr>
          <p:cNvPr id="23" name="AutoShape 23"/>
          <p:cNvSpPr/>
          <p:nvPr/>
        </p:nvSpPr>
        <p:spPr>
          <a:xfrm rot="5388058">
            <a:off x="3132322" y="4369890"/>
            <a:ext cx="2742038" cy="0"/>
          </a:xfrm>
          <a:prstGeom prst="line">
            <a:avLst/>
          </a:prstGeom>
          <a:ln w="9525" cap="rnd">
            <a:solidFill>
              <a:srgbClr val="000000"/>
            </a:solidFill>
            <a:prstDash val="solid"/>
            <a:headEnd type="none" w="sm" len="sm"/>
            <a:tailEnd type="triangle" w="lg" len="med"/>
          </a:ln>
        </p:spPr>
      </p:sp>
      <p:sp>
        <p:nvSpPr>
          <p:cNvPr id="24" name="AutoShape 24"/>
          <p:cNvSpPr/>
          <p:nvPr/>
        </p:nvSpPr>
        <p:spPr>
          <a:xfrm rot="24755">
            <a:off x="1867409" y="5176978"/>
            <a:ext cx="2645491" cy="0"/>
          </a:xfrm>
          <a:prstGeom prst="line">
            <a:avLst/>
          </a:prstGeom>
          <a:ln w="9525" cap="rnd">
            <a:solidFill>
              <a:srgbClr val="000000"/>
            </a:solidFill>
            <a:prstDash val="solid"/>
            <a:headEnd type="none" w="sm" len="sm"/>
            <a:tailEnd type="none" w="sm" len="sm"/>
          </a:ln>
        </p:spPr>
      </p:sp>
      <p:sp>
        <p:nvSpPr>
          <p:cNvPr id="25" name="AutoShape 25"/>
          <p:cNvSpPr/>
          <p:nvPr/>
        </p:nvSpPr>
        <p:spPr>
          <a:xfrm rot="5278162">
            <a:off x="13959733" y="1797271"/>
            <a:ext cx="537626" cy="0"/>
          </a:xfrm>
          <a:prstGeom prst="line">
            <a:avLst/>
          </a:prstGeom>
          <a:ln w="9525" cap="rnd">
            <a:solidFill>
              <a:srgbClr val="000000"/>
            </a:solidFill>
            <a:prstDash val="solid"/>
            <a:headEnd type="none" w="sm" len="sm"/>
            <a:tailEnd type="triangle" w="lg" len="med"/>
          </a:ln>
        </p:spPr>
      </p:sp>
      <p:grpSp>
        <p:nvGrpSpPr>
          <p:cNvPr id="26" name="Group 26"/>
          <p:cNvGrpSpPr/>
          <p:nvPr/>
        </p:nvGrpSpPr>
        <p:grpSpPr>
          <a:xfrm>
            <a:off x="12601965" y="2054644"/>
            <a:ext cx="3194914" cy="1224072"/>
            <a:chOff x="0" y="0"/>
            <a:chExt cx="4259886" cy="1632096"/>
          </a:xfrm>
        </p:grpSpPr>
        <p:sp>
          <p:nvSpPr>
            <p:cNvPr id="27" name="Freeform 27"/>
            <p:cNvSpPr/>
            <p:nvPr/>
          </p:nvSpPr>
          <p:spPr>
            <a:xfrm>
              <a:off x="12700" y="12700"/>
              <a:ext cx="4234434" cy="1606677"/>
            </a:xfrm>
            <a:custGeom>
              <a:avLst/>
              <a:gdLst/>
              <a:ahLst/>
              <a:cxnLst/>
              <a:rect l="l" t="t" r="r" b="b"/>
              <a:pathLst>
                <a:path w="4234434" h="1606677">
                  <a:moveTo>
                    <a:pt x="0" y="803402"/>
                  </a:moveTo>
                  <a:lnTo>
                    <a:pt x="2117217" y="0"/>
                  </a:lnTo>
                  <a:lnTo>
                    <a:pt x="4234434" y="803402"/>
                  </a:lnTo>
                  <a:lnTo>
                    <a:pt x="2117217" y="1606677"/>
                  </a:lnTo>
                  <a:close/>
                </a:path>
              </a:pathLst>
            </a:custGeom>
            <a:solidFill>
              <a:srgbClr val="4472C4"/>
            </a:solidFill>
            <a:ln w="12700">
              <a:solidFill>
                <a:srgbClr val="000000"/>
              </a:solidFill>
            </a:ln>
          </p:spPr>
        </p:sp>
        <p:sp>
          <p:nvSpPr>
            <p:cNvPr id="28" name="Freeform 28"/>
            <p:cNvSpPr/>
            <p:nvPr/>
          </p:nvSpPr>
          <p:spPr>
            <a:xfrm>
              <a:off x="0" y="32"/>
              <a:ext cx="4259961" cy="1632140"/>
            </a:xfrm>
            <a:custGeom>
              <a:avLst/>
              <a:gdLst/>
              <a:ahLst/>
              <a:cxnLst/>
              <a:rect l="l" t="t" r="r" b="b"/>
              <a:pathLst>
                <a:path w="4259961" h="1632140">
                  <a:moveTo>
                    <a:pt x="8255" y="804132"/>
                  </a:moveTo>
                  <a:lnTo>
                    <a:pt x="2125472" y="857"/>
                  </a:lnTo>
                  <a:cubicBezTo>
                    <a:pt x="2128393" y="-286"/>
                    <a:pt x="2131568" y="-286"/>
                    <a:pt x="2134489" y="857"/>
                  </a:cubicBezTo>
                  <a:lnTo>
                    <a:pt x="4251706" y="804132"/>
                  </a:lnTo>
                  <a:cubicBezTo>
                    <a:pt x="4256659" y="806037"/>
                    <a:pt x="4259961" y="810736"/>
                    <a:pt x="4259961" y="815943"/>
                  </a:cubicBezTo>
                  <a:cubicBezTo>
                    <a:pt x="4259961" y="821150"/>
                    <a:pt x="4256659" y="825976"/>
                    <a:pt x="4251706" y="827754"/>
                  </a:cubicBezTo>
                  <a:lnTo>
                    <a:pt x="2134489" y="1631283"/>
                  </a:lnTo>
                  <a:cubicBezTo>
                    <a:pt x="2131568" y="1632426"/>
                    <a:pt x="2128393" y="1632426"/>
                    <a:pt x="2125472" y="1631283"/>
                  </a:cubicBezTo>
                  <a:lnTo>
                    <a:pt x="8255" y="827881"/>
                  </a:lnTo>
                  <a:cubicBezTo>
                    <a:pt x="3302" y="825976"/>
                    <a:pt x="0" y="821277"/>
                    <a:pt x="0" y="816070"/>
                  </a:cubicBezTo>
                  <a:cubicBezTo>
                    <a:pt x="0" y="810863"/>
                    <a:pt x="3302" y="806037"/>
                    <a:pt x="8255" y="804259"/>
                  </a:cubicBezTo>
                  <a:moveTo>
                    <a:pt x="17272" y="828008"/>
                  </a:moveTo>
                  <a:lnTo>
                    <a:pt x="12700" y="816070"/>
                  </a:lnTo>
                  <a:lnTo>
                    <a:pt x="17145" y="804259"/>
                  </a:lnTo>
                  <a:lnTo>
                    <a:pt x="2134362" y="1607661"/>
                  </a:lnTo>
                  <a:lnTo>
                    <a:pt x="2129917" y="1619472"/>
                  </a:lnTo>
                  <a:lnTo>
                    <a:pt x="2125472" y="1607661"/>
                  </a:lnTo>
                  <a:lnTo>
                    <a:pt x="4242689" y="804132"/>
                  </a:lnTo>
                  <a:lnTo>
                    <a:pt x="4247134" y="815943"/>
                  </a:lnTo>
                  <a:lnTo>
                    <a:pt x="4242689" y="827754"/>
                  </a:lnTo>
                  <a:lnTo>
                    <a:pt x="2125472" y="24479"/>
                  </a:lnTo>
                  <a:lnTo>
                    <a:pt x="2129917" y="12668"/>
                  </a:lnTo>
                  <a:lnTo>
                    <a:pt x="2134362" y="24479"/>
                  </a:lnTo>
                  <a:lnTo>
                    <a:pt x="17145" y="827881"/>
                  </a:lnTo>
                  <a:close/>
                </a:path>
              </a:pathLst>
            </a:custGeom>
            <a:solidFill>
              <a:srgbClr val="172C51"/>
            </a:solidFill>
            <a:ln w="12700">
              <a:solidFill>
                <a:srgbClr val="000000"/>
              </a:solidFill>
            </a:ln>
          </p:spPr>
        </p:sp>
        <p:sp>
          <p:nvSpPr>
            <p:cNvPr id="29" name="TextBox 29"/>
            <p:cNvSpPr txBox="1"/>
            <p:nvPr/>
          </p:nvSpPr>
          <p:spPr>
            <a:xfrm>
              <a:off x="0" y="-19050"/>
              <a:ext cx="4259886" cy="1651146"/>
            </a:xfrm>
            <a:prstGeom prst="rect">
              <a:avLst/>
            </a:prstGeom>
          </p:spPr>
          <p:txBody>
            <a:bodyPr lIns="50800" tIns="50800" rIns="50800" bIns="50800" rtlCol="0" anchor="ctr"/>
            <a:lstStyle/>
            <a:p>
              <a:pPr algn="ctr">
                <a:lnSpc>
                  <a:spcPts val="3240"/>
                </a:lnSpc>
              </a:pPr>
              <a:r>
                <a:rPr lang="en-US" sz="2700">
                  <a:solidFill>
                    <a:srgbClr val="FFFFFF"/>
                  </a:solidFill>
                  <a:latin typeface="Times New Roman"/>
                  <a:ea typeface="Times New Roman"/>
                  <a:cs typeface="Times New Roman"/>
                  <a:sym typeface="Times New Roman"/>
                </a:rPr>
                <a:t>Trời mưa</a:t>
              </a:r>
            </a:p>
          </p:txBody>
        </p:sp>
      </p:grpSp>
      <p:sp>
        <p:nvSpPr>
          <p:cNvPr id="30" name="AutoShape 30"/>
          <p:cNvSpPr/>
          <p:nvPr/>
        </p:nvSpPr>
        <p:spPr>
          <a:xfrm rot="5351929">
            <a:off x="10915652" y="3347819"/>
            <a:ext cx="1362411" cy="0"/>
          </a:xfrm>
          <a:prstGeom prst="line">
            <a:avLst/>
          </a:prstGeom>
          <a:ln w="9525" cap="rnd">
            <a:solidFill>
              <a:srgbClr val="002060"/>
            </a:solidFill>
            <a:prstDash val="solid"/>
            <a:headEnd type="none" w="sm" len="sm"/>
            <a:tailEnd type="triangle" w="lg" len="med"/>
          </a:ln>
        </p:spPr>
      </p:sp>
      <p:sp>
        <p:nvSpPr>
          <p:cNvPr id="31" name="TextBox 31"/>
          <p:cNvSpPr txBox="1"/>
          <p:nvPr/>
        </p:nvSpPr>
        <p:spPr>
          <a:xfrm>
            <a:off x="10199070" y="3202157"/>
            <a:ext cx="1284974" cy="537300"/>
          </a:xfrm>
          <a:prstGeom prst="rect">
            <a:avLst/>
          </a:prstGeom>
        </p:spPr>
        <p:txBody>
          <a:bodyPr lIns="0" tIns="0" rIns="0" bIns="0" rtlCol="0" anchor="t">
            <a:spAutoFit/>
          </a:bodyPr>
          <a:lstStyle/>
          <a:p>
            <a:pPr algn="l">
              <a:lnSpc>
                <a:spcPts val="3600"/>
              </a:lnSpc>
            </a:pPr>
            <a:r>
              <a:rPr lang="en-US" sz="3000">
                <a:solidFill>
                  <a:srgbClr val="000000"/>
                </a:solidFill>
                <a:latin typeface="Times New Roman"/>
                <a:ea typeface="Times New Roman"/>
                <a:cs typeface="Times New Roman"/>
                <a:sym typeface="Times New Roman"/>
              </a:rPr>
              <a:t>Đúng</a:t>
            </a:r>
          </a:p>
        </p:txBody>
      </p:sp>
      <p:grpSp>
        <p:nvGrpSpPr>
          <p:cNvPr id="32" name="Group 32"/>
          <p:cNvGrpSpPr/>
          <p:nvPr/>
        </p:nvGrpSpPr>
        <p:grpSpPr>
          <a:xfrm>
            <a:off x="10679013" y="4009908"/>
            <a:ext cx="1932381" cy="585219"/>
            <a:chOff x="0" y="0"/>
            <a:chExt cx="2576508" cy="780292"/>
          </a:xfrm>
        </p:grpSpPr>
        <p:sp>
          <p:nvSpPr>
            <p:cNvPr id="33" name="Freeform 33"/>
            <p:cNvSpPr/>
            <p:nvPr/>
          </p:nvSpPr>
          <p:spPr>
            <a:xfrm>
              <a:off x="12700" y="12700"/>
              <a:ext cx="2551049" cy="754888"/>
            </a:xfrm>
            <a:custGeom>
              <a:avLst/>
              <a:gdLst/>
              <a:ahLst/>
              <a:cxnLst/>
              <a:rect l="l" t="t" r="r" b="b"/>
              <a:pathLst>
                <a:path w="2551049" h="754888">
                  <a:moveTo>
                    <a:pt x="0" y="754888"/>
                  </a:moveTo>
                  <a:lnTo>
                    <a:pt x="510159" y="0"/>
                  </a:lnTo>
                  <a:lnTo>
                    <a:pt x="2551049" y="0"/>
                  </a:lnTo>
                  <a:lnTo>
                    <a:pt x="2040890" y="754888"/>
                  </a:lnTo>
                  <a:close/>
                </a:path>
              </a:pathLst>
            </a:custGeom>
            <a:solidFill>
              <a:srgbClr val="4472C4"/>
            </a:solidFill>
            <a:ln w="12700">
              <a:solidFill>
                <a:srgbClr val="000000"/>
              </a:solidFill>
            </a:ln>
          </p:spPr>
        </p:sp>
        <p:sp>
          <p:nvSpPr>
            <p:cNvPr id="34" name="Freeform 34"/>
            <p:cNvSpPr/>
            <p:nvPr/>
          </p:nvSpPr>
          <p:spPr>
            <a:xfrm>
              <a:off x="64" y="0"/>
              <a:ext cx="2576449" cy="780288"/>
            </a:xfrm>
            <a:custGeom>
              <a:avLst/>
              <a:gdLst/>
              <a:ahLst/>
              <a:cxnLst/>
              <a:rect l="l" t="t" r="r" b="b"/>
              <a:pathLst>
                <a:path w="2576449" h="780288">
                  <a:moveTo>
                    <a:pt x="2095" y="760476"/>
                  </a:moveTo>
                  <a:lnTo>
                    <a:pt x="512381" y="5588"/>
                  </a:lnTo>
                  <a:cubicBezTo>
                    <a:pt x="514794" y="2032"/>
                    <a:pt x="518731" y="0"/>
                    <a:pt x="522922" y="0"/>
                  </a:cubicBezTo>
                  <a:lnTo>
                    <a:pt x="2563812" y="0"/>
                  </a:lnTo>
                  <a:cubicBezTo>
                    <a:pt x="2568511" y="0"/>
                    <a:pt x="2572829" y="2540"/>
                    <a:pt x="2574988" y="6731"/>
                  </a:cubicBezTo>
                  <a:cubicBezTo>
                    <a:pt x="2577147" y="10922"/>
                    <a:pt x="2576893" y="15875"/>
                    <a:pt x="2574353" y="19812"/>
                  </a:cubicBezTo>
                  <a:lnTo>
                    <a:pt x="2064067" y="774700"/>
                  </a:lnTo>
                  <a:cubicBezTo>
                    <a:pt x="2061654" y="778256"/>
                    <a:pt x="2057717" y="780288"/>
                    <a:pt x="2053526" y="780288"/>
                  </a:cubicBezTo>
                  <a:lnTo>
                    <a:pt x="12636" y="780288"/>
                  </a:lnTo>
                  <a:cubicBezTo>
                    <a:pt x="7937" y="780288"/>
                    <a:pt x="3619" y="777748"/>
                    <a:pt x="1460" y="773557"/>
                  </a:cubicBezTo>
                  <a:cubicBezTo>
                    <a:pt x="-699" y="769366"/>
                    <a:pt x="-445" y="764413"/>
                    <a:pt x="2095" y="760476"/>
                  </a:cubicBezTo>
                  <a:moveTo>
                    <a:pt x="23177" y="774700"/>
                  </a:moveTo>
                  <a:lnTo>
                    <a:pt x="12636" y="767588"/>
                  </a:lnTo>
                  <a:lnTo>
                    <a:pt x="12636" y="754888"/>
                  </a:lnTo>
                  <a:lnTo>
                    <a:pt x="2053526" y="754888"/>
                  </a:lnTo>
                  <a:lnTo>
                    <a:pt x="2053526" y="767588"/>
                  </a:lnTo>
                  <a:lnTo>
                    <a:pt x="2042985" y="760476"/>
                  </a:lnTo>
                  <a:lnTo>
                    <a:pt x="2553271" y="5588"/>
                  </a:lnTo>
                  <a:lnTo>
                    <a:pt x="2563812" y="12700"/>
                  </a:lnTo>
                  <a:lnTo>
                    <a:pt x="2563812" y="25400"/>
                  </a:lnTo>
                  <a:lnTo>
                    <a:pt x="522795" y="25400"/>
                  </a:lnTo>
                  <a:lnTo>
                    <a:pt x="522795" y="12700"/>
                  </a:lnTo>
                  <a:lnTo>
                    <a:pt x="533336" y="19812"/>
                  </a:lnTo>
                  <a:lnTo>
                    <a:pt x="23177" y="774700"/>
                  </a:lnTo>
                  <a:close/>
                </a:path>
              </a:pathLst>
            </a:custGeom>
            <a:solidFill>
              <a:srgbClr val="172C51"/>
            </a:solidFill>
            <a:ln w="12700">
              <a:solidFill>
                <a:srgbClr val="000000"/>
              </a:solidFill>
            </a:ln>
          </p:spPr>
        </p:sp>
        <p:sp>
          <p:nvSpPr>
            <p:cNvPr id="35" name="TextBox 35"/>
            <p:cNvSpPr txBox="1"/>
            <p:nvPr/>
          </p:nvSpPr>
          <p:spPr>
            <a:xfrm>
              <a:off x="0" y="-19050"/>
              <a:ext cx="2576508" cy="799342"/>
            </a:xfrm>
            <a:prstGeom prst="rect">
              <a:avLst/>
            </a:prstGeom>
          </p:spPr>
          <p:txBody>
            <a:bodyPr lIns="50800" tIns="50800" rIns="50800" bIns="50800" rtlCol="0" anchor="ctr"/>
            <a:lstStyle/>
            <a:p>
              <a:pPr algn="ctr">
                <a:lnSpc>
                  <a:spcPts val="3240"/>
                </a:lnSpc>
              </a:pPr>
              <a:r>
                <a:rPr lang="en-US" sz="2700">
                  <a:solidFill>
                    <a:srgbClr val="FFFFFF"/>
                  </a:solidFill>
                  <a:latin typeface="Times New Roman"/>
                  <a:ea typeface="Times New Roman"/>
                  <a:cs typeface="Times New Roman"/>
                  <a:sym typeface="Times New Roman"/>
                </a:rPr>
                <a:t>Ở nhà</a:t>
              </a:r>
            </a:p>
          </p:txBody>
        </p:sp>
      </p:grpSp>
      <p:sp>
        <p:nvSpPr>
          <p:cNvPr id="36" name="AutoShape 36"/>
          <p:cNvSpPr/>
          <p:nvPr/>
        </p:nvSpPr>
        <p:spPr>
          <a:xfrm rot="62779">
            <a:off x="11592375" y="2666680"/>
            <a:ext cx="1043217" cy="0"/>
          </a:xfrm>
          <a:prstGeom prst="line">
            <a:avLst/>
          </a:prstGeom>
          <a:ln w="9525" cap="rnd">
            <a:solidFill>
              <a:srgbClr val="000000"/>
            </a:solidFill>
            <a:prstDash val="solid"/>
            <a:headEnd type="none" w="sm" len="sm"/>
            <a:tailEnd type="none" w="sm" len="sm"/>
          </a:ln>
        </p:spPr>
      </p:sp>
      <p:sp>
        <p:nvSpPr>
          <p:cNvPr id="37" name="AutoShape 37"/>
          <p:cNvSpPr/>
          <p:nvPr/>
        </p:nvSpPr>
        <p:spPr>
          <a:xfrm rot="62779">
            <a:off x="15792233" y="2666680"/>
            <a:ext cx="1043217" cy="0"/>
          </a:xfrm>
          <a:prstGeom prst="line">
            <a:avLst/>
          </a:prstGeom>
          <a:ln w="9525" cap="rnd">
            <a:solidFill>
              <a:srgbClr val="000000"/>
            </a:solidFill>
            <a:prstDash val="solid"/>
            <a:headEnd type="none" w="sm" len="sm"/>
            <a:tailEnd type="none" w="sm" len="sm"/>
          </a:ln>
        </p:spPr>
      </p:sp>
      <p:sp>
        <p:nvSpPr>
          <p:cNvPr id="38" name="AutoShape 38"/>
          <p:cNvSpPr/>
          <p:nvPr/>
        </p:nvSpPr>
        <p:spPr>
          <a:xfrm rot="5351929">
            <a:off x="16144632" y="3347819"/>
            <a:ext cx="1362411" cy="0"/>
          </a:xfrm>
          <a:prstGeom prst="line">
            <a:avLst/>
          </a:prstGeom>
          <a:ln w="9525" cap="rnd">
            <a:solidFill>
              <a:srgbClr val="002060"/>
            </a:solidFill>
            <a:prstDash val="solid"/>
            <a:headEnd type="none" w="sm" len="sm"/>
            <a:tailEnd type="triangle" w="lg" len="med"/>
          </a:ln>
        </p:spPr>
      </p:sp>
      <p:grpSp>
        <p:nvGrpSpPr>
          <p:cNvPr id="39" name="Group 39"/>
          <p:cNvGrpSpPr/>
          <p:nvPr/>
        </p:nvGrpSpPr>
        <p:grpSpPr>
          <a:xfrm>
            <a:off x="15792318" y="3977148"/>
            <a:ext cx="2143360" cy="585219"/>
            <a:chOff x="0" y="0"/>
            <a:chExt cx="2857814" cy="780292"/>
          </a:xfrm>
        </p:grpSpPr>
        <p:sp>
          <p:nvSpPr>
            <p:cNvPr id="40" name="Freeform 40"/>
            <p:cNvSpPr/>
            <p:nvPr/>
          </p:nvSpPr>
          <p:spPr>
            <a:xfrm>
              <a:off x="12700" y="12700"/>
              <a:ext cx="2832354" cy="754888"/>
            </a:xfrm>
            <a:custGeom>
              <a:avLst/>
              <a:gdLst/>
              <a:ahLst/>
              <a:cxnLst/>
              <a:rect l="l" t="t" r="r" b="b"/>
              <a:pathLst>
                <a:path w="2832354" h="754888">
                  <a:moveTo>
                    <a:pt x="0" y="754888"/>
                  </a:moveTo>
                  <a:lnTo>
                    <a:pt x="566420" y="0"/>
                  </a:lnTo>
                  <a:lnTo>
                    <a:pt x="2832354" y="0"/>
                  </a:lnTo>
                  <a:lnTo>
                    <a:pt x="2265934" y="754888"/>
                  </a:lnTo>
                  <a:close/>
                </a:path>
              </a:pathLst>
            </a:custGeom>
            <a:solidFill>
              <a:srgbClr val="4472C4"/>
            </a:solidFill>
            <a:ln w="12700">
              <a:solidFill>
                <a:srgbClr val="000000"/>
              </a:solidFill>
            </a:ln>
          </p:spPr>
        </p:sp>
        <p:sp>
          <p:nvSpPr>
            <p:cNvPr id="41" name="Freeform 41"/>
            <p:cNvSpPr/>
            <p:nvPr/>
          </p:nvSpPr>
          <p:spPr>
            <a:xfrm>
              <a:off x="114" y="0"/>
              <a:ext cx="2857527" cy="780288"/>
            </a:xfrm>
            <a:custGeom>
              <a:avLst/>
              <a:gdLst/>
              <a:ahLst/>
              <a:cxnLst/>
              <a:rect l="l" t="t" r="r" b="b"/>
              <a:pathLst>
                <a:path w="2857527" h="780288">
                  <a:moveTo>
                    <a:pt x="2426" y="759968"/>
                  </a:moveTo>
                  <a:lnTo>
                    <a:pt x="568973" y="5080"/>
                  </a:lnTo>
                  <a:cubicBezTo>
                    <a:pt x="571386" y="1905"/>
                    <a:pt x="575196" y="0"/>
                    <a:pt x="579133" y="0"/>
                  </a:cubicBezTo>
                  <a:lnTo>
                    <a:pt x="2844940" y="0"/>
                  </a:lnTo>
                  <a:cubicBezTo>
                    <a:pt x="2849766" y="0"/>
                    <a:pt x="2854211" y="2667"/>
                    <a:pt x="2856243" y="6985"/>
                  </a:cubicBezTo>
                  <a:cubicBezTo>
                    <a:pt x="2858275" y="11303"/>
                    <a:pt x="2857894" y="16383"/>
                    <a:pt x="2855100" y="20320"/>
                  </a:cubicBezTo>
                  <a:lnTo>
                    <a:pt x="2288680" y="775208"/>
                  </a:lnTo>
                  <a:cubicBezTo>
                    <a:pt x="2286267" y="778383"/>
                    <a:pt x="2282457" y="780288"/>
                    <a:pt x="2278520" y="780288"/>
                  </a:cubicBezTo>
                  <a:lnTo>
                    <a:pt x="12586" y="780288"/>
                  </a:lnTo>
                  <a:cubicBezTo>
                    <a:pt x="7760" y="780288"/>
                    <a:pt x="3315" y="777621"/>
                    <a:pt x="1283" y="773303"/>
                  </a:cubicBezTo>
                  <a:cubicBezTo>
                    <a:pt x="-749" y="768985"/>
                    <a:pt x="-368" y="763905"/>
                    <a:pt x="2426" y="759968"/>
                  </a:cubicBezTo>
                  <a:moveTo>
                    <a:pt x="22746" y="775208"/>
                  </a:moveTo>
                  <a:lnTo>
                    <a:pt x="12586" y="767588"/>
                  </a:lnTo>
                  <a:lnTo>
                    <a:pt x="12586" y="754888"/>
                  </a:lnTo>
                  <a:lnTo>
                    <a:pt x="2278520" y="754888"/>
                  </a:lnTo>
                  <a:lnTo>
                    <a:pt x="2278520" y="767588"/>
                  </a:lnTo>
                  <a:lnTo>
                    <a:pt x="2268360" y="759968"/>
                  </a:lnTo>
                  <a:lnTo>
                    <a:pt x="2834780" y="5080"/>
                  </a:lnTo>
                  <a:lnTo>
                    <a:pt x="2844940" y="12700"/>
                  </a:lnTo>
                  <a:lnTo>
                    <a:pt x="2844940" y="25400"/>
                  </a:lnTo>
                  <a:lnTo>
                    <a:pt x="579006" y="25400"/>
                  </a:lnTo>
                  <a:lnTo>
                    <a:pt x="579006" y="12700"/>
                  </a:lnTo>
                  <a:lnTo>
                    <a:pt x="589166" y="20320"/>
                  </a:lnTo>
                  <a:lnTo>
                    <a:pt x="22746" y="775208"/>
                  </a:lnTo>
                  <a:close/>
                </a:path>
              </a:pathLst>
            </a:custGeom>
            <a:solidFill>
              <a:srgbClr val="172C51"/>
            </a:solidFill>
            <a:ln w="12700">
              <a:solidFill>
                <a:srgbClr val="000000"/>
              </a:solidFill>
            </a:ln>
          </p:spPr>
        </p:sp>
        <p:sp>
          <p:nvSpPr>
            <p:cNvPr id="42" name="TextBox 42"/>
            <p:cNvSpPr txBox="1"/>
            <p:nvPr/>
          </p:nvSpPr>
          <p:spPr>
            <a:xfrm>
              <a:off x="0" y="-19050"/>
              <a:ext cx="2857814" cy="799342"/>
            </a:xfrm>
            <a:prstGeom prst="rect">
              <a:avLst/>
            </a:prstGeom>
          </p:spPr>
          <p:txBody>
            <a:bodyPr lIns="50800" tIns="50800" rIns="50800" bIns="50800" rtlCol="0" anchor="ctr"/>
            <a:lstStyle/>
            <a:p>
              <a:pPr algn="ctr">
                <a:lnSpc>
                  <a:spcPts val="3240"/>
                </a:lnSpc>
              </a:pPr>
              <a:r>
                <a:rPr lang="en-US" sz="2700">
                  <a:solidFill>
                    <a:srgbClr val="FFFFFF"/>
                  </a:solidFill>
                  <a:latin typeface="Times New Roman"/>
                  <a:ea typeface="Times New Roman"/>
                  <a:cs typeface="Times New Roman"/>
                  <a:sym typeface="Times New Roman"/>
                </a:rPr>
                <a:t>Đi học</a:t>
              </a:r>
            </a:p>
          </p:txBody>
        </p:sp>
      </p:grpSp>
      <p:sp>
        <p:nvSpPr>
          <p:cNvPr id="43" name="AutoShape 43"/>
          <p:cNvSpPr/>
          <p:nvPr/>
        </p:nvSpPr>
        <p:spPr>
          <a:xfrm rot="5362273">
            <a:off x="16391852" y="5044180"/>
            <a:ext cx="867972" cy="0"/>
          </a:xfrm>
          <a:prstGeom prst="line">
            <a:avLst/>
          </a:prstGeom>
          <a:ln w="9525" cap="rnd">
            <a:solidFill>
              <a:srgbClr val="000000"/>
            </a:solidFill>
            <a:prstDash val="solid"/>
            <a:headEnd type="none" w="sm" len="sm"/>
            <a:tailEnd type="none" w="sm" len="sm"/>
          </a:ln>
        </p:spPr>
      </p:sp>
      <p:sp>
        <p:nvSpPr>
          <p:cNvPr id="44" name="TextBox 44"/>
          <p:cNvSpPr txBox="1"/>
          <p:nvPr/>
        </p:nvSpPr>
        <p:spPr>
          <a:xfrm>
            <a:off x="16955438" y="3107753"/>
            <a:ext cx="1284974" cy="537300"/>
          </a:xfrm>
          <a:prstGeom prst="rect">
            <a:avLst/>
          </a:prstGeom>
        </p:spPr>
        <p:txBody>
          <a:bodyPr lIns="0" tIns="0" rIns="0" bIns="0" rtlCol="0" anchor="t">
            <a:spAutoFit/>
          </a:bodyPr>
          <a:lstStyle/>
          <a:p>
            <a:pPr algn="l">
              <a:lnSpc>
                <a:spcPts val="3600"/>
              </a:lnSpc>
            </a:pPr>
            <a:r>
              <a:rPr lang="en-US" sz="3000">
                <a:solidFill>
                  <a:srgbClr val="000000"/>
                </a:solidFill>
                <a:latin typeface="Times New Roman"/>
                <a:ea typeface="Times New Roman"/>
                <a:cs typeface="Times New Roman"/>
                <a:sym typeface="Times New Roman"/>
              </a:rPr>
              <a:t>Sai</a:t>
            </a:r>
          </a:p>
        </p:txBody>
      </p:sp>
      <p:grpSp>
        <p:nvGrpSpPr>
          <p:cNvPr id="45" name="Group 45"/>
          <p:cNvGrpSpPr/>
          <p:nvPr/>
        </p:nvGrpSpPr>
        <p:grpSpPr>
          <a:xfrm>
            <a:off x="4918594" y="5176978"/>
            <a:ext cx="3175862" cy="2629468"/>
            <a:chOff x="0" y="0"/>
            <a:chExt cx="4234482" cy="3505958"/>
          </a:xfrm>
        </p:grpSpPr>
        <p:sp>
          <p:nvSpPr>
            <p:cNvPr id="46" name="Freeform 46"/>
            <p:cNvSpPr/>
            <p:nvPr/>
          </p:nvSpPr>
          <p:spPr>
            <a:xfrm>
              <a:off x="0" y="0"/>
              <a:ext cx="4234434" cy="3505962"/>
            </a:xfrm>
            <a:custGeom>
              <a:avLst/>
              <a:gdLst/>
              <a:ahLst/>
              <a:cxnLst/>
              <a:rect l="l" t="t" r="r" b="b"/>
              <a:pathLst>
                <a:path w="4234434" h="3505962">
                  <a:moveTo>
                    <a:pt x="0" y="0"/>
                  </a:moveTo>
                  <a:lnTo>
                    <a:pt x="4234434" y="0"/>
                  </a:lnTo>
                  <a:lnTo>
                    <a:pt x="4234434" y="3505962"/>
                  </a:lnTo>
                  <a:lnTo>
                    <a:pt x="0" y="3505962"/>
                  </a:lnTo>
                  <a:lnTo>
                    <a:pt x="0" y="0"/>
                  </a:lnTo>
                  <a:close/>
                </a:path>
              </a:pathLst>
            </a:custGeom>
            <a:blipFill>
              <a:blip r:embed="rId2"/>
              <a:stretch>
                <a:fillRect l="-6209" r="-6210"/>
              </a:stretch>
            </a:blipFill>
          </p:spPr>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00555" y="6014643"/>
            <a:ext cx="3874396" cy="1183631"/>
          </a:xfrm>
          <a:prstGeom prst="rect">
            <a:avLst/>
          </a:prstGeom>
        </p:spPr>
        <p:txBody>
          <a:bodyPr lIns="0" tIns="0" rIns="0" bIns="0" rtlCol="0" anchor="t">
            <a:spAutoFit/>
          </a:bodyPr>
          <a:lstStyle/>
          <a:p>
            <a:pPr algn="l">
              <a:lnSpc>
                <a:spcPts val="4320"/>
              </a:lnSpc>
            </a:pPr>
            <a:r>
              <a:rPr lang="en-US" sz="3600">
                <a:solidFill>
                  <a:srgbClr val="002060"/>
                </a:solidFill>
                <a:latin typeface="Times New Roman"/>
                <a:ea typeface="Times New Roman"/>
                <a:cs typeface="Times New Roman"/>
                <a:sym typeface="Times New Roman"/>
              </a:rPr>
              <a:t>Cấu trúc rẽ nhánh </a:t>
            </a:r>
          </a:p>
          <a:p>
            <a:pPr algn="l">
              <a:lnSpc>
                <a:spcPts val="4320"/>
              </a:lnSpc>
            </a:pPr>
            <a:r>
              <a:rPr lang="en-US" sz="3600">
                <a:solidFill>
                  <a:srgbClr val="002060"/>
                </a:solidFill>
                <a:latin typeface="Times New Roman"/>
                <a:ea typeface="Times New Roman"/>
                <a:cs typeface="Times New Roman"/>
                <a:sym typeface="Times New Roman"/>
              </a:rPr>
              <a:t>dạng khuyết</a:t>
            </a:r>
          </a:p>
        </p:txBody>
      </p:sp>
      <p:sp>
        <p:nvSpPr>
          <p:cNvPr id="3" name="TextBox 3"/>
          <p:cNvSpPr txBox="1"/>
          <p:nvPr/>
        </p:nvSpPr>
        <p:spPr>
          <a:xfrm>
            <a:off x="1417986" y="352541"/>
            <a:ext cx="4997100" cy="629633"/>
          </a:xfrm>
          <a:prstGeom prst="rect">
            <a:avLst/>
          </a:prstGeom>
        </p:spPr>
        <p:txBody>
          <a:bodyPr lIns="0" tIns="0" rIns="0" bIns="0" rtlCol="0" anchor="t">
            <a:spAutoFit/>
          </a:bodyPr>
          <a:lstStyle/>
          <a:p>
            <a:pPr algn="l">
              <a:lnSpc>
                <a:spcPts val="4320"/>
              </a:lnSpc>
            </a:pPr>
            <a:r>
              <a:rPr lang="en-US" sz="3600">
                <a:solidFill>
                  <a:srgbClr val="FF0000"/>
                </a:solidFill>
                <a:latin typeface="Times New Roman"/>
                <a:ea typeface="Times New Roman"/>
                <a:cs typeface="Times New Roman"/>
                <a:sym typeface="Times New Roman"/>
              </a:rPr>
              <a:t>Nếu trời mưa, tôi sẽ ở nhà</a:t>
            </a:r>
          </a:p>
        </p:txBody>
      </p:sp>
      <p:sp>
        <p:nvSpPr>
          <p:cNvPr id="4" name="AutoShape 4"/>
          <p:cNvSpPr/>
          <p:nvPr/>
        </p:nvSpPr>
        <p:spPr>
          <a:xfrm rot="62779">
            <a:off x="1879371" y="3835292"/>
            <a:ext cx="1043217" cy="0"/>
          </a:xfrm>
          <a:prstGeom prst="line">
            <a:avLst/>
          </a:prstGeom>
          <a:ln w="9525" cap="rnd">
            <a:solidFill>
              <a:srgbClr val="000000"/>
            </a:solidFill>
            <a:prstDash val="solid"/>
            <a:headEnd type="none" w="sm" len="sm"/>
            <a:tailEnd type="none" w="sm" len="sm"/>
          </a:ln>
        </p:spPr>
      </p:sp>
      <p:sp>
        <p:nvSpPr>
          <p:cNvPr id="5" name="AutoShape 5"/>
          <p:cNvSpPr/>
          <p:nvPr/>
        </p:nvSpPr>
        <p:spPr>
          <a:xfrm rot="5362273">
            <a:off x="1442982" y="4751660"/>
            <a:ext cx="867972" cy="0"/>
          </a:xfrm>
          <a:prstGeom prst="line">
            <a:avLst/>
          </a:prstGeom>
          <a:ln w="9525" cap="rnd">
            <a:solidFill>
              <a:srgbClr val="000000"/>
            </a:solidFill>
            <a:prstDash val="solid"/>
            <a:headEnd type="none" w="sm" len="sm"/>
            <a:tailEnd type="none" w="sm" len="sm"/>
          </a:ln>
        </p:spPr>
      </p:sp>
      <p:sp>
        <p:nvSpPr>
          <p:cNvPr id="6" name="AutoShape 6"/>
          <p:cNvSpPr/>
          <p:nvPr/>
        </p:nvSpPr>
        <p:spPr>
          <a:xfrm rot="5362936">
            <a:off x="13786797" y="5873293"/>
            <a:ext cx="883497" cy="0"/>
          </a:xfrm>
          <a:prstGeom prst="line">
            <a:avLst/>
          </a:prstGeom>
          <a:ln w="9525" cap="rnd">
            <a:solidFill>
              <a:srgbClr val="000000"/>
            </a:solidFill>
            <a:prstDash val="solid"/>
            <a:headEnd type="none" w="sm" len="sm"/>
            <a:tailEnd type="triangle" w="lg" len="med"/>
          </a:ln>
        </p:spPr>
      </p:sp>
      <p:sp>
        <p:nvSpPr>
          <p:cNvPr id="7" name="AutoShape 7"/>
          <p:cNvSpPr/>
          <p:nvPr/>
        </p:nvSpPr>
        <p:spPr>
          <a:xfrm rot="24755">
            <a:off x="11551436" y="5438338"/>
            <a:ext cx="2645491" cy="0"/>
          </a:xfrm>
          <a:prstGeom prst="line">
            <a:avLst/>
          </a:prstGeom>
          <a:ln w="9525" cap="rnd">
            <a:solidFill>
              <a:srgbClr val="000000"/>
            </a:solidFill>
            <a:prstDash val="solid"/>
            <a:headEnd type="none" w="sm" len="sm"/>
            <a:tailEnd type="none" w="sm" len="sm"/>
          </a:ln>
        </p:spPr>
      </p:sp>
      <p:sp>
        <p:nvSpPr>
          <p:cNvPr id="8" name="TextBox 8"/>
          <p:cNvSpPr txBox="1"/>
          <p:nvPr/>
        </p:nvSpPr>
        <p:spPr>
          <a:xfrm>
            <a:off x="10042837" y="308802"/>
            <a:ext cx="7419280" cy="1183631"/>
          </a:xfrm>
          <a:prstGeom prst="rect">
            <a:avLst/>
          </a:prstGeom>
        </p:spPr>
        <p:txBody>
          <a:bodyPr lIns="0" tIns="0" rIns="0" bIns="0" rtlCol="0" anchor="t">
            <a:spAutoFit/>
          </a:bodyPr>
          <a:lstStyle/>
          <a:p>
            <a:pPr algn="ctr">
              <a:lnSpc>
                <a:spcPts val="4320"/>
              </a:lnSpc>
            </a:pPr>
            <a:r>
              <a:rPr lang="en-US" sz="3600">
                <a:solidFill>
                  <a:srgbClr val="FF0000"/>
                </a:solidFill>
                <a:latin typeface="Times New Roman"/>
                <a:ea typeface="Times New Roman"/>
                <a:cs typeface="Times New Roman"/>
                <a:sym typeface="Times New Roman"/>
              </a:rPr>
              <a:t>Nếu trời mưa, tôi sẽ ở nhà nếu trời không mưa tôi sẽ đi học</a:t>
            </a:r>
          </a:p>
        </p:txBody>
      </p:sp>
      <p:sp>
        <p:nvSpPr>
          <p:cNvPr id="9" name="AutoShape 9"/>
          <p:cNvSpPr/>
          <p:nvPr/>
        </p:nvSpPr>
        <p:spPr>
          <a:xfrm rot="5362273">
            <a:off x="11113676" y="5014799"/>
            <a:ext cx="867972" cy="0"/>
          </a:xfrm>
          <a:prstGeom prst="line">
            <a:avLst/>
          </a:prstGeom>
          <a:ln w="9525" cap="rnd">
            <a:solidFill>
              <a:srgbClr val="000000"/>
            </a:solidFill>
            <a:prstDash val="solid"/>
            <a:headEnd type="none" w="sm" len="sm"/>
            <a:tailEnd type="none" w="sm" len="sm"/>
          </a:ln>
        </p:spPr>
      </p:sp>
      <p:sp>
        <p:nvSpPr>
          <p:cNvPr id="10" name="AutoShape 10"/>
          <p:cNvSpPr/>
          <p:nvPr/>
        </p:nvSpPr>
        <p:spPr>
          <a:xfrm rot="24755">
            <a:off x="14182683" y="5436333"/>
            <a:ext cx="2645491" cy="0"/>
          </a:xfrm>
          <a:prstGeom prst="line">
            <a:avLst/>
          </a:prstGeom>
          <a:ln w="9525" cap="rnd">
            <a:solidFill>
              <a:srgbClr val="000000"/>
            </a:solidFill>
            <a:prstDash val="solid"/>
            <a:headEnd type="none" w="sm" len="sm"/>
            <a:tailEnd type="none" w="sm" len="sm"/>
          </a:ln>
        </p:spPr>
      </p:sp>
      <p:grpSp>
        <p:nvGrpSpPr>
          <p:cNvPr id="11" name="Group 11"/>
          <p:cNvGrpSpPr/>
          <p:nvPr/>
        </p:nvGrpSpPr>
        <p:grpSpPr>
          <a:xfrm>
            <a:off x="14487021" y="5617605"/>
            <a:ext cx="3800977" cy="3716903"/>
            <a:chOff x="0" y="0"/>
            <a:chExt cx="5067970" cy="4955870"/>
          </a:xfrm>
        </p:grpSpPr>
        <p:sp>
          <p:nvSpPr>
            <p:cNvPr id="12" name="Freeform 12"/>
            <p:cNvSpPr/>
            <p:nvPr/>
          </p:nvSpPr>
          <p:spPr>
            <a:xfrm>
              <a:off x="0" y="0"/>
              <a:ext cx="5067935" cy="4955921"/>
            </a:xfrm>
            <a:custGeom>
              <a:avLst/>
              <a:gdLst/>
              <a:ahLst/>
              <a:cxnLst/>
              <a:rect l="l" t="t" r="r" b="b"/>
              <a:pathLst>
                <a:path w="5067935" h="4955921">
                  <a:moveTo>
                    <a:pt x="0" y="0"/>
                  </a:moveTo>
                  <a:lnTo>
                    <a:pt x="5067935" y="0"/>
                  </a:lnTo>
                  <a:lnTo>
                    <a:pt x="5067935" y="4955921"/>
                  </a:lnTo>
                  <a:lnTo>
                    <a:pt x="0" y="4955921"/>
                  </a:lnTo>
                  <a:lnTo>
                    <a:pt x="0" y="0"/>
                  </a:lnTo>
                  <a:close/>
                </a:path>
              </a:pathLst>
            </a:custGeom>
            <a:blipFill>
              <a:blip r:embed="rId2"/>
              <a:stretch>
                <a:fillRect t="-1803" b="-1802"/>
              </a:stretch>
            </a:blipFill>
          </p:spPr>
        </p:sp>
      </p:grpSp>
      <p:grpSp>
        <p:nvGrpSpPr>
          <p:cNvPr id="13" name="Group 13"/>
          <p:cNvGrpSpPr/>
          <p:nvPr/>
        </p:nvGrpSpPr>
        <p:grpSpPr>
          <a:xfrm>
            <a:off x="4918594" y="5176978"/>
            <a:ext cx="3175862" cy="2629468"/>
            <a:chOff x="0" y="0"/>
            <a:chExt cx="4234482" cy="3505958"/>
          </a:xfrm>
        </p:grpSpPr>
        <p:sp>
          <p:nvSpPr>
            <p:cNvPr id="14" name="Freeform 14"/>
            <p:cNvSpPr/>
            <p:nvPr/>
          </p:nvSpPr>
          <p:spPr>
            <a:xfrm>
              <a:off x="0" y="0"/>
              <a:ext cx="4234434" cy="3505962"/>
            </a:xfrm>
            <a:custGeom>
              <a:avLst/>
              <a:gdLst/>
              <a:ahLst/>
              <a:cxnLst/>
              <a:rect l="l" t="t" r="r" b="b"/>
              <a:pathLst>
                <a:path w="4234434" h="3505962">
                  <a:moveTo>
                    <a:pt x="0" y="0"/>
                  </a:moveTo>
                  <a:lnTo>
                    <a:pt x="4234434" y="0"/>
                  </a:lnTo>
                  <a:lnTo>
                    <a:pt x="4234434" y="3505962"/>
                  </a:lnTo>
                  <a:lnTo>
                    <a:pt x="0" y="3505962"/>
                  </a:lnTo>
                  <a:lnTo>
                    <a:pt x="0" y="0"/>
                  </a:lnTo>
                  <a:close/>
                </a:path>
              </a:pathLst>
            </a:custGeom>
            <a:blipFill>
              <a:blip r:embed="rId3"/>
              <a:stretch>
                <a:fillRect l="-6209" r="-6210"/>
              </a:stretch>
            </a:blipFill>
          </p:spPr>
        </p:sp>
      </p:grpSp>
      <p:sp>
        <p:nvSpPr>
          <p:cNvPr id="15" name="TextBox 15"/>
          <p:cNvSpPr txBox="1"/>
          <p:nvPr/>
        </p:nvSpPr>
        <p:spPr>
          <a:xfrm>
            <a:off x="10533237" y="6027310"/>
            <a:ext cx="3874396" cy="1183631"/>
          </a:xfrm>
          <a:prstGeom prst="rect">
            <a:avLst/>
          </a:prstGeom>
        </p:spPr>
        <p:txBody>
          <a:bodyPr lIns="0" tIns="0" rIns="0" bIns="0" rtlCol="0" anchor="t">
            <a:spAutoFit/>
          </a:bodyPr>
          <a:lstStyle/>
          <a:p>
            <a:pPr algn="l">
              <a:lnSpc>
                <a:spcPts val="4320"/>
              </a:lnSpc>
            </a:pPr>
            <a:r>
              <a:rPr lang="en-US" sz="3600">
                <a:solidFill>
                  <a:srgbClr val="002060"/>
                </a:solidFill>
                <a:latin typeface="Times New Roman"/>
                <a:ea typeface="Times New Roman"/>
                <a:cs typeface="Times New Roman"/>
                <a:sym typeface="Times New Roman"/>
              </a:rPr>
              <a:t>Cấu trúc rẽ nhánh </a:t>
            </a:r>
          </a:p>
          <a:p>
            <a:pPr algn="l">
              <a:lnSpc>
                <a:spcPts val="4320"/>
              </a:lnSpc>
            </a:pPr>
            <a:r>
              <a:rPr lang="en-US" sz="3600">
                <a:solidFill>
                  <a:srgbClr val="002060"/>
                </a:solidFill>
                <a:latin typeface="Times New Roman"/>
                <a:ea typeface="Times New Roman"/>
                <a:cs typeface="Times New Roman"/>
                <a:sym typeface="Times New Roman"/>
              </a:rPr>
              <a:t>dạng đủ</a:t>
            </a:r>
          </a:p>
        </p:txBody>
      </p:sp>
      <p:sp>
        <p:nvSpPr>
          <p:cNvPr id="16" name="AutoShape 16"/>
          <p:cNvSpPr/>
          <p:nvPr/>
        </p:nvSpPr>
        <p:spPr>
          <a:xfrm rot="5298772">
            <a:off x="4206509" y="1481175"/>
            <a:ext cx="647041" cy="0"/>
          </a:xfrm>
          <a:prstGeom prst="line">
            <a:avLst/>
          </a:prstGeom>
          <a:ln w="9525" cap="rnd">
            <a:solidFill>
              <a:srgbClr val="000000"/>
            </a:solidFill>
            <a:prstDash val="solid"/>
            <a:headEnd type="none" w="sm" len="sm"/>
            <a:tailEnd type="triangle" w="lg" len="med"/>
          </a:ln>
        </p:spPr>
      </p:sp>
      <p:grpSp>
        <p:nvGrpSpPr>
          <p:cNvPr id="17" name="Group 17"/>
          <p:cNvGrpSpPr/>
          <p:nvPr/>
        </p:nvGrpSpPr>
        <p:grpSpPr>
          <a:xfrm>
            <a:off x="2917940" y="1789095"/>
            <a:ext cx="3194914" cy="1224072"/>
            <a:chOff x="0" y="0"/>
            <a:chExt cx="4259886" cy="1632096"/>
          </a:xfrm>
        </p:grpSpPr>
        <p:sp>
          <p:nvSpPr>
            <p:cNvPr id="18" name="Freeform 18"/>
            <p:cNvSpPr/>
            <p:nvPr/>
          </p:nvSpPr>
          <p:spPr>
            <a:xfrm>
              <a:off x="12700" y="12700"/>
              <a:ext cx="4234434" cy="1606677"/>
            </a:xfrm>
            <a:custGeom>
              <a:avLst/>
              <a:gdLst/>
              <a:ahLst/>
              <a:cxnLst/>
              <a:rect l="l" t="t" r="r" b="b"/>
              <a:pathLst>
                <a:path w="4234434" h="1606677">
                  <a:moveTo>
                    <a:pt x="0" y="803402"/>
                  </a:moveTo>
                  <a:lnTo>
                    <a:pt x="2117217" y="0"/>
                  </a:lnTo>
                  <a:lnTo>
                    <a:pt x="4234434" y="803402"/>
                  </a:lnTo>
                  <a:lnTo>
                    <a:pt x="2117217" y="1606677"/>
                  </a:lnTo>
                  <a:close/>
                </a:path>
              </a:pathLst>
            </a:custGeom>
            <a:solidFill>
              <a:srgbClr val="4472C4"/>
            </a:solidFill>
            <a:ln w="12700">
              <a:solidFill>
                <a:srgbClr val="000000"/>
              </a:solidFill>
            </a:ln>
          </p:spPr>
        </p:sp>
        <p:sp>
          <p:nvSpPr>
            <p:cNvPr id="19" name="Freeform 19"/>
            <p:cNvSpPr/>
            <p:nvPr/>
          </p:nvSpPr>
          <p:spPr>
            <a:xfrm>
              <a:off x="0" y="32"/>
              <a:ext cx="4259961" cy="1632140"/>
            </a:xfrm>
            <a:custGeom>
              <a:avLst/>
              <a:gdLst/>
              <a:ahLst/>
              <a:cxnLst/>
              <a:rect l="l" t="t" r="r" b="b"/>
              <a:pathLst>
                <a:path w="4259961" h="1632140">
                  <a:moveTo>
                    <a:pt x="8255" y="804132"/>
                  </a:moveTo>
                  <a:lnTo>
                    <a:pt x="2125472" y="857"/>
                  </a:lnTo>
                  <a:cubicBezTo>
                    <a:pt x="2128393" y="-286"/>
                    <a:pt x="2131568" y="-286"/>
                    <a:pt x="2134489" y="857"/>
                  </a:cubicBezTo>
                  <a:lnTo>
                    <a:pt x="4251706" y="804132"/>
                  </a:lnTo>
                  <a:cubicBezTo>
                    <a:pt x="4256659" y="806037"/>
                    <a:pt x="4259961" y="810736"/>
                    <a:pt x="4259961" y="815943"/>
                  </a:cubicBezTo>
                  <a:cubicBezTo>
                    <a:pt x="4259961" y="821150"/>
                    <a:pt x="4256659" y="825976"/>
                    <a:pt x="4251706" y="827754"/>
                  </a:cubicBezTo>
                  <a:lnTo>
                    <a:pt x="2134489" y="1631283"/>
                  </a:lnTo>
                  <a:cubicBezTo>
                    <a:pt x="2131568" y="1632426"/>
                    <a:pt x="2128393" y="1632426"/>
                    <a:pt x="2125472" y="1631283"/>
                  </a:cubicBezTo>
                  <a:lnTo>
                    <a:pt x="8255" y="827881"/>
                  </a:lnTo>
                  <a:cubicBezTo>
                    <a:pt x="3302" y="825976"/>
                    <a:pt x="0" y="821277"/>
                    <a:pt x="0" y="816070"/>
                  </a:cubicBezTo>
                  <a:cubicBezTo>
                    <a:pt x="0" y="810863"/>
                    <a:pt x="3302" y="806037"/>
                    <a:pt x="8255" y="804259"/>
                  </a:cubicBezTo>
                  <a:moveTo>
                    <a:pt x="17272" y="828008"/>
                  </a:moveTo>
                  <a:lnTo>
                    <a:pt x="12700" y="816070"/>
                  </a:lnTo>
                  <a:lnTo>
                    <a:pt x="17145" y="804259"/>
                  </a:lnTo>
                  <a:lnTo>
                    <a:pt x="2134362" y="1607661"/>
                  </a:lnTo>
                  <a:lnTo>
                    <a:pt x="2129917" y="1619472"/>
                  </a:lnTo>
                  <a:lnTo>
                    <a:pt x="2125472" y="1607661"/>
                  </a:lnTo>
                  <a:lnTo>
                    <a:pt x="4242689" y="804132"/>
                  </a:lnTo>
                  <a:lnTo>
                    <a:pt x="4247134" y="815943"/>
                  </a:lnTo>
                  <a:lnTo>
                    <a:pt x="4242689" y="827754"/>
                  </a:lnTo>
                  <a:lnTo>
                    <a:pt x="2125472" y="24479"/>
                  </a:lnTo>
                  <a:lnTo>
                    <a:pt x="2129917" y="12668"/>
                  </a:lnTo>
                  <a:lnTo>
                    <a:pt x="2134362" y="24479"/>
                  </a:lnTo>
                  <a:lnTo>
                    <a:pt x="17145" y="827881"/>
                  </a:lnTo>
                  <a:close/>
                </a:path>
              </a:pathLst>
            </a:custGeom>
            <a:solidFill>
              <a:srgbClr val="172C51"/>
            </a:solidFill>
            <a:ln w="12700">
              <a:solidFill>
                <a:srgbClr val="000000"/>
              </a:solidFill>
            </a:ln>
          </p:spPr>
        </p:sp>
        <p:sp>
          <p:nvSpPr>
            <p:cNvPr id="20" name="TextBox 20"/>
            <p:cNvSpPr txBox="1"/>
            <p:nvPr/>
          </p:nvSpPr>
          <p:spPr>
            <a:xfrm>
              <a:off x="0" y="-19050"/>
              <a:ext cx="4259886" cy="1651146"/>
            </a:xfrm>
            <a:prstGeom prst="rect">
              <a:avLst/>
            </a:prstGeom>
          </p:spPr>
          <p:txBody>
            <a:bodyPr lIns="50800" tIns="50800" rIns="50800" bIns="50800" rtlCol="0" anchor="ctr"/>
            <a:lstStyle/>
            <a:p>
              <a:pPr algn="ctr">
                <a:lnSpc>
                  <a:spcPts val="3240"/>
                </a:lnSpc>
              </a:pPr>
              <a:r>
                <a:rPr lang="en-US" sz="2700">
                  <a:solidFill>
                    <a:srgbClr val="FFFFFF"/>
                  </a:solidFill>
                  <a:latin typeface="Times New Roman"/>
                  <a:ea typeface="Times New Roman"/>
                  <a:cs typeface="Times New Roman"/>
                  <a:sym typeface="Times New Roman"/>
                </a:rPr>
                <a:t>Trời mưa</a:t>
              </a:r>
            </a:p>
          </p:txBody>
        </p:sp>
      </p:grpSp>
      <p:sp>
        <p:nvSpPr>
          <p:cNvPr id="21" name="AutoShape 21"/>
          <p:cNvSpPr/>
          <p:nvPr/>
        </p:nvSpPr>
        <p:spPr>
          <a:xfrm rot="5351929">
            <a:off x="1217136" y="3086459"/>
            <a:ext cx="1362411" cy="0"/>
          </a:xfrm>
          <a:prstGeom prst="line">
            <a:avLst/>
          </a:prstGeom>
          <a:ln w="9525" cap="rnd">
            <a:solidFill>
              <a:srgbClr val="002060"/>
            </a:solidFill>
            <a:prstDash val="solid"/>
            <a:headEnd type="none" w="sm" len="sm"/>
            <a:tailEnd type="triangle" w="lg" len="med"/>
          </a:ln>
        </p:spPr>
      </p:sp>
      <p:sp>
        <p:nvSpPr>
          <p:cNvPr id="22" name="TextBox 22"/>
          <p:cNvSpPr txBox="1"/>
          <p:nvPr/>
        </p:nvSpPr>
        <p:spPr>
          <a:xfrm>
            <a:off x="500555" y="2940797"/>
            <a:ext cx="1284974" cy="537300"/>
          </a:xfrm>
          <a:prstGeom prst="rect">
            <a:avLst/>
          </a:prstGeom>
        </p:spPr>
        <p:txBody>
          <a:bodyPr lIns="0" tIns="0" rIns="0" bIns="0" rtlCol="0" anchor="t">
            <a:spAutoFit/>
          </a:bodyPr>
          <a:lstStyle/>
          <a:p>
            <a:pPr algn="l">
              <a:lnSpc>
                <a:spcPts val="3600"/>
              </a:lnSpc>
            </a:pPr>
            <a:r>
              <a:rPr lang="en-US" sz="3000">
                <a:solidFill>
                  <a:srgbClr val="000000"/>
                </a:solidFill>
                <a:latin typeface="Times New Roman"/>
                <a:ea typeface="Times New Roman"/>
                <a:cs typeface="Times New Roman"/>
                <a:sym typeface="Times New Roman"/>
              </a:rPr>
              <a:t>Đúng</a:t>
            </a:r>
          </a:p>
        </p:txBody>
      </p:sp>
      <p:grpSp>
        <p:nvGrpSpPr>
          <p:cNvPr id="23" name="Group 23"/>
          <p:cNvGrpSpPr/>
          <p:nvPr/>
        </p:nvGrpSpPr>
        <p:grpSpPr>
          <a:xfrm>
            <a:off x="980498" y="3748548"/>
            <a:ext cx="1932381" cy="585219"/>
            <a:chOff x="0" y="0"/>
            <a:chExt cx="2576508" cy="780292"/>
          </a:xfrm>
        </p:grpSpPr>
        <p:sp>
          <p:nvSpPr>
            <p:cNvPr id="24" name="Freeform 24"/>
            <p:cNvSpPr/>
            <p:nvPr/>
          </p:nvSpPr>
          <p:spPr>
            <a:xfrm>
              <a:off x="12700" y="12700"/>
              <a:ext cx="2551049" cy="754888"/>
            </a:xfrm>
            <a:custGeom>
              <a:avLst/>
              <a:gdLst/>
              <a:ahLst/>
              <a:cxnLst/>
              <a:rect l="l" t="t" r="r" b="b"/>
              <a:pathLst>
                <a:path w="2551049" h="754888">
                  <a:moveTo>
                    <a:pt x="0" y="754888"/>
                  </a:moveTo>
                  <a:lnTo>
                    <a:pt x="510159" y="0"/>
                  </a:lnTo>
                  <a:lnTo>
                    <a:pt x="2551049" y="0"/>
                  </a:lnTo>
                  <a:lnTo>
                    <a:pt x="2040890" y="754888"/>
                  </a:lnTo>
                  <a:close/>
                </a:path>
              </a:pathLst>
            </a:custGeom>
            <a:solidFill>
              <a:srgbClr val="4472C4"/>
            </a:solidFill>
            <a:ln w="12700">
              <a:solidFill>
                <a:srgbClr val="000000"/>
              </a:solidFill>
            </a:ln>
          </p:spPr>
        </p:sp>
        <p:sp>
          <p:nvSpPr>
            <p:cNvPr id="25" name="Freeform 25"/>
            <p:cNvSpPr/>
            <p:nvPr/>
          </p:nvSpPr>
          <p:spPr>
            <a:xfrm>
              <a:off x="64" y="0"/>
              <a:ext cx="2576449" cy="780288"/>
            </a:xfrm>
            <a:custGeom>
              <a:avLst/>
              <a:gdLst/>
              <a:ahLst/>
              <a:cxnLst/>
              <a:rect l="l" t="t" r="r" b="b"/>
              <a:pathLst>
                <a:path w="2576449" h="780288">
                  <a:moveTo>
                    <a:pt x="2095" y="760476"/>
                  </a:moveTo>
                  <a:lnTo>
                    <a:pt x="512381" y="5588"/>
                  </a:lnTo>
                  <a:cubicBezTo>
                    <a:pt x="514794" y="2032"/>
                    <a:pt x="518731" y="0"/>
                    <a:pt x="522922" y="0"/>
                  </a:cubicBezTo>
                  <a:lnTo>
                    <a:pt x="2563812" y="0"/>
                  </a:lnTo>
                  <a:cubicBezTo>
                    <a:pt x="2568511" y="0"/>
                    <a:pt x="2572829" y="2540"/>
                    <a:pt x="2574988" y="6731"/>
                  </a:cubicBezTo>
                  <a:cubicBezTo>
                    <a:pt x="2577147" y="10922"/>
                    <a:pt x="2576893" y="15875"/>
                    <a:pt x="2574353" y="19812"/>
                  </a:cubicBezTo>
                  <a:lnTo>
                    <a:pt x="2064067" y="774700"/>
                  </a:lnTo>
                  <a:cubicBezTo>
                    <a:pt x="2061654" y="778256"/>
                    <a:pt x="2057717" y="780288"/>
                    <a:pt x="2053526" y="780288"/>
                  </a:cubicBezTo>
                  <a:lnTo>
                    <a:pt x="12636" y="780288"/>
                  </a:lnTo>
                  <a:cubicBezTo>
                    <a:pt x="7937" y="780288"/>
                    <a:pt x="3619" y="777748"/>
                    <a:pt x="1460" y="773557"/>
                  </a:cubicBezTo>
                  <a:cubicBezTo>
                    <a:pt x="-699" y="769366"/>
                    <a:pt x="-445" y="764413"/>
                    <a:pt x="2095" y="760476"/>
                  </a:cubicBezTo>
                  <a:moveTo>
                    <a:pt x="23177" y="774700"/>
                  </a:moveTo>
                  <a:lnTo>
                    <a:pt x="12636" y="767588"/>
                  </a:lnTo>
                  <a:lnTo>
                    <a:pt x="12636" y="754888"/>
                  </a:lnTo>
                  <a:lnTo>
                    <a:pt x="2053526" y="754888"/>
                  </a:lnTo>
                  <a:lnTo>
                    <a:pt x="2053526" y="767588"/>
                  </a:lnTo>
                  <a:lnTo>
                    <a:pt x="2042985" y="760476"/>
                  </a:lnTo>
                  <a:lnTo>
                    <a:pt x="2553271" y="5588"/>
                  </a:lnTo>
                  <a:lnTo>
                    <a:pt x="2563812" y="12700"/>
                  </a:lnTo>
                  <a:lnTo>
                    <a:pt x="2563812" y="25400"/>
                  </a:lnTo>
                  <a:lnTo>
                    <a:pt x="522795" y="25400"/>
                  </a:lnTo>
                  <a:lnTo>
                    <a:pt x="522795" y="12700"/>
                  </a:lnTo>
                  <a:lnTo>
                    <a:pt x="533336" y="19812"/>
                  </a:lnTo>
                  <a:lnTo>
                    <a:pt x="23177" y="774700"/>
                  </a:lnTo>
                  <a:close/>
                </a:path>
              </a:pathLst>
            </a:custGeom>
            <a:solidFill>
              <a:srgbClr val="172C51"/>
            </a:solidFill>
            <a:ln w="12700">
              <a:solidFill>
                <a:srgbClr val="000000"/>
              </a:solidFill>
            </a:ln>
          </p:spPr>
        </p:sp>
        <p:sp>
          <p:nvSpPr>
            <p:cNvPr id="26" name="TextBox 26"/>
            <p:cNvSpPr txBox="1"/>
            <p:nvPr/>
          </p:nvSpPr>
          <p:spPr>
            <a:xfrm>
              <a:off x="0" y="-19050"/>
              <a:ext cx="2576508" cy="799342"/>
            </a:xfrm>
            <a:prstGeom prst="rect">
              <a:avLst/>
            </a:prstGeom>
          </p:spPr>
          <p:txBody>
            <a:bodyPr lIns="50800" tIns="50800" rIns="50800" bIns="50800" rtlCol="0" anchor="ctr"/>
            <a:lstStyle/>
            <a:p>
              <a:pPr algn="ctr">
                <a:lnSpc>
                  <a:spcPts val="3240"/>
                </a:lnSpc>
              </a:pPr>
              <a:r>
                <a:rPr lang="en-US" sz="2700">
                  <a:solidFill>
                    <a:srgbClr val="FFFFFF"/>
                  </a:solidFill>
                  <a:latin typeface="Times New Roman"/>
                  <a:ea typeface="Times New Roman"/>
                  <a:cs typeface="Times New Roman"/>
                  <a:sym typeface="Times New Roman"/>
                </a:rPr>
                <a:t>Ở nhà</a:t>
              </a:r>
            </a:p>
          </p:txBody>
        </p:sp>
      </p:grpSp>
      <p:sp>
        <p:nvSpPr>
          <p:cNvPr id="27" name="AutoShape 27"/>
          <p:cNvSpPr/>
          <p:nvPr/>
        </p:nvSpPr>
        <p:spPr>
          <a:xfrm rot="62779">
            <a:off x="1893860" y="2405320"/>
            <a:ext cx="1043217" cy="0"/>
          </a:xfrm>
          <a:prstGeom prst="line">
            <a:avLst/>
          </a:prstGeom>
          <a:ln w="9525" cap="rnd">
            <a:solidFill>
              <a:srgbClr val="000000"/>
            </a:solidFill>
            <a:prstDash val="solid"/>
            <a:headEnd type="none" w="sm" len="sm"/>
            <a:tailEnd type="none" w="sm" len="sm"/>
          </a:ln>
        </p:spPr>
      </p:sp>
      <p:sp>
        <p:nvSpPr>
          <p:cNvPr id="28" name="AutoShape 28"/>
          <p:cNvSpPr/>
          <p:nvPr/>
        </p:nvSpPr>
        <p:spPr>
          <a:xfrm rot="5388058">
            <a:off x="3132322" y="4369890"/>
            <a:ext cx="2742038" cy="0"/>
          </a:xfrm>
          <a:prstGeom prst="line">
            <a:avLst/>
          </a:prstGeom>
          <a:ln w="9525" cap="rnd">
            <a:solidFill>
              <a:srgbClr val="000000"/>
            </a:solidFill>
            <a:prstDash val="solid"/>
            <a:headEnd type="none" w="sm" len="sm"/>
            <a:tailEnd type="triangle" w="lg" len="med"/>
          </a:ln>
        </p:spPr>
      </p:sp>
      <p:sp>
        <p:nvSpPr>
          <p:cNvPr id="29" name="AutoShape 29"/>
          <p:cNvSpPr/>
          <p:nvPr/>
        </p:nvSpPr>
        <p:spPr>
          <a:xfrm rot="24755">
            <a:off x="1867409" y="5176978"/>
            <a:ext cx="2645491" cy="0"/>
          </a:xfrm>
          <a:prstGeom prst="line">
            <a:avLst/>
          </a:prstGeom>
          <a:ln w="9525" cap="rnd">
            <a:solidFill>
              <a:srgbClr val="000000"/>
            </a:solidFill>
            <a:prstDash val="solid"/>
            <a:headEnd type="none" w="sm" len="sm"/>
            <a:tailEnd type="none" w="sm" len="sm"/>
          </a:ln>
        </p:spPr>
      </p:sp>
      <p:sp>
        <p:nvSpPr>
          <p:cNvPr id="30" name="AutoShape 30"/>
          <p:cNvSpPr/>
          <p:nvPr/>
        </p:nvSpPr>
        <p:spPr>
          <a:xfrm rot="5278162">
            <a:off x="13959733" y="1797271"/>
            <a:ext cx="537626" cy="0"/>
          </a:xfrm>
          <a:prstGeom prst="line">
            <a:avLst/>
          </a:prstGeom>
          <a:ln w="9525" cap="rnd">
            <a:solidFill>
              <a:srgbClr val="000000"/>
            </a:solidFill>
            <a:prstDash val="solid"/>
            <a:headEnd type="none" w="sm" len="sm"/>
            <a:tailEnd type="triangle" w="lg" len="med"/>
          </a:ln>
        </p:spPr>
      </p:sp>
      <p:grpSp>
        <p:nvGrpSpPr>
          <p:cNvPr id="31" name="Group 31"/>
          <p:cNvGrpSpPr/>
          <p:nvPr/>
        </p:nvGrpSpPr>
        <p:grpSpPr>
          <a:xfrm>
            <a:off x="12601965" y="2054644"/>
            <a:ext cx="3194914" cy="1224072"/>
            <a:chOff x="0" y="0"/>
            <a:chExt cx="4259886" cy="1632096"/>
          </a:xfrm>
        </p:grpSpPr>
        <p:sp>
          <p:nvSpPr>
            <p:cNvPr id="32" name="Freeform 32"/>
            <p:cNvSpPr/>
            <p:nvPr/>
          </p:nvSpPr>
          <p:spPr>
            <a:xfrm>
              <a:off x="12700" y="12700"/>
              <a:ext cx="4234434" cy="1606677"/>
            </a:xfrm>
            <a:custGeom>
              <a:avLst/>
              <a:gdLst/>
              <a:ahLst/>
              <a:cxnLst/>
              <a:rect l="l" t="t" r="r" b="b"/>
              <a:pathLst>
                <a:path w="4234434" h="1606677">
                  <a:moveTo>
                    <a:pt x="0" y="803402"/>
                  </a:moveTo>
                  <a:lnTo>
                    <a:pt x="2117217" y="0"/>
                  </a:lnTo>
                  <a:lnTo>
                    <a:pt x="4234434" y="803402"/>
                  </a:lnTo>
                  <a:lnTo>
                    <a:pt x="2117217" y="1606677"/>
                  </a:lnTo>
                  <a:close/>
                </a:path>
              </a:pathLst>
            </a:custGeom>
            <a:solidFill>
              <a:srgbClr val="4472C4"/>
            </a:solidFill>
            <a:ln w="12700">
              <a:solidFill>
                <a:srgbClr val="000000"/>
              </a:solidFill>
            </a:ln>
          </p:spPr>
        </p:sp>
        <p:sp>
          <p:nvSpPr>
            <p:cNvPr id="33" name="Freeform 33"/>
            <p:cNvSpPr/>
            <p:nvPr/>
          </p:nvSpPr>
          <p:spPr>
            <a:xfrm>
              <a:off x="0" y="32"/>
              <a:ext cx="4259961" cy="1632140"/>
            </a:xfrm>
            <a:custGeom>
              <a:avLst/>
              <a:gdLst/>
              <a:ahLst/>
              <a:cxnLst/>
              <a:rect l="l" t="t" r="r" b="b"/>
              <a:pathLst>
                <a:path w="4259961" h="1632140">
                  <a:moveTo>
                    <a:pt x="8255" y="804132"/>
                  </a:moveTo>
                  <a:lnTo>
                    <a:pt x="2125472" y="857"/>
                  </a:lnTo>
                  <a:cubicBezTo>
                    <a:pt x="2128393" y="-286"/>
                    <a:pt x="2131568" y="-286"/>
                    <a:pt x="2134489" y="857"/>
                  </a:cubicBezTo>
                  <a:lnTo>
                    <a:pt x="4251706" y="804132"/>
                  </a:lnTo>
                  <a:cubicBezTo>
                    <a:pt x="4256659" y="806037"/>
                    <a:pt x="4259961" y="810736"/>
                    <a:pt x="4259961" y="815943"/>
                  </a:cubicBezTo>
                  <a:cubicBezTo>
                    <a:pt x="4259961" y="821150"/>
                    <a:pt x="4256659" y="825976"/>
                    <a:pt x="4251706" y="827754"/>
                  </a:cubicBezTo>
                  <a:lnTo>
                    <a:pt x="2134489" y="1631283"/>
                  </a:lnTo>
                  <a:cubicBezTo>
                    <a:pt x="2131568" y="1632426"/>
                    <a:pt x="2128393" y="1632426"/>
                    <a:pt x="2125472" y="1631283"/>
                  </a:cubicBezTo>
                  <a:lnTo>
                    <a:pt x="8255" y="827881"/>
                  </a:lnTo>
                  <a:cubicBezTo>
                    <a:pt x="3302" y="825976"/>
                    <a:pt x="0" y="821277"/>
                    <a:pt x="0" y="816070"/>
                  </a:cubicBezTo>
                  <a:cubicBezTo>
                    <a:pt x="0" y="810863"/>
                    <a:pt x="3302" y="806037"/>
                    <a:pt x="8255" y="804259"/>
                  </a:cubicBezTo>
                  <a:moveTo>
                    <a:pt x="17272" y="828008"/>
                  </a:moveTo>
                  <a:lnTo>
                    <a:pt x="12700" y="816070"/>
                  </a:lnTo>
                  <a:lnTo>
                    <a:pt x="17145" y="804259"/>
                  </a:lnTo>
                  <a:lnTo>
                    <a:pt x="2134362" y="1607661"/>
                  </a:lnTo>
                  <a:lnTo>
                    <a:pt x="2129917" y="1619472"/>
                  </a:lnTo>
                  <a:lnTo>
                    <a:pt x="2125472" y="1607661"/>
                  </a:lnTo>
                  <a:lnTo>
                    <a:pt x="4242689" y="804132"/>
                  </a:lnTo>
                  <a:lnTo>
                    <a:pt x="4247134" y="815943"/>
                  </a:lnTo>
                  <a:lnTo>
                    <a:pt x="4242689" y="827754"/>
                  </a:lnTo>
                  <a:lnTo>
                    <a:pt x="2125472" y="24479"/>
                  </a:lnTo>
                  <a:lnTo>
                    <a:pt x="2129917" y="12668"/>
                  </a:lnTo>
                  <a:lnTo>
                    <a:pt x="2134362" y="24479"/>
                  </a:lnTo>
                  <a:lnTo>
                    <a:pt x="17145" y="827881"/>
                  </a:lnTo>
                  <a:close/>
                </a:path>
              </a:pathLst>
            </a:custGeom>
            <a:solidFill>
              <a:srgbClr val="172C51"/>
            </a:solidFill>
            <a:ln w="12700">
              <a:solidFill>
                <a:srgbClr val="000000"/>
              </a:solidFill>
            </a:ln>
          </p:spPr>
        </p:sp>
        <p:sp>
          <p:nvSpPr>
            <p:cNvPr id="34" name="TextBox 34"/>
            <p:cNvSpPr txBox="1"/>
            <p:nvPr/>
          </p:nvSpPr>
          <p:spPr>
            <a:xfrm>
              <a:off x="0" y="-19050"/>
              <a:ext cx="4259886" cy="1651146"/>
            </a:xfrm>
            <a:prstGeom prst="rect">
              <a:avLst/>
            </a:prstGeom>
          </p:spPr>
          <p:txBody>
            <a:bodyPr lIns="50800" tIns="50800" rIns="50800" bIns="50800" rtlCol="0" anchor="ctr"/>
            <a:lstStyle/>
            <a:p>
              <a:pPr algn="ctr">
                <a:lnSpc>
                  <a:spcPts val="3240"/>
                </a:lnSpc>
              </a:pPr>
              <a:r>
                <a:rPr lang="en-US" sz="2700">
                  <a:solidFill>
                    <a:srgbClr val="FFFFFF"/>
                  </a:solidFill>
                  <a:latin typeface="Times New Roman"/>
                  <a:ea typeface="Times New Roman"/>
                  <a:cs typeface="Times New Roman"/>
                  <a:sym typeface="Times New Roman"/>
                </a:rPr>
                <a:t>Trời mưa</a:t>
              </a:r>
            </a:p>
          </p:txBody>
        </p:sp>
      </p:grpSp>
      <p:sp>
        <p:nvSpPr>
          <p:cNvPr id="35" name="AutoShape 35"/>
          <p:cNvSpPr/>
          <p:nvPr/>
        </p:nvSpPr>
        <p:spPr>
          <a:xfrm rot="5351929">
            <a:off x="10915652" y="3347819"/>
            <a:ext cx="1362411" cy="0"/>
          </a:xfrm>
          <a:prstGeom prst="line">
            <a:avLst/>
          </a:prstGeom>
          <a:ln w="9525" cap="rnd">
            <a:solidFill>
              <a:srgbClr val="002060"/>
            </a:solidFill>
            <a:prstDash val="solid"/>
            <a:headEnd type="none" w="sm" len="sm"/>
            <a:tailEnd type="triangle" w="lg" len="med"/>
          </a:ln>
        </p:spPr>
      </p:sp>
      <p:sp>
        <p:nvSpPr>
          <p:cNvPr id="36" name="TextBox 36"/>
          <p:cNvSpPr txBox="1"/>
          <p:nvPr/>
        </p:nvSpPr>
        <p:spPr>
          <a:xfrm>
            <a:off x="10199070" y="3202157"/>
            <a:ext cx="1284974" cy="537300"/>
          </a:xfrm>
          <a:prstGeom prst="rect">
            <a:avLst/>
          </a:prstGeom>
        </p:spPr>
        <p:txBody>
          <a:bodyPr lIns="0" tIns="0" rIns="0" bIns="0" rtlCol="0" anchor="t">
            <a:spAutoFit/>
          </a:bodyPr>
          <a:lstStyle/>
          <a:p>
            <a:pPr algn="l">
              <a:lnSpc>
                <a:spcPts val="3600"/>
              </a:lnSpc>
            </a:pPr>
            <a:r>
              <a:rPr lang="en-US" sz="3000">
                <a:solidFill>
                  <a:srgbClr val="000000"/>
                </a:solidFill>
                <a:latin typeface="Times New Roman"/>
                <a:ea typeface="Times New Roman"/>
                <a:cs typeface="Times New Roman"/>
                <a:sym typeface="Times New Roman"/>
              </a:rPr>
              <a:t>Đúng</a:t>
            </a:r>
          </a:p>
        </p:txBody>
      </p:sp>
      <p:grpSp>
        <p:nvGrpSpPr>
          <p:cNvPr id="37" name="Group 37"/>
          <p:cNvGrpSpPr/>
          <p:nvPr/>
        </p:nvGrpSpPr>
        <p:grpSpPr>
          <a:xfrm>
            <a:off x="10679013" y="4009908"/>
            <a:ext cx="1932381" cy="585219"/>
            <a:chOff x="0" y="0"/>
            <a:chExt cx="2576508" cy="780292"/>
          </a:xfrm>
        </p:grpSpPr>
        <p:sp>
          <p:nvSpPr>
            <p:cNvPr id="38" name="Freeform 38"/>
            <p:cNvSpPr/>
            <p:nvPr/>
          </p:nvSpPr>
          <p:spPr>
            <a:xfrm>
              <a:off x="12700" y="12700"/>
              <a:ext cx="2551049" cy="754888"/>
            </a:xfrm>
            <a:custGeom>
              <a:avLst/>
              <a:gdLst/>
              <a:ahLst/>
              <a:cxnLst/>
              <a:rect l="l" t="t" r="r" b="b"/>
              <a:pathLst>
                <a:path w="2551049" h="754888">
                  <a:moveTo>
                    <a:pt x="0" y="754888"/>
                  </a:moveTo>
                  <a:lnTo>
                    <a:pt x="510159" y="0"/>
                  </a:lnTo>
                  <a:lnTo>
                    <a:pt x="2551049" y="0"/>
                  </a:lnTo>
                  <a:lnTo>
                    <a:pt x="2040890" y="754888"/>
                  </a:lnTo>
                  <a:close/>
                </a:path>
              </a:pathLst>
            </a:custGeom>
            <a:solidFill>
              <a:srgbClr val="4472C4"/>
            </a:solidFill>
            <a:ln w="12700">
              <a:solidFill>
                <a:srgbClr val="000000"/>
              </a:solidFill>
            </a:ln>
          </p:spPr>
        </p:sp>
        <p:sp>
          <p:nvSpPr>
            <p:cNvPr id="39" name="Freeform 39"/>
            <p:cNvSpPr/>
            <p:nvPr/>
          </p:nvSpPr>
          <p:spPr>
            <a:xfrm>
              <a:off x="64" y="0"/>
              <a:ext cx="2576449" cy="780288"/>
            </a:xfrm>
            <a:custGeom>
              <a:avLst/>
              <a:gdLst/>
              <a:ahLst/>
              <a:cxnLst/>
              <a:rect l="l" t="t" r="r" b="b"/>
              <a:pathLst>
                <a:path w="2576449" h="780288">
                  <a:moveTo>
                    <a:pt x="2095" y="760476"/>
                  </a:moveTo>
                  <a:lnTo>
                    <a:pt x="512381" y="5588"/>
                  </a:lnTo>
                  <a:cubicBezTo>
                    <a:pt x="514794" y="2032"/>
                    <a:pt x="518731" y="0"/>
                    <a:pt x="522922" y="0"/>
                  </a:cubicBezTo>
                  <a:lnTo>
                    <a:pt x="2563812" y="0"/>
                  </a:lnTo>
                  <a:cubicBezTo>
                    <a:pt x="2568511" y="0"/>
                    <a:pt x="2572829" y="2540"/>
                    <a:pt x="2574988" y="6731"/>
                  </a:cubicBezTo>
                  <a:cubicBezTo>
                    <a:pt x="2577147" y="10922"/>
                    <a:pt x="2576893" y="15875"/>
                    <a:pt x="2574353" y="19812"/>
                  </a:cubicBezTo>
                  <a:lnTo>
                    <a:pt x="2064067" y="774700"/>
                  </a:lnTo>
                  <a:cubicBezTo>
                    <a:pt x="2061654" y="778256"/>
                    <a:pt x="2057717" y="780288"/>
                    <a:pt x="2053526" y="780288"/>
                  </a:cubicBezTo>
                  <a:lnTo>
                    <a:pt x="12636" y="780288"/>
                  </a:lnTo>
                  <a:cubicBezTo>
                    <a:pt x="7937" y="780288"/>
                    <a:pt x="3619" y="777748"/>
                    <a:pt x="1460" y="773557"/>
                  </a:cubicBezTo>
                  <a:cubicBezTo>
                    <a:pt x="-699" y="769366"/>
                    <a:pt x="-445" y="764413"/>
                    <a:pt x="2095" y="760476"/>
                  </a:cubicBezTo>
                  <a:moveTo>
                    <a:pt x="23177" y="774700"/>
                  </a:moveTo>
                  <a:lnTo>
                    <a:pt x="12636" y="767588"/>
                  </a:lnTo>
                  <a:lnTo>
                    <a:pt x="12636" y="754888"/>
                  </a:lnTo>
                  <a:lnTo>
                    <a:pt x="2053526" y="754888"/>
                  </a:lnTo>
                  <a:lnTo>
                    <a:pt x="2053526" y="767588"/>
                  </a:lnTo>
                  <a:lnTo>
                    <a:pt x="2042985" y="760476"/>
                  </a:lnTo>
                  <a:lnTo>
                    <a:pt x="2553271" y="5588"/>
                  </a:lnTo>
                  <a:lnTo>
                    <a:pt x="2563812" y="12700"/>
                  </a:lnTo>
                  <a:lnTo>
                    <a:pt x="2563812" y="25400"/>
                  </a:lnTo>
                  <a:lnTo>
                    <a:pt x="522795" y="25400"/>
                  </a:lnTo>
                  <a:lnTo>
                    <a:pt x="522795" y="12700"/>
                  </a:lnTo>
                  <a:lnTo>
                    <a:pt x="533336" y="19812"/>
                  </a:lnTo>
                  <a:lnTo>
                    <a:pt x="23177" y="774700"/>
                  </a:lnTo>
                  <a:close/>
                </a:path>
              </a:pathLst>
            </a:custGeom>
            <a:solidFill>
              <a:srgbClr val="172C51"/>
            </a:solidFill>
            <a:ln w="12700">
              <a:solidFill>
                <a:srgbClr val="000000"/>
              </a:solidFill>
            </a:ln>
          </p:spPr>
        </p:sp>
        <p:sp>
          <p:nvSpPr>
            <p:cNvPr id="40" name="TextBox 40"/>
            <p:cNvSpPr txBox="1"/>
            <p:nvPr/>
          </p:nvSpPr>
          <p:spPr>
            <a:xfrm>
              <a:off x="0" y="-19050"/>
              <a:ext cx="2576508" cy="799342"/>
            </a:xfrm>
            <a:prstGeom prst="rect">
              <a:avLst/>
            </a:prstGeom>
          </p:spPr>
          <p:txBody>
            <a:bodyPr lIns="50800" tIns="50800" rIns="50800" bIns="50800" rtlCol="0" anchor="ctr"/>
            <a:lstStyle/>
            <a:p>
              <a:pPr algn="ctr">
                <a:lnSpc>
                  <a:spcPts val="3240"/>
                </a:lnSpc>
              </a:pPr>
              <a:r>
                <a:rPr lang="en-US" sz="2700">
                  <a:solidFill>
                    <a:srgbClr val="FFFFFF"/>
                  </a:solidFill>
                  <a:latin typeface="Times New Roman"/>
                  <a:ea typeface="Times New Roman"/>
                  <a:cs typeface="Times New Roman"/>
                  <a:sym typeface="Times New Roman"/>
                </a:rPr>
                <a:t>Ở nhà</a:t>
              </a:r>
            </a:p>
          </p:txBody>
        </p:sp>
      </p:grpSp>
      <p:sp>
        <p:nvSpPr>
          <p:cNvPr id="41" name="AutoShape 41"/>
          <p:cNvSpPr/>
          <p:nvPr/>
        </p:nvSpPr>
        <p:spPr>
          <a:xfrm rot="62779">
            <a:off x="11592375" y="2666680"/>
            <a:ext cx="1043217" cy="0"/>
          </a:xfrm>
          <a:prstGeom prst="line">
            <a:avLst/>
          </a:prstGeom>
          <a:ln w="9525" cap="rnd">
            <a:solidFill>
              <a:srgbClr val="000000"/>
            </a:solidFill>
            <a:prstDash val="solid"/>
            <a:headEnd type="none" w="sm" len="sm"/>
            <a:tailEnd type="none" w="sm" len="sm"/>
          </a:ln>
        </p:spPr>
      </p:sp>
      <p:sp>
        <p:nvSpPr>
          <p:cNvPr id="42" name="AutoShape 42"/>
          <p:cNvSpPr/>
          <p:nvPr/>
        </p:nvSpPr>
        <p:spPr>
          <a:xfrm rot="62779">
            <a:off x="15792233" y="2666680"/>
            <a:ext cx="1043217" cy="0"/>
          </a:xfrm>
          <a:prstGeom prst="line">
            <a:avLst/>
          </a:prstGeom>
          <a:ln w="9525" cap="rnd">
            <a:solidFill>
              <a:srgbClr val="000000"/>
            </a:solidFill>
            <a:prstDash val="solid"/>
            <a:headEnd type="none" w="sm" len="sm"/>
            <a:tailEnd type="none" w="sm" len="sm"/>
          </a:ln>
        </p:spPr>
      </p:sp>
      <p:sp>
        <p:nvSpPr>
          <p:cNvPr id="43" name="AutoShape 43"/>
          <p:cNvSpPr/>
          <p:nvPr/>
        </p:nvSpPr>
        <p:spPr>
          <a:xfrm rot="5351929">
            <a:off x="16144632" y="3347819"/>
            <a:ext cx="1362411" cy="0"/>
          </a:xfrm>
          <a:prstGeom prst="line">
            <a:avLst/>
          </a:prstGeom>
          <a:ln w="9525" cap="rnd">
            <a:solidFill>
              <a:srgbClr val="002060"/>
            </a:solidFill>
            <a:prstDash val="solid"/>
            <a:headEnd type="none" w="sm" len="sm"/>
            <a:tailEnd type="triangle" w="lg" len="med"/>
          </a:ln>
        </p:spPr>
      </p:sp>
      <p:grpSp>
        <p:nvGrpSpPr>
          <p:cNvPr id="44" name="Group 44"/>
          <p:cNvGrpSpPr/>
          <p:nvPr/>
        </p:nvGrpSpPr>
        <p:grpSpPr>
          <a:xfrm>
            <a:off x="15792318" y="3977148"/>
            <a:ext cx="2143360" cy="585219"/>
            <a:chOff x="0" y="0"/>
            <a:chExt cx="2857814" cy="780292"/>
          </a:xfrm>
        </p:grpSpPr>
        <p:sp>
          <p:nvSpPr>
            <p:cNvPr id="45" name="Freeform 45"/>
            <p:cNvSpPr/>
            <p:nvPr/>
          </p:nvSpPr>
          <p:spPr>
            <a:xfrm>
              <a:off x="12700" y="12700"/>
              <a:ext cx="2832354" cy="754888"/>
            </a:xfrm>
            <a:custGeom>
              <a:avLst/>
              <a:gdLst/>
              <a:ahLst/>
              <a:cxnLst/>
              <a:rect l="l" t="t" r="r" b="b"/>
              <a:pathLst>
                <a:path w="2832354" h="754888">
                  <a:moveTo>
                    <a:pt x="0" y="754888"/>
                  </a:moveTo>
                  <a:lnTo>
                    <a:pt x="566420" y="0"/>
                  </a:lnTo>
                  <a:lnTo>
                    <a:pt x="2832354" y="0"/>
                  </a:lnTo>
                  <a:lnTo>
                    <a:pt x="2265934" y="754888"/>
                  </a:lnTo>
                  <a:close/>
                </a:path>
              </a:pathLst>
            </a:custGeom>
            <a:solidFill>
              <a:srgbClr val="4472C4"/>
            </a:solidFill>
            <a:ln w="12700">
              <a:solidFill>
                <a:srgbClr val="000000"/>
              </a:solidFill>
            </a:ln>
          </p:spPr>
        </p:sp>
        <p:sp>
          <p:nvSpPr>
            <p:cNvPr id="46" name="Freeform 46"/>
            <p:cNvSpPr/>
            <p:nvPr/>
          </p:nvSpPr>
          <p:spPr>
            <a:xfrm>
              <a:off x="114" y="0"/>
              <a:ext cx="2857527" cy="780288"/>
            </a:xfrm>
            <a:custGeom>
              <a:avLst/>
              <a:gdLst/>
              <a:ahLst/>
              <a:cxnLst/>
              <a:rect l="l" t="t" r="r" b="b"/>
              <a:pathLst>
                <a:path w="2857527" h="780288">
                  <a:moveTo>
                    <a:pt x="2426" y="759968"/>
                  </a:moveTo>
                  <a:lnTo>
                    <a:pt x="568973" y="5080"/>
                  </a:lnTo>
                  <a:cubicBezTo>
                    <a:pt x="571386" y="1905"/>
                    <a:pt x="575196" y="0"/>
                    <a:pt x="579133" y="0"/>
                  </a:cubicBezTo>
                  <a:lnTo>
                    <a:pt x="2844940" y="0"/>
                  </a:lnTo>
                  <a:cubicBezTo>
                    <a:pt x="2849766" y="0"/>
                    <a:pt x="2854211" y="2667"/>
                    <a:pt x="2856243" y="6985"/>
                  </a:cubicBezTo>
                  <a:cubicBezTo>
                    <a:pt x="2858275" y="11303"/>
                    <a:pt x="2857894" y="16383"/>
                    <a:pt x="2855100" y="20320"/>
                  </a:cubicBezTo>
                  <a:lnTo>
                    <a:pt x="2288680" y="775208"/>
                  </a:lnTo>
                  <a:cubicBezTo>
                    <a:pt x="2286267" y="778383"/>
                    <a:pt x="2282457" y="780288"/>
                    <a:pt x="2278520" y="780288"/>
                  </a:cubicBezTo>
                  <a:lnTo>
                    <a:pt x="12586" y="780288"/>
                  </a:lnTo>
                  <a:cubicBezTo>
                    <a:pt x="7760" y="780288"/>
                    <a:pt x="3315" y="777621"/>
                    <a:pt x="1283" y="773303"/>
                  </a:cubicBezTo>
                  <a:cubicBezTo>
                    <a:pt x="-749" y="768985"/>
                    <a:pt x="-368" y="763905"/>
                    <a:pt x="2426" y="759968"/>
                  </a:cubicBezTo>
                  <a:moveTo>
                    <a:pt x="22746" y="775208"/>
                  </a:moveTo>
                  <a:lnTo>
                    <a:pt x="12586" y="767588"/>
                  </a:lnTo>
                  <a:lnTo>
                    <a:pt x="12586" y="754888"/>
                  </a:lnTo>
                  <a:lnTo>
                    <a:pt x="2278520" y="754888"/>
                  </a:lnTo>
                  <a:lnTo>
                    <a:pt x="2278520" y="767588"/>
                  </a:lnTo>
                  <a:lnTo>
                    <a:pt x="2268360" y="759968"/>
                  </a:lnTo>
                  <a:lnTo>
                    <a:pt x="2834780" y="5080"/>
                  </a:lnTo>
                  <a:lnTo>
                    <a:pt x="2844940" y="12700"/>
                  </a:lnTo>
                  <a:lnTo>
                    <a:pt x="2844940" y="25400"/>
                  </a:lnTo>
                  <a:lnTo>
                    <a:pt x="579006" y="25400"/>
                  </a:lnTo>
                  <a:lnTo>
                    <a:pt x="579006" y="12700"/>
                  </a:lnTo>
                  <a:lnTo>
                    <a:pt x="589166" y="20320"/>
                  </a:lnTo>
                  <a:lnTo>
                    <a:pt x="22746" y="775208"/>
                  </a:lnTo>
                  <a:close/>
                </a:path>
              </a:pathLst>
            </a:custGeom>
            <a:solidFill>
              <a:srgbClr val="172C51"/>
            </a:solidFill>
            <a:ln w="12700">
              <a:solidFill>
                <a:srgbClr val="000000"/>
              </a:solidFill>
            </a:ln>
          </p:spPr>
        </p:sp>
        <p:sp>
          <p:nvSpPr>
            <p:cNvPr id="47" name="TextBox 47"/>
            <p:cNvSpPr txBox="1"/>
            <p:nvPr/>
          </p:nvSpPr>
          <p:spPr>
            <a:xfrm>
              <a:off x="0" y="-19050"/>
              <a:ext cx="2857814" cy="799342"/>
            </a:xfrm>
            <a:prstGeom prst="rect">
              <a:avLst/>
            </a:prstGeom>
          </p:spPr>
          <p:txBody>
            <a:bodyPr lIns="50800" tIns="50800" rIns="50800" bIns="50800" rtlCol="0" anchor="ctr"/>
            <a:lstStyle/>
            <a:p>
              <a:pPr algn="ctr">
                <a:lnSpc>
                  <a:spcPts val="3240"/>
                </a:lnSpc>
              </a:pPr>
              <a:r>
                <a:rPr lang="en-US" sz="2700">
                  <a:solidFill>
                    <a:srgbClr val="FFFFFF"/>
                  </a:solidFill>
                  <a:latin typeface="Times New Roman"/>
                  <a:ea typeface="Times New Roman"/>
                  <a:cs typeface="Times New Roman"/>
                  <a:sym typeface="Times New Roman"/>
                </a:rPr>
                <a:t>Đi học</a:t>
              </a:r>
            </a:p>
          </p:txBody>
        </p:sp>
      </p:grpSp>
      <p:sp>
        <p:nvSpPr>
          <p:cNvPr id="48" name="AutoShape 48"/>
          <p:cNvSpPr/>
          <p:nvPr/>
        </p:nvSpPr>
        <p:spPr>
          <a:xfrm rot="5362273">
            <a:off x="16391852" y="5044180"/>
            <a:ext cx="867972" cy="0"/>
          </a:xfrm>
          <a:prstGeom prst="line">
            <a:avLst/>
          </a:prstGeom>
          <a:ln w="9525" cap="rnd">
            <a:solidFill>
              <a:srgbClr val="000000"/>
            </a:solidFill>
            <a:prstDash val="solid"/>
            <a:headEnd type="none" w="sm" len="sm"/>
            <a:tailEnd type="none" w="sm" len="sm"/>
          </a:ln>
        </p:spPr>
      </p:sp>
      <p:sp>
        <p:nvSpPr>
          <p:cNvPr id="49" name="TextBox 49"/>
          <p:cNvSpPr txBox="1"/>
          <p:nvPr/>
        </p:nvSpPr>
        <p:spPr>
          <a:xfrm>
            <a:off x="16955438" y="3107753"/>
            <a:ext cx="1284974" cy="537300"/>
          </a:xfrm>
          <a:prstGeom prst="rect">
            <a:avLst/>
          </a:prstGeom>
        </p:spPr>
        <p:txBody>
          <a:bodyPr lIns="0" tIns="0" rIns="0" bIns="0" rtlCol="0" anchor="t">
            <a:spAutoFit/>
          </a:bodyPr>
          <a:lstStyle/>
          <a:p>
            <a:pPr algn="l">
              <a:lnSpc>
                <a:spcPts val="3600"/>
              </a:lnSpc>
            </a:pPr>
            <a:r>
              <a:rPr lang="en-US" sz="3000">
                <a:solidFill>
                  <a:srgbClr val="000000"/>
                </a:solidFill>
                <a:latin typeface="Times New Roman"/>
                <a:ea typeface="Times New Roman"/>
                <a:cs typeface="Times New Roman"/>
                <a:sym typeface="Times New Roman"/>
              </a:rPr>
              <a:t>Sai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13393" y="1000125"/>
            <a:ext cx="7513677" cy="695325"/>
          </a:xfrm>
          <a:prstGeom prst="rect">
            <a:avLst/>
          </a:prstGeom>
        </p:spPr>
        <p:txBody>
          <a:bodyPr lIns="0" tIns="0" rIns="0" bIns="0" rtlCol="0" anchor="t">
            <a:spAutoFit/>
          </a:bodyPr>
          <a:lstStyle/>
          <a:p>
            <a:pPr marL="957647" lvl="1" indent="-478824" algn="ctr">
              <a:lnSpc>
                <a:spcPts val="5322"/>
              </a:lnSpc>
              <a:spcBef>
                <a:spcPct val="0"/>
              </a:spcBef>
              <a:buAutoNum type="arabicPeriod"/>
            </a:pPr>
            <a:r>
              <a:rPr lang="en-US" sz="4435" b="1" u="sng">
                <a:solidFill>
                  <a:srgbClr val="CC3300"/>
                </a:solidFill>
                <a:latin typeface="Times New Roman Bold"/>
                <a:ea typeface="Times New Roman Bold"/>
                <a:cs typeface="Times New Roman Bold"/>
                <a:sym typeface="Times New Roman Bold"/>
              </a:rPr>
              <a:t>Cấu trúc điều khiển cơ bản</a:t>
            </a:r>
          </a:p>
        </p:txBody>
      </p:sp>
      <p:sp>
        <p:nvSpPr>
          <p:cNvPr id="3" name="TextBox 3"/>
          <p:cNvSpPr txBox="1"/>
          <p:nvPr/>
        </p:nvSpPr>
        <p:spPr>
          <a:xfrm>
            <a:off x="1028700" y="2109774"/>
            <a:ext cx="4785955" cy="657225"/>
          </a:xfrm>
          <a:prstGeom prst="rect">
            <a:avLst/>
          </a:prstGeom>
        </p:spPr>
        <p:txBody>
          <a:bodyPr lIns="0" tIns="0" rIns="0" bIns="0" rtlCol="0" anchor="t">
            <a:spAutoFit/>
          </a:bodyPr>
          <a:lstStyle/>
          <a:p>
            <a:pPr algn="ctr">
              <a:lnSpc>
                <a:spcPts val="5039"/>
              </a:lnSpc>
              <a:spcBef>
                <a:spcPct val="0"/>
              </a:spcBef>
            </a:pPr>
            <a:r>
              <a:rPr lang="en-US" sz="4199" b="1">
                <a:solidFill>
                  <a:srgbClr val="CC3300"/>
                </a:solidFill>
                <a:latin typeface="Times New Roman Bold"/>
                <a:ea typeface="Times New Roman Bold"/>
                <a:cs typeface="Times New Roman Bold"/>
                <a:sym typeface="Times New Roman Bold"/>
              </a:rPr>
              <a:t>b. Cấu trúc rẽ nhánh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68172" y="1972614"/>
            <a:ext cx="15791128" cy="4229100"/>
          </a:xfrm>
          <a:prstGeom prst="rect">
            <a:avLst/>
          </a:prstGeom>
        </p:spPr>
        <p:txBody>
          <a:bodyPr lIns="0" tIns="0" rIns="0" bIns="0" rtlCol="0" anchor="t">
            <a:spAutoFit/>
          </a:bodyPr>
          <a:lstStyle/>
          <a:p>
            <a:pPr algn="just">
              <a:lnSpc>
                <a:spcPts val="6650"/>
              </a:lnSpc>
              <a:spcBef>
                <a:spcPct val="0"/>
              </a:spcBef>
            </a:pPr>
            <a:r>
              <a:rPr lang="en-US" sz="5542">
                <a:solidFill>
                  <a:srgbClr val="000000"/>
                </a:solidFill>
                <a:latin typeface="Times New Roman"/>
                <a:ea typeface="Times New Roman"/>
                <a:cs typeface="Times New Roman"/>
                <a:sym typeface="Times New Roman"/>
              </a:rPr>
              <a:t>Tìm số bí mật mà máy tính lấy ngẩu nhiên trong khoảng từ 1-100. Em được đoán nhiều lần cho đến khi đoán đúng số bí mật. Mỗi lần đoán sai, máy tính cho em biết số em đoán là thấp hơn hay cao hơn. Mô tả kịch bản trò chơi.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84356" y="277236"/>
            <a:ext cx="7864813" cy="4016484"/>
            <a:chOff x="0" y="0"/>
            <a:chExt cx="10486418" cy="5355312"/>
          </a:xfrm>
        </p:grpSpPr>
        <p:sp>
          <p:nvSpPr>
            <p:cNvPr id="3" name="Freeform 3"/>
            <p:cNvSpPr/>
            <p:nvPr/>
          </p:nvSpPr>
          <p:spPr>
            <a:xfrm>
              <a:off x="0" y="0"/>
              <a:ext cx="10486390" cy="5355336"/>
            </a:xfrm>
            <a:custGeom>
              <a:avLst/>
              <a:gdLst/>
              <a:ahLst/>
              <a:cxnLst/>
              <a:rect l="l" t="t" r="r" b="b"/>
              <a:pathLst>
                <a:path w="10486390" h="5355336">
                  <a:moveTo>
                    <a:pt x="0" y="0"/>
                  </a:moveTo>
                  <a:lnTo>
                    <a:pt x="10486390" y="0"/>
                  </a:lnTo>
                  <a:lnTo>
                    <a:pt x="10486390" y="5355336"/>
                  </a:lnTo>
                  <a:lnTo>
                    <a:pt x="0" y="5355336"/>
                  </a:lnTo>
                  <a:close/>
                </a:path>
              </a:pathLst>
            </a:custGeom>
            <a:solidFill>
              <a:srgbClr val="FFF2CC"/>
            </a:solidFill>
            <a:ln w="12700">
              <a:solidFill>
                <a:srgbClr val="000000"/>
              </a:solidFill>
            </a:ln>
          </p:spPr>
        </p:sp>
        <p:sp>
          <p:nvSpPr>
            <p:cNvPr id="4" name="Freeform 4"/>
            <p:cNvSpPr/>
            <p:nvPr/>
          </p:nvSpPr>
          <p:spPr>
            <a:xfrm>
              <a:off x="-1524" y="-1524"/>
              <a:ext cx="10489438" cy="5358384"/>
            </a:xfrm>
            <a:custGeom>
              <a:avLst/>
              <a:gdLst/>
              <a:ahLst/>
              <a:cxnLst/>
              <a:rect l="l" t="t" r="r" b="b"/>
              <a:pathLst>
                <a:path w="10489438" h="5358384">
                  <a:moveTo>
                    <a:pt x="1524" y="0"/>
                  </a:moveTo>
                  <a:lnTo>
                    <a:pt x="10487914" y="0"/>
                  </a:lnTo>
                  <a:cubicBezTo>
                    <a:pt x="10488803" y="0"/>
                    <a:pt x="10489438" y="762"/>
                    <a:pt x="10489438" y="1524"/>
                  </a:cubicBezTo>
                  <a:lnTo>
                    <a:pt x="10489438" y="5356860"/>
                  </a:lnTo>
                  <a:cubicBezTo>
                    <a:pt x="10489438" y="5357749"/>
                    <a:pt x="10488676" y="5358384"/>
                    <a:pt x="10487914" y="5358384"/>
                  </a:cubicBezTo>
                  <a:lnTo>
                    <a:pt x="1524" y="5358384"/>
                  </a:lnTo>
                  <a:cubicBezTo>
                    <a:pt x="635" y="5358384"/>
                    <a:pt x="0" y="5357622"/>
                    <a:pt x="0" y="5356860"/>
                  </a:cubicBezTo>
                  <a:lnTo>
                    <a:pt x="0" y="1524"/>
                  </a:lnTo>
                  <a:cubicBezTo>
                    <a:pt x="0" y="635"/>
                    <a:pt x="762" y="0"/>
                    <a:pt x="1524" y="0"/>
                  </a:cubicBezTo>
                  <a:moveTo>
                    <a:pt x="1524" y="3048"/>
                  </a:moveTo>
                  <a:lnTo>
                    <a:pt x="1524" y="1524"/>
                  </a:lnTo>
                  <a:lnTo>
                    <a:pt x="3048" y="1524"/>
                  </a:lnTo>
                  <a:lnTo>
                    <a:pt x="3048" y="5356860"/>
                  </a:lnTo>
                  <a:lnTo>
                    <a:pt x="1524" y="5356860"/>
                  </a:lnTo>
                  <a:lnTo>
                    <a:pt x="1524" y="5355336"/>
                  </a:lnTo>
                  <a:lnTo>
                    <a:pt x="10487914" y="5355336"/>
                  </a:lnTo>
                  <a:lnTo>
                    <a:pt x="10487914" y="5356860"/>
                  </a:lnTo>
                  <a:lnTo>
                    <a:pt x="10486390" y="5356860"/>
                  </a:lnTo>
                  <a:lnTo>
                    <a:pt x="10486390" y="1524"/>
                  </a:lnTo>
                  <a:lnTo>
                    <a:pt x="10487914" y="1524"/>
                  </a:lnTo>
                  <a:lnTo>
                    <a:pt x="10487914" y="3048"/>
                  </a:lnTo>
                  <a:lnTo>
                    <a:pt x="1524" y="3048"/>
                  </a:lnTo>
                  <a:close/>
                </a:path>
              </a:pathLst>
            </a:custGeom>
            <a:solidFill>
              <a:srgbClr val="00B050"/>
            </a:solidFill>
            <a:ln w="12700">
              <a:solidFill>
                <a:srgbClr val="000000"/>
              </a:solidFill>
            </a:ln>
          </p:spPr>
        </p:sp>
        <p:sp>
          <p:nvSpPr>
            <p:cNvPr id="5" name="TextBox 5"/>
            <p:cNvSpPr txBox="1"/>
            <p:nvPr/>
          </p:nvSpPr>
          <p:spPr>
            <a:xfrm>
              <a:off x="0" y="-28575"/>
              <a:ext cx="10486418" cy="5383887"/>
            </a:xfrm>
            <a:prstGeom prst="rect">
              <a:avLst/>
            </a:prstGeom>
          </p:spPr>
          <p:txBody>
            <a:bodyPr lIns="50800" tIns="50800" rIns="50800" bIns="50800" rtlCol="0" anchor="t"/>
            <a:lstStyle/>
            <a:p>
              <a:pPr algn="l">
                <a:lnSpc>
                  <a:spcPts val="4320"/>
                </a:lnSpc>
              </a:pPr>
              <a:r>
                <a:rPr lang="en-US" sz="3600">
                  <a:solidFill>
                    <a:srgbClr val="002060"/>
                  </a:solidFill>
                  <a:latin typeface="Times New Roman"/>
                  <a:ea typeface="Times New Roman"/>
                  <a:cs typeface="Times New Roman"/>
                  <a:sym typeface="Times New Roman"/>
                </a:rPr>
                <a:t>Nếu trả lời = số bí mật thì</a:t>
              </a:r>
            </a:p>
            <a:p>
              <a:pPr algn="l">
                <a:lnSpc>
                  <a:spcPts val="4320"/>
                </a:lnSpc>
              </a:pPr>
              <a:r>
                <a:rPr lang="en-US" sz="3600">
                  <a:solidFill>
                    <a:srgbClr val="002060"/>
                  </a:solidFill>
                  <a:latin typeface="Times New Roman"/>
                  <a:ea typeface="Times New Roman"/>
                  <a:cs typeface="Times New Roman"/>
                  <a:sym typeface="Times New Roman"/>
                </a:rPr>
                <a:t>               hiển thị “HOAN HÔ”</a:t>
              </a:r>
            </a:p>
            <a:p>
              <a:pPr algn="l">
                <a:lnSpc>
                  <a:spcPts val="4320"/>
                </a:lnSpc>
              </a:pPr>
              <a:r>
                <a:rPr lang="en-US" sz="3600">
                  <a:solidFill>
                    <a:srgbClr val="002060"/>
                  </a:solidFill>
                  <a:latin typeface="Times New Roman"/>
                  <a:ea typeface="Times New Roman"/>
                  <a:cs typeface="Times New Roman"/>
                  <a:sym typeface="Times New Roman"/>
                </a:rPr>
                <a:t>nếu không, tiếp tục kiểm tra</a:t>
              </a:r>
            </a:p>
            <a:p>
              <a:pPr algn="l">
                <a:lnSpc>
                  <a:spcPts val="4320"/>
                </a:lnSpc>
              </a:pPr>
              <a:r>
                <a:rPr lang="en-US" sz="3600">
                  <a:solidFill>
                    <a:srgbClr val="002060"/>
                  </a:solidFill>
                  <a:latin typeface="Times New Roman"/>
                  <a:ea typeface="Times New Roman"/>
                  <a:cs typeface="Times New Roman"/>
                  <a:sym typeface="Times New Roman"/>
                </a:rPr>
                <a:t>               nếu trả lời &lt; số bí mật thì </a:t>
              </a:r>
            </a:p>
            <a:p>
              <a:pPr algn="l">
                <a:lnSpc>
                  <a:spcPts val="4320"/>
                </a:lnSpc>
              </a:pPr>
              <a:r>
                <a:rPr lang="en-US" sz="3600">
                  <a:solidFill>
                    <a:srgbClr val="002060"/>
                  </a:solidFill>
                  <a:latin typeface="Times New Roman"/>
                  <a:ea typeface="Times New Roman"/>
                  <a:cs typeface="Times New Roman"/>
                  <a:sym typeface="Times New Roman"/>
                </a:rPr>
                <a:t>                           hiển thị “Quá thấp”</a:t>
              </a:r>
            </a:p>
            <a:p>
              <a:pPr algn="l">
                <a:lnSpc>
                  <a:spcPts val="4320"/>
                </a:lnSpc>
              </a:pPr>
              <a:r>
                <a:rPr lang="en-US" sz="3600">
                  <a:solidFill>
                    <a:srgbClr val="002060"/>
                  </a:solidFill>
                  <a:latin typeface="Times New Roman"/>
                  <a:ea typeface="Times New Roman"/>
                  <a:cs typeface="Times New Roman"/>
                  <a:sym typeface="Times New Roman"/>
                </a:rPr>
                <a:t>               nếu không</a:t>
              </a:r>
            </a:p>
            <a:p>
              <a:pPr algn="l">
                <a:lnSpc>
                  <a:spcPts val="4320"/>
                </a:lnSpc>
              </a:pPr>
              <a:r>
                <a:rPr lang="en-US" sz="3600">
                  <a:solidFill>
                    <a:srgbClr val="002060"/>
                  </a:solidFill>
                  <a:latin typeface="Times New Roman"/>
                  <a:ea typeface="Times New Roman"/>
                  <a:cs typeface="Times New Roman"/>
                  <a:sym typeface="Times New Roman"/>
                </a:rPr>
                <a:t>                           hiển thị “Quá cao”</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84356" y="277236"/>
            <a:ext cx="7864813" cy="4016484"/>
            <a:chOff x="0" y="0"/>
            <a:chExt cx="10486418" cy="5355312"/>
          </a:xfrm>
        </p:grpSpPr>
        <p:sp>
          <p:nvSpPr>
            <p:cNvPr id="3" name="Freeform 3"/>
            <p:cNvSpPr/>
            <p:nvPr/>
          </p:nvSpPr>
          <p:spPr>
            <a:xfrm>
              <a:off x="0" y="0"/>
              <a:ext cx="10486390" cy="5355336"/>
            </a:xfrm>
            <a:custGeom>
              <a:avLst/>
              <a:gdLst/>
              <a:ahLst/>
              <a:cxnLst/>
              <a:rect l="l" t="t" r="r" b="b"/>
              <a:pathLst>
                <a:path w="10486390" h="5355336">
                  <a:moveTo>
                    <a:pt x="0" y="0"/>
                  </a:moveTo>
                  <a:lnTo>
                    <a:pt x="10486390" y="0"/>
                  </a:lnTo>
                  <a:lnTo>
                    <a:pt x="10486390" y="5355336"/>
                  </a:lnTo>
                  <a:lnTo>
                    <a:pt x="0" y="5355336"/>
                  </a:lnTo>
                  <a:close/>
                </a:path>
              </a:pathLst>
            </a:custGeom>
            <a:solidFill>
              <a:srgbClr val="FFF2CC"/>
            </a:solidFill>
            <a:ln w="12700">
              <a:solidFill>
                <a:srgbClr val="000000"/>
              </a:solidFill>
            </a:ln>
          </p:spPr>
        </p:sp>
        <p:sp>
          <p:nvSpPr>
            <p:cNvPr id="4" name="Freeform 4"/>
            <p:cNvSpPr/>
            <p:nvPr/>
          </p:nvSpPr>
          <p:spPr>
            <a:xfrm>
              <a:off x="-1524" y="-1524"/>
              <a:ext cx="10489438" cy="5358384"/>
            </a:xfrm>
            <a:custGeom>
              <a:avLst/>
              <a:gdLst/>
              <a:ahLst/>
              <a:cxnLst/>
              <a:rect l="l" t="t" r="r" b="b"/>
              <a:pathLst>
                <a:path w="10489438" h="5358384">
                  <a:moveTo>
                    <a:pt x="1524" y="0"/>
                  </a:moveTo>
                  <a:lnTo>
                    <a:pt x="10487914" y="0"/>
                  </a:lnTo>
                  <a:cubicBezTo>
                    <a:pt x="10488803" y="0"/>
                    <a:pt x="10489438" y="762"/>
                    <a:pt x="10489438" y="1524"/>
                  </a:cubicBezTo>
                  <a:lnTo>
                    <a:pt x="10489438" y="5356860"/>
                  </a:lnTo>
                  <a:cubicBezTo>
                    <a:pt x="10489438" y="5357749"/>
                    <a:pt x="10488676" y="5358384"/>
                    <a:pt x="10487914" y="5358384"/>
                  </a:cubicBezTo>
                  <a:lnTo>
                    <a:pt x="1524" y="5358384"/>
                  </a:lnTo>
                  <a:cubicBezTo>
                    <a:pt x="635" y="5358384"/>
                    <a:pt x="0" y="5357622"/>
                    <a:pt x="0" y="5356860"/>
                  </a:cubicBezTo>
                  <a:lnTo>
                    <a:pt x="0" y="1524"/>
                  </a:lnTo>
                  <a:cubicBezTo>
                    <a:pt x="0" y="635"/>
                    <a:pt x="762" y="0"/>
                    <a:pt x="1524" y="0"/>
                  </a:cubicBezTo>
                  <a:moveTo>
                    <a:pt x="1524" y="3048"/>
                  </a:moveTo>
                  <a:lnTo>
                    <a:pt x="1524" y="1524"/>
                  </a:lnTo>
                  <a:lnTo>
                    <a:pt x="3048" y="1524"/>
                  </a:lnTo>
                  <a:lnTo>
                    <a:pt x="3048" y="5356860"/>
                  </a:lnTo>
                  <a:lnTo>
                    <a:pt x="1524" y="5356860"/>
                  </a:lnTo>
                  <a:lnTo>
                    <a:pt x="1524" y="5355336"/>
                  </a:lnTo>
                  <a:lnTo>
                    <a:pt x="10487914" y="5355336"/>
                  </a:lnTo>
                  <a:lnTo>
                    <a:pt x="10487914" y="5356860"/>
                  </a:lnTo>
                  <a:lnTo>
                    <a:pt x="10486390" y="5356860"/>
                  </a:lnTo>
                  <a:lnTo>
                    <a:pt x="10486390" y="1524"/>
                  </a:lnTo>
                  <a:lnTo>
                    <a:pt x="10487914" y="1524"/>
                  </a:lnTo>
                  <a:lnTo>
                    <a:pt x="10487914" y="3048"/>
                  </a:lnTo>
                  <a:lnTo>
                    <a:pt x="1524" y="3048"/>
                  </a:lnTo>
                  <a:close/>
                </a:path>
              </a:pathLst>
            </a:custGeom>
            <a:solidFill>
              <a:srgbClr val="00B050"/>
            </a:solidFill>
            <a:ln w="12700">
              <a:solidFill>
                <a:srgbClr val="000000"/>
              </a:solidFill>
            </a:ln>
          </p:spPr>
        </p:sp>
        <p:sp>
          <p:nvSpPr>
            <p:cNvPr id="5" name="TextBox 5"/>
            <p:cNvSpPr txBox="1"/>
            <p:nvPr/>
          </p:nvSpPr>
          <p:spPr>
            <a:xfrm>
              <a:off x="0" y="-28575"/>
              <a:ext cx="10486418" cy="5383887"/>
            </a:xfrm>
            <a:prstGeom prst="rect">
              <a:avLst/>
            </a:prstGeom>
          </p:spPr>
          <p:txBody>
            <a:bodyPr lIns="50800" tIns="50800" rIns="50800" bIns="50800" rtlCol="0" anchor="t"/>
            <a:lstStyle/>
            <a:p>
              <a:pPr algn="l">
                <a:lnSpc>
                  <a:spcPts val="4320"/>
                </a:lnSpc>
              </a:pPr>
              <a:r>
                <a:rPr lang="en-US" sz="3600">
                  <a:solidFill>
                    <a:srgbClr val="002060"/>
                  </a:solidFill>
                  <a:latin typeface="Times New Roman"/>
                  <a:ea typeface="Times New Roman"/>
                  <a:cs typeface="Times New Roman"/>
                  <a:sym typeface="Times New Roman"/>
                </a:rPr>
                <a:t>Nếu trả lời = số bí mật thì</a:t>
              </a:r>
            </a:p>
            <a:p>
              <a:pPr algn="l">
                <a:lnSpc>
                  <a:spcPts val="4320"/>
                </a:lnSpc>
              </a:pPr>
              <a:r>
                <a:rPr lang="en-US" sz="3600">
                  <a:solidFill>
                    <a:srgbClr val="002060"/>
                  </a:solidFill>
                  <a:latin typeface="Times New Roman"/>
                  <a:ea typeface="Times New Roman"/>
                  <a:cs typeface="Times New Roman"/>
                  <a:sym typeface="Times New Roman"/>
                </a:rPr>
                <a:t>               hiển thị “HOAN HÔ”</a:t>
              </a:r>
            </a:p>
            <a:p>
              <a:pPr algn="l">
                <a:lnSpc>
                  <a:spcPts val="4320"/>
                </a:lnSpc>
              </a:pPr>
              <a:r>
                <a:rPr lang="en-US" sz="3600">
                  <a:solidFill>
                    <a:srgbClr val="002060"/>
                  </a:solidFill>
                  <a:latin typeface="Times New Roman"/>
                  <a:ea typeface="Times New Roman"/>
                  <a:cs typeface="Times New Roman"/>
                  <a:sym typeface="Times New Roman"/>
                </a:rPr>
                <a:t>nếu không, tiếp tục kiểm tra</a:t>
              </a:r>
            </a:p>
            <a:p>
              <a:pPr algn="l">
                <a:lnSpc>
                  <a:spcPts val="4320"/>
                </a:lnSpc>
              </a:pPr>
              <a:r>
                <a:rPr lang="en-US" sz="3600">
                  <a:solidFill>
                    <a:srgbClr val="002060"/>
                  </a:solidFill>
                  <a:latin typeface="Times New Roman"/>
                  <a:ea typeface="Times New Roman"/>
                  <a:cs typeface="Times New Roman"/>
                  <a:sym typeface="Times New Roman"/>
                </a:rPr>
                <a:t>               nếu trả lời &lt; số bí mật thì </a:t>
              </a:r>
            </a:p>
            <a:p>
              <a:pPr algn="l">
                <a:lnSpc>
                  <a:spcPts val="4320"/>
                </a:lnSpc>
              </a:pPr>
              <a:r>
                <a:rPr lang="en-US" sz="3600">
                  <a:solidFill>
                    <a:srgbClr val="002060"/>
                  </a:solidFill>
                  <a:latin typeface="Times New Roman"/>
                  <a:ea typeface="Times New Roman"/>
                  <a:cs typeface="Times New Roman"/>
                  <a:sym typeface="Times New Roman"/>
                </a:rPr>
                <a:t>                           hiển thị “Quá thấp”</a:t>
              </a:r>
            </a:p>
            <a:p>
              <a:pPr algn="l">
                <a:lnSpc>
                  <a:spcPts val="4320"/>
                </a:lnSpc>
              </a:pPr>
              <a:r>
                <a:rPr lang="en-US" sz="3600">
                  <a:solidFill>
                    <a:srgbClr val="002060"/>
                  </a:solidFill>
                  <a:latin typeface="Times New Roman"/>
                  <a:ea typeface="Times New Roman"/>
                  <a:cs typeface="Times New Roman"/>
                  <a:sym typeface="Times New Roman"/>
                </a:rPr>
                <a:t>               nếu không</a:t>
              </a:r>
            </a:p>
            <a:p>
              <a:pPr algn="l">
                <a:lnSpc>
                  <a:spcPts val="4320"/>
                </a:lnSpc>
              </a:pPr>
              <a:r>
                <a:rPr lang="en-US" sz="3600">
                  <a:solidFill>
                    <a:srgbClr val="002060"/>
                  </a:solidFill>
                  <a:latin typeface="Times New Roman"/>
                  <a:ea typeface="Times New Roman"/>
                  <a:cs typeface="Times New Roman"/>
                  <a:sym typeface="Times New Roman"/>
                </a:rPr>
                <a:t>                           hiển thị “Quá cao”</a:t>
              </a:r>
            </a:p>
          </p:txBody>
        </p:sp>
      </p:grpSp>
      <p:sp>
        <p:nvSpPr>
          <p:cNvPr id="6" name="AutoShape 6"/>
          <p:cNvSpPr/>
          <p:nvPr/>
        </p:nvSpPr>
        <p:spPr>
          <a:xfrm rot="5360094">
            <a:off x="11992178" y="3281764"/>
            <a:ext cx="760890" cy="0"/>
          </a:xfrm>
          <a:prstGeom prst="line">
            <a:avLst/>
          </a:prstGeom>
          <a:ln w="9525" cap="rnd">
            <a:solidFill>
              <a:srgbClr val="000000"/>
            </a:solidFill>
            <a:prstDash val="solid"/>
            <a:headEnd type="none" w="sm" len="sm"/>
            <a:tailEnd type="triangle" w="lg" len="med"/>
          </a:ln>
        </p:spPr>
      </p:sp>
      <p:sp>
        <p:nvSpPr>
          <p:cNvPr id="7" name="AutoShape 7"/>
          <p:cNvSpPr/>
          <p:nvPr/>
        </p:nvSpPr>
        <p:spPr>
          <a:xfrm rot="5389691">
            <a:off x="8386097" y="4370357"/>
            <a:ext cx="2945426" cy="0"/>
          </a:xfrm>
          <a:prstGeom prst="line">
            <a:avLst/>
          </a:prstGeom>
          <a:ln w="9525" cap="rnd">
            <a:solidFill>
              <a:srgbClr val="000000"/>
            </a:solidFill>
            <a:prstDash val="solid"/>
            <a:headEnd type="none" w="sm" len="sm"/>
            <a:tailEnd type="none" w="sm" len="sm"/>
          </a:ln>
        </p:spPr>
      </p:sp>
      <p:sp>
        <p:nvSpPr>
          <p:cNvPr id="8" name="AutoShape 8"/>
          <p:cNvSpPr/>
          <p:nvPr/>
        </p:nvSpPr>
        <p:spPr>
          <a:xfrm rot="55598">
            <a:off x="16140671" y="2901752"/>
            <a:ext cx="1014459" cy="0"/>
          </a:xfrm>
          <a:prstGeom prst="line">
            <a:avLst/>
          </a:prstGeom>
          <a:ln w="9525" cap="rnd">
            <a:solidFill>
              <a:srgbClr val="000000"/>
            </a:solidFill>
            <a:prstDash val="solid"/>
            <a:headEnd type="none" w="sm" len="sm"/>
            <a:tailEnd type="none" w="sm" len="sm"/>
          </a:ln>
        </p:spPr>
      </p:sp>
      <p:sp>
        <p:nvSpPr>
          <p:cNvPr id="9" name="AutoShape 9"/>
          <p:cNvSpPr/>
          <p:nvPr/>
        </p:nvSpPr>
        <p:spPr>
          <a:xfrm rot="5268827">
            <a:off x="12148563" y="500394"/>
            <a:ext cx="463059" cy="0"/>
          </a:xfrm>
          <a:prstGeom prst="line">
            <a:avLst/>
          </a:prstGeom>
          <a:ln w="9525" cap="rnd">
            <a:solidFill>
              <a:srgbClr val="000000"/>
            </a:solidFill>
            <a:prstDash val="solid"/>
            <a:headEnd type="none" w="sm" len="sm"/>
            <a:tailEnd type="triangle" w="lg" len="med"/>
          </a:ln>
        </p:spPr>
      </p:sp>
      <p:grpSp>
        <p:nvGrpSpPr>
          <p:cNvPr id="10" name="Group 10"/>
          <p:cNvGrpSpPr/>
          <p:nvPr/>
        </p:nvGrpSpPr>
        <p:grpSpPr>
          <a:xfrm>
            <a:off x="10871816" y="722048"/>
            <a:ext cx="2962541" cy="1054192"/>
            <a:chOff x="0" y="0"/>
            <a:chExt cx="3950054" cy="1405589"/>
          </a:xfrm>
        </p:grpSpPr>
        <p:sp>
          <p:nvSpPr>
            <p:cNvPr id="11" name="Freeform 11"/>
            <p:cNvSpPr/>
            <p:nvPr/>
          </p:nvSpPr>
          <p:spPr>
            <a:xfrm>
              <a:off x="12700" y="12700"/>
              <a:ext cx="3926459" cy="1383665"/>
            </a:xfrm>
            <a:custGeom>
              <a:avLst/>
              <a:gdLst/>
              <a:ahLst/>
              <a:cxnLst/>
              <a:rect l="l" t="t" r="r" b="b"/>
              <a:pathLst>
                <a:path w="3926459" h="1383665">
                  <a:moveTo>
                    <a:pt x="0" y="691896"/>
                  </a:moveTo>
                  <a:lnTo>
                    <a:pt x="1963293" y="0"/>
                  </a:lnTo>
                  <a:lnTo>
                    <a:pt x="3926459" y="691896"/>
                  </a:lnTo>
                  <a:lnTo>
                    <a:pt x="1963293" y="1383665"/>
                  </a:lnTo>
                  <a:close/>
                </a:path>
              </a:pathLst>
            </a:custGeom>
            <a:solidFill>
              <a:srgbClr val="4472C4"/>
            </a:solidFill>
            <a:ln w="12700">
              <a:solidFill>
                <a:srgbClr val="000000"/>
              </a:solidFill>
            </a:ln>
          </p:spPr>
        </p:sp>
        <p:sp>
          <p:nvSpPr>
            <p:cNvPr id="12" name="Freeform 12"/>
            <p:cNvSpPr/>
            <p:nvPr/>
          </p:nvSpPr>
          <p:spPr>
            <a:xfrm>
              <a:off x="0" y="0"/>
              <a:ext cx="3951986" cy="1409192"/>
            </a:xfrm>
            <a:custGeom>
              <a:avLst/>
              <a:gdLst/>
              <a:ahLst/>
              <a:cxnLst/>
              <a:rect l="l" t="t" r="r" b="b"/>
              <a:pathLst>
                <a:path w="3951986" h="1409192">
                  <a:moveTo>
                    <a:pt x="8509" y="692531"/>
                  </a:moveTo>
                  <a:lnTo>
                    <a:pt x="1971675" y="762"/>
                  </a:lnTo>
                  <a:cubicBezTo>
                    <a:pt x="1974469" y="-254"/>
                    <a:pt x="1977390" y="-254"/>
                    <a:pt x="1980057" y="762"/>
                  </a:cubicBezTo>
                  <a:lnTo>
                    <a:pt x="3943477" y="692531"/>
                  </a:lnTo>
                  <a:cubicBezTo>
                    <a:pt x="3948557" y="694309"/>
                    <a:pt x="3951986" y="699135"/>
                    <a:pt x="3951986" y="704469"/>
                  </a:cubicBezTo>
                  <a:cubicBezTo>
                    <a:pt x="3951986" y="709803"/>
                    <a:pt x="3948557" y="714629"/>
                    <a:pt x="3943477" y="716407"/>
                  </a:cubicBezTo>
                  <a:lnTo>
                    <a:pt x="1980184" y="1408430"/>
                  </a:lnTo>
                  <a:cubicBezTo>
                    <a:pt x="1977390" y="1409446"/>
                    <a:pt x="1974469" y="1409446"/>
                    <a:pt x="1971802" y="1408430"/>
                  </a:cubicBezTo>
                  <a:lnTo>
                    <a:pt x="8509" y="716534"/>
                  </a:lnTo>
                  <a:cubicBezTo>
                    <a:pt x="3429" y="714756"/>
                    <a:pt x="0" y="709930"/>
                    <a:pt x="0" y="704596"/>
                  </a:cubicBezTo>
                  <a:cubicBezTo>
                    <a:pt x="0" y="699262"/>
                    <a:pt x="3429" y="694436"/>
                    <a:pt x="8509" y="692658"/>
                  </a:cubicBezTo>
                  <a:moveTo>
                    <a:pt x="16891" y="716661"/>
                  </a:moveTo>
                  <a:lnTo>
                    <a:pt x="12700" y="704596"/>
                  </a:lnTo>
                  <a:lnTo>
                    <a:pt x="16891" y="692658"/>
                  </a:lnTo>
                  <a:lnTo>
                    <a:pt x="1980184" y="1384554"/>
                  </a:lnTo>
                  <a:lnTo>
                    <a:pt x="1975993" y="1396492"/>
                  </a:lnTo>
                  <a:lnTo>
                    <a:pt x="1971802" y="1384554"/>
                  </a:lnTo>
                  <a:lnTo>
                    <a:pt x="3934968" y="692531"/>
                  </a:lnTo>
                  <a:lnTo>
                    <a:pt x="3939159" y="704469"/>
                  </a:lnTo>
                  <a:lnTo>
                    <a:pt x="3934968" y="716407"/>
                  </a:lnTo>
                  <a:lnTo>
                    <a:pt x="1971675" y="24638"/>
                  </a:lnTo>
                  <a:lnTo>
                    <a:pt x="1975866" y="12700"/>
                  </a:lnTo>
                  <a:lnTo>
                    <a:pt x="1980057" y="24638"/>
                  </a:lnTo>
                  <a:lnTo>
                    <a:pt x="16891" y="716534"/>
                  </a:lnTo>
                  <a:close/>
                </a:path>
              </a:pathLst>
            </a:custGeom>
            <a:solidFill>
              <a:srgbClr val="172C51"/>
            </a:solidFill>
            <a:ln w="12700">
              <a:solidFill>
                <a:srgbClr val="000000"/>
              </a:solidFill>
            </a:ln>
          </p:spPr>
        </p:sp>
        <p:sp>
          <p:nvSpPr>
            <p:cNvPr id="13" name="TextBox 13"/>
            <p:cNvSpPr txBox="1"/>
            <p:nvPr/>
          </p:nvSpPr>
          <p:spPr>
            <a:xfrm>
              <a:off x="0" y="-19050"/>
              <a:ext cx="3950054" cy="1424639"/>
            </a:xfrm>
            <a:prstGeom prst="rect">
              <a:avLst/>
            </a:prstGeom>
          </p:spPr>
          <p:txBody>
            <a:bodyPr lIns="50800" tIns="50800" rIns="50800" bIns="50800" rtlCol="0" anchor="ctr"/>
            <a:lstStyle/>
            <a:p>
              <a:pPr algn="ctr">
                <a:lnSpc>
                  <a:spcPts val="2520"/>
                </a:lnSpc>
              </a:pPr>
              <a:r>
                <a:rPr lang="en-US" sz="2100">
                  <a:solidFill>
                    <a:srgbClr val="FFFFFF"/>
                  </a:solidFill>
                  <a:latin typeface="Times New Roman"/>
                  <a:ea typeface="Times New Roman"/>
                  <a:cs typeface="Times New Roman"/>
                  <a:sym typeface="Times New Roman"/>
                </a:rPr>
                <a:t>Trả lời = số bí mật</a:t>
              </a:r>
            </a:p>
          </p:txBody>
        </p:sp>
      </p:grpSp>
      <p:sp>
        <p:nvSpPr>
          <p:cNvPr id="14" name="AutoShape 14"/>
          <p:cNvSpPr/>
          <p:nvPr/>
        </p:nvSpPr>
        <p:spPr>
          <a:xfrm rot="5348243">
            <a:off x="9353137" y="1835752"/>
            <a:ext cx="1173350" cy="0"/>
          </a:xfrm>
          <a:prstGeom prst="line">
            <a:avLst/>
          </a:prstGeom>
          <a:ln w="9525" cap="rnd">
            <a:solidFill>
              <a:srgbClr val="002060"/>
            </a:solidFill>
            <a:prstDash val="solid"/>
            <a:headEnd type="none" w="sm" len="sm"/>
            <a:tailEnd type="triangle" w="lg" len="med"/>
          </a:ln>
        </p:spPr>
      </p:sp>
      <p:sp>
        <p:nvSpPr>
          <p:cNvPr id="15" name="TextBox 15"/>
          <p:cNvSpPr txBox="1"/>
          <p:nvPr/>
        </p:nvSpPr>
        <p:spPr>
          <a:xfrm>
            <a:off x="11426407" y="3007635"/>
            <a:ext cx="1178213" cy="404723"/>
          </a:xfrm>
          <a:prstGeom prst="rect">
            <a:avLst/>
          </a:prstGeom>
        </p:spPr>
        <p:txBody>
          <a:bodyPr lIns="0" tIns="0" rIns="0" bIns="0" rtlCol="0" anchor="t">
            <a:spAutoFit/>
          </a:bodyPr>
          <a:lstStyle/>
          <a:p>
            <a:pPr algn="l">
              <a:lnSpc>
                <a:spcPts val="2520"/>
              </a:lnSpc>
            </a:pPr>
            <a:r>
              <a:rPr lang="en-US" sz="2100">
                <a:solidFill>
                  <a:srgbClr val="000000"/>
                </a:solidFill>
                <a:latin typeface="Times New Roman"/>
                <a:ea typeface="Times New Roman"/>
                <a:cs typeface="Times New Roman"/>
                <a:sym typeface="Times New Roman"/>
              </a:rPr>
              <a:t>Đúng</a:t>
            </a:r>
          </a:p>
        </p:txBody>
      </p:sp>
      <p:grpSp>
        <p:nvGrpSpPr>
          <p:cNvPr id="16" name="Group 16"/>
          <p:cNvGrpSpPr/>
          <p:nvPr/>
        </p:nvGrpSpPr>
        <p:grpSpPr>
          <a:xfrm>
            <a:off x="8781876" y="2420875"/>
            <a:ext cx="2313224" cy="690821"/>
            <a:chOff x="0" y="0"/>
            <a:chExt cx="3084298" cy="921094"/>
          </a:xfrm>
        </p:grpSpPr>
        <p:sp>
          <p:nvSpPr>
            <p:cNvPr id="17" name="Freeform 17"/>
            <p:cNvSpPr/>
            <p:nvPr/>
          </p:nvSpPr>
          <p:spPr>
            <a:xfrm>
              <a:off x="12700" y="12700"/>
              <a:ext cx="3060700" cy="899160"/>
            </a:xfrm>
            <a:custGeom>
              <a:avLst/>
              <a:gdLst/>
              <a:ahLst/>
              <a:cxnLst/>
              <a:rect l="l" t="t" r="r" b="b"/>
              <a:pathLst>
                <a:path w="3060700" h="899160">
                  <a:moveTo>
                    <a:pt x="0" y="899160"/>
                  </a:moveTo>
                  <a:lnTo>
                    <a:pt x="612140" y="0"/>
                  </a:lnTo>
                  <a:lnTo>
                    <a:pt x="3060700" y="0"/>
                  </a:lnTo>
                  <a:lnTo>
                    <a:pt x="2448560" y="899160"/>
                  </a:lnTo>
                  <a:close/>
                </a:path>
              </a:pathLst>
            </a:custGeom>
            <a:solidFill>
              <a:srgbClr val="4472C4"/>
            </a:solidFill>
            <a:ln w="12700">
              <a:solidFill>
                <a:srgbClr val="000000"/>
              </a:solidFill>
            </a:ln>
          </p:spPr>
        </p:sp>
        <p:sp>
          <p:nvSpPr>
            <p:cNvPr id="18" name="Freeform 18"/>
            <p:cNvSpPr/>
            <p:nvPr/>
          </p:nvSpPr>
          <p:spPr>
            <a:xfrm>
              <a:off x="75" y="0"/>
              <a:ext cx="3085950" cy="924560"/>
            </a:xfrm>
            <a:custGeom>
              <a:avLst/>
              <a:gdLst/>
              <a:ahLst/>
              <a:cxnLst/>
              <a:rect l="l" t="t" r="r" b="b"/>
              <a:pathLst>
                <a:path w="3085950" h="924560">
                  <a:moveTo>
                    <a:pt x="2084" y="904748"/>
                  </a:moveTo>
                  <a:lnTo>
                    <a:pt x="614224" y="5588"/>
                  </a:lnTo>
                  <a:cubicBezTo>
                    <a:pt x="616637" y="2159"/>
                    <a:pt x="620574" y="0"/>
                    <a:pt x="624765" y="0"/>
                  </a:cubicBezTo>
                  <a:lnTo>
                    <a:pt x="3073325" y="0"/>
                  </a:lnTo>
                  <a:cubicBezTo>
                    <a:pt x="3078024" y="0"/>
                    <a:pt x="3082342" y="2540"/>
                    <a:pt x="3084501" y="6731"/>
                  </a:cubicBezTo>
                  <a:cubicBezTo>
                    <a:pt x="3086660" y="10922"/>
                    <a:pt x="3086406" y="15875"/>
                    <a:pt x="3083739" y="19812"/>
                  </a:cubicBezTo>
                  <a:lnTo>
                    <a:pt x="2471599" y="918972"/>
                  </a:lnTo>
                  <a:cubicBezTo>
                    <a:pt x="2469186" y="922401"/>
                    <a:pt x="2465249" y="924560"/>
                    <a:pt x="2461058" y="924560"/>
                  </a:cubicBezTo>
                  <a:lnTo>
                    <a:pt x="12625" y="924560"/>
                  </a:lnTo>
                  <a:cubicBezTo>
                    <a:pt x="7926" y="924560"/>
                    <a:pt x="3608" y="922020"/>
                    <a:pt x="1449" y="917829"/>
                  </a:cubicBezTo>
                  <a:cubicBezTo>
                    <a:pt x="-710" y="913638"/>
                    <a:pt x="-456" y="908685"/>
                    <a:pt x="2211" y="904748"/>
                  </a:cubicBezTo>
                  <a:moveTo>
                    <a:pt x="23166" y="919099"/>
                  </a:moveTo>
                  <a:lnTo>
                    <a:pt x="12625" y="911860"/>
                  </a:lnTo>
                  <a:lnTo>
                    <a:pt x="12625" y="899160"/>
                  </a:lnTo>
                  <a:lnTo>
                    <a:pt x="2461185" y="899160"/>
                  </a:lnTo>
                  <a:lnTo>
                    <a:pt x="2461185" y="911860"/>
                  </a:lnTo>
                  <a:lnTo>
                    <a:pt x="2450644" y="904748"/>
                  </a:lnTo>
                  <a:lnTo>
                    <a:pt x="3062911" y="5588"/>
                  </a:lnTo>
                  <a:lnTo>
                    <a:pt x="3073325" y="12700"/>
                  </a:lnTo>
                  <a:lnTo>
                    <a:pt x="3073325" y="25400"/>
                  </a:lnTo>
                  <a:lnTo>
                    <a:pt x="624765" y="25400"/>
                  </a:lnTo>
                  <a:lnTo>
                    <a:pt x="624765" y="12700"/>
                  </a:lnTo>
                  <a:lnTo>
                    <a:pt x="635306" y="19812"/>
                  </a:lnTo>
                  <a:lnTo>
                    <a:pt x="23166" y="918972"/>
                  </a:lnTo>
                  <a:close/>
                </a:path>
              </a:pathLst>
            </a:custGeom>
            <a:solidFill>
              <a:srgbClr val="172C51"/>
            </a:solidFill>
            <a:ln w="12700">
              <a:solidFill>
                <a:srgbClr val="000000"/>
              </a:solidFill>
            </a:ln>
          </p:spPr>
        </p:sp>
        <p:sp>
          <p:nvSpPr>
            <p:cNvPr id="19" name="TextBox 19"/>
            <p:cNvSpPr txBox="1"/>
            <p:nvPr/>
          </p:nvSpPr>
          <p:spPr>
            <a:xfrm>
              <a:off x="0" y="-19050"/>
              <a:ext cx="3084298" cy="940144"/>
            </a:xfrm>
            <a:prstGeom prst="rect">
              <a:avLst/>
            </a:prstGeom>
          </p:spPr>
          <p:txBody>
            <a:bodyPr lIns="50800" tIns="50800" rIns="50800" bIns="50800" rtlCol="0" anchor="ctr"/>
            <a:lstStyle/>
            <a:p>
              <a:pPr algn="ctr">
                <a:lnSpc>
                  <a:spcPts val="2520"/>
                </a:lnSpc>
              </a:pPr>
              <a:r>
                <a:rPr lang="en-US" sz="2100">
                  <a:solidFill>
                    <a:srgbClr val="FFFFFF"/>
                  </a:solidFill>
                  <a:latin typeface="Times New Roman"/>
                  <a:ea typeface="Times New Roman"/>
                  <a:cs typeface="Times New Roman"/>
                  <a:sym typeface="Times New Roman"/>
                </a:rPr>
                <a:t>“HOAN HÔ”</a:t>
              </a:r>
            </a:p>
          </p:txBody>
        </p:sp>
      </p:grpSp>
      <p:sp>
        <p:nvSpPr>
          <p:cNvPr id="20" name="AutoShape 20"/>
          <p:cNvSpPr/>
          <p:nvPr/>
        </p:nvSpPr>
        <p:spPr>
          <a:xfrm rot="58308">
            <a:off x="9935667" y="1249144"/>
            <a:ext cx="967319" cy="0"/>
          </a:xfrm>
          <a:prstGeom prst="line">
            <a:avLst/>
          </a:prstGeom>
          <a:ln w="9525" cap="rnd">
            <a:solidFill>
              <a:srgbClr val="000000"/>
            </a:solidFill>
            <a:prstDash val="solid"/>
            <a:headEnd type="none" w="sm" len="sm"/>
            <a:tailEnd type="none" w="sm" len="sm"/>
          </a:ln>
        </p:spPr>
      </p:sp>
      <p:sp>
        <p:nvSpPr>
          <p:cNvPr id="21" name="AutoShape 21"/>
          <p:cNvSpPr/>
          <p:nvPr/>
        </p:nvSpPr>
        <p:spPr>
          <a:xfrm rot="58308">
            <a:off x="13830059" y="1249144"/>
            <a:ext cx="967319" cy="0"/>
          </a:xfrm>
          <a:prstGeom prst="line">
            <a:avLst/>
          </a:prstGeom>
          <a:ln w="9525" cap="rnd">
            <a:solidFill>
              <a:srgbClr val="000000"/>
            </a:solidFill>
            <a:prstDash val="solid"/>
            <a:headEnd type="none" w="sm" len="sm"/>
            <a:tailEnd type="none" w="sm" len="sm"/>
          </a:ln>
        </p:spPr>
      </p:sp>
      <p:sp>
        <p:nvSpPr>
          <p:cNvPr id="22" name="AutoShape 22"/>
          <p:cNvSpPr/>
          <p:nvPr/>
        </p:nvSpPr>
        <p:spPr>
          <a:xfrm rot="5348243">
            <a:off x="14166417" y="1835752"/>
            <a:ext cx="1173350" cy="0"/>
          </a:xfrm>
          <a:prstGeom prst="line">
            <a:avLst/>
          </a:prstGeom>
          <a:ln w="9525" cap="rnd">
            <a:solidFill>
              <a:srgbClr val="002060"/>
            </a:solidFill>
            <a:prstDash val="solid"/>
            <a:headEnd type="none" w="sm" len="sm"/>
            <a:tailEnd type="triangle" w="lg" len="med"/>
          </a:ln>
        </p:spPr>
      </p:sp>
      <p:sp>
        <p:nvSpPr>
          <p:cNvPr id="23" name="TextBox 23"/>
          <p:cNvSpPr txBox="1"/>
          <p:nvPr/>
        </p:nvSpPr>
        <p:spPr>
          <a:xfrm>
            <a:off x="14879917" y="1640907"/>
            <a:ext cx="1178213" cy="404723"/>
          </a:xfrm>
          <a:prstGeom prst="rect">
            <a:avLst/>
          </a:prstGeom>
        </p:spPr>
        <p:txBody>
          <a:bodyPr lIns="0" tIns="0" rIns="0" bIns="0" rtlCol="0" anchor="t">
            <a:spAutoFit/>
          </a:bodyPr>
          <a:lstStyle/>
          <a:p>
            <a:pPr algn="l">
              <a:lnSpc>
                <a:spcPts val="2520"/>
              </a:lnSpc>
            </a:pPr>
            <a:r>
              <a:rPr lang="en-US" sz="2100">
                <a:solidFill>
                  <a:srgbClr val="000000"/>
                </a:solidFill>
                <a:latin typeface="Times New Roman"/>
                <a:ea typeface="Times New Roman"/>
                <a:cs typeface="Times New Roman"/>
                <a:sym typeface="Times New Roman"/>
              </a:rPr>
              <a:t>Sai</a:t>
            </a:r>
          </a:p>
        </p:txBody>
      </p:sp>
      <p:sp>
        <p:nvSpPr>
          <p:cNvPr id="24" name="AutoShape 24"/>
          <p:cNvSpPr/>
          <p:nvPr/>
        </p:nvSpPr>
        <p:spPr>
          <a:xfrm rot="58308">
            <a:off x="12335806" y="2901752"/>
            <a:ext cx="967319" cy="0"/>
          </a:xfrm>
          <a:prstGeom prst="line">
            <a:avLst/>
          </a:prstGeom>
          <a:ln w="9525" cap="rnd">
            <a:solidFill>
              <a:srgbClr val="000000"/>
            </a:solidFill>
            <a:prstDash val="solid"/>
            <a:headEnd type="none" w="sm" len="sm"/>
            <a:tailEnd type="none" w="sm" len="sm"/>
          </a:ln>
        </p:spPr>
      </p:sp>
      <p:grpSp>
        <p:nvGrpSpPr>
          <p:cNvPr id="25" name="Group 25"/>
          <p:cNvGrpSpPr/>
          <p:nvPr/>
        </p:nvGrpSpPr>
        <p:grpSpPr>
          <a:xfrm>
            <a:off x="13265124" y="2380069"/>
            <a:ext cx="2962541" cy="1054188"/>
            <a:chOff x="0" y="0"/>
            <a:chExt cx="3950054" cy="1405584"/>
          </a:xfrm>
        </p:grpSpPr>
        <p:sp>
          <p:nvSpPr>
            <p:cNvPr id="26" name="Freeform 26"/>
            <p:cNvSpPr/>
            <p:nvPr/>
          </p:nvSpPr>
          <p:spPr>
            <a:xfrm>
              <a:off x="12700" y="12700"/>
              <a:ext cx="3926459" cy="1383665"/>
            </a:xfrm>
            <a:custGeom>
              <a:avLst/>
              <a:gdLst/>
              <a:ahLst/>
              <a:cxnLst/>
              <a:rect l="l" t="t" r="r" b="b"/>
              <a:pathLst>
                <a:path w="3926459" h="1383665">
                  <a:moveTo>
                    <a:pt x="0" y="691896"/>
                  </a:moveTo>
                  <a:lnTo>
                    <a:pt x="1963293" y="0"/>
                  </a:lnTo>
                  <a:lnTo>
                    <a:pt x="3926459" y="691896"/>
                  </a:lnTo>
                  <a:lnTo>
                    <a:pt x="1963293" y="1383665"/>
                  </a:lnTo>
                  <a:close/>
                </a:path>
              </a:pathLst>
            </a:custGeom>
            <a:solidFill>
              <a:srgbClr val="4472C4"/>
            </a:solidFill>
            <a:ln w="12700">
              <a:solidFill>
                <a:srgbClr val="000000"/>
              </a:solidFill>
            </a:ln>
          </p:spPr>
        </p:sp>
        <p:sp>
          <p:nvSpPr>
            <p:cNvPr id="27" name="Freeform 27"/>
            <p:cNvSpPr/>
            <p:nvPr/>
          </p:nvSpPr>
          <p:spPr>
            <a:xfrm>
              <a:off x="0" y="0"/>
              <a:ext cx="3951986" cy="1409192"/>
            </a:xfrm>
            <a:custGeom>
              <a:avLst/>
              <a:gdLst/>
              <a:ahLst/>
              <a:cxnLst/>
              <a:rect l="l" t="t" r="r" b="b"/>
              <a:pathLst>
                <a:path w="3951986" h="1409192">
                  <a:moveTo>
                    <a:pt x="8509" y="692531"/>
                  </a:moveTo>
                  <a:lnTo>
                    <a:pt x="1971675" y="762"/>
                  </a:lnTo>
                  <a:cubicBezTo>
                    <a:pt x="1974469" y="-254"/>
                    <a:pt x="1977390" y="-254"/>
                    <a:pt x="1980057" y="762"/>
                  </a:cubicBezTo>
                  <a:lnTo>
                    <a:pt x="3943477" y="692531"/>
                  </a:lnTo>
                  <a:cubicBezTo>
                    <a:pt x="3948557" y="694309"/>
                    <a:pt x="3951986" y="699135"/>
                    <a:pt x="3951986" y="704469"/>
                  </a:cubicBezTo>
                  <a:cubicBezTo>
                    <a:pt x="3951986" y="709803"/>
                    <a:pt x="3948557" y="714629"/>
                    <a:pt x="3943477" y="716407"/>
                  </a:cubicBezTo>
                  <a:lnTo>
                    <a:pt x="1980184" y="1408430"/>
                  </a:lnTo>
                  <a:cubicBezTo>
                    <a:pt x="1977390" y="1409446"/>
                    <a:pt x="1974469" y="1409446"/>
                    <a:pt x="1971802" y="1408430"/>
                  </a:cubicBezTo>
                  <a:lnTo>
                    <a:pt x="8509" y="716534"/>
                  </a:lnTo>
                  <a:cubicBezTo>
                    <a:pt x="3429" y="714756"/>
                    <a:pt x="0" y="709930"/>
                    <a:pt x="0" y="704596"/>
                  </a:cubicBezTo>
                  <a:cubicBezTo>
                    <a:pt x="0" y="699262"/>
                    <a:pt x="3429" y="694436"/>
                    <a:pt x="8509" y="692658"/>
                  </a:cubicBezTo>
                  <a:moveTo>
                    <a:pt x="16891" y="716661"/>
                  </a:moveTo>
                  <a:lnTo>
                    <a:pt x="12700" y="704596"/>
                  </a:lnTo>
                  <a:lnTo>
                    <a:pt x="16891" y="692658"/>
                  </a:lnTo>
                  <a:lnTo>
                    <a:pt x="1980184" y="1384554"/>
                  </a:lnTo>
                  <a:lnTo>
                    <a:pt x="1975993" y="1396492"/>
                  </a:lnTo>
                  <a:lnTo>
                    <a:pt x="1971802" y="1384554"/>
                  </a:lnTo>
                  <a:lnTo>
                    <a:pt x="3934968" y="692531"/>
                  </a:lnTo>
                  <a:lnTo>
                    <a:pt x="3939159" y="704469"/>
                  </a:lnTo>
                  <a:lnTo>
                    <a:pt x="3934968" y="716407"/>
                  </a:lnTo>
                  <a:lnTo>
                    <a:pt x="1971675" y="24638"/>
                  </a:lnTo>
                  <a:lnTo>
                    <a:pt x="1975866" y="12700"/>
                  </a:lnTo>
                  <a:lnTo>
                    <a:pt x="1980057" y="24638"/>
                  </a:lnTo>
                  <a:lnTo>
                    <a:pt x="16891" y="716534"/>
                  </a:lnTo>
                  <a:close/>
                </a:path>
              </a:pathLst>
            </a:custGeom>
            <a:solidFill>
              <a:srgbClr val="172C51"/>
            </a:solidFill>
            <a:ln w="12700">
              <a:solidFill>
                <a:srgbClr val="000000"/>
              </a:solidFill>
            </a:ln>
          </p:spPr>
        </p:sp>
        <p:sp>
          <p:nvSpPr>
            <p:cNvPr id="28" name="TextBox 28"/>
            <p:cNvSpPr txBox="1"/>
            <p:nvPr/>
          </p:nvSpPr>
          <p:spPr>
            <a:xfrm>
              <a:off x="0" y="-19050"/>
              <a:ext cx="3950054" cy="1424634"/>
            </a:xfrm>
            <a:prstGeom prst="rect">
              <a:avLst/>
            </a:prstGeom>
          </p:spPr>
          <p:txBody>
            <a:bodyPr lIns="50800" tIns="50800" rIns="50800" bIns="50800" rtlCol="0" anchor="ctr"/>
            <a:lstStyle/>
            <a:p>
              <a:pPr algn="ctr">
                <a:lnSpc>
                  <a:spcPts val="2520"/>
                </a:lnSpc>
              </a:pPr>
              <a:r>
                <a:rPr lang="en-US" sz="2100">
                  <a:solidFill>
                    <a:srgbClr val="FFFFFF"/>
                  </a:solidFill>
                  <a:latin typeface="Times New Roman"/>
                  <a:ea typeface="Times New Roman"/>
                  <a:cs typeface="Times New Roman"/>
                  <a:sym typeface="Times New Roman"/>
                </a:rPr>
                <a:t>Trả lời &lt; số bí mật</a:t>
              </a:r>
            </a:p>
          </p:txBody>
        </p:sp>
      </p:grpSp>
      <p:sp>
        <p:nvSpPr>
          <p:cNvPr id="29" name="TextBox 29"/>
          <p:cNvSpPr txBox="1"/>
          <p:nvPr/>
        </p:nvSpPr>
        <p:spPr>
          <a:xfrm>
            <a:off x="9209743" y="1903863"/>
            <a:ext cx="1178213" cy="389275"/>
          </a:xfrm>
          <a:prstGeom prst="rect">
            <a:avLst/>
          </a:prstGeom>
        </p:spPr>
        <p:txBody>
          <a:bodyPr lIns="0" tIns="0" rIns="0" bIns="0" rtlCol="0" anchor="t">
            <a:spAutoFit/>
          </a:bodyPr>
          <a:lstStyle/>
          <a:p>
            <a:pPr algn="l">
              <a:lnSpc>
                <a:spcPts val="2520"/>
              </a:lnSpc>
            </a:pPr>
            <a:r>
              <a:rPr lang="en-US" sz="2100">
                <a:solidFill>
                  <a:srgbClr val="000000"/>
                </a:solidFill>
                <a:latin typeface="Times New Roman"/>
                <a:ea typeface="Times New Roman"/>
                <a:cs typeface="Times New Roman"/>
                <a:sym typeface="Times New Roman"/>
              </a:rPr>
              <a:t>Đúng</a:t>
            </a:r>
          </a:p>
        </p:txBody>
      </p:sp>
      <p:grpSp>
        <p:nvGrpSpPr>
          <p:cNvPr id="30" name="Group 30"/>
          <p:cNvGrpSpPr/>
          <p:nvPr/>
        </p:nvGrpSpPr>
        <p:grpSpPr>
          <a:xfrm>
            <a:off x="11188095" y="3628299"/>
            <a:ext cx="2313224" cy="690821"/>
            <a:chOff x="0" y="0"/>
            <a:chExt cx="3084298" cy="921094"/>
          </a:xfrm>
        </p:grpSpPr>
        <p:sp>
          <p:nvSpPr>
            <p:cNvPr id="31" name="Freeform 31"/>
            <p:cNvSpPr/>
            <p:nvPr/>
          </p:nvSpPr>
          <p:spPr>
            <a:xfrm>
              <a:off x="12700" y="12700"/>
              <a:ext cx="3060700" cy="899160"/>
            </a:xfrm>
            <a:custGeom>
              <a:avLst/>
              <a:gdLst/>
              <a:ahLst/>
              <a:cxnLst/>
              <a:rect l="l" t="t" r="r" b="b"/>
              <a:pathLst>
                <a:path w="3060700" h="899160">
                  <a:moveTo>
                    <a:pt x="0" y="899160"/>
                  </a:moveTo>
                  <a:lnTo>
                    <a:pt x="612140" y="0"/>
                  </a:lnTo>
                  <a:lnTo>
                    <a:pt x="3060700" y="0"/>
                  </a:lnTo>
                  <a:lnTo>
                    <a:pt x="2448560" y="899160"/>
                  </a:lnTo>
                  <a:close/>
                </a:path>
              </a:pathLst>
            </a:custGeom>
            <a:solidFill>
              <a:srgbClr val="4472C4"/>
            </a:solidFill>
            <a:ln w="12700">
              <a:solidFill>
                <a:srgbClr val="000000"/>
              </a:solidFill>
            </a:ln>
          </p:spPr>
        </p:sp>
        <p:sp>
          <p:nvSpPr>
            <p:cNvPr id="32" name="Freeform 32"/>
            <p:cNvSpPr/>
            <p:nvPr/>
          </p:nvSpPr>
          <p:spPr>
            <a:xfrm>
              <a:off x="75" y="0"/>
              <a:ext cx="3085950" cy="924560"/>
            </a:xfrm>
            <a:custGeom>
              <a:avLst/>
              <a:gdLst/>
              <a:ahLst/>
              <a:cxnLst/>
              <a:rect l="l" t="t" r="r" b="b"/>
              <a:pathLst>
                <a:path w="3085950" h="924560">
                  <a:moveTo>
                    <a:pt x="2084" y="904748"/>
                  </a:moveTo>
                  <a:lnTo>
                    <a:pt x="614224" y="5588"/>
                  </a:lnTo>
                  <a:cubicBezTo>
                    <a:pt x="616637" y="2159"/>
                    <a:pt x="620574" y="0"/>
                    <a:pt x="624765" y="0"/>
                  </a:cubicBezTo>
                  <a:lnTo>
                    <a:pt x="3073325" y="0"/>
                  </a:lnTo>
                  <a:cubicBezTo>
                    <a:pt x="3078024" y="0"/>
                    <a:pt x="3082342" y="2540"/>
                    <a:pt x="3084501" y="6731"/>
                  </a:cubicBezTo>
                  <a:cubicBezTo>
                    <a:pt x="3086660" y="10922"/>
                    <a:pt x="3086406" y="15875"/>
                    <a:pt x="3083739" y="19812"/>
                  </a:cubicBezTo>
                  <a:lnTo>
                    <a:pt x="2471599" y="918972"/>
                  </a:lnTo>
                  <a:cubicBezTo>
                    <a:pt x="2469186" y="922401"/>
                    <a:pt x="2465249" y="924560"/>
                    <a:pt x="2461058" y="924560"/>
                  </a:cubicBezTo>
                  <a:lnTo>
                    <a:pt x="12625" y="924560"/>
                  </a:lnTo>
                  <a:cubicBezTo>
                    <a:pt x="7926" y="924560"/>
                    <a:pt x="3608" y="922020"/>
                    <a:pt x="1449" y="917829"/>
                  </a:cubicBezTo>
                  <a:cubicBezTo>
                    <a:pt x="-710" y="913638"/>
                    <a:pt x="-456" y="908685"/>
                    <a:pt x="2211" y="904748"/>
                  </a:cubicBezTo>
                  <a:moveTo>
                    <a:pt x="23166" y="919099"/>
                  </a:moveTo>
                  <a:lnTo>
                    <a:pt x="12625" y="911860"/>
                  </a:lnTo>
                  <a:lnTo>
                    <a:pt x="12625" y="899160"/>
                  </a:lnTo>
                  <a:lnTo>
                    <a:pt x="2461185" y="899160"/>
                  </a:lnTo>
                  <a:lnTo>
                    <a:pt x="2461185" y="911860"/>
                  </a:lnTo>
                  <a:lnTo>
                    <a:pt x="2450644" y="904748"/>
                  </a:lnTo>
                  <a:lnTo>
                    <a:pt x="3062911" y="5588"/>
                  </a:lnTo>
                  <a:lnTo>
                    <a:pt x="3073325" y="12700"/>
                  </a:lnTo>
                  <a:lnTo>
                    <a:pt x="3073325" y="25400"/>
                  </a:lnTo>
                  <a:lnTo>
                    <a:pt x="624765" y="25400"/>
                  </a:lnTo>
                  <a:lnTo>
                    <a:pt x="624765" y="12700"/>
                  </a:lnTo>
                  <a:lnTo>
                    <a:pt x="635306" y="19812"/>
                  </a:lnTo>
                  <a:lnTo>
                    <a:pt x="23166" y="918972"/>
                  </a:lnTo>
                  <a:close/>
                </a:path>
              </a:pathLst>
            </a:custGeom>
            <a:solidFill>
              <a:srgbClr val="172C51"/>
            </a:solidFill>
            <a:ln w="12700">
              <a:solidFill>
                <a:srgbClr val="000000"/>
              </a:solidFill>
            </a:ln>
          </p:spPr>
        </p:sp>
        <p:sp>
          <p:nvSpPr>
            <p:cNvPr id="33" name="TextBox 33"/>
            <p:cNvSpPr txBox="1"/>
            <p:nvPr/>
          </p:nvSpPr>
          <p:spPr>
            <a:xfrm>
              <a:off x="0" y="-19050"/>
              <a:ext cx="3084298" cy="940144"/>
            </a:xfrm>
            <a:prstGeom prst="rect">
              <a:avLst/>
            </a:prstGeom>
          </p:spPr>
          <p:txBody>
            <a:bodyPr lIns="50800" tIns="50800" rIns="50800" bIns="50800" rtlCol="0" anchor="ctr"/>
            <a:lstStyle/>
            <a:p>
              <a:pPr algn="ctr">
                <a:lnSpc>
                  <a:spcPts val="2520"/>
                </a:lnSpc>
              </a:pPr>
              <a:r>
                <a:rPr lang="en-US" sz="2100">
                  <a:solidFill>
                    <a:srgbClr val="FFFFFF"/>
                  </a:solidFill>
                  <a:latin typeface="Times New Roman"/>
                  <a:ea typeface="Times New Roman"/>
                  <a:cs typeface="Times New Roman"/>
                  <a:sym typeface="Times New Roman"/>
                </a:rPr>
                <a:t>“Quá thấp”</a:t>
              </a:r>
            </a:p>
          </p:txBody>
        </p:sp>
      </p:grpSp>
      <p:sp>
        <p:nvSpPr>
          <p:cNvPr id="34" name="AutoShape 34"/>
          <p:cNvSpPr/>
          <p:nvPr/>
        </p:nvSpPr>
        <p:spPr>
          <a:xfrm rot="5321050">
            <a:off x="16761609" y="3294331"/>
            <a:ext cx="769245" cy="0"/>
          </a:xfrm>
          <a:prstGeom prst="line">
            <a:avLst/>
          </a:prstGeom>
          <a:ln w="9525" cap="rnd">
            <a:solidFill>
              <a:srgbClr val="002060"/>
            </a:solidFill>
            <a:prstDash val="solid"/>
            <a:headEnd type="none" w="sm" len="sm"/>
            <a:tailEnd type="triangle" w="lg" len="med"/>
          </a:ln>
        </p:spPr>
      </p:sp>
      <p:grpSp>
        <p:nvGrpSpPr>
          <p:cNvPr id="35" name="Group 35"/>
          <p:cNvGrpSpPr/>
          <p:nvPr/>
        </p:nvGrpSpPr>
        <p:grpSpPr>
          <a:xfrm>
            <a:off x="15292847" y="3675013"/>
            <a:ext cx="2313224" cy="690821"/>
            <a:chOff x="0" y="0"/>
            <a:chExt cx="3084298" cy="921094"/>
          </a:xfrm>
        </p:grpSpPr>
        <p:sp>
          <p:nvSpPr>
            <p:cNvPr id="36" name="Freeform 36"/>
            <p:cNvSpPr/>
            <p:nvPr/>
          </p:nvSpPr>
          <p:spPr>
            <a:xfrm>
              <a:off x="12700" y="12700"/>
              <a:ext cx="3060700" cy="899160"/>
            </a:xfrm>
            <a:custGeom>
              <a:avLst/>
              <a:gdLst/>
              <a:ahLst/>
              <a:cxnLst/>
              <a:rect l="l" t="t" r="r" b="b"/>
              <a:pathLst>
                <a:path w="3060700" h="899160">
                  <a:moveTo>
                    <a:pt x="0" y="899160"/>
                  </a:moveTo>
                  <a:lnTo>
                    <a:pt x="612140" y="0"/>
                  </a:lnTo>
                  <a:lnTo>
                    <a:pt x="3060700" y="0"/>
                  </a:lnTo>
                  <a:lnTo>
                    <a:pt x="2448560" y="899160"/>
                  </a:lnTo>
                  <a:close/>
                </a:path>
              </a:pathLst>
            </a:custGeom>
            <a:solidFill>
              <a:srgbClr val="4472C4"/>
            </a:solidFill>
            <a:ln w="12700">
              <a:solidFill>
                <a:srgbClr val="000000"/>
              </a:solidFill>
            </a:ln>
          </p:spPr>
        </p:sp>
        <p:sp>
          <p:nvSpPr>
            <p:cNvPr id="37" name="Freeform 37"/>
            <p:cNvSpPr/>
            <p:nvPr/>
          </p:nvSpPr>
          <p:spPr>
            <a:xfrm>
              <a:off x="75" y="0"/>
              <a:ext cx="3085950" cy="924560"/>
            </a:xfrm>
            <a:custGeom>
              <a:avLst/>
              <a:gdLst/>
              <a:ahLst/>
              <a:cxnLst/>
              <a:rect l="l" t="t" r="r" b="b"/>
              <a:pathLst>
                <a:path w="3085950" h="924560">
                  <a:moveTo>
                    <a:pt x="2084" y="904748"/>
                  </a:moveTo>
                  <a:lnTo>
                    <a:pt x="614224" y="5588"/>
                  </a:lnTo>
                  <a:cubicBezTo>
                    <a:pt x="616637" y="2159"/>
                    <a:pt x="620574" y="0"/>
                    <a:pt x="624765" y="0"/>
                  </a:cubicBezTo>
                  <a:lnTo>
                    <a:pt x="3073325" y="0"/>
                  </a:lnTo>
                  <a:cubicBezTo>
                    <a:pt x="3078024" y="0"/>
                    <a:pt x="3082342" y="2540"/>
                    <a:pt x="3084501" y="6731"/>
                  </a:cubicBezTo>
                  <a:cubicBezTo>
                    <a:pt x="3086660" y="10922"/>
                    <a:pt x="3086406" y="15875"/>
                    <a:pt x="3083739" y="19812"/>
                  </a:cubicBezTo>
                  <a:lnTo>
                    <a:pt x="2471599" y="918972"/>
                  </a:lnTo>
                  <a:cubicBezTo>
                    <a:pt x="2469186" y="922401"/>
                    <a:pt x="2465249" y="924560"/>
                    <a:pt x="2461058" y="924560"/>
                  </a:cubicBezTo>
                  <a:lnTo>
                    <a:pt x="12625" y="924560"/>
                  </a:lnTo>
                  <a:cubicBezTo>
                    <a:pt x="7926" y="924560"/>
                    <a:pt x="3608" y="922020"/>
                    <a:pt x="1449" y="917829"/>
                  </a:cubicBezTo>
                  <a:cubicBezTo>
                    <a:pt x="-710" y="913638"/>
                    <a:pt x="-456" y="908685"/>
                    <a:pt x="2211" y="904748"/>
                  </a:cubicBezTo>
                  <a:moveTo>
                    <a:pt x="23166" y="919099"/>
                  </a:moveTo>
                  <a:lnTo>
                    <a:pt x="12625" y="911860"/>
                  </a:lnTo>
                  <a:lnTo>
                    <a:pt x="12625" y="899160"/>
                  </a:lnTo>
                  <a:lnTo>
                    <a:pt x="2461185" y="899160"/>
                  </a:lnTo>
                  <a:lnTo>
                    <a:pt x="2461185" y="911860"/>
                  </a:lnTo>
                  <a:lnTo>
                    <a:pt x="2450644" y="904748"/>
                  </a:lnTo>
                  <a:lnTo>
                    <a:pt x="3062911" y="5588"/>
                  </a:lnTo>
                  <a:lnTo>
                    <a:pt x="3073325" y="12700"/>
                  </a:lnTo>
                  <a:lnTo>
                    <a:pt x="3073325" y="25400"/>
                  </a:lnTo>
                  <a:lnTo>
                    <a:pt x="624765" y="25400"/>
                  </a:lnTo>
                  <a:lnTo>
                    <a:pt x="624765" y="12700"/>
                  </a:lnTo>
                  <a:lnTo>
                    <a:pt x="635306" y="19812"/>
                  </a:lnTo>
                  <a:lnTo>
                    <a:pt x="23166" y="918972"/>
                  </a:lnTo>
                  <a:close/>
                </a:path>
              </a:pathLst>
            </a:custGeom>
            <a:solidFill>
              <a:srgbClr val="172C51"/>
            </a:solidFill>
            <a:ln w="12700">
              <a:solidFill>
                <a:srgbClr val="000000"/>
              </a:solidFill>
            </a:ln>
          </p:spPr>
        </p:sp>
        <p:sp>
          <p:nvSpPr>
            <p:cNvPr id="38" name="TextBox 38"/>
            <p:cNvSpPr txBox="1"/>
            <p:nvPr/>
          </p:nvSpPr>
          <p:spPr>
            <a:xfrm>
              <a:off x="0" y="-19050"/>
              <a:ext cx="3084298" cy="940144"/>
            </a:xfrm>
            <a:prstGeom prst="rect">
              <a:avLst/>
            </a:prstGeom>
          </p:spPr>
          <p:txBody>
            <a:bodyPr lIns="50800" tIns="50800" rIns="50800" bIns="50800" rtlCol="0" anchor="ctr"/>
            <a:lstStyle/>
            <a:p>
              <a:pPr algn="ctr">
                <a:lnSpc>
                  <a:spcPts val="2520"/>
                </a:lnSpc>
              </a:pPr>
              <a:r>
                <a:rPr lang="en-US" sz="2100">
                  <a:solidFill>
                    <a:srgbClr val="FFFFFF"/>
                  </a:solidFill>
                  <a:latin typeface="Times New Roman"/>
                  <a:ea typeface="Times New Roman"/>
                  <a:cs typeface="Times New Roman"/>
                  <a:sym typeface="Times New Roman"/>
                </a:rPr>
                <a:t>“Quá cao”</a:t>
              </a:r>
            </a:p>
          </p:txBody>
        </p:sp>
      </p:grpSp>
      <p:sp>
        <p:nvSpPr>
          <p:cNvPr id="39" name="AutoShape 39"/>
          <p:cNvSpPr/>
          <p:nvPr/>
        </p:nvSpPr>
        <p:spPr>
          <a:xfrm rot="5359380">
            <a:off x="11998863" y="4703911"/>
            <a:ext cx="747519" cy="0"/>
          </a:xfrm>
          <a:prstGeom prst="line">
            <a:avLst/>
          </a:prstGeom>
          <a:ln w="9525" cap="rnd">
            <a:solidFill>
              <a:srgbClr val="000000"/>
            </a:solidFill>
            <a:prstDash val="solid"/>
            <a:headEnd type="none" w="sm" len="sm"/>
            <a:tailEnd type="none" w="sm" len="sm"/>
          </a:ln>
        </p:spPr>
      </p:sp>
      <p:sp>
        <p:nvSpPr>
          <p:cNvPr id="40" name="AutoShape 40"/>
          <p:cNvSpPr/>
          <p:nvPr/>
        </p:nvSpPr>
        <p:spPr>
          <a:xfrm rot="5355709">
            <a:off x="16777251" y="4672926"/>
            <a:ext cx="685553" cy="0"/>
          </a:xfrm>
          <a:prstGeom prst="line">
            <a:avLst/>
          </a:prstGeom>
          <a:ln w="9525" cap="rnd">
            <a:solidFill>
              <a:srgbClr val="000000"/>
            </a:solidFill>
            <a:prstDash val="solid"/>
            <a:headEnd type="none" w="sm" len="sm"/>
            <a:tailEnd type="none" w="sm" len="sm"/>
          </a:ln>
        </p:spPr>
      </p:sp>
      <p:sp>
        <p:nvSpPr>
          <p:cNvPr id="41" name="AutoShape 41"/>
          <p:cNvSpPr/>
          <p:nvPr/>
        </p:nvSpPr>
        <p:spPr>
          <a:xfrm rot="10776356">
            <a:off x="14737533" y="5060977"/>
            <a:ext cx="2385441" cy="0"/>
          </a:xfrm>
          <a:prstGeom prst="line">
            <a:avLst/>
          </a:prstGeom>
          <a:ln w="9525" cap="rnd">
            <a:solidFill>
              <a:srgbClr val="002060"/>
            </a:solidFill>
            <a:prstDash val="solid"/>
            <a:headEnd type="none" w="sm" len="sm"/>
            <a:tailEnd type="triangle" w="lg" len="med"/>
          </a:ln>
        </p:spPr>
      </p:sp>
      <p:sp>
        <p:nvSpPr>
          <p:cNvPr id="42" name="AutoShape 42"/>
          <p:cNvSpPr/>
          <p:nvPr/>
        </p:nvSpPr>
        <p:spPr>
          <a:xfrm rot="25093">
            <a:off x="12363761" y="5061700"/>
            <a:ext cx="2247652" cy="0"/>
          </a:xfrm>
          <a:prstGeom prst="line">
            <a:avLst/>
          </a:prstGeom>
          <a:ln w="9525" cap="rnd">
            <a:solidFill>
              <a:srgbClr val="002060"/>
            </a:solidFill>
            <a:prstDash val="solid"/>
            <a:headEnd type="none" w="sm" len="sm"/>
            <a:tailEnd type="triangle" w="lg" len="med"/>
          </a:ln>
        </p:spPr>
      </p:sp>
      <p:sp>
        <p:nvSpPr>
          <p:cNvPr id="43" name="AutoShape 43"/>
          <p:cNvSpPr/>
          <p:nvPr/>
        </p:nvSpPr>
        <p:spPr>
          <a:xfrm rot="11845">
            <a:off x="9849964" y="5836630"/>
            <a:ext cx="4761433" cy="0"/>
          </a:xfrm>
          <a:prstGeom prst="line">
            <a:avLst/>
          </a:prstGeom>
          <a:ln w="9525" cap="rnd">
            <a:solidFill>
              <a:srgbClr val="002060"/>
            </a:solidFill>
            <a:prstDash val="solid"/>
            <a:headEnd type="none" w="sm" len="sm"/>
            <a:tailEnd type="triangle" w="lg" len="med"/>
          </a:ln>
        </p:spPr>
      </p:sp>
      <p:sp>
        <p:nvSpPr>
          <p:cNvPr id="44" name="AutoShape 44"/>
          <p:cNvSpPr/>
          <p:nvPr/>
        </p:nvSpPr>
        <p:spPr>
          <a:xfrm rot="5363173">
            <a:off x="13787069" y="5889795"/>
            <a:ext cx="1649004" cy="0"/>
          </a:xfrm>
          <a:prstGeom prst="line">
            <a:avLst/>
          </a:prstGeom>
          <a:ln w="9525" cap="rnd">
            <a:solidFill>
              <a:srgbClr val="002060"/>
            </a:solidFill>
            <a:prstDash val="solid"/>
            <a:headEnd type="none" w="sm" len="sm"/>
            <a:tailEnd type="triangle" w="lg" len="med"/>
          </a:ln>
        </p:spPr>
      </p:sp>
      <p:sp>
        <p:nvSpPr>
          <p:cNvPr id="45" name="TextBox 45"/>
          <p:cNvSpPr txBox="1"/>
          <p:nvPr/>
        </p:nvSpPr>
        <p:spPr>
          <a:xfrm>
            <a:off x="16433990" y="3095012"/>
            <a:ext cx="1178213" cy="404723"/>
          </a:xfrm>
          <a:prstGeom prst="rect">
            <a:avLst/>
          </a:prstGeom>
        </p:spPr>
        <p:txBody>
          <a:bodyPr lIns="0" tIns="0" rIns="0" bIns="0" rtlCol="0" anchor="t">
            <a:spAutoFit/>
          </a:bodyPr>
          <a:lstStyle/>
          <a:p>
            <a:pPr algn="l">
              <a:lnSpc>
                <a:spcPts val="2520"/>
              </a:lnSpc>
            </a:pPr>
            <a:r>
              <a:rPr lang="en-US" sz="2100">
                <a:solidFill>
                  <a:srgbClr val="000000"/>
                </a:solidFill>
                <a:latin typeface="Times New Roman"/>
                <a:ea typeface="Times New Roman"/>
                <a:cs typeface="Times New Roman"/>
                <a:sym typeface="Times New Roman"/>
              </a:rPr>
              <a:t>Sai</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84356" y="277236"/>
            <a:ext cx="7864813" cy="4016484"/>
            <a:chOff x="0" y="0"/>
            <a:chExt cx="10486418" cy="5355312"/>
          </a:xfrm>
        </p:grpSpPr>
        <p:sp>
          <p:nvSpPr>
            <p:cNvPr id="3" name="Freeform 3"/>
            <p:cNvSpPr/>
            <p:nvPr/>
          </p:nvSpPr>
          <p:spPr>
            <a:xfrm>
              <a:off x="0" y="0"/>
              <a:ext cx="10486390" cy="5355336"/>
            </a:xfrm>
            <a:custGeom>
              <a:avLst/>
              <a:gdLst/>
              <a:ahLst/>
              <a:cxnLst/>
              <a:rect l="l" t="t" r="r" b="b"/>
              <a:pathLst>
                <a:path w="10486390" h="5355336">
                  <a:moveTo>
                    <a:pt x="0" y="0"/>
                  </a:moveTo>
                  <a:lnTo>
                    <a:pt x="10486390" y="0"/>
                  </a:lnTo>
                  <a:lnTo>
                    <a:pt x="10486390" y="5355336"/>
                  </a:lnTo>
                  <a:lnTo>
                    <a:pt x="0" y="5355336"/>
                  </a:lnTo>
                  <a:close/>
                </a:path>
              </a:pathLst>
            </a:custGeom>
            <a:solidFill>
              <a:srgbClr val="FFF2CC"/>
            </a:solidFill>
            <a:ln w="12700">
              <a:solidFill>
                <a:srgbClr val="000000"/>
              </a:solidFill>
            </a:ln>
          </p:spPr>
        </p:sp>
        <p:sp>
          <p:nvSpPr>
            <p:cNvPr id="4" name="Freeform 4"/>
            <p:cNvSpPr/>
            <p:nvPr/>
          </p:nvSpPr>
          <p:spPr>
            <a:xfrm>
              <a:off x="-1524" y="-1524"/>
              <a:ext cx="10489438" cy="5358384"/>
            </a:xfrm>
            <a:custGeom>
              <a:avLst/>
              <a:gdLst/>
              <a:ahLst/>
              <a:cxnLst/>
              <a:rect l="l" t="t" r="r" b="b"/>
              <a:pathLst>
                <a:path w="10489438" h="5358384">
                  <a:moveTo>
                    <a:pt x="1524" y="0"/>
                  </a:moveTo>
                  <a:lnTo>
                    <a:pt x="10487914" y="0"/>
                  </a:lnTo>
                  <a:cubicBezTo>
                    <a:pt x="10488803" y="0"/>
                    <a:pt x="10489438" y="762"/>
                    <a:pt x="10489438" y="1524"/>
                  </a:cubicBezTo>
                  <a:lnTo>
                    <a:pt x="10489438" y="5356860"/>
                  </a:lnTo>
                  <a:cubicBezTo>
                    <a:pt x="10489438" y="5357749"/>
                    <a:pt x="10488676" y="5358384"/>
                    <a:pt x="10487914" y="5358384"/>
                  </a:cubicBezTo>
                  <a:lnTo>
                    <a:pt x="1524" y="5358384"/>
                  </a:lnTo>
                  <a:cubicBezTo>
                    <a:pt x="635" y="5358384"/>
                    <a:pt x="0" y="5357622"/>
                    <a:pt x="0" y="5356860"/>
                  </a:cubicBezTo>
                  <a:lnTo>
                    <a:pt x="0" y="1524"/>
                  </a:lnTo>
                  <a:cubicBezTo>
                    <a:pt x="0" y="635"/>
                    <a:pt x="762" y="0"/>
                    <a:pt x="1524" y="0"/>
                  </a:cubicBezTo>
                  <a:moveTo>
                    <a:pt x="1524" y="3048"/>
                  </a:moveTo>
                  <a:lnTo>
                    <a:pt x="1524" y="1524"/>
                  </a:lnTo>
                  <a:lnTo>
                    <a:pt x="3048" y="1524"/>
                  </a:lnTo>
                  <a:lnTo>
                    <a:pt x="3048" y="5356860"/>
                  </a:lnTo>
                  <a:lnTo>
                    <a:pt x="1524" y="5356860"/>
                  </a:lnTo>
                  <a:lnTo>
                    <a:pt x="1524" y="5355336"/>
                  </a:lnTo>
                  <a:lnTo>
                    <a:pt x="10487914" y="5355336"/>
                  </a:lnTo>
                  <a:lnTo>
                    <a:pt x="10487914" y="5356860"/>
                  </a:lnTo>
                  <a:lnTo>
                    <a:pt x="10486390" y="5356860"/>
                  </a:lnTo>
                  <a:lnTo>
                    <a:pt x="10486390" y="1524"/>
                  </a:lnTo>
                  <a:lnTo>
                    <a:pt x="10487914" y="1524"/>
                  </a:lnTo>
                  <a:lnTo>
                    <a:pt x="10487914" y="3048"/>
                  </a:lnTo>
                  <a:lnTo>
                    <a:pt x="1524" y="3048"/>
                  </a:lnTo>
                  <a:close/>
                </a:path>
              </a:pathLst>
            </a:custGeom>
            <a:solidFill>
              <a:srgbClr val="00B050"/>
            </a:solidFill>
            <a:ln w="12700">
              <a:solidFill>
                <a:srgbClr val="000000"/>
              </a:solidFill>
            </a:ln>
          </p:spPr>
        </p:sp>
        <p:sp>
          <p:nvSpPr>
            <p:cNvPr id="5" name="TextBox 5"/>
            <p:cNvSpPr txBox="1"/>
            <p:nvPr/>
          </p:nvSpPr>
          <p:spPr>
            <a:xfrm>
              <a:off x="0" y="-28575"/>
              <a:ext cx="10486418" cy="5383887"/>
            </a:xfrm>
            <a:prstGeom prst="rect">
              <a:avLst/>
            </a:prstGeom>
          </p:spPr>
          <p:txBody>
            <a:bodyPr lIns="50800" tIns="50800" rIns="50800" bIns="50800" rtlCol="0" anchor="t"/>
            <a:lstStyle/>
            <a:p>
              <a:pPr algn="l">
                <a:lnSpc>
                  <a:spcPts val="4320"/>
                </a:lnSpc>
              </a:pPr>
              <a:r>
                <a:rPr lang="en-US" sz="3600">
                  <a:solidFill>
                    <a:srgbClr val="002060"/>
                  </a:solidFill>
                  <a:latin typeface="Times New Roman"/>
                  <a:ea typeface="Times New Roman"/>
                  <a:cs typeface="Times New Roman"/>
                  <a:sym typeface="Times New Roman"/>
                </a:rPr>
                <a:t>Nếu trả lời = số bí mật thì</a:t>
              </a:r>
            </a:p>
            <a:p>
              <a:pPr algn="l">
                <a:lnSpc>
                  <a:spcPts val="4320"/>
                </a:lnSpc>
              </a:pPr>
              <a:r>
                <a:rPr lang="en-US" sz="3600">
                  <a:solidFill>
                    <a:srgbClr val="002060"/>
                  </a:solidFill>
                  <a:latin typeface="Times New Roman"/>
                  <a:ea typeface="Times New Roman"/>
                  <a:cs typeface="Times New Roman"/>
                  <a:sym typeface="Times New Roman"/>
                </a:rPr>
                <a:t>               hiển thị “HOAN HÔ”</a:t>
              </a:r>
            </a:p>
            <a:p>
              <a:pPr algn="l">
                <a:lnSpc>
                  <a:spcPts val="4320"/>
                </a:lnSpc>
              </a:pPr>
              <a:r>
                <a:rPr lang="en-US" sz="3600">
                  <a:solidFill>
                    <a:srgbClr val="002060"/>
                  </a:solidFill>
                  <a:latin typeface="Times New Roman"/>
                  <a:ea typeface="Times New Roman"/>
                  <a:cs typeface="Times New Roman"/>
                  <a:sym typeface="Times New Roman"/>
                </a:rPr>
                <a:t>nếu không, tiếp tục kiểm tra</a:t>
              </a:r>
            </a:p>
            <a:p>
              <a:pPr algn="l">
                <a:lnSpc>
                  <a:spcPts val="4320"/>
                </a:lnSpc>
              </a:pPr>
              <a:r>
                <a:rPr lang="en-US" sz="3600">
                  <a:solidFill>
                    <a:srgbClr val="002060"/>
                  </a:solidFill>
                  <a:latin typeface="Times New Roman"/>
                  <a:ea typeface="Times New Roman"/>
                  <a:cs typeface="Times New Roman"/>
                  <a:sym typeface="Times New Roman"/>
                </a:rPr>
                <a:t>               nếu trả lời &lt; số bí mật thì </a:t>
              </a:r>
            </a:p>
            <a:p>
              <a:pPr algn="l">
                <a:lnSpc>
                  <a:spcPts val="4320"/>
                </a:lnSpc>
              </a:pPr>
              <a:r>
                <a:rPr lang="en-US" sz="3600">
                  <a:solidFill>
                    <a:srgbClr val="002060"/>
                  </a:solidFill>
                  <a:latin typeface="Times New Roman"/>
                  <a:ea typeface="Times New Roman"/>
                  <a:cs typeface="Times New Roman"/>
                  <a:sym typeface="Times New Roman"/>
                </a:rPr>
                <a:t>                           hiển thị “Quá thấp”</a:t>
              </a:r>
            </a:p>
            <a:p>
              <a:pPr algn="l">
                <a:lnSpc>
                  <a:spcPts val="4320"/>
                </a:lnSpc>
              </a:pPr>
              <a:r>
                <a:rPr lang="en-US" sz="3600">
                  <a:solidFill>
                    <a:srgbClr val="002060"/>
                  </a:solidFill>
                  <a:latin typeface="Times New Roman"/>
                  <a:ea typeface="Times New Roman"/>
                  <a:cs typeface="Times New Roman"/>
                  <a:sym typeface="Times New Roman"/>
                </a:rPr>
                <a:t>               nếu không</a:t>
              </a:r>
            </a:p>
            <a:p>
              <a:pPr algn="l">
                <a:lnSpc>
                  <a:spcPts val="4320"/>
                </a:lnSpc>
              </a:pPr>
              <a:r>
                <a:rPr lang="en-US" sz="3600">
                  <a:solidFill>
                    <a:srgbClr val="002060"/>
                  </a:solidFill>
                  <a:latin typeface="Times New Roman"/>
                  <a:ea typeface="Times New Roman"/>
                  <a:cs typeface="Times New Roman"/>
                  <a:sym typeface="Times New Roman"/>
                </a:rPr>
                <a:t>                           hiển thị “Quá cao”</a:t>
              </a:r>
            </a:p>
          </p:txBody>
        </p:sp>
      </p:grpSp>
      <p:sp>
        <p:nvSpPr>
          <p:cNvPr id="6" name="AutoShape 6"/>
          <p:cNvSpPr/>
          <p:nvPr/>
        </p:nvSpPr>
        <p:spPr>
          <a:xfrm rot="5360094">
            <a:off x="11992178" y="3281764"/>
            <a:ext cx="760890" cy="0"/>
          </a:xfrm>
          <a:prstGeom prst="line">
            <a:avLst/>
          </a:prstGeom>
          <a:ln w="9525" cap="rnd">
            <a:solidFill>
              <a:srgbClr val="000000"/>
            </a:solidFill>
            <a:prstDash val="solid"/>
            <a:headEnd type="none" w="sm" len="sm"/>
            <a:tailEnd type="triangle" w="lg" len="med"/>
          </a:ln>
        </p:spPr>
      </p:sp>
      <p:sp>
        <p:nvSpPr>
          <p:cNvPr id="7" name="AutoShape 7"/>
          <p:cNvSpPr/>
          <p:nvPr/>
        </p:nvSpPr>
        <p:spPr>
          <a:xfrm rot="5389691">
            <a:off x="8386097" y="4370357"/>
            <a:ext cx="2945426" cy="0"/>
          </a:xfrm>
          <a:prstGeom prst="line">
            <a:avLst/>
          </a:prstGeom>
          <a:ln w="9525" cap="rnd">
            <a:solidFill>
              <a:srgbClr val="000000"/>
            </a:solidFill>
            <a:prstDash val="solid"/>
            <a:headEnd type="none" w="sm" len="sm"/>
            <a:tailEnd type="none" w="sm" len="sm"/>
          </a:ln>
        </p:spPr>
      </p:sp>
      <p:sp>
        <p:nvSpPr>
          <p:cNvPr id="8" name="AutoShape 8"/>
          <p:cNvSpPr/>
          <p:nvPr/>
        </p:nvSpPr>
        <p:spPr>
          <a:xfrm rot="55598">
            <a:off x="16140671" y="2901752"/>
            <a:ext cx="1014459" cy="0"/>
          </a:xfrm>
          <a:prstGeom prst="line">
            <a:avLst/>
          </a:prstGeom>
          <a:ln w="9525" cap="rnd">
            <a:solidFill>
              <a:srgbClr val="000000"/>
            </a:solidFill>
            <a:prstDash val="solid"/>
            <a:headEnd type="none" w="sm" len="sm"/>
            <a:tailEnd type="none" w="sm" len="sm"/>
          </a:ln>
        </p:spPr>
      </p:sp>
      <p:sp>
        <p:nvSpPr>
          <p:cNvPr id="9" name="AutoShape 9"/>
          <p:cNvSpPr/>
          <p:nvPr/>
        </p:nvSpPr>
        <p:spPr>
          <a:xfrm rot="5268827">
            <a:off x="12148563" y="500394"/>
            <a:ext cx="463059" cy="0"/>
          </a:xfrm>
          <a:prstGeom prst="line">
            <a:avLst/>
          </a:prstGeom>
          <a:ln w="9525" cap="rnd">
            <a:solidFill>
              <a:srgbClr val="000000"/>
            </a:solidFill>
            <a:prstDash val="solid"/>
            <a:headEnd type="none" w="sm" len="sm"/>
            <a:tailEnd type="triangle" w="lg" len="med"/>
          </a:ln>
        </p:spPr>
      </p:sp>
      <p:grpSp>
        <p:nvGrpSpPr>
          <p:cNvPr id="10" name="Group 10"/>
          <p:cNvGrpSpPr/>
          <p:nvPr/>
        </p:nvGrpSpPr>
        <p:grpSpPr>
          <a:xfrm>
            <a:off x="10871816" y="722048"/>
            <a:ext cx="2962541" cy="1054192"/>
            <a:chOff x="0" y="0"/>
            <a:chExt cx="3950054" cy="1405589"/>
          </a:xfrm>
        </p:grpSpPr>
        <p:sp>
          <p:nvSpPr>
            <p:cNvPr id="11" name="Freeform 11"/>
            <p:cNvSpPr/>
            <p:nvPr/>
          </p:nvSpPr>
          <p:spPr>
            <a:xfrm>
              <a:off x="12700" y="12700"/>
              <a:ext cx="3926459" cy="1383665"/>
            </a:xfrm>
            <a:custGeom>
              <a:avLst/>
              <a:gdLst/>
              <a:ahLst/>
              <a:cxnLst/>
              <a:rect l="l" t="t" r="r" b="b"/>
              <a:pathLst>
                <a:path w="3926459" h="1383665">
                  <a:moveTo>
                    <a:pt x="0" y="691896"/>
                  </a:moveTo>
                  <a:lnTo>
                    <a:pt x="1963293" y="0"/>
                  </a:lnTo>
                  <a:lnTo>
                    <a:pt x="3926459" y="691896"/>
                  </a:lnTo>
                  <a:lnTo>
                    <a:pt x="1963293" y="1383665"/>
                  </a:lnTo>
                  <a:close/>
                </a:path>
              </a:pathLst>
            </a:custGeom>
            <a:solidFill>
              <a:srgbClr val="4472C4"/>
            </a:solidFill>
            <a:ln w="12700">
              <a:solidFill>
                <a:srgbClr val="000000"/>
              </a:solidFill>
            </a:ln>
          </p:spPr>
        </p:sp>
        <p:sp>
          <p:nvSpPr>
            <p:cNvPr id="12" name="Freeform 12"/>
            <p:cNvSpPr/>
            <p:nvPr/>
          </p:nvSpPr>
          <p:spPr>
            <a:xfrm>
              <a:off x="0" y="0"/>
              <a:ext cx="3951986" cy="1409192"/>
            </a:xfrm>
            <a:custGeom>
              <a:avLst/>
              <a:gdLst/>
              <a:ahLst/>
              <a:cxnLst/>
              <a:rect l="l" t="t" r="r" b="b"/>
              <a:pathLst>
                <a:path w="3951986" h="1409192">
                  <a:moveTo>
                    <a:pt x="8509" y="692531"/>
                  </a:moveTo>
                  <a:lnTo>
                    <a:pt x="1971675" y="762"/>
                  </a:lnTo>
                  <a:cubicBezTo>
                    <a:pt x="1974469" y="-254"/>
                    <a:pt x="1977390" y="-254"/>
                    <a:pt x="1980057" y="762"/>
                  </a:cubicBezTo>
                  <a:lnTo>
                    <a:pt x="3943477" y="692531"/>
                  </a:lnTo>
                  <a:cubicBezTo>
                    <a:pt x="3948557" y="694309"/>
                    <a:pt x="3951986" y="699135"/>
                    <a:pt x="3951986" y="704469"/>
                  </a:cubicBezTo>
                  <a:cubicBezTo>
                    <a:pt x="3951986" y="709803"/>
                    <a:pt x="3948557" y="714629"/>
                    <a:pt x="3943477" y="716407"/>
                  </a:cubicBezTo>
                  <a:lnTo>
                    <a:pt x="1980184" y="1408430"/>
                  </a:lnTo>
                  <a:cubicBezTo>
                    <a:pt x="1977390" y="1409446"/>
                    <a:pt x="1974469" y="1409446"/>
                    <a:pt x="1971802" y="1408430"/>
                  </a:cubicBezTo>
                  <a:lnTo>
                    <a:pt x="8509" y="716534"/>
                  </a:lnTo>
                  <a:cubicBezTo>
                    <a:pt x="3429" y="714756"/>
                    <a:pt x="0" y="709930"/>
                    <a:pt x="0" y="704596"/>
                  </a:cubicBezTo>
                  <a:cubicBezTo>
                    <a:pt x="0" y="699262"/>
                    <a:pt x="3429" y="694436"/>
                    <a:pt x="8509" y="692658"/>
                  </a:cubicBezTo>
                  <a:moveTo>
                    <a:pt x="16891" y="716661"/>
                  </a:moveTo>
                  <a:lnTo>
                    <a:pt x="12700" y="704596"/>
                  </a:lnTo>
                  <a:lnTo>
                    <a:pt x="16891" y="692658"/>
                  </a:lnTo>
                  <a:lnTo>
                    <a:pt x="1980184" y="1384554"/>
                  </a:lnTo>
                  <a:lnTo>
                    <a:pt x="1975993" y="1396492"/>
                  </a:lnTo>
                  <a:lnTo>
                    <a:pt x="1971802" y="1384554"/>
                  </a:lnTo>
                  <a:lnTo>
                    <a:pt x="3934968" y="692531"/>
                  </a:lnTo>
                  <a:lnTo>
                    <a:pt x="3939159" y="704469"/>
                  </a:lnTo>
                  <a:lnTo>
                    <a:pt x="3934968" y="716407"/>
                  </a:lnTo>
                  <a:lnTo>
                    <a:pt x="1971675" y="24638"/>
                  </a:lnTo>
                  <a:lnTo>
                    <a:pt x="1975866" y="12700"/>
                  </a:lnTo>
                  <a:lnTo>
                    <a:pt x="1980057" y="24638"/>
                  </a:lnTo>
                  <a:lnTo>
                    <a:pt x="16891" y="716534"/>
                  </a:lnTo>
                  <a:close/>
                </a:path>
              </a:pathLst>
            </a:custGeom>
            <a:solidFill>
              <a:srgbClr val="172C51"/>
            </a:solidFill>
            <a:ln w="12700">
              <a:solidFill>
                <a:srgbClr val="000000"/>
              </a:solidFill>
            </a:ln>
          </p:spPr>
        </p:sp>
        <p:sp>
          <p:nvSpPr>
            <p:cNvPr id="13" name="TextBox 13"/>
            <p:cNvSpPr txBox="1"/>
            <p:nvPr/>
          </p:nvSpPr>
          <p:spPr>
            <a:xfrm>
              <a:off x="0" y="-19050"/>
              <a:ext cx="3950054" cy="1424639"/>
            </a:xfrm>
            <a:prstGeom prst="rect">
              <a:avLst/>
            </a:prstGeom>
          </p:spPr>
          <p:txBody>
            <a:bodyPr lIns="50800" tIns="50800" rIns="50800" bIns="50800" rtlCol="0" anchor="ctr"/>
            <a:lstStyle/>
            <a:p>
              <a:pPr algn="ctr">
                <a:lnSpc>
                  <a:spcPts val="2520"/>
                </a:lnSpc>
              </a:pPr>
              <a:r>
                <a:rPr lang="en-US" sz="2100">
                  <a:solidFill>
                    <a:srgbClr val="FFFFFF"/>
                  </a:solidFill>
                  <a:latin typeface="Times New Roman"/>
                  <a:ea typeface="Times New Roman"/>
                  <a:cs typeface="Times New Roman"/>
                  <a:sym typeface="Times New Roman"/>
                </a:rPr>
                <a:t>Trả lời = số bí mật</a:t>
              </a:r>
            </a:p>
          </p:txBody>
        </p:sp>
      </p:grpSp>
      <p:sp>
        <p:nvSpPr>
          <p:cNvPr id="14" name="AutoShape 14"/>
          <p:cNvSpPr/>
          <p:nvPr/>
        </p:nvSpPr>
        <p:spPr>
          <a:xfrm rot="5348243">
            <a:off x="9353137" y="1835752"/>
            <a:ext cx="1173350" cy="0"/>
          </a:xfrm>
          <a:prstGeom prst="line">
            <a:avLst/>
          </a:prstGeom>
          <a:ln w="9525" cap="rnd">
            <a:solidFill>
              <a:srgbClr val="002060"/>
            </a:solidFill>
            <a:prstDash val="solid"/>
            <a:headEnd type="none" w="sm" len="sm"/>
            <a:tailEnd type="triangle" w="lg" len="med"/>
          </a:ln>
        </p:spPr>
      </p:sp>
      <p:sp>
        <p:nvSpPr>
          <p:cNvPr id="15" name="TextBox 15"/>
          <p:cNvSpPr txBox="1"/>
          <p:nvPr/>
        </p:nvSpPr>
        <p:spPr>
          <a:xfrm>
            <a:off x="11426407" y="3007635"/>
            <a:ext cx="1178213" cy="404723"/>
          </a:xfrm>
          <a:prstGeom prst="rect">
            <a:avLst/>
          </a:prstGeom>
        </p:spPr>
        <p:txBody>
          <a:bodyPr lIns="0" tIns="0" rIns="0" bIns="0" rtlCol="0" anchor="t">
            <a:spAutoFit/>
          </a:bodyPr>
          <a:lstStyle/>
          <a:p>
            <a:pPr algn="l">
              <a:lnSpc>
                <a:spcPts val="2520"/>
              </a:lnSpc>
            </a:pPr>
            <a:r>
              <a:rPr lang="en-US" sz="2100">
                <a:solidFill>
                  <a:srgbClr val="000000"/>
                </a:solidFill>
                <a:latin typeface="Times New Roman"/>
                <a:ea typeface="Times New Roman"/>
                <a:cs typeface="Times New Roman"/>
                <a:sym typeface="Times New Roman"/>
              </a:rPr>
              <a:t>Đúng</a:t>
            </a:r>
          </a:p>
        </p:txBody>
      </p:sp>
      <p:grpSp>
        <p:nvGrpSpPr>
          <p:cNvPr id="16" name="Group 16"/>
          <p:cNvGrpSpPr/>
          <p:nvPr/>
        </p:nvGrpSpPr>
        <p:grpSpPr>
          <a:xfrm>
            <a:off x="8781876" y="2420875"/>
            <a:ext cx="2313224" cy="690821"/>
            <a:chOff x="0" y="0"/>
            <a:chExt cx="3084298" cy="921094"/>
          </a:xfrm>
        </p:grpSpPr>
        <p:sp>
          <p:nvSpPr>
            <p:cNvPr id="17" name="Freeform 17"/>
            <p:cNvSpPr/>
            <p:nvPr/>
          </p:nvSpPr>
          <p:spPr>
            <a:xfrm>
              <a:off x="12700" y="12700"/>
              <a:ext cx="3060700" cy="899160"/>
            </a:xfrm>
            <a:custGeom>
              <a:avLst/>
              <a:gdLst/>
              <a:ahLst/>
              <a:cxnLst/>
              <a:rect l="l" t="t" r="r" b="b"/>
              <a:pathLst>
                <a:path w="3060700" h="899160">
                  <a:moveTo>
                    <a:pt x="0" y="899160"/>
                  </a:moveTo>
                  <a:lnTo>
                    <a:pt x="612140" y="0"/>
                  </a:lnTo>
                  <a:lnTo>
                    <a:pt x="3060700" y="0"/>
                  </a:lnTo>
                  <a:lnTo>
                    <a:pt x="2448560" y="899160"/>
                  </a:lnTo>
                  <a:close/>
                </a:path>
              </a:pathLst>
            </a:custGeom>
            <a:solidFill>
              <a:srgbClr val="4472C4"/>
            </a:solidFill>
            <a:ln w="12700">
              <a:solidFill>
                <a:srgbClr val="000000"/>
              </a:solidFill>
            </a:ln>
          </p:spPr>
        </p:sp>
        <p:sp>
          <p:nvSpPr>
            <p:cNvPr id="18" name="Freeform 18"/>
            <p:cNvSpPr/>
            <p:nvPr/>
          </p:nvSpPr>
          <p:spPr>
            <a:xfrm>
              <a:off x="75" y="0"/>
              <a:ext cx="3085950" cy="924560"/>
            </a:xfrm>
            <a:custGeom>
              <a:avLst/>
              <a:gdLst/>
              <a:ahLst/>
              <a:cxnLst/>
              <a:rect l="l" t="t" r="r" b="b"/>
              <a:pathLst>
                <a:path w="3085950" h="924560">
                  <a:moveTo>
                    <a:pt x="2084" y="904748"/>
                  </a:moveTo>
                  <a:lnTo>
                    <a:pt x="614224" y="5588"/>
                  </a:lnTo>
                  <a:cubicBezTo>
                    <a:pt x="616637" y="2159"/>
                    <a:pt x="620574" y="0"/>
                    <a:pt x="624765" y="0"/>
                  </a:cubicBezTo>
                  <a:lnTo>
                    <a:pt x="3073325" y="0"/>
                  </a:lnTo>
                  <a:cubicBezTo>
                    <a:pt x="3078024" y="0"/>
                    <a:pt x="3082342" y="2540"/>
                    <a:pt x="3084501" y="6731"/>
                  </a:cubicBezTo>
                  <a:cubicBezTo>
                    <a:pt x="3086660" y="10922"/>
                    <a:pt x="3086406" y="15875"/>
                    <a:pt x="3083739" y="19812"/>
                  </a:cubicBezTo>
                  <a:lnTo>
                    <a:pt x="2471599" y="918972"/>
                  </a:lnTo>
                  <a:cubicBezTo>
                    <a:pt x="2469186" y="922401"/>
                    <a:pt x="2465249" y="924560"/>
                    <a:pt x="2461058" y="924560"/>
                  </a:cubicBezTo>
                  <a:lnTo>
                    <a:pt x="12625" y="924560"/>
                  </a:lnTo>
                  <a:cubicBezTo>
                    <a:pt x="7926" y="924560"/>
                    <a:pt x="3608" y="922020"/>
                    <a:pt x="1449" y="917829"/>
                  </a:cubicBezTo>
                  <a:cubicBezTo>
                    <a:pt x="-710" y="913638"/>
                    <a:pt x="-456" y="908685"/>
                    <a:pt x="2211" y="904748"/>
                  </a:cubicBezTo>
                  <a:moveTo>
                    <a:pt x="23166" y="919099"/>
                  </a:moveTo>
                  <a:lnTo>
                    <a:pt x="12625" y="911860"/>
                  </a:lnTo>
                  <a:lnTo>
                    <a:pt x="12625" y="899160"/>
                  </a:lnTo>
                  <a:lnTo>
                    <a:pt x="2461185" y="899160"/>
                  </a:lnTo>
                  <a:lnTo>
                    <a:pt x="2461185" y="911860"/>
                  </a:lnTo>
                  <a:lnTo>
                    <a:pt x="2450644" y="904748"/>
                  </a:lnTo>
                  <a:lnTo>
                    <a:pt x="3062911" y="5588"/>
                  </a:lnTo>
                  <a:lnTo>
                    <a:pt x="3073325" y="12700"/>
                  </a:lnTo>
                  <a:lnTo>
                    <a:pt x="3073325" y="25400"/>
                  </a:lnTo>
                  <a:lnTo>
                    <a:pt x="624765" y="25400"/>
                  </a:lnTo>
                  <a:lnTo>
                    <a:pt x="624765" y="12700"/>
                  </a:lnTo>
                  <a:lnTo>
                    <a:pt x="635306" y="19812"/>
                  </a:lnTo>
                  <a:lnTo>
                    <a:pt x="23166" y="918972"/>
                  </a:lnTo>
                  <a:close/>
                </a:path>
              </a:pathLst>
            </a:custGeom>
            <a:solidFill>
              <a:srgbClr val="172C51"/>
            </a:solidFill>
            <a:ln w="12700">
              <a:solidFill>
                <a:srgbClr val="000000"/>
              </a:solidFill>
            </a:ln>
          </p:spPr>
        </p:sp>
        <p:sp>
          <p:nvSpPr>
            <p:cNvPr id="19" name="TextBox 19"/>
            <p:cNvSpPr txBox="1"/>
            <p:nvPr/>
          </p:nvSpPr>
          <p:spPr>
            <a:xfrm>
              <a:off x="0" y="-19050"/>
              <a:ext cx="3084298" cy="940144"/>
            </a:xfrm>
            <a:prstGeom prst="rect">
              <a:avLst/>
            </a:prstGeom>
          </p:spPr>
          <p:txBody>
            <a:bodyPr lIns="50800" tIns="50800" rIns="50800" bIns="50800" rtlCol="0" anchor="ctr"/>
            <a:lstStyle/>
            <a:p>
              <a:pPr algn="ctr">
                <a:lnSpc>
                  <a:spcPts val="2520"/>
                </a:lnSpc>
              </a:pPr>
              <a:r>
                <a:rPr lang="en-US" sz="2100">
                  <a:solidFill>
                    <a:srgbClr val="FFFFFF"/>
                  </a:solidFill>
                  <a:latin typeface="Times New Roman"/>
                  <a:ea typeface="Times New Roman"/>
                  <a:cs typeface="Times New Roman"/>
                  <a:sym typeface="Times New Roman"/>
                </a:rPr>
                <a:t>“HOAN HÔ”</a:t>
              </a:r>
            </a:p>
          </p:txBody>
        </p:sp>
      </p:grpSp>
      <p:sp>
        <p:nvSpPr>
          <p:cNvPr id="20" name="AutoShape 20"/>
          <p:cNvSpPr/>
          <p:nvPr/>
        </p:nvSpPr>
        <p:spPr>
          <a:xfrm rot="58308">
            <a:off x="9935667" y="1249144"/>
            <a:ext cx="967319" cy="0"/>
          </a:xfrm>
          <a:prstGeom prst="line">
            <a:avLst/>
          </a:prstGeom>
          <a:ln w="9525" cap="rnd">
            <a:solidFill>
              <a:srgbClr val="000000"/>
            </a:solidFill>
            <a:prstDash val="solid"/>
            <a:headEnd type="none" w="sm" len="sm"/>
            <a:tailEnd type="none" w="sm" len="sm"/>
          </a:ln>
        </p:spPr>
      </p:sp>
      <p:sp>
        <p:nvSpPr>
          <p:cNvPr id="21" name="AutoShape 21"/>
          <p:cNvSpPr/>
          <p:nvPr/>
        </p:nvSpPr>
        <p:spPr>
          <a:xfrm rot="58308">
            <a:off x="13830059" y="1249144"/>
            <a:ext cx="967319" cy="0"/>
          </a:xfrm>
          <a:prstGeom prst="line">
            <a:avLst/>
          </a:prstGeom>
          <a:ln w="9525" cap="rnd">
            <a:solidFill>
              <a:srgbClr val="000000"/>
            </a:solidFill>
            <a:prstDash val="solid"/>
            <a:headEnd type="none" w="sm" len="sm"/>
            <a:tailEnd type="none" w="sm" len="sm"/>
          </a:ln>
        </p:spPr>
      </p:sp>
      <p:sp>
        <p:nvSpPr>
          <p:cNvPr id="22" name="AutoShape 22"/>
          <p:cNvSpPr/>
          <p:nvPr/>
        </p:nvSpPr>
        <p:spPr>
          <a:xfrm rot="5348243">
            <a:off x="14166417" y="1835752"/>
            <a:ext cx="1173350" cy="0"/>
          </a:xfrm>
          <a:prstGeom prst="line">
            <a:avLst/>
          </a:prstGeom>
          <a:ln w="9525" cap="rnd">
            <a:solidFill>
              <a:srgbClr val="002060"/>
            </a:solidFill>
            <a:prstDash val="solid"/>
            <a:headEnd type="none" w="sm" len="sm"/>
            <a:tailEnd type="triangle" w="lg" len="med"/>
          </a:ln>
        </p:spPr>
      </p:sp>
      <p:sp>
        <p:nvSpPr>
          <p:cNvPr id="23" name="TextBox 23"/>
          <p:cNvSpPr txBox="1"/>
          <p:nvPr/>
        </p:nvSpPr>
        <p:spPr>
          <a:xfrm>
            <a:off x="14879917" y="1640907"/>
            <a:ext cx="1178213" cy="404723"/>
          </a:xfrm>
          <a:prstGeom prst="rect">
            <a:avLst/>
          </a:prstGeom>
        </p:spPr>
        <p:txBody>
          <a:bodyPr lIns="0" tIns="0" rIns="0" bIns="0" rtlCol="0" anchor="t">
            <a:spAutoFit/>
          </a:bodyPr>
          <a:lstStyle/>
          <a:p>
            <a:pPr algn="l">
              <a:lnSpc>
                <a:spcPts val="2520"/>
              </a:lnSpc>
            </a:pPr>
            <a:r>
              <a:rPr lang="en-US" sz="2100">
                <a:solidFill>
                  <a:srgbClr val="000000"/>
                </a:solidFill>
                <a:latin typeface="Times New Roman"/>
                <a:ea typeface="Times New Roman"/>
                <a:cs typeface="Times New Roman"/>
                <a:sym typeface="Times New Roman"/>
              </a:rPr>
              <a:t>Sai</a:t>
            </a:r>
          </a:p>
        </p:txBody>
      </p:sp>
      <p:sp>
        <p:nvSpPr>
          <p:cNvPr id="24" name="AutoShape 24"/>
          <p:cNvSpPr/>
          <p:nvPr/>
        </p:nvSpPr>
        <p:spPr>
          <a:xfrm rot="58308">
            <a:off x="12335806" y="2901752"/>
            <a:ext cx="967319" cy="0"/>
          </a:xfrm>
          <a:prstGeom prst="line">
            <a:avLst/>
          </a:prstGeom>
          <a:ln w="9525" cap="rnd">
            <a:solidFill>
              <a:srgbClr val="000000"/>
            </a:solidFill>
            <a:prstDash val="solid"/>
            <a:headEnd type="none" w="sm" len="sm"/>
            <a:tailEnd type="none" w="sm" len="sm"/>
          </a:ln>
        </p:spPr>
      </p:sp>
      <p:grpSp>
        <p:nvGrpSpPr>
          <p:cNvPr id="25" name="Group 25"/>
          <p:cNvGrpSpPr/>
          <p:nvPr/>
        </p:nvGrpSpPr>
        <p:grpSpPr>
          <a:xfrm>
            <a:off x="13265124" y="2380069"/>
            <a:ext cx="2962541" cy="1054188"/>
            <a:chOff x="0" y="0"/>
            <a:chExt cx="3950054" cy="1405584"/>
          </a:xfrm>
        </p:grpSpPr>
        <p:sp>
          <p:nvSpPr>
            <p:cNvPr id="26" name="Freeform 26"/>
            <p:cNvSpPr/>
            <p:nvPr/>
          </p:nvSpPr>
          <p:spPr>
            <a:xfrm>
              <a:off x="12700" y="12700"/>
              <a:ext cx="3926459" cy="1383665"/>
            </a:xfrm>
            <a:custGeom>
              <a:avLst/>
              <a:gdLst/>
              <a:ahLst/>
              <a:cxnLst/>
              <a:rect l="l" t="t" r="r" b="b"/>
              <a:pathLst>
                <a:path w="3926459" h="1383665">
                  <a:moveTo>
                    <a:pt x="0" y="691896"/>
                  </a:moveTo>
                  <a:lnTo>
                    <a:pt x="1963293" y="0"/>
                  </a:lnTo>
                  <a:lnTo>
                    <a:pt x="3926459" y="691896"/>
                  </a:lnTo>
                  <a:lnTo>
                    <a:pt x="1963293" y="1383665"/>
                  </a:lnTo>
                  <a:close/>
                </a:path>
              </a:pathLst>
            </a:custGeom>
            <a:solidFill>
              <a:srgbClr val="4472C4"/>
            </a:solidFill>
            <a:ln w="12700">
              <a:solidFill>
                <a:srgbClr val="000000"/>
              </a:solidFill>
            </a:ln>
          </p:spPr>
        </p:sp>
        <p:sp>
          <p:nvSpPr>
            <p:cNvPr id="27" name="Freeform 27"/>
            <p:cNvSpPr/>
            <p:nvPr/>
          </p:nvSpPr>
          <p:spPr>
            <a:xfrm>
              <a:off x="0" y="0"/>
              <a:ext cx="3951986" cy="1409192"/>
            </a:xfrm>
            <a:custGeom>
              <a:avLst/>
              <a:gdLst/>
              <a:ahLst/>
              <a:cxnLst/>
              <a:rect l="l" t="t" r="r" b="b"/>
              <a:pathLst>
                <a:path w="3951986" h="1409192">
                  <a:moveTo>
                    <a:pt x="8509" y="692531"/>
                  </a:moveTo>
                  <a:lnTo>
                    <a:pt x="1971675" y="762"/>
                  </a:lnTo>
                  <a:cubicBezTo>
                    <a:pt x="1974469" y="-254"/>
                    <a:pt x="1977390" y="-254"/>
                    <a:pt x="1980057" y="762"/>
                  </a:cubicBezTo>
                  <a:lnTo>
                    <a:pt x="3943477" y="692531"/>
                  </a:lnTo>
                  <a:cubicBezTo>
                    <a:pt x="3948557" y="694309"/>
                    <a:pt x="3951986" y="699135"/>
                    <a:pt x="3951986" y="704469"/>
                  </a:cubicBezTo>
                  <a:cubicBezTo>
                    <a:pt x="3951986" y="709803"/>
                    <a:pt x="3948557" y="714629"/>
                    <a:pt x="3943477" y="716407"/>
                  </a:cubicBezTo>
                  <a:lnTo>
                    <a:pt x="1980184" y="1408430"/>
                  </a:lnTo>
                  <a:cubicBezTo>
                    <a:pt x="1977390" y="1409446"/>
                    <a:pt x="1974469" y="1409446"/>
                    <a:pt x="1971802" y="1408430"/>
                  </a:cubicBezTo>
                  <a:lnTo>
                    <a:pt x="8509" y="716534"/>
                  </a:lnTo>
                  <a:cubicBezTo>
                    <a:pt x="3429" y="714756"/>
                    <a:pt x="0" y="709930"/>
                    <a:pt x="0" y="704596"/>
                  </a:cubicBezTo>
                  <a:cubicBezTo>
                    <a:pt x="0" y="699262"/>
                    <a:pt x="3429" y="694436"/>
                    <a:pt x="8509" y="692658"/>
                  </a:cubicBezTo>
                  <a:moveTo>
                    <a:pt x="16891" y="716661"/>
                  </a:moveTo>
                  <a:lnTo>
                    <a:pt x="12700" y="704596"/>
                  </a:lnTo>
                  <a:lnTo>
                    <a:pt x="16891" y="692658"/>
                  </a:lnTo>
                  <a:lnTo>
                    <a:pt x="1980184" y="1384554"/>
                  </a:lnTo>
                  <a:lnTo>
                    <a:pt x="1975993" y="1396492"/>
                  </a:lnTo>
                  <a:lnTo>
                    <a:pt x="1971802" y="1384554"/>
                  </a:lnTo>
                  <a:lnTo>
                    <a:pt x="3934968" y="692531"/>
                  </a:lnTo>
                  <a:lnTo>
                    <a:pt x="3939159" y="704469"/>
                  </a:lnTo>
                  <a:lnTo>
                    <a:pt x="3934968" y="716407"/>
                  </a:lnTo>
                  <a:lnTo>
                    <a:pt x="1971675" y="24638"/>
                  </a:lnTo>
                  <a:lnTo>
                    <a:pt x="1975866" y="12700"/>
                  </a:lnTo>
                  <a:lnTo>
                    <a:pt x="1980057" y="24638"/>
                  </a:lnTo>
                  <a:lnTo>
                    <a:pt x="16891" y="716534"/>
                  </a:lnTo>
                  <a:close/>
                </a:path>
              </a:pathLst>
            </a:custGeom>
            <a:solidFill>
              <a:srgbClr val="172C51"/>
            </a:solidFill>
            <a:ln w="12700">
              <a:solidFill>
                <a:srgbClr val="000000"/>
              </a:solidFill>
            </a:ln>
          </p:spPr>
        </p:sp>
        <p:sp>
          <p:nvSpPr>
            <p:cNvPr id="28" name="TextBox 28"/>
            <p:cNvSpPr txBox="1"/>
            <p:nvPr/>
          </p:nvSpPr>
          <p:spPr>
            <a:xfrm>
              <a:off x="0" y="-19050"/>
              <a:ext cx="3950054" cy="1424634"/>
            </a:xfrm>
            <a:prstGeom prst="rect">
              <a:avLst/>
            </a:prstGeom>
          </p:spPr>
          <p:txBody>
            <a:bodyPr lIns="50800" tIns="50800" rIns="50800" bIns="50800" rtlCol="0" anchor="ctr"/>
            <a:lstStyle/>
            <a:p>
              <a:pPr algn="ctr">
                <a:lnSpc>
                  <a:spcPts val="2520"/>
                </a:lnSpc>
              </a:pPr>
              <a:r>
                <a:rPr lang="en-US" sz="2100">
                  <a:solidFill>
                    <a:srgbClr val="FFFFFF"/>
                  </a:solidFill>
                  <a:latin typeface="Times New Roman"/>
                  <a:ea typeface="Times New Roman"/>
                  <a:cs typeface="Times New Roman"/>
                  <a:sym typeface="Times New Roman"/>
                </a:rPr>
                <a:t>Trả lời &lt; số bí mật</a:t>
              </a:r>
            </a:p>
          </p:txBody>
        </p:sp>
      </p:grpSp>
      <p:sp>
        <p:nvSpPr>
          <p:cNvPr id="29" name="TextBox 29"/>
          <p:cNvSpPr txBox="1"/>
          <p:nvPr/>
        </p:nvSpPr>
        <p:spPr>
          <a:xfrm>
            <a:off x="9209743" y="1903863"/>
            <a:ext cx="1178213" cy="389275"/>
          </a:xfrm>
          <a:prstGeom prst="rect">
            <a:avLst/>
          </a:prstGeom>
        </p:spPr>
        <p:txBody>
          <a:bodyPr lIns="0" tIns="0" rIns="0" bIns="0" rtlCol="0" anchor="t">
            <a:spAutoFit/>
          </a:bodyPr>
          <a:lstStyle/>
          <a:p>
            <a:pPr algn="l">
              <a:lnSpc>
                <a:spcPts val="2520"/>
              </a:lnSpc>
            </a:pPr>
            <a:r>
              <a:rPr lang="en-US" sz="2100">
                <a:solidFill>
                  <a:srgbClr val="000000"/>
                </a:solidFill>
                <a:latin typeface="Times New Roman"/>
                <a:ea typeface="Times New Roman"/>
                <a:cs typeface="Times New Roman"/>
                <a:sym typeface="Times New Roman"/>
              </a:rPr>
              <a:t>Đúng</a:t>
            </a:r>
          </a:p>
        </p:txBody>
      </p:sp>
      <p:grpSp>
        <p:nvGrpSpPr>
          <p:cNvPr id="30" name="Group 30"/>
          <p:cNvGrpSpPr/>
          <p:nvPr/>
        </p:nvGrpSpPr>
        <p:grpSpPr>
          <a:xfrm>
            <a:off x="11188095" y="3628299"/>
            <a:ext cx="2313224" cy="690821"/>
            <a:chOff x="0" y="0"/>
            <a:chExt cx="3084298" cy="921094"/>
          </a:xfrm>
        </p:grpSpPr>
        <p:sp>
          <p:nvSpPr>
            <p:cNvPr id="31" name="Freeform 31"/>
            <p:cNvSpPr/>
            <p:nvPr/>
          </p:nvSpPr>
          <p:spPr>
            <a:xfrm>
              <a:off x="12700" y="12700"/>
              <a:ext cx="3060700" cy="899160"/>
            </a:xfrm>
            <a:custGeom>
              <a:avLst/>
              <a:gdLst/>
              <a:ahLst/>
              <a:cxnLst/>
              <a:rect l="l" t="t" r="r" b="b"/>
              <a:pathLst>
                <a:path w="3060700" h="899160">
                  <a:moveTo>
                    <a:pt x="0" y="899160"/>
                  </a:moveTo>
                  <a:lnTo>
                    <a:pt x="612140" y="0"/>
                  </a:lnTo>
                  <a:lnTo>
                    <a:pt x="3060700" y="0"/>
                  </a:lnTo>
                  <a:lnTo>
                    <a:pt x="2448560" y="899160"/>
                  </a:lnTo>
                  <a:close/>
                </a:path>
              </a:pathLst>
            </a:custGeom>
            <a:solidFill>
              <a:srgbClr val="4472C4"/>
            </a:solidFill>
            <a:ln w="12700">
              <a:solidFill>
                <a:srgbClr val="000000"/>
              </a:solidFill>
            </a:ln>
          </p:spPr>
        </p:sp>
        <p:sp>
          <p:nvSpPr>
            <p:cNvPr id="32" name="Freeform 32"/>
            <p:cNvSpPr/>
            <p:nvPr/>
          </p:nvSpPr>
          <p:spPr>
            <a:xfrm>
              <a:off x="75" y="0"/>
              <a:ext cx="3085950" cy="924560"/>
            </a:xfrm>
            <a:custGeom>
              <a:avLst/>
              <a:gdLst/>
              <a:ahLst/>
              <a:cxnLst/>
              <a:rect l="l" t="t" r="r" b="b"/>
              <a:pathLst>
                <a:path w="3085950" h="924560">
                  <a:moveTo>
                    <a:pt x="2084" y="904748"/>
                  </a:moveTo>
                  <a:lnTo>
                    <a:pt x="614224" y="5588"/>
                  </a:lnTo>
                  <a:cubicBezTo>
                    <a:pt x="616637" y="2159"/>
                    <a:pt x="620574" y="0"/>
                    <a:pt x="624765" y="0"/>
                  </a:cubicBezTo>
                  <a:lnTo>
                    <a:pt x="3073325" y="0"/>
                  </a:lnTo>
                  <a:cubicBezTo>
                    <a:pt x="3078024" y="0"/>
                    <a:pt x="3082342" y="2540"/>
                    <a:pt x="3084501" y="6731"/>
                  </a:cubicBezTo>
                  <a:cubicBezTo>
                    <a:pt x="3086660" y="10922"/>
                    <a:pt x="3086406" y="15875"/>
                    <a:pt x="3083739" y="19812"/>
                  </a:cubicBezTo>
                  <a:lnTo>
                    <a:pt x="2471599" y="918972"/>
                  </a:lnTo>
                  <a:cubicBezTo>
                    <a:pt x="2469186" y="922401"/>
                    <a:pt x="2465249" y="924560"/>
                    <a:pt x="2461058" y="924560"/>
                  </a:cubicBezTo>
                  <a:lnTo>
                    <a:pt x="12625" y="924560"/>
                  </a:lnTo>
                  <a:cubicBezTo>
                    <a:pt x="7926" y="924560"/>
                    <a:pt x="3608" y="922020"/>
                    <a:pt x="1449" y="917829"/>
                  </a:cubicBezTo>
                  <a:cubicBezTo>
                    <a:pt x="-710" y="913638"/>
                    <a:pt x="-456" y="908685"/>
                    <a:pt x="2211" y="904748"/>
                  </a:cubicBezTo>
                  <a:moveTo>
                    <a:pt x="23166" y="919099"/>
                  </a:moveTo>
                  <a:lnTo>
                    <a:pt x="12625" y="911860"/>
                  </a:lnTo>
                  <a:lnTo>
                    <a:pt x="12625" y="899160"/>
                  </a:lnTo>
                  <a:lnTo>
                    <a:pt x="2461185" y="899160"/>
                  </a:lnTo>
                  <a:lnTo>
                    <a:pt x="2461185" y="911860"/>
                  </a:lnTo>
                  <a:lnTo>
                    <a:pt x="2450644" y="904748"/>
                  </a:lnTo>
                  <a:lnTo>
                    <a:pt x="3062911" y="5588"/>
                  </a:lnTo>
                  <a:lnTo>
                    <a:pt x="3073325" y="12700"/>
                  </a:lnTo>
                  <a:lnTo>
                    <a:pt x="3073325" y="25400"/>
                  </a:lnTo>
                  <a:lnTo>
                    <a:pt x="624765" y="25400"/>
                  </a:lnTo>
                  <a:lnTo>
                    <a:pt x="624765" y="12700"/>
                  </a:lnTo>
                  <a:lnTo>
                    <a:pt x="635306" y="19812"/>
                  </a:lnTo>
                  <a:lnTo>
                    <a:pt x="23166" y="918972"/>
                  </a:lnTo>
                  <a:close/>
                </a:path>
              </a:pathLst>
            </a:custGeom>
            <a:solidFill>
              <a:srgbClr val="172C51"/>
            </a:solidFill>
            <a:ln w="12700">
              <a:solidFill>
                <a:srgbClr val="000000"/>
              </a:solidFill>
            </a:ln>
          </p:spPr>
        </p:sp>
        <p:sp>
          <p:nvSpPr>
            <p:cNvPr id="33" name="TextBox 33"/>
            <p:cNvSpPr txBox="1"/>
            <p:nvPr/>
          </p:nvSpPr>
          <p:spPr>
            <a:xfrm>
              <a:off x="0" y="-19050"/>
              <a:ext cx="3084298" cy="940144"/>
            </a:xfrm>
            <a:prstGeom prst="rect">
              <a:avLst/>
            </a:prstGeom>
          </p:spPr>
          <p:txBody>
            <a:bodyPr lIns="50800" tIns="50800" rIns="50800" bIns="50800" rtlCol="0" anchor="ctr"/>
            <a:lstStyle/>
            <a:p>
              <a:pPr algn="ctr">
                <a:lnSpc>
                  <a:spcPts val="2520"/>
                </a:lnSpc>
              </a:pPr>
              <a:r>
                <a:rPr lang="en-US" sz="2100">
                  <a:solidFill>
                    <a:srgbClr val="FFFFFF"/>
                  </a:solidFill>
                  <a:latin typeface="Times New Roman"/>
                  <a:ea typeface="Times New Roman"/>
                  <a:cs typeface="Times New Roman"/>
                  <a:sym typeface="Times New Roman"/>
                </a:rPr>
                <a:t>“Quá thấp”</a:t>
              </a:r>
            </a:p>
          </p:txBody>
        </p:sp>
      </p:grpSp>
      <p:sp>
        <p:nvSpPr>
          <p:cNvPr id="34" name="AutoShape 34"/>
          <p:cNvSpPr/>
          <p:nvPr/>
        </p:nvSpPr>
        <p:spPr>
          <a:xfrm rot="5321050">
            <a:off x="16761609" y="3294331"/>
            <a:ext cx="769245" cy="0"/>
          </a:xfrm>
          <a:prstGeom prst="line">
            <a:avLst/>
          </a:prstGeom>
          <a:ln w="9525" cap="rnd">
            <a:solidFill>
              <a:srgbClr val="002060"/>
            </a:solidFill>
            <a:prstDash val="solid"/>
            <a:headEnd type="none" w="sm" len="sm"/>
            <a:tailEnd type="triangle" w="lg" len="med"/>
          </a:ln>
        </p:spPr>
      </p:sp>
      <p:grpSp>
        <p:nvGrpSpPr>
          <p:cNvPr id="35" name="Group 35"/>
          <p:cNvGrpSpPr/>
          <p:nvPr/>
        </p:nvGrpSpPr>
        <p:grpSpPr>
          <a:xfrm>
            <a:off x="15292847" y="3675013"/>
            <a:ext cx="2313224" cy="690821"/>
            <a:chOff x="0" y="0"/>
            <a:chExt cx="3084298" cy="921094"/>
          </a:xfrm>
        </p:grpSpPr>
        <p:sp>
          <p:nvSpPr>
            <p:cNvPr id="36" name="Freeform 36"/>
            <p:cNvSpPr/>
            <p:nvPr/>
          </p:nvSpPr>
          <p:spPr>
            <a:xfrm>
              <a:off x="12700" y="12700"/>
              <a:ext cx="3060700" cy="899160"/>
            </a:xfrm>
            <a:custGeom>
              <a:avLst/>
              <a:gdLst/>
              <a:ahLst/>
              <a:cxnLst/>
              <a:rect l="l" t="t" r="r" b="b"/>
              <a:pathLst>
                <a:path w="3060700" h="899160">
                  <a:moveTo>
                    <a:pt x="0" y="899160"/>
                  </a:moveTo>
                  <a:lnTo>
                    <a:pt x="612140" y="0"/>
                  </a:lnTo>
                  <a:lnTo>
                    <a:pt x="3060700" y="0"/>
                  </a:lnTo>
                  <a:lnTo>
                    <a:pt x="2448560" y="899160"/>
                  </a:lnTo>
                  <a:close/>
                </a:path>
              </a:pathLst>
            </a:custGeom>
            <a:solidFill>
              <a:srgbClr val="4472C4"/>
            </a:solidFill>
            <a:ln w="12700">
              <a:solidFill>
                <a:srgbClr val="000000"/>
              </a:solidFill>
            </a:ln>
          </p:spPr>
        </p:sp>
        <p:sp>
          <p:nvSpPr>
            <p:cNvPr id="37" name="Freeform 37"/>
            <p:cNvSpPr/>
            <p:nvPr/>
          </p:nvSpPr>
          <p:spPr>
            <a:xfrm>
              <a:off x="75" y="0"/>
              <a:ext cx="3085950" cy="924560"/>
            </a:xfrm>
            <a:custGeom>
              <a:avLst/>
              <a:gdLst/>
              <a:ahLst/>
              <a:cxnLst/>
              <a:rect l="l" t="t" r="r" b="b"/>
              <a:pathLst>
                <a:path w="3085950" h="924560">
                  <a:moveTo>
                    <a:pt x="2084" y="904748"/>
                  </a:moveTo>
                  <a:lnTo>
                    <a:pt x="614224" y="5588"/>
                  </a:lnTo>
                  <a:cubicBezTo>
                    <a:pt x="616637" y="2159"/>
                    <a:pt x="620574" y="0"/>
                    <a:pt x="624765" y="0"/>
                  </a:cubicBezTo>
                  <a:lnTo>
                    <a:pt x="3073325" y="0"/>
                  </a:lnTo>
                  <a:cubicBezTo>
                    <a:pt x="3078024" y="0"/>
                    <a:pt x="3082342" y="2540"/>
                    <a:pt x="3084501" y="6731"/>
                  </a:cubicBezTo>
                  <a:cubicBezTo>
                    <a:pt x="3086660" y="10922"/>
                    <a:pt x="3086406" y="15875"/>
                    <a:pt x="3083739" y="19812"/>
                  </a:cubicBezTo>
                  <a:lnTo>
                    <a:pt x="2471599" y="918972"/>
                  </a:lnTo>
                  <a:cubicBezTo>
                    <a:pt x="2469186" y="922401"/>
                    <a:pt x="2465249" y="924560"/>
                    <a:pt x="2461058" y="924560"/>
                  </a:cubicBezTo>
                  <a:lnTo>
                    <a:pt x="12625" y="924560"/>
                  </a:lnTo>
                  <a:cubicBezTo>
                    <a:pt x="7926" y="924560"/>
                    <a:pt x="3608" y="922020"/>
                    <a:pt x="1449" y="917829"/>
                  </a:cubicBezTo>
                  <a:cubicBezTo>
                    <a:pt x="-710" y="913638"/>
                    <a:pt x="-456" y="908685"/>
                    <a:pt x="2211" y="904748"/>
                  </a:cubicBezTo>
                  <a:moveTo>
                    <a:pt x="23166" y="919099"/>
                  </a:moveTo>
                  <a:lnTo>
                    <a:pt x="12625" y="911860"/>
                  </a:lnTo>
                  <a:lnTo>
                    <a:pt x="12625" y="899160"/>
                  </a:lnTo>
                  <a:lnTo>
                    <a:pt x="2461185" y="899160"/>
                  </a:lnTo>
                  <a:lnTo>
                    <a:pt x="2461185" y="911860"/>
                  </a:lnTo>
                  <a:lnTo>
                    <a:pt x="2450644" y="904748"/>
                  </a:lnTo>
                  <a:lnTo>
                    <a:pt x="3062911" y="5588"/>
                  </a:lnTo>
                  <a:lnTo>
                    <a:pt x="3073325" y="12700"/>
                  </a:lnTo>
                  <a:lnTo>
                    <a:pt x="3073325" y="25400"/>
                  </a:lnTo>
                  <a:lnTo>
                    <a:pt x="624765" y="25400"/>
                  </a:lnTo>
                  <a:lnTo>
                    <a:pt x="624765" y="12700"/>
                  </a:lnTo>
                  <a:lnTo>
                    <a:pt x="635306" y="19812"/>
                  </a:lnTo>
                  <a:lnTo>
                    <a:pt x="23166" y="918972"/>
                  </a:lnTo>
                  <a:close/>
                </a:path>
              </a:pathLst>
            </a:custGeom>
            <a:solidFill>
              <a:srgbClr val="172C51"/>
            </a:solidFill>
            <a:ln w="12700">
              <a:solidFill>
                <a:srgbClr val="000000"/>
              </a:solidFill>
            </a:ln>
          </p:spPr>
        </p:sp>
        <p:sp>
          <p:nvSpPr>
            <p:cNvPr id="38" name="TextBox 38"/>
            <p:cNvSpPr txBox="1"/>
            <p:nvPr/>
          </p:nvSpPr>
          <p:spPr>
            <a:xfrm>
              <a:off x="0" y="-19050"/>
              <a:ext cx="3084298" cy="940144"/>
            </a:xfrm>
            <a:prstGeom prst="rect">
              <a:avLst/>
            </a:prstGeom>
          </p:spPr>
          <p:txBody>
            <a:bodyPr lIns="50800" tIns="50800" rIns="50800" bIns="50800" rtlCol="0" anchor="ctr"/>
            <a:lstStyle/>
            <a:p>
              <a:pPr algn="ctr">
                <a:lnSpc>
                  <a:spcPts val="2520"/>
                </a:lnSpc>
              </a:pPr>
              <a:r>
                <a:rPr lang="en-US" sz="2100">
                  <a:solidFill>
                    <a:srgbClr val="FFFFFF"/>
                  </a:solidFill>
                  <a:latin typeface="Times New Roman"/>
                  <a:ea typeface="Times New Roman"/>
                  <a:cs typeface="Times New Roman"/>
                  <a:sym typeface="Times New Roman"/>
                </a:rPr>
                <a:t>“Quá cao”</a:t>
              </a:r>
            </a:p>
          </p:txBody>
        </p:sp>
      </p:grpSp>
      <p:sp>
        <p:nvSpPr>
          <p:cNvPr id="39" name="AutoShape 39"/>
          <p:cNvSpPr/>
          <p:nvPr/>
        </p:nvSpPr>
        <p:spPr>
          <a:xfrm rot="5359380">
            <a:off x="11998863" y="4703911"/>
            <a:ext cx="747519" cy="0"/>
          </a:xfrm>
          <a:prstGeom prst="line">
            <a:avLst/>
          </a:prstGeom>
          <a:ln w="9525" cap="rnd">
            <a:solidFill>
              <a:srgbClr val="000000"/>
            </a:solidFill>
            <a:prstDash val="solid"/>
            <a:headEnd type="none" w="sm" len="sm"/>
            <a:tailEnd type="none" w="sm" len="sm"/>
          </a:ln>
        </p:spPr>
      </p:sp>
      <p:sp>
        <p:nvSpPr>
          <p:cNvPr id="40" name="AutoShape 40"/>
          <p:cNvSpPr/>
          <p:nvPr/>
        </p:nvSpPr>
        <p:spPr>
          <a:xfrm rot="5355709">
            <a:off x="16777251" y="4672926"/>
            <a:ext cx="685553" cy="0"/>
          </a:xfrm>
          <a:prstGeom prst="line">
            <a:avLst/>
          </a:prstGeom>
          <a:ln w="9525" cap="rnd">
            <a:solidFill>
              <a:srgbClr val="000000"/>
            </a:solidFill>
            <a:prstDash val="solid"/>
            <a:headEnd type="none" w="sm" len="sm"/>
            <a:tailEnd type="none" w="sm" len="sm"/>
          </a:ln>
        </p:spPr>
      </p:sp>
      <p:sp>
        <p:nvSpPr>
          <p:cNvPr id="41" name="AutoShape 41"/>
          <p:cNvSpPr/>
          <p:nvPr/>
        </p:nvSpPr>
        <p:spPr>
          <a:xfrm rot="10776356">
            <a:off x="14737533" y="5060977"/>
            <a:ext cx="2385441" cy="0"/>
          </a:xfrm>
          <a:prstGeom prst="line">
            <a:avLst/>
          </a:prstGeom>
          <a:ln w="9525" cap="rnd">
            <a:solidFill>
              <a:srgbClr val="002060"/>
            </a:solidFill>
            <a:prstDash val="solid"/>
            <a:headEnd type="none" w="sm" len="sm"/>
            <a:tailEnd type="triangle" w="lg" len="med"/>
          </a:ln>
        </p:spPr>
      </p:sp>
      <p:sp>
        <p:nvSpPr>
          <p:cNvPr id="42" name="AutoShape 42"/>
          <p:cNvSpPr/>
          <p:nvPr/>
        </p:nvSpPr>
        <p:spPr>
          <a:xfrm rot="25093">
            <a:off x="12363761" y="5061700"/>
            <a:ext cx="2247652" cy="0"/>
          </a:xfrm>
          <a:prstGeom prst="line">
            <a:avLst/>
          </a:prstGeom>
          <a:ln w="9525" cap="rnd">
            <a:solidFill>
              <a:srgbClr val="002060"/>
            </a:solidFill>
            <a:prstDash val="solid"/>
            <a:headEnd type="none" w="sm" len="sm"/>
            <a:tailEnd type="triangle" w="lg" len="med"/>
          </a:ln>
        </p:spPr>
      </p:sp>
      <p:sp>
        <p:nvSpPr>
          <p:cNvPr id="43" name="AutoShape 43"/>
          <p:cNvSpPr/>
          <p:nvPr/>
        </p:nvSpPr>
        <p:spPr>
          <a:xfrm rot="11845">
            <a:off x="9849964" y="5836630"/>
            <a:ext cx="4761433" cy="0"/>
          </a:xfrm>
          <a:prstGeom prst="line">
            <a:avLst/>
          </a:prstGeom>
          <a:ln w="9525" cap="rnd">
            <a:solidFill>
              <a:srgbClr val="002060"/>
            </a:solidFill>
            <a:prstDash val="solid"/>
            <a:headEnd type="none" w="sm" len="sm"/>
            <a:tailEnd type="triangle" w="lg" len="med"/>
          </a:ln>
        </p:spPr>
      </p:sp>
      <p:sp>
        <p:nvSpPr>
          <p:cNvPr id="44" name="AutoShape 44"/>
          <p:cNvSpPr/>
          <p:nvPr/>
        </p:nvSpPr>
        <p:spPr>
          <a:xfrm rot="5363173">
            <a:off x="13787069" y="5889795"/>
            <a:ext cx="1649004" cy="0"/>
          </a:xfrm>
          <a:prstGeom prst="line">
            <a:avLst/>
          </a:prstGeom>
          <a:ln w="9525" cap="rnd">
            <a:solidFill>
              <a:srgbClr val="002060"/>
            </a:solidFill>
            <a:prstDash val="solid"/>
            <a:headEnd type="none" w="sm" len="sm"/>
            <a:tailEnd type="triangle" w="lg" len="med"/>
          </a:ln>
        </p:spPr>
      </p:sp>
      <p:sp>
        <p:nvSpPr>
          <p:cNvPr id="45" name="TextBox 45"/>
          <p:cNvSpPr txBox="1"/>
          <p:nvPr/>
        </p:nvSpPr>
        <p:spPr>
          <a:xfrm>
            <a:off x="16433990" y="3095012"/>
            <a:ext cx="1178213" cy="404723"/>
          </a:xfrm>
          <a:prstGeom prst="rect">
            <a:avLst/>
          </a:prstGeom>
        </p:spPr>
        <p:txBody>
          <a:bodyPr lIns="0" tIns="0" rIns="0" bIns="0" rtlCol="0" anchor="t">
            <a:spAutoFit/>
          </a:bodyPr>
          <a:lstStyle/>
          <a:p>
            <a:pPr algn="l">
              <a:lnSpc>
                <a:spcPts val="2520"/>
              </a:lnSpc>
            </a:pPr>
            <a:r>
              <a:rPr lang="en-US" sz="2100">
                <a:solidFill>
                  <a:srgbClr val="000000"/>
                </a:solidFill>
                <a:latin typeface="Times New Roman"/>
                <a:ea typeface="Times New Roman"/>
                <a:cs typeface="Times New Roman"/>
                <a:sym typeface="Times New Roman"/>
              </a:rPr>
              <a:t>Sai</a:t>
            </a:r>
          </a:p>
        </p:txBody>
      </p:sp>
      <p:grpSp>
        <p:nvGrpSpPr>
          <p:cNvPr id="46" name="Group 46"/>
          <p:cNvGrpSpPr/>
          <p:nvPr/>
        </p:nvGrpSpPr>
        <p:grpSpPr>
          <a:xfrm>
            <a:off x="487687" y="5370165"/>
            <a:ext cx="4029075" cy="2671762"/>
            <a:chOff x="0" y="0"/>
            <a:chExt cx="5372100" cy="3562350"/>
          </a:xfrm>
        </p:grpSpPr>
        <p:sp>
          <p:nvSpPr>
            <p:cNvPr id="47" name="Freeform 47"/>
            <p:cNvSpPr/>
            <p:nvPr/>
          </p:nvSpPr>
          <p:spPr>
            <a:xfrm>
              <a:off x="0" y="0"/>
              <a:ext cx="5372100" cy="3562350"/>
            </a:xfrm>
            <a:custGeom>
              <a:avLst/>
              <a:gdLst/>
              <a:ahLst/>
              <a:cxnLst/>
              <a:rect l="l" t="t" r="r" b="b"/>
              <a:pathLst>
                <a:path w="5372100" h="3562350">
                  <a:moveTo>
                    <a:pt x="0" y="0"/>
                  </a:moveTo>
                  <a:lnTo>
                    <a:pt x="5372100" y="0"/>
                  </a:lnTo>
                  <a:lnTo>
                    <a:pt x="5372100" y="3562350"/>
                  </a:lnTo>
                  <a:lnTo>
                    <a:pt x="0" y="3562350"/>
                  </a:lnTo>
                  <a:lnTo>
                    <a:pt x="0" y="0"/>
                  </a:lnTo>
                  <a:close/>
                </a:path>
              </a:pathLst>
            </a:custGeom>
            <a:blipFill>
              <a:blip r:embed="rId2"/>
              <a:stretch>
                <a:fillRect/>
              </a:stretch>
            </a:blipFill>
          </p:spPr>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84356" y="277236"/>
            <a:ext cx="7864813" cy="4016484"/>
            <a:chOff x="0" y="0"/>
            <a:chExt cx="10486418" cy="5355312"/>
          </a:xfrm>
        </p:grpSpPr>
        <p:sp>
          <p:nvSpPr>
            <p:cNvPr id="3" name="Freeform 3"/>
            <p:cNvSpPr/>
            <p:nvPr/>
          </p:nvSpPr>
          <p:spPr>
            <a:xfrm>
              <a:off x="0" y="0"/>
              <a:ext cx="10486390" cy="5355336"/>
            </a:xfrm>
            <a:custGeom>
              <a:avLst/>
              <a:gdLst/>
              <a:ahLst/>
              <a:cxnLst/>
              <a:rect l="l" t="t" r="r" b="b"/>
              <a:pathLst>
                <a:path w="10486390" h="5355336">
                  <a:moveTo>
                    <a:pt x="0" y="0"/>
                  </a:moveTo>
                  <a:lnTo>
                    <a:pt x="10486390" y="0"/>
                  </a:lnTo>
                  <a:lnTo>
                    <a:pt x="10486390" y="5355336"/>
                  </a:lnTo>
                  <a:lnTo>
                    <a:pt x="0" y="5355336"/>
                  </a:lnTo>
                  <a:close/>
                </a:path>
              </a:pathLst>
            </a:custGeom>
            <a:solidFill>
              <a:srgbClr val="FFF2CC"/>
            </a:solidFill>
            <a:ln w="12700">
              <a:solidFill>
                <a:srgbClr val="000000"/>
              </a:solidFill>
            </a:ln>
          </p:spPr>
        </p:sp>
        <p:sp>
          <p:nvSpPr>
            <p:cNvPr id="4" name="Freeform 4"/>
            <p:cNvSpPr/>
            <p:nvPr/>
          </p:nvSpPr>
          <p:spPr>
            <a:xfrm>
              <a:off x="-1524" y="-1524"/>
              <a:ext cx="10489438" cy="5358384"/>
            </a:xfrm>
            <a:custGeom>
              <a:avLst/>
              <a:gdLst/>
              <a:ahLst/>
              <a:cxnLst/>
              <a:rect l="l" t="t" r="r" b="b"/>
              <a:pathLst>
                <a:path w="10489438" h="5358384">
                  <a:moveTo>
                    <a:pt x="1524" y="0"/>
                  </a:moveTo>
                  <a:lnTo>
                    <a:pt x="10487914" y="0"/>
                  </a:lnTo>
                  <a:cubicBezTo>
                    <a:pt x="10488803" y="0"/>
                    <a:pt x="10489438" y="762"/>
                    <a:pt x="10489438" y="1524"/>
                  </a:cubicBezTo>
                  <a:lnTo>
                    <a:pt x="10489438" y="5356860"/>
                  </a:lnTo>
                  <a:cubicBezTo>
                    <a:pt x="10489438" y="5357749"/>
                    <a:pt x="10488676" y="5358384"/>
                    <a:pt x="10487914" y="5358384"/>
                  </a:cubicBezTo>
                  <a:lnTo>
                    <a:pt x="1524" y="5358384"/>
                  </a:lnTo>
                  <a:cubicBezTo>
                    <a:pt x="635" y="5358384"/>
                    <a:pt x="0" y="5357622"/>
                    <a:pt x="0" y="5356860"/>
                  </a:cubicBezTo>
                  <a:lnTo>
                    <a:pt x="0" y="1524"/>
                  </a:lnTo>
                  <a:cubicBezTo>
                    <a:pt x="0" y="635"/>
                    <a:pt x="762" y="0"/>
                    <a:pt x="1524" y="0"/>
                  </a:cubicBezTo>
                  <a:moveTo>
                    <a:pt x="1524" y="3048"/>
                  </a:moveTo>
                  <a:lnTo>
                    <a:pt x="1524" y="1524"/>
                  </a:lnTo>
                  <a:lnTo>
                    <a:pt x="3048" y="1524"/>
                  </a:lnTo>
                  <a:lnTo>
                    <a:pt x="3048" y="5356860"/>
                  </a:lnTo>
                  <a:lnTo>
                    <a:pt x="1524" y="5356860"/>
                  </a:lnTo>
                  <a:lnTo>
                    <a:pt x="1524" y="5355336"/>
                  </a:lnTo>
                  <a:lnTo>
                    <a:pt x="10487914" y="5355336"/>
                  </a:lnTo>
                  <a:lnTo>
                    <a:pt x="10487914" y="5356860"/>
                  </a:lnTo>
                  <a:lnTo>
                    <a:pt x="10486390" y="5356860"/>
                  </a:lnTo>
                  <a:lnTo>
                    <a:pt x="10486390" y="1524"/>
                  </a:lnTo>
                  <a:lnTo>
                    <a:pt x="10487914" y="1524"/>
                  </a:lnTo>
                  <a:lnTo>
                    <a:pt x="10487914" y="3048"/>
                  </a:lnTo>
                  <a:lnTo>
                    <a:pt x="1524" y="3048"/>
                  </a:lnTo>
                  <a:close/>
                </a:path>
              </a:pathLst>
            </a:custGeom>
            <a:solidFill>
              <a:srgbClr val="00B050"/>
            </a:solidFill>
            <a:ln w="12700">
              <a:solidFill>
                <a:srgbClr val="000000"/>
              </a:solidFill>
            </a:ln>
          </p:spPr>
        </p:sp>
        <p:sp>
          <p:nvSpPr>
            <p:cNvPr id="5" name="TextBox 5"/>
            <p:cNvSpPr txBox="1"/>
            <p:nvPr/>
          </p:nvSpPr>
          <p:spPr>
            <a:xfrm>
              <a:off x="0" y="-28575"/>
              <a:ext cx="10486418" cy="5383887"/>
            </a:xfrm>
            <a:prstGeom prst="rect">
              <a:avLst/>
            </a:prstGeom>
          </p:spPr>
          <p:txBody>
            <a:bodyPr lIns="50800" tIns="50800" rIns="50800" bIns="50800" rtlCol="0" anchor="t"/>
            <a:lstStyle/>
            <a:p>
              <a:pPr algn="l">
                <a:lnSpc>
                  <a:spcPts val="4320"/>
                </a:lnSpc>
              </a:pPr>
              <a:r>
                <a:rPr lang="en-US" sz="3600">
                  <a:solidFill>
                    <a:srgbClr val="002060"/>
                  </a:solidFill>
                  <a:latin typeface="Times New Roman"/>
                  <a:ea typeface="Times New Roman"/>
                  <a:cs typeface="Times New Roman"/>
                  <a:sym typeface="Times New Roman"/>
                </a:rPr>
                <a:t>Nếu trả lời = số bí mật thì</a:t>
              </a:r>
            </a:p>
            <a:p>
              <a:pPr algn="l">
                <a:lnSpc>
                  <a:spcPts val="4320"/>
                </a:lnSpc>
              </a:pPr>
              <a:r>
                <a:rPr lang="en-US" sz="3600">
                  <a:solidFill>
                    <a:srgbClr val="002060"/>
                  </a:solidFill>
                  <a:latin typeface="Times New Roman"/>
                  <a:ea typeface="Times New Roman"/>
                  <a:cs typeface="Times New Roman"/>
                  <a:sym typeface="Times New Roman"/>
                </a:rPr>
                <a:t>               hiển thị “HOAN HÔ”</a:t>
              </a:r>
            </a:p>
            <a:p>
              <a:pPr algn="l">
                <a:lnSpc>
                  <a:spcPts val="4320"/>
                </a:lnSpc>
              </a:pPr>
              <a:r>
                <a:rPr lang="en-US" sz="3600">
                  <a:solidFill>
                    <a:srgbClr val="002060"/>
                  </a:solidFill>
                  <a:latin typeface="Times New Roman"/>
                  <a:ea typeface="Times New Roman"/>
                  <a:cs typeface="Times New Roman"/>
                  <a:sym typeface="Times New Roman"/>
                </a:rPr>
                <a:t>nếu không, tiếp tục kiểm tra</a:t>
              </a:r>
            </a:p>
            <a:p>
              <a:pPr algn="l">
                <a:lnSpc>
                  <a:spcPts val="4320"/>
                </a:lnSpc>
              </a:pPr>
              <a:r>
                <a:rPr lang="en-US" sz="3600">
                  <a:solidFill>
                    <a:srgbClr val="002060"/>
                  </a:solidFill>
                  <a:latin typeface="Times New Roman"/>
                  <a:ea typeface="Times New Roman"/>
                  <a:cs typeface="Times New Roman"/>
                  <a:sym typeface="Times New Roman"/>
                </a:rPr>
                <a:t>               nếu trả lời &lt; số bí mật thì </a:t>
              </a:r>
            </a:p>
            <a:p>
              <a:pPr algn="l">
                <a:lnSpc>
                  <a:spcPts val="4320"/>
                </a:lnSpc>
              </a:pPr>
              <a:r>
                <a:rPr lang="en-US" sz="3600">
                  <a:solidFill>
                    <a:srgbClr val="002060"/>
                  </a:solidFill>
                  <a:latin typeface="Times New Roman"/>
                  <a:ea typeface="Times New Roman"/>
                  <a:cs typeface="Times New Roman"/>
                  <a:sym typeface="Times New Roman"/>
                </a:rPr>
                <a:t>                           hiển thị “Quá thấp”</a:t>
              </a:r>
            </a:p>
            <a:p>
              <a:pPr algn="l">
                <a:lnSpc>
                  <a:spcPts val="4320"/>
                </a:lnSpc>
              </a:pPr>
              <a:r>
                <a:rPr lang="en-US" sz="3600">
                  <a:solidFill>
                    <a:srgbClr val="002060"/>
                  </a:solidFill>
                  <a:latin typeface="Times New Roman"/>
                  <a:ea typeface="Times New Roman"/>
                  <a:cs typeface="Times New Roman"/>
                  <a:sym typeface="Times New Roman"/>
                </a:rPr>
                <a:t>               nếu không</a:t>
              </a:r>
            </a:p>
            <a:p>
              <a:pPr algn="l">
                <a:lnSpc>
                  <a:spcPts val="4320"/>
                </a:lnSpc>
              </a:pPr>
              <a:r>
                <a:rPr lang="en-US" sz="3600">
                  <a:solidFill>
                    <a:srgbClr val="002060"/>
                  </a:solidFill>
                  <a:latin typeface="Times New Roman"/>
                  <a:ea typeface="Times New Roman"/>
                  <a:cs typeface="Times New Roman"/>
                  <a:sym typeface="Times New Roman"/>
                </a:rPr>
                <a:t>                           hiển thị “Quá cao”</a:t>
              </a:r>
            </a:p>
          </p:txBody>
        </p:sp>
      </p:grpSp>
      <p:sp>
        <p:nvSpPr>
          <p:cNvPr id="6" name="AutoShape 6"/>
          <p:cNvSpPr/>
          <p:nvPr/>
        </p:nvSpPr>
        <p:spPr>
          <a:xfrm rot="5360094">
            <a:off x="11992178" y="3281764"/>
            <a:ext cx="760890" cy="0"/>
          </a:xfrm>
          <a:prstGeom prst="line">
            <a:avLst/>
          </a:prstGeom>
          <a:ln w="9525" cap="rnd">
            <a:solidFill>
              <a:srgbClr val="000000"/>
            </a:solidFill>
            <a:prstDash val="solid"/>
            <a:headEnd type="none" w="sm" len="sm"/>
            <a:tailEnd type="triangle" w="lg" len="med"/>
          </a:ln>
        </p:spPr>
      </p:sp>
      <p:sp>
        <p:nvSpPr>
          <p:cNvPr id="7" name="AutoShape 7"/>
          <p:cNvSpPr/>
          <p:nvPr/>
        </p:nvSpPr>
        <p:spPr>
          <a:xfrm rot="5389691">
            <a:off x="8386097" y="4370357"/>
            <a:ext cx="2945426" cy="0"/>
          </a:xfrm>
          <a:prstGeom prst="line">
            <a:avLst/>
          </a:prstGeom>
          <a:ln w="9525" cap="rnd">
            <a:solidFill>
              <a:srgbClr val="000000"/>
            </a:solidFill>
            <a:prstDash val="solid"/>
            <a:headEnd type="none" w="sm" len="sm"/>
            <a:tailEnd type="none" w="sm" len="sm"/>
          </a:ln>
        </p:spPr>
      </p:sp>
      <p:sp>
        <p:nvSpPr>
          <p:cNvPr id="8" name="AutoShape 8"/>
          <p:cNvSpPr/>
          <p:nvPr/>
        </p:nvSpPr>
        <p:spPr>
          <a:xfrm rot="55598">
            <a:off x="16140671" y="2901752"/>
            <a:ext cx="1014459" cy="0"/>
          </a:xfrm>
          <a:prstGeom prst="line">
            <a:avLst/>
          </a:prstGeom>
          <a:ln w="9525" cap="rnd">
            <a:solidFill>
              <a:srgbClr val="000000"/>
            </a:solidFill>
            <a:prstDash val="solid"/>
            <a:headEnd type="none" w="sm" len="sm"/>
            <a:tailEnd type="none" w="sm" len="sm"/>
          </a:ln>
        </p:spPr>
      </p:sp>
      <p:sp>
        <p:nvSpPr>
          <p:cNvPr id="9" name="AutoShape 9"/>
          <p:cNvSpPr/>
          <p:nvPr/>
        </p:nvSpPr>
        <p:spPr>
          <a:xfrm rot="5268827">
            <a:off x="12148563" y="500394"/>
            <a:ext cx="463059" cy="0"/>
          </a:xfrm>
          <a:prstGeom prst="line">
            <a:avLst/>
          </a:prstGeom>
          <a:ln w="9525" cap="rnd">
            <a:solidFill>
              <a:srgbClr val="000000"/>
            </a:solidFill>
            <a:prstDash val="solid"/>
            <a:headEnd type="none" w="sm" len="sm"/>
            <a:tailEnd type="triangle" w="lg" len="med"/>
          </a:ln>
        </p:spPr>
      </p:sp>
      <p:grpSp>
        <p:nvGrpSpPr>
          <p:cNvPr id="10" name="Group 10"/>
          <p:cNvGrpSpPr/>
          <p:nvPr/>
        </p:nvGrpSpPr>
        <p:grpSpPr>
          <a:xfrm>
            <a:off x="10871816" y="722048"/>
            <a:ext cx="2962541" cy="1054192"/>
            <a:chOff x="0" y="0"/>
            <a:chExt cx="3950054" cy="1405589"/>
          </a:xfrm>
        </p:grpSpPr>
        <p:sp>
          <p:nvSpPr>
            <p:cNvPr id="11" name="Freeform 11"/>
            <p:cNvSpPr/>
            <p:nvPr/>
          </p:nvSpPr>
          <p:spPr>
            <a:xfrm>
              <a:off x="12700" y="12700"/>
              <a:ext cx="3926459" cy="1383665"/>
            </a:xfrm>
            <a:custGeom>
              <a:avLst/>
              <a:gdLst/>
              <a:ahLst/>
              <a:cxnLst/>
              <a:rect l="l" t="t" r="r" b="b"/>
              <a:pathLst>
                <a:path w="3926459" h="1383665">
                  <a:moveTo>
                    <a:pt x="0" y="691896"/>
                  </a:moveTo>
                  <a:lnTo>
                    <a:pt x="1963293" y="0"/>
                  </a:lnTo>
                  <a:lnTo>
                    <a:pt x="3926459" y="691896"/>
                  </a:lnTo>
                  <a:lnTo>
                    <a:pt x="1963293" y="1383665"/>
                  </a:lnTo>
                  <a:close/>
                </a:path>
              </a:pathLst>
            </a:custGeom>
            <a:solidFill>
              <a:srgbClr val="4472C4"/>
            </a:solidFill>
            <a:ln w="12700">
              <a:solidFill>
                <a:srgbClr val="000000"/>
              </a:solidFill>
            </a:ln>
          </p:spPr>
        </p:sp>
        <p:sp>
          <p:nvSpPr>
            <p:cNvPr id="12" name="Freeform 12"/>
            <p:cNvSpPr/>
            <p:nvPr/>
          </p:nvSpPr>
          <p:spPr>
            <a:xfrm>
              <a:off x="0" y="0"/>
              <a:ext cx="3951986" cy="1409192"/>
            </a:xfrm>
            <a:custGeom>
              <a:avLst/>
              <a:gdLst/>
              <a:ahLst/>
              <a:cxnLst/>
              <a:rect l="l" t="t" r="r" b="b"/>
              <a:pathLst>
                <a:path w="3951986" h="1409192">
                  <a:moveTo>
                    <a:pt x="8509" y="692531"/>
                  </a:moveTo>
                  <a:lnTo>
                    <a:pt x="1971675" y="762"/>
                  </a:lnTo>
                  <a:cubicBezTo>
                    <a:pt x="1974469" y="-254"/>
                    <a:pt x="1977390" y="-254"/>
                    <a:pt x="1980057" y="762"/>
                  </a:cubicBezTo>
                  <a:lnTo>
                    <a:pt x="3943477" y="692531"/>
                  </a:lnTo>
                  <a:cubicBezTo>
                    <a:pt x="3948557" y="694309"/>
                    <a:pt x="3951986" y="699135"/>
                    <a:pt x="3951986" y="704469"/>
                  </a:cubicBezTo>
                  <a:cubicBezTo>
                    <a:pt x="3951986" y="709803"/>
                    <a:pt x="3948557" y="714629"/>
                    <a:pt x="3943477" y="716407"/>
                  </a:cubicBezTo>
                  <a:lnTo>
                    <a:pt x="1980184" y="1408430"/>
                  </a:lnTo>
                  <a:cubicBezTo>
                    <a:pt x="1977390" y="1409446"/>
                    <a:pt x="1974469" y="1409446"/>
                    <a:pt x="1971802" y="1408430"/>
                  </a:cubicBezTo>
                  <a:lnTo>
                    <a:pt x="8509" y="716534"/>
                  </a:lnTo>
                  <a:cubicBezTo>
                    <a:pt x="3429" y="714756"/>
                    <a:pt x="0" y="709930"/>
                    <a:pt x="0" y="704596"/>
                  </a:cubicBezTo>
                  <a:cubicBezTo>
                    <a:pt x="0" y="699262"/>
                    <a:pt x="3429" y="694436"/>
                    <a:pt x="8509" y="692658"/>
                  </a:cubicBezTo>
                  <a:moveTo>
                    <a:pt x="16891" y="716661"/>
                  </a:moveTo>
                  <a:lnTo>
                    <a:pt x="12700" y="704596"/>
                  </a:lnTo>
                  <a:lnTo>
                    <a:pt x="16891" y="692658"/>
                  </a:lnTo>
                  <a:lnTo>
                    <a:pt x="1980184" y="1384554"/>
                  </a:lnTo>
                  <a:lnTo>
                    <a:pt x="1975993" y="1396492"/>
                  </a:lnTo>
                  <a:lnTo>
                    <a:pt x="1971802" y="1384554"/>
                  </a:lnTo>
                  <a:lnTo>
                    <a:pt x="3934968" y="692531"/>
                  </a:lnTo>
                  <a:lnTo>
                    <a:pt x="3939159" y="704469"/>
                  </a:lnTo>
                  <a:lnTo>
                    <a:pt x="3934968" y="716407"/>
                  </a:lnTo>
                  <a:lnTo>
                    <a:pt x="1971675" y="24638"/>
                  </a:lnTo>
                  <a:lnTo>
                    <a:pt x="1975866" y="12700"/>
                  </a:lnTo>
                  <a:lnTo>
                    <a:pt x="1980057" y="24638"/>
                  </a:lnTo>
                  <a:lnTo>
                    <a:pt x="16891" y="716534"/>
                  </a:lnTo>
                  <a:close/>
                </a:path>
              </a:pathLst>
            </a:custGeom>
            <a:solidFill>
              <a:srgbClr val="172C51"/>
            </a:solidFill>
            <a:ln w="12700">
              <a:solidFill>
                <a:srgbClr val="000000"/>
              </a:solidFill>
            </a:ln>
          </p:spPr>
        </p:sp>
        <p:sp>
          <p:nvSpPr>
            <p:cNvPr id="13" name="TextBox 13"/>
            <p:cNvSpPr txBox="1"/>
            <p:nvPr/>
          </p:nvSpPr>
          <p:spPr>
            <a:xfrm>
              <a:off x="0" y="-19050"/>
              <a:ext cx="3950054" cy="1424639"/>
            </a:xfrm>
            <a:prstGeom prst="rect">
              <a:avLst/>
            </a:prstGeom>
          </p:spPr>
          <p:txBody>
            <a:bodyPr lIns="50800" tIns="50800" rIns="50800" bIns="50800" rtlCol="0" anchor="ctr"/>
            <a:lstStyle/>
            <a:p>
              <a:pPr algn="ctr">
                <a:lnSpc>
                  <a:spcPts val="2520"/>
                </a:lnSpc>
              </a:pPr>
              <a:r>
                <a:rPr lang="en-US" sz="2100">
                  <a:solidFill>
                    <a:srgbClr val="FFFFFF"/>
                  </a:solidFill>
                  <a:latin typeface="Times New Roman"/>
                  <a:ea typeface="Times New Roman"/>
                  <a:cs typeface="Times New Roman"/>
                  <a:sym typeface="Times New Roman"/>
                </a:rPr>
                <a:t>Trả lời = số bí mật</a:t>
              </a:r>
            </a:p>
          </p:txBody>
        </p:sp>
      </p:grpSp>
      <p:sp>
        <p:nvSpPr>
          <p:cNvPr id="14" name="AutoShape 14"/>
          <p:cNvSpPr/>
          <p:nvPr/>
        </p:nvSpPr>
        <p:spPr>
          <a:xfrm rot="5348243">
            <a:off x="9353137" y="1835752"/>
            <a:ext cx="1173350" cy="0"/>
          </a:xfrm>
          <a:prstGeom prst="line">
            <a:avLst/>
          </a:prstGeom>
          <a:ln w="9525" cap="rnd">
            <a:solidFill>
              <a:srgbClr val="002060"/>
            </a:solidFill>
            <a:prstDash val="solid"/>
            <a:headEnd type="none" w="sm" len="sm"/>
            <a:tailEnd type="triangle" w="lg" len="med"/>
          </a:ln>
        </p:spPr>
      </p:sp>
      <p:sp>
        <p:nvSpPr>
          <p:cNvPr id="15" name="TextBox 15"/>
          <p:cNvSpPr txBox="1"/>
          <p:nvPr/>
        </p:nvSpPr>
        <p:spPr>
          <a:xfrm>
            <a:off x="11426407" y="3007635"/>
            <a:ext cx="1178213" cy="404723"/>
          </a:xfrm>
          <a:prstGeom prst="rect">
            <a:avLst/>
          </a:prstGeom>
        </p:spPr>
        <p:txBody>
          <a:bodyPr lIns="0" tIns="0" rIns="0" bIns="0" rtlCol="0" anchor="t">
            <a:spAutoFit/>
          </a:bodyPr>
          <a:lstStyle/>
          <a:p>
            <a:pPr algn="l">
              <a:lnSpc>
                <a:spcPts val="2520"/>
              </a:lnSpc>
            </a:pPr>
            <a:r>
              <a:rPr lang="en-US" sz="2100">
                <a:solidFill>
                  <a:srgbClr val="000000"/>
                </a:solidFill>
                <a:latin typeface="Times New Roman"/>
                <a:ea typeface="Times New Roman"/>
                <a:cs typeface="Times New Roman"/>
                <a:sym typeface="Times New Roman"/>
              </a:rPr>
              <a:t>Đúng</a:t>
            </a:r>
          </a:p>
        </p:txBody>
      </p:sp>
      <p:grpSp>
        <p:nvGrpSpPr>
          <p:cNvPr id="16" name="Group 16"/>
          <p:cNvGrpSpPr/>
          <p:nvPr/>
        </p:nvGrpSpPr>
        <p:grpSpPr>
          <a:xfrm>
            <a:off x="8781876" y="2420875"/>
            <a:ext cx="2313224" cy="690821"/>
            <a:chOff x="0" y="0"/>
            <a:chExt cx="3084298" cy="921094"/>
          </a:xfrm>
        </p:grpSpPr>
        <p:sp>
          <p:nvSpPr>
            <p:cNvPr id="17" name="Freeform 17"/>
            <p:cNvSpPr/>
            <p:nvPr/>
          </p:nvSpPr>
          <p:spPr>
            <a:xfrm>
              <a:off x="12700" y="12700"/>
              <a:ext cx="3060700" cy="899160"/>
            </a:xfrm>
            <a:custGeom>
              <a:avLst/>
              <a:gdLst/>
              <a:ahLst/>
              <a:cxnLst/>
              <a:rect l="l" t="t" r="r" b="b"/>
              <a:pathLst>
                <a:path w="3060700" h="899160">
                  <a:moveTo>
                    <a:pt x="0" y="899160"/>
                  </a:moveTo>
                  <a:lnTo>
                    <a:pt x="612140" y="0"/>
                  </a:lnTo>
                  <a:lnTo>
                    <a:pt x="3060700" y="0"/>
                  </a:lnTo>
                  <a:lnTo>
                    <a:pt x="2448560" y="899160"/>
                  </a:lnTo>
                  <a:close/>
                </a:path>
              </a:pathLst>
            </a:custGeom>
            <a:solidFill>
              <a:srgbClr val="4472C4"/>
            </a:solidFill>
            <a:ln w="12700">
              <a:solidFill>
                <a:srgbClr val="000000"/>
              </a:solidFill>
            </a:ln>
          </p:spPr>
        </p:sp>
        <p:sp>
          <p:nvSpPr>
            <p:cNvPr id="18" name="Freeform 18"/>
            <p:cNvSpPr/>
            <p:nvPr/>
          </p:nvSpPr>
          <p:spPr>
            <a:xfrm>
              <a:off x="75" y="0"/>
              <a:ext cx="3085950" cy="924560"/>
            </a:xfrm>
            <a:custGeom>
              <a:avLst/>
              <a:gdLst/>
              <a:ahLst/>
              <a:cxnLst/>
              <a:rect l="l" t="t" r="r" b="b"/>
              <a:pathLst>
                <a:path w="3085950" h="924560">
                  <a:moveTo>
                    <a:pt x="2084" y="904748"/>
                  </a:moveTo>
                  <a:lnTo>
                    <a:pt x="614224" y="5588"/>
                  </a:lnTo>
                  <a:cubicBezTo>
                    <a:pt x="616637" y="2159"/>
                    <a:pt x="620574" y="0"/>
                    <a:pt x="624765" y="0"/>
                  </a:cubicBezTo>
                  <a:lnTo>
                    <a:pt x="3073325" y="0"/>
                  </a:lnTo>
                  <a:cubicBezTo>
                    <a:pt x="3078024" y="0"/>
                    <a:pt x="3082342" y="2540"/>
                    <a:pt x="3084501" y="6731"/>
                  </a:cubicBezTo>
                  <a:cubicBezTo>
                    <a:pt x="3086660" y="10922"/>
                    <a:pt x="3086406" y="15875"/>
                    <a:pt x="3083739" y="19812"/>
                  </a:cubicBezTo>
                  <a:lnTo>
                    <a:pt x="2471599" y="918972"/>
                  </a:lnTo>
                  <a:cubicBezTo>
                    <a:pt x="2469186" y="922401"/>
                    <a:pt x="2465249" y="924560"/>
                    <a:pt x="2461058" y="924560"/>
                  </a:cubicBezTo>
                  <a:lnTo>
                    <a:pt x="12625" y="924560"/>
                  </a:lnTo>
                  <a:cubicBezTo>
                    <a:pt x="7926" y="924560"/>
                    <a:pt x="3608" y="922020"/>
                    <a:pt x="1449" y="917829"/>
                  </a:cubicBezTo>
                  <a:cubicBezTo>
                    <a:pt x="-710" y="913638"/>
                    <a:pt x="-456" y="908685"/>
                    <a:pt x="2211" y="904748"/>
                  </a:cubicBezTo>
                  <a:moveTo>
                    <a:pt x="23166" y="919099"/>
                  </a:moveTo>
                  <a:lnTo>
                    <a:pt x="12625" y="911860"/>
                  </a:lnTo>
                  <a:lnTo>
                    <a:pt x="12625" y="899160"/>
                  </a:lnTo>
                  <a:lnTo>
                    <a:pt x="2461185" y="899160"/>
                  </a:lnTo>
                  <a:lnTo>
                    <a:pt x="2461185" y="911860"/>
                  </a:lnTo>
                  <a:lnTo>
                    <a:pt x="2450644" y="904748"/>
                  </a:lnTo>
                  <a:lnTo>
                    <a:pt x="3062911" y="5588"/>
                  </a:lnTo>
                  <a:lnTo>
                    <a:pt x="3073325" y="12700"/>
                  </a:lnTo>
                  <a:lnTo>
                    <a:pt x="3073325" y="25400"/>
                  </a:lnTo>
                  <a:lnTo>
                    <a:pt x="624765" y="25400"/>
                  </a:lnTo>
                  <a:lnTo>
                    <a:pt x="624765" y="12700"/>
                  </a:lnTo>
                  <a:lnTo>
                    <a:pt x="635306" y="19812"/>
                  </a:lnTo>
                  <a:lnTo>
                    <a:pt x="23166" y="918972"/>
                  </a:lnTo>
                  <a:close/>
                </a:path>
              </a:pathLst>
            </a:custGeom>
            <a:solidFill>
              <a:srgbClr val="172C51"/>
            </a:solidFill>
            <a:ln w="12700">
              <a:solidFill>
                <a:srgbClr val="000000"/>
              </a:solidFill>
            </a:ln>
          </p:spPr>
        </p:sp>
        <p:sp>
          <p:nvSpPr>
            <p:cNvPr id="19" name="TextBox 19"/>
            <p:cNvSpPr txBox="1"/>
            <p:nvPr/>
          </p:nvSpPr>
          <p:spPr>
            <a:xfrm>
              <a:off x="0" y="-19050"/>
              <a:ext cx="3084298" cy="940144"/>
            </a:xfrm>
            <a:prstGeom prst="rect">
              <a:avLst/>
            </a:prstGeom>
          </p:spPr>
          <p:txBody>
            <a:bodyPr lIns="50800" tIns="50800" rIns="50800" bIns="50800" rtlCol="0" anchor="ctr"/>
            <a:lstStyle/>
            <a:p>
              <a:pPr algn="ctr">
                <a:lnSpc>
                  <a:spcPts val="2520"/>
                </a:lnSpc>
              </a:pPr>
              <a:r>
                <a:rPr lang="en-US" sz="2100">
                  <a:solidFill>
                    <a:srgbClr val="FFFFFF"/>
                  </a:solidFill>
                  <a:latin typeface="Times New Roman"/>
                  <a:ea typeface="Times New Roman"/>
                  <a:cs typeface="Times New Roman"/>
                  <a:sym typeface="Times New Roman"/>
                </a:rPr>
                <a:t>“HOAN HÔ”</a:t>
              </a:r>
            </a:p>
          </p:txBody>
        </p:sp>
      </p:grpSp>
      <p:sp>
        <p:nvSpPr>
          <p:cNvPr id="20" name="AutoShape 20"/>
          <p:cNvSpPr/>
          <p:nvPr/>
        </p:nvSpPr>
        <p:spPr>
          <a:xfrm rot="58308">
            <a:off x="9935667" y="1249144"/>
            <a:ext cx="967319" cy="0"/>
          </a:xfrm>
          <a:prstGeom prst="line">
            <a:avLst/>
          </a:prstGeom>
          <a:ln w="9525" cap="rnd">
            <a:solidFill>
              <a:srgbClr val="000000"/>
            </a:solidFill>
            <a:prstDash val="solid"/>
            <a:headEnd type="none" w="sm" len="sm"/>
            <a:tailEnd type="none" w="sm" len="sm"/>
          </a:ln>
        </p:spPr>
      </p:sp>
      <p:sp>
        <p:nvSpPr>
          <p:cNvPr id="21" name="AutoShape 21"/>
          <p:cNvSpPr/>
          <p:nvPr/>
        </p:nvSpPr>
        <p:spPr>
          <a:xfrm rot="58308">
            <a:off x="13830059" y="1249144"/>
            <a:ext cx="967319" cy="0"/>
          </a:xfrm>
          <a:prstGeom prst="line">
            <a:avLst/>
          </a:prstGeom>
          <a:ln w="9525" cap="rnd">
            <a:solidFill>
              <a:srgbClr val="000000"/>
            </a:solidFill>
            <a:prstDash val="solid"/>
            <a:headEnd type="none" w="sm" len="sm"/>
            <a:tailEnd type="none" w="sm" len="sm"/>
          </a:ln>
        </p:spPr>
      </p:sp>
      <p:sp>
        <p:nvSpPr>
          <p:cNvPr id="22" name="AutoShape 22"/>
          <p:cNvSpPr/>
          <p:nvPr/>
        </p:nvSpPr>
        <p:spPr>
          <a:xfrm rot="5348243">
            <a:off x="14166417" y="1835752"/>
            <a:ext cx="1173350" cy="0"/>
          </a:xfrm>
          <a:prstGeom prst="line">
            <a:avLst/>
          </a:prstGeom>
          <a:ln w="9525" cap="rnd">
            <a:solidFill>
              <a:srgbClr val="002060"/>
            </a:solidFill>
            <a:prstDash val="solid"/>
            <a:headEnd type="none" w="sm" len="sm"/>
            <a:tailEnd type="triangle" w="lg" len="med"/>
          </a:ln>
        </p:spPr>
      </p:sp>
      <p:sp>
        <p:nvSpPr>
          <p:cNvPr id="23" name="TextBox 23"/>
          <p:cNvSpPr txBox="1"/>
          <p:nvPr/>
        </p:nvSpPr>
        <p:spPr>
          <a:xfrm>
            <a:off x="14879917" y="1640907"/>
            <a:ext cx="1178213" cy="404723"/>
          </a:xfrm>
          <a:prstGeom prst="rect">
            <a:avLst/>
          </a:prstGeom>
        </p:spPr>
        <p:txBody>
          <a:bodyPr lIns="0" tIns="0" rIns="0" bIns="0" rtlCol="0" anchor="t">
            <a:spAutoFit/>
          </a:bodyPr>
          <a:lstStyle/>
          <a:p>
            <a:pPr algn="l">
              <a:lnSpc>
                <a:spcPts val="2520"/>
              </a:lnSpc>
            </a:pPr>
            <a:r>
              <a:rPr lang="en-US" sz="2100">
                <a:solidFill>
                  <a:srgbClr val="000000"/>
                </a:solidFill>
                <a:latin typeface="Times New Roman"/>
                <a:ea typeface="Times New Roman"/>
                <a:cs typeface="Times New Roman"/>
                <a:sym typeface="Times New Roman"/>
              </a:rPr>
              <a:t>Sai</a:t>
            </a:r>
          </a:p>
        </p:txBody>
      </p:sp>
      <p:sp>
        <p:nvSpPr>
          <p:cNvPr id="24" name="AutoShape 24"/>
          <p:cNvSpPr/>
          <p:nvPr/>
        </p:nvSpPr>
        <p:spPr>
          <a:xfrm rot="58308">
            <a:off x="12335806" y="2901752"/>
            <a:ext cx="967319" cy="0"/>
          </a:xfrm>
          <a:prstGeom prst="line">
            <a:avLst/>
          </a:prstGeom>
          <a:ln w="9525" cap="rnd">
            <a:solidFill>
              <a:srgbClr val="000000"/>
            </a:solidFill>
            <a:prstDash val="solid"/>
            <a:headEnd type="none" w="sm" len="sm"/>
            <a:tailEnd type="none" w="sm" len="sm"/>
          </a:ln>
        </p:spPr>
      </p:sp>
      <p:grpSp>
        <p:nvGrpSpPr>
          <p:cNvPr id="25" name="Group 25"/>
          <p:cNvGrpSpPr/>
          <p:nvPr/>
        </p:nvGrpSpPr>
        <p:grpSpPr>
          <a:xfrm>
            <a:off x="13265124" y="2380069"/>
            <a:ext cx="2962541" cy="1054188"/>
            <a:chOff x="0" y="0"/>
            <a:chExt cx="3950054" cy="1405584"/>
          </a:xfrm>
        </p:grpSpPr>
        <p:sp>
          <p:nvSpPr>
            <p:cNvPr id="26" name="Freeform 26"/>
            <p:cNvSpPr/>
            <p:nvPr/>
          </p:nvSpPr>
          <p:spPr>
            <a:xfrm>
              <a:off x="12700" y="12700"/>
              <a:ext cx="3926459" cy="1383665"/>
            </a:xfrm>
            <a:custGeom>
              <a:avLst/>
              <a:gdLst/>
              <a:ahLst/>
              <a:cxnLst/>
              <a:rect l="l" t="t" r="r" b="b"/>
              <a:pathLst>
                <a:path w="3926459" h="1383665">
                  <a:moveTo>
                    <a:pt x="0" y="691896"/>
                  </a:moveTo>
                  <a:lnTo>
                    <a:pt x="1963293" y="0"/>
                  </a:lnTo>
                  <a:lnTo>
                    <a:pt x="3926459" y="691896"/>
                  </a:lnTo>
                  <a:lnTo>
                    <a:pt x="1963293" y="1383665"/>
                  </a:lnTo>
                  <a:close/>
                </a:path>
              </a:pathLst>
            </a:custGeom>
            <a:solidFill>
              <a:srgbClr val="4472C4"/>
            </a:solidFill>
            <a:ln w="12700">
              <a:solidFill>
                <a:srgbClr val="000000"/>
              </a:solidFill>
            </a:ln>
          </p:spPr>
        </p:sp>
        <p:sp>
          <p:nvSpPr>
            <p:cNvPr id="27" name="Freeform 27"/>
            <p:cNvSpPr/>
            <p:nvPr/>
          </p:nvSpPr>
          <p:spPr>
            <a:xfrm>
              <a:off x="0" y="0"/>
              <a:ext cx="3951986" cy="1409192"/>
            </a:xfrm>
            <a:custGeom>
              <a:avLst/>
              <a:gdLst/>
              <a:ahLst/>
              <a:cxnLst/>
              <a:rect l="l" t="t" r="r" b="b"/>
              <a:pathLst>
                <a:path w="3951986" h="1409192">
                  <a:moveTo>
                    <a:pt x="8509" y="692531"/>
                  </a:moveTo>
                  <a:lnTo>
                    <a:pt x="1971675" y="762"/>
                  </a:lnTo>
                  <a:cubicBezTo>
                    <a:pt x="1974469" y="-254"/>
                    <a:pt x="1977390" y="-254"/>
                    <a:pt x="1980057" y="762"/>
                  </a:cubicBezTo>
                  <a:lnTo>
                    <a:pt x="3943477" y="692531"/>
                  </a:lnTo>
                  <a:cubicBezTo>
                    <a:pt x="3948557" y="694309"/>
                    <a:pt x="3951986" y="699135"/>
                    <a:pt x="3951986" y="704469"/>
                  </a:cubicBezTo>
                  <a:cubicBezTo>
                    <a:pt x="3951986" y="709803"/>
                    <a:pt x="3948557" y="714629"/>
                    <a:pt x="3943477" y="716407"/>
                  </a:cubicBezTo>
                  <a:lnTo>
                    <a:pt x="1980184" y="1408430"/>
                  </a:lnTo>
                  <a:cubicBezTo>
                    <a:pt x="1977390" y="1409446"/>
                    <a:pt x="1974469" y="1409446"/>
                    <a:pt x="1971802" y="1408430"/>
                  </a:cubicBezTo>
                  <a:lnTo>
                    <a:pt x="8509" y="716534"/>
                  </a:lnTo>
                  <a:cubicBezTo>
                    <a:pt x="3429" y="714756"/>
                    <a:pt x="0" y="709930"/>
                    <a:pt x="0" y="704596"/>
                  </a:cubicBezTo>
                  <a:cubicBezTo>
                    <a:pt x="0" y="699262"/>
                    <a:pt x="3429" y="694436"/>
                    <a:pt x="8509" y="692658"/>
                  </a:cubicBezTo>
                  <a:moveTo>
                    <a:pt x="16891" y="716661"/>
                  </a:moveTo>
                  <a:lnTo>
                    <a:pt x="12700" y="704596"/>
                  </a:lnTo>
                  <a:lnTo>
                    <a:pt x="16891" y="692658"/>
                  </a:lnTo>
                  <a:lnTo>
                    <a:pt x="1980184" y="1384554"/>
                  </a:lnTo>
                  <a:lnTo>
                    <a:pt x="1975993" y="1396492"/>
                  </a:lnTo>
                  <a:lnTo>
                    <a:pt x="1971802" y="1384554"/>
                  </a:lnTo>
                  <a:lnTo>
                    <a:pt x="3934968" y="692531"/>
                  </a:lnTo>
                  <a:lnTo>
                    <a:pt x="3939159" y="704469"/>
                  </a:lnTo>
                  <a:lnTo>
                    <a:pt x="3934968" y="716407"/>
                  </a:lnTo>
                  <a:lnTo>
                    <a:pt x="1971675" y="24638"/>
                  </a:lnTo>
                  <a:lnTo>
                    <a:pt x="1975866" y="12700"/>
                  </a:lnTo>
                  <a:lnTo>
                    <a:pt x="1980057" y="24638"/>
                  </a:lnTo>
                  <a:lnTo>
                    <a:pt x="16891" y="716534"/>
                  </a:lnTo>
                  <a:close/>
                </a:path>
              </a:pathLst>
            </a:custGeom>
            <a:solidFill>
              <a:srgbClr val="172C51"/>
            </a:solidFill>
            <a:ln w="12700">
              <a:solidFill>
                <a:srgbClr val="000000"/>
              </a:solidFill>
            </a:ln>
          </p:spPr>
        </p:sp>
        <p:sp>
          <p:nvSpPr>
            <p:cNvPr id="28" name="TextBox 28"/>
            <p:cNvSpPr txBox="1"/>
            <p:nvPr/>
          </p:nvSpPr>
          <p:spPr>
            <a:xfrm>
              <a:off x="0" y="-19050"/>
              <a:ext cx="3950054" cy="1424634"/>
            </a:xfrm>
            <a:prstGeom prst="rect">
              <a:avLst/>
            </a:prstGeom>
          </p:spPr>
          <p:txBody>
            <a:bodyPr lIns="50800" tIns="50800" rIns="50800" bIns="50800" rtlCol="0" anchor="ctr"/>
            <a:lstStyle/>
            <a:p>
              <a:pPr algn="ctr">
                <a:lnSpc>
                  <a:spcPts val="2520"/>
                </a:lnSpc>
              </a:pPr>
              <a:r>
                <a:rPr lang="en-US" sz="2100">
                  <a:solidFill>
                    <a:srgbClr val="FFFFFF"/>
                  </a:solidFill>
                  <a:latin typeface="Times New Roman"/>
                  <a:ea typeface="Times New Roman"/>
                  <a:cs typeface="Times New Roman"/>
                  <a:sym typeface="Times New Roman"/>
                </a:rPr>
                <a:t>Trả lời &lt; số bí mật</a:t>
              </a:r>
            </a:p>
          </p:txBody>
        </p:sp>
      </p:grpSp>
      <p:sp>
        <p:nvSpPr>
          <p:cNvPr id="29" name="TextBox 29"/>
          <p:cNvSpPr txBox="1"/>
          <p:nvPr/>
        </p:nvSpPr>
        <p:spPr>
          <a:xfrm>
            <a:off x="9209743" y="1903863"/>
            <a:ext cx="1178213" cy="389275"/>
          </a:xfrm>
          <a:prstGeom prst="rect">
            <a:avLst/>
          </a:prstGeom>
        </p:spPr>
        <p:txBody>
          <a:bodyPr lIns="0" tIns="0" rIns="0" bIns="0" rtlCol="0" anchor="t">
            <a:spAutoFit/>
          </a:bodyPr>
          <a:lstStyle/>
          <a:p>
            <a:pPr algn="l">
              <a:lnSpc>
                <a:spcPts val="2520"/>
              </a:lnSpc>
            </a:pPr>
            <a:r>
              <a:rPr lang="en-US" sz="2100">
                <a:solidFill>
                  <a:srgbClr val="000000"/>
                </a:solidFill>
                <a:latin typeface="Times New Roman"/>
                <a:ea typeface="Times New Roman"/>
                <a:cs typeface="Times New Roman"/>
                <a:sym typeface="Times New Roman"/>
              </a:rPr>
              <a:t>Đúng</a:t>
            </a:r>
          </a:p>
        </p:txBody>
      </p:sp>
      <p:grpSp>
        <p:nvGrpSpPr>
          <p:cNvPr id="30" name="Group 30"/>
          <p:cNvGrpSpPr/>
          <p:nvPr/>
        </p:nvGrpSpPr>
        <p:grpSpPr>
          <a:xfrm>
            <a:off x="11188095" y="3628299"/>
            <a:ext cx="2313224" cy="690821"/>
            <a:chOff x="0" y="0"/>
            <a:chExt cx="3084298" cy="921094"/>
          </a:xfrm>
        </p:grpSpPr>
        <p:sp>
          <p:nvSpPr>
            <p:cNvPr id="31" name="Freeform 31"/>
            <p:cNvSpPr/>
            <p:nvPr/>
          </p:nvSpPr>
          <p:spPr>
            <a:xfrm>
              <a:off x="12700" y="12700"/>
              <a:ext cx="3060700" cy="899160"/>
            </a:xfrm>
            <a:custGeom>
              <a:avLst/>
              <a:gdLst/>
              <a:ahLst/>
              <a:cxnLst/>
              <a:rect l="l" t="t" r="r" b="b"/>
              <a:pathLst>
                <a:path w="3060700" h="899160">
                  <a:moveTo>
                    <a:pt x="0" y="899160"/>
                  </a:moveTo>
                  <a:lnTo>
                    <a:pt x="612140" y="0"/>
                  </a:lnTo>
                  <a:lnTo>
                    <a:pt x="3060700" y="0"/>
                  </a:lnTo>
                  <a:lnTo>
                    <a:pt x="2448560" y="899160"/>
                  </a:lnTo>
                  <a:close/>
                </a:path>
              </a:pathLst>
            </a:custGeom>
            <a:solidFill>
              <a:srgbClr val="4472C4"/>
            </a:solidFill>
            <a:ln w="12700">
              <a:solidFill>
                <a:srgbClr val="000000"/>
              </a:solidFill>
            </a:ln>
          </p:spPr>
        </p:sp>
        <p:sp>
          <p:nvSpPr>
            <p:cNvPr id="32" name="Freeform 32"/>
            <p:cNvSpPr/>
            <p:nvPr/>
          </p:nvSpPr>
          <p:spPr>
            <a:xfrm>
              <a:off x="75" y="0"/>
              <a:ext cx="3085950" cy="924560"/>
            </a:xfrm>
            <a:custGeom>
              <a:avLst/>
              <a:gdLst/>
              <a:ahLst/>
              <a:cxnLst/>
              <a:rect l="l" t="t" r="r" b="b"/>
              <a:pathLst>
                <a:path w="3085950" h="924560">
                  <a:moveTo>
                    <a:pt x="2084" y="904748"/>
                  </a:moveTo>
                  <a:lnTo>
                    <a:pt x="614224" y="5588"/>
                  </a:lnTo>
                  <a:cubicBezTo>
                    <a:pt x="616637" y="2159"/>
                    <a:pt x="620574" y="0"/>
                    <a:pt x="624765" y="0"/>
                  </a:cubicBezTo>
                  <a:lnTo>
                    <a:pt x="3073325" y="0"/>
                  </a:lnTo>
                  <a:cubicBezTo>
                    <a:pt x="3078024" y="0"/>
                    <a:pt x="3082342" y="2540"/>
                    <a:pt x="3084501" y="6731"/>
                  </a:cubicBezTo>
                  <a:cubicBezTo>
                    <a:pt x="3086660" y="10922"/>
                    <a:pt x="3086406" y="15875"/>
                    <a:pt x="3083739" y="19812"/>
                  </a:cubicBezTo>
                  <a:lnTo>
                    <a:pt x="2471599" y="918972"/>
                  </a:lnTo>
                  <a:cubicBezTo>
                    <a:pt x="2469186" y="922401"/>
                    <a:pt x="2465249" y="924560"/>
                    <a:pt x="2461058" y="924560"/>
                  </a:cubicBezTo>
                  <a:lnTo>
                    <a:pt x="12625" y="924560"/>
                  </a:lnTo>
                  <a:cubicBezTo>
                    <a:pt x="7926" y="924560"/>
                    <a:pt x="3608" y="922020"/>
                    <a:pt x="1449" y="917829"/>
                  </a:cubicBezTo>
                  <a:cubicBezTo>
                    <a:pt x="-710" y="913638"/>
                    <a:pt x="-456" y="908685"/>
                    <a:pt x="2211" y="904748"/>
                  </a:cubicBezTo>
                  <a:moveTo>
                    <a:pt x="23166" y="919099"/>
                  </a:moveTo>
                  <a:lnTo>
                    <a:pt x="12625" y="911860"/>
                  </a:lnTo>
                  <a:lnTo>
                    <a:pt x="12625" y="899160"/>
                  </a:lnTo>
                  <a:lnTo>
                    <a:pt x="2461185" y="899160"/>
                  </a:lnTo>
                  <a:lnTo>
                    <a:pt x="2461185" y="911860"/>
                  </a:lnTo>
                  <a:lnTo>
                    <a:pt x="2450644" y="904748"/>
                  </a:lnTo>
                  <a:lnTo>
                    <a:pt x="3062911" y="5588"/>
                  </a:lnTo>
                  <a:lnTo>
                    <a:pt x="3073325" y="12700"/>
                  </a:lnTo>
                  <a:lnTo>
                    <a:pt x="3073325" y="25400"/>
                  </a:lnTo>
                  <a:lnTo>
                    <a:pt x="624765" y="25400"/>
                  </a:lnTo>
                  <a:lnTo>
                    <a:pt x="624765" y="12700"/>
                  </a:lnTo>
                  <a:lnTo>
                    <a:pt x="635306" y="19812"/>
                  </a:lnTo>
                  <a:lnTo>
                    <a:pt x="23166" y="918972"/>
                  </a:lnTo>
                  <a:close/>
                </a:path>
              </a:pathLst>
            </a:custGeom>
            <a:solidFill>
              <a:srgbClr val="172C51"/>
            </a:solidFill>
            <a:ln w="12700">
              <a:solidFill>
                <a:srgbClr val="000000"/>
              </a:solidFill>
            </a:ln>
          </p:spPr>
        </p:sp>
        <p:sp>
          <p:nvSpPr>
            <p:cNvPr id="33" name="TextBox 33"/>
            <p:cNvSpPr txBox="1"/>
            <p:nvPr/>
          </p:nvSpPr>
          <p:spPr>
            <a:xfrm>
              <a:off x="0" y="-19050"/>
              <a:ext cx="3084298" cy="940144"/>
            </a:xfrm>
            <a:prstGeom prst="rect">
              <a:avLst/>
            </a:prstGeom>
          </p:spPr>
          <p:txBody>
            <a:bodyPr lIns="50800" tIns="50800" rIns="50800" bIns="50800" rtlCol="0" anchor="ctr"/>
            <a:lstStyle/>
            <a:p>
              <a:pPr algn="ctr">
                <a:lnSpc>
                  <a:spcPts val="2520"/>
                </a:lnSpc>
              </a:pPr>
              <a:r>
                <a:rPr lang="en-US" sz="2100">
                  <a:solidFill>
                    <a:srgbClr val="FFFFFF"/>
                  </a:solidFill>
                  <a:latin typeface="Times New Roman"/>
                  <a:ea typeface="Times New Roman"/>
                  <a:cs typeface="Times New Roman"/>
                  <a:sym typeface="Times New Roman"/>
                </a:rPr>
                <a:t>“Quá thấp”</a:t>
              </a:r>
            </a:p>
          </p:txBody>
        </p:sp>
      </p:grpSp>
      <p:sp>
        <p:nvSpPr>
          <p:cNvPr id="34" name="AutoShape 34"/>
          <p:cNvSpPr/>
          <p:nvPr/>
        </p:nvSpPr>
        <p:spPr>
          <a:xfrm rot="5321050">
            <a:off x="16761609" y="3294331"/>
            <a:ext cx="769245" cy="0"/>
          </a:xfrm>
          <a:prstGeom prst="line">
            <a:avLst/>
          </a:prstGeom>
          <a:ln w="9525" cap="rnd">
            <a:solidFill>
              <a:srgbClr val="002060"/>
            </a:solidFill>
            <a:prstDash val="solid"/>
            <a:headEnd type="none" w="sm" len="sm"/>
            <a:tailEnd type="triangle" w="lg" len="med"/>
          </a:ln>
        </p:spPr>
      </p:sp>
      <p:grpSp>
        <p:nvGrpSpPr>
          <p:cNvPr id="35" name="Group 35"/>
          <p:cNvGrpSpPr/>
          <p:nvPr/>
        </p:nvGrpSpPr>
        <p:grpSpPr>
          <a:xfrm>
            <a:off x="15292847" y="3675013"/>
            <a:ext cx="2313224" cy="690821"/>
            <a:chOff x="0" y="0"/>
            <a:chExt cx="3084298" cy="921094"/>
          </a:xfrm>
        </p:grpSpPr>
        <p:sp>
          <p:nvSpPr>
            <p:cNvPr id="36" name="Freeform 36"/>
            <p:cNvSpPr/>
            <p:nvPr/>
          </p:nvSpPr>
          <p:spPr>
            <a:xfrm>
              <a:off x="12700" y="12700"/>
              <a:ext cx="3060700" cy="899160"/>
            </a:xfrm>
            <a:custGeom>
              <a:avLst/>
              <a:gdLst/>
              <a:ahLst/>
              <a:cxnLst/>
              <a:rect l="l" t="t" r="r" b="b"/>
              <a:pathLst>
                <a:path w="3060700" h="899160">
                  <a:moveTo>
                    <a:pt x="0" y="899160"/>
                  </a:moveTo>
                  <a:lnTo>
                    <a:pt x="612140" y="0"/>
                  </a:lnTo>
                  <a:lnTo>
                    <a:pt x="3060700" y="0"/>
                  </a:lnTo>
                  <a:lnTo>
                    <a:pt x="2448560" y="899160"/>
                  </a:lnTo>
                  <a:close/>
                </a:path>
              </a:pathLst>
            </a:custGeom>
            <a:solidFill>
              <a:srgbClr val="4472C4"/>
            </a:solidFill>
            <a:ln w="12700">
              <a:solidFill>
                <a:srgbClr val="000000"/>
              </a:solidFill>
            </a:ln>
          </p:spPr>
        </p:sp>
        <p:sp>
          <p:nvSpPr>
            <p:cNvPr id="37" name="Freeform 37"/>
            <p:cNvSpPr/>
            <p:nvPr/>
          </p:nvSpPr>
          <p:spPr>
            <a:xfrm>
              <a:off x="75" y="0"/>
              <a:ext cx="3085950" cy="924560"/>
            </a:xfrm>
            <a:custGeom>
              <a:avLst/>
              <a:gdLst/>
              <a:ahLst/>
              <a:cxnLst/>
              <a:rect l="l" t="t" r="r" b="b"/>
              <a:pathLst>
                <a:path w="3085950" h="924560">
                  <a:moveTo>
                    <a:pt x="2084" y="904748"/>
                  </a:moveTo>
                  <a:lnTo>
                    <a:pt x="614224" y="5588"/>
                  </a:lnTo>
                  <a:cubicBezTo>
                    <a:pt x="616637" y="2159"/>
                    <a:pt x="620574" y="0"/>
                    <a:pt x="624765" y="0"/>
                  </a:cubicBezTo>
                  <a:lnTo>
                    <a:pt x="3073325" y="0"/>
                  </a:lnTo>
                  <a:cubicBezTo>
                    <a:pt x="3078024" y="0"/>
                    <a:pt x="3082342" y="2540"/>
                    <a:pt x="3084501" y="6731"/>
                  </a:cubicBezTo>
                  <a:cubicBezTo>
                    <a:pt x="3086660" y="10922"/>
                    <a:pt x="3086406" y="15875"/>
                    <a:pt x="3083739" y="19812"/>
                  </a:cubicBezTo>
                  <a:lnTo>
                    <a:pt x="2471599" y="918972"/>
                  </a:lnTo>
                  <a:cubicBezTo>
                    <a:pt x="2469186" y="922401"/>
                    <a:pt x="2465249" y="924560"/>
                    <a:pt x="2461058" y="924560"/>
                  </a:cubicBezTo>
                  <a:lnTo>
                    <a:pt x="12625" y="924560"/>
                  </a:lnTo>
                  <a:cubicBezTo>
                    <a:pt x="7926" y="924560"/>
                    <a:pt x="3608" y="922020"/>
                    <a:pt x="1449" y="917829"/>
                  </a:cubicBezTo>
                  <a:cubicBezTo>
                    <a:pt x="-710" y="913638"/>
                    <a:pt x="-456" y="908685"/>
                    <a:pt x="2211" y="904748"/>
                  </a:cubicBezTo>
                  <a:moveTo>
                    <a:pt x="23166" y="919099"/>
                  </a:moveTo>
                  <a:lnTo>
                    <a:pt x="12625" y="911860"/>
                  </a:lnTo>
                  <a:lnTo>
                    <a:pt x="12625" y="899160"/>
                  </a:lnTo>
                  <a:lnTo>
                    <a:pt x="2461185" y="899160"/>
                  </a:lnTo>
                  <a:lnTo>
                    <a:pt x="2461185" y="911860"/>
                  </a:lnTo>
                  <a:lnTo>
                    <a:pt x="2450644" y="904748"/>
                  </a:lnTo>
                  <a:lnTo>
                    <a:pt x="3062911" y="5588"/>
                  </a:lnTo>
                  <a:lnTo>
                    <a:pt x="3073325" y="12700"/>
                  </a:lnTo>
                  <a:lnTo>
                    <a:pt x="3073325" y="25400"/>
                  </a:lnTo>
                  <a:lnTo>
                    <a:pt x="624765" y="25400"/>
                  </a:lnTo>
                  <a:lnTo>
                    <a:pt x="624765" y="12700"/>
                  </a:lnTo>
                  <a:lnTo>
                    <a:pt x="635306" y="19812"/>
                  </a:lnTo>
                  <a:lnTo>
                    <a:pt x="23166" y="918972"/>
                  </a:lnTo>
                  <a:close/>
                </a:path>
              </a:pathLst>
            </a:custGeom>
            <a:solidFill>
              <a:srgbClr val="172C51"/>
            </a:solidFill>
            <a:ln w="12700">
              <a:solidFill>
                <a:srgbClr val="000000"/>
              </a:solidFill>
            </a:ln>
          </p:spPr>
        </p:sp>
        <p:sp>
          <p:nvSpPr>
            <p:cNvPr id="38" name="TextBox 38"/>
            <p:cNvSpPr txBox="1"/>
            <p:nvPr/>
          </p:nvSpPr>
          <p:spPr>
            <a:xfrm>
              <a:off x="0" y="-19050"/>
              <a:ext cx="3084298" cy="940144"/>
            </a:xfrm>
            <a:prstGeom prst="rect">
              <a:avLst/>
            </a:prstGeom>
          </p:spPr>
          <p:txBody>
            <a:bodyPr lIns="50800" tIns="50800" rIns="50800" bIns="50800" rtlCol="0" anchor="ctr"/>
            <a:lstStyle/>
            <a:p>
              <a:pPr algn="ctr">
                <a:lnSpc>
                  <a:spcPts val="2520"/>
                </a:lnSpc>
              </a:pPr>
              <a:r>
                <a:rPr lang="en-US" sz="2100">
                  <a:solidFill>
                    <a:srgbClr val="FFFFFF"/>
                  </a:solidFill>
                  <a:latin typeface="Times New Roman"/>
                  <a:ea typeface="Times New Roman"/>
                  <a:cs typeface="Times New Roman"/>
                  <a:sym typeface="Times New Roman"/>
                </a:rPr>
                <a:t>“Quá cao”</a:t>
              </a:r>
            </a:p>
          </p:txBody>
        </p:sp>
      </p:grpSp>
      <p:sp>
        <p:nvSpPr>
          <p:cNvPr id="39" name="AutoShape 39"/>
          <p:cNvSpPr/>
          <p:nvPr/>
        </p:nvSpPr>
        <p:spPr>
          <a:xfrm rot="5359380">
            <a:off x="11998863" y="4703911"/>
            <a:ext cx="747519" cy="0"/>
          </a:xfrm>
          <a:prstGeom prst="line">
            <a:avLst/>
          </a:prstGeom>
          <a:ln w="9525" cap="rnd">
            <a:solidFill>
              <a:srgbClr val="000000"/>
            </a:solidFill>
            <a:prstDash val="solid"/>
            <a:headEnd type="none" w="sm" len="sm"/>
            <a:tailEnd type="none" w="sm" len="sm"/>
          </a:ln>
        </p:spPr>
      </p:sp>
      <p:sp>
        <p:nvSpPr>
          <p:cNvPr id="40" name="AutoShape 40"/>
          <p:cNvSpPr/>
          <p:nvPr/>
        </p:nvSpPr>
        <p:spPr>
          <a:xfrm rot="5355709">
            <a:off x="16777251" y="4672926"/>
            <a:ext cx="685553" cy="0"/>
          </a:xfrm>
          <a:prstGeom prst="line">
            <a:avLst/>
          </a:prstGeom>
          <a:ln w="9525" cap="rnd">
            <a:solidFill>
              <a:srgbClr val="000000"/>
            </a:solidFill>
            <a:prstDash val="solid"/>
            <a:headEnd type="none" w="sm" len="sm"/>
            <a:tailEnd type="none" w="sm" len="sm"/>
          </a:ln>
        </p:spPr>
      </p:sp>
      <p:sp>
        <p:nvSpPr>
          <p:cNvPr id="41" name="AutoShape 41"/>
          <p:cNvSpPr/>
          <p:nvPr/>
        </p:nvSpPr>
        <p:spPr>
          <a:xfrm rot="10776356">
            <a:off x="14737533" y="5060977"/>
            <a:ext cx="2385441" cy="0"/>
          </a:xfrm>
          <a:prstGeom prst="line">
            <a:avLst/>
          </a:prstGeom>
          <a:ln w="9525" cap="rnd">
            <a:solidFill>
              <a:srgbClr val="002060"/>
            </a:solidFill>
            <a:prstDash val="solid"/>
            <a:headEnd type="none" w="sm" len="sm"/>
            <a:tailEnd type="triangle" w="lg" len="med"/>
          </a:ln>
        </p:spPr>
      </p:sp>
      <p:sp>
        <p:nvSpPr>
          <p:cNvPr id="42" name="AutoShape 42"/>
          <p:cNvSpPr/>
          <p:nvPr/>
        </p:nvSpPr>
        <p:spPr>
          <a:xfrm rot="25093">
            <a:off x="12363761" y="5061700"/>
            <a:ext cx="2247652" cy="0"/>
          </a:xfrm>
          <a:prstGeom prst="line">
            <a:avLst/>
          </a:prstGeom>
          <a:ln w="9525" cap="rnd">
            <a:solidFill>
              <a:srgbClr val="002060"/>
            </a:solidFill>
            <a:prstDash val="solid"/>
            <a:headEnd type="none" w="sm" len="sm"/>
            <a:tailEnd type="triangle" w="lg" len="med"/>
          </a:ln>
        </p:spPr>
      </p:sp>
      <p:sp>
        <p:nvSpPr>
          <p:cNvPr id="43" name="AutoShape 43"/>
          <p:cNvSpPr/>
          <p:nvPr/>
        </p:nvSpPr>
        <p:spPr>
          <a:xfrm rot="11845">
            <a:off x="9849964" y="5836630"/>
            <a:ext cx="4761433" cy="0"/>
          </a:xfrm>
          <a:prstGeom prst="line">
            <a:avLst/>
          </a:prstGeom>
          <a:ln w="9525" cap="rnd">
            <a:solidFill>
              <a:srgbClr val="002060"/>
            </a:solidFill>
            <a:prstDash val="solid"/>
            <a:headEnd type="none" w="sm" len="sm"/>
            <a:tailEnd type="triangle" w="lg" len="med"/>
          </a:ln>
        </p:spPr>
      </p:sp>
      <p:sp>
        <p:nvSpPr>
          <p:cNvPr id="44" name="AutoShape 44"/>
          <p:cNvSpPr/>
          <p:nvPr/>
        </p:nvSpPr>
        <p:spPr>
          <a:xfrm rot="5363173">
            <a:off x="13787069" y="5889795"/>
            <a:ext cx="1649004" cy="0"/>
          </a:xfrm>
          <a:prstGeom prst="line">
            <a:avLst/>
          </a:prstGeom>
          <a:ln w="9525" cap="rnd">
            <a:solidFill>
              <a:srgbClr val="002060"/>
            </a:solidFill>
            <a:prstDash val="solid"/>
            <a:headEnd type="none" w="sm" len="sm"/>
            <a:tailEnd type="triangle" w="lg" len="med"/>
          </a:ln>
        </p:spPr>
      </p:sp>
      <p:sp>
        <p:nvSpPr>
          <p:cNvPr id="45" name="TextBox 45"/>
          <p:cNvSpPr txBox="1"/>
          <p:nvPr/>
        </p:nvSpPr>
        <p:spPr>
          <a:xfrm>
            <a:off x="16433990" y="3095012"/>
            <a:ext cx="1178213" cy="404723"/>
          </a:xfrm>
          <a:prstGeom prst="rect">
            <a:avLst/>
          </a:prstGeom>
        </p:spPr>
        <p:txBody>
          <a:bodyPr lIns="0" tIns="0" rIns="0" bIns="0" rtlCol="0" anchor="t">
            <a:spAutoFit/>
          </a:bodyPr>
          <a:lstStyle/>
          <a:p>
            <a:pPr algn="l">
              <a:lnSpc>
                <a:spcPts val="2520"/>
              </a:lnSpc>
            </a:pPr>
            <a:r>
              <a:rPr lang="en-US" sz="2100">
                <a:solidFill>
                  <a:srgbClr val="000000"/>
                </a:solidFill>
                <a:latin typeface="Times New Roman"/>
                <a:ea typeface="Times New Roman"/>
                <a:cs typeface="Times New Roman"/>
                <a:sym typeface="Times New Roman"/>
              </a:rPr>
              <a:t>Sai</a:t>
            </a:r>
          </a:p>
        </p:txBody>
      </p:sp>
      <p:grpSp>
        <p:nvGrpSpPr>
          <p:cNvPr id="46" name="Group 46"/>
          <p:cNvGrpSpPr/>
          <p:nvPr/>
        </p:nvGrpSpPr>
        <p:grpSpPr>
          <a:xfrm>
            <a:off x="487686" y="5836630"/>
            <a:ext cx="4618360" cy="3521470"/>
            <a:chOff x="0" y="0"/>
            <a:chExt cx="6157814" cy="4695294"/>
          </a:xfrm>
        </p:grpSpPr>
        <p:sp>
          <p:nvSpPr>
            <p:cNvPr id="47" name="Freeform 47"/>
            <p:cNvSpPr/>
            <p:nvPr/>
          </p:nvSpPr>
          <p:spPr>
            <a:xfrm>
              <a:off x="0" y="0"/>
              <a:ext cx="6157849" cy="4695317"/>
            </a:xfrm>
            <a:custGeom>
              <a:avLst/>
              <a:gdLst/>
              <a:ahLst/>
              <a:cxnLst/>
              <a:rect l="l" t="t" r="r" b="b"/>
              <a:pathLst>
                <a:path w="6157849" h="4695317">
                  <a:moveTo>
                    <a:pt x="0" y="0"/>
                  </a:moveTo>
                  <a:lnTo>
                    <a:pt x="6157849" y="0"/>
                  </a:lnTo>
                  <a:lnTo>
                    <a:pt x="6157849" y="4695317"/>
                  </a:lnTo>
                  <a:lnTo>
                    <a:pt x="0" y="4695317"/>
                  </a:lnTo>
                  <a:lnTo>
                    <a:pt x="0" y="0"/>
                  </a:lnTo>
                  <a:close/>
                </a:path>
              </a:pathLst>
            </a:custGeom>
            <a:blipFill>
              <a:blip r:embed="rId2"/>
              <a:stretch>
                <a:fillRect l="-7492" r="-7492"/>
              </a:stretch>
            </a:blipFill>
          </p:spPr>
        </p:sp>
      </p:grpSp>
      <p:grpSp>
        <p:nvGrpSpPr>
          <p:cNvPr id="48" name="Group 48"/>
          <p:cNvGrpSpPr/>
          <p:nvPr/>
        </p:nvGrpSpPr>
        <p:grpSpPr>
          <a:xfrm>
            <a:off x="6020127" y="5993282"/>
            <a:ext cx="4459259" cy="3739239"/>
            <a:chOff x="0" y="0"/>
            <a:chExt cx="5945678" cy="4985652"/>
          </a:xfrm>
        </p:grpSpPr>
        <p:sp>
          <p:nvSpPr>
            <p:cNvPr id="49" name="Freeform 49"/>
            <p:cNvSpPr/>
            <p:nvPr/>
          </p:nvSpPr>
          <p:spPr>
            <a:xfrm>
              <a:off x="0" y="0"/>
              <a:ext cx="5945632" cy="4985639"/>
            </a:xfrm>
            <a:custGeom>
              <a:avLst/>
              <a:gdLst/>
              <a:ahLst/>
              <a:cxnLst/>
              <a:rect l="l" t="t" r="r" b="b"/>
              <a:pathLst>
                <a:path w="5945632" h="4985639">
                  <a:moveTo>
                    <a:pt x="0" y="0"/>
                  </a:moveTo>
                  <a:lnTo>
                    <a:pt x="5945632" y="0"/>
                  </a:lnTo>
                  <a:lnTo>
                    <a:pt x="5945632" y="4985639"/>
                  </a:lnTo>
                  <a:lnTo>
                    <a:pt x="0" y="4985639"/>
                  </a:lnTo>
                  <a:lnTo>
                    <a:pt x="0" y="0"/>
                  </a:lnTo>
                  <a:close/>
                </a:path>
              </a:pathLst>
            </a:custGeom>
            <a:blipFill>
              <a:blip r:embed="rId3"/>
              <a:stretch>
                <a:fillRect l="-7898" r="-7899"/>
              </a:stretch>
            </a:blipFill>
          </p:spPr>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997423" y="560325"/>
            <a:ext cx="4618360" cy="3521470"/>
            <a:chOff x="0" y="0"/>
            <a:chExt cx="6157814" cy="4695294"/>
          </a:xfrm>
        </p:grpSpPr>
        <p:sp>
          <p:nvSpPr>
            <p:cNvPr id="3" name="Freeform 3"/>
            <p:cNvSpPr/>
            <p:nvPr/>
          </p:nvSpPr>
          <p:spPr>
            <a:xfrm>
              <a:off x="0" y="0"/>
              <a:ext cx="6157849" cy="4695317"/>
            </a:xfrm>
            <a:custGeom>
              <a:avLst/>
              <a:gdLst/>
              <a:ahLst/>
              <a:cxnLst/>
              <a:rect l="l" t="t" r="r" b="b"/>
              <a:pathLst>
                <a:path w="6157849" h="4695317">
                  <a:moveTo>
                    <a:pt x="0" y="0"/>
                  </a:moveTo>
                  <a:lnTo>
                    <a:pt x="6157849" y="0"/>
                  </a:lnTo>
                  <a:lnTo>
                    <a:pt x="6157849" y="4695317"/>
                  </a:lnTo>
                  <a:lnTo>
                    <a:pt x="0" y="4695317"/>
                  </a:lnTo>
                  <a:lnTo>
                    <a:pt x="0" y="0"/>
                  </a:lnTo>
                  <a:close/>
                </a:path>
              </a:pathLst>
            </a:custGeom>
            <a:blipFill>
              <a:blip r:embed="rId2"/>
              <a:stretch>
                <a:fillRect l="-7492" r="-7492"/>
              </a:stretch>
            </a:blipFill>
          </p:spPr>
        </p:sp>
      </p:grpSp>
      <p:grpSp>
        <p:nvGrpSpPr>
          <p:cNvPr id="4" name="Group 4"/>
          <p:cNvGrpSpPr/>
          <p:nvPr/>
        </p:nvGrpSpPr>
        <p:grpSpPr>
          <a:xfrm>
            <a:off x="9828504" y="560325"/>
            <a:ext cx="4459259" cy="3739239"/>
            <a:chOff x="0" y="0"/>
            <a:chExt cx="5945678" cy="4985652"/>
          </a:xfrm>
        </p:grpSpPr>
        <p:sp>
          <p:nvSpPr>
            <p:cNvPr id="5" name="Freeform 5"/>
            <p:cNvSpPr/>
            <p:nvPr/>
          </p:nvSpPr>
          <p:spPr>
            <a:xfrm>
              <a:off x="0" y="0"/>
              <a:ext cx="5945632" cy="4985639"/>
            </a:xfrm>
            <a:custGeom>
              <a:avLst/>
              <a:gdLst/>
              <a:ahLst/>
              <a:cxnLst/>
              <a:rect l="l" t="t" r="r" b="b"/>
              <a:pathLst>
                <a:path w="5945632" h="4985639">
                  <a:moveTo>
                    <a:pt x="0" y="0"/>
                  </a:moveTo>
                  <a:lnTo>
                    <a:pt x="5945632" y="0"/>
                  </a:lnTo>
                  <a:lnTo>
                    <a:pt x="5945632" y="4985639"/>
                  </a:lnTo>
                  <a:lnTo>
                    <a:pt x="0" y="4985639"/>
                  </a:lnTo>
                  <a:lnTo>
                    <a:pt x="0" y="0"/>
                  </a:lnTo>
                  <a:close/>
                </a:path>
              </a:pathLst>
            </a:custGeom>
            <a:blipFill>
              <a:blip r:embed="rId3"/>
              <a:stretch>
                <a:fillRect l="-7898" r="-7899"/>
              </a:stretch>
            </a:blipFill>
          </p:spPr>
        </p:sp>
      </p:grpSp>
      <p:grpSp>
        <p:nvGrpSpPr>
          <p:cNvPr id="6" name="Group 6"/>
          <p:cNvGrpSpPr/>
          <p:nvPr/>
        </p:nvGrpSpPr>
        <p:grpSpPr>
          <a:xfrm>
            <a:off x="6157608" y="4413864"/>
            <a:ext cx="5296712" cy="5537532"/>
            <a:chOff x="0" y="0"/>
            <a:chExt cx="7062282" cy="7383376"/>
          </a:xfrm>
        </p:grpSpPr>
        <p:sp>
          <p:nvSpPr>
            <p:cNvPr id="7" name="Freeform 7"/>
            <p:cNvSpPr/>
            <p:nvPr/>
          </p:nvSpPr>
          <p:spPr>
            <a:xfrm>
              <a:off x="0" y="0"/>
              <a:ext cx="7062343" cy="7383399"/>
            </a:xfrm>
            <a:custGeom>
              <a:avLst/>
              <a:gdLst/>
              <a:ahLst/>
              <a:cxnLst/>
              <a:rect l="l" t="t" r="r" b="b"/>
              <a:pathLst>
                <a:path w="7062343" h="7383399">
                  <a:moveTo>
                    <a:pt x="0" y="0"/>
                  </a:moveTo>
                  <a:lnTo>
                    <a:pt x="7062343" y="0"/>
                  </a:lnTo>
                  <a:lnTo>
                    <a:pt x="7062343" y="7383399"/>
                  </a:lnTo>
                  <a:lnTo>
                    <a:pt x="0" y="7383399"/>
                  </a:lnTo>
                  <a:lnTo>
                    <a:pt x="0" y="0"/>
                  </a:lnTo>
                  <a:close/>
                </a:path>
              </a:pathLst>
            </a:custGeom>
            <a:blipFill>
              <a:blip r:embed="rId4"/>
              <a:stretch>
                <a:fillRect t="-5585" b="-5585"/>
              </a:stretch>
            </a:blipFill>
          </p:spPr>
        </p:sp>
      </p:grpSp>
      <p:sp>
        <p:nvSpPr>
          <p:cNvPr id="8" name="AutoShape 8"/>
          <p:cNvSpPr/>
          <p:nvPr/>
        </p:nvSpPr>
        <p:spPr>
          <a:xfrm rot="3251187">
            <a:off x="5027833" y="4612648"/>
            <a:ext cx="1320996" cy="0"/>
          </a:xfrm>
          <a:prstGeom prst="line">
            <a:avLst/>
          </a:prstGeom>
          <a:ln w="9525" cap="rnd">
            <a:solidFill>
              <a:srgbClr val="4472C4"/>
            </a:solidFill>
            <a:prstDash val="solid"/>
            <a:headEnd type="none" w="sm" len="sm"/>
            <a:tailEnd type="triangle" w="lg" len="med"/>
          </a:ln>
        </p:spPr>
      </p:sp>
      <p:sp>
        <p:nvSpPr>
          <p:cNvPr id="9" name="AutoShape 9"/>
          <p:cNvSpPr/>
          <p:nvPr/>
        </p:nvSpPr>
        <p:spPr>
          <a:xfrm rot="6620529">
            <a:off x="10591739" y="5527712"/>
            <a:ext cx="2629834" cy="0"/>
          </a:xfrm>
          <a:prstGeom prst="line">
            <a:avLst/>
          </a:prstGeom>
          <a:ln w="9525" cap="rnd">
            <a:solidFill>
              <a:srgbClr val="4472C4"/>
            </a:solidFill>
            <a:prstDash val="solid"/>
            <a:headEnd type="none" w="sm" len="sm"/>
            <a:tailEnd type="triangle" w="lg" len="med"/>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728157" y="9084471"/>
            <a:ext cx="1645443" cy="1202531"/>
            <a:chOff x="0" y="0"/>
            <a:chExt cx="2193924" cy="1603374"/>
          </a:xfrm>
        </p:grpSpPr>
        <p:sp>
          <p:nvSpPr>
            <p:cNvPr id="3" name="Freeform 3" descr="Asian lily"/>
            <p:cNvSpPr/>
            <p:nvPr/>
          </p:nvSpPr>
          <p:spPr>
            <a:xfrm>
              <a:off x="0" y="0"/>
              <a:ext cx="2193925" cy="1603375"/>
            </a:xfrm>
            <a:custGeom>
              <a:avLst/>
              <a:gdLst/>
              <a:ahLst/>
              <a:cxnLst/>
              <a:rect l="l" t="t" r="r" b="b"/>
              <a:pathLst>
                <a:path w="2193925" h="1603375">
                  <a:moveTo>
                    <a:pt x="0" y="0"/>
                  </a:moveTo>
                  <a:lnTo>
                    <a:pt x="2193925" y="0"/>
                  </a:lnTo>
                  <a:lnTo>
                    <a:pt x="2193925" y="1603375"/>
                  </a:lnTo>
                  <a:lnTo>
                    <a:pt x="0" y="1603375"/>
                  </a:lnTo>
                  <a:lnTo>
                    <a:pt x="0" y="0"/>
                  </a:lnTo>
                  <a:close/>
                </a:path>
              </a:pathLst>
            </a:custGeom>
            <a:blipFill>
              <a:blip r:embed="rId2"/>
              <a:stretch>
                <a:fillRect b="-20038"/>
              </a:stretch>
            </a:blipFill>
          </p:spPr>
        </p:sp>
      </p:grpSp>
      <p:grpSp>
        <p:nvGrpSpPr>
          <p:cNvPr id="4" name="Group 4"/>
          <p:cNvGrpSpPr/>
          <p:nvPr/>
        </p:nvGrpSpPr>
        <p:grpSpPr>
          <a:xfrm>
            <a:off x="4122171" y="1485900"/>
            <a:ext cx="9684318" cy="8801100"/>
            <a:chOff x="0" y="0"/>
            <a:chExt cx="12912424" cy="11734800"/>
          </a:xfrm>
        </p:grpSpPr>
        <p:sp>
          <p:nvSpPr>
            <p:cNvPr id="5" name="Freeform 5" descr="4"/>
            <p:cNvSpPr/>
            <p:nvPr/>
          </p:nvSpPr>
          <p:spPr>
            <a:xfrm>
              <a:off x="0" y="0"/>
              <a:ext cx="12912424" cy="11734800"/>
            </a:xfrm>
            <a:custGeom>
              <a:avLst/>
              <a:gdLst/>
              <a:ahLst/>
              <a:cxnLst/>
              <a:rect l="l" t="t" r="r" b="b"/>
              <a:pathLst>
                <a:path w="12912424" h="11734800">
                  <a:moveTo>
                    <a:pt x="0" y="0"/>
                  </a:moveTo>
                  <a:lnTo>
                    <a:pt x="12912424" y="0"/>
                  </a:lnTo>
                  <a:lnTo>
                    <a:pt x="12912424" y="11734800"/>
                  </a:lnTo>
                  <a:lnTo>
                    <a:pt x="0" y="11734800"/>
                  </a:lnTo>
                  <a:lnTo>
                    <a:pt x="0" y="0"/>
                  </a:lnTo>
                  <a:close/>
                </a:path>
              </a:pathLst>
            </a:custGeom>
            <a:blipFill>
              <a:blip r:embed="rId3"/>
              <a:stretch>
                <a:fillRect t="-5166" r="-271" b="-5166"/>
              </a:stretch>
            </a:blipFill>
          </p:spPr>
        </p:sp>
      </p:grpSp>
      <p:grpSp>
        <p:nvGrpSpPr>
          <p:cNvPr id="6" name="Group 6"/>
          <p:cNvGrpSpPr/>
          <p:nvPr/>
        </p:nvGrpSpPr>
        <p:grpSpPr>
          <a:xfrm>
            <a:off x="914401" y="9084471"/>
            <a:ext cx="1645444" cy="1202531"/>
            <a:chOff x="0" y="0"/>
            <a:chExt cx="2193926" cy="1603374"/>
          </a:xfrm>
        </p:grpSpPr>
        <p:sp>
          <p:nvSpPr>
            <p:cNvPr id="7" name="Freeform 7" descr="Asian lily"/>
            <p:cNvSpPr/>
            <p:nvPr/>
          </p:nvSpPr>
          <p:spPr>
            <a:xfrm>
              <a:off x="0" y="0"/>
              <a:ext cx="2193925" cy="1603375"/>
            </a:xfrm>
            <a:custGeom>
              <a:avLst/>
              <a:gdLst/>
              <a:ahLst/>
              <a:cxnLst/>
              <a:rect l="l" t="t" r="r" b="b"/>
              <a:pathLst>
                <a:path w="2193925" h="1603375">
                  <a:moveTo>
                    <a:pt x="0" y="0"/>
                  </a:moveTo>
                  <a:lnTo>
                    <a:pt x="2193925" y="0"/>
                  </a:lnTo>
                  <a:lnTo>
                    <a:pt x="2193925" y="1603375"/>
                  </a:lnTo>
                  <a:lnTo>
                    <a:pt x="0" y="1603375"/>
                  </a:lnTo>
                  <a:lnTo>
                    <a:pt x="0" y="0"/>
                  </a:lnTo>
                  <a:close/>
                </a:path>
              </a:pathLst>
            </a:custGeom>
            <a:blipFill>
              <a:blip r:embed="rId2"/>
              <a:stretch>
                <a:fillRect b="-20038"/>
              </a:stretch>
            </a:blipFill>
          </p:spPr>
        </p:sp>
      </p:grpSp>
      <p:grpSp>
        <p:nvGrpSpPr>
          <p:cNvPr id="8" name="Group 8"/>
          <p:cNvGrpSpPr/>
          <p:nvPr/>
        </p:nvGrpSpPr>
        <p:grpSpPr>
          <a:xfrm>
            <a:off x="15728157" y="0"/>
            <a:ext cx="1645443" cy="1202532"/>
            <a:chOff x="0" y="0"/>
            <a:chExt cx="2193924" cy="1603376"/>
          </a:xfrm>
        </p:grpSpPr>
        <p:sp>
          <p:nvSpPr>
            <p:cNvPr id="9" name="Freeform 9" descr="Asian lily"/>
            <p:cNvSpPr/>
            <p:nvPr/>
          </p:nvSpPr>
          <p:spPr>
            <a:xfrm>
              <a:off x="0" y="0"/>
              <a:ext cx="2193925" cy="1603375"/>
            </a:xfrm>
            <a:custGeom>
              <a:avLst/>
              <a:gdLst/>
              <a:ahLst/>
              <a:cxnLst/>
              <a:rect l="l" t="t" r="r" b="b"/>
              <a:pathLst>
                <a:path w="2193925" h="1603375">
                  <a:moveTo>
                    <a:pt x="0" y="0"/>
                  </a:moveTo>
                  <a:lnTo>
                    <a:pt x="2193925" y="0"/>
                  </a:lnTo>
                  <a:lnTo>
                    <a:pt x="2193925" y="1603375"/>
                  </a:lnTo>
                  <a:lnTo>
                    <a:pt x="0" y="1603375"/>
                  </a:lnTo>
                  <a:lnTo>
                    <a:pt x="0" y="0"/>
                  </a:lnTo>
                  <a:close/>
                </a:path>
              </a:pathLst>
            </a:custGeom>
            <a:blipFill>
              <a:blip r:embed="rId4"/>
              <a:stretch>
                <a:fillRect b="-20038"/>
              </a:stretch>
            </a:blipFill>
          </p:spPr>
        </p:sp>
      </p:grpSp>
      <p:grpSp>
        <p:nvGrpSpPr>
          <p:cNvPr id="10" name="Group 10"/>
          <p:cNvGrpSpPr/>
          <p:nvPr/>
        </p:nvGrpSpPr>
        <p:grpSpPr>
          <a:xfrm>
            <a:off x="914401" y="0"/>
            <a:ext cx="1645444" cy="1202532"/>
            <a:chOff x="0" y="0"/>
            <a:chExt cx="2193926" cy="1603376"/>
          </a:xfrm>
        </p:grpSpPr>
        <p:sp>
          <p:nvSpPr>
            <p:cNvPr id="11" name="Freeform 11" descr="Asian lily"/>
            <p:cNvSpPr/>
            <p:nvPr/>
          </p:nvSpPr>
          <p:spPr>
            <a:xfrm>
              <a:off x="0" y="0"/>
              <a:ext cx="2193925" cy="1603375"/>
            </a:xfrm>
            <a:custGeom>
              <a:avLst/>
              <a:gdLst/>
              <a:ahLst/>
              <a:cxnLst/>
              <a:rect l="l" t="t" r="r" b="b"/>
              <a:pathLst>
                <a:path w="2193925" h="1603375">
                  <a:moveTo>
                    <a:pt x="0" y="0"/>
                  </a:moveTo>
                  <a:lnTo>
                    <a:pt x="2193925" y="0"/>
                  </a:lnTo>
                  <a:lnTo>
                    <a:pt x="2193925" y="1603375"/>
                  </a:lnTo>
                  <a:lnTo>
                    <a:pt x="0" y="1603375"/>
                  </a:lnTo>
                  <a:lnTo>
                    <a:pt x="0" y="0"/>
                  </a:lnTo>
                  <a:close/>
                </a:path>
              </a:pathLst>
            </a:custGeom>
            <a:blipFill>
              <a:blip r:embed="rId4"/>
              <a:stretch>
                <a:fillRect b="-20038"/>
              </a:stretch>
            </a:blipFill>
          </p:spPr>
        </p:sp>
      </p:grpSp>
      <p:sp>
        <p:nvSpPr>
          <p:cNvPr id="12" name="TextBox 12"/>
          <p:cNvSpPr txBox="1"/>
          <p:nvPr/>
        </p:nvSpPr>
        <p:spPr>
          <a:xfrm>
            <a:off x="2113721" y="836295"/>
            <a:ext cx="14004136" cy="1059211"/>
          </a:xfrm>
          <a:prstGeom prst="rect">
            <a:avLst/>
          </a:prstGeom>
        </p:spPr>
        <p:txBody>
          <a:bodyPr lIns="0" tIns="0" rIns="0" bIns="0" rtlCol="0" anchor="t">
            <a:spAutoFit/>
          </a:bodyPr>
          <a:lstStyle/>
          <a:p>
            <a:pPr algn="ctr">
              <a:lnSpc>
                <a:spcPts val="7399"/>
              </a:lnSpc>
            </a:pPr>
            <a:r>
              <a:rPr lang="en-US" sz="6166">
                <a:solidFill>
                  <a:srgbClr val="339966"/>
                </a:solidFill>
                <a:latin typeface="Calibri (MS)"/>
                <a:ea typeface="Calibri (MS)"/>
                <a:cs typeface="Calibri (MS)"/>
                <a:sym typeface="Calibri (MS)"/>
              </a:rPr>
              <a:t>TẤT CẢ VÌ HỌC SINH THÂN YÊU</a:t>
            </a:r>
          </a:p>
        </p:txBody>
      </p:sp>
      <p:grpSp>
        <p:nvGrpSpPr>
          <p:cNvPr id="13" name="Group 13"/>
          <p:cNvGrpSpPr/>
          <p:nvPr/>
        </p:nvGrpSpPr>
        <p:grpSpPr>
          <a:xfrm>
            <a:off x="15880556" y="9446419"/>
            <a:ext cx="1500188" cy="616745"/>
            <a:chOff x="0" y="0"/>
            <a:chExt cx="2000250" cy="822326"/>
          </a:xfrm>
        </p:grpSpPr>
        <p:sp>
          <p:nvSpPr>
            <p:cNvPr id="14" name="Freeform 14"/>
            <p:cNvSpPr/>
            <p:nvPr/>
          </p:nvSpPr>
          <p:spPr>
            <a:xfrm>
              <a:off x="0" y="75"/>
              <a:ext cx="2000250" cy="822358"/>
            </a:xfrm>
            <a:custGeom>
              <a:avLst/>
              <a:gdLst/>
              <a:ahLst/>
              <a:cxnLst/>
              <a:rect l="l" t="t" r="r" b="b"/>
              <a:pathLst>
                <a:path w="2000250" h="822358">
                  <a:moveTo>
                    <a:pt x="9525" y="200712"/>
                  </a:moveTo>
                  <a:lnTo>
                    <a:pt x="1584325" y="200712"/>
                  </a:lnTo>
                  <a:lnTo>
                    <a:pt x="1584325" y="210237"/>
                  </a:lnTo>
                  <a:lnTo>
                    <a:pt x="1574800" y="210237"/>
                  </a:lnTo>
                  <a:lnTo>
                    <a:pt x="1574800" y="9450"/>
                  </a:lnTo>
                  <a:cubicBezTo>
                    <a:pt x="1574800" y="5640"/>
                    <a:pt x="1577086" y="2084"/>
                    <a:pt x="1580642" y="687"/>
                  </a:cubicBezTo>
                  <a:cubicBezTo>
                    <a:pt x="1584198" y="-710"/>
                    <a:pt x="1588262" y="52"/>
                    <a:pt x="1591056" y="2719"/>
                  </a:cubicBezTo>
                  <a:lnTo>
                    <a:pt x="1997456" y="404420"/>
                  </a:lnTo>
                  <a:cubicBezTo>
                    <a:pt x="1999234" y="406198"/>
                    <a:pt x="2000250" y="408611"/>
                    <a:pt x="2000250" y="411151"/>
                  </a:cubicBezTo>
                  <a:cubicBezTo>
                    <a:pt x="2000250" y="413691"/>
                    <a:pt x="1999234" y="416104"/>
                    <a:pt x="1997456" y="417882"/>
                  </a:cubicBezTo>
                  <a:lnTo>
                    <a:pt x="1591056" y="819583"/>
                  </a:lnTo>
                  <a:cubicBezTo>
                    <a:pt x="1588262" y="822250"/>
                    <a:pt x="1584198" y="823139"/>
                    <a:pt x="1580642" y="821615"/>
                  </a:cubicBezTo>
                  <a:cubicBezTo>
                    <a:pt x="1577086" y="820091"/>
                    <a:pt x="1574800" y="816535"/>
                    <a:pt x="1574800" y="812725"/>
                  </a:cubicBezTo>
                  <a:lnTo>
                    <a:pt x="1574800" y="611938"/>
                  </a:lnTo>
                  <a:lnTo>
                    <a:pt x="1584325" y="611938"/>
                  </a:lnTo>
                  <a:lnTo>
                    <a:pt x="1584325" y="621463"/>
                  </a:lnTo>
                  <a:lnTo>
                    <a:pt x="9525" y="621463"/>
                  </a:lnTo>
                  <a:cubicBezTo>
                    <a:pt x="4318" y="621463"/>
                    <a:pt x="0" y="617145"/>
                    <a:pt x="0" y="611938"/>
                  </a:cubicBezTo>
                  <a:lnTo>
                    <a:pt x="0" y="210237"/>
                  </a:lnTo>
                  <a:cubicBezTo>
                    <a:pt x="0" y="205030"/>
                    <a:pt x="4318" y="200712"/>
                    <a:pt x="9525" y="200712"/>
                  </a:cubicBezTo>
                  <a:moveTo>
                    <a:pt x="9525" y="219762"/>
                  </a:moveTo>
                  <a:lnTo>
                    <a:pt x="9525" y="210237"/>
                  </a:lnTo>
                  <a:lnTo>
                    <a:pt x="19050" y="210237"/>
                  </a:lnTo>
                  <a:lnTo>
                    <a:pt x="19050" y="611938"/>
                  </a:lnTo>
                  <a:lnTo>
                    <a:pt x="9525" y="611938"/>
                  </a:lnTo>
                  <a:lnTo>
                    <a:pt x="9525" y="602413"/>
                  </a:lnTo>
                  <a:lnTo>
                    <a:pt x="1584325" y="602413"/>
                  </a:lnTo>
                  <a:cubicBezTo>
                    <a:pt x="1589532" y="602413"/>
                    <a:pt x="1593850" y="606731"/>
                    <a:pt x="1593850" y="611938"/>
                  </a:cubicBezTo>
                  <a:lnTo>
                    <a:pt x="1593850" y="812725"/>
                  </a:lnTo>
                  <a:lnTo>
                    <a:pt x="1584325" y="812725"/>
                  </a:lnTo>
                  <a:lnTo>
                    <a:pt x="1577594" y="805994"/>
                  </a:lnTo>
                  <a:lnTo>
                    <a:pt x="1983994" y="404293"/>
                  </a:lnTo>
                  <a:lnTo>
                    <a:pt x="1990725" y="411024"/>
                  </a:lnTo>
                  <a:lnTo>
                    <a:pt x="1983994" y="417755"/>
                  </a:lnTo>
                  <a:lnTo>
                    <a:pt x="1577594" y="16054"/>
                  </a:lnTo>
                  <a:lnTo>
                    <a:pt x="1584325" y="9323"/>
                  </a:lnTo>
                  <a:lnTo>
                    <a:pt x="1593850" y="9323"/>
                  </a:lnTo>
                  <a:lnTo>
                    <a:pt x="1593850" y="210237"/>
                  </a:lnTo>
                  <a:cubicBezTo>
                    <a:pt x="1593850" y="215444"/>
                    <a:pt x="1589532" y="219762"/>
                    <a:pt x="1584325" y="219762"/>
                  </a:cubicBezTo>
                  <a:lnTo>
                    <a:pt x="9525" y="219762"/>
                  </a:lnTo>
                  <a:close/>
                </a:path>
              </a:pathLst>
            </a:custGeom>
            <a:solidFill>
              <a:srgbClr val="000000"/>
            </a:solidFill>
            <a:ln w="12700">
              <a:solidFill>
                <a:srgbClr val="000000"/>
              </a:solidFill>
            </a:ln>
          </p:spPr>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13393" y="1000125"/>
            <a:ext cx="7513677" cy="695325"/>
          </a:xfrm>
          <a:prstGeom prst="rect">
            <a:avLst/>
          </a:prstGeom>
        </p:spPr>
        <p:txBody>
          <a:bodyPr lIns="0" tIns="0" rIns="0" bIns="0" rtlCol="0" anchor="t">
            <a:spAutoFit/>
          </a:bodyPr>
          <a:lstStyle/>
          <a:p>
            <a:pPr marL="957647" lvl="1" indent="-478824" algn="ctr">
              <a:lnSpc>
                <a:spcPts val="5322"/>
              </a:lnSpc>
              <a:spcBef>
                <a:spcPct val="0"/>
              </a:spcBef>
              <a:buAutoNum type="arabicPeriod"/>
            </a:pPr>
            <a:r>
              <a:rPr lang="en-US" sz="4435" b="1" u="sng">
                <a:solidFill>
                  <a:srgbClr val="CC3300"/>
                </a:solidFill>
                <a:latin typeface="Times New Roman Bold"/>
                <a:ea typeface="Times New Roman Bold"/>
                <a:cs typeface="Times New Roman Bold"/>
                <a:sym typeface="Times New Roman Bold"/>
              </a:rPr>
              <a:t>Cấu trúc điều khiển cơ bản</a:t>
            </a:r>
          </a:p>
        </p:txBody>
      </p:sp>
      <p:sp>
        <p:nvSpPr>
          <p:cNvPr id="3" name="TextBox 3"/>
          <p:cNvSpPr txBox="1"/>
          <p:nvPr/>
        </p:nvSpPr>
        <p:spPr>
          <a:xfrm>
            <a:off x="755773" y="2109774"/>
            <a:ext cx="4785955" cy="657225"/>
          </a:xfrm>
          <a:prstGeom prst="rect">
            <a:avLst/>
          </a:prstGeom>
        </p:spPr>
        <p:txBody>
          <a:bodyPr lIns="0" tIns="0" rIns="0" bIns="0" rtlCol="0" anchor="t">
            <a:spAutoFit/>
          </a:bodyPr>
          <a:lstStyle/>
          <a:p>
            <a:pPr algn="ctr">
              <a:lnSpc>
                <a:spcPts val="5039"/>
              </a:lnSpc>
              <a:spcBef>
                <a:spcPct val="0"/>
              </a:spcBef>
            </a:pPr>
            <a:r>
              <a:rPr lang="en-US" sz="4199" b="1">
                <a:solidFill>
                  <a:srgbClr val="CC3300"/>
                </a:solidFill>
                <a:latin typeface="Times New Roman Bold"/>
                <a:ea typeface="Times New Roman Bold"/>
                <a:cs typeface="Times New Roman Bold"/>
                <a:sym typeface="Times New Roman Bold"/>
              </a:rPr>
              <a:t>b. Cấu trúc rẽ nhánh</a:t>
            </a:r>
          </a:p>
        </p:txBody>
      </p:sp>
      <p:sp>
        <p:nvSpPr>
          <p:cNvPr id="4" name="TextBox 4"/>
          <p:cNvSpPr txBox="1"/>
          <p:nvPr/>
        </p:nvSpPr>
        <p:spPr>
          <a:xfrm>
            <a:off x="1028700" y="3176574"/>
            <a:ext cx="15377392" cy="657225"/>
          </a:xfrm>
          <a:prstGeom prst="rect">
            <a:avLst/>
          </a:prstGeom>
        </p:spPr>
        <p:txBody>
          <a:bodyPr lIns="0" tIns="0" rIns="0" bIns="0" rtlCol="0" anchor="t">
            <a:spAutoFit/>
          </a:bodyPr>
          <a:lstStyle/>
          <a:p>
            <a:pPr algn="ctr">
              <a:lnSpc>
                <a:spcPts val="5039"/>
              </a:lnSpc>
              <a:spcBef>
                <a:spcPct val="0"/>
              </a:spcBef>
            </a:pPr>
            <a:r>
              <a:rPr lang="en-US" sz="4199">
                <a:solidFill>
                  <a:srgbClr val="002060"/>
                </a:solidFill>
                <a:latin typeface="Times New Roman"/>
                <a:ea typeface="Times New Roman"/>
                <a:cs typeface="Times New Roman"/>
                <a:sym typeface="Times New Roman"/>
              </a:rPr>
              <a:t>Có 2 dạng:  Cáu trúc rẽ nhánh dạng đủ và cấu trúc rẽ nhánh dạng thiếu</a:t>
            </a:r>
          </a:p>
        </p:txBody>
      </p:sp>
      <p:sp>
        <p:nvSpPr>
          <p:cNvPr id="5" name="TextBox 5"/>
          <p:cNvSpPr txBox="1"/>
          <p:nvPr/>
        </p:nvSpPr>
        <p:spPr>
          <a:xfrm>
            <a:off x="1028700" y="4551867"/>
            <a:ext cx="15124455" cy="1933575"/>
          </a:xfrm>
          <a:prstGeom prst="rect">
            <a:avLst/>
          </a:prstGeom>
        </p:spPr>
        <p:txBody>
          <a:bodyPr lIns="0" tIns="0" rIns="0" bIns="0" rtlCol="0" anchor="t">
            <a:spAutoFit/>
          </a:bodyPr>
          <a:lstStyle/>
          <a:p>
            <a:pPr algn="ctr">
              <a:lnSpc>
                <a:spcPts val="5039"/>
              </a:lnSpc>
              <a:spcBef>
                <a:spcPct val="0"/>
              </a:spcBef>
            </a:pPr>
            <a:r>
              <a:rPr lang="en-US" sz="4199">
                <a:solidFill>
                  <a:srgbClr val="002060"/>
                </a:solidFill>
                <a:latin typeface="Times New Roman"/>
                <a:ea typeface="Times New Roman"/>
                <a:cs typeface="Times New Roman"/>
                <a:sym typeface="Times New Roman"/>
              </a:rPr>
              <a:t>Cấu trúc rẽ nhánh là một loại cấu trúc trong lập trình cho phép chương trình thực hiện các hành động khác nhau dựa trên một điều kiện cụ thể có được thỏa mãn hay không.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68172" y="1972614"/>
            <a:ext cx="15791128" cy="4229100"/>
          </a:xfrm>
          <a:prstGeom prst="rect">
            <a:avLst/>
          </a:prstGeom>
        </p:spPr>
        <p:txBody>
          <a:bodyPr lIns="0" tIns="0" rIns="0" bIns="0" rtlCol="0" anchor="t">
            <a:spAutoFit/>
          </a:bodyPr>
          <a:lstStyle/>
          <a:p>
            <a:pPr algn="just">
              <a:lnSpc>
                <a:spcPts val="6650"/>
              </a:lnSpc>
              <a:spcBef>
                <a:spcPct val="0"/>
              </a:spcBef>
            </a:pPr>
            <a:r>
              <a:rPr lang="en-US" sz="5542">
                <a:solidFill>
                  <a:srgbClr val="000000"/>
                </a:solidFill>
                <a:latin typeface="Times New Roman"/>
                <a:ea typeface="Times New Roman"/>
                <a:cs typeface="Times New Roman"/>
                <a:sym typeface="Times New Roman"/>
              </a:rPr>
              <a:t>Tìm số bí mật mà máy tính lấy ngẩu nhiên trong khoảng từ 1-100. Em được đoán nhiều lần cho đến khi đoán đúng số bí mật. Mỗi lần đoán sai, máy tính cho em biết số em đoán là thấp hơn hay cao hơn. Mô tả kịch bản trò chơi.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384180">
            <a:off x="7501370" y="2964725"/>
            <a:ext cx="2707745" cy="0"/>
          </a:xfrm>
          <a:prstGeom prst="line">
            <a:avLst/>
          </a:prstGeom>
          <a:ln w="9525" cap="rnd">
            <a:solidFill>
              <a:srgbClr val="000000"/>
            </a:solidFill>
            <a:prstDash val="solid"/>
            <a:headEnd type="none" w="sm" len="sm"/>
            <a:tailEnd type="none" w="sm" len="sm"/>
          </a:ln>
        </p:spPr>
      </p:sp>
      <p:sp>
        <p:nvSpPr>
          <p:cNvPr id="3" name="AutoShape 3"/>
          <p:cNvSpPr/>
          <p:nvPr/>
        </p:nvSpPr>
        <p:spPr>
          <a:xfrm rot="5263032">
            <a:off x="11840725" y="611412"/>
            <a:ext cx="625659" cy="0"/>
          </a:xfrm>
          <a:prstGeom prst="line">
            <a:avLst/>
          </a:prstGeom>
          <a:ln w="9525" cap="rnd">
            <a:solidFill>
              <a:srgbClr val="000000"/>
            </a:solidFill>
            <a:prstDash val="solid"/>
            <a:headEnd type="none" w="sm" len="sm"/>
            <a:tailEnd type="triangle" w="lg" len="med"/>
          </a:ln>
        </p:spPr>
      </p:sp>
      <p:grpSp>
        <p:nvGrpSpPr>
          <p:cNvPr id="4" name="Group 4"/>
          <p:cNvGrpSpPr/>
          <p:nvPr/>
        </p:nvGrpSpPr>
        <p:grpSpPr>
          <a:xfrm>
            <a:off x="10179540" y="907401"/>
            <a:ext cx="3877373" cy="1419730"/>
            <a:chOff x="0" y="0"/>
            <a:chExt cx="5169831" cy="1892973"/>
          </a:xfrm>
        </p:grpSpPr>
        <p:sp>
          <p:nvSpPr>
            <p:cNvPr id="5" name="Freeform 5"/>
            <p:cNvSpPr/>
            <p:nvPr/>
          </p:nvSpPr>
          <p:spPr>
            <a:xfrm>
              <a:off x="12700" y="12700"/>
              <a:ext cx="5136642" cy="1858899"/>
            </a:xfrm>
            <a:custGeom>
              <a:avLst/>
              <a:gdLst/>
              <a:ahLst/>
              <a:cxnLst/>
              <a:rect l="l" t="t" r="r" b="b"/>
              <a:pathLst>
                <a:path w="5136642" h="1858899">
                  <a:moveTo>
                    <a:pt x="0" y="929386"/>
                  </a:moveTo>
                  <a:lnTo>
                    <a:pt x="2568321" y="0"/>
                  </a:lnTo>
                  <a:lnTo>
                    <a:pt x="5136642" y="929386"/>
                  </a:lnTo>
                  <a:lnTo>
                    <a:pt x="2568321" y="1858899"/>
                  </a:lnTo>
                  <a:close/>
                </a:path>
              </a:pathLst>
            </a:custGeom>
            <a:solidFill>
              <a:srgbClr val="4472C4"/>
            </a:solidFill>
            <a:ln w="12700">
              <a:solidFill>
                <a:srgbClr val="000000"/>
              </a:solidFill>
            </a:ln>
          </p:spPr>
        </p:sp>
        <p:sp>
          <p:nvSpPr>
            <p:cNvPr id="6" name="Freeform 6"/>
            <p:cNvSpPr/>
            <p:nvPr/>
          </p:nvSpPr>
          <p:spPr>
            <a:xfrm>
              <a:off x="0" y="0"/>
              <a:ext cx="5162042" cy="1884299"/>
            </a:xfrm>
            <a:custGeom>
              <a:avLst/>
              <a:gdLst/>
              <a:ahLst/>
              <a:cxnLst/>
              <a:rect l="l" t="t" r="r" b="b"/>
              <a:pathLst>
                <a:path w="5162042" h="1884299">
                  <a:moveTo>
                    <a:pt x="8382" y="930148"/>
                  </a:moveTo>
                  <a:lnTo>
                    <a:pt x="2576703" y="762"/>
                  </a:lnTo>
                  <a:cubicBezTo>
                    <a:pt x="2579497" y="-254"/>
                    <a:pt x="2582545" y="-254"/>
                    <a:pt x="2585339" y="762"/>
                  </a:cubicBezTo>
                  <a:lnTo>
                    <a:pt x="5153660" y="930148"/>
                  </a:lnTo>
                  <a:cubicBezTo>
                    <a:pt x="5158740" y="931926"/>
                    <a:pt x="5162042" y="936752"/>
                    <a:pt x="5162042" y="942086"/>
                  </a:cubicBezTo>
                  <a:cubicBezTo>
                    <a:pt x="5162042" y="947420"/>
                    <a:pt x="5158740" y="952246"/>
                    <a:pt x="5153660" y="954024"/>
                  </a:cubicBezTo>
                  <a:lnTo>
                    <a:pt x="2585339" y="1883537"/>
                  </a:lnTo>
                  <a:cubicBezTo>
                    <a:pt x="2582545" y="1884553"/>
                    <a:pt x="2579497" y="1884553"/>
                    <a:pt x="2576703" y="1883537"/>
                  </a:cubicBezTo>
                  <a:lnTo>
                    <a:pt x="8382" y="954024"/>
                  </a:lnTo>
                  <a:cubicBezTo>
                    <a:pt x="3302" y="952246"/>
                    <a:pt x="0" y="947420"/>
                    <a:pt x="0" y="942086"/>
                  </a:cubicBezTo>
                  <a:cubicBezTo>
                    <a:pt x="0" y="936752"/>
                    <a:pt x="3302" y="931926"/>
                    <a:pt x="8382" y="930148"/>
                  </a:cubicBezTo>
                  <a:moveTo>
                    <a:pt x="17018" y="954024"/>
                  </a:moveTo>
                  <a:lnTo>
                    <a:pt x="12700" y="942086"/>
                  </a:lnTo>
                  <a:lnTo>
                    <a:pt x="17018" y="930148"/>
                  </a:lnTo>
                  <a:lnTo>
                    <a:pt x="2585339" y="1859534"/>
                  </a:lnTo>
                  <a:lnTo>
                    <a:pt x="2581021" y="1871472"/>
                  </a:lnTo>
                  <a:lnTo>
                    <a:pt x="2576703" y="1859534"/>
                  </a:lnTo>
                  <a:lnTo>
                    <a:pt x="5145024" y="930148"/>
                  </a:lnTo>
                  <a:lnTo>
                    <a:pt x="5149342" y="942086"/>
                  </a:lnTo>
                  <a:lnTo>
                    <a:pt x="5145024" y="954024"/>
                  </a:lnTo>
                  <a:lnTo>
                    <a:pt x="2576703" y="24638"/>
                  </a:lnTo>
                  <a:lnTo>
                    <a:pt x="2581021" y="12700"/>
                  </a:lnTo>
                  <a:lnTo>
                    <a:pt x="2585339" y="24638"/>
                  </a:lnTo>
                  <a:lnTo>
                    <a:pt x="17018" y="954024"/>
                  </a:lnTo>
                  <a:close/>
                </a:path>
              </a:pathLst>
            </a:custGeom>
            <a:solidFill>
              <a:srgbClr val="172C51"/>
            </a:solidFill>
            <a:ln w="12700">
              <a:solidFill>
                <a:srgbClr val="000000"/>
              </a:solidFill>
            </a:ln>
          </p:spPr>
        </p:sp>
        <p:sp>
          <p:nvSpPr>
            <p:cNvPr id="7" name="TextBox 7"/>
            <p:cNvSpPr txBox="1"/>
            <p:nvPr/>
          </p:nvSpPr>
          <p:spPr>
            <a:xfrm>
              <a:off x="0" y="-19050"/>
              <a:ext cx="5169831" cy="1912023"/>
            </a:xfrm>
            <a:prstGeom prst="rect">
              <a:avLst/>
            </a:prstGeom>
          </p:spPr>
          <p:txBody>
            <a:bodyPr lIns="50800" tIns="50800" rIns="50800" bIns="50800" rtlCol="0" anchor="ctr"/>
            <a:lstStyle/>
            <a:p>
              <a:pPr algn="ctr">
                <a:lnSpc>
                  <a:spcPts val="2520"/>
                </a:lnSpc>
              </a:pPr>
              <a:r>
                <a:rPr lang="en-US" sz="2100">
                  <a:solidFill>
                    <a:srgbClr val="FFFFFF"/>
                  </a:solidFill>
                  <a:latin typeface="Times New Roman"/>
                  <a:ea typeface="Times New Roman"/>
                  <a:cs typeface="Times New Roman"/>
                  <a:sym typeface="Times New Roman"/>
                </a:rPr>
                <a:t>Trả lời = số bí mật</a:t>
              </a:r>
            </a:p>
          </p:txBody>
        </p:sp>
      </p:grpSp>
      <p:sp>
        <p:nvSpPr>
          <p:cNvPr id="8" name="TextBox 8"/>
          <p:cNvSpPr txBox="1"/>
          <p:nvPr/>
        </p:nvSpPr>
        <p:spPr>
          <a:xfrm>
            <a:off x="16382305" y="2593443"/>
            <a:ext cx="1597685" cy="568552"/>
          </a:xfrm>
          <a:prstGeom prst="rect">
            <a:avLst/>
          </a:prstGeom>
        </p:spPr>
        <p:txBody>
          <a:bodyPr lIns="0" tIns="0" rIns="0" bIns="0" rtlCol="0" anchor="t">
            <a:spAutoFit/>
          </a:bodyPr>
          <a:lstStyle/>
          <a:p>
            <a:pPr algn="l">
              <a:lnSpc>
                <a:spcPts val="2520"/>
              </a:lnSpc>
            </a:pPr>
            <a:r>
              <a:rPr lang="en-US" sz="2100">
                <a:solidFill>
                  <a:srgbClr val="000000"/>
                </a:solidFill>
                <a:latin typeface="Times New Roman"/>
                <a:ea typeface="Times New Roman"/>
                <a:cs typeface="Times New Roman"/>
                <a:sym typeface="Times New Roman"/>
              </a:rPr>
              <a:t>Đúng</a:t>
            </a:r>
          </a:p>
        </p:txBody>
      </p:sp>
      <p:sp>
        <p:nvSpPr>
          <p:cNvPr id="9" name="AutoShape 9"/>
          <p:cNvSpPr/>
          <p:nvPr/>
        </p:nvSpPr>
        <p:spPr>
          <a:xfrm rot="69423">
            <a:off x="8923363" y="1617265"/>
            <a:ext cx="1267324" cy="0"/>
          </a:xfrm>
          <a:prstGeom prst="line">
            <a:avLst/>
          </a:prstGeom>
          <a:ln w="9525" cap="rnd">
            <a:solidFill>
              <a:srgbClr val="000000"/>
            </a:solidFill>
            <a:prstDash val="solid"/>
            <a:headEnd type="none" w="sm" len="sm"/>
            <a:tailEnd type="none" w="sm" len="sm"/>
          </a:ln>
        </p:spPr>
      </p:sp>
      <p:sp>
        <p:nvSpPr>
          <p:cNvPr id="10" name="AutoShape 10"/>
          <p:cNvSpPr/>
          <p:nvPr/>
        </p:nvSpPr>
        <p:spPr>
          <a:xfrm rot="40015">
            <a:off x="14021798" y="1617265"/>
            <a:ext cx="2198623" cy="0"/>
          </a:xfrm>
          <a:prstGeom prst="line">
            <a:avLst/>
          </a:prstGeom>
          <a:ln w="9525" cap="rnd">
            <a:solidFill>
              <a:srgbClr val="000000"/>
            </a:solidFill>
            <a:prstDash val="solid"/>
            <a:headEnd type="none" w="sm" len="sm"/>
            <a:tailEnd type="none" w="sm" len="sm"/>
          </a:ln>
        </p:spPr>
      </p:sp>
      <p:sp>
        <p:nvSpPr>
          <p:cNvPr id="11" name="AutoShape 11"/>
          <p:cNvSpPr/>
          <p:nvPr/>
        </p:nvSpPr>
        <p:spPr>
          <a:xfrm rot="5345768">
            <a:off x="11236691" y="3091352"/>
            <a:ext cx="1579822" cy="0"/>
          </a:xfrm>
          <a:prstGeom prst="line">
            <a:avLst/>
          </a:prstGeom>
          <a:ln w="9525" cap="rnd">
            <a:solidFill>
              <a:srgbClr val="002060"/>
            </a:solidFill>
            <a:prstDash val="solid"/>
            <a:headEnd type="none" w="sm" len="sm"/>
            <a:tailEnd type="triangle" w="lg" len="med"/>
          </a:ln>
        </p:spPr>
      </p:sp>
      <p:sp>
        <p:nvSpPr>
          <p:cNvPr id="12" name="TextBox 12"/>
          <p:cNvSpPr txBox="1"/>
          <p:nvPr/>
        </p:nvSpPr>
        <p:spPr>
          <a:xfrm>
            <a:off x="12335139" y="2652809"/>
            <a:ext cx="1597685" cy="568552"/>
          </a:xfrm>
          <a:prstGeom prst="rect">
            <a:avLst/>
          </a:prstGeom>
        </p:spPr>
        <p:txBody>
          <a:bodyPr lIns="0" tIns="0" rIns="0" bIns="0" rtlCol="0" anchor="t">
            <a:spAutoFit/>
          </a:bodyPr>
          <a:lstStyle/>
          <a:p>
            <a:pPr algn="l">
              <a:lnSpc>
                <a:spcPts val="2520"/>
              </a:lnSpc>
            </a:pPr>
            <a:r>
              <a:rPr lang="en-US" sz="2100">
                <a:solidFill>
                  <a:srgbClr val="000000"/>
                </a:solidFill>
                <a:latin typeface="Times New Roman"/>
                <a:ea typeface="Times New Roman"/>
                <a:cs typeface="Times New Roman"/>
                <a:sym typeface="Times New Roman"/>
              </a:rPr>
              <a:t>Sai</a:t>
            </a:r>
          </a:p>
        </p:txBody>
      </p:sp>
      <p:sp>
        <p:nvSpPr>
          <p:cNvPr id="13" name="AutoShape 13"/>
          <p:cNvSpPr/>
          <p:nvPr/>
        </p:nvSpPr>
        <p:spPr>
          <a:xfrm rot="10722670">
            <a:off x="8877499" y="4340840"/>
            <a:ext cx="1888346" cy="0"/>
          </a:xfrm>
          <a:prstGeom prst="line">
            <a:avLst/>
          </a:prstGeom>
          <a:ln w="9525" cap="rnd">
            <a:solidFill>
              <a:srgbClr val="000000"/>
            </a:solidFill>
            <a:prstDash val="solid"/>
            <a:headEnd type="none" w="sm" len="sm"/>
            <a:tailEnd type="none" w="sm" len="sm"/>
          </a:ln>
        </p:spPr>
      </p:sp>
      <p:grpSp>
        <p:nvGrpSpPr>
          <p:cNvPr id="14" name="Group 14"/>
          <p:cNvGrpSpPr/>
          <p:nvPr/>
        </p:nvGrpSpPr>
        <p:grpSpPr>
          <a:xfrm>
            <a:off x="10469700" y="3846393"/>
            <a:ext cx="3027945" cy="931586"/>
            <a:chOff x="0" y="0"/>
            <a:chExt cx="4037259" cy="1242114"/>
          </a:xfrm>
        </p:grpSpPr>
        <p:sp>
          <p:nvSpPr>
            <p:cNvPr id="15" name="Freeform 15"/>
            <p:cNvSpPr/>
            <p:nvPr/>
          </p:nvSpPr>
          <p:spPr>
            <a:xfrm>
              <a:off x="12700" y="12700"/>
              <a:ext cx="4004056" cy="1208024"/>
            </a:xfrm>
            <a:custGeom>
              <a:avLst/>
              <a:gdLst/>
              <a:ahLst/>
              <a:cxnLst/>
              <a:rect l="l" t="t" r="r" b="b"/>
              <a:pathLst>
                <a:path w="4004056" h="1208024">
                  <a:moveTo>
                    <a:pt x="0" y="1208024"/>
                  </a:moveTo>
                  <a:lnTo>
                    <a:pt x="800862" y="0"/>
                  </a:lnTo>
                  <a:lnTo>
                    <a:pt x="4004056" y="0"/>
                  </a:lnTo>
                  <a:lnTo>
                    <a:pt x="3203194" y="1208024"/>
                  </a:lnTo>
                  <a:close/>
                </a:path>
              </a:pathLst>
            </a:custGeom>
            <a:solidFill>
              <a:srgbClr val="4472C4"/>
            </a:solidFill>
            <a:ln w="12700">
              <a:solidFill>
                <a:srgbClr val="000000"/>
              </a:solidFill>
            </a:ln>
          </p:spPr>
        </p:sp>
        <p:sp>
          <p:nvSpPr>
            <p:cNvPr id="16" name="Freeform 16"/>
            <p:cNvSpPr/>
            <p:nvPr/>
          </p:nvSpPr>
          <p:spPr>
            <a:xfrm>
              <a:off x="20" y="0"/>
              <a:ext cx="4029415" cy="1233424"/>
            </a:xfrm>
            <a:custGeom>
              <a:avLst/>
              <a:gdLst/>
              <a:ahLst/>
              <a:cxnLst/>
              <a:rect l="l" t="t" r="r" b="b"/>
              <a:pathLst>
                <a:path w="4029415" h="1233424">
                  <a:moveTo>
                    <a:pt x="2139" y="1213612"/>
                  </a:moveTo>
                  <a:lnTo>
                    <a:pt x="802874" y="5715"/>
                  </a:lnTo>
                  <a:cubicBezTo>
                    <a:pt x="805287" y="2159"/>
                    <a:pt x="809224" y="0"/>
                    <a:pt x="813415" y="0"/>
                  </a:cubicBezTo>
                  <a:lnTo>
                    <a:pt x="4016736" y="0"/>
                  </a:lnTo>
                  <a:cubicBezTo>
                    <a:pt x="4021435" y="0"/>
                    <a:pt x="4025753" y="2540"/>
                    <a:pt x="4027912" y="6731"/>
                  </a:cubicBezTo>
                  <a:cubicBezTo>
                    <a:pt x="4030071" y="10922"/>
                    <a:pt x="4029944" y="15875"/>
                    <a:pt x="4027277" y="19812"/>
                  </a:cubicBezTo>
                  <a:lnTo>
                    <a:pt x="3226542" y="1227709"/>
                  </a:lnTo>
                  <a:cubicBezTo>
                    <a:pt x="3224129" y="1231265"/>
                    <a:pt x="3220192" y="1233424"/>
                    <a:pt x="3216001" y="1233424"/>
                  </a:cubicBezTo>
                  <a:lnTo>
                    <a:pt x="12680" y="1233424"/>
                  </a:lnTo>
                  <a:cubicBezTo>
                    <a:pt x="7981" y="1233424"/>
                    <a:pt x="3663" y="1230884"/>
                    <a:pt x="1504" y="1226693"/>
                  </a:cubicBezTo>
                  <a:cubicBezTo>
                    <a:pt x="-655" y="1222502"/>
                    <a:pt x="-528" y="1217549"/>
                    <a:pt x="2139" y="1213612"/>
                  </a:cubicBezTo>
                  <a:moveTo>
                    <a:pt x="23348" y="1227709"/>
                  </a:moveTo>
                  <a:lnTo>
                    <a:pt x="12680" y="1220724"/>
                  </a:lnTo>
                  <a:lnTo>
                    <a:pt x="12680" y="1208024"/>
                  </a:lnTo>
                  <a:lnTo>
                    <a:pt x="3215874" y="1208024"/>
                  </a:lnTo>
                  <a:lnTo>
                    <a:pt x="3215874" y="1220724"/>
                  </a:lnTo>
                  <a:lnTo>
                    <a:pt x="3205333" y="1213739"/>
                  </a:lnTo>
                  <a:lnTo>
                    <a:pt x="4006068" y="5715"/>
                  </a:lnTo>
                  <a:lnTo>
                    <a:pt x="4016609" y="12700"/>
                  </a:lnTo>
                  <a:lnTo>
                    <a:pt x="4016609" y="25400"/>
                  </a:lnTo>
                  <a:lnTo>
                    <a:pt x="813542" y="25400"/>
                  </a:lnTo>
                  <a:lnTo>
                    <a:pt x="813542" y="12700"/>
                  </a:lnTo>
                  <a:lnTo>
                    <a:pt x="824083" y="19685"/>
                  </a:lnTo>
                  <a:lnTo>
                    <a:pt x="23221" y="1227709"/>
                  </a:lnTo>
                  <a:close/>
                </a:path>
              </a:pathLst>
            </a:custGeom>
            <a:solidFill>
              <a:srgbClr val="172C51"/>
            </a:solidFill>
            <a:ln w="12700">
              <a:solidFill>
                <a:srgbClr val="000000"/>
              </a:solidFill>
            </a:ln>
          </p:spPr>
        </p:sp>
        <p:sp>
          <p:nvSpPr>
            <p:cNvPr id="17" name="TextBox 17"/>
            <p:cNvSpPr txBox="1"/>
            <p:nvPr/>
          </p:nvSpPr>
          <p:spPr>
            <a:xfrm>
              <a:off x="0" y="-19050"/>
              <a:ext cx="4037259" cy="1261164"/>
            </a:xfrm>
            <a:prstGeom prst="rect">
              <a:avLst/>
            </a:prstGeom>
          </p:spPr>
          <p:txBody>
            <a:bodyPr lIns="50800" tIns="50800" rIns="50800" bIns="50800" rtlCol="0" anchor="ctr"/>
            <a:lstStyle/>
            <a:p>
              <a:pPr algn="ctr">
                <a:lnSpc>
                  <a:spcPts val="2520"/>
                </a:lnSpc>
              </a:pPr>
              <a:r>
                <a:rPr lang="en-US" sz="2100">
                  <a:solidFill>
                    <a:srgbClr val="FFFFFF"/>
                  </a:solidFill>
                  <a:latin typeface="Times New Roman"/>
                  <a:ea typeface="Times New Roman"/>
                  <a:cs typeface="Times New Roman"/>
                  <a:sym typeface="Times New Roman"/>
                </a:rPr>
                <a:t>Nhập câu trả lời</a:t>
              </a:r>
            </a:p>
          </p:txBody>
        </p:sp>
      </p:grpSp>
      <p:sp>
        <p:nvSpPr>
          <p:cNvPr id="18" name="AutoShape 18"/>
          <p:cNvSpPr/>
          <p:nvPr/>
        </p:nvSpPr>
        <p:spPr>
          <a:xfrm rot="5381289">
            <a:off x="13872832" y="3940083"/>
            <a:ext cx="4578893" cy="0"/>
          </a:xfrm>
          <a:prstGeom prst="line">
            <a:avLst/>
          </a:prstGeom>
          <a:ln w="9525" cap="rnd">
            <a:solidFill>
              <a:srgbClr val="002060"/>
            </a:solidFill>
            <a:prstDash val="solid"/>
            <a:headEnd type="none" w="sm" len="sm"/>
            <a:tailEnd type="triangle" w="lg" len="med"/>
          </a:ln>
        </p:spPr>
      </p:sp>
      <p:grpSp>
        <p:nvGrpSpPr>
          <p:cNvPr id="19" name="Group 19"/>
          <p:cNvGrpSpPr/>
          <p:nvPr/>
        </p:nvGrpSpPr>
        <p:grpSpPr>
          <a:xfrm>
            <a:off x="14693913" y="6203904"/>
            <a:ext cx="3027945" cy="931586"/>
            <a:chOff x="0" y="0"/>
            <a:chExt cx="4037259" cy="1242114"/>
          </a:xfrm>
        </p:grpSpPr>
        <p:sp>
          <p:nvSpPr>
            <p:cNvPr id="20" name="Freeform 20"/>
            <p:cNvSpPr/>
            <p:nvPr/>
          </p:nvSpPr>
          <p:spPr>
            <a:xfrm>
              <a:off x="12700" y="12700"/>
              <a:ext cx="4004056" cy="1208024"/>
            </a:xfrm>
            <a:custGeom>
              <a:avLst/>
              <a:gdLst/>
              <a:ahLst/>
              <a:cxnLst/>
              <a:rect l="l" t="t" r="r" b="b"/>
              <a:pathLst>
                <a:path w="4004056" h="1208024">
                  <a:moveTo>
                    <a:pt x="0" y="1208024"/>
                  </a:moveTo>
                  <a:lnTo>
                    <a:pt x="800862" y="0"/>
                  </a:lnTo>
                  <a:lnTo>
                    <a:pt x="4004056" y="0"/>
                  </a:lnTo>
                  <a:lnTo>
                    <a:pt x="3203194" y="1208024"/>
                  </a:lnTo>
                  <a:close/>
                </a:path>
              </a:pathLst>
            </a:custGeom>
            <a:solidFill>
              <a:srgbClr val="4472C4"/>
            </a:solidFill>
            <a:ln w="12700">
              <a:solidFill>
                <a:srgbClr val="000000"/>
              </a:solidFill>
            </a:ln>
          </p:spPr>
        </p:sp>
        <p:sp>
          <p:nvSpPr>
            <p:cNvPr id="21" name="Freeform 21"/>
            <p:cNvSpPr/>
            <p:nvPr/>
          </p:nvSpPr>
          <p:spPr>
            <a:xfrm>
              <a:off x="20" y="0"/>
              <a:ext cx="4029415" cy="1233424"/>
            </a:xfrm>
            <a:custGeom>
              <a:avLst/>
              <a:gdLst/>
              <a:ahLst/>
              <a:cxnLst/>
              <a:rect l="l" t="t" r="r" b="b"/>
              <a:pathLst>
                <a:path w="4029415" h="1233424">
                  <a:moveTo>
                    <a:pt x="2139" y="1213612"/>
                  </a:moveTo>
                  <a:lnTo>
                    <a:pt x="802874" y="5715"/>
                  </a:lnTo>
                  <a:cubicBezTo>
                    <a:pt x="805287" y="2159"/>
                    <a:pt x="809224" y="0"/>
                    <a:pt x="813415" y="0"/>
                  </a:cubicBezTo>
                  <a:lnTo>
                    <a:pt x="4016736" y="0"/>
                  </a:lnTo>
                  <a:cubicBezTo>
                    <a:pt x="4021435" y="0"/>
                    <a:pt x="4025753" y="2540"/>
                    <a:pt x="4027912" y="6731"/>
                  </a:cubicBezTo>
                  <a:cubicBezTo>
                    <a:pt x="4030071" y="10922"/>
                    <a:pt x="4029944" y="15875"/>
                    <a:pt x="4027277" y="19812"/>
                  </a:cubicBezTo>
                  <a:lnTo>
                    <a:pt x="3226542" y="1227709"/>
                  </a:lnTo>
                  <a:cubicBezTo>
                    <a:pt x="3224129" y="1231265"/>
                    <a:pt x="3220192" y="1233424"/>
                    <a:pt x="3216001" y="1233424"/>
                  </a:cubicBezTo>
                  <a:lnTo>
                    <a:pt x="12680" y="1233424"/>
                  </a:lnTo>
                  <a:cubicBezTo>
                    <a:pt x="7981" y="1233424"/>
                    <a:pt x="3663" y="1230884"/>
                    <a:pt x="1504" y="1226693"/>
                  </a:cubicBezTo>
                  <a:cubicBezTo>
                    <a:pt x="-655" y="1222502"/>
                    <a:pt x="-528" y="1217549"/>
                    <a:pt x="2139" y="1213612"/>
                  </a:cubicBezTo>
                  <a:moveTo>
                    <a:pt x="23348" y="1227709"/>
                  </a:moveTo>
                  <a:lnTo>
                    <a:pt x="12680" y="1220724"/>
                  </a:lnTo>
                  <a:lnTo>
                    <a:pt x="12680" y="1208024"/>
                  </a:lnTo>
                  <a:lnTo>
                    <a:pt x="3215874" y="1208024"/>
                  </a:lnTo>
                  <a:lnTo>
                    <a:pt x="3215874" y="1220724"/>
                  </a:lnTo>
                  <a:lnTo>
                    <a:pt x="3205333" y="1213739"/>
                  </a:lnTo>
                  <a:lnTo>
                    <a:pt x="4006068" y="5715"/>
                  </a:lnTo>
                  <a:lnTo>
                    <a:pt x="4016609" y="12700"/>
                  </a:lnTo>
                  <a:lnTo>
                    <a:pt x="4016609" y="25400"/>
                  </a:lnTo>
                  <a:lnTo>
                    <a:pt x="813542" y="25400"/>
                  </a:lnTo>
                  <a:lnTo>
                    <a:pt x="813542" y="12700"/>
                  </a:lnTo>
                  <a:lnTo>
                    <a:pt x="824083" y="19685"/>
                  </a:lnTo>
                  <a:lnTo>
                    <a:pt x="23221" y="1227709"/>
                  </a:lnTo>
                  <a:close/>
                </a:path>
              </a:pathLst>
            </a:custGeom>
            <a:solidFill>
              <a:srgbClr val="172C51"/>
            </a:solidFill>
            <a:ln w="12700">
              <a:solidFill>
                <a:srgbClr val="000000"/>
              </a:solidFill>
            </a:ln>
          </p:spPr>
        </p:sp>
        <p:sp>
          <p:nvSpPr>
            <p:cNvPr id="22" name="TextBox 22"/>
            <p:cNvSpPr txBox="1"/>
            <p:nvPr/>
          </p:nvSpPr>
          <p:spPr>
            <a:xfrm>
              <a:off x="0" y="-19050"/>
              <a:ext cx="4037259" cy="1261164"/>
            </a:xfrm>
            <a:prstGeom prst="rect">
              <a:avLst/>
            </a:prstGeom>
          </p:spPr>
          <p:txBody>
            <a:bodyPr lIns="50800" tIns="50800" rIns="50800" bIns="50800" rtlCol="0" anchor="ctr"/>
            <a:lstStyle/>
            <a:p>
              <a:pPr algn="ctr">
                <a:lnSpc>
                  <a:spcPts val="2520"/>
                </a:lnSpc>
              </a:pPr>
              <a:r>
                <a:rPr lang="en-US" sz="2100">
                  <a:solidFill>
                    <a:srgbClr val="FFFFFF"/>
                  </a:solidFill>
                  <a:latin typeface="Times New Roman"/>
                  <a:ea typeface="Times New Roman"/>
                  <a:cs typeface="Times New Roman"/>
                  <a:sym typeface="Times New Roman"/>
                </a:rPr>
                <a:t>HOAN HÔ”</a:t>
              </a:r>
            </a:p>
          </p:txBody>
        </p:sp>
      </p:grpSp>
      <p:grpSp>
        <p:nvGrpSpPr>
          <p:cNvPr id="23" name="Group 23"/>
          <p:cNvGrpSpPr/>
          <p:nvPr/>
        </p:nvGrpSpPr>
        <p:grpSpPr>
          <a:xfrm>
            <a:off x="849822" y="5458518"/>
            <a:ext cx="6394228" cy="2183100"/>
            <a:chOff x="0" y="0"/>
            <a:chExt cx="10897854" cy="3720715"/>
          </a:xfrm>
        </p:grpSpPr>
        <p:sp>
          <p:nvSpPr>
            <p:cNvPr id="24" name="Freeform 24"/>
            <p:cNvSpPr/>
            <p:nvPr/>
          </p:nvSpPr>
          <p:spPr>
            <a:xfrm>
              <a:off x="0" y="0"/>
              <a:ext cx="10897861" cy="3720723"/>
            </a:xfrm>
            <a:custGeom>
              <a:avLst/>
              <a:gdLst/>
              <a:ahLst/>
              <a:cxnLst/>
              <a:rect l="l" t="t" r="r" b="b"/>
              <a:pathLst>
                <a:path w="10897861" h="3720723">
                  <a:moveTo>
                    <a:pt x="0" y="0"/>
                  </a:moveTo>
                  <a:lnTo>
                    <a:pt x="10897861" y="0"/>
                  </a:lnTo>
                  <a:lnTo>
                    <a:pt x="10897861" y="3720723"/>
                  </a:lnTo>
                  <a:lnTo>
                    <a:pt x="0" y="3720723"/>
                  </a:lnTo>
                  <a:lnTo>
                    <a:pt x="0" y="0"/>
                  </a:lnTo>
                  <a:close/>
                </a:path>
              </a:pathLst>
            </a:custGeom>
            <a:blipFill>
              <a:blip r:embed="rId2"/>
              <a:stretch>
                <a:fillRect t="-3098" b="-3098"/>
              </a:stretch>
            </a:blipFill>
          </p:spPr>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1828800" y="-1828800"/>
            <a:ext cx="21945600" cy="139446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333536" y="361462"/>
            <a:ext cx="3883638" cy="2484558"/>
            <a:chOff x="0" y="0"/>
            <a:chExt cx="5178185" cy="3312743"/>
          </a:xfrm>
        </p:grpSpPr>
        <p:sp>
          <p:nvSpPr>
            <p:cNvPr id="3" name="Freeform 3" descr="hoadao12"/>
            <p:cNvSpPr/>
            <p:nvPr/>
          </p:nvSpPr>
          <p:spPr>
            <a:xfrm>
              <a:off x="0" y="0"/>
              <a:ext cx="5178171" cy="3312795"/>
            </a:xfrm>
            <a:custGeom>
              <a:avLst/>
              <a:gdLst/>
              <a:ahLst/>
              <a:cxnLst/>
              <a:rect l="l" t="t" r="r" b="b"/>
              <a:pathLst>
                <a:path w="5178171" h="3312795">
                  <a:moveTo>
                    <a:pt x="0" y="0"/>
                  </a:moveTo>
                  <a:lnTo>
                    <a:pt x="5178171" y="0"/>
                  </a:lnTo>
                  <a:lnTo>
                    <a:pt x="5178171" y="3312795"/>
                  </a:lnTo>
                  <a:lnTo>
                    <a:pt x="0" y="3312795"/>
                  </a:lnTo>
                  <a:lnTo>
                    <a:pt x="0" y="0"/>
                  </a:lnTo>
                  <a:close/>
                </a:path>
              </a:pathLst>
            </a:custGeom>
            <a:blipFill>
              <a:blip r:embed="rId2"/>
              <a:stretch>
                <a:fillRect b="-63536"/>
              </a:stretch>
            </a:blipFill>
          </p:spPr>
        </p:sp>
      </p:grpSp>
      <p:grpSp>
        <p:nvGrpSpPr>
          <p:cNvPr id="4" name="Group 4"/>
          <p:cNvGrpSpPr/>
          <p:nvPr/>
        </p:nvGrpSpPr>
        <p:grpSpPr>
          <a:xfrm rot="-10800000">
            <a:off x="-57753524" y="-34376756"/>
            <a:ext cx="135466896" cy="86845545"/>
            <a:chOff x="0" y="0"/>
            <a:chExt cx="180622528" cy="115794060"/>
          </a:xfrm>
        </p:grpSpPr>
        <p:sp>
          <p:nvSpPr>
            <p:cNvPr id="5" name="Freeform 5"/>
            <p:cNvSpPr/>
            <p:nvPr/>
          </p:nvSpPr>
          <p:spPr>
            <a:xfrm>
              <a:off x="38100" y="0"/>
              <a:ext cx="19307048" cy="76200"/>
            </a:xfrm>
            <a:custGeom>
              <a:avLst/>
              <a:gdLst/>
              <a:ahLst/>
              <a:cxnLst/>
              <a:rect l="l" t="t" r="r" b="b"/>
              <a:pathLst>
                <a:path w="19307048" h="76200">
                  <a:moveTo>
                    <a:pt x="0" y="0"/>
                  </a:moveTo>
                  <a:lnTo>
                    <a:pt x="19307048" y="0"/>
                  </a:lnTo>
                  <a:lnTo>
                    <a:pt x="19307048" y="76200"/>
                  </a:lnTo>
                  <a:lnTo>
                    <a:pt x="0" y="76200"/>
                  </a:lnTo>
                  <a:close/>
                </a:path>
              </a:pathLst>
            </a:custGeom>
            <a:solidFill>
              <a:srgbClr val="0033CC"/>
            </a:solidFill>
            <a:ln w="12700">
              <a:solidFill>
                <a:srgbClr val="000000"/>
              </a:solidFill>
            </a:ln>
          </p:spPr>
        </p:sp>
      </p:grpSp>
      <p:grpSp>
        <p:nvGrpSpPr>
          <p:cNvPr id="6" name="Group 6"/>
          <p:cNvGrpSpPr/>
          <p:nvPr/>
        </p:nvGrpSpPr>
        <p:grpSpPr>
          <a:xfrm rot="-10800000">
            <a:off x="-43273237" y="-42546163"/>
            <a:ext cx="120986609" cy="95076497"/>
            <a:chOff x="0" y="0"/>
            <a:chExt cx="161315478" cy="126768663"/>
          </a:xfrm>
        </p:grpSpPr>
        <p:sp>
          <p:nvSpPr>
            <p:cNvPr id="7" name="Freeform 7"/>
            <p:cNvSpPr/>
            <p:nvPr/>
          </p:nvSpPr>
          <p:spPr>
            <a:xfrm>
              <a:off x="0" y="38100"/>
              <a:ext cx="76200" cy="10974578"/>
            </a:xfrm>
            <a:custGeom>
              <a:avLst/>
              <a:gdLst/>
              <a:ahLst/>
              <a:cxnLst/>
              <a:rect l="l" t="t" r="r" b="b"/>
              <a:pathLst>
                <a:path w="76200" h="10974578">
                  <a:moveTo>
                    <a:pt x="76200" y="0"/>
                  </a:moveTo>
                  <a:lnTo>
                    <a:pt x="76200" y="10974578"/>
                  </a:lnTo>
                  <a:lnTo>
                    <a:pt x="0" y="10974578"/>
                  </a:lnTo>
                  <a:lnTo>
                    <a:pt x="0" y="0"/>
                  </a:lnTo>
                  <a:close/>
                </a:path>
              </a:pathLst>
            </a:custGeom>
            <a:solidFill>
              <a:srgbClr val="0033CC"/>
            </a:solidFill>
            <a:ln w="12700">
              <a:solidFill>
                <a:srgbClr val="000000"/>
              </a:solidFill>
            </a:ln>
          </p:spPr>
        </p:sp>
      </p:grpSp>
      <p:grpSp>
        <p:nvGrpSpPr>
          <p:cNvPr id="8" name="Group 8"/>
          <p:cNvGrpSpPr/>
          <p:nvPr/>
        </p:nvGrpSpPr>
        <p:grpSpPr>
          <a:xfrm>
            <a:off x="-59099937" y="-42546163"/>
            <a:ext cx="136813308" cy="86884295"/>
            <a:chOff x="0" y="0"/>
            <a:chExt cx="182417744" cy="115845727"/>
          </a:xfrm>
        </p:grpSpPr>
        <p:sp>
          <p:nvSpPr>
            <p:cNvPr id="9" name="Freeform 9"/>
            <p:cNvSpPr/>
            <p:nvPr/>
          </p:nvSpPr>
          <p:spPr>
            <a:xfrm>
              <a:off x="37973" y="0"/>
              <a:ext cx="21102447" cy="127889"/>
            </a:xfrm>
            <a:custGeom>
              <a:avLst/>
              <a:gdLst/>
              <a:ahLst/>
              <a:cxnLst/>
              <a:rect l="l" t="t" r="r" b="b"/>
              <a:pathLst>
                <a:path w="21102447" h="127889">
                  <a:moveTo>
                    <a:pt x="0" y="51689"/>
                  </a:moveTo>
                  <a:lnTo>
                    <a:pt x="21102320" y="0"/>
                  </a:lnTo>
                  <a:lnTo>
                    <a:pt x="21102447" y="76200"/>
                  </a:lnTo>
                  <a:lnTo>
                    <a:pt x="254" y="127889"/>
                  </a:lnTo>
                  <a:close/>
                </a:path>
              </a:pathLst>
            </a:custGeom>
            <a:solidFill>
              <a:srgbClr val="0033CC"/>
            </a:solidFill>
            <a:ln w="12700">
              <a:solidFill>
                <a:srgbClr val="000000"/>
              </a:solidFill>
            </a:ln>
          </p:spPr>
        </p:sp>
      </p:grpSp>
      <p:grpSp>
        <p:nvGrpSpPr>
          <p:cNvPr id="10" name="Group 10"/>
          <p:cNvGrpSpPr/>
          <p:nvPr/>
        </p:nvGrpSpPr>
        <p:grpSpPr>
          <a:xfrm>
            <a:off x="-59125341" y="-42546163"/>
            <a:ext cx="121012013" cy="94422306"/>
            <a:chOff x="0" y="0"/>
            <a:chExt cx="161349350" cy="125896408"/>
          </a:xfrm>
        </p:grpSpPr>
        <p:sp>
          <p:nvSpPr>
            <p:cNvPr id="11" name="Freeform 11"/>
            <p:cNvSpPr/>
            <p:nvPr/>
          </p:nvSpPr>
          <p:spPr>
            <a:xfrm>
              <a:off x="0" y="37973"/>
              <a:ext cx="110109" cy="10102596"/>
            </a:xfrm>
            <a:custGeom>
              <a:avLst/>
              <a:gdLst/>
              <a:ahLst/>
              <a:cxnLst/>
              <a:rect l="l" t="t" r="r" b="b"/>
              <a:pathLst>
                <a:path w="110109" h="10102596">
                  <a:moveTo>
                    <a:pt x="76200" y="0"/>
                  </a:moveTo>
                  <a:lnTo>
                    <a:pt x="110109" y="10102342"/>
                  </a:lnTo>
                  <a:lnTo>
                    <a:pt x="33909" y="10102596"/>
                  </a:lnTo>
                  <a:lnTo>
                    <a:pt x="0" y="254"/>
                  </a:lnTo>
                  <a:close/>
                </a:path>
              </a:pathLst>
            </a:custGeom>
            <a:solidFill>
              <a:srgbClr val="0033CC"/>
            </a:solidFill>
            <a:ln w="12700">
              <a:solidFill>
                <a:srgbClr val="000000"/>
              </a:solidFill>
            </a:ln>
          </p:spPr>
        </p:sp>
      </p:grpSp>
      <p:grpSp>
        <p:nvGrpSpPr>
          <p:cNvPr id="12" name="Group 12"/>
          <p:cNvGrpSpPr/>
          <p:nvPr/>
        </p:nvGrpSpPr>
        <p:grpSpPr>
          <a:xfrm>
            <a:off x="-346808" y="6894253"/>
            <a:ext cx="3696284" cy="3172940"/>
            <a:chOff x="0" y="0"/>
            <a:chExt cx="4928378" cy="4230586"/>
          </a:xfrm>
        </p:grpSpPr>
        <p:sp>
          <p:nvSpPr>
            <p:cNvPr id="13" name="Freeform 13" descr="HoaSen"/>
            <p:cNvSpPr/>
            <p:nvPr/>
          </p:nvSpPr>
          <p:spPr>
            <a:xfrm>
              <a:off x="0" y="0"/>
              <a:ext cx="4928362" cy="4230624"/>
            </a:xfrm>
            <a:custGeom>
              <a:avLst/>
              <a:gdLst/>
              <a:ahLst/>
              <a:cxnLst/>
              <a:rect l="l" t="t" r="r" b="b"/>
              <a:pathLst>
                <a:path w="4928362" h="4230624">
                  <a:moveTo>
                    <a:pt x="0" y="0"/>
                  </a:moveTo>
                  <a:lnTo>
                    <a:pt x="4928362" y="0"/>
                  </a:lnTo>
                  <a:lnTo>
                    <a:pt x="4928362" y="4230624"/>
                  </a:lnTo>
                  <a:lnTo>
                    <a:pt x="0" y="4230624"/>
                  </a:lnTo>
                  <a:lnTo>
                    <a:pt x="0" y="0"/>
                  </a:lnTo>
                  <a:close/>
                </a:path>
              </a:pathLst>
            </a:custGeom>
            <a:blipFill>
              <a:blip r:embed="rId3"/>
              <a:stretch>
                <a:fillRect b="-16492"/>
              </a:stretch>
            </a:blipFill>
          </p:spPr>
        </p:sp>
      </p:grpSp>
      <p:sp>
        <p:nvSpPr>
          <p:cNvPr id="14" name="TextBox 14"/>
          <p:cNvSpPr txBox="1"/>
          <p:nvPr/>
        </p:nvSpPr>
        <p:spPr>
          <a:xfrm>
            <a:off x="247961" y="2850544"/>
            <a:ext cx="18117512" cy="2851961"/>
          </a:xfrm>
          <a:prstGeom prst="rect">
            <a:avLst/>
          </a:prstGeom>
        </p:spPr>
        <p:txBody>
          <a:bodyPr lIns="0" tIns="0" rIns="0" bIns="0" rtlCol="0" anchor="t">
            <a:spAutoFit/>
          </a:bodyPr>
          <a:lstStyle/>
          <a:p>
            <a:pPr algn="ctr">
              <a:lnSpc>
                <a:spcPts val="8640"/>
              </a:lnSpc>
            </a:pPr>
            <a:r>
              <a:rPr lang="en-US" sz="7200" b="1" i="1" u="sng">
                <a:solidFill>
                  <a:srgbClr val="336600"/>
                </a:solidFill>
                <a:latin typeface="Times New Roman Bold Italics"/>
                <a:ea typeface="Times New Roman Bold Italics"/>
                <a:cs typeface="Times New Roman Bold Italics"/>
                <a:sym typeface="Times New Roman Bold Italics"/>
              </a:rPr>
              <a:t>Tiết 14: Bài 14:</a:t>
            </a:r>
          </a:p>
          <a:p>
            <a:pPr algn="ctr">
              <a:lnSpc>
                <a:spcPts val="8640"/>
              </a:lnSpc>
            </a:pPr>
            <a:r>
              <a:rPr lang="en-US" sz="7200" b="1">
                <a:solidFill>
                  <a:srgbClr val="CC3300"/>
                </a:solidFill>
                <a:latin typeface="Times New Roman Bold"/>
                <a:ea typeface="Times New Roman Bold"/>
                <a:cs typeface="Times New Roman Bold"/>
                <a:sym typeface="Times New Roman Bold"/>
              </a:rPr>
              <a:t>CẤU TRÚC ĐIỀU KHIỂN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13393" y="1000125"/>
            <a:ext cx="7513677" cy="695325"/>
          </a:xfrm>
          <a:prstGeom prst="rect">
            <a:avLst/>
          </a:prstGeom>
        </p:spPr>
        <p:txBody>
          <a:bodyPr lIns="0" tIns="0" rIns="0" bIns="0" rtlCol="0" anchor="t">
            <a:spAutoFit/>
          </a:bodyPr>
          <a:lstStyle/>
          <a:p>
            <a:pPr marL="957647" lvl="1" indent="-478824" algn="ctr">
              <a:lnSpc>
                <a:spcPts val="5322"/>
              </a:lnSpc>
              <a:spcBef>
                <a:spcPct val="0"/>
              </a:spcBef>
              <a:buAutoNum type="arabicPeriod"/>
            </a:pPr>
            <a:r>
              <a:rPr lang="en-US" sz="4435" b="1" u="sng">
                <a:solidFill>
                  <a:srgbClr val="CC3300"/>
                </a:solidFill>
                <a:latin typeface="Times New Roman Bold"/>
                <a:ea typeface="Times New Roman Bold"/>
                <a:cs typeface="Times New Roman Bold"/>
                <a:sym typeface="Times New Roman Bold"/>
              </a:rPr>
              <a:t>Cấu trúc điều khiển cơ bản</a:t>
            </a:r>
          </a:p>
        </p:txBody>
      </p:sp>
      <p:sp>
        <p:nvSpPr>
          <p:cNvPr id="3" name="TextBox 3"/>
          <p:cNvSpPr txBox="1"/>
          <p:nvPr/>
        </p:nvSpPr>
        <p:spPr>
          <a:xfrm>
            <a:off x="966454" y="2109774"/>
            <a:ext cx="4364593" cy="657225"/>
          </a:xfrm>
          <a:prstGeom prst="rect">
            <a:avLst/>
          </a:prstGeom>
        </p:spPr>
        <p:txBody>
          <a:bodyPr lIns="0" tIns="0" rIns="0" bIns="0" rtlCol="0" anchor="t">
            <a:spAutoFit/>
          </a:bodyPr>
          <a:lstStyle/>
          <a:p>
            <a:pPr algn="ctr">
              <a:lnSpc>
                <a:spcPts val="5039"/>
              </a:lnSpc>
              <a:spcBef>
                <a:spcPct val="0"/>
              </a:spcBef>
            </a:pPr>
            <a:r>
              <a:rPr lang="en-US" sz="4199" b="1">
                <a:solidFill>
                  <a:srgbClr val="CC3300"/>
                </a:solidFill>
                <a:latin typeface="Times New Roman Bold"/>
                <a:ea typeface="Times New Roman Bold"/>
                <a:cs typeface="Times New Roman Bold"/>
                <a:sym typeface="Times New Roman Bold"/>
              </a:rPr>
              <a:t>a. Cấu trúc tuần tự</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669145" y="1945390"/>
            <a:ext cx="10949710" cy="1030093"/>
          </a:xfrm>
          <a:prstGeom prst="rect">
            <a:avLst/>
          </a:prstGeom>
        </p:spPr>
        <p:txBody>
          <a:bodyPr lIns="0" tIns="0" rIns="0" bIns="0" rtlCol="0" anchor="t">
            <a:spAutoFit/>
          </a:bodyPr>
          <a:lstStyle/>
          <a:p>
            <a:pPr algn="ctr">
              <a:lnSpc>
                <a:spcPts val="7968"/>
              </a:lnSpc>
              <a:spcBef>
                <a:spcPct val="0"/>
              </a:spcBef>
            </a:pPr>
            <a:r>
              <a:rPr lang="en-US" sz="6640">
                <a:solidFill>
                  <a:srgbClr val="000000"/>
                </a:solidFill>
                <a:latin typeface="Times New Roman"/>
                <a:ea typeface="Times New Roman"/>
                <a:cs typeface="Times New Roman"/>
                <a:sym typeface="Times New Roman"/>
              </a:rPr>
              <a:t>Tính diện tích của hình chữ nhật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066704" y="1945390"/>
            <a:ext cx="10949710" cy="1030093"/>
          </a:xfrm>
          <a:prstGeom prst="rect">
            <a:avLst/>
          </a:prstGeom>
        </p:spPr>
        <p:txBody>
          <a:bodyPr lIns="0" tIns="0" rIns="0" bIns="0" rtlCol="0" anchor="t">
            <a:spAutoFit/>
          </a:bodyPr>
          <a:lstStyle/>
          <a:p>
            <a:pPr algn="ctr">
              <a:lnSpc>
                <a:spcPts val="7968"/>
              </a:lnSpc>
              <a:spcBef>
                <a:spcPct val="0"/>
              </a:spcBef>
            </a:pPr>
            <a:r>
              <a:rPr lang="en-US" sz="6640">
                <a:solidFill>
                  <a:srgbClr val="000000"/>
                </a:solidFill>
                <a:latin typeface="Times New Roman"/>
                <a:ea typeface="Times New Roman"/>
                <a:cs typeface="Times New Roman"/>
                <a:sym typeface="Times New Roman"/>
              </a:rPr>
              <a:t>Tính diện tích của hình chữ nhật</a:t>
            </a:r>
          </a:p>
        </p:txBody>
      </p:sp>
      <p:sp>
        <p:nvSpPr>
          <p:cNvPr id="3" name="TextBox 3"/>
          <p:cNvSpPr txBox="1"/>
          <p:nvPr/>
        </p:nvSpPr>
        <p:spPr>
          <a:xfrm>
            <a:off x="2319699" y="3781573"/>
            <a:ext cx="14443721" cy="5095875"/>
          </a:xfrm>
          <a:prstGeom prst="rect">
            <a:avLst/>
          </a:prstGeom>
        </p:spPr>
        <p:txBody>
          <a:bodyPr lIns="0" tIns="0" rIns="0" bIns="0" rtlCol="0" anchor="t">
            <a:spAutoFit/>
          </a:bodyPr>
          <a:lstStyle/>
          <a:p>
            <a:pPr algn="just">
              <a:lnSpc>
                <a:spcPts val="5759"/>
              </a:lnSpc>
              <a:spcBef>
                <a:spcPct val="0"/>
              </a:spcBef>
            </a:pPr>
            <a:r>
              <a:rPr lang="en-US" sz="4799">
                <a:solidFill>
                  <a:srgbClr val="000000"/>
                </a:solidFill>
                <a:latin typeface="Times New Roman"/>
                <a:ea typeface="Times New Roman"/>
                <a:cs typeface="Times New Roman"/>
                <a:sym typeface="Times New Roman"/>
              </a:rPr>
              <a:t>B1: Nhập giá trị của chiều dài hình chữ nhật, đặt là a</a:t>
            </a:r>
          </a:p>
          <a:p>
            <a:pPr algn="just">
              <a:lnSpc>
                <a:spcPts val="5759"/>
              </a:lnSpc>
              <a:spcBef>
                <a:spcPct val="0"/>
              </a:spcBef>
            </a:pPr>
            <a:endParaRPr lang="en-US" sz="4799">
              <a:solidFill>
                <a:srgbClr val="000000"/>
              </a:solidFill>
              <a:latin typeface="Times New Roman"/>
              <a:ea typeface="Times New Roman"/>
              <a:cs typeface="Times New Roman"/>
              <a:sym typeface="Times New Roman"/>
            </a:endParaRPr>
          </a:p>
          <a:p>
            <a:pPr algn="just">
              <a:lnSpc>
                <a:spcPts val="5759"/>
              </a:lnSpc>
              <a:spcBef>
                <a:spcPct val="0"/>
              </a:spcBef>
            </a:pPr>
            <a:r>
              <a:rPr lang="en-US" sz="4799">
                <a:solidFill>
                  <a:srgbClr val="000000"/>
                </a:solidFill>
                <a:latin typeface="Times New Roman"/>
                <a:ea typeface="Times New Roman"/>
                <a:cs typeface="Times New Roman"/>
                <a:sym typeface="Times New Roman"/>
              </a:rPr>
              <a:t>B2: Nhập giá trị của chiều rộng hình chữ nhật, đặt là b</a:t>
            </a:r>
          </a:p>
          <a:p>
            <a:pPr algn="just">
              <a:lnSpc>
                <a:spcPts val="5759"/>
              </a:lnSpc>
              <a:spcBef>
                <a:spcPct val="0"/>
              </a:spcBef>
            </a:pPr>
            <a:endParaRPr lang="en-US" sz="4799">
              <a:solidFill>
                <a:srgbClr val="000000"/>
              </a:solidFill>
              <a:latin typeface="Times New Roman"/>
              <a:ea typeface="Times New Roman"/>
              <a:cs typeface="Times New Roman"/>
              <a:sym typeface="Times New Roman"/>
            </a:endParaRPr>
          </a:p>
          <a:p>
            <a:pPr algn="just">
              <a:lnSpc>
                <a:spcPts val="5759"/>
              </a:lnSpc>
              <a:spcBef>
                <a:spcPct val="0"/>
              </a:spcBef>
            </a:pPr>
            <a:r>
              <a:rPr lang="en-US" sz="4799">
                <a:solidFill>
                  <a:srgbClr val="000000"/>
                </a:solidFill>
                <a:latin typeface="Times New Roman"/>
                <a:ea typeface="Times New Roman"/>
                <a:cs typeface="Times New Roman"/>
                <a:sym typeface="Times New Roman"/>
              </a:rPr>
              <a:t>B4: Tính diện tích: S=a×b</a:t>
            </a:r>
          </a:p>
          <a:p>
            <a:pPr algn="just">
              <a:lnSpc>
                <a:spcPts val="5759"/>
              </a:lnSpc>
              <a:spcBef>
                <a:spcPct val="0"/>
              </a:spcBef>
            </a:pPr>
            <a:endParaRPr lang="en-US" sz="4799">
              <a:solidFill>
                <a:srgbClr val="000000"/>
              </a:solidFill>
              <a:latin typeface="Times New Roman"/>
              <a:ea typeface="Times New Roman"/>
              <a:cs typeface="Times New Roman"/>
              <a:sym typeface="Times New Roman"/>
            </a:endParaRPr>
          </a:p>
          <a:p>
            <a:pPr algn="l">
              <a:lnSpc>
                <a:spcPts val="5759"/>
              </a:lnSpc>
              <a:spcBef>
                <a:spcPct val="0"/>
              </a:spcBef>
            </a:pPr>
            <a:r>
              <a:rPr lang="en-US" sz="4799">
                <a:solidFill>
                  <a:srgbClr val="000000"/>
                </a:solidFill>
                <a:latin typeface="Times New Roman"/>
                <a:ea typeface="Times New Roman"/>
                <a:cs typeface="Times New Roman"/>
                <a:sym typeface="Times New Roman"/>
              </a:rPr>
              <a:t>B5: Hiển thị giá trị của diện tích (S)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946289" y="1885786"/>
            <a:ext cx="7058559" cy="6526774"/>
          </a:xfrm>
          <a:custGeom>
            <a:avLst/>
            <a:gdLst/>
            <a:ahLst/>
            <a:cxnLst/>
            <a:rect l="l" t="t" r="r" b="b"/>
            <a:pathLst>
              <a:path w="7058559" h="6526774">
                <a:moveTo>
                  <a:pt x="0" y="0"/>
                </a:moveTo>
                <a:lnTo>
                  <a:pt x="7058559" y="0"/>
                </a:lnTo>
                <a:lnTo>
                  <a:pt x="7058559" y="6526774"/>
                </a:lnTo>
                <a:lnTo>
                  <a:pt x="0" y="6526774"/>
                </a:lnTo>
                <a:lnTo>
                  <a:pt x="0" y="0"/>
                </a:lnTo>
                <a:close/>
              </a:path>
            </a:pathLst>
          </a:custGeom>
          <a:blipFill>
            <a:blip r:embed="rId2"/>
            <a:stretch>
              <a:fillRect t="-5759" r="-15748" b="-182"/>
            </a:stretch>
          </a:blipFill>
        </p:spPr>
      </p:sp>
      <p:sp>
        <p:nvSpPr>
          <p:cNvPr id="3" name="TextBox 3"/>
          <p:cNvSpPr txBox="1"/>
          <p:nvPr/>
        </p:nvSpPr>
        <p:spPr>
          <a:xfrm>
            <a:off x="653059" y="2586948"/>
            <a:ext cx="9274234" cy="5833832"/>
          </a:xfrm>
          <a:prstGeom prst="rect">
            <a:avLst/>
          </a:prstGeom>
        </p:spPr>
        <p:txBody>
          <a:bodyPr lIns="0" tIns="0" rIns="0" bIns="0" rtlCol="0" anchor="t">
            <a:spAutoFit/>
          </a:bodyPr>
          <a:lstStyle/>
          <a:p>
            <a:pPr algn="just">
              <a:lnSpc>
                <a:spcPts val="5111"/>
              </a:lnSpc>
              <a:spcBef>
                <a:spcPct val="0"/>
              </a:spcBef>
            </a:pPr>
            <a:r>
              <a:rPr lang="en-US" sz="4259">
                <a:solidFill>
                  <a:srgbClr val="000000"/>
                </a:solidFill>
                <a:latin typeface="Times New Roman"/>
                <a:ea typeface="Times New Roman"/>
                <a:cs typeface="Times New Roman"/>
                <a:sym typeface="Times New Roman"/>
              </a:rPr>
              <a:t>B1: Nhập giá trị của chiều dài hình chữ nhật, đặt là a</a:t>
            </a:r>
          </a:p>
          <a:p>
            <a:pPr algn="just">
              <a:lnSpc>
                <a:spcPts val="5111"/>
              </a:lnSpc>
              <a:spcBef>
                <a:spcPct val="0"/>
              </a:spcBef>
            </a:pPr>
            <a:endParaRPr lang="en-US" sz="4259">
              <a:solidFill>
                <a:srgbClr val="000000"/>
              </a:solidFill>
              <a:latin typeface="Times New Roman"/>
              <a:ea typeface="Times New Roman"/>
              <a:cs typeface="Times New Roman"/>
              <a:sym typeface="Times New Roman"/>
            </a:endParaRPr>
          </a:p>
          <a:p>
            <a:pPr algn="just">
              <a:lnSpc>
                <a:spcPts val="5111"/>
              </a:lnSpc>
              <a:spcBef>
                <a:spcPct val="0"/>
              </a:spcBef>
            </a:pPr>
            <a:r>
              <a:rPr lang="en-US" sz="4259">
                <a:solidFill>
                  <a:srgbClr val="000000"/>
                </a:solidFill>
                <a:latin typeface="Times New Roman"/>
                <a:ea typeface="Times New Roman"/>
                <a:cs typeface="Times New Roman"/>
                <a:sym typeface="Times New Roman"/>
              </a:rPr>
              <a:t>B2: Nhập giá trị của chiều rộng hình chữ nhật, đặt là b</a:t>
            </a:r>
          </a:p>
          <a:p>
            <a:pPr algn="just">
              <a:lnSpc>
                <a:spcPts val="5111"/>
              </a:lnSpc>
              <a:spcBef>
                <a:spcPct val="0"/>
              </a:spcBef>
            </a:pPr>
            <a:endParaRPr lang="en-US" sz="4259">
              <a:solidFill>
                <a:srgbClr val="000000"/>
              </a:solidFill>
              <a:latin typeface="Times New Roman"/>
              <a:ea typeface="Times New Roman"/>
              <a:cs typeface="Times New Roman"/>
              <a:sym typeface="Times New Roman"/>
            </a:endParaRPr>
          </a:p>
          <a:p>
            <a:pPr algn="just">
              <a:lnSpc>
                <a:spcPts val="5111"/>
              </a:lnSpc>
              <a:spcBef>
                <a:spcPct val="0"/>
              </a:spcBef>
            </a:pPr>
            <a:r>
              <a:rPr lang="en-US" sz="4259">
                <a:solidFill>
                  <a:srgbClr val="000000"/>
                </a:solidFill>
                <a:latin typeface="Times New Roman"/>
                <a:ea typeface="Times New Roman"/>
                <a:cs typeface="Times New Roman"/>
                <a:sym typeface="Times New Roman"/>
              </a:rPr>
              <a:t>B4: Tính diện tích: S=a×b</a:t>
            </a:r>
          </a:p>
          <a:p>
            <a:pPr algn="just">
              <a:lnSpc>
                <a:spcPts val="5111"/>
              </a:lnSpc>
              <a:spcBef>
                <a:spcPct val="0"/>
              </a:spcBef>
            </a:pPr>
            <a:endParaRPr lang="en-US" sz="4259">
              <a:solidFill>
                <a:srgbClr val="000000"/>
              </a:solidFill>
              <a:latin typeface="Times New Roman"/>
              <a:ea typeface="Times New Roman"/>
              <a:cs typeface="Times New Roman"/>
              <a:sym typeface="Times New Roman"/>
            </a:endParaRPr>
          </a:p>
          <a:p>
            <a:pPr algn="l">
              <a:lnSpc>
                <a:spcPts val="5111"/>
              </a:lnSpc>
              <a:spcBef>
                <a:spcPct val="0"/>
              </a:spcBef>
            </a:pPr>
            <a:r>
              <a:rPr lang="en-US" sz="4259">
                <a:solidFill>
                  <a:srgbClr val="000000"/>
                </a:solidFill>
                <a:latin typeface="Times New Roman"/>
                <a:ea typeface="Times New Roman"/>
                <a:cs typeface="Times New Roman"/>
                <a:sym typeface="Times New Roman"/>
              </a:rPr>
              <a:t>B5: Hiển thị giá trị của diện tích (S)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13393" y="1000125"/>
            <a:ext cx="7513677" cy="695325"/>
          </a:xfrm>
          <a:prstGeom prst="rect">
            <a:avLst/>
          </a:prstGeom>
        </p:spPr>
        <p:txBody>
          <a:bodyPr lIns="0" tIns="0" rIns="0" bIns="0" rtlCol="0" anchor="t">
            <a:spAutoFit/>
          </a:bodyPr>
          <a:lstStyle/>
          <a:p>
            <a:pPr marL="957647" lvl="1" indent="-478824" algn="ctr">
              <a:lnSpc>
                <a:spcPts val="5322"/>
              </a:lnSpc>
              <a:spcBef>
                <a:spcPct val="0"/>
              </a:spcBef>
              <a:buAutoNum type="arabicPeriod"/>
            </a:pPr>
            <a:r>
              <a:rPr lang="en-US" sz="4435" b="1" u="sng">
                <a:solidFill>
                  <a:srgbClr val="CC3300"/>
                </a:solidFill>
                <a:latin typeface="Times New Roman Bold"/>
                <a:ea typeface="Times New Roman Bold"/>
                <a:cs typeface="Times New Roman Bold"/>
                <a:sym typeface="Times New Roman Bold"/>
              </a:rPr>
              <a:t>Cấu trúc điều khiển cơ bản</a:t>
            </a:r>
          </a:p>
        </p:txBody>
      </p:sp>
      <p:sp>
        <p:nvSpPr>
          <p:cNvPr id="3" name="TextBox 3"/>
          <p:cNvSpPr txBox="1"/>
          <p:nvPr/>
        </p:nvSpPr>
        <p:spPr>
          <a:xfrm>
            <a:off x="966454" y="2109774"/>
            <a:ext cx="4364593" cy="657225"/>
          </a:xfrm>
          <a:prstGeom prst="rect">
            <a:avLst/>
          </a:prstGeom>
        </p:spPr>
        <p:txBody>
          <a:bodyPr lIns="0" tIns="0" rIns="0" bIns="0" rtlCol="0" anchor="t">
            <a:spAutoFit/>
          </a:bodyPr>
          <a:lstStyle/>
          <a:p>
            <a:pPr algn="ctr">
              <a:lnSpc>
                <a:spcPts val="5039"/>
              </a:lnSpc>
              <a:spcBef>
                <a:spcPct val="0"/>
              </a:spcBef>
            </a:pPr>
            <a:r>
              <a:rPr lang="en-US" sz="4199" b="1">
                <a:solidFill>
                  <a:srgbClr val="CC3300"/>
                </a:solidFill>
                <a:latin typeface="Times New Roman Bold"/>
                <a:ea typeface="Times New Roman Bold"/>
                <a:cs typeface="Times New Roman Bold"/>
                <a:sym typeface="Times New Roman Bold"/>
              </a:rPr>
              <a:t>a. Cấu trúc tuần tự</a:t>
            </a:r>
          </a:p>
        </p:txBody>
      </p:sp>
      <p:sp>
        <p:nvSpPr>
          <p:cNvPr id="4" name="TextBox 4"/>
          <p:cNvSpPr txBox="1"/>
          <p:nvPr/>
        </p:nvSpPr>
        <p:spPr>
          <a:xfrm>
            <a:off x="1382668" y="3209925"/>
            <a:ext cx="15522664" cy="1933575"/>
          </a:xfrm>
          <a:prstGeom prst="rect">
            <a:avLst/>
          </a:prstGeom>
        </p:spPr>
        <p:txBody>
          <a:bodyPr lIns="0" tIns="0" rIns="0" bIns="0" rtlCol="0" anchor="t">
            <a:spAutoFit/>
          </a:bodyPr>
          <a:lstStyle/>
          <a:p>
            <a:pPr algn="ctr">
              <a:lnSpc>
                <a:spcPts val="5039"/>
              </a:lnSpc>
              <a:spcBef>
                <a:spcPct val="0"/>
              </a:spcBef>
            </a:pPr>
            <a:r>
              <a:rPr lang="en-US" sz="4199">
                <a:solidFill>
                  <a:srgbClr val="002060"/>
                </a:solidFill>
                <a:latin typeface="Times New Roman"/>
                <a:ea typeface="Times New Roman"/>
                <a:cs typeface="Times New Roman"/>
                <a:sym typeface="Times New Roman"/>
              </a:rPr>
              <a:t>Cấu trúc tuần tự là cấu trúc điều khiển trong đó các lệnh được thực thi theo một trình tự cố định, từ trên xuống dưới, từng bước một mà không bỏ qua hay lặp lại bất kỳ lệnh nào.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17986" y="352541"/>
            <a:ext cx="4997100" cy="629633"/>
          </a:xfrm>
          <a:prstGeom prst="rect">
            <a:avLst/>
          </a:prstGeom>
        </p:spPr>
        <p:txBody>
          <a:bodyPr lIns="0" tIns="0" rIns="0" bIns="0" rtlCol="0" anchor="t">
            <a:spAutoFit/>
          </a:bodyPr>
          <a:lstStyle/>
          <a:p>
            <a:pPr algn="l">
              <a:lnSpc>
                <a:spcPts val="4320"/>
              </a:lnSpc>
            </a:pPr>
            <a:r>
              <a:rPr lang="en-US" sz="3600">
                <a:solidFill>
                  <a:srgbClr val="FF0000"/>
                </a:solidFill>
                <a:latin typeface="Times New Roman"/>
                <a:ea typeface="Times New Roman"/>
                <a:cs typeface="Times New Roman"/>
                <a:sym typeface="Times New Roman"/>
              </a:rPr>
              <a:t>Nếu trời mưa, tôi sẽ ở nhà</a:t>
            </a:r>
          </a:p>
        </p:txBody>
      </p:sp>
      <p:sp>
        <p:nvSpPr>
          <p:cNvPr id="3" name="AutoShape 3"/>
          <p:cNvSpPr/>
          <p:nvPr/>
        </p:nvSpPr>
        <p:spPr>
          <a:xfrm rot="62779">
            <a:off x="1879371" y="3835292"/>
            <a:ext cx="1043217" cy="0"/>
          </a:xfrm>
          <a:prstGeom prst="line">
            <a:avLst/>
          </a:prstGeom>
          <a:ln w="9525" cap="rnd">
            <a:solidFill>
              <a:srgbClr val="000000"/>
            </a:solidFill>
            <a:prstDash val="solid"/>
            <a:headEnd type="none" w="sm" len="sm"/>
            <a:tailEnd type="none" w="sm" len="sm"/>
          </a:ln>
        </p:spPr>
      </p:sp>
      <p:sp>
        <p:nvSpPr>
          <p:cNvPr id="4" name="AutoShape 4"/>
          <p:cNvSpPr/>
          <p:nvPr/>
        </p:nvSpPr>
        <p:spPr>
          <a:xfrm rot="5362273">
            <a:off x="1442982" y="4751660"/>
            <a:ext cx="867972" cy="0"/>
          </a:xfrm>
          <a:prstGeom prst="line">
            <a:avLst/>
          </a:prstGeom>
          <a:ln w="9525" cap="rnd">
            <a:solidFill>
              <a:srgbClr val="000000"/>
            </a:solidFill>
            <a:prstDash val="solid"/>
            <a:headEnd type="none" w="sm" len="sm"/>
            <a:tailEnd type="none" w="sm" len="sm"/>
          </a:ln>
        </p:spPr>
      </p:sp>
      <p:sp>
        <p:nvSpPr>
          <p:cNvPr id="5" name="AutoShape 5"/>
          <p:cNvSpPr/>
          <p:nvPr/>
        </p:nvSpPr>
        <p:spPr>
          <a:xfrm rot="5298772">
            <a:off x="4206509" y="1481175"/>
            <a:ext cx="647041" cy="0"/>
          </a:xfrm>
          <a:prstGeom prst="line">
            <a:avLst/>
          </a:prstGeom>
          <a:ln w="9525" cap="rnd">
            <a:solidFill>
              <a:srgbClr val="000000"/>
            </a:solidFill>
            <a:prstDash val="solid"/>
            <a:headEnd type="none" w="sm" len="sm"/>
            <a:tailEnd type="triangle" w="lg" len="med"/>
          </a:ln>
        </p:spPr>
      </p:sp>
      <p:grpSp>
        <p:nvGrpSpPr>
          <p:cNvPr id="6" name="Group 6"/>
          <p:cNvGrpSpPr/>
          <p:nvPr/>
        </p:nvGrpSpPr>
        <p:grpSpPr>
          <a:xfrm>
            <a:off x="2917940" y="1789095"/>
            <a:ext cx="3194914" cy="1224072"/>
            <a:chOff x="0" y="0"/>
            <a:chExt cx="4259886" cy="1632096"/>
          </a:xfrm>
        </p:grpSpPr>
        <p:sp>
          <p:nvSpPr>
            <p:cNvPr id="7" name="Freeform 7"/>
            <p:cNvSpPr/>
            <p:nvPr/>
          </p:nvSpPr>
          <p:spPr>
            <a:xfrm>
              <a:off x="12700" y="12700"/>
              <a:ext cx="4234434" cy="1606677"/>
            </a:xfrm>
            <a:custGeom>
              <a:avLst/>
              <a:gdLst/>
              <a:ahLst/>
              <a:cxnLst/>
              <a:rect l="l" t="t" r="r" b="b"/>
              <a:pathLst>
                <a:path w="4234434" h="1606677">
                  <a:moveTo>
                    <a:pt x="0" y="803402"/>
                  </a:moveTo>
                  <a:lnTo>
                    <a:pt x="2117217" y="0"/>
                  </a:lnTo>
                  <a:lnTo>
                    <a:pt x="4234434" y="803402"/>
                  </a:lnTo>
                  <a:lnTo>
                    <a:pt x="2117217" y="1606677"/>
                  </a:lnTo>
                  <a:close/>
                </a:path>
              </a:pathLst>
            </a:custGeom>
            <a:solidFill>
              <a:srgbClr val="4472C4"/>
            </a:solidFill>
            <a:ln w="12700">
              <a:solidFill>
                <a:srgbClr val="000000"/>
              </a:solidFill>
            </a:ln>
          </p:spPr>
        </p:sp>
        <p:sp>
          <p:nvSpPr>
            <p:cNvPr id="8" name="Freeform 8"/>
            <p:cNvSpPr/>
            <p:nvPr/>
          </p:nvSpPr>
          <p:spPr>
            <a:xfrm>
              <a:off x="0" y="32"/>
              <a:ext cx="4259961" cy="1632140"/>
            </a:xfrm>
            <a:custGeom>
              <a:avLst/>
              <a:gdLst/>
              <a:ahLst/>
              <a:cxnLst/>
              <a:rect l="l" t="t" r="r" b="b"/>
              <a:pathLst>
                <a:path w="4259961" h="1632140">
                  <a:moveTo>
                    <a:pt x="8255" y="804132"/>
                  </a:moveTo>
                  <a:lnTo>
                    <a:pt x="2125472" y="857"/>
                  </a:lnTo>
                  <a:cubicBezTo>
                    <a:pt x="2128393" y="-286"/>
                    <a:pt x="2131568" y="-286"/>
                    <a:pt x="2134489" y="857"/>
                  </a:cubicBezTo>
                  <a:lnTo>
                    <a:pt x="4251706" y="804132"/>
                  </a:lnTo>
                  <a:cubicBezTo>
                    <a:pt x="4256659" y="806037"/>
                    <a:pt x="4259961" y="810736"/>
                    <a:pt x="4259961" y="815943"/>
                  </a:cubicBezTo>
                  <a:cubicBezTo>
                    <a:pt x="4259961" y="821150"/>
                    <a:pt x="4256659" y="825976"/>
                    <a:pt x="4251706" y="827754"/>
                  </a:cubicBezTo>
                  <a:lnTo>
                    <a:pt x="2134489" y="1631283"/>
                  </a:lnTo>
                  <a:cubicBezTo>
                    <a:pt x="2131568" y="1632426"/>
                    <a:pt x="2128393" y="1632426"/>
                    <a:pt x="2125472" y="1631283"/>
                  </a:cubicBezTo>
                  <a:lnTo>
                    <a:pt x="8255" y="827881"/>
                  </a:lnTo>
                  <a:cubicBezTo>
                    <a:pt x="3302" y="825976"/>
                    <a:pt x="0" y="821277"/>
                    <a:pt x="0" y="816070"/>
                  </a:cubicBezTo>
                  <a:cubicBezTo>
                    <a:pt x="0" y="810863"/>
                    <a:pt x="3302" y="806037"/>
                    <a:pt x="8255" y="804259"/>
                  </a:cubicBezTo>
                  <a:moveTo>
                    <a:pt x="17272" y="828008"/>
                  </a:moveTo>
                  <a:lnTo>
                    <a:pt x="12700" y="816070"/>
                  </a:lnTo>
                  <a:lnTo>
                    <a:pt x="17145" y="804259"/>
                  </a:lnTo>
                  <a:lnTo>
                    <a:pt x="2134362" y="1607661"/>
                  </a:lnTo>
                  <a:lnTo>
                    <a:pt x="2129917" y="1619472"/>
                  </a:lnTo>
                  <a:lnTo>
                    <a:pt x="2125472" y="1607661"/>
                  </a:lnTo>
                  <a:lnTo>
                    <a:pt x="4242689" y="804132"/>
                  </a:lnTo>
                  <a:lnTo>
                    <a:pt x="4247134" y="815943"/>
                  </a:lnTo>
                  <a:lnTo>
                    <a:pt x="4242689" y="827754"/>
                  </a:lnTo>
                  <a:lnTo>
                    <a:pt x="2125472" y="24479"/>
                  </a:lnTo>
                  <a:lnTo>
                    <a:pt x="2129917" y="12668"/>
                  </a:lnTo>
                  <a:lnTo>
                    <a:pt x="2134362" y="24479"/>
                  </a:lnTo>
                  <a:lnTo>
                    <a:pt x="17145" y="827881"/>
                  </a:lnTo>
                  <a:close/>
                </a:path>
              </a:pathLst>
            </a:custGeom>
            <a:solidFill>
              <a:srgbClr val="172C51"/>
            </a:solidFill>
            <a:ln w="12700">
              <a:solidFill>
                <a:srgbClr val="000000"/>
              </a:solidFill>
            </a:ln>
          </p:spPr>
        </p:sp>
        <p:sp>
          <p:nvSpPr>
            <p:cNvPr id="9" name="TextBox 9"/>
            <p:cNvSpPr txBox="1"/>
            <p:nvPr/>
          </p:nvSpPr>
          <p:spPr>
            <a:xfrm>
              <a:off x="0" y="-19050"/>
              <a:ext cx="4259886" cy="1651146"/>
            </a:xfrm>
            <a:prstGeom prst="rect">
              <a:avLst/>
            </a:prstGeom>
          </p:spPr>
          <p:txBody>
            <a:bodyPr lIns="50800" tIns="50800" rIns="50800" bIns="50800" rtlCol="0" anchor="ctr"/>
            <a:lstStyle/>
            <a:p>
              <a:pPr algn="ctr">
                <a:lnSpc>
                  <a:spcPts val="3240"/>
                </a:lnSpc>
              </a:pPr>
              <a:r>
                <a:rPr lang="en-US" sz="2700">
                  <a:solidFill>
                    <a:srgbClr val="FFFFFF"/>
                  </a:solidFill>
                  <a:latin typeface="Times New Roman"/>
                  <a:ea typeface="Times New Roman"/>
                  <a:cs typeface="Times New Roman"/>
                  <a:sym typeface="Times New Roman"/>
                </a:rPr>
                <a:t>Trời mưa</a:t>
              </a:r>
            </a:p>
          </p:txBody>
        </p:sp>
      </p:grpSp>
      <p:sp>
        <p:nvSpPr>
          <p:cNvPr id="10" name="AutoShape 10"/>
          <p:cNvSpPr/>
          <p:nvPr/>
        </p:nvSpPr>
        <p:spPr>
          <a:xfrm rot="5351929">
            <a:off x="1217136" y="3086459"/>
            <a:ext cx="1362411" cy="0"/>
          </a:xfrm>
          <a:prstGeom prst="line">
            <a:avLst/>
          </a:prstGeom>
          <a:ln w="9525" cap="rnd">
            <a:solidFill>
              <a:srgbClr val="002060"/>
            </a:solidFill>
            <a:prstDash val="solid"/>
            <a:headEnd type="none" w="sm" len="sm"/>
            <a:tailEnd type="triangle" w="lg" len="med"/>
          </a:ln>
        </p:spPr>
      </p:sp>
      <p:sp>
        <p:nvSpPr>
          <p:cNvPr id="11" name="TextBox 11"/>
          <p:cNvSpPr txBox="1"/>
          <p:nvPr/>
        </p:nvSpPr>
        <p:spPr>
          <a:xfrm>
            <a:off x="500555" y="2940797"/>
            <a:ext cx="1284974" cy="537300"/>
          </a:xfrm>
          <a:prstGeom prst="rect">
            <a:avLst/>
          </a:prstGeom>
        </p:spPr>
        <p:txBody>
          <a:bodyPr lIns="0" tIns="0" rIns="0" bIns="0" rtlCol="0" anchor="t">
            <a:spAutoFit/>
          </a:bodyPr>
          <a:lstStyle/>
          <a:p>
            <a:pPr algn="l">
              <a:lnSpc>
                <a:spcPts val="3600"/>
              </a:lnSpc>
            </a:pPr>
            <a:r>
              <a:rPr lang="en-US" sz="3000">
                <a:solidFill>
                  <a:srgbClr val="000000"/>
                </a:solidFill>
                <a:latin typeface="Times New Roman"/>
                <a:ea typeface="Times New Roman"/>
                <a:cs typeface="Times New Roman"/>
                <a:sym typeface="Times New Roman"/>
              </a:rPr>
              <a:t>Đúng</a:t>
            </a:r>
          </a:p>
        </p:txBody>
      </p:sp>
      <p:grpSp>
        <p:nvGrpSpPr>
          <p:cNvPr id="12" name="Group 12"/>
          <p:cNvGrpSpPr/>
          <p:nvPr/>
        </p:nvGrpSpPr>
        <p:grpSpPr>
          <a:xfrm>
            <a:off x="980498" y="3748548"/>
            <a:ext cx="1932381" cy="585219"/>
            <a:chOff x="0" y="0"/>
            <a:chExt cx="2576508" cy="780292"/>
          </a:xfrm>
        </p:grpSpPr>
        <p:sp>
          <p:nvSpPr>
            <p:cNvPr id="13" name="Freeform 13"/>
            <p:cNvSpPr/>
            <p:nvPr/>
          </p:nvSpPr>
          <p:spPr>
            <a:xfrm>
              <a:off x="12700" y="12700"/>
              <a:ext cx="2551049" cy="754888"/>
            </a:xfrm>
            <a:custGeom>
              <a:avLst/>
              <a:gdLst/>
              <a:ahLst/>
              <a:cxnLst/>
              <a:rect l="l" t="t" r="r" b="b"/>
              <a:pathLst>
                <a:path w="2551049" h="754888">
                  <a:moveTo>
                    <a:pt x="0" y="754888"/>
                  </a:moveTo>
                  <a:lnTo>
                    <a:pt x="510159" y="0"/>
                  </a:lnTo>
                  <a:lnTo>
                    <a:pt x="2551049" y="0"/>
                  </a:lnTo>
                  <a:lnTo>
                    <a:pt x="2040890" y="754888"/>
                  </a:lnTo>
                  <a:close/>
                </a:path>
              </a:pathLst>
            </a:custGeom>
            <a:solidFill>
              <a:srgbClr val="4472C4"/>
            </a:solidFill>
            <a:ln w="12700">
              <a:solidFill>
                <a:srgbClr val="000000"/>
              </a:solidFill>
            </a:ln>
          </p:spPr>
        </p:sp>
        <p:sp>
          <p:nvSpPr>
            <p:cNvPr id="14" name="Freeform 14"/>
            <p:cNvSpPr/>
            <p:nvPr/>
          </p:nvSpPr>
          <p:spPr>
            <a:xfrm>
              <a:off x="64" y="0"/>
              <a:ext cx="2576449" cy="780288"/>
            </a:xfrm>
            <a:custGeom>
              <a:avLst/>
              <a:gdLst/>
              <a:ahLst/>
              <a:cxnLst/>
              <a:rect l="l" t="t" r="r" b="b"/>
              <a:pathLst>
                <a:path w="2576449" h="780288">
                  <a:moveTo>
                    <a:pt x="2095" y="760476"/>
                  </a:moveTo>
                  <a:lnTo>
                    <a:pt x="512381" y="5588"/>
                  </a:lnTo>
                  <a:cubicBezTo>
                    <a:pt x="514794" y="2032"/>
                    <a:pt x="518731" y="0"/>
                    <a:pt x="522922" y="0"/>
                  </a:cubicBezTo>
                  <a:lnTo>
                    <a:pt x="2563812" y="0"/>
                  </a:lnTo>
                  <a:cubicBezTo>
                    <a:pt x="2568511" y="0"/>
                    <a:pt x="2572829" y="2540"/>
                    <a:pt x="2574988" y="6731"/>
                  </a:cubicBezTo>
                  <a:cubicBezTo>
                    <a:pt x="2577147" y="10922"/>
                    <a:pt x="2576893" y="15875"/>
                    <a:pt x="2574353" y="19812"/>
                  </a:cubicBezTo>
                  <a:lnTo>
                    <a:pt x="2064067" y="774700"/>
                  </a:lnTo>
                  <a:cubicBezTo>
                    <a:pt x="2061654" y="778256"/>
                    <a:pt x="2057717" y="780288"/>
                    <a:pt x="2053526" y="780288"/>
                  </a:cubicBezTo>
                  <a:lnTo>
                    <a:pt x="12636" y="780288"/>
                  </a:lnTo>
                  <a:cubicBezTo>
                    <a:pt x="7937" y="780288"/>
                    <a:pt x="3619" y="777748"/>
                    <a:pt x="1460" y="773557"/>
                  </a:cubicBezTo>
                  <a:cubicBezTo>
                    <a:pt x="-699" y="769366"/>
                    <a:pt x="-445" y="764413"/>
                    <a:pt x="2095" y="760476"/>
                  </a:cubicBezTo>
                  <a:moveTo>
                    <a:pt x="23177" y="774700"/>
                  </a:moveTo>
                  <a:lnTo>
                    <a:pt x="12636" y="767588"/>
                  </a:lnTo>
                  <a:lnTo>
                    <a:pt x="12636" y="754888"/>
                  </a:lnTo>
                  <a:lnTo>
                    <a:pt x="2053526" y="754888"/>
                  </a:lnTo>
                  <a:lnTo>
                    <a:pt x="2053526" y="767588"/>
                  </a:lnTo>
                  <a:lnTo>
                    <a:pt x="2042985" y="760476"/>
                  </a:lnTo>
                  <a:lnTo>
                    <a:pt x="2553271" y="5588"/>
                  </a:lnTo>
                  <a:lnTo>
                    <a:pt x="2563812" y="12700"/>
                  </a:lnTo>
                  <a:lnTo>
                    <a:pt x="2563812" y="25400"/>
                  </a:lnTo>
                  <a:lnTo>
                    <a:pt x="522795" y="25400"/>
                  </a:lnTo>
                  <a:lnTo>
                    <a:pt x="522795" y="12700"/>
                  </a:lnTo>
                  <a:lnTo>
                    <a:pt x="533336" y="19812"/>
                  </a:lnTo>
                  <a:lnTo>
                    <a:pt x="23177" y="774700"/>
                  </a:lnTo>
                  <a:close/>
                </a:path>
              </a:pathLst>
            </a:custGeom>
            <a:solidFill>
              <a:srgbClr val="172C51"/>
            </a:solidFill>
            <a:ln w="12700">
              <a:solidFill>
                <a:srgbClr val="000000"/>
              </a:solidFill>
            </a:ln>
          </p:spPr>
        </p:sp>
        <p:sp>
          <p:nvSpPr>
            <p:cNvPr id="15" name="TextBox 15"/>
            <p:cNvSpPr txBox="1"/>
            <p:nvPr/>
          </p:nvSpPr>
          <p:spPr>
            <a:xfrm>
              <a:off x="0" y="-19050"/>
              <a:ext cx="2576508" cy="799342"/>
            </a:xfrm>
            <a:prstGeom prst="rect">
              <a:avLst/>
            </a:prstGeom>
          </p:spPr>
          <p:txBody>
            <a:bodyPr lIns="50800" tIns="50800" rIns="50800" bIns="50800" rtlCol="0" anchor="ctr"/>
            <a:lstStyle/>
            <a:p>
              <a:pPr algn="ctr">
                <a:lnSpc>
                  <a:spcPts val="3240"/>
                </a:lnSpc>
              </a:pPr>
              <a:r>
                <a:rPr lang="en-US" sz="2700">
                  <a:solidFill>
                    <a:srgbClr val="FFFFFF"/>
                  </a:solidFill>
                  <a:latin typeface="Times New Roman"/>
                  <a:ea typeface="Times New Roman"/>
                  <a:cs typeface="Times New Roman"/>
                  <a:sym typeface="Times New Roman"/>
                </a:rPr>
                <a:t>Ở nhà</a:t>
              </a:r>
            </a:p>
          </p:txBody>
        </p:sp>
      </p:grpSp>
      <p:sp>
        <p:nvSpPr>
          <p:cNvPr id="16" name="AutoShape 16"/>
          <p:cNvSpPr/>
          <p:nvPr/>
        </p:nvSpPr>
        <p:spPr>
          <a:xfrm rot="62779">
            <a:off x="1893860" y="2405320"/>
            <a:ext cx="1043217" cy="0"/>
          </a:xfrm>
          <a:prstGeom prst="line">
            <a:avLst/>
          </a:prstGeom>
          <a:ln w="9525" cap="rnd">
            <a:solidFill>
              <a:srgbClr val="000000"/>
            </a:solidFill>
            <a:prstDash val="solid"/>
            <a:headEnd type="none" w="sm" len="sm"/>
            <a:tailEnd type="none" w="sm" len="sm"/>
          </a:ln>
        </p:spPr>
      </p:sp>
      <p:sp>
        <p:nvSpPr>
          <p:cNvPr id="17" name="AutoShape 17"/>
          <p:cNvSpPr/>
          <p:nvPr/>
        </p:nvSpPr>
        <p:spPr>
          <a:xfrm rot="5388058">
            <a:off x="3132322" y="4369890"/>
            <a:ext cx="2742038" cy="0"/>
          </a:xfrm>
          <a:prstGeom prst="line">
            <a:avLst/>
          </a:prstGeom>
          <a:ln w="9525" cap="rnd">
            <a:solidFill>
              <a:srgbClr val="000000"/>
            </a:solidFill>
            <a:prstDash val="solid"/>
            <a:headEnd type="none" w="sm" len="sm"/>
            <a:tailEnd type="triangle" w="lg" len="med"/>
          </a:ln>
        </p:spPr>
      </p:sp>
      <p:sp>
        <p:nvSpPr>
          <p:cNvPr id="18" name="AutoShape 18"/>
          <p:cNvSpPr/>
          <p:nvPr/>
        </p:nvSpPr>
        <p:spPr>
          <a:xfrm rot="24755">
            <a:off x="1867409" y="5176978"/>
            <a:ext cx="2645491" cy="0"/>
          </a:xfrm>
          <a:prstGeom prst="line">
            <a:avLst/>
          </a:prstGeom>
          <a:ln w="9525" cap="rnd">
            <a:solidFill>
              <a:srgbClr val="000000"/>
            </a:solidFill>
            <a:prstDash val="solid"/>
            <a:headEnd type="none" w="sm" len="sm"/>
            <a:tailEnd type="none" w="sm" len="sm"/>
          </a:ln>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809</Words>
  <Application>Microsoft Office PowerPoint</Application>
  <PresentationFormat>Custom</PresentationFormat>
  <Paragraphs>128</Paragraphs>
  <Slides>24</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Calibri (MS)</vt:lpstr>
      <vt:lpstr>Calibri</vt:lpstr>
      <vt:lpstr>Times New Roman</vt:lpstr>
      <vt:lpstr>Arial</vt:lpstr>
      <vt:lpstr>Times New Roman Bold Italics</vt:lpstr>
      <vt:lpstr>Times New Roman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Bản sao của Câu hỏi về cấu trúc điều khiển trong lập trình</dc:title>
  <dc:creator>Admin</dc:creator>
  <cp:lastModifiedBy>Administrator</cp:lastModifiedBy>
  <cp:revision>1</cp:revision>
  <dcterms:created xsi:type="dcterms:W3CDTF">2006-08-16T00:00:00Z</dcterms:created>
  <dcterms:modified xsi:type="dcterms:W3CDTF">2025-12-14T08:51:56Z</dcterms:modified>
  <dc:identifier>DAG6D_Scy3I</dc:identifier>
</cp:coreProperties>
</file>