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0" r:id="rId3"/>
    <p:sldMasterId id="2147483707" r:id="rId4"/>
    <p:sldMasterId id="2147483733" r:id="rId5"/>
  </p:sldMasterIdLst>
  <p:notesMasterIdLst>
    <p:notesMasterId r:id="rId37"/>
  </p:notesMasterIdLst>
  <p:sldIdLst>
    <p:sldId id="259" r:id="rId6"/>
    <p:sldId id="260" r:id="rId7"/>
    <p:sldId id="262" r:id="rId8"/>
    <p:sldId id="322" r:id="rId9"/>
    <p:sldId id="324" r:id="rId10"/>
    <p:sldId id="323" r:id="rId11"/>
    <p:sldId id="267" r:id="rId12"/>
    <p:sldId id="331" r:id="rId13"/>
    <p:sldId id="333" r:id="rId14"/>
    <p:sldId id="269" r:id="rId15"/>
    <p:sldId id="270" r:id="rId16"/>
    <p:sldId id="328" r:id="rId17"/>
    <p:sldId id="271" r:id="rId18"/>
    <p:sldId id="325" r:id="rId19"/>
    <p:sldId id="273" r:id="rId20"/>
    <p:sldId id="326" r:id="rId21"/>
    <p:sldId id="327" r:id="rId22"/>
    <p:sldId id="275" r:id="rId23"/>
    <p:sldId id="337" r:id="rId24"/>
    <p:sldId id="351" r:id="rId25"/>
    <p:sldId id="338" r:id="rId26"/>
    <p:sldId id="352" r:id="rId27"/>
    <p:sldId id="353" r:id="rId28"/>
    <p:sldId id="334" r:id="rId29"/>
    <p:sldId id="335" r:id="rId30"/>
    <p:sldId id="345" r:id="rId31"/>
    <p:sldId id="354" r:id="rId32"/>
    <p:sldId id="347" r:id="rId33"/>
    <p:sldId id="342" r:id="rId34"/>
    <p:sldId id="348" r:id="rId35"/>
    <p:sldId id="32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EB4F"/>
    <a:srgbClr val="00FF00"/>
    <a:srgbClr val="B240E0"/>
    <a:srgbClr val="0000FF"/>
    <a:srgbClr val="1912AE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80B7-CE7D-4FCD-BE7A-143F2F6B25C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CD4C1-EAD4-4A23-8AB7-8EA75A2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CD4C1-EAD4-4A23-8AB7-8EA75A292A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4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EC2B4-C56E-470C-8FB6-A50401977394}" type="slidenum">
              <a:rPr lang="en-US"/>
              <a:pPr/>
              <a:t>15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EC2B4-C56E-470C-8FB6-A50401977394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EC2B4-C56E-470C-8FB6-A50401977394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9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143274-221F-49A5-A0DE-7DEE65177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30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92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09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75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0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5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4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3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87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9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143274-221F-49A5-A0DE-7DEE65177F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0698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551F888-97BE-4A50-B9E4-E06B7113A4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880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FC5603-3C87-4F67-BEFD-2289647EFD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73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821B23-C867-43CB-BDAB-B12BF3F9B19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8368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32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2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3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85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3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39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50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9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03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51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07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143274-221F-49A5-A0DE-7DEE65177F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266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36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551F888-97BE-4A50-B9E4-E06B7113A4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180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00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00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15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36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25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9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17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37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1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0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82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31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143274-221F-49A5-A0DE-7DEE65177F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9042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94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18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89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93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36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57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2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26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5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39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092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4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143274-221F-49A5-A0DE-7DEE65177F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231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475-098A-4631-88AE-4993FAC9DB1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6CB6-D6B1-48F0-9C45-069E85621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475-098A-4631-88AE-4993FAC9DB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6CB6-D6B1-48F0-9C45-069E85621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1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4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B475-098A-4631-88AE-4993FAC9DB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06CB6-D6B1-48F0-9C45-069E8562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0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26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5.gif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sz="3600" smtClean="0">
                <a:solidFill>
                  <a:srgbClr val="000099"/>
                </a:solidFill>
              </a:rPr>
              <a:t>UBND </a:t>
            </a:r>
            <a:r>
              <a:rPr lang="en-US" sz="36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smtClean="0">
                <a:solidFill>
                  <a:srgbClr val="000099"/>
                </a:solidFill>
              </a:rPr>
              <a:t> THƯỜNG XUÂN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TẬP HUẤN 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43000" y="533400"/>
            <a:ext cx="701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800" b="1" smtClean="0">
                <a:solidFill>
                  <a:srgbClr val="000099"/>
                </a:solidFill>
              </a:rPr>
              <a:t>PHÒNG GIÁO </a:t>
            </a:r>
            <a:r>
              <a:rPr lang="en-US" sz="3800" b="1" dirty="0" smtClean="0">
                <a:solidFill>
                  <a:srgbClr val="000099"/>
                </a:solidFill>
              </a:rPr>
              <a:t>DỤC VÀ ĐÀO TẠO</a:t>
            </a:r>
            <a:endParaRPr lang="en-US" sz="38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743200" y="1387512"/>
            <a:ext cx="36576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4"/>
          <p:cNvSpPr txBox="1">
            <a:spLocks/>
          </p:cNvSpPr>
          <p:nvPr/>
        </p:nvSpPr>
        <p:spPr bwMode="auto">
          <a:xfrm>
            <a:off x="0" y="3124200"/>
            <a:ext cx="899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4000" b="1" dirty="0" smtClean="0">
                <a:solidFill>
                  <a:srgbClr val="800000"/>
                </a:solidFill>
              </a:rPr>
              <a:t>CÔNG TÁC THƯ VIỆN TRƯỜNG HỌC: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XÂY DỰNG VÀ QUẢN LÝ HỒ SƠ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202640" y="5056831"/>
            <a:ext cx="899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i="1" smtClean="0">
                <a:solidFill>
                  <a:srgbClr val="00B0F0"/>
                </a:solidFill>
              </a:rPr>
              <a:t>         </a:t>
            </a:r>
            <a:r>
              <a:rPr lang="en-US" b="1" i="1" smtClean="0">
                <a:solidFill>
                  <a:srgbClr val="002060"/>
                </a:solidFill>
              </a:rPr>
              <a:t>Thường Xuân, </a:t>
            </a:r>
            <a:r>
              <a:rPr lang="en-US" b="1" i="1" err="1" smtClean="0">
                <a:solidFill>
                  <a:srgbClr val="002060"/>
                </a:solidFill>
              </a:rPr>
              <a:t>ngày</a:t>
            </a:r>
            <a:r>
              <a:rPr lang="en-US" b="1" i="1" smtClean="0">
                <a:solidFill>
                  <a:srgbClr val="002060"/>
                </a:solidFill>
              </a:rPr>
              <a:t> 17 </a:t>
            </a:r>
            <a:r>
              <a:rPr lang="en-US" b="1" i="1" err="1" smtClean="0">
                <a:solidFill>
                  <a:srgbClr val="002060"/>
                </a:solidFill>
              </a:rPr>
              <a:t>tháng</a:t>
            </a:r>
            <a:r>
              <a:rPr lang="en-US" b="1" i="1" smtClean="0">
                <a:solidFill>
                  <a:srgbClr val="002060"/>
                </a:solidFill>
              </a:rPr>
              <a:t> 03 </a:t>
            </a:r>
            <a:r>
              <a:rPr lang="en-US" b="1" i="1" dirty="0" err="1" smtClean="0">
                <a:solidFill>
                  <a:srgbClr val="002060"/>
                </a:solidFill>
              </a:rPr>
              <a:t>năm</a:t>
            </a:r>
            <a:r>
              <a:rPr lang="en-US" b="1" i="1" dirty="0" smtClean="0">
                <a:solidFill>
                  <a:srgbClr val="002060"/>
                </a:solidFill>
              </a:rPr>
              <a:t> 2023</a:t>
            </a:r>
          </a:p>
          <a:p>
            <a:pPr algn="ctr"/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18" name="Picture 17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" y="5421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PhÇn</a:t>
            </a:r>
            <a:r>
              <a:rPr lang="en-US" sz="4000" b="1" dirty="0">
                <a:latin typeface=".VnTime" pitchFamily="34" charset="0"/>
              </a:rPr>
              <a:t> I: </a:t>
            </a:r>
            <a:r>
              <a:rPr lang="en-US" sz="4000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Tæng</a:t>
            </a:r>
            <a:r>
              <a:rPr lang="en-US" sz="4000" b="1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sè</a:t>
            </a:r>
            <a:r>
              <a:rPr lang="en-US" sz="4000" b="1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tµi</a:t>
            </a:r>
            <a:r>
              <a:rPr lang="en-US" sz="4000" b="1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liÖu</a:t>
            </a:r>
            <a:r>
              <a:rPr lang="en-US" sz="4000" b="1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nhËp</a:t>
            </a:r>
            <a:r>
              <a:rPr lang="en-US" sz="4000" b="1" dirty="0">
                <a:latin typeface=".VnTime" pitchFamily="34" charset="0"/>
              </a:rPr>
              <a:t> </a:t>
            </a:r>
            <a:r>
              <a:rPr lang="en-US" sz="4000" b="1" dirty="0" err="1">
                <a:latin typeface=".VnTime" pitchFamily="34" charset="0"/>
              </a:rPr>
              <a:t>kho</a:t>
            </a:r>
            <a:r>
              <a:rPr lang="en-US" sz="4000" b="1" dirty="0">
                <a:latin typeface=".VnTime" pitchFamily="34" charset="0"/>
              </a:rPr>
              <a:t/>
            </a:r>
            <a:br>
              <a:rPr lang="en-US" sz="4000" b="1" dirty="0">
                <a:latin typeface=".VnTime" pitchFamily="34" charset="0"/>
              </a:rPr>
            </a:br>
            <a:endParaRPr lang="en-US" sz="4000" b="1" dirty="0">
              <a:latin typeface=".VnTime" pitchFamily="34" charset="0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304800" y="3644900"/>
            <a:ext cx="8610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2600" dirty="0">
                <a:latin typeface=".VnTime" pitchFamily="34" charset="0"/>
              </a:rPr>
              <a:t>+ </a:t>
            </a:r>
            <a:r>
              <a:rPr lang="en-US" sz="2600" dirty="0" err="1">
                <a:latin typeface=".VnTime" pitchFamily="34" charset="0"/>
              </a:rPr>
              <a:t>Cét</a:t>
            </a:r>
            <a:r>
              <a:rPr lang="en-US" sz="2600" dirty="0">
                <a:latin typeface=".VnTime" pitchFamily="34" charset="0"/>
              </a:rPr>
              <a:t> 4: </a:t>
            </a:r>
            <a:r>
              <a:rPr lang="en-US" sz="2600" dirty="0" err="1">
                <a:latin typeface=".VnTime" pitchFamily="34" charset="0"/>
              </a:rPr>
              <a:t>Ghi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sè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chøng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tõ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kÌm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theo</a:t>
            </a:r>
            <a:r>
              <a:rPr lang="en-US" sz="2600" dirty="0">
                <a:latin typeface=".VnTime" pitchFamily="34" charset="0"/>
              </a:rPr>
              <a:t>: </a:t>
            </a:r>
            <a:r>
              <a:rPr lang="en-US" sz="2600" dirty="0" err="1">
                <a:latin typeface=".VnTime" pitchFamily="34" charset="0"/>
              </a:rPr>
              <a:t>Ghi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theo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hãa</a:t>
            </a:r>
            <a:r>
              <a:rPr lang="en-US" sz="2600" dirty="0">
                <a:latin typeface=".VnTime" pitchFamily="34" charset="0"/>
              </a:rPr>
              <a:t> ®¬n, ®</a:t>
            </a:r>
            <a:r>
              <a:rPr lang="en-US" sz="2600" dirty="0" err="1">
                <a:latin typeface=".VnTime" pitchFamily="34" charset="0"/>
              </a:rPr>
              <a:t>èi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víi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s¸ch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kh«ng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cã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hãa</a:t>
            </a:r>
            <a:r>
              <a:rPr lang="en-US" sz="2600" dirty="0">
                <a:latin typeface=".VnTime" pitchFamily="34" charset="0"/>
              </a:rPr>
              <a:t> ®¬n </a:t>
            </a:r>
            <a:r>
              <a:rPr lang="en-US" sz="2600" dirty="0" err="1">
                <a:latin typeface=".VnTime" pitchFamily="34" charset="0"/>
              </a:rPr>
              <a:t>th</a:t>
            </a:r>
            <a:r>
              <a:rPr lang="en-US" sz="2600" dirty="0">
                <a:latin typeface=".VnTime" pitchFamily="34" charset="0"/>
              </a:rPr>
              <a:t>× </a:t>
            </a:r>
            <a:r>
              <a:rPr lang="en-US" sz="2600" dirty="0" err="1">
                <a:latin typeface=".VnTime" pitchFamily="34" charset="0"/>
              </a:rPr>
              <a:t>ghi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theo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sè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biªn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b¶n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nhËp</a:t>
            </a:r>
            <a:endParaRPr lang="en-US" sz="2600" dirty="0">
              <a:latin typeface=".VnTime" pitchFamily="34" charset="0"/>
            </a:endParaRP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304800" y="4537075"/>
            <a:ext cx="8610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2600" dirty="0">
                <a:latin typeface=".VnTime" pitchFamily="34" charset="0"/>
              </a:rPr>
              <a:t>+ </a:t>
            </a:r>
            <a:r>
              <a:rPr lang="en-US" sz="2600" dirty="0" err="1">
                <a:latin typeface=".VnTime" pitchFamily="34" charset="0"/>
              </a:rPr>
              <a:t>Cét</a:t>
            </a:r>
            <a:r>
              <a:rPr lang="en-US" sz="2600" dirty="0">
                <a:latin typeface=".VnTime" pitchFamily="34" charset="0"/>
              </a:rPr>
              <a:t> 9: </a:t>
            </a:r>
            <a:r>
              <a:rPr lang="en-US" sz="2600" dirty="0" err="1">
                <a:latin typeface=".VnTime" pitchFamily="34" charset="0"/>
              </a:rPr>
              <a:t>ChØ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ghi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gi</a:t>
            </a:r>
            <a:r>
              <a:rPr lang="en-US" sz="2600" dirty="0">
                <a:latin typeface=".VnTime" pitchFamily="34" charset="0"/>
              </a:rPr>
              <a:t>¸ </a:t>
            </a:r>
            <a:r>
              <a:rPr lang="en-US" sz="2600" dirty="0" err="1">
                <a:latin typeface=".VnTime" pitchFamily="34" charset="0"/>
              </a:rPr>
              <a:t>tiÒn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tæng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céng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tµi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liÖu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nhËp</a:t>
            </a:r>
            <a:r>
              <a:rPr lang="en-US" sz="2600" dirty="0">
                <a:latin typeface=".VnTime" pitchFamily="34" charset="0"/>
              </a:rPr>
              <a:t> mµ </a:t>
            </a:r>
            <a:r>
              <a:rPr lang="en-US" sz="2600" dirty="0" err="1">
                <a:latin typeface=".VnTime" pitchFamily="34" charset="0"/>
              </a:rPr>
              <a:t>kh«ng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bao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gåm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c¸c</a:t>
            </a:r>
            <a:r>
              <a:rPr lang="en-US" sz="2600" dirty="0">
                <a:latin typeface=".VnTime" pitchFamily="34" charset="0"/>
              </a:rPr>
              <a:t> lo¹i </a:t>
            </a:r>
            <a:r>
              <a:rPr lang="en-US" sz="2600" dirty="0" err="1">
                <a:latin typeface=".VnTime" pitchFamily="34" charset="0"/>
              </a:rPr>
              <a:t>phÝ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chuyªn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chë</a:t>
            </a:r>
            <a:r>
              <a:rPr lang="en-US" sz="2600" dirty="0">
                <a:latin typeface=".VnTime" pitchFamily="34" charset="0"/>
              </a:rPr>
              <a:t> hay t¹p </a:t>
            </a:r>
            <a:r>
              <a:rPr lang="en-US" sz="2600" dirty="0" err="1">
                <a:latin typeface=".VnTime" pitchFamily="34" charset="0"/>
              </a:rPr>
              <a:t>vô</a:t>
            </a:r>
            <a:r>
              <a:rPr lang="en-US" sz="2600" dirty="0">
                <a:latin typeface=".VnTime" pitchFamily="34" charset="0"/>
              </a:rPr>
              <a:t> </a:t>
            </a:r>
            <a:r>
              <a:rPr lang="en-US" sz="2600" dirty="0" err="1">
                <a:latin typeface=".VnTime" pitchFamily="34" charset="0"/>
              </a:rPr>
              <a:t>kh¸c</a:t>
            </a:r>
            <a:r>
              <a:rPr lang="en-US" sz="2600" dirty="0">
                <a:latin typeface=".VnTime" pitchFamily="34" charset="0"/>
              </a:rPr>
              <a:t>.</a:t>
            </a: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304800" y="1905000"/>
            <a:ext cx="8610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700" dirty="0">
                <a:latin typeface=".VnTime" pitchFamily="34" charset="0"/>
              </a:rPr>
              <a:t>+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01.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01/07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smtClean="0">
                <a:latin typeface="Times New Roman" pitchFamily="18" charset="0"/>
                <a:cs typeface="Times New Roman" pitchFamily="18" charset="0"/>
              </a:rPr>
              <a:t> 30/06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/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245166" y="5448300"/>
            <a:ext cx="8763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i="1" dirty="0">
                <a:solidFill>
                  <a:srgbClr val="002060"/>
                </a:solidFill>
                <a:latin typeface=".VnTime" pitchFamily="34" charset="0"/>
              </a:rPr>
              <a:t>+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sang”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III.</a:t>
            </a:r>
            <a:endParaRPr lang="en-US" sz="2600" b="1" i="1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381000" y="1371600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+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Mçi</a:t>
            </a: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chøng</a:t>
            </a: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tõ</a:t>
            </a: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chØ</a:t>
            </a: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ghi</a:t>
            </a:r>
            <a:r>
              <a:rPr lang="en-US" sz="2800" b="1" i="1" dirty="0">
                <a:solidFill>
                  <a:srgbClr val="C00000"/>
                </a:solidFill>
                <a:latin typeface=".VnTime" pitchFamily="34" charset="0"/>
              </a:rPr>
              <a:t> 1 </a:t>
            </a:r>
            <a:r>
              <a:rPr lang="en-US" sz="2800" b="1" i="1" dirty="0" err="1">
                <a:solidFill>
                  <a:srgbClr val="C00000"/>
                </a:solidFill>
                <a:latin typeface=".VnTime" pitchFamily="34" charset="0"/>
              </a:rPr>
              <a:t>dßng</a:t>
            </a:r>
            <a:endParaRPr lang="en-US" sz="2800" b="1" i="1" dirty="0">
              <a:solidFill>
                <a:srgbClr val="C00000"/>
              </a:solidFill>
              <a:latin typeface=".VnTime" pitchFamily="34" charset="0"/>
            </a:endParaRP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245165" y="762000"/>
            <a:ext cx="822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0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0" grpId="0"/>
      <p:bldP spid="200711" grpId="0"/>
      <p:bldP spid="200714" grpId="0"/>
      <p:bldP spid="200715" grpId="0"/>
      <p:bldP spid="2007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175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II: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4000" dirty="0">
                <a:solidFill>
                  <a:schemeClr val="tx1"/>
                </a:solidFill>
                <a:latin typeface=".VnTime" pitchFamily="34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.VnTime" pitchFamily="34" charset="0"/>
              </a:rPr>
            </a:br>
            <a:endParaRPr lang="en-US" sz="4000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245166" y="844279"/>
            <a:ext cx="86106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I.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Time" pitchFamily="34" charset="0"/>
              </a:rPr>
              <a:t> 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265044" y="4177746"/>
            <a:ext cx="86106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3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/>
      <p:bldP spid="2191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175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II: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4000" dirty="0">
                <a:solidFill>
                  <a:schemeClr val="tx1"/>
                </a:solidFill>
                <a:latin typeface=".VnTime" pitchFamily="34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.VnTime" pitchFamily="34" charset="0"/>
              </a:rPr>
            </a:br>
            <a:endParaRPr lang="en-US" sz="4000" dirty="0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" y="930966"/>
            <a:ext cx="903798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417" y="1914939"/>
            <a:ext cx="712305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smtClean="0">
                <a:latin typeface="Times New Roman" pitchFamily="18" charset="0"/>
                <a:cs typeface="Times New Roman" pitchFamily="18" charset="0"/>
              </a:rPr>
              <a:t>30/06/2021</a:t>
            </a:r>
            <a:endParaRPr lang="en-US" sz="6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749" y="1914939"/>
            <a:ext cx="30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542" y="1934817"/>
            <a:ext cx="990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mtClean="0"/>
              <a:t>30/06/2021</a:t>
            </a:r>
            <a:endParaRPr lang="en-US" sz="700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1921668"/>
            <a:ext cx="314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9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2988366" y="1934817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191.700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1944756"/>
            <a:ext cx="245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420" y="2107299"/>
            <a:ext cx="712305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smtClean="0">
                <a:latin typeface="Times New Roman" pitchFamily="18" charset="0"/>
                <a:cs typeface="Times New Roman" pitchFamily="18" charset="0"/>
              </a:rPr>
              <a:t>30/06/2022</a:t>
            </a:r>
            <a:endParaRPr lang="en-US" sz="6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2095757"/>
            <a:ext cx="30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7227" y="2107094"/>
            <a:ext cx="990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mtClean="0"/>
              <a:t>30/06/2022</a:t>
            </a:r>
            <a:endParaRPr 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6400" y="2093946"/>
            <a:ext cx="314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8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2988366" y="2107299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122.300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126396" y="1964634"/>
            <a:ext cx="256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747590" y="1984512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6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5218041" y="1974573"/>
            <a:ext cx="357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4114800" y="2117034"/>
            <a:ext cx="256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5201478" y="2126973"/>
            <a:ext cx="357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4278" y="2136912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60915" y="2097156"/>
            <a:ext cx="245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043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90500"/>
            <a:ext cx="8077200" cy="1028700"/>
          </a:xfrm>
        </p:spPr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1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382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5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6752" y="1726422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22/08/2016</a:t>
            </a:r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1709529" y="1714883"/>
            <a:ext cx="619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5861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8743" y="1742552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FF0000"/>
                </a:solidFill>
              </a:rPr>
              <a:t>55.705.100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816" y="1732504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3014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1736688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663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874409" y="174255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837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5441563" y="1742552"/>
            <a:ext cx="6544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1347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944217" y="1894843"/>
            <a:ext cx="77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2016-2017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2866" y="189236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99"/>
                </a:solidFill>
              </a:rPr>
              <a:t>630</a:t>
            </a:r>
            <a:endParaRPr lang="en-US" sz="900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5516" y="1900741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000099"/>
                </a:solidFill>
              </a:rPr>
              <a:t>10.849.100</a:t>
            </a:r>
            <a:endParaRPr lang="en-US" sz="700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7356" y="1907755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122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4086414" y="1903500"/>
            <a:ext cx="522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47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9846" y="1907755"/>
            <a:ext cx="5866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202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5493798" y="1905000"/>
            <a:ext cx="1546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259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934278" y="2057509"/>
            <a:ext cx="77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99"/>
                </a:solidFill>
              </a:rPr>
              <a:t>2016-2017</a:t>
            </a:r>
            <a:endParaRPr lang="en-US" sz="900" dirty="0">
              <a:solidFill>
                <a:srgbClr val="0000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1395" y="2074911"/>
            <a:ext cx="242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800000"/>
                </a:solidFill>
              </a:rPr>
              <a:t>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89707" y="2089005"/>
            <a:ext cx="242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800000"/>
                </a:solidFill>
              </a:rPr>
              <a:t>0</a:t>
            </a:r>
            <a:endParaRPr lang="en-US" sz="900" dirty="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21697" y="2094691"/>
            <a:ext cx="242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800000"/>
                </a:solidFill>
              </a:rPr>
              <a:t>1</a:t>
            </a:r>
            <a:endParaRPr lang="en-US" sz="900" dirty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52642" y="2064655"/>
            <a:ext cx="242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800000"/>
                </a:solidFill>
              </a:rPr>
              <a:t>6</a:t>
            </a:r>
            <a:endParaRPr lang="en-US" sz="900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5628" y="2075534"/>
            <a:ext cx="242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800000"/>
                </a:solidFill>
              </a:rPr>
              <a:t>2</a:t>
            </a:r>
            <a:endParaRPr lang="en-US" sz="900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8336" y="2228187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30/06/2017</a:t>
            </a:r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 rot="10800000" flipV="1">
            <a:off x="1702578" y="2240286"/>
            <a:ext cx="715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6482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74440" y="2093408"/>
            <a:ext cx="4764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800000"/>
                </a:solidFill>
              </a:rPr>
              <a:t>191.700</a:t>
            </a:r>
            <a:endParaRPr lang="en-US" sz="700" dirty="0">
              <a:solidFill>
                <a:srgbClr val="8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3962" y="2284401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FF0000"/>
                </a:solidFill>
              </a:rPr>
              <a:t>66.362.500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56510" y="2263148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3136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4034307" y="2265904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709</a:t>
            </a:r>
            <a:endParaRPr lang="en-US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4838516" y="2257051"/>
            <a:ext cx="3898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1033</a:t>
            </a:r>
            <a:endParaRPr lang="en-US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5441563" y="2263148"/>
            <a:ext cx="6544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1604</a:t>
            </a:r>
            <a:endParaRPr lang="en-US" sz="800" dirty="0"/>
          </a:p>
        </p:txBody>
      </p:sp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90500"/>
            <a:ext cx="8077200" cy="1028700"/>
          </a:xfrm>
        </p:spPr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304800" y="1063625"/>
            <a:ext cx="8458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3600" dirty="0">
                <a:latin typeface=".VnTime" pitchFamily="34" charset="0"/>
              </a:rPr>
              <a:t>-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3600" dirty="0">
              <a:latin typeface=".VnTime" pitchFamily="34" charset="0"/>
            </a:endParaRPr>
          </a:p>
          <a:p>
            <a:pPr algn="just"/>
            <a:r>
              <a:rPr lang="en-US" sz="3600" dirty="0">
                <a:latin typeface=".VnTime" pitchFamily="34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.VnTime" pitchFamily="34" charset="0"/>
            </a:endParaRPr>
          </a:p>
        </p:txBody>
      </p:sp>
      <p:sp>
        <p:nvSpPr>
          <p:cNvPr id="123915" name="WordArt 11"/>
          <p:cNvSpPr>
            <a:spLocks noChangeArrowheads="1" noChangeShapeType="1" noTextEdit="1"/>
          </p:cNvSpPr>
          <p:nvPr/>
        </p:nvSpPr>
        <p:spPr bwMode="auto">
          <a:xfrm>
            <a:off x="1143000" y="152400"/>
            <a:ext cx="7239000" cy="912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23"/>
              </a:avLst>
            </a:prstTxWarp>
          </a:bodyPr>
          <a:lstStyle/>
          <a:p>
            <a:r>
              <a:rPr lang="pt-BR" sz="3600" b="1" kern="10" dirty="0" smtClean="0">
                <a:solidFill>
                  <a:srgbClr val="FF33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2. §¨</a:t>
            </a:r>
            <a:r>
              <a:rPr lang="pt-BR" sz="3600" b="1" kern="10" dirty="0">
                <a:solidFill>
                  <a:srgbClr val="FF33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ng ký s¸ch gi¸o khoa  </a:t>
            </a:r>
            <a:endParaRPr lang="en-US" sz="3600" b="1" kern="10" dirty="0">
              <a:solidFill>
                <a:srgbClr val="FF3300"/>
              </a:solidFill>
              <a:effectLst>
                <a:outerShdw dist="53882" dir="2700000" algn="ctr" rotWithShape="0">
                  <a:srgbClr val="C0C0C0"/>
                </a:outerShdw>
              </a:effectLst>
              <a:latin typeface=".VnUniverseH"/>
            </a:endParaRPr>
          </a:p>
        </p:txBody>
      </p:sp>
      <p:pic>
        <p:nvPicPr>
          <p:cNvPr id="12391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1"/>
            <a:ext cx="2819400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1"/>
            <a:ext cx="6019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153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807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ĐĂNG KÝ SÁCH GIÁO KHOA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654" y="2179983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08/08/2022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508" y="2170044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01 - 10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7848" y="2170044"/>
            <a:ext cx="729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2179983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689" y="1078468"/>
            <a:ext cx="16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28" y="1096617"/>
            <a:ext cx="564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1766" y="2176131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22 000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335879">
            <a:off x="4055166" y="2199861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220 000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6278" y="2177751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00008142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63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807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ĐĂNG KÝ SÁCH GIÁO KHOA</a:t>
            </a:r>
            <a:endParaRPr lang="en-US" sz="3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654" y="2179983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08/08/2021</a:t>
            </a:r>
            <a:endParaRPr lang="en-US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508" y="2170044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01 - 10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2966" y="2170044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0000993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7848" y="2170044"/>
            <a:ext cx="729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2179983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689" y="1078468"/>
            <a:ext cx="16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28" y="1096617"/>
            <a:ext cx="564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1766" y="2176131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22 000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335879">
            <a:off x="4055166" y="2199861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220 000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31082">
            <a:off x="4595193" y="1689844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22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4480637" y="21921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21695" y="2189922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646" y="2411895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08/08/2022</a:t>
            </a:r>
            <a:endParaRPr lang="en-US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500" y="2401956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11-20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1840" y="2401956"/>
            <a:ext cx="729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1992" y="2411895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5758" y="2408043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22 000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335879">
            <a:off x="4029158" y="2431773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220 000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6339" y="2392017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00008142</a:t>
            </a:r>
            <a:endParaRPr lang="en-US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09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WordArt 4"/>
          <p:cNvSpPr>
            <a:spLocks noChangeArrowheads="1" noChangeShapeType="1" noTextEdit="1"/>
          </p:cNvSpPr>
          <p:nvPr/>
        </p:nvSpPr>
        <p:spPr bwMode="auto">
          <a:xfrm>
            <a:off x="1066800" y="611187"/>
            <a:ext cx="7162800" cy="14462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23"/>
              </a:avLst>
            </a:prstTxWarp>
          </a:bodyPr>
          <a:lstStyle/>
          <a:p>
            <a:r>
              <a:rPr lang="en-US" sz="3600" b="1" kern="10" dirty="0" smtClean="0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3. §¨</a:t>
            </a:r>
            <a:r>
              <a:rPr lang="en-US" sz="3600" b="1" kern="10" dirty="0" err="1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ng</a:t>
            </a:r>
            <a:r>
              <a:rPr lang="en-US" sz="3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 </a:t>
            </a:r>
            <a:r>
              <a:rPr lang="en-US" sz="3600" b="1" kern="10" dirty="0" err="1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ký</a:t>
            </a:r>
            <a:r>
              <a:rPr lang="en-US" sz="3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 c¸ </a:t>
            </a:r>
            <a:r>
              <a:rPr lang="en-US" sz="3600" b="1" kern="10" dirty="0" err="1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biÖt</a:t>
            </a:r>
            <a:r>
              <a:rPr lang="en-US" sz="3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.VnUniverseH"/>
              </a:rPr>
              <a:t>  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752600" y="2667000"/>
            <a:ext cx="5867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S¸ch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nghiÖp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vô</a:t>
            </a:r>
            <a:endParaRPr lang="en-US" sz="4400" b="1" dirty="0">
              <a:solidFill>
                <a:srgbClr val="002060"/>
              </a:solidFill>
              <a:latin typeface=".VnTime" pitchFamily="34" charset="0"/>
            </a:endParaRP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S¸ch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tham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kh¶o</a:t>
            </a:r>
            <a:endParaRPr lang="en-US" sz="4400" b="1" dirty="0">
              <a:solidFill>
                <a:srgbClr val="002060"/>
              </a:solidFill>
              <a:latin typeface=".VnTime" pitchFamily="34" charset="0"/>
            </a:endParaRP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S¸ch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thiÕu</a:t>
            </a:r>
            <a:r>
              <a:rPr lang="en-US" sz="4400" b="1" dirty="0">
                <a:solidFill>
                  <a:srgbClr val="002060"/>
                </a:solidFill>
                <a:latin typeface=".VnTime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Time" pitchFamily="34" charset="0"/>
              </a:rPr>
              <a:t>nhi</a:t>
            </a:r>
            <a:endParaRPr lang="en-US" sz="4400" b="1" dirty="0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101382" name="Picture 6" descr="704026jkxu6ibq7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704026jkxu6ibq7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82" name="Group 6"/>
          <p:cNvGrpSpPr>
            <a:grpSpLocks/>
          </p:cNvGrpSpPr>
          <p:nvPr/>
        </p:nvGrpSpPr>
        <p:grpSpPr bwMode="auto">
          <a:xfrm rot="10800000">
            <a:off x="6858000" y="0"/>
            <a:ext cx="2286000" cy="1752600"/>
            <a:chOff x="106" y="2378"/>
            <a:chExt cx="1788" cy="1796"/>
          </a:xfrm>
        </p:grpSpPr>
        <p:pic>
          <p:nvPicPr>
            <p:cNvPr id="203783" name="Picture 7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784" name="Picture 8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785" name="Picture 9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47142">
            <a:off x="8369300" y="50800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7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66100" y="1066800"/>
            <a:ext cx="91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066800"/>
            <a:ext cx="91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2" name="Line 16"/>
          <p:cNvSpPr>
            <a:spLocks noChangeShapeType="1"/>
          </p:cNvSpPr>
          <p:nvPr/>
        </p:nvSpPr>
        <p:spPr bwMode="auto">
          <a:xfrm>
            <a:off x="0" y="1828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3794" name="WordArt 18"/>
          <p:cNvSpPr>
            <a:spLocks noChangeArrowheads="1" noChangeShapeType="1" noTextEdit="1"/>
          </p:cNvSpPr>
          <p:nvPr/>
        </p:nvSpPr>
        <p:spPr bwMode="auto">
          <a:xfrm>
            <a:off x="1206500" y="487017"/>
            <a:ext cx="6870700" cy="1219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3. ĐĂNG KÝ CÁ BIỆT</a:t>
            </a:r>
            <a:endParaRPr lang="en-US" sz="2800" b="1" kern="10" dirty="0">
              <a:ln w="12700">
                <a:solidFill>
                  <a:prstClr val="white"/>
                </a:solidFill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effectLst>
                <a:outerShdw dist="45791" dir="2021404" algn="ctr" rotWithShape="0">
                  <a:prstClr val="black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864" name="Text Box 88"/>
          <p:cNvSpPr txBox="1">
            <a:spLocks noChangeArrowheads="1"/>
          </p:cNvSpPr>
          <p:nvPr/>
        </p:nvSpPr>
        <p:spPr bwMode="auto">
          <a:xfrm>
            <a:off x="1447800" y="4983873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C¸ch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vµo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sæ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 ®¨</a:t>
            </a: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ng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kÝ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 c¸ </a:t>
            </a:r>
            <a:r>
              <a:rPr lang="en-US" sz="3200" b="1" dirty="0" err="1">
                <a:solidFill>
                  <a:srgbClr val="7030A0"/>
                </a:solidFill>
                <a:latin typeface=".VnTime" pitchFamily="34" charset="0"/>
              </a:rPr>
              <a:t>biÖt</a:t>
            </a:r>
            <a:r>
              <a:rPr lang="en-US" sz="3200" b="1" dirty="0">
                <a:solidFill>
                  <a:srgbClr val="7030A0"/>
                </a:solidFill>
                <a:latin typeface=".VnTime" pitchFamily="34" charset="0"/>
              </a:rPr>
              <a:t>:</a:t>
            </a:r>
          </a:p>
        </p:txBody>
      </p:sp>
      <p:grpSp>
        <p:nvGrpSpPr>
          <p:cNvPr id="203865" name="Group 89"/>
          <p:cNvGrpSpPr>
            <a:grpSpLocks/>
          </p:cNvGrpSpPr>
          <p:nvPr/>
        </p:nvGrpSpPr>
        <p:grpSpPr bwMode="auto">
          <a:xfrm rot="5400000">
            <a:off x="-266700" y="266700"/>
            <a:ext cx="2286000" cy="1752600"/>
            <a:chOff x="106" y="2378"/>
            <a:chExt cx="1788" cy="1796"/>
          </a:xfrm>
        </p:grpSpPr>
        <p:pic>
          <p:nvPicPr>
            <p:cNvPr id="203866" name="Picture 90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67" name="Picture 91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68" name="Picture 92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90111">
            <a:off x="-23812" y="100012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869" name="Text Box 93"/>
          <p:cNvSpPr txBox="1">
            <a:spLocks noChangeArrowheads="1"/>
          </p:cNvSpPr>
          <p:nvPr/>
        </p:nvSpPr>
        <p:spPr bwMode="auto">
          <a:xfrm>
            <a:off x="304799" y="1981200"/>
            <a:ext cx="8697283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solidFill>
                  <a:prstClr val="black"/>
                </a:solidFill>
                <a:latin typeface=".VnTime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1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i="1" dirty="0" smtClean="0">
                <a:solidFill>
                  <a:srgbClr val="002060"/>
                </a:solidFill>
                <a:latin typeface=".VnTime" pitchFamily="34" charset="0"/>
              </a:rPr>
              <a:t>.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6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thu vien quoc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838200" y="3962400"/>
            <a:ext cx="8077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52400" y="1828800"/>
            <a:ext cx="3505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1970, UNESCO (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3300"/>
              </a:solidFill>
              <a:latin typeface=".VnTime" pitchFamily="34" charset="0"/>
            </a:endParaRPr>
          </a:p>
        </p:txBody>
      </p:sp>
      <p:pic>
        <p:nvPicPr>
          <p:cNvPr id="89095" name="Picture 7" descr="85B262A1A2114D5086B125AD97482D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5900" y="190500"/>
            <a:ext cx="685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0" y="3857625"/>
            <a:ext cx="3962400" cy="0"/>
          </a:xfrm>
          <a:prstGeom prst="line">
            <a:avLst/>
          </a:prstGeom>
          <a:noFill/>
          <a:ln w="57150" cmpd="thinThick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9097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8304">
            <a:off x="822960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0" name="Rectangle 12"/>
          <p:cNvSpPr>
            <a:spLocks noChangeArrowheads="1"/>
          </p:cNvSpPr>
          <p:nvPr/>
        </p:nvSpPr>
        <p:spPr bwMode="auto">
          <a:xfrm>
            <a:off x="0" y="0"/>
            <a:ext cx="3962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NGHĨA THƯ VIỆN</a:t>
            </a:r>
            <a:endParaRPr lang="en-US" sz="2400" b="1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82" name="Group 6"/>
          <p:cNvGrpSpPr>
            <a:grpSpLocks/>
          </p:cNvGrpSpPr>
          <p:nvPr/>
        </p:nvGrpSpPr>
        <p:grpSpPr bwMode="auto">
          <a:xfrm rot="10800000">
            <a:off x="6858000" y="0"/>
            <a:ext cx="2286000" cy="1752600"/>
            <a:chOff x="106" y="2378"/>
            <a:chExt cx="1788" cy="1796"/>
          </a:xfrm>
        </p:grpSpPr>
        <p:pic>
          <p:nvPicPr>
            <p:cNvPr id="203783" name="Picture 7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784" name="Picture 8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785" name="Picture 9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47142">
            <a:off x="8369300" y="50800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4" name="WordArt 18"/>
          <p:cNvSpPr>
            <a:spLocks noChangeArrowheads="1" noChangeShapeType="1" noTextEdit="1"/>
          </p:cNvSpPr>
          <p:nvPr/>
        </p:nvSpPr>
        <p:spPr bwMode="auto">
          <a:xfrm>
            <a:off x="1206500" y="152400"/>
            <a:ext cx="6870700" cy="92448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3. ĐĂNG KÝ CÁ BIỆT</a:t>
            </a:r>
            <a:endParaRPr lang="en-US" sz="2800" b="1" kern="10" dirty="0">
              <a:ln w="12700">
                <a:solidFill>
                  <a:prstClr val="white"/>
                </a:solidFill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effectLst>
                <a:outerShdw dist="45791" dir="2021404" algn="ctr" rotWithShape="0">
                  <a:prstClr val="black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3865" name="Group 89"/>
          <p:cNvGrpSpPr>
            <a:grpSpLocks/>
          </p:cNvGrpSpPr>
          <p:nvPr/>
        </p:nvGrpSpPr>
        <p:grpSpPr bwMode="auto">
          <a:xfrm rot="5400000">
            <a:off x="-266700" y="266700"/>
            <a:ext cx="2286000" cy="1752600"/>
            <a:chOff x="106" y="2378"/>
            <a:chExt cx="1788" cy="1796"/>
          </a:xfrm>
        </p:grpSpPr>
        <p:pic>
          <p:nvPicPr>
            <p:cNvPr id="203866" name="Picture 90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67" name="Picture 91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68" name="Picture 92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90111">
            <a:off x="-23812" y="100012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" y="1143000"/>
            <a:ext cx="875861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760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82" name="Group 6"/>
          <p:cNvGrpSpPr>
            <a:grpSpLocks/>
          </p:cNvGrpSpPr>
          <p:nvPr/>
        </p:nvGrpSpPr>
        <p:grpSpPr bwMode="auto">
          <a:xfrm rot="10800000">
            <a:off x="6858000" y="0"/>
            <a:ext cx="2286000" cy="1752600"/>
            <a:chOff x="106" y="2378"/>
            <a:chExt cx="1788" cy="1796"/>
          </a:xfrm>
        </p:grpSpPr>
        <p:pic>
          <p:nvPicPr>
            <p:cNvPr id="203783" name="Picture 7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784" name="Picture 8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785" name="Picture 9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47142">
            <a:off x="8369300" y="50800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2" name="Line 16"/>
          <p:cNvSpPr>
            <a:spLocks noChangeShapeType="1"/>
          </p:cNvSpPr>
          <p:nvPr/>
        </p:nvSpPr>
        <p:spPr bwMode="auto">
          <a:xfrm>
            <a:off x="0" y="1828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3794" name="WordArt 18"/>
          <p:cNvSpPr>
            <a:spLocks noChangeArrowheads="1" noChangeShapeType="1" noTextEdit="1"/>
          </p:cNvSpPr>
          <p:nvPr/>
        </p:nvSpPr>
        <p:spPr bwMode="auto">
          <a:xfrm>
            <a:off x="1206500" y="152400"/>
            <a:ext cx="6870700" cy="92448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3. ĐĂNG KÝ CÁ BIỆT</a:t>
            </a:r>
            <a:endParaRPr lang="en-US" sz="2800" b="1" kern="10" dirty="0">
              <a:ln w="12700">
                <a:solidFill>
                  <a:prstClr val="white"/>
                </a:solidFill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effectLst>
                <a:outerShdw dist="45791" dir="2021404" algn="ctr" rotWithShape="0">
                  <a:prstClr val="black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3865" name="Group 89"/>
          <p:cNvGrpSpPr>
            <a:grpSpLocks/>
          </p:cNvGrpSpPr>
          <p:nvPr/>
        </p:nvGrpSpPr>
        <p:grpSpPr bwMode="auto">
          <a:xfrm rot="5400000">
            <a:off x="-266700" y="266700"/>
            <a:ext cx="2286000" cy="1752600"/>
            <a:chOff x="106" y="2378"/>
            <a:chExt cx="1788" cy="1796"/>
          </a:xfrm>
        </p:grpSpPr>
        <p:pic>
          <p:nvPicPr>
            <p:cNvPr id="203866" name="Picture 90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67" name="Picture 91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68" name="Picture 92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90111">
            <a:off x="-23812" y="100012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" y="1244600"/>
            <a:ext cx="9033363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68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82" name="Group 6"/>
          <p:cNvGrpSpPr>
            <a:grpSpLocks/>
          </p:cNvGrpSpPr>
          <p:nvPr/>
        </p:nvGrpSpPr>
        <p:grpSpPr bwMode="auto">
          <a:xfrm rot="10800000">
            <a:off x="6858000" y="0"/>
            <a:ext cx="2286000" cy="1752600"/>
            <a:chOff x="106" y="2378"/>
            <a:chExt cx="1788" cy="1796"/>
          </a:xfrm>
        </p:grpSpPr>
        <p:pic>
          <p:nvPicPr>
            <p:cNvPr id="203783" name="Picture 7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784" name="Picture 8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785" name="Picture 9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47142">
            <a:off x="8369300" y="50800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7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66100" y="1066800"/>
            <a:ext cx="91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066800"/>
            <a:ext cx="91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4" name="WordArt 18"/>
          <p:cNvSpPr>
            <a:spLocks noChangeArrowheads="1" noChangeShapeType="1" noTextEdit="1"/>
          </p:cNvSpPr>
          <p:nvPr/>
        </p:nvSpPr>
        <p:spPr bwMode="auto">
          <a:xfrm>
            <a:off x="1206500" y="228600"/>
            <a:ext cx="6794500" cy="97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.VnCentury SchoolbookH"/>
              </a:rPr>
              <a:t>4. </a:t>
            </a:r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PHÍCH ĐĂNG KÝ BÁO – TẠP CHÍ</a:t>
            </a:r>
            <a:endParaRPr lang="en-US" sz="2800" b="1" kern="10" dirty="0">
              <a:ln w="12700">
                <a:solidFill>
                  <a:prstClr val="white"/>
                </a:solidFill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effectLst>
                <a:outerShdw dist="45791" dir="2021404" algn="ctr" rotWithShape="0">
                  <a:prstClr val="black"/>
                </a:outerShdw>
              </a:effectLst>
              <a:latin typeface=".VnCentury SchoolbookH"/>
            </a:endParaRPr>
          </a:p>
        </p:txBody>
      </p:sp>
      <p:grpSp>
        <p:nvGrpSpPr>
          <p:cNvPr id="203865" name="Group 89"/>
          <p:cNvGrpSpPr>
            <a:grpSpLocks/>
          </p:cNvGrpSpPr>
          <p:nvPr/>
        </p:nvGrpSpPr>
        <p:grpSpPr bwMode="auto">
          <a:xfrm rot="5400000">
            <a:off x="-258893" y="322740"/>
            <a:ext cx="2286000" cy="1752600"/>
            <a:chOff x="106" y="2378"/>
            <a:chExt cx="1788" cy="1796"/>
          </a:xfrm>
        </p:grpSpPr>
        <p:pic>
          <p:nvPicPr>
            <p:cNvPr id="203866" name="Picture 90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67" name="Picture 91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68" name="Picture 92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90111">
            <a:off x="-23812" y="100012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462880"/>
            <a:ext cx="8255000" cy="49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021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82" name="Group 6"/>
          <p:cNvGrpSpPr>
            <a:grpSpLocks/>
          </p:cNvGrpSpPr>
          <p:nvPr/>
        </p:nvGrpSpPr>
        <p:grpSpPr bwMode="auto">
          <a:xfrm rot="10800000">
            <a:off x="6858000" y="0"/>
            <a:ext cx="2286000" cy="1752600"/>
            <a:chOff x="106" y="2378"/>
            <a:chExt cx="1788" cy="1796"/>
          </a:xfrm>
        </p:grpSpPr>
        <p:pic>
          <p:nvPicPr>
            <p:cNvPr id="203783" name="Picture 7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784" name="Picture 8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785" name="Picture 9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47142">
            <a:off x="8369300" y="50800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7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66100" y="1066800"/>
            <a:ext cx="91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7" descr="CRNRC4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066800"/>
            <a:ext cx="91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4" name="WordArt 18"/>
          <p:cNvSpPr>
            <a:spLocks noChangeArrowheads="1" noChangeShapeType="1" noTextEdit="1"/>
          </p:cNvSpPr>
          <p:nvPr/>
        </p:nvSpPr>
        <p:spPr bwMode="auto">
          <a:xfrm>
            <a:off x="1206500" y="228600"/>
            <a:ext cx="6794500" cy="97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.VnCentury SchoolbookH"/>
              </a:rPr>
              <a:t>4. </a:t>
            </a:r>
            <a:r>
              <a:rPr lang="en-US" sz="2800" b="1" kern="10" dirty="0" smtClean="0">
                <a:ln w="1270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effectLst>
                  <a:outerShdw dist="45791" dir="2021404" algn="c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PHÍCH ĐĂNG KÝ BÁO – TẠP CHÍ</a:t>
            </a:r>
            <a:endParaRPr lang="en-US" sz="2800" b="1" kern="10" dirty="0">
              <a:ln w="12700">
                <a:solidFill>
                  <a:prstClr val="white"/>
                </a:solidFill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effectLst>
                <a:outerShdw dist="45791" dir="2021404" algn="ctr" rotWithShape="0">
                  <a:prstClr val="black"/>
                </a:outerShdw>
              </a:effectLst>
              <a:latin typeface=".VnCentury SchoolbookH"/>
            </a:endParaRPr>
          </a:p>
        </p:txBody>
      </p:sp>
      <p:grpSp>
        <p:nvGrpSpPr>
          <p:cNvPr id="203865" name="Group 89"/>
          <p:cNvGrpSpPr>
            <a:grpSpLocks/>
          </p:cNvGrpSpPr>
          <p:nvPr/>
        </p:nvGrpSpPr>
        <p:grpSpPr bwMode="auto">
          <a:xfrm rot="5400000">
            <a:off x="-258893" y="322740"/>
            <a:ext cx="2286000" cy="1752600"/>
            <a:chOff x="106" y="2378"/>
            <a:chExt cx="1788" cy="1796"/>
          </a:xfrm>
        </p:grpSpPr>
        <p:pic>
          <p:nvPicPr>
            <p:cNvPr id="203866" name="Picture 90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67" name="Picture 91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68" name="Picture 92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90111">
            <a:off x="-23812" y="100012"/>
            <a:ext cx="6858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62880"/>
            <a:ext cx="8550416" cy="501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15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SƠ: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43000"/>
            <a:ext cx="4508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QĐ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CTV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78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SƠ: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88452"/>
            <a:ext cx="450894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78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SƠ: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7013" y="1188452"/>
            <a:ext cx="45089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62" b="-1668"/>
          <a:stretch/>
        </p:blipFill>
        <p:spPr bwMode="auto">
          <a:xfrm>
            <a:off x="152400" y="914400"/>
            <a:ext cx="8763000" cy="578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45407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 MỤC TÀI LIỆU THEO VẦN CHỮ CÁI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78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SƠ: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88452"/>
            <a:ext cx="4508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 MỤC TÀI LIỆU THEO MÔN HỌC, KHỐI LỚP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04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SƠ: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914400"/>
            <a:ext cx="46140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5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3.1.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3.2.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3.3.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7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78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SƠ: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88452"/>
            <a:ext cx="4508947" cy="84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7" name="Picture 3" descr="digital_bouquet_sl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212172" y="-228600"/>
            <a:ext cx="8779428" cy="22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US" sz="3600" b="1" i="1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r>
              <a:rPr lang="en-US" sz="3600" b="1" i="1" dirty="0" smtClean="0">
                <a:solidFill>
                  <a:srgbClr val="FFFF00"/>
                </a:solidFill>
              </a:rPr>
              <a:t>                            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1830648" y="6125817"/>
            <a:ext cx="68130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3200" i="1" dirty="0" err="1">
                <a:solidFill>
                  <a:schemeClr val="bg1"/>
                </a:solidFill>
                <a:latin typeface=".VnTime" pitchFamily="34" charset="0"/>
              </a:rPr>
              <a:t>Thanh</a:t>
            </a:r>
            <a:r>
              <a:rPr lang="en-US" sz="3200" i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.VnTime" pitchFamily="34" charset="0"/>
              </a:rPr>
              <a:t>Hãa</a:t>
            </a:r>
            <a:r>
              <a:rPr lang="en-US" sz="3200" i="1" dirty="0">
                <a:solidFill>
                  <a:schemeClr val="bg1"/>
                </a:solidFill>
                <a:latin typeface=".VnTime" pitchFamily="34" charset="0"/>
              </a:rPr>
              <a:t>, </a:t>
            </a:r>
            <a:r>
              <a:rPr lang="en-US" sz="3200" i="1" dirty="0" err="1">
                <a:solidFill>
                  <a:schemeClr val="bg1"/>
                </a:solidFill>
                <a:latin typeface=".VnTime" pitchFamily="34" charset="0"/>
              </a:rPr>
              <a:t>ngµy</a:t>
            </a:r>
            <a:r>
              <a:rPr lang="en-US" sz="3200" i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  <a:latin typeface=".VnTime" pitchFamily="34" charset="0"/>
              </a:rPr>
              <a:t>21 </a:t>
            </a:r>
            <a:r>
              <a:rPr lang="en-US" sz="3200" i="1" dirty="0" err="1">
                <a:solidFill>
                  <a:schemeClr val="bg1"/>
                </a:solidFill>
                <a:latin typeface=".VnTime" pitchFamily="34" charset="0"/>
              </a:rPr>
              <a:t>th¸ng</a:t>
            </a:r>
            <a:r>
              <a:rPr lang="en-US" sz="3200" i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  <a:latin typeface=".VnTime" pitchFamily="34" charset="0"/>
              </a:rPr>
              <a:t>02 </a:t>
            </a:r>
            <a:r>
              <a:rPr lang="en-US" sz="3200" i="1" dirty="0" err="1">
                <a:solidFill>
                  <a:schemeClr val="bg1"/>
                </a:solidFill>
                <a:latin typeface=".VnTime" pitchFamily="34" charset="0"/>
              </a:rPr>
              <a:t>n¨m</a:t>
            </a:r>
            <a:r>
              <a:rPr lang="en-US" sz="3200" i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  <a:latin typeface=".VnTime" pitchFamily="34" charset="0"/>
              </a:rPr>
              <a:t>2023</a:t>
            </a:r>
            <a:endParaRPr lang="en-US" sz="3200" i="1" dirty="0">
              <a:solidFill>
                <a:schemeClr val="bg1"/>
              </a:solidFill>
              <a:latin typeface=".VnTime" pitchFamily="34" charset="0"/>
            </a:endParaRPr>
          </a:p>
        </p:txBody>
      </p:sp>
      <p:pic>
        <p:nvPicPr>
          <p:cNvPr id="195592" name="Picture 8" descr="Bauern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95800"/>
            <a:ext cx="51816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Picture 9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62175"/>
            <a:ext cx="25908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467139" y="3538329"/>
            <a:ext cx="868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Xin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kÝnh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chµo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 t¹m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biÖt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 !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.VnAristote" pitchFamily="34" charset="0"/>
              </a:rPr>
              <a:t> </a:t>
            </a:r>
          </a:p>
        </p:txBody>
      </p:sp>
      <p:pic>
        <p:nvPicPr>
          <p:cNvPr id="195596" name="Picture 12" descr="85B262A1A2114D5086B125AD97482D9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3934" y="-550465"/>
            <a:ext cx="4913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7" name="Picture 7" descr="CRNRC4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04188" y="5935663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8" name="Picture 7" descr="CRNRC4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800725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601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5602" name="Picture 18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0"/>
              <a:ext cx="5664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603" name="Picture 1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604" name="Picture 2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605" name="Picture 2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267"/>
              <a:ext cx="5664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5606" name="Group 22"/>
          <p:cNvGrpSpPr>
            <a:grpSpLocks/>
          </p:cNvGrpSpPr>
          <p:nvPr/>
        </p:nvGrpSpPr>
        <p:grpSpPr bwMode="auto">
          <a:xfrm flipV="1">
            <a:off x="0" y="0"/>
            <a:ext cx="2838450" cy="2851150"/>
            <a:chOff x="106" y="2378"/>
            <a:chExt cx="1788" cy="1796"/>
          </a:xfrm>
        </p:grpSpPr>
        <p:pic>
          <p:nvPicPr>
            <p:cNvPr id="195607" name="Picture 23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08" name="Picture 24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5609" name="Picture 25" descr="hoa-h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3873" flipV="1">
            <a:off x="0" y="-381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5610" name="Group 26"/>
          <p:cNvGrpSpPr>
            <a:grpSpLocks/>
          </p:cNvGrpSpPr>
          <p:nvPr/>
        </p:nvGrpSpPr>
        <p:grpSpPr bwMode="auto">
          <a:xfrm rot="5400000" flipV="1">
            <a:off x="6269038" y="4763"/>
            <a:ext cx="2838450" cy="2851150"/>
            <a:chOff x="106" y="2378"/>
            <a:chExt cx="1788" cy="1796"/>
          </a:xfrm>
        </p:grpSpPr>
        <p:pic>
          <p:nvPicPr>
            <p:cNvPr id="195611" name="Picture 27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12" name="Picture 28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5613" name="Picture 29" descr="hoa-h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5365" flipV="1">
            <a:off x="8356600" y="381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83410"/>
      </p:ext>
    </p:extLst>
  </p:cSld>
  <p:clrMapOvr>
    <a:masterClrMapping/>
  </p:clrMapOvr>
  <p:transition spd="med" advTm="4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SƠ: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43000"/>
            <a:ext cx="4508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QĐ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CTV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78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SƠ: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720" y="1188452"/>
            <a:ext cx="450894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 smtClean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624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8" name="Group 18"/>
          <p:cNvGrpSpPr>
            <a:grpSpLocks/>
          </p:cNvGrpSpPr>
          <p:nvPr/>
        </p:nvGrpSpPr>
        <p:grpSpPr bwMode="auto">
          <a:xfrm rot="16200000">
            <a:off x="7267575" y="4972050"/>
            <a:ext cx="2057400" cy="1676400"/>
            <a:chOff x="106" y="2378"/>
            <a:chExt cx="1788" cy="1796"/>
          </a:xfrm>
        </p:grpSpPr>
        <p:pic>
          <p:nvPicPr>
            <p:cNvPr id="92179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0" name="Picture 2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1" name="Picture 2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95991">
            <a:off x="8567737" y="6310313"/>
            <a:ext cx="473075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88" name="Group 28"/>
          <p:cNvGrpSpPr>
            <a:grpSpLocks/>
          </p:cNvGrpSpPr>
          <p:nvPr/>
        </p:nvGrpSpPr>
        <p:grpSpPr bwMode="auto">
          <a:xfrm>
            <a:off x="0" y="5181600"/>
            <a:ext cx="1752600" cy="1676400"/>
            <a:chOff x="106" y="2378"/>
            <a:chExt cx="1788" cy="1796"/>
          </a:xfrm>
        </p:grpSpPr>
        <p:pic>
          <p:nvPicPr>
            <p:cNvPr id="92189" name="Picture 2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0" name="Picture 3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1" name="Picture 31" descr="hoa-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62568">
            <a:off x="190500" y="6275388"/>
            <a:ext cx="60642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Picture 32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19800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49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QUẢN LÝ HỒ </a:t>
            </a:r>
            <a:r>
              <a:rPr lang="en-US" sz="3600" b="1" dirty="0" smtClean="0">
                <a:solidFill>
                  <a:srgbClr val="FF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3600" b="1" dirty="0">
              <a:solidFill>
                <a:srgbClr val="FF00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1308769"/>
            <a:ext cx="461406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sung,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GTS,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………………………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868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.VnTime" pitchFamily="34" charset="0"/>
              </a:rPr>
              <a:t>    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Định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2800" dirty="0" smtClean="0">
                <a:latin typeface=".VnTime" pitchFamily="34" charset="0"/>
              </a:rPr>
              <a:t>: </a:t>
            </a:r>
            <a:r>
              <a:rPr lang="en-US" sz="2800" dirty="0" err="1" smtClean="0">
                <a:latin typeface="+mj-lt"/>
              </a:rPr>
              <a:t>Đăng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ký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tổng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quát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là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đăng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ký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từng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lô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r>
              <a:rPr lang="en-US" sz="2800" dirty="0" smtClean="0">
                <a:latin typeface="+mj-lt"/>
              </a:rPr>
              <a:t> (</a:t>
            </a:r>
            <a:r>
              <a:rPr lang="en-US" sz="2800" dirty="0" err="1" smtClean="0">
                <a:latin typeface="+mj-lt"/>
              </a:rPr>
              <a:t>đợt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r>
              <a:rPr lang="en-US" sz="2800" dirty="0" smtClean="0">
                <a:latin typeface="+mj-lt"/>
              </a:rPr>
              <a:t>) </a:t>
            </a:r>
            <a:r>
              <a:rPr lang="en-US" sz="2800" dirty="0" err="1" smtClean="0">
                <a:latin typeface="+mj-lt"/>
              </a:rPr>
              <a:t>nhập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vào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thư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viện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theo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một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chứng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từ</a:t>
            </a:r>
            <a:r>
              <a:rPr lang="en-US" sz="2800" dirty="0" smtClean="0">
                <a:latin typeface="+mj-lt"/>
              </a:rPr>
              <a:t> (</a:t>
            </a:r>
            <a:r>
              <a:rPr lang="en-US" sz="2800" dirty="0" err="1" smtClean="0">
                <a:latin typeface="+mj-lt"/>
              </a:rPr>
              <a:t>hóa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đơn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mua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r>
              <a:rPr lang="en-US" sz="2800" dirty="0" smtClean="0">
                <a:latin typeface="+mj-lt"/>
              </a:rPr>
              <a:t>) </a:t>
            </a:r>
            <a:r>
              <a:rPr lang="en-US" sz="2800" dirty="0" err="1" smtClean="0">
                <a:latin typeface="+mj-lt"/>
              </a:rPr>
              <a:t>vào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sổ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đăng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ký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tổng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quát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/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1295400" y="46383"/>
            <a:ext cx="685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FF"/>
                </a:solidFill>
                <a:latin typeface=".VnUniverseH" pitchFamily="34" charset="0"/>
              </a:rPr>
              <a:t>1. §¨</a:t>
            </a:r>
            <a:r>
              <a:rPr lang="en-US" sz="5400" b="1" dirty="0" err="1">
                <a:solidFill>
                  <a:srgbClr val="0000FF"/>
                </a:solidFill>
                <a:latin typeface=".VnUniverseH" pitchFamily="34" charset="0"/>
              </a:rPr>
              <a:t>ng</a:t>
            </a:r>
            <a:r>
              <a:rPr lang="en-US" sz="5400" b="1" dirty="0">
                <a:solidFill>
                  <a:srgbClr val="0000FF"/>
                </a:solidFill>
                <a:latin typeface=".VnUniverseH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UniverseH" pitchFamily="34" charset="0"/>
              </a:rPr>
              <a:t>ký</a:t>
            </a:r>
            <a:r>
              <a:rPr lang="en-US" sz="5400" b="1" dirty="0">
                <a:solidFill>
                  <a:srgbClr val="0000FF"/>
                </a:solidFill>
                <a:latin typeface=".VnUniverseH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UniverseH" pitchFamily="34" charset="0"/>
              </a:rPr>
              <a:t>tæng</a:t>
            </a:r>
            <a:r>
              <a:rPr lang="en-US" sz="5400" b="1" dirty="0">
                <a:solidFill>
                  <a:srgbClr val="0000FF"/>
                </a:solidFill>
                <a:latin typeface=".VnUniverseH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UniverseH" pitchFamily="34" charset="0"/>
              </a:rPr>
              <a:t>qu¸t</a:t>
            </a:r>
            <a:endParaRPr lang="en-US" sz="5400" b="1" dirty="0">
              <a:solidFill>
                <a:srgbClr val="0000FF"/>
              </a:solidFill>
              <a:latin typeface=".VnUniverseH" pitchFamily="34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381000" y="2514600"/>
            <a:ext cx="830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Đơn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vị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đăng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ký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tổng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+mj-lt"/>
              </a:rPr>
              <a:t>quát</a:t>
            </a:r>
            <a:r>
              <a:rPr lang="en-US" sz="2800" dirty="0" smtClean="0">
                <a:latin typeface=".VnTime" pitchFamily="34" charset="0"/>
              </a:rPr>
              <a:t>: </a:t>
            </a:r>
            <a:r>
              <a:rPr lang="en-US" sz="2800" dirty="0" err="1" smtClean="0">
                <a:latin typeface="+mj-lt"/>
              </a:rPr>
              <a:t>Là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hóa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đơn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mua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endParaRPr lang="en-US" sz="2800" dirty="0">
              <a:latin typeface=".VnTime" pitchFamily="34" charset="0"/>
            </a:endParaRP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457200" y="3200400"/>
            <a:ext cx="8458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Sổ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đăng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ký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tổng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quát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gồm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 3 </a:t>
            </a:r>
            <a:r>
              <a:rPr lang="en-US" sz="2800" b="1" dirty="0" err="1" smtClean="0">
                <a:solidFill>
                  <a:srgbClr val="990000"/>
                </a:solidFill>
                <a:latin typeface="+mj-lt"/>
              </a:rPr>
              <a:t>phần</a:t>
            </a:r>
            <a:r>
              <a:rPr lang="en-US" sz="2800" b="1" dirty="0" smtClean="0">
                <a:solidFill>
                  <a:srgbClr val="990000"/>
                </a:solidFill>
                <a:latin typeface="+mj-lt"/>
              </a:rPr>
              <a:t>:</a:t>
            </a:r>
            <a:endParaRPr lang="en-US" sz="2800" b="1" dirty="0">
              <a:solidFill>
                <a:srgbClr val="990000"/>
              </a:solidFill>
              <a:latin typeface=".VnTime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.VnTime" pitchFamily="34" charset="0"/>
              </a:rPr>
              <a:t>	</a:t>
            </a:r>
            <a:r>
              <a:rPr lang="en-US" sz="2800" dirty="0">
                <a:solidFill>
                  <a:srgbClr val="000099"/>
                </a:solidFill>
                <a:latin typeface=".VnTime" pitchFamily="34" charset="0"/>
              </a:rPr>
              <a:t>+ </a:t>
            </a:r>
            <a:r>
              <a:rPr lang="en-US" sz="2800" b="1" dirty="0" err="1" smtClean="0">
                <a:solidFill>
                  <a:srgbClr val="000099"/>
                </a:solidFill>
                <a:latin typeface="+mj-lt"/>
              </a:rPr>
              <a:t>Phần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 I</a:t>
            </a:r>
            <a:r>
              <a:rPr lang="en-US" sz="2800" dirty="0" smtClean="0">
                <a:solidFill>
                  <a:srgbClr val="000099"/>
                </a:solidFill>
                <a:latin typeface="+mj-lt"/>
              </a:rPr>
              <a:t>: </a:t>
            </a:r>
            <a:r>
              <a:rPr lang="en-US" sz="2800" dirty="0" err="1" smtClean="0">
                <a:latin typeface="+mj-lt"/>
              </a:rPr>
              <a:t>Tổng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số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nhập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kho</a:t>
            </a:r>
            <a:r>
              <a:rPr lang="en-US" sz="2800" dirty="0" smtClean="0">
                <a:latin typeface="+mj-lt"/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2800" b="1" dirty="0" smtClean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2800" dirty="0">
                <a:latin typeface=".VnTime" pitchFamily="34" charset="0"/>
              </a:rPr>
              <a:t>	</a:t>
            </a:r>
            <a:r>
              <a:rPr lang="en-US" sz="2800" dirty="0">
                <a:solidFill>
                  <a:srgbClr val="FF0000"/>
                </a:solidFill>
                <a:latin typeface=".VnTime" pitchFamily="34" charset="0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II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2800" dirty="0" smtClean="0">
                <a:latin typeface=".VnTime" pitchFamily="34" charset="0"/>
              </a:rPr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 smtClean="0"/>
              <a:t>xuất</a:t>
            </a:r>
            <a:r>
              <a:rPr lang="en-US" sz="2800" dirty="0" smtClean="0"/>
              <a:t> </a:t>
            </a:r>
            <a:r>
              <a:rPr lang="en-US" sz="2800" dirty="0" err="1"/>
              <a:t>kho</a:t>
            </a:r>
            <a:r>
              <a:rPr lang="en-US" sz="2800" dirty="0"/>
              <a:t>.</a:t>
            </a:r>
          </a:p>
          <a:p>
            <a:pPr algn="l">
              <a:spcBef>
                <a:spcPct val="50000"/>
              </a:spcBef>
            </a:pPr>
            <a:r>
              <a:rPr lang="en-US" sz="2800" dirty="0">
                <a:latin typeface=".VnTime" pitchFamily="34" charset="0"/>
              </a:rPr>
              <a:t>	</a:t>
            </a:r>
            <a:r>
              <a:rPr lang="en-US" sz="2800" b="1" dirty="0">
                <a:solidFill>
                  <a:srgbClr val="800000"/>
                </a:solidFill>
                <a:latin typeface=".VnTime" pitchFamily="34" charset="0"/>
              </a:rPr>
              <a:t>+ </a:t>
            </a:r>
            <a:r>
              <a:rPr lang="en-US" sz="2800" b="1" dirty="0" err="1" smtClean="0">
                <a:solidFill>
                  <a:srgbClr val="800000"/>
                </a:solidFill>
                <a:latin typeface="+mj-lt"/>
              </a:rPr>
              <a:t>Phần</a:t>
            </a:r>
            <a:r>
              <a:rPr lang="en-US" sz="2800" b="1" dirty="0" smtClean="0">
                <a:solidFill>
                  <a:srgbClr val="800000"/>
                </a:solidFill>
                <a:latin typeface="+mj-lt"/>
              </a:rPr>
              <a:t> III:</a:t>
            </a:r>
            <a:r>
              <a:rPr lang="en-US" sz="2800" dirty="0" smtClean="0">
                <a:latin typeface=".VnTime" pitchFamily="34" charset="0"/>
              </a:rPr>
              <a:t> </a:t>
            </a:r>
            <a:r>
              <a:rPr lang="en-US" sz="2800" dirty="0" err="1" smtClean="0">
                <a:latin typeface="+mj-lt"/>
              </a:rPr>
              <a:t>Tình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kho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tài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liệu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từng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năm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học</a:t>
            </a:r>
            <a:r>
              <a:rPr lang="en-US" sz="2800" dirty="0" smtClean="0">
                <a:latin typeface=".VnTime" pitchFamily="34" charset="0"/>
              </a:rPr>
              <a:t>.</a:t>
            </a:r>
            <a:endParaRPr lang="en-US" sz="2800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.VnTime" pitchFamily="34" charset="0"/>
              </a:rPr>
              <a:t>PhÇn</a:t>
            </a:r>
            <a:r>
              <a:rPr lang="en-US" sz="4000" b="1" dirty="0">
                <a:solidFill>
                  <a:srgbClr val="000099"/>
                </a:solidFill>
                <a:latin typeface=".VnTime" pitchFamily="34" charset="0"/>
              </a:rPr>
              <a:t> I: </a:t>
            </a:r>
            <a:r>
              <a:rPr lang="en-US" sz="40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Tæng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sè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tµi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liÖu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nhËp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kho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.VnTime" pitchFamily="34" charset="0"/>
              </a:rPr>
            </a:br>
            <a:endParaRPr lang="en-US" sz="4000" b="1" dirty="0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10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2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9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.VnTime" pitchFamily="34" charset="0"/>
              </a:rPr>
              <a:t>PhÇn</a:t>
            </a:r>
            <a:r>
              <a:rPr lang="en-US" sz="4000" b="1" dirty="0">
                <a:solidFill>
                  <a:srgbClr val="000099"/>
                </a:solidFill>
                <a:latin typeface=".VnTime" pitchFamily="34" charset="0"/>
              </a:rPr>
              <a:t> I: </a:t>
            </a:r>
            <a:r>
              <a:rPr lang="en-US" sz="40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Tæng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sè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tµi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liÖu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nhËp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Time" pitchFamily="34" charset="0"/>
              </a:rPr>
              <a:t>kho</a:t>
            </a:r>
            <a:r>
              <a:rPr lang="en-US" sz="4000" b="1" dirty="0">
                <a:solidFill>
                  <a:schemeClr val="tx1"/>
                </a:solidFill>
                <a:latin typeface=".VnTime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.VnTime" pitchFamily="34" charset="0"/>
              </a:rPr>
            </a:br>
            <a:endParaRPr lang="en-US" sz="4000" b="1" dirty="0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465" r="25289" b="61332"/>
          <a:stretch/>
        </p:blipFill>
        <p:spPr bwMode="auto">
          <a:xfrm>
            <a:off x="213374" y="1024748"/>
            <a:ext cx="8732357" cy="467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435853">
            <a:off x="304800" y="3231285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22/8/2022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894522" y="3213222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 rot="21396474">
            <a:off x="1129657" y="3176367"/>
            <a:ext cx="13235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0" dirty="0" err="1" smtClean="0"/>
              <a:t>Nhận</a:t>
            </a:r>
            <a:r>
              <a:rPr lang="en-US" sz="860" dirty="0" smtClean="0"/>
              <a:t> </a:t>
            </a:r>
            <a:r>
              <a:rPr lang="en-US" sz="860" dirty="0" err="1" smtClean="0"/>
              <a:t>bàn</a:t>
            </a:r>
            <a:r>
              <a:rPr lang="en-US" sz="860" dirty="0" smtClean="0"/>
              <a:t> </a:t>
            </a:r>
            <a:r>
              <a:rPr lang="en-US" sz="860" dirty="0" err="1" smtClean="0"/>
              <a:t>giao</a:t>
            </a:r>
            <a:r>
              <a:rPr lang="en-US" sz="860" dirty="0" smtClean="0"/>
              <a:t> </a:t>
            </a:r>
            <a:r>
              <a:rPr lang="en-US" sz="860" dirty="0" err="1" smtClean="0"/>
              <a:t>kiểm</a:t>
            </a:r>
            <a:r>
              <a:rPr lang="en-US" sz="860" dirty="0" smtClean="0"/>
              <a:t> </a:t>
            </a:r>
            <a:r>
              <a:rPr lang="en-US" sz="860" dirty="0" err="1" smtClean="0"/>
              <a:t>kê</a:t>
            </a:r>
            <a:endParaRPr lang="en-US" sz="860" dirty="0"/>
          </a:p>
        </p:txBody>
      </p:sp>
      <p:sp>
        <p:nvSpPr>
          <p:cNvPr id="5" name="TextBox 4"/>
          <p:cNvSpPr txBox="1"/>
          <p:nvPr/>
        </p:nvSpPr>
        <p:spPr>
          <a:xfrm>
            <a:off x="2246245" y="309765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01/THXC-KKNK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2852533" y="3117536"/>
            <a:ext cx="801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5861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 rot="397526">
            <a:off x="4929810" y="3091068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55.705.100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970105" y="321322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014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105" y="3228201"/>
            <a:ext cx="58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663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341704" y="3228201"/>
            <a:ext cx="735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837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037444" y="3256722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1347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00092" y="3685918"/>
            <a:ext cx="690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/>
              <a:t>05/2/2023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886978" y="3655926"/>
            <a:ext cx="584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02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 rot="21427559">
            <a:off x="1315278" y="3606231"/>
            <a:ext cx="950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Sách</a:t>
            </a:r>
            <a:r>
              <a:rPr lang="en-US" sz="900" dirty="0" smtClean="0"/>
              <a:t> </a:t>
            </a:r>
            <a:r>
              <a:rPr lang="en-US" sz="900" dirty="0" err="1" smtClean="0"/>
              <a:t>mua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2978427" y="356266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45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401339" y="3625609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45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 rot="227194">
            <a:off x="4989444" y="3525078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1.603.400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2206489" y="3572599"/>
            <a:ext cx="732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02/THXC-NK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03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1358</Words>
  <Application>Microsoft Office PowerPoint</Application>
  <PresentationFormat>On-screen Show (4:3)</PresentationFormat>
  <Paragraphs>211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1_Office Theme</vt:lpstr>
      <vt:lpstr>2_Office Theme</vt:lpstr>
      <vt:lpstr>4_Office Theme</vt:lpstr>
      <vt:lpstr>6_Office Theme</vt:lpstr>
      <vt:lpstr>UBND HUYỆN THƯỜNG XUÂN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PhÇn I:  Tæng sè tµi liÖu nhËp kho </vt:lpstr>
      <vt:lpstr> PhÇn I:  Tæng sè tµi liÖu nhËp kho </vt:lpstr>
      <vt:lpstr> PhÇn I:  Tæng sè tµi liÖu nhËp kho </vt:lpstr>
      <vt:lpstr> Phần II: Tổng số tài liệu xuất kho </vt:lpstr>
      <vt:lpstr> Phần II: Tổng số tài liệu xuất kho </vt:lpstr>
      <vt:lpstr>Phần III:  Tình hình kho tài liệu từng năm học</vt:lpstr>
      <vt:lpstr>Phần III:  Tình hình kho tài liệu từng năm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TỈNH THANH HÓA</dc:title>
  <dc:creator>DELL</dc:creator>
  <cp:lastModifiedBy>User</cp:lastModifiedBy>
  <cp:revision>63</cp:revision>
  <dcterms:created xsi:type="dcterms:W3CDTF">2023-02-11T18:02:57Z</dcterms:created>
  <dcterms:modified xsi:type="dcterms:W3CDTF">2023-03-15T22:02:04Z</dcterms:modified>
</cp:coreProperties>
</file>