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1178" r:id="rId2"/>
    <p:sldId id="1179" r:id="rId3"/>
    <p:sldId id="1066" r:id="rId4"/>
    <p:sldId id="1181" r:id="rId5"/>
    <p:sldId id="1080" r:id="rId6"/>
    <p:sldId id="1115" r:id="rId7"/>
    <p:sldId id="1097" r:id="rId8"/>
    <p:sldId id="1098" r:id="rId9"/>
    <p:sldId id="1145" r:id="rId10"/>
    <p:sldId id="1106" r:id="rId11"/>
    <p:sldId id="1146" r:id="rId12"/>
    <p:sldId id="1159" r:id="rId13"/>
    <p:sldId id="1160" r:id="rId14"/>
    <p:sldId id="1161" r:id="rId15"/>
    <p:sldId id="1162" r:id="rId16"/>
    <p:sldId id="1163" r:id="rId17"/>
    <p:sldId id="1164" r:id="rId18"/>
    <p:sldId id="1165" r:id="rId19"/>
    <p:sldId id="1166" r:id="rId20"/>
    <p:sldId id="1167" r:id="rId21"/>
    <p:sldId id="1168" r:id="rId22"/>
    <p:sldId id="1172" r:id="rId23"/>
    <p:sldId id="1169" r:id="rId24"/>
    <p:sldId id="1174" r:id="rId25"/>
    <p:sldId id="1171" r:id="rId26"/>
    <p:sldId id="1175" r:id="rId27"/>
    <p:sldId id="1173" r:id="rId28"/>
    <p:sldId id="1176" r:id="rId29"/>
    <p:sldId id="1170" r:id="rId30"/>
    <p:sldId id="1177" r:id="rId31"/>
    <p:sldId id="1180" r:id="rId32"/>
    <p:sldId id="723" r:id="rId3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1178"/>
            <p14:sldId id="1179"/>
            <p14:sldId id="1066"/>
            <p14:sldId id="1181"/>
            <p14:sldId id="1080"/>
            <p14:sldId id="1115"/>
            <p14:sldId id="1097"/>
            <p14:sldId id="1098"/>
            <p14:sldId id="1145"/>
            <p14:sldId id="1106"/>
            <p14:sldId id="1146"/>
            <p14:sldId id="1159"/>
            <p14:sldId id="1160"/>
            <p14:sldId id="1161"/>
            <p14:sldId id="1162"/>
            <p14:sldId id="1163"/>
            <p14:sldId id="1164"/>
            <p14:sldId id="1165"/>
            <p14:sldId id="1166"/>
            <p14:sldId id="1167"/>
            <p14:sldId id="1168"/>
            <p14:sldId id="1172"/>
            <p14:sldId id="1169"/>
            <p14:sldId id="1174"/>
            <p14:sldId id="1171"/>
            <p14:sldId id="1175"/>
            <p14:sldId id="1173"/>
            <p14:sldId id="1176"/>
            <p14:sldId id="1170"/>
            <p14:sldId id="1177"/>
            <p14:sldId id="1180"/>
            <p14:sldId id="72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9DA"/>
    <a:srgbClr val="A8E6A8"/>
    <a:srgbClr val="0F3D13"/>
    <a:srgbClr val="18542C"/>
    <a:srgbClr val="DBF0D8"/>
    <a:srgbClr val="ECEADC"/>
    <a:srgbClr val="CCE7F0"/>
    <a:srgbClr val="C9E6EF"/>
    <a:srgbClr val="FEF5E6"/>
    <a:srgbClr val="FA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6" autoAdjust="0"/>
    <p:restoredTop sz="94057" autoAdjust="0"/>
  </p:normalViewPr>
  <p:slideViewPr>
    <p:cSldViewPr>
      <p:cViewPr varScale="1">
        <p:scale>
          <a:sx n="66" d="100"/>
          <a:sy n="66" d="100"/>
        </p:scale>
        <p:origin x="-870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57764-FA98-4B94-AE94-1C23058483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46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22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55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63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11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24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16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80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5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1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0.wmf"/><Relationship Id="rId1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39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8.png"/><Relationship Id="rId7" Type="http://schemas.openxmlformats.org/officeDocument/2006/relationships/image" Target="../media/image6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3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0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image" Target="../media/image16.wmf"/><Relationship Id="rId5" Type="http://schemas.openxmlformats.org/officeDocument/2006/relationships/image" Target="../media/image21.png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13.png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wmf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30.png"/><Relationship Id="rId10" Type="http://schemas.openxmlformats.org/officeDocument/2006/relationships/image" Target="../media/image25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png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5.bin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3.png"/><Relationship Id="rId9" Type="http://schemas.openxmlformats.org/officeDocument/2006/relationships/image" Target="../media/image40.png"/><Relationship Id="rId1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anh-nen-3d-powerpoint-de-tai-cong-nghe-doc-da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-40369"/>
            <a:ext cx="12188825" cy="6954612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4568" y="569863"/>
            <a:ext cx="10639203" cy="559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814" indent="-342814" algn="ctr">
              <a:lnSpc>
                <a:spcPct val="90000"/>
              </a:lnSpc>
              <a:spcBef>
                <a:spcPct val="20000"/>
              </a:spcBef>
            </a:pPr>
            <a:endParaRPr lang="en-US" sz="3199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342814" indent="-342814" algn="ctr">
              <a:lnSpc>
                <a:spcPct val="90000"/>
              </a:lnSpc>
              <a:spcBef>
                <a:spcPct val="20000"/>
              </a:spcBef>
            </a:pPr>
            <a:r>
              <a:rPr lang="en-US" sz="4399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 TRƯỜNG HỢP ĐỒNG DẠNG CỦA HAI TAM GIÁC VUÔNG</a:t>
            </a:r>
            <a:endParaRPr lang="en-US" sz="4399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342814" indent="-342814" algn="ctr">
              <a:lnSpc>
                <a:spcPct val="90000"/>
              </a:lnSpc>
              <a:spcBef>
                <a:spcPct val="20000"/>
              </a:spcBef>
            </a:pPr>
            <a:r>
              <a:rPr lang="en-US" sz="4399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(3 </a:t>
            </a:r>
            <a:r>
              <a:rPr lang="en-US" sz="4399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399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19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814" indent="-342814">
              <a:lnSpc>
                <a:spcPct val="90000"/>
              </a:lnSpc>
              <a:spcBef>
                <a:spcPct val="20000"/>
              </a:spcBef>
            </a:pPr>
            <a:endParaRPr lang="en-US" sz="319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814" indent="-342814">
              <a:lnSpc>
                <a:spcPct val="90000"/>
              </a:lnSpc>
              <a:spcBef>
                <a:spcPct val="20000"/>
              </a:spcBef>
            </a:pPr>
            <a:r>
              <a:rPr lang="en-US" sz="3199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199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3199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199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 		: </a:t>
            </a:r>
            <a:r>
              <a:rPr lang="en-US" sz="319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LÊ QUANG TUẤN</a:t>
            </a:r>
            <a:endParaRPr lang="en-US" sz="3199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814" indent="-342814">
              <a:lnSpc>
                <a:spcPct val="90000"/>
              </a:lnSpc>
              <a:spcBef>
                <a:spcPct val="20000"/>
              </a:spcBef>
            </a:pPr>
            <a:r>
              <a:rPr lang="en-US" sz="3199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					</a:t>
            </a:r>
            <a:endParaRPr lang="en-US" sz="3599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15" y="-126075"/>
            <a:ext cx="12129310" cy="21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363038" y="3352820"/>
            <a:ext cx="6845105" cy="11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26169"/>
            <a:ext cx="12103121" cy="21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710888" y="3305039"/>
            <a:ext cx="6983182" cy="1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0716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17054" y="152400"/>
            <a:ext cx="9906465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2 . TR</a:t>
            </a:r>
            <a:r>
              <a:rPr lang="vi-VN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ƯỜNG HỢP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ĐỒNG DẠNG ĐẶC BIỆT CỦA HAI TAM GIÁC VUÔNG</a:t>
            </a:r>
            <a:endParaRPr lang="vi-VN" sz="2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8166" y="686489"/>
            <a:ext cx="11400298" cy="3226190"/>
            <a:chOff x="428166" y="686489"/>
            <a:chExt cx="11400298" cy="3226190"/>
          </a:xfrm>
        </p:grpSpPr>
        <p:sp>
          <p:nvSpPr>
            <p:cNvPr id="13" name="Rounded Rectangle 12"/>
            <p:cNvSpPr/>
            <p:nvPr/>
          </p:nvSpPr>
          <p:spPr>
            <a:xfrm>
              <a:off x="428166" y="686489"/>
              <a:ext cx="11400298" cy="3123511"/>
            </a:xfrm>
            <a:prstGeom prst="roundRect">
              <a:avLst>
                <a:gd name="adj" fmla="val 3662"/>
              </a:avLst>
            </a:prstGeom>
            <a:solidFill>
              <a:srgbClr val="ECEADC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92418" y="767709"/>
              <a:ext cx="1013604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200" b="1" dirty="0">
                  <a:latin typeface="+mj-lt"/>
                  <a:cs typeface="Arial" pitchFamily="34" charset="0"/>
                </a:rPr>
                <a:t>Các tam giác vuông AHB và A'H'B' mô tả hai con dốc có chiều dài lần lượt là </a:t>
              </a:r>
              <a:r>
                <a:rPr lang="en-US" sz="2200" b="1" dirty="0" smtClean="0">
                  <a:latin typeface="+mj-lt"/>
                  <a:cs typeface="Arial" pitchFamily="34" charset="0"/>
                </a:rPr>
                <a:t/>
              </a:r>
              <a:br>
                <a:rPr lang="en-US" sz="2200" b="1" dirty="0" smtClean="0">
                  <a:latin typeface="+mj-lt"/>
                  <a:cs typeface="Arial" pitchFamily="34" charset="0"/>
                </a:rPr>
              </a:br>
              <a:r>
                <a:rPr lang="vi-VN" sz="2200" b="1" dirty="0" smtClean="0">
                  <a:latin typeface="+mj-lt"/>
                  <a:cs typeface="Arial" pitchFamily="34" charset="0"/>
                </a:rPr>
                <a:t>AB</a:t>
              </a:r>
              <a:r>
                <a:rPr lang="en-US" sz="2200" b="1" dirty="0" smtClean="0">
                  <a:latin typeface="+mj-lt"/>
                  <a:cs typeface="Arial" pitchFamily="34" charset="0"/>
                </a:rPr>
                <a:t> </a:t>
              </a:r>
              <a:r>
                <a:rPr lang="vi-VN" sz="2200" b="1" dirty="0" smtClean="0">
                  <a:latin typeface="+mj-lt"/>
                  <a:cs typeface="Arial" pitchFamily="34" charset="0"/>
                </a:rPr>
                <a:t>=</a:t>
              </a:r>
              <a:r>
                <a:rPr lang="en-US" sz="2200" b="1" dirty="0" smtClean="0">
                  <a:latin typeface="+mj-lt"/>
                  <a:cs typeface="Arial" pitchFamily="34" charset="0"/>
                </a:rPr>
                <a:t> </a:t>
              </a:r>
              <a:r>
                <a:rPr lang="vi-VN" sz="2200" b="1" dirty="0" smtClean="0">
                  <a:latin typeface="+mj-lt"/>
                  <a:cs typeface="Arial" pitchFamily="34" charset="0"/>
                </a:rPr>
                <a:t>15m</a:t>
              </a:r>
              <a:r>
                <a:rPr lang="vi-VN" sz="2200" b="1" dirty="0">
                  <a:latin typeface="+mj-lt"/>
                  <a:cs typeface="Arial" pitchFamily="34" charset="0"/>
                </a:rPr>
                <a:t>, A′B</a:t>
              </a:r>
              <a:r>
                <a:rPr lang="vi-VN" sz="2200" b="1" dirty="0" smtClean="0">
                  <a:latin typeface="+mj-lt"/>
                  <a:cs typeface="Arial" pitchFamily="34" charset="0"/>
                </a:rPr>
                <a:t>′</a:t>
              </a:r>
              <a:r>
                <a:rPr lang="en-US" sz="2200" b="1" dirty="0" smtClean="0">
                  <a:latin typeface="+mj-lt"/>
                  <a:cs typeface="Arial" pitchFamily="34" charset="0"/>
                </a:rPr>
                <a:t> </a:t>
              </a:r>
              <a:r>
                <a:rPr lang="vi-VN" sz="2200" b="1" dirty="0" smtClean="0">
                  <a:latin typeface="+mj-lt"/>
                  <a:cs typeface="Arial" pitchFamily="34" charset="0"/>
                </a:rPr>
                <a:t>=</a:t>
              </a:r>
              <a:r>
                <a:rPr lang="en-US" sz="2200" b="1" dirty="0" smtClean="0">
                  <a:latin typeface="+mj-lt"/>
                  <a:cs typeface="Arial" pitchFamily="34" charset="0"/>
                </a:rPr>
                <a:t> </a:t>
              </a:r>
              <a:r>
                <a:rPr lang="vi-VN" sz="2200" b="1" dirty="0" smtClean="0">
                  <a:latin typeface="+mj-lt"/>
                  <a:cs typeface="Arial" pitchFamily="34" charset="0"/>
                </a:rPr>
                <a:t>7,5m </a:t>
              </a:r>
              <a:r>
                <a:rPr lang="vi-VN" sz="2200" b="1" dirty="0">
                  <a:latin typeface="+mj-lt"/>
                  <a:cs typeface="Arial" pitchFamily="34" charset="0"/>
                </a:rPr>
                <a:t>và độ cao lần lượt là </a:t>
              </a:r>
              <a:r>
                <a:rPr lang="vi-VN" sz="2200" b="1" dirty="0" smtClean="0">
                  <a:latin typeface="+mj-lt"/>
                  <a:cs typeface="Arial" pitchFamily="34" charset="0"/>
                </a:rPr>
                <a:t>BH</a:t>
              </a:r>
              <a:r>
                <a:rPr lang="en-US" sz="2200" b="1" dirty="0" smtClean="0">
                  <a:latin typeface="+mj-lt"/>
                  <a:cs typeface="Arial" pitchFamily="34" charset="0"/>
                </a:rPr>
                <a:t> </a:t>
              </a:r>
              <a:r>
                <a:rPr lang="vi-VN" sz="2200" b="1" dirty="0" smtClean="0">
                  <a:latin typeface="+mj-lt"/>
                  <a:cs typeface="Arial" pitchFamily="34" charset="0"/>
                </a:rPr>
                <a:t>=</a:t>
              </a:r>
              <a:r>
                <a:rPr lang="en-US" sz="2200" b="1" dirty="0" smtClean="0">
                  <a:latin typeface="+mj-lt"/>
                  <a:cs typeface="Arial" pitchFamily="34" charset="0"/>
                </a:rPr>
                <a:t> </a:t>
              </a:r>
              <a:r>
                <a:rPr lang="vi-VN" sz="2200" b="1" dirty="0" smtClean="0">
                  <a:latin typeface="+mj-lt"/>
                  <a:cs typeface="Arial" pitchFamily="34" charset="0"/>
                </a:rPr>
                <a:t>5m</a:t>
              </a:r>
              <a:r>
                <a:rPr lang="vi-VN" sz="2200" b="1" dirty="0">
                  <a:latin typeface="+mj-lt"/>
                  <a:cs typeface="Arial" pitchFamily="34" charset="0"/>
                </a:rPr>
                <a:t>, B′H</a:t>
              </a:r>
              <a:r>
                <a:rPr lang="vi-VN" sz="2200" b="1" dirty="0" smtClean="0">
                  <a:latin typeface="+mj-lt"/>
                  <a:cs typeface="Arial" pitchFamily="34" charset="0"/>
                </a:rPr>
                <a:t>′</a:t>
              </a:r>
              <a:r>
                <a:rPr lang="en-US" sz="2200" b="1" dirty="0" smtClean="0">
                  <a:latin typeface="+mj-lt"/>
                  <a:cs typeface="Arial" pitchFamily="34" charset="0"/>
                </a:rPr>
                <a:t> </a:t>
              </a:r>
              <a:r>
                <a:rPr lang="vi-VN" sz="2200" b="1" dirty="0" smtClean="0">
                  <a:latin typeface="+mj-lt"/>
                  <a:cs typeface="Arial" pitchFamily="34" charset="0"/>
                </a:rPr>
                <a:t>=</a:t>
              </a:r>
              <a:r>
                <a:rPr lang="en-US" sz="2200" b="1" dirty="0" smtClean="0">
                  <a:latin typeface="+mj-lt"/>
                  <a:cs typeface="Arial" pitchFamily="34" charset="0"/>
                </a:rPr>
                <a:t> </a:t>
              </a:r>
              <a:r>
                <a:rPr lang="vi-VN" sz="2200" b="1" dirty="0" smtClean="0">
                  <a:latin typeface="+mj-lt"/>
                  <a:cs typeface="Arial" pitchFamily="34" charset="0"/>
                </a:rPr>
                <a:t>2,5m</a:t>
              </a:r>
              <a:r>
                <a:rPr lang="vi-VN" sz="2200" b="1" dirty="0">
                  <a:latin typeface="+mj-lt"/>
                  <a:cs typeface="Arial" pitchFamily="34" charset="0"/>
                </a:rPr>
                <a:t>. </a:t>
              </a:r>
              <a:r>
                <a:rPr lang="en-US" sz="2200" b="1" dirty="0" smtClean="0">
                  <a:latin typeface="+mj-lt"/>
                  <a:cs typeface="Arial" pitchFamily="34" charset="0"/>
                </a:rPr>
                <a:t/>
              </a:r>
              <a:br>
                <a:rPr lang="en-US" sz="2200" b="1" dirty="0" smtClean="0">
                  <a:latin typeface="+mj-lt"/>
                  <a:cs typeface="Arial" pitchFamily="34" charset="0"/>
                </a:rPr>
              </a:br>
              <a:r>
                <a:rPr lang="vi-VN" sz="2200" b="1" dirty="0" smtClean="0">
                  <a:latin typeface="+mj-lt"/>
                  <a:cs typeface="Arial" pitchFamily="34" charset="0"/>
                </a:rPr>
                <a:t>Độ </a:t>
              </a:r>
              <a:r>
                <a:rPr lang="vi-VN" sz="2200" b="1" dirty="0">
                  <a:latin typeface="+mj-lt"/>
                  <a:cs typeface="Arial" pitchFamily="34" charset="0"/>
                </a:rPr>
                <a:t>dốc của hai con dốc lần lượt được tính bởi số đo các góc HAB và H'A'B</a:t>
              </a:r>
              <a:r>
                <a:rPr lang="vi-VN" sz="2200" b="1" dirty="0" smtClean="0">
                  <a:latin typeface="+mj-lt"/>
                  <a:cs typeface="Arial" pitchFamily="34" charset="0"/>
                </a:rPr>
                <a:t>'</a:t>
              </a:r>
              <a:endParaRPr lang="vi-VN" sz="2200" b="1" dirty="0">
                <a:latin typeface="+mj-lt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78583" y="1752600"/>
                  <a:ext cx="10913353" cy="21600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Tx/>
                    <a:buChar char="-"/>
                  </a:pP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Nhận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xét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về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2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đại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lượng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𝑩</m:t>
                          </m:r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num>
                        <m:den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𝑨𝑩</m:t>
                          </m:r>
                        </m:den>
                      </m:f>
                    </m:oMath>
                  </a14:m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𝑯</m:t>
                          </m:r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num>
                        <m:den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𝑩𝑯</m:t>
                          </m:r>
                        </m:den>
                      </m:f>
                    </m:oMath>
                  </a14:m>
                  <a:endParaRPr lang="en-US" sz="2200" b="1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342900" indent="-342900">
                    <a:buFontTx/>
                    <a:buChar char="-"/>
                  </a:pP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Dùng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lí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Pythagore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để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AH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A’H’</a:t>
                  </a:r>
                </a:p>
                <a:p>
                  <a:pPr marL="342900" indent="-342900">
                    <a:buFontTx/>
                    <a:buChar char="-"/>
                  </a:pP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So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sánh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đại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lượng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/>
                                  <a:cs typeface="Arial" pitchFamily="34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/>
                                  <a:cs typeface="Arial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𝑯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num>
                        <m:den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𝑨</m:t>
                          </m:r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𝑯</m:t>
                          </m:r>
                        </m:den>
                      </m:f>
                    </m:oMath>
                  </a14:m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/>
                                  <a:cs typeface="Arial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𝑯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num>
                        <m:den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𝑩𝑯</m:t>
                          </m:r>
                        </m:den>
                      </m:f>
                    </m:oMath>
                  </a14:m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marL="342900" indent="-342900">
                    <a:buFontTx/>
                    <a:buChar char="-"/>
                  </a:pP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tam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giác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vuông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A’H’B’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AHB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đồng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dạng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không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?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Từ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rút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ra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kết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luận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gì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về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độ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dốc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2 con </a:t>
                  </a:r>
                  <a:r>
                    <a:rPr lang="en-US" sz="2200" b="1" dirty="0" err="1" smtClean="0">
                      <a:latin typeface="Times New Roman" pitchFamily="18" charset="0"/>
                      <a:cs typeface="Times New Roman" pitchFamily="18" charset="0"/>
                    </a:rPr>
                    <a:t>dốc</a:t>
                  </a:r>
                  <a:r>
                    <a:rPr lang="en-US" sz="2200" b="1" dirty="0" smtClean="0">
                      <a:latin typeface="Times New Roman" pitchFamily="18" charset="0"/>
                      <a:cs typeface="Times New Roman" pitchFamily="18" charset="0"/>
                    </a:rPr>
                    <a:t> ? </a:t>
                  </a:r>
                  <a:endParaRPr lang="vi-VN" sz="22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83" y="1752600"/>
                  <a:ext cx="10913353" cy="216007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15" b="-452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656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23" r="12917" b="31596"/>
            <a:stretch/>
          </p:blipFill>
          <p:spPr bwMode="auto">
            <a:xfrm>
              <a:off x="495299" y="710560"/>
              <a:ext cx="1197119" cy="44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012" y="4038600"/>
            <a:ext cx="11601450" cy="208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8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42" y="2287093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17054" y="152400"/>
            <a:ext cx="9906465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2 . TR</a:t>
            </a:r>
            <a:r>
              <a:rPr lang="vi-VN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ƯỜNG HỢP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ĐỒNG DẠNG ĐẶC BIỆT CỦA HAI TAM GIÁC VUÔNG</a:t>
            </a:r>
            <a:endParaRPr lang="vi-VN" sz="2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65074" y="2764870"/>
            <a:ext cx="142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284133"/>
              </p:ext>
            </p:extLst>
          </p:nvPr>
        </p:nvGraphicFramePr>
        <p:xfrm>
          <a:off x="4682686" y="2611527"/>
          <a:ext cx="22272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83" name="Equation" r:id="rId5" imgW="1143000" imgH="393480" progId="Equation.DSMT4">
                  <p:embed/>
                </p:oleObj>
              </mc:Choice>
              <mc:Fallback>
                <p:oleObj name="Equation" r:id="rId5" imgW="1143000" imgH="3934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2686" y="2611527"/>
                        <a:ext cx="222726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63486" y="3449728"/>
            <a:ext cx="512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Áp dụng định lí Pythagore ta có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102446"/>
              </p:ext>
            </p:extLst>
          </p:nvPr>
        </p:nvGraphicFramePr>
        <p:xfrm>
          <a:off x="3520637" y="3930740"/>
          <a:ext cx="42322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84" name="Equation" r:id="rId7" imgW="2171520" imgH="203040" progId="Equation.DSMT4">
                  <p:embed/>
                </p:oleObj>
              </mc:Choice>
              <mc:Fallback>
                <p:oleObj name="Equation" r:id="rId7" imgW="2171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0637" y="3930740"/>
                        <a:ext cx="423227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216722"/>
              </p:ext>
            </p:extLst>
          </p:nvPr>
        </p:nvGraphicFramePr>
        <p:xfrm>
          <a:off x="4341812" y="5158174"/>
          <a:ext cx="2649538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85" name="Equation" r:id="rId9" imgW="1358640" imgH="393480" progId="Equation.DSMT4">
                  <p:embed/>
                </p:oleObj>
              </mc:Choice>
              <mc:Fallback>
                <p:oleObj name="Equation" r:id="rId9" imgW="1358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2" y="5158174"/>
                        <a:ext cx="2649538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17054" y="5948863"/>
            <a:ext cx="11622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2 tam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vuông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A’H’B’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AHB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Suy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góc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góc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A’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dốc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dốc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endParaRPr lang="vi-VN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058607"/>
              </p:ext>
            </p:extLst>
          </p:nvPr>
        </p:nvGraphicFramePr>
        <p:xfrm>
          <a:off x="8986399" y="4584790"/>
          <a:ext cx="153352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86" name="Equation" r:id="rId11" imgW="787320" imgH="177480" progId="Equation.DSMT4">
                  <p:embed/>
                </p:oleObj>
              </mc:Choice>
              <mc:Fallback>
                <p:oleObj name="Equation" r:id="rId11" imgW="787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6399" y="4584790"/>
                        <a:ext cx="1533525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44845"/>
              </p:ext>
            </p:extLst>
          </p:nvPr>
        </p:nvGraphicFramePr>
        <p:xfrm>
          <a:off x="8033899" y="3938677"/>
          <a:ext cx="14605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87" name="Equation" r:id="rId13" imgW="749160" imgH="177480" progId="Equation.DSMT4">
                  <p:embed/>
                </p:oleObj>
              </mc:Choice>
              <mc:Fallback>
                <p:oleObj name="Equation" r:id="rId13" imgW="749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3899" y="3938677"/>
                        <a:ext cx="146050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102121"/>
              </p:ext>
            </p:extLst>
          </p:nvPr>
        </p:nvGraphicFramePr>
        <p:xfrm>
          <a:off x="3496823" y="4532402"/>
          <a:ext cx="50736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88" name="Equation" r:id="rId15" imgW="2603160" imgH="228600" progId="Equation.DSMT4">
                  <p:embed/>
                </p:oleObj>
              </mc:Choice>
              <mc:Fallback>
                <p:oleObj name="Equation" r:id="rId15" imgW="260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6823" y="4532402"/>
                        <a:ext cx="507365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6361" y="653138"/>
            <a:ext cx="9048292" cy="162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17054" y="152400"/>
            <a:ext cx="9906465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2 . TR</a:t>
            </a:r>
            <a:r>
              <a:rPr lang="vi-VN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ƯỜNG HỢP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ĐỒNG DẠNG ĐẶC BIỆT CỦA HAI TAM GIÁC VUÔNG</a:t>
            </a:r>
            <a:endParaRPr lang="vi-VN" sz="2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54" y="685800"/>
            <a:ext cx="11163758" cy="2126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93" y="3124200"/>
            <a:ext cx="1110711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17054" y="152400"/>
            <a:ext cx="9906465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2 . TR</a:t>
            </a:r>
            <a:r>
              <a:rPr lang="vi-VN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ƯỜNG HỢP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ĐỒNG DẠNG ĐẶC BIỆT CỦA HAI TAM GIÁC VUÔNG</a:t>
            </a:r>
            <a:endParaRPr lang="vi-VN" sz="2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58" y="838200"/>
            <a:ext cx="11107119" cy="190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63" y="3004771"/>
            <a:ext cx="11072313" cy="383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17054" y="152400"/>
            <a:ext cx="9906465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2 . TR</a:t>
            </a:r>
            <a:r>
              <a:rPr lang="vi-VN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ƯỜNG HỢP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ĐỒNG DẠNG ĐẶC BIỆT CỦA HAI TAM GIÁC VUÔNG</a:t>
            </a:r>
            <a:endParaRPr lang="vi-VN" sz="2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8" y="685800"/>
            <a:ext cx="11495103" cy="4006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812" y="5181600"/>
            <a:ext cx="38195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3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17054" y="152400"/>
            <a:ext cx="9906465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2 . TR</a:t>
            </a:r>
            <a:r>
              <a:rPr lang="vi-VN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ƯỜNG HỢP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ĐỒNG DẠNG ĐẶC BIỆT CỦA HAI TAM GIÁC VUÔNG</a:t>
            </a:r>
            <a:endParaRPr lang="vi-VN" sz="2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54" y="601041"/>
            <a:ext cx="11239958" cy="2191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12" y="3276600"/>
            <a:ext cx="6019801" cy="2395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212" y="3048000"/>
            <a:ext cx="5181600" cy="272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4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17054" y="152400"/>
            <a:ext cx="9906465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2 . TR</a:t>
            </a:r>
            <a:r>
              <a:rPr lang="vi-VN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ƯỜNG HỢP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ĐỒNG DẠNG ĐẶC BIỆT CỦA HAI TAM GIÁC VUÔNG</a:t>
            </a:r>
            <a:endParaRPr lang="vi-VN" sz="2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2" y="838200"/>
            <a:ext cx="4953000" cy="1971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612" y="712155"/>
            <a:ext cx="4223364" cy="2223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412" y="2929620"/>
            <a:ext cx="9182107" cy="38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17054" y="152400"/>
            <a:ext cx="9906465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2 . TR</a:t>
            </a:r>
            <a:r>
              <a:rPr lang="vi-VN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ƯỜNG HỢP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ĐỒNG DẠNG ĐẶC BIỆT CỦA HAI TAM GIÁC VUÔNG</a:t>
            </a:r>
            <a:endParaRPr lang="vi-VN" sz="2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" y="1066800"/>
            <a:ext cx="11887200" cy="1374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612" y="3048000"/>
            <a:ext cx="578974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0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37" y="4419600"/>
            <a:ext cx="4337075" cy="2438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7054" y="152400"/>
            <a:ext cx="9906465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2 . TR</a:t>
            </a:r>
            <a:r>
              <a:rPr lang="vi-VN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ƯỜNG HỢP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ĐỒNG DẠNG ĐẶC BIỆT CỦA HAI TAM GIÁC VUÔNG</a:t>
            </a:r>
            <a:endParaRPr lang="vi-VN" sz="2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8" y="583287"/>
            <a:ext cx="11966851" cy="1573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726" y="2209800"/>
            <a:ext cx="62865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662" y="2524636"/>
            <a:ext cx="5712163" cy="25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8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17054" y="152400"/>
            <a:ext cx="9906465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2 . TR</a:t>
            </a:r>
            <a:r>
              <a:rPr lang="vi-VN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ƯỜNG HỢP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ĐỒNG DẠNG ĐẶC BIỆT CỦA HAI TAM GIÁC VUÔNG</a:t>
            </a:r>
            <a:endParaRPr lang="vi-VN" sz="2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54" y="762000"/>
            <a:ext cx="11087558" cy="1964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4" y="3049294"/>
            <a:ext cx="2514600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170" y="2726462"/>
            <a:ext cx="4076926" cy="2717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2" y="4457700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54"/>
            <a:ext cx="12259322" cy="7355593"/>
          </a:xfrm>
        </p:spPr>
      </p:pic>
    </p:spTree>
    <p:extLst>
      <p:ext uri="{BB962C8B-B14F-4D97-AF65-F5344CB8AC3E}">
        <p14:creationId xmlns:p14="http://schemas.microsoft.com/office/powerpoint/2010/main" val="3602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17054" y="152400"/>
            <a:ext cx="9906465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2 . TR</a:t>
            </a:r>
            <a:r>
              <a:rPr lang="vi-VN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ƯỜNG HỢP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ĐỒNG DẠNG ĐẶC BIỆT CỦA HAI TAM GIÁC VUÔNG</a:t>
            </a:r>
            <a:endParaRPr lang="vi-VN" sz="2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54" y="762000"/>
            <a:ext cx="11087558" cy="1964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4" y="3049294"/>
            <a:ext cx="2514600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170" y="2726462"/>
            <a:ext cx="4076926" cy="2717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486" y="2819400"/>
            <a:ext cx="3068326" cy="2075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9812" y="2536753"/>
            <a:ext cx="4697756" cy="3025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2386" y="2865772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tivi</a:t>
            </a:r>
            <a:r>
              <a:rPr lang="en-US" dirty="0" smtClean="0"/>
              <a:t> 32 inch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A,B,C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 ABC</a:t>
            </a:r>
          </a:p>
          <a:p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tivi</a:t>
            </a:r>
            <a:r>
              <a:rPr lang="en-US" dirty="0" smtClean="0"/>
              <a:t> 55 inch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A’,B’,C’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 ABC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3212" y="5033750"/>
                <a:ext cx="11049000" cy="1758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Theo </a:t>
                </a:r>
                <a:r>
                  <a:rPr lang="en-US" dirty="0" err="1" smtClean="0"/>
                  <a:t>đề</a:t>
                </a:r>
                <a:r>
                  <a:rPr lang="en-US" dirty="0" smtClean="0"/>
                  <a:t>: AC=32 inch, A’C’=55 inch, BC=72 cm </a:t>
                </a:r>
              </a:p>
              <a:p>
                <a:r>
                  <a:rPr lang="en-US" dirty="0" smtClean="0"/>
                  <a:t>Tam </a:t>
                </a:r>
                <a:r>
                  <a:rPr lang="en-US" dirty="0" err="1" smtClean="0"/>
                  <a:t>giác</a:t>
                </a:r>
                <a:r>
                  <a:rPr lang="en-US" dirty="0" smtClean="0"/>
                  <a:t> ABC </a:t>
                </a:r>
                <a:r>
                  <a:rPr lang="en-US" dirty="0" err="1" smtClean="0"/>
                  <a:t>và</a:t>
                </a:r>
                <a:r>
                  <a:rPr lang="en-US" dirty="0" smtClean="0"/>
                  <a:t> tam </a:t>
                </a:r>
                <a:r>
                  <a:rPr lang="en-US" dirty="0" err="1" smtClean="0"/>
                  <a:t>giác</a:t>
                </a:r>
                <a:r>
                  <a:rPr lang="en-US" dirty="0" smtClean="0"/>
                  <a:t> A’B’C’ </a:t>
                </a:r>
                <a:r>
                  <a:rPr lang="en-US" dirty="0" err="1" smtClean="0"/>
                  <a:t>đồng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dạng</a:t>
                </a:r>
                <a:r>
                  <a:rPr lang="en-US" dirty="0" smtClean="0"/>
                  <a:t> do </a:t>
                </a:r>
                <a:r>
                  <a:rPr lang="en-US" dirty="0" err="1" smtClean="0"/>
                  <a:t>cùng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tỉ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hai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kích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thước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khung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hình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nên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suy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ra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32∗2,54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55∗2,54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suy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ra</a:t>
                </a:r>
                <a:r>
                  <a:rPr lang="en-US" dirty="0" smtClean="0"/>
                  <a:t> B’C’=123,75 cm =1,2375 m</a:t>
                </a:r>
              </a:p>
              <a:p>
                <a:r>
                  <a:rPr lang="en-US" dirty="0" err="1" smtClean="0"/>
                  <a:t>Vậy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khoảng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trống</a:t>
                </a:r>
                <a:r>
                  <a:rPr lang="en-US" dirty="0" smtClean="0"/>
                  <a:t> 1m </a:t>
                </a:r>
                <a:r>
                  <a:rPr lang="en-US" dirty="0" err="1" smtClean="0"/>
                  <a:t>thì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không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thể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để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ti</a:t>
                </a:r>
                <a:r>
                  <a:rPr lang="en-US" dirty="0" smtClean="0"/>
                  <a:t> vi 55 inch.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" y="5033750"/>
                <a:ext cx="11049000" cy="1758174"/>
              </a:xfrm>
              <a:prstGeom prst="rect">
                <a:avLst/>
              </a:prstGeom>
              <a:blipFill rotWithShape="0">
                <a:blip r:embed="rId8"/>
                <a:stretch>
                  <a:fillRect l="-883" t="-2778" r="-442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8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7" y="2667000"/>
            <a:ext cx="12081769" cy="121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812" y="5486400"/>
            <a:ext cx="10515601" cy="1262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1" y="-26634"/>
            <a:ext cx="12038013" cy="312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12" y="-17929"/>
            <a:ext cx="11961813" cy="5969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9989"/>
            <a:ext cx="768667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9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274637"/>
            <a:ext cx="11666529" cy="104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612" y="1600201"/>
            <a:ext cx="3352800" cy="2435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612" y="4456623"/>
            <a:ext cx="54959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2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64" y="2819400"/>
            <a:ext cx="9296400" cy="357837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2895" y="-8965"/>
            <a:ext cx="12531719" cy="211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2" y="1981200"/>
            <a:ext cx="5353048" cy="206049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2895" y="-8965"/>
            <a:ext cx="12531719" cy="2114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12" y="4343400"/>
            <a:ext cx="98393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1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" y="-1"/>
            <a:ext cx="11734800" cy="2058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812" y="2438400"/>
            <a:ext cx="6557183" cy="34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3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" y="-1"/>
            <a:ext cx="11734800" cy="2058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812" y="2058364"/>
            <a:ext cx="4114800" cy="2166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27" y="4215716"/>
            <a:ext cx="11004085" cy="260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4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26"/>
            <a:ext cx="12494560" cy="2422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2" y="2706128"/>
            <a:ext cx="11125200" cy="22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07975" y="838201"/>
            <a:ext cx="7386637" cy="3047999"/>
            <a:chOff x="3175" y="838201"/>
            <a:chExt cx="7386637" cy="3047999"/>
          </a:xfrm>
        </p:grpSpPr>
        <p:sp>
          <p:nvSpPr>
            <p:cNvPr id="13" name="Rounded Rectangle 12"/>
            <p:cNvSpPr/>
            <p:nvPr/>
          </p:nvSpPr>
          <p:spPr>
            <a:xfrm>
              <a:off x="3175" y="838201"/>
              <a:ext cx="7386637" cy="3047999"/>
            </a:xfrm>
            <a:prstGeom prst="roundRect">
              <a:avLst>
                <a:gd name="adj" fmla="val 406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831" y="914400"/>
              <a:ext cx="7063581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Nam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Việt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muốn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đo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chiều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cao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cột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cờ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ở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sân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trường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mà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bạn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không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trèo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lên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Vào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buổi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chiều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, Nam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đo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thấy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bóng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cột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cờ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6m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bóng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Việt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70cm. Nam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Việt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cao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Việt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cao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1,4m. Nam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liền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reo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lên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: “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Tớ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biết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cột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cờ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cao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rồi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đấy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”</a:t>
              </a:r>
              <a:endParaRPr lang="vi-VN" sz="2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142" y="4457906"/>
            <a:ext cx="5966039" cy="1836477"/>
            <a:chOff x="1281293" y="4008034"/>
            <a:chExt cx="5966039" cy="1836477"/>
          </a:xfrm>
        </p:grpSpPr>
        <p:sp>
          <p:nvSpPr>
            <p:cNvPr id="16" name="AutoShape 26"/>
            <p:cNvSpPr>
              <a:spLocks noChangeArrowheads="1"/>
            </p:cNvSpPr>
            <p:nvPr/>
          </p:nvSpPr>
          <p:spPr bwMode="auto">
            <a:xfrm>
              <a:off x="1281293" y="4008035"/>
              <a:ext cx="5139059" cy="1766421"/>
            </a:xfrm>
            <a:prstGeom prst="cloudCallout">
              <a:avLst>
                <a:gd name="adj1" fmla="val 15297"/>
                <a:gd name="adj2" fmla="val 12005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 eaLnBrk="1" hangingPunct="1"/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09777" y="4250456"/>
              <a:ext cx="440746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Vậy</a:t>
              </a:r>
              <a:r>
                <a:rPr lang="en-US" sz="26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6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thế</a:t>
              </a:r>
              <a:r>
                <a:rPr lang="en-US" sz="26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6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mà</a:t>
              </a:r>
              <a:r>
                <a:rPr lang="en-US" sz="26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Nam </a:t>
              </a:r>
              <a:r>
                <a:rPr lang="en-US" sz="2600" b="1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biết</a:t>
              </a:r>
              <a:r>
                <a:rPr lang="en-US" sz="26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26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chiều</a:t>
              </a:r>
              <a:r>
                <a:rPr lang="en-US" sz="26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cao</a:t>
              </a:r>
              <a:r>
                <a:rPr lang="en-US" sz="26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6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cột</a:t>
              </a:r>
              <a:r>
                <a:rPr lang="en-US" sz="26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cờ</a:t>
              </a:r>
              <a:r>
                <a:rPr lang="en-US" sz="26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93371" y="4008034"/>
              <a:ext cx="1653961" cy="1836477"/>
            </a:xfrm>
            <a:prstGeom prst="rect">
              <a:avLst/>
            </a:prstGeom>
          </p:spPr>
        </p:pic>
      </p:grpSp>
      <p:pic>
        <p:nvPicPr>
          <p:cNvPr id="63492" name="Picture 4" descr="Những điều thú vị về cột cờ trường học có thể bạn chưa biết | Cơ Khí Hải  M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155" y="874208"/>
            <a:ext cx="3973088" cy="297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21" y="4114800"/>
            <a:ext cx="4334352" cy="25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8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26"/>
            <a:ext cx="12494560" cy="2422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2" y="2706128"/>
            <a:ext cx="11125200" cy="2248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24" y="5411672"/>
            <a:ext cx="11067088" cy="144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6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621" y="686515"/>
            <a:ext cx="10817582" cy="5484971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DCCBB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532990" y="1143596"/>
            <a:ext cx="712284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799" b="1" spc="80" dirty="0">
                <a:solidFill>
                  <a:srgbClr val="333034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8" name="Oval 7"/>
          <p:cNvSpPr/>
          <p:nvPr/>
        </p:nvSpPr>
        <p:spPr>
          <a:xfrm>
            <a:off x="1844117" y="2053679"/>
            <a:ext cx="761802" cy="7618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6755" y="2154804"/>
            <a:ext cx="472317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6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44117" y="3109032"/>
            <a:ext cx="761802" cy="7618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6755" y="3210156"/>
            <a:ext cx="6234076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SGK, SBT</a:t>
            </a:r>
          </a:p>
        </p:txBody>
      </p:sp>
      <p:sp>
        <p:nvSpPr>
          <p:cNvPr id="12" name="Oval 11"/>
          <p:cNvSpPr/>
          <p:nvPr/>
        </p:nvSpPr>
        <p:spPr>
          <a:xfrm>
            <a:off x="1844117" y="4209782"/>
            <a:ext cx="761802" cy="76180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6755" y="4081399"/>
            <a:ext cx="6234076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26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733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4067" y="43434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16656" y="40894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116656" y="40894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6DCFECD-EA03-61D8-E019-0024FE990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1105154"/>
            <a:ext cx="10630818" cy="4698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B7419D7-A8A9-9391-68CE-4B302D30BA76}"/>
                  </a:ext>
                </a:extLst>
              </p:cNvPr>
              <p:cNvSpPr txBox="1"/>
              <p:nvPr/>
            </p:nvSpPr>
            <p:spPr>
              <a:xfrm>
                <a:off x="866008" y="1025203"/>
                <a:ext cx="5425993" cy="226895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1a 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∆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∆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𝑀𝑁𝑃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acc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𝑁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gt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acc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acc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∆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∆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𝑀𝑁𝑃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g.g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7419D7-A8A9-9391-68CE-4B302D30B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08" y="1025203"/>
                <a:ext cx="5425993" cy="2268954"/>
              </a:xfrm>
              <a:prstGeom prst="rect">
                <a:avLst/>
              </a:prstGeom>
              <a:blipFill rotWithShape="1">
                <a:blip r:embed="rId4"/>
                <a:stretch>
                  <a:fillRect l="-1685" t="-2151" b="-53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90"/>
          <p:cNvSpPr txBox="1">
            <a:spLocks noChangeArrowheads="1"/>
          </p:cNvSpPr>
          <p:nvPr/>
        </p:nvSpPr>
        <p:spPr bwMode="auto">
          <a:xfrm rot="16200000">
            <a:off x="2322972" y="2799998"/>
            <a:ext cx="504055" cy="39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B9AF4FB-A6F9-3F05-7FB1-6BF896A9CB57}"/>
                  </a:ext>
                </a:extLst>
              </p:cNvPr>
              <p:cNvSpPr txBox="1"/>
              <p:nvPr/>
            </p:nvSpPr>
            <p:spPr>
              <a:xfrm>
                <a:off x="911444" y="3388972"/>
                <a:ext cx="5425993" cy="241437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1b 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∆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∆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𝑀𝑁𝑃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𝑀𝑁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𝑀𝑃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gt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acc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acc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∆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∆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𝑀𝑁𝑃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c.g.c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B9AF4FB-A6F9-3F05-7FB1-6BF896A9C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44" y="3388972"/>
                <a:ext cx="5425993" cy="2414379"/>
              </a:xfrm>
              <a:prstGeom prst="rect">
                <a:avLst/>
              </a:prstGeom>
              <a:blipFill rotWithShape="1">
                <a:blip r:embed="rId5"/>
                <a:stretch>
                  <a:fillRect l="-1798" t="-2020" b="-50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90"/>
          <p:cNvSpPr txBox="1">
            <a:spLocks noChangeArrowheads="1"/>
          </p:cNvSpPr>
          <p:nvPr/>
        </p:nvSpPr>
        <p:spPr bwMode="auto">
          <a:xfrm rot="16200000">
            <a:off x="2322972" y="5309192"/>
            <a:ext cx="504055" cy="39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43267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17054" y="152400"/>
            <a:ext cx="11239958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.  ÁP DỤNG CÁC TR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ƯỜNG HỢP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ĐỒNG DẠNG CỦA TAM GIÁC VÀO TAM GIÁC VUÔNG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113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4351578"/>
            <a:ext cx="4724400" cy="240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9" y="752476"/>
            <a:ext cx="110839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70" y="2555202"/>
            <a:ext cx="1108392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612" y="4461444"/>
            <a:ext cx="6477000" cy="227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2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613" y="4505902"/>
            <a:ext cx="1268613" cy="45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25238" y="698183"/>
            <a:ext cx="10779374" cy="1092518"/>
            <a:chOff x="725238" y="698183"/>
            <a:chExt cx="10779374" cy="1092518"/>
          </a:xfrm>
        </p:grpSpPr>
        <p:grpSp>
          <p:nvGrpSpPr>
            <p:cNvPr id="14" name="Group 13"/>
            <p:cNvGrpSpPr/>
            <p:nvPr/>
          </p:nvGrpSpPr>
          <p:grpSpPr>
            <a:xfrm>
              <a:off x="725238" y="698183"/>
              <a:ext cx="10779374" cy="1054417"/>
              <a:chOff x="1030037" y="836861"/>
              <a:chExt cx="10779374" cy="1054417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030037" y="836861"/>
                <a:ext cx="10779374" cy="1054417"/>
              </a:xfrm>
              <a:prstGeom prst="roundRect">
                <a:avLst>
                  <a:gd name="adj" fmla="val 3662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293811" y="836861"/>
                <a:ext cx="926097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6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6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26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vi-VN" sz="2600" b="1" dirty="0">
                    <a:latin typeface="Times New Roman" pitchFamily="18" charset="0"/>
                    <a:cs typeface="Times New Roman" pitchFamily="18" charset="0"/>
                  </a:rPr>
                  <a:t>Hãy chỉ ra hai cặp tam giác vuông đồng dạng </a:t>
                </a: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vi-VN" sz="2600" b="1" dirty="0" smtClean="0">
                    <a:latin typeface="Times New Roman" pitchFamily="18" charset="0"/>
                    <a:cs typeface="Times New Roman" pitchFamily="18" charset="0"/>
                  </a:rPr>
                  <a:t>có </a:t>
                </a:r>
                <a:r>
                  <a:rPr lang="vi-VN" sz="2600" b="1" dirty="0">
                    <a:latin typeface="Times New Roman" pitchFamily="18" charset="0"/>
                    <a:cs typeface="Times New Roman" pitchFamily="18" charset="0"/>
                  </a:rPr>
                  <a:t>trong hình </a:t>
                </a:r>
                <a:r>
                  <a:rPr lang="vi-VN" sz="2600" b="1" dirty="0" smtClean="0">
                    <a:latin typeface="Times New Roman" pitchFamily="18" charset="0"/>
                    <a:cs typeface="Times New Roman" pitchFamily="18" charset="0"/>
                  </a:rPr>
                  <a:t>9.46</a:t>
                </a:r>
                <a:endParaRPr lang="vi-VN" sz="2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6791" y="836698"/>
              <a:ext cx="560822" cy="954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417054" y="152400"/>
            <a:ext cx="11239958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.  ÁP DỤNG CÁC TR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ƯỜNG HỢP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ĐỒNG DẠNG CỦA TAM GIÁC VÀO TAM GIÁC VUÔNG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612" y="1790701"/>
            <a:ext cx="7970838" cy="2628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07" y="4961524"/>
            <a:ext cx="9198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XZY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51292" y="4953000"/>
                <a:ext cx="2300720" cy="471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(=60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292" y="4953000"/>
                <a:ext cx="2300720" cy="471732"/>
              </a:xfrm>
              <a:prstGeom prst="rect">
                <a:avLst/>
              </a:prstGeom>
              <a:blipFill rotWithShape="1">
                <a:blip r:embed="rId11"/>
                <a:stretch>
                  <a:fillRect l="-529" t="-9091" b="-2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27909" y="4958033"/>
                <a:ext cx="29609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b="1" dirty="0"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ABC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sz="2200" b="1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    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sz="2200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  <m:r>
                      <a:rPr lang="en-US" sz="2200" b="1" i="0" smtClean="0">
                        <a:latin typeface="Cambria Math"/>
                        <a:ea typeface="Cambria Math"/>
                        <a:cs typeface="Arial" pitchFamily="34" charset="0"/>
                      </a:rPr>
                      <m:t>𝐗𝐙𝐘</m:t>
                    </m:r>
                  </m:oMath>
                </a14:m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09" y="4958033"/>
                <a:ext cx="2960915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3299" t="-11842" b="-27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2718" y="5634335"/>
            <a:ext cx="9198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GKH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604765" y="5464467"/>
                <a:ext cx="1511504" cy="783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𝐷𝐹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765" y="5464467"/>
                <a:ext cx="1511504" cy="78393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114926" y="5634335"/>
                <a:ext cx="26944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b="1" dirty="0"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  <m:r>
                      <a:rPr lang="en-US" sz="2200" b="1" i="0" smtClean="0">
                        <a:latin typeface="Cambria Math"/>
                        <a:ea typeface="Cambria Math"/>
                        <a:cs typeface="Arial" pitchFamily="34" charset="0"/>
                      </a:rPr>
                      <m:t>𝐃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𝑬𝑭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       </m:t>
                    </m:r>
                    <m:r>
                      <a:rPr lang="en-US" sz="2200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  <m:r>
                      <a:rPr lang="en-US" sz="2200" b="1" i="0" smtClean="0">
                        <a:latin typeface="Cambria Math"/>
                        <a:ea typeface="Cambria Math"/>
                        <a:cs typeface="Arial" pitchFamily="34" charset="0"/>
                      </a:rPr>
                      <m:t>𝐆𝐊𝐇</m:t>
                    </m:r>
                  </m:oMath>
                </a14:m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926" y="5634335"/>
                <a:ext cx="2694486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3394" t="-11842" b="-27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90"/>
          <p:cNvSpPr txBox="1">
            <a:spLocks noChangeArrowheads="1"/>
          </p:cNvSpPr>
          <p:nvPr/>
        </p:nvSpPr>
        <p:spPr bwMode="auto">
          <a:xfrm rot="16200000">
            <a:off x="10426175" y="4967733"/>
            <a:ext cx="504055" cy="39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0" name="Text Box 90"/>
          <p:cNvSpPr txBox="1">
            <a:spLocks noChangeArrowheads="1"/>
          </p:cNvSpPr>
          <p:nvPr/>
        </p:nvSpPr>
        <p:spPr bwMode="auto">
          <a:xfrm rot="16200000">
            <a:off x="10337518" y="5608522"/>
            <a:ext cx="504055" cy="39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57703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7" grpId="0"/>
      <p:bldP spid="8" grpId="0"/>
      <p:bldP spid="19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2" y="248502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4979" y="704273"/>
            <a:ext cx="11810633" cy="1658143"/>
            <a:chOff x="74979" y="773487"/>
            <a:chExt cx="11810633" cy="1658143"/>
          </a:xfrm>
        </p:grpSpPr>
        <p:sp>
          <p:nvSpPr>
            <p:cNvPr id="8" name="Rounded Rectangle 7"/>
            <p:cNvSpPr/>
            <p:nvPr/>
          </p:nvSpPr>
          <p:spPr>
            <a:xfrm>
              <a:off x="1742930" y="780473"/>
              <a:ext cx="10142682" cy="1651157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79612" y="831214"/>
                  <a:ext cx="9805458" cy="1600416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b="1" dirty="0" smtClean="0">
                      <a:latin typeface="Arial" pitchFamily="34" charset="0"/>
                      <a:cs typeface="Arial" pitchFamily="34" charset="0"/>
                    </a:rPr>
                    <a:t>Cho tam </a:t>
                  </a:r>
                  <a:r>
                    <a:rPr lang="en-US" b="1" dirty="0" err="1" smtClean="0">
                      <a:latin typeface="Arial" pitchFamily="34" charset="0"/>
                      <a:cs typeface="Arial" pitchFamily="34" charset="0"/>
                    </a:rPr>
                    <a:t>giác</a:t>
                  </a:r>
                  <a:r>
                    <a:rPr lang="en-US" b="1" dirty="0" smtClean="0">
                      <a:latin typeface="Arial" pitchFamily="34" charset="0"/>
                      <a:cs typeface="Arial" pitchFamily="34" charset="0"/>
                    </a:rPr>
                    <a:t> ABC </a:t>
                  </a:r>
                  <a:r>
                    <a:rPr lang="en-US" b="1" dirty="0" err="1" smtClean="0">
                      <a:latin typeface="Arial" pitchFamily="34" charset="0"/>
                      <a:cs typeface="Arial" pitchFamily="34" charset="0"/>
                    </a:rPr>
                    <a:t>có</a:t>
                  </a:r>
                  <a:r>
                    <a:rPr lang="en-US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b="1" dirty="0" err="1" smtClean="0">
                      <a:latin typeface="Arial" pitchFamily="34" charset="0"/>
                      <a:cs typeface="Arial" pitchFamily="34" charset="0"/>
                    </a:rPr>
                    <a:t>các</a:t>
                  </a:r>
                  <a:r>
                    <a:rPr lang="en-US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b="1" dirty="0" err="1" smtClean="0">
                      <a:latin typeface="Arial" pitchFamily="34" charset="0"/>
                      <a:cs typeface="Arial" pitchFamily="34" charset="0"/>
                    </a:rPr>
                    <a:t>đường</a:t>
                  </a:r>
                  <a:r>
                    <a:rPr lang="en-US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b="1" dirty="0" err="1" smtClean="0">
                      <a:latin typeface="Arial" pitchFamily="34" charset="0"/>
                      <a:cs typeface="Arial" pitchFamily="34" charset="0"/>
                    </a:rPr>
                    <a:t>cao</a:t>
                  </a:r>
                  <a:r>
                    <a:rPr lang="en-US" b="1" dirty="0" smtClean="0">
                      <a:latin typeface="Arial" pitchFamily="34" charset="0"/>
                      <a:cs typeface="Arial" pitchFamily="34" charset="0"/>
                    </a:rPr>
                    <a:t> AD, BE, CF </a:t>
                  </a:r>
                  <a:r>
                    <a:rPr lang="en-US" b="1" dirty="0" err="1" smtClean="0">
                      <a:latin typeface="Arial" pitchFamily="34" charset="0"/>
                      <a:cs typeface="Arial" pitchFamily="34" charset="0"/>
                    </a:rPr>
                    <a:t>cắt</a:t>
                  </a:r>
                  <a:r>
                    <a:rPr lang="en-US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b="1" dirty="0" err="1" smtClean="0">
                      <a:latin typeface="Arial" pitchFamily="34" charset="0"/>
                      <a:cs typeface="Arial" pitchFamily="34" charset="0"/>
                    </a:rPr>
                    <a:t>nhau</a:t>
                  </a:r>
                  <a:r>
                    <a:rPr lang="en-US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b="1" dirty="0" err="1" smtClean="0">
                      <a:latin typeface="Arial" pitchFamily="34" charset="0"/>
                      <a:cs typeface="Arial" pitchFamily="34" charset="0"/>
                    </a:rPr>
                    <a:t>tại</a:t>
                  </a:r>
                  <a:r>
                    <a:rPr lang="en-US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b="1" dirty="0" err="1" smtClean="0">
                      <a:latin typeface="Arial" pitchFamily="34" charset="0"/>
                      <a:cs typeface="Arial" pitchFamily="34" charset="0"/>
                    </a:rPr>
                    <a:t>điểm</a:t>
                  </a:r>
                  <a:r>
                    <a:rPr lang="en-US" b="1" dirty="0" smtClean="0">
                      <a:latin typeface="Arial" pitchFamily="34" charset="0"/>
                      <a:cs typeface="Arial" pitchFamily="34" charset="0"/>
                    </a:rPr>
                    <a:t> H. </a:t>
                  </a:r>
                  <a:r>
                    <a:rPr lang="en-US" b="1" dirty="0" err="1" smtClean="0">
                      <a:latin typeface="Arial" pitchFamily="34" charset="0"/>
                      <a:cs typeface="Arial" pitchFamily="34" charset="0"/>
                    </a:rPr>
                    <a:t>Chứng</a:t>
                  </a:r>
                  <a:r>
                    <a:rPr lang="en-US" b="1" dirty="0" smtClean="0">
                      <a:latin typeface="Arial" pitchFamily="34" charset="0"/>
                      <a:cs typeface="Arial" pitchFamily="34" charset="0"/>
                    </a:rPr>
                    <a:t> minh </a:t>
                  </a:r>
                  <a:r>
                    <a:rPr lang="en-US" b="1" dirty="0" err="1" smtClean="0">
                      <a:latin typeface="Arial" pitchFamily="34" charset="0"/>
                      <a:cs typeface="Arial" pitchFamily="34" charset="0"/>
                    </a:rPr>
                    <a:t>rằng</a:t>
                  </a:r>
                  <a:r>
                    <a:rPr lang="en-US" b="1" dirty="0" smtClean="0">
                      <a:latin typeface="Arial" pitchFamily="34" charset="0"/>
                      <a:cs typeface="Arial" pitchFamily="34" charset="0"/>
                    </a:rPr>
                    <a:t> :</a:t>
                  </a:r>
                </a:p>
                <a:p>
                  <a:pPr algn="just"/>
                  <a:r>
                    <a:rPr lang="en-US" b="1" dirty="0" smtClean="0">
                      <a:latin typeface="Arial" pitchFamily="34" charset="0"/>
                      <a:cs typeface="Arial" pitchFamily="34" charset="0"/>
                    </a:rPr>
                    <a:t>    a.  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𝑯𝑨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𝑯𝑫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𝑯𝑩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𝑯𝑬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𝑯𝑪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𝑯𝑭</m:t>
                      </m:r>
                    </m:oMath>
                  </a14:m>
                  <a:r>
                    <a:rPr lang="en-US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algn="just"/>
                  <a:r>
                    <a:rPr lang="en-US" b="1" dirty="0" smtClean="0">
                      <a:latin typeface="Arial" pitchFamily="34" charset="0"/>
                      <a:cs typeface="Arial" pitchFamily="34" charset="0"/>
                    </a:rPr>
                    <a:t>    b.  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b="1" i="0" dirty="0" smtClean="0">
                      <a:latin typeface="+mj-lt"/>
                      <a:ea typeface="Cambria Math"/>
                      <a:cs typeface="Arial" pitchFamily="34" charset="0"/>
                    </a:rPr>
                    <a:t>AEF</a:t>
                  </a:r>
                  <a:r>
                    <a:rPr lang="vi-VN" dirty="0"/>
                    <a:t> </a:t>
                  </a:r>
                  <a14:m>
                    <m:oMath xmlns:m="http://schemas.openxmlformats.org/officeDocument/2006/math">
                      <m:r>
                        <a:rPr lang="vi-VN" i="1">
                          <a:latin typeface="Cambria Math"/>
                        </a:rPr>
                        <m:t> </m:t>
                      </m:r>
                      <m:r>
                        <a:rPr lang="vi-VN" b="0" i="1" smtClean="0">
                          <a:latin typeface="Cambria Math"/>
                        </a:rPr>
                        <m:t>   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b="1" dirty="0" smtClean="0">
                      <a:latin typeface="Arial" pitchFamily="34" charset="0"/>
                      <a:cs typeface="Arial" pitchFamily="34" charset="0"/>
                    </a:rPr>
                    <a:t>ABC</a:t>
                  </a:r>
                  <a:endParaRPr lang="vi-VN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612" y="831214"/>
                  <a:ext cx="9805458" cy="160041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84" t="-1901" r="-684" b="-646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89"/>
            <a:stretch/>
          </p:blipFill>
          <p:spPr bwMode="auto">
            <a:xfrm>
              <a:off x="74979" y="773487"/>
              <a:ext cx="1668318" cy="1581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417054" y="152400"/>
            <a:ext cx="11239958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.  ÁP DỤNG CÁC TR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ƯỜNG HỢP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ĐỒNG DẠNG CỦA TAM GIÁC VÀO TAM GIÁC VUÔNG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1393" y="3325758"/>
            <a:ext cx="5345926" cy="2010174"/>
            <a:chOff x="1997074" y="3048000"/>
            <a:chExt cx="4885267" cy="1618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837057" y="3048000"/>
                  <a:ext cx="4045284" cy="669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ABC, </a:t>
                  </a:r>
                  <a:r>
                    <a:rPr lang="en-US" b="1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b="1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cao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AD, BE, CF </a:t>
                  </a:r>
                  <a:r>
                    <a:rPr lang="en-US" b="1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b="1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quy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b="1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H</a:t>
                  </a:r>
                  <a:endPara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7057" y="3048000"/>
                  <a:ext cx="4045284" cy="66902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204" t="-5882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2151644" y="3807201"/>
              <a:ext cx="44761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685044" y="3048001"/>
              <a:ext cx="0" cy="1523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997075" y="3292911"/>
              <a:ext cx="648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Arial" pitchFamily="34" charset="0"/>
                  <a:cs typeface="Arial" pitchFamily="34" charset="0"/>
                </a:rPr>
                <a:t>GT </a:t>
              </a:r>
              <a:endParaRPr 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97074" y="3835746"/>
              <a:ext cx="648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Arial" pitchFamily="34" charset="0"/>
                  <a:cs typeface="Arial" pitchFamily="34" charset="0"/>
                </a:rPr>
                <a:t>KL</a:t>
              </a:r>
              <a:endParaRPr 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24967256"/>
                    </p:ext>
                  </p:extLst>
                </p:nvPr>
              </p:nvGraphicFramePr>
              <p:xfrm>
                <a:off x="3095074" y="3898241"/>
                <a:ext cx="3375791" cy="76812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584" name="Equation" r:id="rId8" imgW="1904760" imgH="431640" progId="Equation.DSMT4">
                        <p:embed/>
                      </p:oleObj>
                    </mc:Choice>
                    <mc:Fallback>
                      <p:oleObj name="Equation" r:id="rId8" imgW="1904760" imgH="431640" progId="Equation.DSMT4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95074" y="3898241"/>
                              <a:ext cx="3375791" cy="76812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24967256"/>
                    </p:ext>
                  </p:extLst>
                </p:nvPr>
              </p:nvGraphicFramePr>
              <p:xfrm>
                <a:off x="3095074" y="3898241"/>
                <a:ext cx="3375791" cy="76812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572" name="Equation" r:id="rId10" imgW="1904760" imgH="431640" progId="Equation.DSMT4">
                        <p:embed/>
                      </p:oleObj>
                    </mc:Choice>
                    <mc:Fallback>
                      <p:oleObj name="Equation" r:id="rId10" imgW="1904760" imgH="431640" progId="Equation.DSMT4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95074" y="3898241"/>
                              <a:ext cx="3375791" cy="76812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42212" y="2485024"/>
            <a:ext cx="3852141" cy="3138086"/>
          </a:xfrm>
          <a:prstGeom prst="rect">
            <a:avLst/>
          </a:prstGeom>
        </p:spPr>
      </p:pic>
      <p:sp>
        <p:nvSpPr>
          <p:cNvPr id="17" name="Text Box 90"/>
          <p:cNvSpPr txBox="1">
            <a:spLocks noChangeArrowheads="1"/>
          </p:cNvSpPr>
          <p:nvPr/>
        </p:nvSpPr>
        <p:spPr bwMode="auto">
          <a:xfrm rot="16200000">
            <a:off x="2763692" y="4802789"/>
            <a:ext cx="504055" cy="39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9" name="Text Box 90"/>
          <p:cNvSpPr txBox="1">
            <a:spLocks noChangeArrowheads="1"/>
          </p:cNvSpPr>
          <p:nvPr/>
        </p:nvSpPr>
        <p:spPr bwMode="auto">
          <a:xfrm rot="16200000">
            <a:off x="3653376" y="1835533"/>
            <a:ext cx="504055" cy="39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919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20" y="3713969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18526" y="4114800"/>
                <a:ext cx="7201357" cy="80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2200" b="1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200" b="1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ABC (</a:t>
                </a:r>
                <a:r>
                  <a:rPr lang="en-US" sz="2200" b="1" dirty="0" err="1" smtClean="0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 A) </a:t>
                </a:r>
                <a:r>
                  <a:rPr lang="en-US" sz="22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 A'B'C' 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200" b="1" dirty="0" err="1" smtClean="0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 A’) </a:t>
                </a:r>
                <a:r>
                  <a:rPr lang="en-US" sz="2200" b="1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acc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𝑩</m:t>
                        </m:r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ABC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       </m:t>
                    </m:r>
                    <m:r>
                      <a:rPr lang="en-US" sz="2200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A’B’C’ 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26" y="4114800"/>
                <a:ext cx="7201357" cy="806375"/>
              </a:xfrm>
              <a:prstGeom prst="rect">
                <a:avLst/>
              </a:prstGeom>
              <a:blipFill rotWithShape="1">
                <a:blip r:embed="rId5"/>
                <a:stretch>
                  <a:fillRect l="-1101" t="-4545" r="-762" b="-143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668880"/>
              </p:ext>
            </p:extLst>
          </p:nvPr>
        </p:nvGraphicFramePr>
        <p:xfrm>
          <a:off x="4440238" y="4921250"/>
          <a:ext cx="15097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9" name="Equation" r:id="rId6" imgW="774360" imgH="393480" progId="Equation.DSMT4">
                  <p:embed/>
                </p:oleObj>
              </mc:Choice>
              <mc:Fallback>
                <p:oleObj name="Equation" r:id="rId6" imgW="774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4921250"/>
                        <a:ext cx="150971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17054" y="152400"/>
            <a:ext cx="11239958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.  ÁP DỤNG CÁC TR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ƯỜNG HỢP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ĐỒNG DẠNG CỦA TAM GIÁC VÀO TAM GIÁC VUÔNG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18526" y="5027561"/>
                <a:ext cx="369948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2200" b="1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ABC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     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A’B’C’ </a:t>
                </a:r>
                <a:r>
                  <a:rPr lang="en-US" sz="2200" b="1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26" y="5027561"/>
                <a:ext cx="3699487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2142" t="-8571" b="-2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427412" y="5715000"/>
            <a:ext cx="3748088" cy="819150"/>
            <a:chOff x="3549807" y="5810250"/>
            <a:chExt cx="3748088" cy="819150"/>
          </a:xfrm>
        </p:grpSpPr>
        <p:sp>
          <p:nvSpPr>
            <p:cNvPr id="36" name="TextBox 35"/>
            <p:cNvSpPr txBox="1"/>
            <p:nvPr/>
          </p:nvSpPr>
          <p:spPr>
            <a:xfrm>
              <a:off x="3549807" y="6004382"/>
              <a:ext cx="14016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Suy</a:t>
              </a:r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 :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4686478"/>
                </p:ext>
              </p:extLst>
            </p:nvPr>
          </p:nvGraphicFramePr>
          <p:xfrm>
            <a:off x="4875370" y="5810250"/>
            <a:ext cx="2422525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80" name="Equation" r:id="rId9" imgW="1244520" imgH="419040" progId="Equation.DSMT4">
                    <p:embed/>
                  </p:oleObj>
                </mc:Choice>
                <mc:Fallback>
                  <p:oleObj name="Equation" r:id="rId9" imgW="124452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5370" y="5810250"/>
                          <a:ext cx="2422525" cy="81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1115551" y="5759450"/>
            <a:ext cx="2083262" cy="819150"/>
            <a:chOff x="1115551" y="5759450"/>
            <a:chExt cx="2083262" cy="819150"/>
          </a:xfrm>
        </p:grpSpPr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9155913"/>
                </p:ext>
              </p:extLst>
            </p:nvPr>
          </p:nvGraphicFramePr>
          <p:xfrm>
            <a:off x="1887538" y="5759450"/>
            <a:ext cx="1311275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81" name="Equation" r:id="rId11" imgW="672840" imgH="419040" progId="Equation.DSMT4">
                    <p:embed/>
                  </p:oleObj>
                </mc:Choice>
                <mc:Fallback>
                  <p:oleObj name="Equation" r:id="rId11" imgW="67284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7538" y="5759450"/>
                          <a:ext cx="1311275" cy="81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Box 37"/>
            <p:cNvSpPr txBox="1"/>
            <p:nvPr/>
          </p:nvSpPr>
          <p:spPr>
            <a:xfrm>
              <a:off x="1115551" y="5935662"/>
              <a:ext cx="7954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Hay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994" name="Picture 46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" y="795829"/>
            <a:ext cx="11820525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04212" y="3664602"/>
            <a:ext cx="3200400" cy="3200400"/>
          </a:xfrm>
          <a:prstGeom prst="rect">
            <a:avLst/>
          </a:prstGeom>
        </p:spPr>
      </p:pic>
      <p:sp>
        <p:nvSpPr>
          <p:cNvPr id="18" name="Text Box 90"/>
          <p:cNvSpPr txBox="1">
            <a:spLocks noChangeArrowheads="1"/>
          </p:cNvSpPr>
          <p:nvPr/>
        </p:nvSpPr>
        <p:spPr bwMode="auto">
          <a:xfrm rot="16200000">
            <a:off x="4070958" y="4408683"/>
            <a:ext cx="482666" cy="39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9" name="Text Box 90"/>
          <p:cNvSpPr txBox="1">
            <a:spLocks noChangeArrowheads="1"/>
          </p:cNvSpPr>
          <p:nvPr/>
        </p:nvSpPr>
        <p:spPr bwMode="auto">
          <a:xfrm rot="16200000">
            <a:off x="2128752" y="4950373"/>
            <a:ext cx="504055" cy="39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183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711" y="2114997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6927" y="2565546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 dirty="0">
                <a:latin typeface="+mj-lt"/>
                <a:cs typeface="Arial" pitchFamily="34" charset="0"/>
              </a:rPr>
              <a:t>Ta có: CX = 2,4 – 1,6 = 0,8(m</a:t>
            </a:r>
            <a:r>
              <a:rPr lang="vi-VN" b="1" dirty="0" smtClean="0">
                <a:latin typeface="+mj-lt"/>
                <a:cs typeface="Arial" pitchFamily="34" charset="0"/>
              </a:rPr>
              <a:t>)</a:t>
            </a:r>
            <a:r>
              <a:rPr lang="en-US" b="1" dirty="0">
                <a:latin typeface="+mj-lt"/>
                <a:cs typeface="Arial" pitchFamily="34" charset="0"/>
              </a:rPr>
              <a:t> </a:t>
            </a:r>
            <a:br>
              <a:rPr lang="en-US" b="1" dirty="0">
                <a:latin typeface="+mj-lt"/>
                <a:cs typeface="Arial" pitchFamily="34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MN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= 1 + 19 = 20 (cm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943526"/>
              </p:ext>
            </p:extLst>
          </p:nvPr>
        </p:nvGraphicFramePr>
        <p:xfrm>
          <a:off x="3499567" y="4685763"/>
          <a:ext cx="19113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57" name="Equation" r:id="rId5" imgW="888840" imgH="393480" progId="Equation.DSMT4">
                  <p:embed/>
                </p:oleObj>
              </mc:Choice>
              <mc:Fallback>
                <p:oleObj name="Equation" r:id="rId5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567" y="4685763"/>
                        <a:ext cx="19113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7542212" y="2074863"/>
            <a:ext cx="4267200" cy="3012877"/>
            <a:chOff x="7542212" y="2074863"/>
            <a:chExt cx="4267200" cy="3012877"/>
          </a:xfrm>
        </p:grpSpPr>
        <p:sp>
          <p:nvSpPr>
            <p:cNvPr id="28" name="TextBox 27"/>
            <p:cNvSpPr txBox="1"/>
            <p:nvPr/>
          </p:nvSpPr>
          <p:spPr>
            <a:xfrm>
              <a:off x="9197518" y="4779963"/>
              <a:ext cx="12953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9.51</a:t>
              </a:r>
              <a:endParaRPr lang="vi-VN" sz="14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553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212" y="2074863"/>
              <a:ext cx="4267200" cy="270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7012" y="3424908"/>
                <a:ext cx="7010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b="1" dirty="0" smtClean="0">
                    <a:latin typeface="+mj-lt"/>
                    <a:cs typeface="Arial" pitchFamily="34" charset="0"/>
                  </a:rPr>
                  <a:t>Xét </a:t>
                </a:r>
                <a:r>
                  <a:rPr lang="en-US" b="1" dirty="0" smtClean="0">
                    <a:latin typeface="+mj-lt"/>
                    <a:cs typeface="Arial" pitchFamily="34" charset="0"/>
                  </a:rPr>
                  <a:t>2 </a:t>
                </a:r>
                <a:r>
                  <a:rPr lang="vi-VN" b="1" dirty="0" smtClean="0">
                    <a:latin typeface="+mj-lt"/>
                    <a:cs typeface="Arial" pitchFamily="34" charset="0"/>
                  </a:rPr>
                  <a:t>tam giác</a:t>
                </a:r>
                <a:r>
                  <a:rPr lang="en-US" b="1" dirty="0" smtClean="0">
                    <a:latin typeface="+mj-lt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latin typeface="+mj-lt"/>
                    <a:cs typeface="Arial" pitchFamily="34" charset="0"/>
                  </a:rPr>
                  <a:t>vuông</a:t>
                </a:r>
                <a:r>
                  <a:rPr lang="vi-VN" b="1" dirty="0" smtClean="0">
                    <a:latin typeface="+mj-lt"/>
                    <a:cs typeface="Arial" pitchFamily="34" charset="0"/>
                  </a:rPr>
                  <a:t> MXC</a:t>
                </a:r>
                <a:r>
                  <a:rPr lang="en-US" b="1" dirty="0" smtClean="0">
                    <a:latin typeface="+mj-lt"/>
                    <a:cs typeface="Arial" pitchFamily="34" charset="0"/>
                  </a:rPr>
                  <a:t> (</a:t>
                </a:r>
                <a:r>
                  <a:rPr lang="en-US" b="1" dirty="0" err="1" smtClean="0">
                    <a:latin typeface="+mj-lt"/>
                    <a:cs typeface="Arial" pitchFamily="34" charset="0"/>
                  </a:rPr>
                  <a:t>vuông</a:t>
                </a:r>
                <a:r>
                  <a:rPr lang="en-US" b="1" dirty="0" smtClean="0">
                    <a:latin typeface="+mj-lt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latin typeface="+mj-lt"/>
                    <a:cs typeface="Arial" pitchFamily="34" charset="0"/>
                  </a:rPr>
                  <a:t>tại</a:t>
                </a:r>
                <a:r>
                  <a:rPr lang="en-US" b="1" dirty="0" smtClean="0">
                    <a:latin typeface="+mj-lt"/>
                    <a:cs typeface="Arial" pitchFamily="34" charset="0"/>
                  </a:rPr>
                  <a:t> X)</a:t>
                </a:r>
                <a:r>
                  <a:rPr lang="vi-VN" b="1" dirty="0" smtClean="0">
                    <a:latin typeface="+mj-lt"/>
                    <a:cs typeface="Arial" pitchFamily="34" charset="0"/>
                  </a:rPr>
                  <a:t> và MAY</a:t>
                </a:r>
                <a:r>
                  <a:rPr lang="en-US" b="1" dirty="0" smtClean="0">
                    <a:latin typeface="+mj-lt"/>
                    <a:cs typeface="Arial" pitchFamily="34" charset="0"/>
                  </a:rPr>
                  <a:t> 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Y)</a:t>
                </a:r>
                <a:r>
                  <a:rPr lang="vi-VN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b="1" dirty="0" smtClean="0">
                    <a:latin typeface="+mj-lt"/>
                    <a:cs typeface="Arial" pitchFamily="34" charset="0"/>
                  </a:rPr>
                  <a:t>có: góc </a:t>
                </a:r>
                <a:r>
                  <a:rPr lang="vi-VN" b="1" dirty="0">
                    <a:latin typeface="+mj-lt"/>
                    <a:cs typeface="Arial" pitchFamily="34" charset="0"/>
                  </a:rPr>
                  <a:t>M </a:t>
                </a:r>
                <a:r>
                  <a:rPr lang="vi-VN" b="1" dirty="0" smtClean="0">
                    <a:latin typeface="+mj-lt"/>
                    <a:cs typeface="Arial" pitchFamily="34" charset="0"/>
                  </a:rPr>
                  <a:t>chung</a:t>
                </a:r>
                <a:r>
                  <a:rPr lang="en-US" b="1" dirty="0">
                    <a:latin typeface="+mj-lt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latin typeface="+mj-lt"/>
                    <a:cs typeface="Arial" pitchFamily="34" charset="0"/>
                  </a:rPr>
                  <a:t>nên</a:t>
                </a:r>
                <a:endParaRPr lang="en-US" b="1" dirty="0" smtClean="0">
                  <a:latin typeface="+mj-lt"/>
                  <a:cs typeface="Arial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  <a:cs typeface="Arial" pitchFamily="34" charset="0"/>
                      </a:rPr>
                      <m:t>𝐗𝐂</m:t>
                    </m:r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      ∆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MYA</a:t>
                </a:r>
                <a:endParaRPr lang="vi-VN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2" y="3424908"/>
                <a:ext cx="7010400" cy="1200329"/>
              </a:xfrm>
              <a:prstGeom prst="rect">
                <a:avLst/>
              </a:prstGeom>
              <a:blipFill rotWithShape="1">
                <a:blip r:embed="rId9"/>
                <a:stretch>
                  <a:fillRect l="-1304" t="-4569" r="-139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655392" y="4619981"/>
            <a:ext cx="2051050" cy="839787"/>
            <a:chOff x="3419474" y="4513956"/>
            <a:chExt cx="2051050" cy="839787"/>
          </a:xfrm>
        </p:grpSpPr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2231866"/>
                </p:ext>
              </p:extLst>
            </p:nvPr>
          </p:nvGraphicFramePr>
          <p:xfrm>
            <a:off x="4186236" y="4513956"/>
            <a:ext cx="1284288" cy="839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758" name="Equation" r:id="rId10" imgW="596880" imgH="393480" progId="Equation.DSMT4">
                    <p:embed/>
                  </p:oleObj>
                </mc:Choice>
                <mc:Fallback>
                  <p:oleObj name="Equation" r:id="rId10" imgW="5968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6236" y="4513956"/>
                          <a:ext cx="1284288" cy="839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3419474" y="4703018"/>
              <a:ext cx="846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Hay</a:t>
              </a:r>
              <a:endParaRPr lang="vi-VN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521792" y="5658206"/>
            <a:ext cx="153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620831"/>
              </p:ext>
            </p:extLst>
          </p:nvPr>
        </p:nvGraphicFramePr>
        <p:xfrm>
          <a:off x="4942007" y="5693389"/>
          <a:ext cx="3125788" cy="476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59" name="Equation" r:id="rId12" imgW="1320480" imgH="203040" progId="Equation.DSMT4">
                  <p:embed/>
                </p:oleObj>
              </mc:Choice>
              <mc:Fallback>
                <p:oleObj name="Equation" r:id="rId12" imgW="1320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007" y="5693389"/>
                        <a:ext cx="3125788" cy="476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521792" y="6267806"/>
            <a:ext cx="153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303372"/>
              </p:ext>
            </p:extLst>
          </p:nvPr>
        </p:nvGraphicFramePr>
        <p:xfrm>
          <a:off x="4776712" y="6274712"/>
          <a:ext cx="5230019" cy="476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0" name="Equation" r:id="rId14" imgW="2209680" imgH="203040" progId="Equation.DSMT4">
                  <p:embed/>
                </p:oleObj>
              </mc:Choice>
              <mc:Fallback>
                <p:oleObj name="Equation" r:id="rId14" imgW="220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712" y="6274712"/>
                        <a:ext cx="5230019" cy="476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652" name="Picture 1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78234"/>
            <a:ext cx="1194276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41412" y="4171528"/>
                <a:ext cx="4796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4171528"/>
                <a:ext cx="479618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03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5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NoSidebar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GENSWF_SLIDE_TITLE" val="Giới thiệu tiết 1"/>
  <p:tag name="GENSWF_ADVANCE_TIME" val="59.89"/>
  <p:tag name="ISPRING_SLIDE_ID_2" val="{38A33EFC-EBAC-4D69-9704-7BBD3E5F88A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47636</TotalTime>
  <Words>966</Words>
  <Application>Microsoft Office PowerPoint</Application>
  <PresentationFormat>Custom</PresentationFormat>
  <Paragraphs>105</Paragraphs>
  <Slides>32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TUANHACOMPUTER</cp:lastModifiedBy>
  <cp:revision>3022</cp:revision>
  <dcterms:created xsi:type="dcterms:W3CDTF">2021-08-04T05:24:17Z</dcterms:created>
  <dcterms:modified xsi:type="dcterms:W3CDTF">2025-04-20T13:58:29Z</dcterms:modified>
</cp:coreProperties>
</file>