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  <p:sldMasterId id="2147483976" r:id="rId2"/>
    <p:sldMasterId id="2147484006" r:id="rId3"/>
    <p:sldMasterId id="2147484018" r:id="rId4"/>
    <p:sldMasterId id="2147484035" r:id="rId5"/>
    <p:sldMasterId id="2147484118" r:id="rId6"/>
  </p:sldMasterIdLst>
  <p:notesMasterIdLst>
    <p:notesMasterId r:id="rId41"/>
  </p:notesMasterIdLst>
  <p:sldIdLst>
    <p:sldId id="375" r:id="rId7"/>
    <p:sldId id="376" r:id="rId8"/>
    <p:sldId id="396" r:id="rId9"/>
    <p:sldId id="397" r:id="rId10"/>
    <p:sldId id="398" r:id="rId11"/>
    <p:sldId id="399" r:id="rId12"/>
    <p:sldId id="409" r:id="rId13"/>
    <p:sldId id="400" r:id="rId14"/>
    <p:sldId id="394" r:id="rId15"/>
    <p:sldId id="395" r:id="rId16"/>
    <p:sldId id="403" r:id="rId17"/>
    <p:sldId id="401" r:id="rId18"/>
    <p:sldId id="379" r:id="rId19"/>
    <p:sldId id="404" r:id="rId20"/>
    <p:sldId id="405" r:id="rId21"/>
    <p:sldId id="406" r:id="rId22"/>
    <p:sldId id="386" r:id="rId23"/>
    <p:sldId id="410" r:id="rId24"/>
    <p:sldId id="407" r:id="rId25"/>
    <p:sldId id="355" r:id="rId26"/>
    <p:sldId id="262" r:id="rId27"/>
    <p:sldId id="372" r:id="rId28"/>
    <p:sldId id="324" r:id="rId29"/>
    <p:sldId id="374" r:id="rId30"/>
    <p:sldId id="322" r:id="rId31"/>
    <p:sldId id="370" r:id="rId32"/>
    <p:sldId id="323" r:id="rId33"/>
    <p:sldId id="371" r:id="rId34"/>
    <p:sldId id="389" r:id="rId35"/>
    <p:sldId id="390" r:id="rId36"/>
    <p:sldId id="391" r:id="rId37"/>
    <p:sldId id="392" r:id="rId38"/>
    <p:sldId id="393" r:id="rId39"/>
    <p:sldId id="32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F3CB4"/>
    <a:srgbClr val="996600"/>
    <a:srgbClr val="35EB4F"/>
    <a:srgbClr val="00FF00"/>
    <a:srgbClr val="B240E0"/>
    <a:srgbClr val="19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1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480B7-CE7D-4FCD-BE7A-143F2F6B25C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CD4C1-EAD4-4A23-8AB7-8EA75A292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7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D4C1-EAD4-4A23-8AB7-8EA75A292A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4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D4C1-EAD4-4A23-8AB7-8EA75A292A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7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D4C1-EAD4-4A23-8AB7-8EA75A292A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3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3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2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879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53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191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0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68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17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98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81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04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05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79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83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72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53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5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41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29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32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5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00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1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47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82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04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54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69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970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51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37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2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578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79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227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95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32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53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109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6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334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020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59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83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1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4889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364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21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609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816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445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490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054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3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095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723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551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396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17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276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359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2128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331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9320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7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356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471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4108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86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5624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696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170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7976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4449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330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13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015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9450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658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14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9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4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3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0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5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8DB475-098A-4631-88AE-4993FAC9DB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906CB6-D6B1-48F0-9C45-069E85621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9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  <p:sldLayoutId id="2147484132" r:id="rId14"/>
    <p:sldLayoutId id="2147484133" r:id="rId15"/>
    <p:sldLayoutId id="2147484134" r:id="rId16"/>
    <p:sldLayoutId id="21474841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7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9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188294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THỌ XUÂN</a:t>
            </a:r>
            <a:b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</a:t>
            </a:r>
            <a:endParaRPr lang="en-US" sz="24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9144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1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HUẤN </a:t>
            </a:r>
          </a:p>
          <a:p>
            <a:endParaRPr lang="en-US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68437" y="2291049"/>
            <a:ext cx="8941360" cy="113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TÁC THƯ VIỆN TRƯỜNG MẦM NON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LÍ NGHIỆP VỤ SÁCH, QUẢN LÝ HỒ SƠ  VÀ TỔ CHỨC HOẠT ĐỘNG THƯ VIỆN </a:t>
            </a:r>
          </a:p>
          <a:p>
            <a:pPr algn="ctr"/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 bwMode="auto">
          <a:xfrm>
            <a:off x="342900" y="6096000"/>
            <a:ext cx="899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endParaRPr lang="en-US" b="1" i="1" dirty="0">
              <a:solidFill>
                <a:srgbClr val="00B0F0"/>
              </a:solidFill>
            </a:endParaRPr>
          </a:p>
        </p:txBody>
      </p:sp>
      <p:pic>
        <p:nvPicPr>
          <p:cNvPr id="18" name="Picture 17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" y="542192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60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94" y="381000"/>
            <a:ext cx="9260006" cy="762000"/>
          </a:xfrm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4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6394" y="1574560"/>
            <a:ext cx="9144000" cy="1549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4400" dirty="0" smtClean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0" y="3442362"/>
            <a:ext cx="9557982" cy="173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-7961" y="1352549"/>
            <a:ext cx="9144000" cy="578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43218" y="3479893"/>
            <a:ext cx="9253182" cy="2692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 </a:t>
            </a:r>
            <a:r>
              <a:rPr lang="en-US" sz="17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7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17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7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7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17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vênh</a:t>
            </a:r>
            <a:r>
              <a:rPr lang="en-US" sz="17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7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7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17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7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7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7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7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7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7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7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7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7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7600" dirty="0" smtClean="0"/>
          </a:p>
        </p:txBody>
      </p:sp>
    </p:spTree>
    <p:extLst>
      <p:ext uri="{BB962C8B-B14F-4D97-AF65-F5344CB8AC3E}">
        <p14:creationId xmlns:p14="http://schemas.microsoft.com/office/powerpoint/2010/main" val="84189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94" y="381000"/>
            <a:ext cx="7888406" cy="762000"/>
          </a:xfrm>
        </p:spPr>
        <p:txBody>
          <a:bodyPr>
            <a:normAutofit fontScale="85000" lnSpcReduction="10000"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-7961" y="1065802"/>
            <a:ext cx="9122391" cy="1588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1/3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0" y="3442362"/>
            <a:ext cx="9557982" cy="173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C:\Users\Administrator\Desktop\hiêp thư viện\z4872187327920_ec54a56200de8afc7f2377ae9fd5cb5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4600"/>
            <a:ext cx="3810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-7961" y="1352549"/>
            <a:ext cx="9144000" cy="578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066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93" y="122405"/>
            <a:ext cx="9107605" cy="710677"/>
          </a:xfrm>
        </p:spPr>
        <p:txBody>
          <a:bodyPr>
            <a:normAutofit fontScale="92500"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6394" y="833082"/>
            <a:ext cx="9107605" cy="1376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0" y="3442362"/>
            <a:ext cx="9557982" cy="173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istrator\Desktop\hiêp thư viện\z4872187327353_ca5eacd82de2514a1a77ae0a07a765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2209800"/>
            <a:ext cx="358139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4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624110"/>
            <a:ext cx="7391400" cy="899890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6, 7: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3929" y="1388247"/>
            <a:ext cx="7391400" cy="899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1515026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5328" y="2730527"/>
            <a:ext cx="83262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KHXG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SĐKCB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5329" y="4263096"/>
            <a:ext cx="8326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VD: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STN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01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974" y="5217203"/>
            <a:ext cx="8326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VD: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SNV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01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8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61579"/>
            <a:ext cx="7391400" cy="899890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6, 7: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3929" y="1388247"/>
            <a:ext cx="7391400" cy="899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3664" y="1426362"/>
            <a:ext cx="7896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Administrator\Desktop\hiêp thư viện\z4872187317255_811036af38905440a435c1bf46964dd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2719022"/>
            <a:ext cx="3200400" cy="413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46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624110"/>
            <a:ext cx="7391400" cy="899890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6, 7: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3929" y="1388247"/>
            <a:ext cx="7391400" cy="899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4343400"/>
            <a:ext cx="7848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   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STN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 / 2023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01,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6965" y="1395072"/>
            <a:ext cx="8392235" cy="16572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17.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352800"/>
            <a:ext cx="8153400" cy="899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KHXG SĐKCB /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624110"/>
            <a:ext cx="7391400" cy="899890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6, 7: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3929" y="1388247"/>
            <a:ext cx="7391400" cy="899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Administrator\Desktop\hiêp thư viện\z4872187327353_ca5eacd82de2514a1a77ae0a07a7651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388247"/>
            <a:ext cx="3962400" cy="54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0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5925" y="6858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</a:t>
            </a:r>
          </a:p>
          <a:p>
            <a:pPr algn="ctr"/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SÁCH THEO TRÌNH ĐỘ ĐỌC</a:t>
            </a:r>
            <a:endParaRPr lang="en-US" sz="2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055324"/>
              </p:ext>
            </p:extLst>
          </p:nvPr>
        </p:nvGraphicFramePr>
        <p:xfrm>
          <a:off x="76201" y="1600200"/>
          <a:ext cx="9040505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73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9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ĐỘ ĐỌC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ĐỘ PHỨC TẠP CỦA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TỪ, CÂU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SỐ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CÂU/TRANG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SỐ TỪ/CÂU*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NỘI DUNG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HÌNH ẢNH/TRANH MINH HỌA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89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Có thể là từ đơn, từ </a:t>
                      </a:r>
                    </a:p>
                    <a:p>
                      <a:r>
                        <a:rPr lang="vi-VN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ghép, nhóm từ hoặc </a:t>
                      </a:r>
                    </a:p>
                    <a:p>
                      <a:r>
                        <a:rPr lang="vi-VN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câu ngắn theo cấu </a:t>
                      </a:r>
                    </a:p>
                    <a:p>
                      <a:r>
                        <a:rPr lang="vi-VN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trúc đơn giản. 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0-2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0-7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Khái niệm đơn giản; </a:t>
                      </a:r>
                    </a:p>
                    <a:p>
                      <a:pPr algn="l"/>
                      <a:r>
                        <a:rPr lang="vi-VN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Không nhất thiết phải có cốt truyện cụ thể. Có thể chỉ là một chuỗi tranh về những sự vật hay hành động quen thuộc đối với trẻ.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400" b="1" smtClean="0">
                          <a:latin typeface="Times New Roman" pitchFamily="18" charset="0"/>
                          <a:cs typeface="Times New Roman" pitchFamily="18" charset="0"/>
                        </a:rPr>
                        <a:t>Ít nhất 90% diện tích trang có tranh, hình ảnh minh họa; </a:t>
                      </a:r>
                    </a:p>
                    <a:p>
                      <a:r>
                        <a:rPr lang="vi-VN" sz="1400" b="1" smtClean="0">
                          <a:latin typeface="Times New Roman" pitchFamily="18" charset="0"/>
                          <a:cs typeface="Times New Roman" pitchFamily="18" charset="0"/>
                        </a:rPr>
                        <a:t>Tranh/hình ảnh minh họa phục vụ cho nội dung chính; </a:t>
                      </a:r>
                    </a:p>
                    <a:p>
                      <a:r>
                        <a:rPr lang="vi-VN" sz="1400" b="1" smtClean="0">
                          <a:latin typeface="Times New Roman" pitchFamily="18" charset="0"/>
                          <a:cs typeface="Times New Roman" pitchFamily="18" charset="0"/>
                        </a:rPr>
                        <a:t>Đơn giản, rõ ràng. </a:t>
                      </a:r>
                      <a:endParaRPr lang="en-US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445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Câu đơn giản và hoàn </a:t>
                      </a:r>
                    </a:p>
                    <a:p>
                      <a:r>
                        <a:rPr lang="vi-VN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chỉnh. 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smtClean="0">
                          <a:latin typeface="Times New Roman" pitchFamily="18" charset="0"/>
                          <a:cs typeface="Times New Roman" pitchFamily="18" charset="0"/>
                        </a:rPr>
                        <a:t>1-3 câu/trang </a:t>
                      </a:r>
                      <a:endParaRPr lang="en-US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1-10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Khái niệm đơn giản; </a:t>
                      </a:r>
                    </a:p>
                    <a:p>
                      <a:r>
                        <a:rPr lang="vi-VN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Các tình huống quen thuộc.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Ít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70%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họa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</a:p>
                    <a:p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họa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339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latin typeface="Times New Roman" pitchFamily="18" charset="0"/>
                          <a:cs typeface="Times New Roman" pitchFamily="18" charset="0"/>
                        </a:rPr>
                        <a:t>Cam</a:t>
                      </a:r>
                      <a:endParaRPr lang="en-US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400" b="1" smtClean="0">
                          <a:latin typeface="Times New Roman" pitchFamily="18" charset="0"/>
                          <a:cs typeface="Times New Roman" pitchFamily="18" charset="0"/>
                        </a:rPr>
                        <a:t>Câu đơn giản, dài hơn (có thành phần phụ, trạng ngữ). </a:t>
                      </a:r>
                      <a:endParaRPr lang="en-US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smtClean="0">
                          <a:latin typeface="Times New Roman" pitchFamily="18" charset="0"/>
                          <a:cs typeface="Times New Roman" pitchFamily="18" charset="0"/>
                        </a:rPr>
                        <a:t>2-5 câu/trang</a:t>
                      </a:r>
                      <a:endParaRPr lang="en-US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smtClean="0">
                          <a:latin typeface="Times New Roman" pitchFamily="18" charset="0"/>
                          <a:cs typeface="Times New Roman" pitchFamily="18" charset="0"/>
                        </a:rPr>
                        <a:t>3-12 từ/câu </a:t>
                      </a:r>
                      <a:endParaRPr lang="en-US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400" b="1" smtClean="0">
                          <a:latin typeface="Times New Roman" pitchFamily="18" charset="0"/>
                          <a:cs typeface="Times New Roman" pitchFamily="18" charset="0"/>
                        </a:rPr>
                        <a:t>Những khái niệm quen thuộc hoặc những khái niêm mới, giúp học sinh mở rộng hiểu biết; </a:t>
                      </a:r>
                    </a:p>
                    <a:p>
                      <a:r>
                        <a:rPr lang="vi-VN" sz="1400" b="1" smtClean="0">
                          <a:latin typeface="Times New Roman" pitchFamily="18" charset="0"/>
                          <a:cs typeface="Times New Roman" pitchFamily="18" charset="0"/>
                        </a:rPr>
                        <a:t>Chuỗi các sự kiện/sự việc</a:t>
                      </a:r>
                      <a:r>
                        <a:rPr lang="en-US" sz="14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400" b="1" smtClean="0">
                          <a:latin typeface="Times New Roman" pitchFamily="18" charset="0"/>
                          <a:cs typeface="Times New Roman" pitchFamily="18" charset="0"/>
                        </a:rPr>
                        <a:t>đơn giản. Cốt truyện đơn giản. </a:t>
                      </a:r>
                      <a:endParaRPr lang="en-US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Ít nhất 60% trang có tranh/hình ảnh minh họa; </a:t>
                      </a:r>
                    </a:p>
                    <a:p>
                      <a:r>
                        <a:rPr lang="vi-VN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Tranh/hình ảnh minh họa phục vụ cho nội dung chính nhưng có thể trừu tượng hơn hai trình độ trước. 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3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7"/>
          <a:stretch/>
        </p:blipFill>
        <p:spPr>
          <a:xfrm>
            <a:off x="152400" y="609600"/>
            <a:ext cx="8991600" cy="6248400"/>
          </a:xfrm>
        </p:spPr>
      </p:pic>
    </p:spTree>
    <p:extLst>
      <p:ext uri="{BB962C8B-B14F-4D97-AF65-F5344CB8AC3E}">
        <p14:creationId xmlns:p14="http://schemas.microsoft.com/office/powerpoint/2010/main" val="2565077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73465"/>
            <a:ext cx="7391400" cy="17119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8910" y="556990"/>
            <a:ext cx="8275090" cy="18794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5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4496663"/>
            <a:ext cx="8153400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cam: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6324600" y="1379561"/>
            <a:ext cx="1828800" cy="1193904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7010400" y="3048000"/>
            <a:ext cx="1752600" cy="1440702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7010400" y="5334000"/>
            <a:ext cx="1524000" cy="1524000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5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1" y="398005"/>
            <a:ext cx="7577919" cy="135459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TRÌNH XỬ LÍ NGHIỆP VỤ SÁCH THƯ VIỆN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23081" y="1905000"/>
            <a:ext cx="8492319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614986"/>
            <a:ext cx="7010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480" y="519530"/>
            <a:ext cx="6347713" cy="7936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QUẢN LÝ HỒ SƠ THƯ VIỆN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304" y="1599526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34537" y="2852946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34537" y="2280329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34537" y="3375595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34537" y="3956222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8" name="Group 18"/>
          <p:cNvGrpSpPr>
            <a:grpSpLocks/>
          </p:cNvGrpSpPr>
          <p:nvPr/>
        </p:nvGrpSpPr>
        <p:grpSpPr bwMode="auto">
          <a:xfrm rot="16200000">
            <a:off x="7267575" y="4972050"/>
            <a:ext cx="2057400" cy="1676400"/>
            <a:chOff x="106" y="2378"/>
            <a:chExt cx="1788" cy="1796"/>
          </a:xfrm>
        </p:grpSpPr>
        <p:pic>
          <p:nvPicPr>
            <p:cNvPr id="92179" name="Picture 19" descr="hoa-d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80" name="Picture 20" descr="hoa-d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181" name="Picture 21" descr="hoa-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995991">
            <a:off x="8567737" y="6310313"/>
            <a:ext cx="47307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188" name="Group 28"/>
          <p:cNvGrpSpPr>
            <a:grpSpLocks/>
          </p:cNvGrpSpPr>
          <p:nvPr/>
        </p:nvGrpSpPr>
        <p:grpSpPr bwMode="auto">
          <a:xfrm>
            <a:off x="0" y="5181600"/>
            <a:ext cx="1752600" cy="1676400"/>
            <a:chOff x="106" y="2378"/>
            <a:chExt cx="1788" cy="1796"/>
          </a:xfrm>
        </p:grpSpPr>
        <p:pic>
          <p:nvPicPr>
            <p:cNvPr id="92189" name="Picture 29" descr="hoa-d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90" name="Picture 30" descr="hoa-d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191" name="Picture 31" descr="hoa-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62568">
            <a:off x="190500" y="6275388"/>
            <a:ext cx="606425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2" name="Picture 32" descr="Book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19800"/>
            <a:ext cx="1905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712" y="160638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b="1" dirty="0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800" b="1" dirty="0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4800" b="1" dirty="0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800" b="1" dirty="0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800" b="1" dirty="0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b="1" dirty="0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4800" b="1" dirty="0">
              <a:solidFill>
                <a:srgbClr val="FF0000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599" y="1413285"/>
            <a:ext cx="466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345" y="2211665"/>
            <a:ext cx="5837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599" y="2888069"/>
            <a:ext cx="6967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208" y="3571611"/>
            <a:ext cx="5837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8" name="Group 18"/>
          <p:cNvGrpSpPr>
            <a:grpSpLocks/>
          </p:cNvGrpSpPr>
          <p:nvPr/>
        </p:nvGrpSpPr>
        <p:grpSpPr bwMode="auto">
          <a:xfrm rot="16200000">
            <a:off x="7267575" y="4972050"/>
            <a:ext cx="2057400" cy="1676400"/>
            <a:chOff x="106" y="2378"/>
            <a:chExt cx="1788" cy="1796"/>
          </a:xfrm>
        </p:grpSpPr>
        <p:pic>
          <p:nvPicPr>
            <p:cNvPr id="92179" name="Picture 19" descr="hoa-d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80" name="Picture 20" descr="hoa-d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181" name="Picture 21" descr="hoa-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995991">
            <a:off x="8567737" y="6310313"/>
            <a:ext cx="47307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188" name="Group 28"/>
          <p:cNvGrpSpPr>
            <a:grpSpLocks/>
          </p:cNvGrpSpPr>
          <p:nvPr/>
        </p:nvGrpSpPr>
        <p:grpSpPr bwMode="auto">
          <a:xfrm>
            <a:off x="0" y="5181600"/>
            <a:ext cx="1752600" cy="1676400"/>
            <a:chOff x="106" y="2378"/>
            <a:chExt cx="1788" cy="1796"/>
          </a:xfrm>
        </p:grpSpPr>
        <p:pic>
          <p:nvPicPr>
            <p:cNvPr id="92189" name="Picture 29" descr="hoa-d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90" name="Picture 30" descr="hoa-d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191" name="Picture 31" descr="hoa-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62568">
            <a:off x="190500" y="6275388"/>
            <a:ext cx="606425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2" name="Picture 32" descr="Book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19800"/>
            <a:ext cx="1905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38917" y="2209800"/>
            <a:ext cx="5837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8916" y="3818127"/>
            <a:ext cx="8475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917" y="3048000"/>
            <a:ext cx="5837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5269" y="1368795"/>
            <a:ext cx="5837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0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8" name="Group 18"/>
          <p:cNvGrpSpPr>
            <a:grpSpLocks/>
          </p:cNvGrpSpPr>
          <p:nvPr/>
        </p:nvGrpSpPr>
        <p:grpSpPr bwMode="auto">
          <a:xfrm rot="16200000">
            <a:off x="7267575" y="4972050"/>
            <a:ext cx="2057400" cy="1676400"/>
            <a:chOff x="106" y="2378"/>
            <a:chExt cx="1788" cy="1796"/>
          </a:xfrm>
        </p:grpSpPr>
        <p:pic>
          <p:nvPicPr>
            <p:cNvPr id="92179" name="Picture 19" descr="hoa-d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80" name="Picture 20" descr="hoa-d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181" name="Picture 21" descr="hoa-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995991">
            <a:off x="8567737" y="6310313"/>
            <a:ext cx="47307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188" name="Group 28"/>
          <p:cNvGrpSpPr>
            <a:grpSpLocks/>
          </p:cNvGrpSpPr>
          <p:nvPr/>
        </p:nvGrpSpPr>
        <p:grpSpPr bwMode="auto">
          <a:xfrm>
            <a:off x="0" y="5181600"/>
            <a:ext cx="1752600" cy="1676400"/>
            <a:chOff x="106" y="2378"/>
            <a:chExt cx="1788" cy="1796"/>
          </a:xfrm>
        </p:grpSpPr>
        <p:pic>
          <p:nvPicPr>
            <p:cNvPr id="92189" name="Picture 29" descr="hoa-d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90" name="Picture 30" descr="hoa-d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191" name="Picture 31" descr="hoa-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62568">
            <a:off x="190500" y="6275388"/>
            <a:ext cx="606425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2" name="Picture 32" descr="Book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19800"/>
            <a:ext cx="2209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678" y="304800"/>
            <a:ext cx="8499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2: </a:t>
            </a:r>
            <a:r>
              <a:rPr lang="en-US" sz="4400" b="1" dirty="0" err="1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400" b="1" dirty="0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400" b="1" dirty="0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400" b="1" dirty="0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400" b="1" dirty="0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en-US" sz="4400" b="1" dirty="0">
              <a:solidFill>
                <a:srgbClr val="FF0000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664" y="1173878"/>
            <a:ext cx="8900064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smtClean="0">
                <a:solidFill>
                  <a:srgbClr val="04617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solidFill>
                  <a:srgbClr val="04617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dirty="0">
                <a:solidFill>
                  <a:srgbClr val="04617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7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458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8" name="Group 18"/>
          <p:cNvGrpSpPr>
            <a:grpSpLocks/>
          </p:cNvGrpSpPr>
          <p:nvPr/>
        </p:nvGrpSpPr>
        <p:grpSpPr bwMode="auto">
          <a:xfrm rot="16200000">
            <a:off x="7267575" y="4972050"/>
            <a:ext cx="2057400" cy="1676400"/>
            <a:chOff x="106" y="2378"/>
            <a:chExt cx="1788" cy="1796"/>
          </a:xfrm>
        </p:grpSpPr>
        <p:pic>
          <p:nvPicPr>
            <p:cNvPr id="92179" name="Picture 19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80" name="Picture 20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181" name="Picture 21" descr="hoa-h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995991">
            <a:off x="8567737" y="6310313"/>
            <a:ext cx="47307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188" name="Group 28"/>
          <p:cNvGrpSpPr>
            <a:grpSpLocks/>
          </p:cNvGrpSpPr>
          <p:nvPr/>
        </p:nvGrpSpPr>
        <p:grpSpPr bwMode="auto">
          <a:xfrm>
            <a:off x="0" y="5181600"/>
            <a:ext cx="1752600" cy="1676400"/>
            <a:chOff x="106" y="2378"/>
            <a:chExt cx="1788" cy="1796"/>
          </a:xfrm>
        </p:grpSpPr>
        <p:pic>
          <p:nvPicPr>
            <p:cNvPr id="92189" name="Picture 29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90" name="Picture 30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191" name="Picture 31" descr="hoa-h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62568">
            <a:off x="190500" y="6275388"/>
            <a:ext cx="606425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2" name="Picture 32" descr="Book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19800"/>
            <a:ext cx="1905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8499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400" b="1" dirty="0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400" b="1" dirty="0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400" b="1" dirty="0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400" b="1" dirty="0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400" b="1" dirty="0">
              <a:solidFill>
                <a:srgbClr val="FF0000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57646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QĐ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CTV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920820" y="0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Thµnh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lËp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tæ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c«ng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t¸c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TV:</a:t>
            </a:r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228600" y="990600"/>
            <a:ext cx="8915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660033"/>
                </a:solidFill>
                <a:latin typeface=".VnTime" pitchFamily="34" charset="0"/>
              </a:rPr>
              <a:t>+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660033"/>
                </a:solidFill>
                <a:latin typeface=".VnTime" pitchFamily="34" charset="0"/>
              </a:rPr>
              <a:t>+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endParaRPr lang="en-US" sz="32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rgbClr val="660033"/>
                </a:solidFill>
                <a:latin typeface=".VnTime" pitchFamily="34" charset="0"/>
              </a:rPr>
              <a:t>: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660033"/>
              </a:solidFill>
              <a:latin typeface=".VnTime" pitchFamily="34" charset="0"/>
            </a:endParaRP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920821" y="5181600"/>
            <a:ext cx="79183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Ban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endParaRPr lang="en-US" sz="2400" b="1" i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01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6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6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8" name="Group 18"/>
          <p:cNvGrpSpPr>
            <a:grpSpLocks/>
          </p:cNvGrpSpPr>
          <p:nvPr/>
        </p:nvGrpSpPr>
        <p:grpSpPr bwMode="auto">
          <a:xfrm rot="16200000">
            <a:off x="7267575" y="4972050"/>
            <a:ext cx="2057400" cy="1676400"/>
            <a:chOff x="106" y="2378"/>
            <a:chExt cx="1788" cy="1796"/>
          </a:xfrm>
        </p:grpSpPr>
        <p:pic>
          <p:nvPicPr>
            <p:cNvPr id="92179" name="Picture 19" descr="hoa-d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80" name="Picture 20" descr="hoa-d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181" name="Picture 21" descr="hoa-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995991">
            <a:off x="8567737" y="6310313"/>
            <a:ext cx="47307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188" name="Group 28"/>
          <p:cNvGrpSpPr>
            <a:grpSpLocks/>
          </p:cNvGrpSpPr>
          <p:nvPr/>
        </p:nvGrpSpPr>
        <p:grpSpPr bwMode="auto">
          <a:xfrm>
            <a:off x="0" y="5181600"/>
            <a:ext cx="1752600" cy="1676400"/>
            <a:chOff x="106" y="2378"/>
            <a:chExt cx="1788" cy="1796"/>
          </a:xfrm>
        </p:grpSpPr>
        <p:pic>
          <p:nvPicPr>
            <p:cNvPr id="92189" name="Picture 29" descr="hoa-d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90" name="Picture 30" descr="hoa-d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191" name="Picture 31" descr="hoa-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62568">
            <a:off x="190500" y="6275388"/>
            <a:ext cx="606425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2" name="Picture 32" descr="Book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19800"/>
            <a:ext cx="1905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71433"/>
            <a:ext cx="815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4: CÁC LOẠI KẾ HOẠCH</a:t>
            </a:r>
            <a:endParaRPr lang="en-US" sz="2800" b="1" dirty="0">
              <a:solidFill>
                <a:srgbClr val="FF0000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063" y="851950"/>
            <a:ext cx="86790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16/2022/TT-BGDĐT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22/11/2022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3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5127"/>
            <a:ext cx="7219950" cy="85407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 LOẠI BÁO CÁO  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1066800"/>
            <a:ext cx="7886700" cy="854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759374"/>
            <a:ext cx="7296150" cy="854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620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TỔ CHỨC HOẠT ĐỘNG THƯ VIỆN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5400"/>
            <a:ext cx="8534402" cy="474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/>
              <a:t>.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HĐTV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TV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non,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CTPT 2018;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1" y="37531"/>
            <a:ext cx="6511119" cy="754067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dirty="0" smtClean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b="1" dirty="0">
              <a:solidFill>
                <a:srgbClr val="6F3C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2139" y="943403"/>
            <a:ext cx="8761861" cy="4958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4023" y="1828800"/>
            <a:ext cx="700357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23081" y="1959591"/>
            <a:ext cx="700357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91076"/>
            <a:ext cx="5867400" cy="526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533400"/>
            <a:ext cx="8534402" cy="63246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TV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dộng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tin.</a:t>
            </a:r>
          </a:p>
        </p:txBody>
      </p:sp>
    </p:spTree>
    <p:extLst>
      <p:ext uri="{BB962C8B-B14F-4D97-AF65-F5344CB8AC3E}">
        <p14:creationId xmlns:p14="http://schemas.microsoft.com/office/powerpoint/2010/main" val="87130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8600"/>
            <a:ext cx="7848601" cy="1701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47800"/>
            <a:ext cx="8077202" cy="5181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3.1.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thiệu,hướng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0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533400"/>
            <a:ext cx="8001001" cy="550796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3.2.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non). </a:t>
            </a:r>
            <a:endParaRPr 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0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763001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3.3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97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7" name="Picture 3" descr="digital_bouquet_sl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2135736"/>
            <a:ext cx="8237539" cy="4722264"/>
          </a:xfr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212172" y="-228600"/>
            <a:ext cx="8779428" cy="228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US" sz="3600" b="1" i="1" dirty="0" smtClean="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</a:t>
            </a:r>
            <a:r>
              <a:rPr lang="en-US" sz="3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Xin</a:t>
            </a:r>
            <a:r>
              <a:rPr lang="en-US" sz="3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  </a:t>
            </a:r>
            <a:r>
              <a:rPr lang="en-US" sz="3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!                            </a:t>
            </a:r>
            <a:endParaRPr lang="en-US" sz="3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5592" name="Picture 8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5800"/>
            <a:ext cx="51816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3" name="Picture 9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62175"/>
            <a:ext cx="25908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96" name="Picture 12" descr="85B262A1A2114D5086B125AD97482D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73934" y="-550465"/>
            <a:ext cx="49133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97" name="Picture 7" descr="CRNRC40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104188" y="5935663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8" name="Picture 7" descr="CRNRC40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800725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5601" name="Group 17"/>
          <p:cNvGrpSpPr>
            <a:grpSpLocks/>
          </p:cNvGrpSpPr>
          <p:nvPr/>
        </p:nvGrpSpPr>
        <p:grpSpPr bwMode="auto">
          <a:xfrm>
            <a:off x="37698" y="84187"/>
            <a:ext cx="9144000" cy="6858000"/>
            <a:chOff x="0" y="0"/>
            <a:chExt cx="5760" cy="4320"/>
          </a:xfrm>
        </p:grpSpPr>
        <p:pic>
          <p:nvPicPr>
            <p:cNvPr id="195602" name="Picture 18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0"/>
              <a:ext cx="5664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603" name="Picture 19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604" name="Picture 20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605" name="Picture 21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267"/>
              <a:ext cx="5664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5606" name="Group 22"/>
          <p:cNvGrpSpPr>
            <a:grpSpLocks/>
          </p:cNvGrpSpPr>
          <p:nvPr/>
        </p:nvGrpSpPr>
        <p:grpSpPr bwMode="auto">
          <a:xfrm flipV="1">
            <a:off x="0" y="0"/>
            <a:ext cx="2838450" cy="2851150"/>
            <a:chOff x="106" y="2378"/>
            <a:chExt cx="1788" cy="1796"/>
          </a:xfrm>
        </p:grpSpPr>
        <p:pic>
          <p:nvPicPr>
            <p:cNvPr id="195607" name="Picture 23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608" name="Picture 24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5609" name="Picture 25" descr="hoa-hon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3873" flipV="1">
            <a:off x="0" y="-381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5610" name="Group 26"/>
          <p:cNvGrpSpPr>
            <a:grpSpLocks/>
          </p:cNvGrpSpPr>
          <p:nvPr/>
        </p:nvGrpSpPr>
        <p:grpSpPr bwMode="auto">
          <a:xfrm rot="5400000" flipV="1">
            <a:off x="6269038" y="4763"/>
            <a:ext cx="2838450" cy="2851150"/>
            <a:chOff x="106" y="2378"/>
            <a:chExt cx="1788" cy="1796"/>
          </a:xfrm>
        </p:grpSpPr>
        <p:pic>
          <p:nvPicPr>
            <p:cNvPr id="195611" name="Picture 27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612" name="Picture 28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5613" name="Picture 29" descr="hoa-hon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5365" flipV="1">
            <a:off x="8356600" y="381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183410"/>
      </p:ext>
    </p:extLst>
  </p:cSld>
  <p:clrMapOvr>
    <a:masterClrMapping/>
  </p:clrMapOvr>
  <p:transition spd="med" advTm="46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3081" y="228599"/>
            <a:ext cx="8720919" cy="14478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143000"/>
            <a:ext cx="6858000" cy="541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5638800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6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2"/>
            <a:ext cx="8686800" cy="838198"/>
          </a:xfrm>
        </p:spPr>
        <p:txBody>
          <a:bodyPr>
            <a:normAutofit fontScale="90000"/>
          </a:bodyPr>
          <a:lstStyle/>
          <a:p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610600" cy="53339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C:\Users\Administrator\Desktop\hiêp thư viện\z4872262021219_ca6663e04a2f308449f22430b5bb03c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371599"/>
            <a:ext cx="4800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86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838200"/>
          </a:xfrm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4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4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44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44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44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4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44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9966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839200" cy="4114800"/>
          </a:xfrm>
        </p:spPr>
        <p:txBody>
          <a:bodyPr>
            <a:normAutofit/>
          </a:bodyPr>
          <a:lstStyle/>
          <a:p>
            <a:pPr algn="just">
              <a:lnSpc>
                <a:spcPct val="124000"/>
              </a:lnSpc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3191" y="3009900"/>
            <a:ext cx="83058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7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328684" y="3346025"/>
            <a:ext cx="86106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+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Cét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4: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Ghi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sè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chøng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tõ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kÌm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theo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: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Ghi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theo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hãa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®¬n, ®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èi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víi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s¸ch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kh«ng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hãa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®¬n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th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×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ghi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theo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sè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biªn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b¶n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nhËp</a:t>
            </a:r>
            <a:endParaRPr lang="en-US" sz="260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28684" y="4263268"/>
            <a:ext cx="86106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+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Cét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smtClean="0">
                <a:solidFill>
                  <a:srgbClr val="0000FF"/>
                </a:solidFill>
                <a:latin typeface=".VnTime" pitchFamily="34" charset="0"/>
              </a:rPr>
              <a:t>7: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ChØ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ghi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gi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¸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tiÒn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tæng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céng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tµi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liÖu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nhËp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mµ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kh«ng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bao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gåm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c¸c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lo¹i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phÝ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chuyªn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chë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hay t¹p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vô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.VnTime" pitchFamily="34" charset="0"/>
              </a:rPr>
              <a:t>kh¸c</a:t>
            </a:r>
            <a:r>
              <a:rPr lang="en-US" sz="2600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317310" y="1566299"/>
            <a:ext cx="8610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700" dirty="0">
                <a:solidFill>
                  <a:srgbClr val="0000FF"/>
                </a:solidFill>
                <a:latin typeface=".VnTime" pitchFamily="34" charset="0"/>
              </a:rPr>
              <a:t>+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“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01.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01/07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30/06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dirty="0">
              <a:solidFill>
                <a:srgbClr val="0000FF"/>
              </a:solidFill>
            </a:endParaRPr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245166" y="5192525"/>
            <a:ext cx="8975034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1" i="1" dirty="0">
                <a:solidFill>
                  <a:srgbClr val="FF0000"/>
                </a:solidFill>
                <a:latin typeface=".VnTime" pitchFamily="34" charset="0"/>
              </a:rPr>
              <a:t>+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sang”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theo.</a:t>
            </a:r>
            <a:endParaRPr lang="en-US" sz="2600" b="1" i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00716" name="Text Box 12"/>
          <p:cNvSpPr txBox="1">
            <a:spLocks noChangeArrowheads="1"/>
          </p:cNvSpPr>
          <p:nvPr/>
        </p:nvSpPr>
        <p:spPr bwMode="auto">
          <a:xfrm>
            <a:off x="328684" y="1033601"/>
            <a:ext cx="88915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+</a:t>
            </a:r>
            <a:r>
              <a:rPr lang="en-US" sz="2800" b="1" i="1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2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717" name="Text Box 13"/>
          <p:cNvSpPr txBox="1">
            <a:spLocks noChangeArrowheads="1"/>
          </p:cNvSpPr>
          <p:nvPr/>
        </p:nvSpPr>
        <p:spPr bwMode="auto">
          <a:xfrm>
            <a:off x="762000" y="182909"/>
            <a:ext cx="82461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2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20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/>
      <p:bldP spid="200711" grpId="0"/>
      <p:bldP spid="200714" grpId="0"/>
      <p:bldP spid="200715" grpId="0"/>
      <p:bldP spid="2007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838200"/>
          </a:xfrm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4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4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44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44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44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4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44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9966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C:\Users\Administrator\Desktop\hiêp thư viện\z4872291445510_6ba0b2065a2d8a7f385efecb0d6d8a7c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905000" y="-381000"/>
            <a:ext cx="5638800" cy="88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88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304800" y="259080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04800" y="457200"/>
            <a:ext cx="8839200" cy="1600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 smtClean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400" b="1" dirty="0" smtClean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400" b="1" dirty="0" err="1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4400" b="1" dirty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4400" b="1" dirty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4400" b="1" dirty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dirty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b="1" dirty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b="1" dirty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b="1" dirty="0" smtClean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400" b="1" dirty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4400" b="1" dirty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b="1" dirty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400" b="1" dirty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400" b="1" dirty="0">
                <a:solidFill>
                  <a:srgbClr val="6F3CB4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/>
          </a:p>
        </p:txBody>
      </p:sp>
      <p:pic>
        <p:nvPicPr>
          <p:cNvPr id="11" name="Picture 3" descr="C:\Users\Administrator\Desktop\hiêp thư viện\z4872311593244_e65fbcd4a749b9f8b01e35e835d430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171705" y="-114301"/>
            <a:ext cx="4953000" cy="899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9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1724</TotalTime>
  <Words>2030</Words>
  <Application>Microsoft Office PowerPoint</Application>
  <PresentationFormat>On-screen Show (4:3)</PresentationFormat>
  <Paragraphs>164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.VnTime</vt:lpstr>
      <vt:lpstr>Arial</vt:lpstr>
      <vt:lpstr>Calibri</vt:lpstr>
      <vt:lpstr>Calibri Light</vt:lpstr>
      <vt:lpstr>Century Gothic</vt:lpstr>
      <vt:lpstr>Garamond</vt:lpstr>
      <vt:lpstr>Times New Roman</vt:lpstr>
      <vt:lpstr>Trebuchet MS</vt:lpstr>
      <vt:lpstr>Wingdings</vt:lpstr>
      <vt:lpstr>Wingdings 3</vt:lpstr>
      <vt:lpstr>Wisp</vt:lpstr>
      <vt:lpstr>Office Theme</vt:lpstr>
      <vt:lpstr>1_Office Theme</vt:lpstr>
      <vt:lpstr>Facet</vt:lpstr>
      <vt:lpstr>2_Office Theme</vt:lpstr>
      <vt:lpstr>Organic</vt:lpstr>
      <vt:lpstr>UBND HUYỆN THỌ XUÂN PHÒNG GIÁO DỤC VÀ ĐÀO TẠO</vt:lpstr>
      <vt:lpstr>I. QUY TRÌNH XỬ LÍ NGHIỆP VỤ SÁCH THƯ VIỆN</vt:lpstr>
      <vt:lpstr>Bước 1: Phân loại sách gồm:  </vt:lpstr>
      <vt:lpstr>PowerPoint Presentation</vt:lpstr>
      <vt:lpstr>Bước 2: Lập biên bản nhập sách vào thư viện.</vt:lpstr>
      <vt:lpstr>Bước 3: Vào sổ đăng kí tổng quát.</vt:lpstr>
      <vt:lpstr>PowerPoint Presentation</vt:lpstr>
      <vt:lpstr>Bước 3: Vào sổ đăng kí tổng quát.</vt:lpstr>
      <vt:lpstr>PowerPoint Presentation</vt:lpstr>
      <vt:lpstr>PowerPoint Presentation</vt:lpstr>
      <vt:lpstr>PowerPoint Presentation</vt:lpstr>
      <vt:lpstr>PowerPoint Presentation</vt:lpstr>
      <vt:lpstr>Bước 6, 7: Dán nhãn và Ghi ký hiệu </vt:lpstr>
      <vt:lpstr>Bước 6, 7: Dán nhãn và Ghi ký hiệu </vt:lpstr>
      <vt:lpstr>Bước 6, 7: Dán nhãn và Ghi ký hiệu </vt:lpstr>
      <vt:lpstr>Bước 6, 7: Dán nhãn và Ghi ký hiệu </vt:lpstr>
      <vt:lpstr>Bước 8: Phân loại sách thiếu nhi theo mã màu.</vt:lpstr>
      <vt:lpstr>PowerPoint Presentation</vt:lpstr>
      <vt:lpstr> Màu đỏ: Tương ứng với bông hoa gắn số 2 </vt:lpstr>
      <vt:lpstr>II. QUẢN LÝ HỒ SƠ THƯ VIỆN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CÁC LOẠI BÁO CÁO   </vt:lpstr>
      <vt:lpstr>III. TỔ CHỨC HOẠT ĐỘNG THƯ VIỆN</vt:lpstr>
      <vt:lpstr>PowerPoint Presentation</vt:lpstr>
      <vt:lpstr>3. Nội dung hoạt động Thư viện</vt:lpstr>
      <vt:lpstr>PowerPoint Presentation</vt:lpstr>
      <vt:lpstr>       3.3 Các hoạt động hỗ trợ học tập, kết nối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TỈNH THANH HÓA</dc:title>
  <dc:creator>DELL</dc:creator>
  <cp:lastModifiedBy>Admin</cp:lastModifiedBy>
  <cp:revision>165</cp:revision>
  <dcterms:created xsi:type="dcterms:W3CDTF">2023-02-11T18:02:57Z</dcterms:created>
  <dcterms:modified xsi:type="dcterms:W3CDTF">2023-11-13T01:07:30Z</dcterms:modified>
</cp:coreProperties>
</file>